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0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543" r:id="rId5"/>
    <p:sldId id="52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7" name="Pierce, Melissa" initials="PM" lastIdx="1" clrIdx="7">
    <p:extLst>
      <p:ext uri="{19B8F6BF-5375-455C-9EA6-DF929625EA0E}">
        <p15:presenceInfo xmlns:p15="http://schemas.microsoft.com/office/powerpoint/2012/main" userId="S-1-5-21-1417001333-1682526488-839522115-41684" providerId="AD"/>
      </p:ext>
    </p:extLst>
  </p:cmAuthor>
  <p:cmAuthor id="1" name="DeCarlo, Sharon" initials="DS" lastIdx="58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Berlin, Debra" initials="BD" lastIdx="19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Michelle Wade" initials="MW" lastIdx="15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000"/>
    <a:srgbClr val="FFFF85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36" autoAdjust="0"/>
    <p:restoredTop sz="92090" autoAdjust="0"/>
  </p:normalViewPr>
  <p:slideViewPr>
    <p:cSldViewPr snapToGrid="0">
      <p:cViewPr varScale="1">
        <p:scale>
          <a:sx n="62" d="100"/>
          <a:sy n="62" d="100"/>
        </p:scale>
        <p:origin x="50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10650"/>
    </p:cViewPr>
  </p:sorterViewPr>
  <p:notesViewPr>
    <p:cSldViewPr snapToGrid="0">
      <p:cViewPr>
        <p:scale>
          <a:sx n="130" d="100"/>
          <a:sy n="130" d="100"/>
        </p:scale>
        <p:origin x="1110" y="-225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vimeo.com/54871334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Description of the Activity:</a:t>
            </a:r>
          </a:p>
          <a:p>
            <a:r>
              <a:rPr lang="en-US" dirty="0" smtClean="0"/>
              <a:t>In Activity</a:t>
            </a:r>
            <a:r>
              <a:rPr lang="en-US" baseline="0" dirty="0" smtClean="0"/>
              <a:t> 6a, p</a:t>
            </a:r>
            <a:r>
              <a:rPr lang="en-US" dirty="0" smtClean="0"/>
              <a:t>articipants will view a video of a secondary class engaged in text-based discussion, and will consider the importance of protocols for creating a productive environment for students. They will also note where formative assessment opportunities arise during the lesson. </a:t>
            </a:r>
          </a:p>
          <a:p>
            <a:endParaRPr lang="en-US" dirty="0" smtClean="0"/>
          </a:p>
          <a:p>
            <a:r>
              <a:rPr lang="en-US" dirty="0" smtClean="0"/>
              <a:t>In Activity 6b,</a:t>
            </a:r>
            <a:r>
              <a:rPr lang="en-US" baseline="0" dirty="0" smtClean="0"/>
              <a:t> </a:t>
            </a:r>
            <a:r>
              <a:rPr lang="en-US" dirty="0" smtClean="0"/>
              <a:t>after viewing and discussing the video, participants will select a protocol from a list of discussion protocols, learn about it, and explain to others. (The video can be found here: </a:t>
            </a:r>
            <a:r>
              <a:rPr lang="en-US" u="sng" dirty="0" smtClean="0">
                <a:hlinkClick r:id="rId3"/>
              </a:rPr>
              <a:t>http://vimeo.com/54871334</a:t>
            </a:r>
            <a:endParaRPr lang="en-US" dirty="0" smtClean="0"/>
          </a:p>
          <a:p>
            <a:r>
              <a:rPr lang="en-US" i="1" dirty="0" smtClean="0"/>
              <a:t>A Protocol for Learning to Cite Evidence</a:t>
            </a:r>
            <a:r>
              <a:rPr lang="en-US" dirty="0" smtClean="0"/>
              <a:t> from Expeditionary Learning.)</a:t>
            </a:r>
          </a:p>
          <a:p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7/14/2014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984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to participants that these protocols are described in their Participant Guide. At their table, each of them should choose a different protocol and study it briefly. Then they will describe it to others at their table.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22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840480" y="6071616"/>
            <a:ext cx="15615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0" smtClean="0">
                <a:solidFill>
                  <a:schemeClr val="bg1"/>
                </a:solidFill>
              </a:rPr>
              <a:t>Activity 6</a:t>
            </a:r>
            <a:endParaRPr lang="en-US" sz="2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vimeo.com/54871334" TargetMode="Externa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1655942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153721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397667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6: </a:t>
            </a:r>
            <a:br>
              <a:rPr lang="en-US" sz="4000" dirty="0" smtClean="0"/>
            </a:br>
            <a:r>
              <a:rPr lang="en-US" sz="4000" dirty="0" smtClean="0"/>
              <a:t>Viewing a Video and Choosing a Protocol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61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972461"/>
              </p:ext>
            </p:extLst>
          </p:nvPr>
        </p:nvGraphicFramePr>
        <p:xfrm>
          <a:off x="590551" y="1870707"/>
          <a:ext cx="8096250" cy="2607425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096250"/>
              </a:tblGrid>
              <a:tr h="30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6b: Learn about and Choose a Discussion Protocol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2150241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Read independently about a discussion protocol.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Explain the discussion protocol to others in your group.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Choose a protocol for your close reading lesson.</a:t>
                      </a: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10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68424" y="3892338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802889" y="5176541"/>
            <a:ext cx="71818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The video can be found here: </a:t>
            </a:r>
            <a:r>
              <a:rPr lang="en-US" sz="2200" u="sng" dirty="0" smtClean="0">
                <a:hlinkClick r:id="rId5"/>
              </a:rPr>
              <a:t>http://vimeo.com/54871334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7378933" y="3877887"/>
            <a:ext cx="128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0257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Protocols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042573"/>
            <a:ext cx="3974592" cy="4498692"/>
          </a:xfrm>
        </p:spPr>
        <p:txBody>
          <a:bodyPr/>
          <a:lstStyle/>
          <a:p>
            <a:r>
              <a:rPr lang="en-US" sz="3000" dirty="0" smtClean="0"/>
              <a:t>3-2-1</a:t>
            </a:r>
          </a:p>
          <a:p>
            <a:r>
              <a:rPr lang="en-US" sz="3000" dirty="0" smtClean="0"/>
              <a:t>Carousel brainstorming</a:t>
            </a:r>
          </a:p>
          <a:p>
            <a:r>
              <a:rPr lang="en-US" sz="3000" dirty="0" smtClean="0"/>
              <a:t>Fishbowl</a:t>
            </a:r>
          </a:p>
          <a:p>
            <a:r>
              <a:rPr lang="en-US" sz="3000" dirty="0" smtClean="0"/>
              <a:t>Give one, get one</a:t>
            </a:r>
          </a:p>
          <a:p>
            <a:r>
              <a:rPr lang="en-US" sz="3000" dirty="0" smtClean="0"/>
              <a:t>Hosted gallery walk</a:t>
            </a:r>
          </a:p>
          <a:p>
            <a:r>
              <a:rPr lang="en-US" sz="3000" dirty="0" smtClean="0"/>
              <a:t>Inner-outer circle</a:t>
            </a:r>
          </a:p>
          <a:p>
            <a:r>
              <a:rPr lang="en-US" sz="3000" dirty="0" smtClean="0"/>
              <a:t>Jigsaw</a:t>
            </a:r>
          </a:p>
          <a:p>
            <a:r>
              <a:rPr lang="en-US" sz="3000" dirty="0"/>
              <a:t>Numbered heads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16196" y="1077865"/>
            <a:ext cx="4146804" cy="4512004"/>
          </a:xfrm>
        </p:spPr>
        <p:txBody>
          <a:bodyPr/>
          <a:lstStyle/>
          <a:p>
            <a:r>
              <a:rPr lang="en-US" sz="3000" dirty="0" smtClean="0"/>
              <a:t>Placemat discussion</a:t>
            </a:r>
          </a:p>
          <a:p>
            <a:r>
              <a:rPr lang="en-US" sz="3000" dirty="0" smtClean="0"/>
              <a:t>Put your two cents in</a:t>
            </a:r>
          </a:p>
          <a:p>
            <a:r>
              <a:rPr lang="en-US" sz="3000" dirty="0" smtClean="0"/>
              <a:t>Rotating trios</a:t>
            </a:r>
          </a:p>
          <a:p>
            <a:r>
              <a:rPr lang="en-US" sz="3000" dirty="0" smtClean="0"/>
              <a:t>Save the last word</a:t>
            </a:r>
          </a:p>
          <a:p>
            <a:r>
              <a:rPr lang="en-US" sz="3000" dirty="0" smtClean="0"/>
              <a:t>Socratic seminar</a:t>
            </a:r>
          </a:p>
          <a:p>
            <a:r>
              <a:rPr lang="en-US" sz="3000" dirty="0" smtClean="0"/>
              <a:t>Stop and say something</a:t>
            </a:r>
          </a:p>
          <a:p>
            <a:r>
              <a:rPr lang="en-US" sz="3000" dirty="0" smtClean="0"/>
              <a:t>Think-pair-share</a:t>
            </a:r>
          </a:p>
          <a:p>
            <a:r>
              <a:rPr lang="en-US" sz="3000" dirty="0" smtClean="0"/>
              <a:t>World Cafe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62</a:t>
            </a:fld>
            <a:endParaRPr lang="en-US" dirty="0"/>
          </a:p>
        </p:txBody>
      </p:sp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4515" y="4889865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320222" y="4925550"/>
            <a:ext cx="1463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Pages </a:t>
            </a:r>
            <a:br>
              <a:rPr lang="en-US" sz="1600" dirty="0" smtClean="0"/>
            </a:br>
            <a:r>
              <a:rPr lang="en-US" sz="1600" dirty="0" smtClean="0"/>
              <a:t>30-34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259499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12707</TotalTime>
  <Words>291</Words>
  <Application>Microsoft Office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6:  Viewing a Video and Choosing a Protocol</vt:lpstr>
      <vt:lpstr>Discussion Protocols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805</cp:revision>
  <cp:lastPrinted>2014-03-02T01:07:44Z</cp:lastPrinted>
  <dcterms:created xsi:type="dcterms:W3CDTF">2014-01-18T18:47:42Z</dcterms:created>
  <dcterms:modified xsi:type="dcterms:W3CDTF">2014-07-14T20:17:43Z</dcterms:modified>
</cp:coreProperties>
</file>