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47" showSpecialPlsOnTitleSld="0" saveSubsetFonts="1">
  <p:sldMasterIdLst>
    <p:sldMasterId id="2147483687" r:id="rId1"/>
    <p:sldMasterId id="2147483711" r:id="rId2"/>
    <p:sldMasterId id="2147483723" r:id="rId3"/>
  </p:sldMasterIdLst>
  <p:notesMasterIdLst>
    <p:notesMasterId r:id="rId11"/>
  </p:notesMasterIdLst>
  <p:handoutMasterIdLst>
    <p:handoutMasterId r:id="rId12"/>
  </p:handoutMasterIdLst>
  <p:sldIdLst>
    <p:sldId id="370" r:id="rId4"/>
    <p:sldId id="450" r:id="rId5"/>
    <p:sldId id="425" r:id="rId6"/>
    <p:sldId id="537" r:id="rId7"/>
    <p:sldId id="424" r:id="rId8"/>
    <p:sldId id="426" r:id="rId9"/>
    <p:sldId id="448" r:id="rId10"/>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7" name="Pierce, Melissa" initials="PM" lastIdx="1" clrIdx="7">
    <p:extLst>
      <p:ext uri="{19B8F6BF-5375-455C-9EA6-DF929625EA0E}">
        <p15:presenceInfo xmlns:p15="http://schemas.microsoft.com/office/powerpoint/2012/main" userId="S-1-5-21-1417001333-1682526488-839522115-41684" providerId="AD"/>
      </p:ext>
    </p:extLst>
  </p:cmAuthor>
  <p:cmAuthor id="1" name="DeCarlo, Sharon" initials="DS" lastIdx="58" clrIdx="1"/>
  <p:cmAuthor id="2" name="Jackson, Dennis" initials="JD" lastIdx="12" clrIdx="2">
    <p:extLst/>
  </p:cmAuthor>
  <p:cmAuthor id="3" name="Kelley, Nora" initials="KN" lastIdx="1" clrIdx="3">
    <p:extLst/>
  </p:cmAuthor>
  <p:cmAuthor id="4" name="W2K" initials="W" lastIdx="28" clrIdx="4"/>
  <p:cmAuthor id="5" name="Berlin, Debra" initials="BD" lastIdx="19" clrIdx="5">
    <p:extLst>
      <p:ext uri="{19B8F6BF-5375-455C-9EA6-DF929625EA0E}">
        <p15:presenceInfo xmlns:p15="http://schemas.microsoft.com/office/powerpoint/2012/main" userId="S-1-5-21-1417001333-1682526488-839522115-59129" providerId="AD"/>
      </p:ext>
    </p:extLst>
  </p:cmAuthor>
  <p:cmAuthor id="6" name="Michelle Wade" initials="MW" lastIdx="15"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C000"/>
    <a:srgbClr val="FFFF85"/>
    <a:srgbClr val="DF8045"/>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566" autoAdjust="0"/>
    <p:restoredTop sz="91337" autoAdjust="0"/>
  </p:normalViewPr>
  <p:slideViewPr>
    <p:cSldViewPr snapToGrid="0">
      <p:cViewPr varScale="1">
        <p:scale>
          <a:sx n="61" d="100"/>
          <a:sy n="61" d="100"/>
        </p:scale>
        <p:origin x="588" y="48"/>
      </p:cViewPr>
      <p:guideLst>
        <p:guide orient="horz" pos="2160"/>
        <p:guide pos="2880"/>
      </p:guideLst>
    </p:cSldViewPr>
  </p:slideViewPr>
  <p:outlineViewPr>
    <p:cViewPr>
      <p:scale>
        <a:sx n="33" d="100"/>
        <a:sy n="33" d="100"/>
      </p:scale>
      <p:origin x="0" y="-17886"/>
    </p:cViewPr>
  </p:outlineViewPr>
  <p:notesTextViewPr>
    <p:cViewPr>
      <p:scale>
        <a:sx n="3" d="2"/>
        <a:sy n="3" d="2"/>
      </p:scale>
      <p:origin x="0" y="0"/>
    </p:cViewPr>
  </p:notesTextViewPr>
  <p:sorterViewPr>
    <p:cViewPr>
      <p:scale>
        <a:sx n="70" d="100"/>
        <a:sy n="70" d="100"/>
      </p:scale>
      <p:origin x="0" y="-10650"/>
    </p:cViewPr>
  </p:sorterViewPr>
  <p:notesViewPr>
    <p:cSldViewPr snapToGrid="0">
      <p:cViewPr>
        <p:scale>
          <a:sx n="130" d="100"/>
          <a:sy n="130" d="100"/>
        </p:scale>
        <p:origin x="1110" y="-2250"/>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A38867-B654-4FF4-8CBE-EDAB63651FDF}" type="doc">
      <dgm:prSet loTypeId="urn:microsoft.com/office/officeart/2005/8/layout/vList5" loCatId="list" qsTypeId="urn:microsoft.com/office/officeart/2005/8/quickstyle/simple4" qsCatId="simple" csTypeId="urn:microsoft.com/office/officeart/2005/8/colors/accent5_5" csCatId="accent5" phldr="1"/>
      <dgm:spPr/>
      <dgm:t>
        <a:bodyPr/>
        <a:lstStyle/>
        <a:p>
          <a:endParaRPr lang="en-US"/>
        </a:p>
      </dgm:t>
    </dgm:pt>
    <dgm:pt modelId="{59199353-E6B8-4258-B2B3-12D84B717CF5}">
      <dgm:prSet phldrT="[Text]"/>
      <dgm:spPr/>
      <dgm:t>
        <a:bodyPr/>
        <a:lstStyle/>
        <a:p>
          <a:r>
            <a:rPr lang="en-US" dirty="0" smtClean="0"/>
            <a:t>Phase 1: Read the text closely before creating text-dependent questions</a:t>
          </a:r>
          <a:endParaRPr lang="en-US" dirty="0"/>
        </a:p>
      </dgm:t>
    </dgm:pt>
    <dgm:pt modelId="{296E5CF6-A6BA-4900-9534-7A4E100D1752}" type="parTrans" cxnId="{9CA7E8CD-868F-46CE-8C04-F95AFC480790}">
      <dgm:prSet/>
      <dgm:spPr/>
      <dgm:t>
        <a:bodyPr/>
        <a:lstStyle/>
        <a:p>
          <a:endParaRPr lang="en-US"/>
        </a:p>
      </dgm:t>
    </dgm:pt>
    <dgm:pt modelId="{2979ED50-D54E-4602-A771-6FCACC8D401C}" type="sibTrans" cxnId="{9CA7E8CD-868F-46CE-8C04-F95AFC480790}">
      <dgm:prSet/>
      <dgm:spPr/>
      <dgm:t>
        <a:bodyPr/>
        <a:lstStyle/>
        <a:p>
          <a:endParaRPr lang="en-US"/>
        </a:p>
      </dgm:t>
    </dgm:pt>
    <dgm:pt modelId="{A96D2FF6-0C99-49D4-8ABA-BC1F64D74E5B}">
      <dgm:prSet phldrT="[Text]"/>
      <dgm:spPr>
        <a:solidFill>
          <a:schemeClr val="accent3">
            <a:lumMod val="60000"/>
            <a:lumOff val="40000"/>
            <a:alpha val="90000"/>
          </a:schemeClr>
        </a:solidFill>
      </dgm:spPr>
      <dgm:t>
        <a:bodyPr/>
        <a:lstStyle/>
        <a:p>
          <a:r>
            <a:rPr lang="en-US" dirty="0" smtClean="0"/>
            <a:t>Step 1: Identify core content and ideas</a:t>
          </a:r>
          <a:endParaRPr lang="en-US" dirty="0"/>
        </a:p>
      </dgm:t>
    </dgm:pt>
    <dgm:pt modelId="{AA5FCD3E-3A7A-4871-8457-C28E3ACF724E}" type="parTrans" cxnId="{CB48017F-70E6-4503-A049-EACD2470BEC4}">
      <dgm:prSet/>
      <dgm:spPr/>
      <dgm:t>
        <a:bodyPr/>
        <a:lstStyle/>
        <a:p>
          <a:endParaRPr lang="en-US"/>
        </a:p>
      </dgm:t>
    </dgm:pt>
    <dgm:pt modelId="{1D18F25A-2A6F-4322-B952-EF22A38B25BD}" type="sibTrans" cxnId="{CB48017F-70E6-4503-A049-EACD2470BEC4}">
      <dgm:prSet/>
      <dgm:spPr/>
      <dgm:t>
        <a:bodyPr/>
        <a:lstStyle/>
        <a:p>
          <a:endParaRPr lang="en-US"/>
        </a:p>
      </dgm:t>
    </dgm:pt>
    <dgm:pt modelId="{AF4D46AF-AE90-4FCE-A910-048317A78AE6}">
      <dgm:prSet phldrT="[Text]"/>
      <dgm:spPr>
        <a:solidFill>
          <a:schemeClr val="accent3">
            <a:lumMod val="60000"/>
            <a:lumOff val="40000"/>
            <a:alpha val="90000"/>
          </a:schemeClr>
        </a:solidFill>
      </dgm:spPr>
      <dgm:t>
        <a:bodyPr/>
        <a:lstStyle/>
        <a:p>
          <a:r>
            <a:rPr lang="en-US" dirty="0" smtClean="0"/>
            <a:t>Step 2: Identify vocabulary and language structures</a:t>
          </a:r>
          <a:endParaRPr lang="en-US" dirty="0"/>
        </a:p>
      </dgm:t>
    </dgm:pt>
    <dgm:pt modelId="{9609E28F-62C2-444F-A2F5-841BE3629CEA}" type="parTrans" cxnId="{3A1A3477-F7AA-4473-8879-2AB4F0DA9304}">
      <dgm:prSet/>
      <dgm:spPr/>
      <dgm:t>
        <a:bodyPr/>
        <a:lstStyle/>
        <a:p>
          <a:endParaRPr lang="en-US"/>
        </a:p>
      </dgm:t>
    </dgm:pt>
    <dgm:pt modelId="{38822B84-DFA6-4E9D-83DD-6EFD506855E0}" type="sibTrans" cxnId="{3A1A3477-F7AA-4473-8879-2AB4F0DA9304}">
      <dgm:prSet/>
      <dgm:spPr/>
      <dgm:t>
        <a:bodyPr/>
        <a:lstStyle/>
        <a:p>
          <a:endParaRPr lang="en-US"/>
        </a:p>
      </dgm:t>
    </dgm:pt>
    <dgm:pt modelId="{57A8CFE9-1812-4BA5-AEDA-79B22BF446BB}">
      <dgm:prSet phldrT="[Text]"/>
      <dgm:spPr/>
      <dgm:t>
        <a:bodyPr/>
        <a:lstStyle/>
        <a:p>
          <a:r>
            <a:rPr lang="en-US" dirty="0" smtClean="0"/>
            <a:t>Phase 2: Create coherent sequences of text- dependent questions</a:t>
          </a:r>
          <a:endParaRPr lang="en-US" dirty="0"/>
        </a:p>
      </dgm:t>
    </dgm:pt>
    <dgm:pt modelId="{94EEBECA-1031-4D92-8AD8-AD31181E99F4}" type="parTrans" cxnId="{6135D7C8-A713-4EEE-A6B5-5D7FAC5268B9}">
      <dgm:prSet/>
      <dgm:spPr/>
      <dgm:t>
        <a:bodyPr/>
        <a:lstStyle/>
        <a:p>
          <a:endParaRPr lang="en-US"/>
        </a:p>
      </dgm:t>
    </dgm:pt>
    <dgm:pt modelId="{9685F4B2-F48A-4462-B936-BF227BCEDA81}" type="sibTrans" cxnId="{6135D7C8-A713-4EEE-A6B5-5D7FAC5268B9}">
      <dgm:prSet/>
      <dgm:spPr/>
      <dgm:t>
        <a:bodyPr/>
        <a:lstStyle/>
        <a:p>
          <a:endParaRPr lang="en-US"/>
        </a:p>
      </dgm:t>
    </dgm:pt>
    <dgm:pt modelId="{12870C18-CA99-4384-B90F-F47499B228C1}">
      <dgm:prSet phldrT="[Text]"/>
      <dgm:spPr>
        <a:solidFill>
          <a:schemeClr val="accent5">
            <a:lumMod val="40000"/>
            <a:lumOff val="60000"/>
            <a:alpha val="90000"/>
          </a:schemeClr>
        </a:solidFill>
      </dgm:spPr>
      <dgm:t>
        <a:bodyPr/>
        <a:lstStyle/>
        <a:p>
          <a:r>
            <a:rPr lang="en-US" dirty="0" smtClean="0"/>
            <a:t>Step 4: Start with easier questions</a:t>
          </a:r>
          <a:endParaRPr lang="en-US" dirty="0"/>
        </a:p>
      </dgm:t>
    </dgm:pt>
    <dgm:pt modelId="{54001F2F-85BD-48BD-9B87-062956FF2D65}" type="parTrans" cxnId="{18D7CEAA-ADC3-466E-8915-A18CDD510336}">
      <dgm:prSet/>
      <dgm:spPr/>
      <dgm:t>
        <a:bodyPr/>
        <a:lstStyle/>
        <a:p>
          <a:endParaRPr lang="en-US"/>
        </a:p>
      </dgm:t>
    </dgm:pt>
    <dgm:pt modelId="{36E248BC-B591-412C-9C00-802A71EFA09C}" type="sibTrans" cxnId="{18D7CEAA-ADC3-466E-8915-A18CDD510336}">
      <dgm:prSet/>
      <dgm:spPr/>
      <dgm:t>
        <a:bodyPr/>
        <a:lstStyle/>
        <a:p>
          <a:endParaRPr lang="en-US"/>
        </a:p>
      </dgm:t>
    </dgm:pt>
    <dgm:pt modelId="{2A773950-8FF5-4FF1-BADA-409A62E1B4DB}">
      <dgm:prSet phldrT="[Text]"/>
      <dgm:spPr>
        <a:solidFill>
          <a:schemeClr val="accent3">
            <a:lumMod val="60000"/>
            <a:lumOff val="40000"/>
            <a:alpha val="90000"/>
          </a:schemeClr>
        </a:solidFill>
      </dgm:spPr>
      <dgm:t>
        <a:bodyPr/>
        <a:lstStyle/>
        <a:p>
          <a:r>
            <a:rPr lang="en-US" dirty="0" smtClean="0"/>
            <a:t>Step 3: Identify difficult sections</a:t>
          </a:r>
          <a:endParaRPr lang="en-US" dirty="0"/>
        </a:p>
      </dgm:t>
    </dgm:pt>
    <dgm:pt modelId="{6531FE00-09DD-48CC-9F2F-0E82D7C1A254}" type="parTrans" cxnId="{BEC8724A-40C2-4058-9DFF-EE10B6767C87}">
      <dgm:prSet/>
      <dgm:spPr/>
      <dgm:t>
        <a:bodyPr/>
        <a:lstStyle/>
        <a:p>
          <a:endParaRPr lang="en-US"/>
        </a:p>
      </dgm:t>
    </dgm:pt>
    <dgm:pt modelId="{C7FC7E6E-B36D-4EE0-8FA1-C33891099BB3}" type="sibTrans" cxnId="{BEC8724A-40C2-4058-9DFF-EE10B6767C87}">
      <dgm:prSet/>
      <dgm:spPr/>
      <dgm:t>
        <a:bodyPr/>
        <a:lstStyle/>
        <a:p>
          <a:endParaRPr lang="en-US"/>
        </a:p>
      </dgm:t>
    </dgm:pt>
    <dgm:pt modelId="{0859AD0F-F836-4D4A-8A66-11EC0995C221}">
      <dgm:prSet phldrT="[Text]"/>
      <dgm:spPr>
        <a:solidFill>
          <a:schemeClr val="accent5">
            <a:lumMod val="40000"/>
            <a:lumOff val="60000"/>
            <a:alpha val="90000"/>
          </a:schemeClr>
        </a:solidFill>
      </dgm:spPr>
      <dgm:t>
        <a:bodyPr/>
        <a:lstStyle/>
        <a:p>
          <a:r>
            <a:rPr lang="en-US" dirty="0" smtClean="0"/>
            <a:t>Step 5: Connect lesson standards and questions</a:t>
          </a:r>
          <a:endParaRPr lang="en-US" dirty="0"/>
        </a:p>
      </dgm:t>
    </dgm:pt>
    <dgm:pt modelId="{3A913A49-7058-4324-83CB-4C4498C557DF}" type="parTrans" cxnId="{0DD450A7-6779-4168-878B-73CC90323604}">
      <dgm:prSet/>
      <dgm:spPr/>
      <dgm:t>
        <a:bodyPr/>
        <a:lstStyle/>
        <a:p>
          <a:endParaRPr lang="en-US"/>
        </a:p>
      </dgm:t>
    </dgm:pt>
    <dgm:pt modelId="{22106BA1-E5EB-4007-87F2-CA17BFB2C232}" type="sibTrans" cxnId="{0DD450A7-6779-4168-878B-73CC90323604}">
      <dgm:prSet/>
      <dgm:spPr/>
      <dgm:t>
        <a:bodyPr/>
        <a:lstStyle/>
        <a:p>
          <a:endParaRPr lang="en-US"/>
        </a:p>
      </dgm:t>
    </dgm:pt>
    <dgm:pt modelId="{7EA1A67E-9D92-4ADB-A5B1-F9E703416426}">
      <dgm:prSet phldrT="[Text]"/>
      <dgm:spPr>
        <a:solidFill>
          <a:schemeClr val="accent5">
            <a:lumMod val="40000"/>
            <a:lumOff val="60000"/>
            <a:alpha val="90000"/>
          </a:schemeClr>
        </a:solidFill>
      </dgm:spPr>
      <dgm:t>
        <a:bodyPr/>
        <a:lstStyle/>
        <a:p>
          <a:r>
            <a:rPr lang="en-US" dirty="0" smtClean="0"/>
            <a:t>Step 6: Create culminating assessment aligned with standards</a:t>
          </a:r>
          <a:endParaRPr lang="en-US" dirty="0"/>
        </a:p>
      </dgm:t>
    </dgm:pt>
    <dgm:pt modelId="{A1DA4B70-CE4B-4213-8FED-8B4E642BDA63}" type="parTrans" cxnId="{8E58B16E-0DCD-4DA7-898A-EA250F4673B2}">
      <dgm:prSet/>
      <dgm:spPr/>
      <dgm:t>
        <a:bodyPr/>
        <a:lstStyle/>
        <a:p>
          <a:endParaRPr lang="en-US"/>
        </a:p>
      </dgm:t>
    </dgm:pt>
    <dgm:pt modelId="{0BD3D110-0432-4062-BACB-50FC0731B05F}" type="sibTrans" cxnId="{8E58B16E-0DCD-4DA7-898A-EA250F4673B2}">
      <dgm:prSet/>
      <dgm:spPr/>
      <dgm:t>
        <a:bodyPr/>
        <a:lstStyle/>
        <a:p>
          <a:endParaRPr lang="en-US"/>
        </a:p>
      </dgm:t>
    </dgm:pt>
    <dgm:pt modelId="{3E9D240B-C917-4BB4-BB1E-ECA178AF7A3B}" type="pres">
      <dgm:prSet presAssocID="{71A38867-B654-4FF4-8CBE-EDAB63651FDF}" presName="Name0" presStyleCnt="0">
        <dgm:presLayoutVars>
          <dgm:dir/>
          <dgm:animLvl val="lvl"/>
          <dgm:resizeHandles val="exact"/>
        </dgm:presLayoutVars>
      </dgm:prSet>
      <dgm:spPr/>
      <dgm:t>
        <a:bodyPr/>
        <a:lstStyle/>
        <a:p>
          <a:endParaRPr lang="en-US"/>
        </a:p>
      </dgm:t>
    </dgm:pt>
    <dgm:pt modelId="{40D00282-185D-4963-8AD3-50428D359D56}" type="pres">
      <dgm:prSet presAssocID="{59199353-E6B8-4258-B2B3-12D84B717CF5}" presName="linNode" presStyleCnt="0"/>
      <dgm:spPr/>
      <dgm:t>
        <a:bodyPr/>
        <a:lstStyle/>
        <a:p>
          <a:endParaRPr lang="en-US"/>
        </a:p>
      </dgm:t>
    </dgm:pt>
    <dgm:pt modelId="{E30A4BC2-E02E-4FA4-BA74-A473A755F8C9}" type="pres">
      <dgm:prSet presAssocID="{59199353-E6B8-4258-B2B3-12D84B717CF5}" presName="parentText" presStyleLbl="node1" presStyleIdx="0" presStyleCnt="2">
        <dgm:presLayoutVars>
          <dgm:chMax val="1"/>
          <dgm:bulletEnabled val="1"/>
        </dgm:presLayoutVars>
      </dgm:prSet>
      <dgm:spPr/>
      <dgm:t>
        <a:bodyPr/>
        <a:lstStyle/>
        <a:p>
          <a:endParaRPr lang="en-US"/>
        </a:p>
      </dgm:t>
    </dgm:pt>
    <dgm:pt modelId="{934C40A8-4E32-4FC4-A460-CFB5B83478B3}" type="pres">
      <dgm:prSet presAssocID="{59199353-E6B8-4258-B2B3-12D84B717CF5}" presName="descendantText" presStyleLbl="alignAccFollowNode1" presStyleIdx="0" presStyleCnt="2" custScaleY="107192">
        <dgm:presLayoutVars>
          <dgm:bulletEnabled val="1"/>
        </dgm:presLayoutVars>
      </dgm:prSet>
      <dgm:spPr/>
      <dgm:t>
        <a:bodyPr/>
        <a:lstStyle/>
        <a:p>
          <a:endParaRPr lang="en-US"/>
        </a:p>
      </dgm:t>
    </dgm:pt>
    <dgm:pt modelId="{8E556BFD-380E-46E3-BD54-4F4361C7C8C5}" type="pres">
      <dgm:prSet presAssocID="{2979ED50-D54E-4602-A771-6FCACC8D401C}" presName="sp" presStyleCnt="0"/>
      <dgm:spPr/>
      <dgm:t>
        <a:bodyPr/>
        <a:lstStyle/>
        <a:p>
          <a:endParaRPr lang="en-US"/>
        </a:p>
      </dgm:t>
    </dgm:pt>
    <dgm:pt modelId="{D3A94ED6-670C-4973-B15D-76023F9A2103}" type="pres">
      <dgm:prSet presAssocID="{57A8CFE9-1812-4BA5-AEDA-79B22BF446BB}" presName="linNode" presStyleCnt="0"/>
      <dgm:spPr/>
      <dgm:t>
        <a:bodyPr/>
        <a:lstStyle/>
        <a:p>
          <a:endParaRPr lang="en-US"/>
        </a:p>
      </dgm:t>
    </dgm:pt>
    <dgm:pt modelId="{F9975305-65FA-4C5D-A891-8799D2CF73F1}" type="pres">
      <dgm:prSet presAssocID="{57A8CFE9-1812-4BA5-AEDA-79B22BF446BB}" presName="parentText" presStyleLbl="node1" presStyleIdx="1" presStyleCnt="2">
        <dgm:presLayoutVars>
          <dgm:chMax val="1"/>
          <dgm:bulletEnabled val="1"/>
        </dgm:presLayoutVars>
      </dgm:prSet>
      <dgm:spPr/>
      <dgm:t>
        <a:bodyPr/>
        <a:lstStyle/>
        <a:p>
          <a:endParaRPr lang="en-US"/>
        </a:p>
      </dgm:t>
    </dgm:pt>
    <dgm:pt modelId="{37FDC5AF-533F-4172-B032-7371F36B9917}" type="pres">
      <dgm:prSet presAssocID="{57A8CFE9-1812-4BA5-AEDA-79B22BF446BB}" presName="descendantText" presStyleLbl="alignAccFollowNode1" presStyleIdx="1" presStyleCnt="2" custScaleY="117904">
        <dgm:presLayoutVars>
          <dgm:bulletEnabled val="1"/>
        </dgm:presLayoutVars>
      </dgm:prSet>
      <dgm:spPr/>
      <dgm:t>
        <a:bodyPr/>
        <a:lstStyle/>
        <a:p>
          <a:endParaRPr lang="en-US"/>
        </a:p>
      </dgm:t>
    </dgm:pt>
  </dgm:ptLst>
  <dgm:cxnLst>
    <dgm:cxn modelId="{8E58B16E-0DCD-4DA7-898A-EA250F4673B2}" srcId="{57A8CFE9-1812-4BA5-AEDA-79B22BF446BB}" destId="{7EA1A67E-9D92-4ADB-A5B1-F9E703416426}" srcOrd="2" destOrd="0" parTransId="{A1DA4B70-CE4B-4213-8FED-8B4E642BDA63}" sibTransId="{0BD3D110-0432-4062-BACB-50FC0731B05F}"/>
    <dgm:cxn modelId="{6F600C69-E0D6-4646-AB51-077EC6CE8DB9}" type="presOf" srcId="{57A8CFE9-1812-4BA5-AEDA-79B22BF446BB}" destId="{F9975305-65FA-4C5D-A891-8799D2CF73F1}" srcOrd="0" destOrd="0" presId="urn:microsoft.com/office/officeart/2005/8/layout/vList5"/>
    <dgm:cxn modelId="{76D6DEEF-9F8E-4279-AE54-4A5170563166}" type="presOf" srcId="{59199353-E6B8-4258-B2B3-12D84B717CF5}" destId="{E30A4BC2-E02E-4FA4-BA74-A473A755F8C9}" srcOrd="0" destOrd="0" presId="urn:microsoft.com/office/officeart/2005/8/layout/vList5"/>
    <dgm:cxn modelId="{276A9140-E9F9-4610-A485-FBE739F24E47}" type="presOf" srcId="{A96D2FF6-0C99-49D4-8ABA-BC1F64D74E5B}" destId="{934C40A8-4E32-4FC4-A460-CFB5B83478B3}" srcOrd="0" destOrd="0" presId="urn:microsoft.com/office/officeart/2005/8/layout/vList5"/>
    <dgm:cxn modelId="{BA025017-2BB5-4AF5-AF8A-3EF13F1DEB3E}" type="presOf" srcId="{71A38867-B654-4FF4-8CBE-EDAB63651FDF}" destId="{3E9D240B-C917-4BB4-BB1E-ECA178AF7A3B}" srcOrd="0" destOrd="0" presId="urn:microsoft.com/office/officeart/2005/8/layout/vList5"/>
    <dgm:cxn modelId="{2E6073BD-490B-4170-A6B0-A0DD61F79BA7}" type="presOf" srcId="{2A773950-8FF5-4FF1-BADA-409A62E1B4DB}" destId="{934C40A8-4E32-4FC4-A460-CFB5B83478B3}" srcOrd="0" destOrd="2" presId="urn:microsoft.com/office/officeart/2005/8/layout/vList5"/>
    <dgm:cxn modelId="{0B458536-9F81-48DD-B367-FCD6B8734D57}" type="presOf" srcId="{7EA1A67E-9D92-4ADB-A5B1-F9E703416426}" destId="{37FDC5AF-533F-4172-B032-7371F36B9917}" srcOrd="0" destOrd="2" presId="urn:microsoft.com/office/officeart/2005/8/layout/vList5"/>
    <dgm:cxn modelId="{452FC1D3-7AF2-47C1-A069-410F64CB18D8}" type="presOf" srcId="{0859AD0F-F836-4D4A-8A66-11EC0995C221}" destId="{37FDC5AF-533F-4172-B032-7371F36B9917}" srcOrd="0" destOrd="1" presId="urn:microsoft.com/office/officeart/2005/8/layout/vList5"/>
    <dgm:cxn modelId="{0DD450A7-6779-4168-878B-73CC90323604}" srcId="{57A8CFE9-1812-4BA5-AEDA-79B22BF446BB}" destId="{0859AD0F-F836-4D4A-8A66-11EC0995C221}" srcOrd="1" destOrd="0" parTransId="{3A913A49-7058-4324-83CB-4C4498C557DF}" sibTransId="{22106BA1-E5EB-4007-87F2-CA17BFB2C232}"/>
    <dgm:cxn modelId="{9CA7E8CD-868F-46CE-8C04-F95AFC480790}" srcId="{71A38867-B654-4FF4-8CBE-EDAB63651FDF}" destId="{59199353-E6B8-4258-B2B3-12D84B717CF5}" srcOrd="0" destOrd="0" parTransId="{296E5CF6-A6BA-4900-9534-7A4E100D1752}" sibTransId="{2979ED50-D54E-4602-A771-6FCACC8D401C}"/>
    <dgm:cxn modelId="{6135D7C8-A713-4EEE-A6B5-5D7FAC5268B9}" srcId="{71A38867-B654-4FF4-8CBE-EDAB63651FDF}" destId="{57A8CFE9-1812-4BA5-AEDA-79B22BF446BB}" srcOrd="1" destOrd="0" parTransId="{94EEBECA-1031-4D92-8AD8-AD31181E99F4}" sibTransId="{9685F4B2-F48A-4462-B936-BF227BCEDA81}"/>
    <dgm:cxn modelId="{D2647AD7-063D-45A8-BAAB-4E53B24490F9}" type="presOf" srcId="{12870C18-CA99-4384-B90F-F47499B228C1}" destId="{37FDC5AF-533F-4172-B032-7371F36B9917}" srcOrd="0" destOrd="0" presId="urn:microsoft.com/office/officeart/2005/8/layout/vList5"/>
    <dgm:cxn modelId="{BEC8724A-40C2-4058-9DFF-EE10B6767C87}" srcId="{59199353-E6B8-4258-B2B3-12D84B717CF5}" destId="{2A773950-8FF5-4FF1-BADA-409A62E1B4DB}" srcOrd="2" destOrd="0" parTransId="{6531FE00-09DD-48CC-9F2F-0E82D7C1A254}" sibTransId="{C7FC7E6E-B36D-4EE0-8FA1-C33891099BB3}"/>
    <dgm:cxn modelId="{CB48017F-70E6-4503-A049-EACD2470BEC4}" srcId="{59199353-E6B8-4258-B2B3-12D84B717CF5}" destId="{A96D2FF6-0C99-49D4-8ABA-BC1F64D74E5B}" srcOrd="0" destOrd="0" parTransId="{AA5FCD3E-3A7A-4871-8457-C28E3ACF724E}" sibTransId="{1D18F25A-2A6F-4322-B952-EF22A38B25BD}"/>
    <dgm:cxn modelId="{DE0D182F-C450-40C6-81E0-EA588D6A3E6C}" type="presOf" srcId="{AF4D46AF-AE90-4FCE-A910-048317A78AE6}" destId="{934C40A8-4E32-4FC4-A460-CFB5B83478B3}" srcOrd="0" destOrd="1" presId="urn:microsoft.com/office/officeart/2005/8/layout/vList5"/>
    <dgm:cxn modelId="{18D7CEAA-ADC3-466E-8915-A18CDD510336}" srcId="{57A8CFE9-1812-4BA5-AEDA-79B22BF446BB}" destId="{12870C18-CA99-4384-B90F-F47499B228C1}" srcOrd="0" destOrd="0" parTransId="{54001F2F-85BD-48BD-9B87-062956FF2D65}" sibTransId="{36E248BC-B591-412C-9C00-802A71EFA09C}"/>
    <dgm:cxn modelId="{3A1A3477-F7AA-4473-8879-2AB4F0DA9304}" srcId="{59199353-E6B8-4258-B2B3-12D84B717CF5}" destId="{AF4D46AF-AE90-4FCE-A910-048317A78AE6}" srcOrd="1" destOrd="0" parTransId="{9609E28F-62C2-444F-A2F5-841BE3629CEA}" sibTransId="{38822B84-DFA6-4E9D-83DD-6EFD506855E0}"/>
    <dgm:cxn modelId="{6CE986DF-E9C3-455D-B597-E15CD00A7A26}" type="presParOf" srcId="{3E9D240B-C917-4BB4-BB1E-ECA178AF7A3B}" destId="{40D00282-185D-4963-8AD3-50428D359D56}" srcOrd="0" destOrd="0" presId="urn:microsoft.com/office/officeart/2005/8/layout/vList5"/>
    <dgm:cxn modelId="{78AFAD21-030B-45B4-87B3-744FACDD9F98}" type="presParOf" srcId="{40D00282-185D-4963-8AD3-50428D359D56}" destId="{E30A4BC2-E02E-4FA4-BA74-A473A755F8C9}" srcOrd="0" destOrd="0" presId="urn:microsoft.com/office/officeart/2005/8/layout/vList5"/>
    <dgm:cxn modelId="{AE5984C3-A430-408C-8FA2-43DC39FCFCFE}" type="presParOf" srcId="{40D00282-185D-4963-8AD3-50428D359D56}" destId="{934C40A8-4E32-4FC4-A460-CFB5B83478B3}" srcOrd="1" destOrd="0" presId="urn:microsoft.com/office/officeart/2005/8/layout/vList5"/>
    <dgm:cxn modelId="{A1DBC193-9350-4E6B-B348-B9DF38055E8B}" type="presParOf" srcId="{3E9D240B-C917-4BB4-BB1E-ECA178AF7A3B}" destId="{8E556BFD-380E-46E3-BD54-4F4361C7C8C5}" srcOrd="1" destOrd="0" presId="urn:microsoft.com/office/officeart/2005/8/layout/vList5"/>
    <dgm:cxn modelId="{0B78B845-36C2-49F6-A6F7-A14E469FA88D}" type="presParOf" srcId="{3E9D240B-C917-4BB4-BB1E-ECA178AF7A3B}" destId="{D3A94ED6-670C-4973-B15D-76023F9A2103}" srcOrd="2" destOrd="0" presId="urn:microsoft.com/office/officeart/2005/8/layout/vList5"/>
    <dgm:cxn modelId="{D7E61154-CDD8-495B-B63E-C1F5C34A35F5}" type="presParOf" srcId="{D3A94ED6-670C-4973-B15D-76023F9A2103}" destId="{F9975305-65FA-4C5D-A891-8799D2CF73F1}" srcOrd="0" destOrd="0" presId="urn:microsoft.com/office/officeart/2005/8/layout/vList5"/>
    <dgm:cxn modelId="{7A4F9E86-12EE-4FC3-817F-C6654C4D500D}" type="presParOf" srcId="{D3A94ED6-670C-4973-B15D-76023F9A2103}" destId="{37FDC5AF-533F-4172-B032-7371F36B9917}"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4C40A8-4E32-4FC4-A460-CFB5B83478B3}">
      <dsp:nvSpPr>
        <dsp:cNvPr id="0" name=""/>
        <dsp:cNvSpPr/>
      </dsp:nvSpPr>
      <dsp:spPr>
        <a:xfrm rot="5400000">
          <a:off x="4730909" y="-1552375"/>
          <a:ext cx="1937701" cy="5364480"/>
        </a:xfrm>
        <a:prstGeom prst="round2SameRect">
          <a:avLst/>
        </a:prstGeom>
        <a:solidFill>
          <a:schemeClr val="accent3">
            <a:lumMod val="60000"/>
            <a:lumOff val="40000"/>
            <a:alpha val="90000"/>
          </a:schemeClr>
        </a:solidFill>
        <a:ln w="9525" cap="flat" cmpd="sng" algn="ctr">
          <a:solidFill>
            <a:schemeClr val="accent5">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45720" rIns="91440" bIns="4572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t>Step 1: Identify core content and ideas</a:t>
          </a:r>
          <a:endParaRPr lang="en-US" sz="2400" kern="1200" dirty="0"/>
        </a:p>
        <a:p>
          <a:pPr marL="228600" lvl="1" indent="-228600" algn="l" defTabSz="1066800">
            <a:lnSpc>
              <a:spcPct val="90000"/>
            </a:lnSpc>
            <a:spcBef>
              <a:spcPct val="0"/>
            </a:spcBef>
            <a:spcAft>
              <a:spcPct val="15000"/>
            </a:spcAft>
            <a:buChar char="••"/>
          </a:pPr>
          <a:r>
            <a:rPr lang="en-US" sz="2400" kern="1200" dirty="0" smtClean="0"/>
            <a:t>Step 2: Identify vocabulary and language structures</a:t>
          </a:r>
          <a:endParaRPr lang="en-US" sz="2400" kern="1200" dirty="0"/>
        </a:p>
        <a:p>
          <a:pPr marL="228600" lvl="1" indent="-228600" algn="l" defTabSz="1066800">
            <a:lnSpc>
              <a:spcPct val="90000"/>
            </a:lnSpc>
            <a:spcBef>
              <a:spcPct val="0"/>
            </a:spcBef>
            <a:spcAft>
              <a:spcPct val="15000"/>
            </a:spcAft>
            <a:buChar char="••"/>
          </a:pPr>
          <a:r>
            <a:rPr lang="en-US" sz="2400" kern="1200" dirty="0" smtClean="0"/>
            <a:t>Step 3: Identify difficult sections</a:t>
          </a:r>
          <a:endParaRPr lang="en-US" sz="2400" kern="1200" dirty="0"/>
        </a:p>
      </dsp:txBody>
      <dsp:txXfrm rot="-5400000">
        <a:off x="3017520" y="255605"/>
        <a:ext cx="5269889" cy="1748519"/>
      </dsp:txXfrm>
    </dsp:sp>
    <dsp:sp modelId="{E30A4BC2-E02E-4FA4-BA74-A473A755F8C9}">
      <dsp:nvSpPr>
        <dsp:cNvPr id="0" name=""/>
        <dsp:cNvSpPr/>
      </dsp:nvSpPr>
      <dsp:spPr>
        <a:xfrm>
          <a:off x="0" y="56"/>
          <a:ext cx="3017520" cy="2259615"/>
        </a:xfrm>
        <a:prstGeom prst="roundRect">
          <a:avLst/>
        </a:prstGeom>
        <a:gradFill rotWithShape="0">
          <a:gsLst>
            <a:gs pos="0">
              <a:schemeClr val="accent5">
                <a:alpha val="90000"/>
                <a:hueOff val="0"/>
                <a:satOff val="0"/>
                <a:lumOff val="0"/>
                <a:alphaOff val="0"/>
                <a:shade val="51000"/>
                <a:satMod val="130000"/>
              </a:schemeClr>
            </a:gs>
            <a:gs pos="80000">
              <a:schemeClr val="accent5">
                <a:alpha val="90000"/>
                <a:hueOff val="0"/>
                <a:satOff val="0"/>
                <a:lumOff val="0"/>
                <a:alphaOff val="0"/>
                <a:shade val="93000"/>
                <a:satMod val="130000"/>
              </a:schemeClr>
            </a:gs>
            <a:gs pos="100000">
              <a:schemeClr val="accent5">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51435" rIns="102870" bIns="51435" numCol="1" spcCol="1270" anchor="ctr" anchorCtr="0">
          <a:noAutofit/>
        </a:bodyPr>
        <a:lstStyle/>
        <a:p>
          <a:pPr lvl="0" algn="ctr" defTabSz="1200150">
            <a:lnSpc>
              <a:spcPct val="90000"/>
            </a:lnSpc>
            <a:spcBef>
              <a:spcPct val="0"/>
            </a:spcBef>
            <a:spcAft>
              <a:spcPct val="35000"/>
            </a:spcAft>
          </a:pPr>
          <a:r>
            <a:rPr lang="en-US" sz="2700" kern="1200" dirty="0" smtClean="0"/>
            <a:t>Phase 1: Read the text closely before creating text-dependent questions</a:t>
          </a:r>
          <a:endParaRPr lang="en-US" sz="2700" kern="1200" dirty="0"/>
        </a:p>
      </dsp:txBody>
      <dsp:txXfrm>
        <a:off x="110305" y="110361"/>
        <a:ext cx="2796910" cy="2039005"/>
      </dsp:txXfrm>
    </dsp:sp>
    <dsp:sp modelId="{37FDC5AF-533F-4172-B032-7371F36B9917}">
      <dsp:nvSpPr>
        <dsp:cNvPr id="0" name=""/>
        <dsp:cNvSpPr/>
      </dsp:nvSpPr>
      <dsp:spPr>
        <a:xfrm rot="5400000">
          <a:off x="4634089" y="820220"/>
          <a:ext cx="2131341" cy="5364480"/>
        </a:xfrm>
        <a:prstGeom prst="round2SameRect">
          <a:avLst/>
        </a:prstGeom>
        <a:solidFill>
          <a:schemeClr val="accent5">
            <a:lumMod val="40000"/>
            <a:lumOff val="60000"/>
            <a:alpha val="90000"/>
          </a:schemeClr>
        </a:solidFill>
        <a:ln w="9525" cap="flat" cmpd="sng" algn="ctr">
          <a:solidFill>
            <a:schemeClr val="accent5">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45720" rIns="91440" bIns="4572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t>Step 4: Start with easier questions</a:t>
          </a:r>
          <a:endParaRPr lang="en-US" sz="2400" kern="1200" dirty="0"/>
        </a:p>
        <a:p>
          <a:pPr marL="228600" lvl="1" indent="-228600" algn="l" defTabSz="1066800">
            <a:lnSpc>
              <a:spcPct val="90000"/>
            </a:lnSpc>
            <a:spcBef>
              <a:spcPct val="0"/>
            </a:spcBef>
            <a:spcAft>
              <a:spcPct val="15000"/>
            </a:spcAft>
            <a:buChar char="••"/>
          </a:pPr>
          <a:r>
            <a:rPr lang="en-US" sz="2400" kern="1200" dirty="0" smtClean="0"/>
            <a:t>Step 5: Connect lesson standards and questions</a:t>
          </a:r>
          <a:endParaRPr lang="en-US" sz="2400" kern="1200" dirty="0"/>
        </a:p>
        <a:p>
          <a:pPr marL="228600" lvl="1" indent="-228600" algn="l" defTabSz="1066800">
            <a:lnSpc>
              <a:spcPct val="90000"/>
            </a:lnSpc>
            <a:spcBef>
              <a:spcPct val="0"/>
            </a:spcBef>
            <a:spcAft>
              <a:spcPct val="15000"/>
            </a:spcAft>
            <a:buChar char="••"/>
          </a:pPr>
          <a:r>
            <a:rPr lang="en-US" sz="2400" kern="1200" dirty="0" smtClean="0"/>
            <a:t>Step 6: Create culminating assessment aligned with standards</a:t>
          </a:r>
          <a:endParaRPr lang="en-US" sz="2400" kern="1200" dirty="0"/>
        </a:p>
      </dsp:txBody>
      <dsp:txXfrm rot="-5400000">
        <a:off x="3017520" y="2540833"/>
        <a:ext cx="5260437" cy="1923255"/>
      </dsp:txXfrm>
    </dsp:sp>
    <dsp:sp modelId="{F9975305-65FA-4C5D-A891-8799D2CF73F1}">
      <dsp:nvSpPr>
        <dsp:cNvPr id="0" name=""/>
        <dsp:cNvSpPr/>
      </dsp:nvSpPr>
      <dsp:spPr>
        <a:xfrm>
          <a:off x="0" y="2372652"/>
          <a:ext cx="3017520" cy="2259615"/>
        </a:xfrm>
        <a:prstGeom prst="roundRect">
          <a:avLst/>
        </a:prstGeom>
        <a:gradFill rotWithShape="0">
          <a:gsLst>
            <a:gs pos="0">
              <a:schemeClr val="accent5">
                <a:alpha val="90000"/>
                <a:hueOff val="0"/>
                <a:satOff val="0"/>
                <a:lumOff val="0"/>
                <a:alphaOff val="-40000"/>
                <a:shade val="51000"/>
                <a:satMod val="130000"/>
              </a:schemeClr>
            </a:gs>
            <a:gs pos="80000">
              <a:schemeClr val="accent5">
                <a:alpha val="90000"/>
                <a:hueOff val="0"/>
                <a:satOff val="0"/>
                <a:lumOff val="0"/>
                <a:alphaOff val="-40000"/>
                <a:shade val="93000"/>
                <a:satMod val="130000"/>
              </a:schemeClr>
            </a:gs>
            <a:gs pos="100000">
              <a:schemeClr val="accent5">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51435" rIns="102870" bIns="51435" numCol="1" spcCol="1270" anchor="ctr" anchorCtr="0">
          <a:noAutofit/>
        </a:bodyPr>
        <a:lstStyle/>
        <a:p>
          <a:pPr lvl="0" algn="ctr" defTabSz="1200150">
            <a:lnSpc>
              <a:spcPct val="90000"/>
            </a:lnSpc>
            <a:spcBef>
              <a:spcPct val="0"/>
            </a:spcBef>
            <a:spcAft>
              <a:spcPct val="35000"/>
            </a:spcAft>
          </a:pPr>
          <a:r>
            <a:rPr lang="en-US" sz="2700" kern="1200" dirty="0" smtClean="0"/>
            <a:t>Phase 2: Create coherent sequences of text- dependent questions</a:t>
          </a:r>
          <a:endParaRPr lang="en-US" sz="2700" kern="1200" dirty="0"/>
        </a:p>
      </dsp:txBody>
      <dsp:txXfrm>
        <a:off x="110305" y="2482957"/>
        <a:ext cx="2796910" cy="203900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7/14/2014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7/14/2014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criticalthinking.org/store/products/how-to-read-a-paragraph-the-art-of-close-reading/157"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1-7, including the Pre-Assessment, will take about 20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47</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smtClean="0"/>
              <a:t>The</a:t>
            </a:r>
            <a:r>
              <a:rPr lang="en-US" baseline="0" dirty="0" smtClean="0"/>
              <a:t> purpose of this slide is to remind participants of where we are in this process. They have completed Phase 1. Now we are moving on to Phase 2. Read Phase 2. Let participants know that the standards have already been selected for today.</a:t>
            </a:r>
            <a:endParaRPr lang="en-US" dirty="0" smtClean="0"/>
          </a:p>
        </p:txBody>
      </p:sp>
      <p:sp>
        <p:nvSpPr>
          <p:cNvPr id="4" name="Slide Number Placeholder 3"/>
          <p:cNvSpPr>
            <a:spLocks noGrp="1"/>
          </p:cNvSpPr>
          <p:nvPr>
            <p:ph type="sldNum" sz="quarter" idx="10"/>
          </p:nvPr>
        </p:nvSpPr>
        <p:spPr/>
        <p:txBody>
          <a:bodyPr/>
          <a:lstStyle/>
          <a:p>
            <a:fld id="{E538F621-8F2C-4F90-852A-E36809B397B3}" type="slidenum">
              <a:rPr lang="en-US" smtClean="0"/>
              <a:pPr/>
              <a:t>48</a:t>
            </a:fld>
            <a:endParaRPr lang="en-US" dirty="0"/>
          </a:p>
        </p:txBody>
      </p:sp>
    </p:spTree>
    <p:extLst>
      <p:ext uri="{BB962C8B-B14F-4D97-AF65-F5344CB8AC3E}">
        <p14:creationId xmlns:p14="http://schemas.microsoft.com/office/powerpoint/2010/main" val="4248531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 of this slide is to review one order in which TDQ’s can be created. While there is no set process for generating a complete and coherent body of text dependent questions for a text, this process is a good guide that can serve to generate a core series of questions for close reading of any given text. </a:t>
            </a:r>
            <a:r>
              <a:rPr lang="en-US" b="1" dirty="0" smtClean="0"/>
              <a:t>Please note that this is a recursive not a straightforward process; in backward design, we may select the text to match standards or learning goals we have already determined, and we may create the assessment first. This will help guide the TDQ’s we use!</a:t>
            </a:r>
          </a:p>
          <a:p>
            <a:endParaRPr lang="en-US" dirty="0" smtClean="0"/>
          </a:p>
          <a:p>
            <a:r>
              <a:rPr lang="en-US" dirty="0" smtClean="0"/>
              <a:t>Read the details for each bullet, below:</a:t>
            </a:r>
          </a:p>
          <a:p>
            <a:r>
              <a:rPr lang="en-US" i="1" dirty="0" smtClean="0"/>
              <a:t>Step One: Identify the Core Understandings and Key Ideas of the Text</a:t>
            </a:r>
          </a:p>
          <a:p>
            <a:r>
              <a:rPr lang="en-US" dirty="0" smtClean="0"/>
              <a:t>As in any good reverse engineering or “backwards design” process, teachers should start by identifying the key insights they want students to understand from the text—keeping one eye on the major points being made is crucial for fashioning an overarching set of successful questions and critical for creating an appropriate culminating assignment.</a:t>
            </a:r>
          </a:p>
          <a:p>
            <a:r>
              <a:rPr lang="en-US" i="1" dirty="0" smtClean="0"/>
              <a:t>Step Two: Start Small to Build Confidence</a:t>
            </a:r>
          </a:p>
          <a:p>
            <a:r>
              <a:rPr lang="en-US" dirty="0" smtClean="0"/>
              <a:t>The opening questions should be ones that help orientate students to the text and be sufficiently specific enough for them to answer so that they gain confidence to tackle more difficult questions later on.</a:t>
            </a:r>
          </a:p>
          <a:p>
            <a:r>
              <a:rPr lang="en-US" i="1" dirty="0" smtClean="0"/>
              <a:t>Step Three: Target Vocabulary and Text Structure</a:t>
            </a:r>
          </a:p>
          <a:p>
            <a:r>
              <a:rPr lang="en-US" dirty="0" smtClean="0"/>
              <a:t>Locate key text structures and the most powerful words in the text that are connected to the key ideas and understandings, and craft questions that draw students’ attention to these specifics so they can become aware of these connections. Vocabulary selected for focus should be academic words “(Tier Two”) that are abstract and likely to be encountered in future reading and studies.</a:t>
            </a:r>
          </a:p>
          <a:p>
            <a:r>
              <a:rPr lang="en-US" i="1" dirty="0" smtClean="0"/>
              <a:t>Step Four: Tackle Tough Sections Head-on</a:t>
            </a:r>
          </a:p>
          <a:p>
            <a:r>
              <a:rPr lang="en-US" dirty="0" smtClean="0"/>
              <a:t>Find the sections of the text that will present the greatest difficulty and craft questions that support students in mastering these sections (these could be sections with difficult syntax, particularly dense information, and tricky transitions or places that offer a variety of possible inferences).</a:t>
            </a:r>
          </a:p>
          <a:p>
            <a:r>
              <a:rPr lang="en-US" i="1" dirty="0" smtClean="0"/>
              <a:t>Step Five: Create Coherent Sequences of Text-Dependent Questions</a:t>
            </a:r>
          </a:p>
          <a:p>
            <a:r>
              <a:rPr lang="en-US" dirty="0" smtClean="0"/>
              <a:t>The sequence of questions should not be random but should build toward more coherent understanding and analysis to ensure that students learn to stay focused on the text to bring them to a gradual understanding of its meaning.</a:t>
            </a:r>
          </a:p>
          <a:p>
            <a:r>
              <a:rPr lang="en-US" i="1" dirty="0" smtClean="0"/>
              <a:t>Step Six: Identify the Standards That Are Being Addressed</a:t>
            </a:r>
          </a:p>
          <a:p>
            <a:r>
              <a:rPr lang="en-US" dirty="0" smtClean="0"/>
              <a:t>Take stock of what standards are being addressed in the series of questions and decide if any other standards are suited to being a focus for this text (forming additional questions that exercise those standards).</a:t>
            </a:r>
          </a:p>
          <a:p>
            <a:r>
              <a:rPr lang="en-US" i="1" dirty="0" smtClean="0"/>
              <a:t>Step Seven: Create the Culminating Assessment</a:t>
            </a:r>
          </a:p>
          <a:p>
            <a:pPr defTabSz="905530">
              <a:defRPr/>
            </a:pPr>
            <a:r>
              <a:rPr lang="en-US" dirty="0" smtClean="0"/>
              <a:t>Develop a culminating activity around the key ideas or understandings identified earlier that reflects (a) mastery of one or more of the standards, (b) involve writing, and (c) is structured to be done independently. </a:t>
            </a:r>
          </a:p>
          <a:p>
            <a:endParaRPr lang="en-US" dirty="0" smtClean="0"/>
          </a:p>
          <a:p>
            <a:r>
              <a:rPr lang="en-US" b="1" dirty="0" smtClean="0"/>
              <a:t>Refer participants to the “Creating Questions for Close Analytic Reading Exemplars: A Brief Guide” in their Participant Guide.</a:t>
            </a:r>
            <a:endParaRPr lang="en-US" b="1"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49</a:t>
            </a:fld>
            <a:endParaRPr lang="en-US" dirty="0"/>
          </a:p>
        </p:txBody>
      </p:sp>
    </p:spTree>
    <p:extLst>
      <p:ext uri="{BB962C8B-B14F-4D97-AF65-F5344CB8AC3E}">
        <p14:creationId xmlns:p14="http://schemas.microsoft.com/office/powerpoint/2010/main" val="14961166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marL="0" indent="0">
              <a:spcBef>
                <a:spcPct val="0"/>
              </a:spcBef>
              <a:buFontTx/>
              <a:buNone/>
            </a:pPr>
            <a:r>
              <a:rPr lang="en-US" dirty="0" smtClean="0"/>
              <a:t>Direct</a:t>
            </a:r>
            <a:r>
              <a:rPr lang="en-US" baseline="0" dirty="0" smtClean="0"/>
              <a:t> participants to write a short series of TDQ’s, based on the content and vocabulary they identified. Remind them that TDQ’s can address academic language challenges. These may go into the “work time” section of the lesson template. Remind them that this is by no means a full lesson, and that these questions could be posed in any number of ways – not necessarily as an ask and answer routine. </a:t>
            </a:r>
            <a:r>
              <a:rPr lang="en-US" baseline="0" smtClean="0"/>
              <a:t>Allow 30 </a:t>
            </a:r>
            <a:r>
              <a:rPr lang="en-US" baseline="0" dirty="0" smtClean="0"/>
              <a:t>minutes for Activity 4</a:t>
            </a:r>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7/14/2014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50</a:t>
            </a:fld>
            <a:endParaRPr lang="en-US" dirty="0"/>
          </a:p>
        </p:txBody>
      </p:sp>
    </p:spTree>
    <p:extLst>
      <p:ext uri="{BB962C8B-B14F-4D97-AF65-F5344CB8AC3E}">
        <p14:creationId xmlns:p14="http://schemas.microsoft.com/office/powerpoint/2010/main" val="5814480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 purpose of this slide is to address a question that has been asked by many who are concerned that close reading and TDQ’s is a very teacher directed process. </a:t>
            </a:r>
          </a:p>
          <a:p>
            <a:endParaRPr lang="en-US" baseline="0" dirty="0" smtClean="0"/>
          </a:p>
          <a:p>
            <a:r>
              <a:rPr lang="en-US" baseline="0" dirty="0" smtClean="0"/>
              <a:t>Teacher-created TDQ’s serve two purposes; they scaffold readers toward understanding complex text, and they serve as models for the kinds of questions good readers ask themselves. It is important to remember as you craft TDQ’s, that they are not always asked as a series of questions and that they deepen students’ understanding of text. They may be asked on different readings and re-readings of text. They may be asked as Quick Writes, or be structured into graphic organizers.</a:t>
            </a:r>
          </a:p>
          <a:p>
            <a:endParaRPr lang="en-US" baseline="0" dirty="0" smtClean="0"/>
          </a:p>
          <a:p>
            <a:r>
              <a:rPr lang="en-US" baseline="0" dirty="0" smtClean="0"/>
              <a:t>Adapted from: </a:t>
            </a:r>
            <a:r>
              <a:rPr lang="en-US" i="1" baseline="0" dirty="0" smtClean="0"/>
              <a:t>Building Text-dependent Questions to Facilitate Close Reading </a:t>
            </a:r>
            <a:r>
              <a:rPr lang="en-US" i="0" baseline="0" dirty="0" smtClean="0"/>
              <a:t> by Kathy Glass (2013). http://www.kathyglassconsulting.com/documents/TextDeptQuesIRA2013KATHYGLASS.pdf</a:t>
            </a:r>
            <a:endParaRPr lang="en-US" i="1"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51</a:t>
            </a:fld>
            <a:endParaRPr lang="en-US" dirty="0"/>
          </a:p>
        </p:txBody>
      </p:sp>
    </p:spTree>
    <p:extLst>
      <p:ext uri="{BB962C8B-B14F-4D97-AF65-F5344CB8AC3E}">
        <p14:creationId xmlns:p14="http://schemas.microsoft.com/office/powerpoint/2010/main" val="39356550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 of this</a:t>
            </a:r>
            <a:r>
              <a:rPr lang="en-US" baseline="0" dirty="0" smtClean="0"/>
              <a:t> slide is to suggest ways that teachers can encourage students to refer to the text and elaborate on their answers.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52</a:t>
            </a:fld>
            <a:endParaRPr lang="en-US" dirty="0"/>
          </a:p>
        </p:txBody>
      </p:sp>
    </p:spTree>
    <p:extLst>
      <p:ext uri="{BB962C8B-B14F-4D97-AF65-F5344CB8AC3E}">
        <p14:creationId xmlns:p14="http://schemas.microsoft.com/office/powerpoint/2010/main" val="39600825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read closely, students must get beyond impressionist reading. They must come to see that simply deciphering words on a page and getting some vague sense of what is there does not translate into substantive learning. Instead, they must learn that to read well is to engage in a self-constructed dialog with the author of a text. Really good reading requires close reading. It requires one to formulate questions and seek answers to those questions while reading. It requires connecting new ideas to already learned ideas, correcting mistaken ideas when necessary. In other words, close reading requires specific intellectual work on the part of the reader.</a:t>
            </a:r>
          </a:p>
          <a:p>
            <a:r>
              <a:rPr lang="en-US" dirty="0" smtClean="0"/>
              <a:t>This information was adapted from </a:t>
            </a:r>
            <a:r>
              <a:rPr lang="en-US" i="1" dirty="0" smtClean="0">
                <a:hlinkClick r:id="rId3"/>
              </a:rPr>
              <a:t>How to Read a Paragraph: The Art of Close Reading</a:t>
            </a:r>
            <a:r>
              <a:rPr lang="en-US" dirty="0" smtClean="0"/>
              <a:t> by Richard Paul and Linda Elder (2014).</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53</a:t>
            </a:fld>
            <a:endParaRPr lang="en-US" dirty="0"/>
          </a:p>
        </p:txBody>
      </p:sp>
    </p:spTree>
    <p:extLst>
      <p:ext uri="{BB962C8B-B14F-4D97-AF65-F5344CB8AC3E}">
        <p14:creationId xmlns:p14="http://schemas.microsoft.com/office/powerpoint/2010/main" val="20740222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840480" y="6071616"/>
            <a:ext cx="1561514" cy="492443"/>
          </a:xfrm>
          <a:prstGeom prst="rect">
            <a:avLst/>
          </a:prstGeom>
          <a:noFill/>
        </p:spPr>
        <p:txBody>
          <a:bodyPr wrap="square" rtlCol="0">
            <a:spAutoFit/>
          </a:bodyPr>
          <a:lstStyle/>
          <a:p>
            <a:r>
              <a:rPr lang="en-US" sz="2600" b="1" i="0" smtClean="0">
                <a:solidFill>
                  <a:schemeClr val="bg1"/>
                </a:solidFill>
              </a:rPr>
              <a:t>Activity 4</a:t>
            </a:r>
            <a:endParaRPr lang="en-US" sz="2600" b="1" i="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1655942"/>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153721"/>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3976676"/>
            <a:ext cx="8046613" cy="1550168"/>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2 Grades 6–12: </a:t>
            </a:r>
          </a:p>
          <a:p>
            <a:r>
              <a:rPr lang="en-US" i="0" dirty="0" smtClean="0">
                <a:solidFill>
                  <a:schemeClr val="tx2"/>
                </a:solidFill>
              </a:rPr>
              <a:t>Supporting all Students in Close Reading, Academic Language, and Text-based Discussion</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Creating Text-Dependent Questions</a:t>
            </a:r>
            <a:endParaRPr lang="en-US" dirty="0"/>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48</a:t>
            </a:fld>
            <a:endParaRPr lang="en-US" dirty="0"/>
          </a:p>
        </p:txBody>
      </p:sp>
      <p:graphicFrame>
        <p:nvGraphicFramePr>
          <p:cNvPr id="8" name="Content Placeholder 7"/>
          <p:cNvGraphicFramePr>
            <a:graphicFrameLocks noGrp="1"/>
          </p:cNvGraphicFramePr>
          <p:nvPr>
            <p:ph idx="4294967295"/>
            <p:extLst>
              <p:ext uri="{D42A27DB-BD31-4B8C-83A1-F6EECF244321}">
                <p14:modId xmlns:p14="http://schemas.microsoft.com/office/powerpoint/2010/main" val="1786820747"/>
              </p:ext>
            </p:extLst>
          </p:nvPr>
        </p:nvGraphicFramePr>
        <p:xfrm>
          <a:off x="397560" y="1055688"/>
          <a:ext cx="8382000" cy="46323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33648000"/>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Creating Text-Dependent Questions</a:t>
            </a:r>
            <a:endParaRPr lang="en-US" dirty="0"/>
          </a:p>
        </p:txBody>
      </p:sp>
      <p:sp>
        <p:nvSpPr>
          <p:cNvPr id="3" name="Text Placeholder 2"/>
          <p:cNvSpPr>
            <a:spLocks noGrp="1"/>
          </p:cNvSpPr>
          <p:nvPr>
            <p:ph type="body" sz="quarter" idx="10"/>
          </p:nvPr>
        </p:nvSpPr>
        <p:spPr>
          <a:xfrm>
            <a:off x="298726" y="1132896"/>
            <a:ext cx="8547100" cy="3964162"/>
          </a:xfrm>
        </p:spPr>
        <p:txBody>
          <a:bodyPr/>
          <a:lstStyle/>
          <a:p>
            <a:r>
              <a:rPr lang="en-US" sz="2800" dirty="0" smtClean="0"/>
              <a:t>Identify core understandings and key details in the text</a:t>
            </a:r>
          </a:p>
          <a:p>
            <a:r>
              <a:rPr lang="en-US" sz="2800" dirty="0" smtClean="0"/>
              <a:t>Start small to build confidence</a:t>
            </a:r>
          </a:p>
          <a:p>
            <a:r>
              <a:rPr lang="en-US" sz="2800" dirty="0" smtClean="0"/>
              <a:t>Target vocabulary and text structure</a:t>
            </a:r>
          </a:p>
          <a:p>
            <a:r>
              <a:rPr lang="en-US" sz="2800" dirty="0" smtClean="0"/>
              <a:t>Tackle tough sections head-on</a:t>
            </a:r>
          </a:p>
          <a:p>
            <a:r>
              <a:rPr lang="en-US" sz="2800" dirty="0"/>
              <a:t>Create coherent sequences of text-dependent questions </a:t>
            </a:r>
          </a:p>
          <a:p>
            <a:r>
              <a:rPr lang="en-US" sz="2800" dirty="0" smtClean="0"/>
              <a:t>Identify the standards that are being addressed</a:t>
            </a:r>
          </a:p>
          <a:p>
            <a:r>
              <a:rPr lang="en-US" sz="2800" dirty="0" smtClean="0"/>
              <a:t>Create the culminating assessment</a:t>
            </a:r>
          </a:p>
          <a:p>
            <a:pPr marL="0" indent="0">
              <a:buNone/>
            </a:pPr>
            <a:endParaRPr lang="en-US" sz="2000" dirty="0" smtClean="0"/>
          </a:p>
          <a:p>
            <a:pPr marL="0" indent="0">
              <a:buNone/>
            </a:pPr>
            <a:r>
              <a:rPr lang="en-US" sz="1800" dirty="0" smtClean="0"/>
              <a:t>From SAP’s Guide To Creating Text Dependent</a:t>
            </a:r>
            <a:r>
              <a:rPr lang="en-US" sz="1800" dirty="0"/>
              <a:t> </a:t>
            </a:r>
            <a:r>
              <a:rPr lang="en-US" sz="1800" dirty="0" smtClean="0"/>
              <a:t>And Specific Questions</a:t>
            </a:r>
            <a:endParaRPr lang="en-US" sz="1800"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49</a:t>
            </a:fld>
            <a:endParaRPr lang="en-US" dirty="0"/>
          </a:p>
        </p:txBody>
      </p:sp>
      <p:pic>
        <p:nvPicPr>
          <p:cNvPr id="7" name="Picture 5" descr="Picture10.png"/>
          <p:cNvPicPr>
            <a:picLocks noChangeAspect="1"/>
          </p:cNvPicPr>
          <p:nvPr/>
        </p:nvPicPr>
        <p:blipFill>
          <a:blip r:embed="rId3" cstate="print"/>
          <a:srcRect/>
          <a:stretch>
            <a:fillRect/>
          </a:stretch>
        </p:blipFill>
        <p:spPr bwMode="auto">
          <a:xfrm>
            <a:off x="7564120" y="4872237"/>
            <a:ext cx="947738" cy="1033463"/>
          </a:xfrm>
          <a:prstGeom prst="rect">
            <a:avLst/>
          </a:prstGeom>
          <a:noFill/>
          <a:ln w="9525">
            <a:noFill/>
            <a:miter lim="800000"/>
            <a:headEnd/>
            <a:tailEnd/>
          </a:ln>
        </p:spPr>
      </p:pic>
      <p:sp>
        <p:nvSpPr>
          <p:cNvPr id="9" name="TextBox 8"/>
          <p:cNvSpPr txBox="1"/>
          <p:nvPr/>
        </p:nvSpPr>
        <p:spPr>
          <a:xfrm>
            <a:off x="7556740" y="5010988"/>
            <a:ext cx="1244600" cy="369332"/>
          </a:xfrm>
          <a:prstGeom prst="rect">
            <a:avLst/>
          </a:prstGeom>
          <a:noFill/>
        </p:spPr>
        <p:txBody>
          <a:bodyPr wrap="square" rtlCol="0">
            <a:spAutoFit/>
          </a:bodyPr>
          <a:lstStyle/>
          <a:p>
            <a:r>
              <a:rPr lang="en-US" dirty="0" smtClean="0"/>
              <a:t>Page 22</a:t>
            </a:r>
            <a:endParaRPr lang="en-US" dirty="0"/>
          </a:p>
        </p:txBody>
      </p:sp>
    </p:spTree>
    <p:extLst>
      <p:ext uri="{BB962C8B-B14F-4D97-AF65-F5344CB8AC3E}">
        <p14:creationId xmlns:p14="http://schemas.microsoft.com/office/powerpoint/2010/main" val="940560449"/>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093622" y="195277"/>
            <a:ext cx="7843344" cy="1702533"/>
          </a:xfrm>
        </p:spPr>
        <p:txBody>
          <a:bodyPr>
            <a:noAutofit/>
          </a:bodyPr>
          <a:lstStyle/>
          <a:p>
            <a:r>
              <a:rPr lang="en-US" sz="4000" dirty="0" smtClean="0"/>
              <a:t>Activity 4: Creating a Sequence of Text-dependent Questions</a:t>
            </a:r>
          </a:p>
        </p:txBody>
      </p:sp>
      <p:sp>
        <p:nvSpPr>
          <p:cNvPr id="2" name="Footer Placeholder 1"/>
          <p:cNvSpPr>
            <a:spLocks noGrp="1"/>
          </p:cNvSpPr>
          <p:nvPr>
            <p:ph type="ftr" sz="quarter" idx="10"/>
          </p:nvPr>
        </p:nvSpPr>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50</a:t>
            </a:fld>
            <a:endParaRPr lang="en-US" dirty="0"/>
          </a:p>
        </p:txBody>
      </p:sp>
      <p:graphicFrame>
        <p:nvGraphicFramePr>
          <p:cNvPr id="8" name="Table 7"/>
          <p:cNvGraphicFramePr>
            <a:graphicFrameLocks noGrp="1"/>
          </p:cNvGraphicFramePr>
          <p:nvPr>
            <p:extLst/>
          </p:nvPr>
        </p:nvGraphicFramePr>
        <p:xfrm>
          <a:off x="715537" y="1728256"/>
          <a:ext cx="7200040" cy="3232377"/>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7200040"/>
              </a:tblGrid>
              <a:tr h="49833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lt1"/>
                          </a:solidFill>
                          <a:effectLst/>
                          <a:latin typeface="+mn-lt"/>
                        </a:rPr>
                        <a:t>Activity 4: Text-dependent questions –Try it out</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2150166">
                <a:tc>
                  <a:txBody>
                    <a:bodyPr/>
                    <a:lstStyle/>
                    <a:p>
                      <a:pPr marL="514350" indent="-514350">
                        <a:lnSpc>
                          <a:spcPct val="110000"/>
                        </a:lnSpc>
                        <a:spcBef>
                          <a:spcPts val="600"/>
                        </a:spcBef>
                        <a:buFont typeface="+mj-lt"/>
                        <a:buAutoNum type="arabicPeriod"/>
                      </a:pPr>
                      <a:r>
                        <a:rPr lang="en-US" sz="2400" dirty="0" smtClean="0">
                          <a:solidFill>
                            <a:schemeClr val="tx2"/>
                          </a:solidFill>
                        </a:rPr>
                        <a:t>Working in pairs, use the text you selected for close reading and vocabulary.</a:t>
                      </a:r>
                    </a:p>
                    <a:p>
                      <a:pPr marL="514350" indent="-514350">
                        <a:lnSpc>
                          <a:spcPct val="110000"/>
                        </a:lnSpc>
                        <a:spcBef>
                          <a:spcPts val="600"/>
                        </a:spcBef>
                        <a:buFont typeface="+mj-lt"/>
                        <a:buAutoNum type="arabicPeriod"/>
                      </a:pPr>
                      <a:r>
                        <a:rPr lang="en-US" sz="2400" dirty="0" smtClean="0">
                          <a:solidFill>
                            <a:schemeClr val="tx2"/>
                          </a:solidFill>
                        </a:rPr>
                        <a:t>Craft a short</a:t>
                      </a:r>
                      <a:r>
                        <a:rPr lang="en-US" sz="2400" baseline="0" dirty="0" smtClean="0">
                          <a:solidFill>
                            <a:schemeClr val="tx2"/>
                          </a:solidFill>
                        </a:rPr>
                        <a:t> series of text-dependent questions.</a:t>
                      </a:r>
                    </a:p>
                    <a:p>
                      <a:pPr marL="514350" indent="-514350">
                        <a:lnSpc>
                          <a:spcPct val="110000"/>
                        </a:lnSpc>
                        <a:spcBef>
                          <a:spcPts val="600"/>
                        </a:spcBef>
                        <a:buFont typeface="+mj-lt"/>
                        <a:buAutoNum type="arabicPeriod"/>
                      </a:pPr>
                      <a:r>
                        <a:rPr lang="en-US" sz="2400" baseline="0" dirty="0" smtClean="0">
                          <a:solidFill>
                            <a:schemeClr val="tx2"/>
                          </a:solidFill>
                        </a:rPr>
                        <a:t>Share with another pair of participants.</a:t>
                      </a:r>
                      <a:endParaRPr lang="en-US" sz="2400" dirty="0" smtClean="0">
                        <a:solidFill>
                          <a:schemeClr val="tx2"/>
                        </a:solidFill>
                      </a:endParaRPr>
                    </a:p>
                    <a:p>
                      <a:pPr marL="514350" indent="-514350" algn="l" defTabSz="914363" rtl="0" eaLnBrk="1" latinLnBrk="0" hangingPunct="1">
                        <a:lnSpc>
                          <a:spcPct val="110000"/>
                        </a:lnSpc>
                        <a:spcBef>
                          <a:spcPts val="600"/>
                        </a:spcBef>
                        <a:buFont typeface="+mj-lt"/>
                        <a:buAutoNum type="arabicPeriod"/>
                      </a:pPr>
                      <a:r>
                        <a:rPr lang="en-US" sz="2400" kern="1200" dirty="0" smtClean="0">
                          <a:solidFill>
                            <a:schemeClr val="tx2"/>
                          </a:solidFill>
                          <a:latin typeface="+mn-lt"/>
                          <a:ea typeface="+mn-ea"/>
                          <a:cs typeface="+mn-cs"/>
                        </a:rPr>
                        <a:t>Reflect in your</a:t>
                      </a:r>
                      <a:r>
                        <a:rPr lang="en-US" sz="2400" kern="1200" baseline="0" dirty="0" smtClean="0">
                          <a:solidFill>
                            <a:schemeClr val="tx2"/>
                          </a:solidFill>
                          <a:latin typeface="+mn-lt"/>
                          <a:ea typeface="+mn-ea"/>
                          <a:cs typeface="+mn-cs"/>
                        </a:rPr>
                        <a:t> notepad</a:t>
                      </a:r>
                      <a:r>
                        <a:rPr lang="en-US" sz="2400" kern="1200" dirty="0" smtClean="0">
                          <a:solidFill>
                            <a:schemeClr val="tx2"/>
                          </a:solidFill>
                          <a:latin typeface="+mn-lt"/>
                          <a:ea typeface="+mn-ea"/>
                          <a:cs typeface="+mn-cs"/>
                        </a:rPr>
                        <a:t>: What support will teachers need  in creating text-dependent questions?</a:t>
                      </a: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087076" y="4484915"/>
            <a:ext cx="1586702" cy="1586702"/>
          </a:xfrm>
          <a:prstGeom prst="rect">
            <a:avLst/>
          </a:prstGeom>
        </p:spPr>
      </p:pic>
      <p:sp>
        <p:nvSpPr>
          <p:cNvPr id="10" name="TextBox 5"/>
          <p:cNvSpPr txBox="1">
            <a:spLocks noChangeArrowheads="1"/>
          </p:cNvSpPr>
          <p:nvPr/>
        </p:nvSpPr>
        <p:spPr bwMode="auto">
          <a:xfrm>
            <a:off x="7018361" y="4936555"/>
            <a:ext cx="1295400" cy="369888"/>
          </a:xfrm>
          <a:prstGeom prst="rect">
            <a:avLst/>
          </a:prstGeom>
          <a:noFill/>
          <a:ln w="9525">
            <a:noFill/>
            <a:miter lim="800000"/>
            <a:headEnd/>
            <a:tailEnd/>
          </a:ln>
        </p:spPr>
        <p:txBody>
          <a:bodyPr>
            <a:spAutoFit/>
          </a:bodyPr>
          <a:lstStyle/>
          <a:p>
            <a:pPr algn="ctr" eaLnBrk="1" hangingPunct="1"/>
            <a:r>
              <a:rPr lang="en-US" dirty="0" smtClean="0"/>
              <a:t>Page 61</a:t>
            </a:r>
            <a:endParaRPr lang="en-US" dirty="0"/>
          </a:p>
        </p:txBody>
      </p:sp>
      <p:pic>
        <p:nvPicPr>
          <p:cNvPr id="11" name="Picture 6" descr="discussion 2.png"/>
          <p:cNvPicPr>
            <a:picLocks noChangeAspect="1"/>
          </p:cNvPicPr>
          <p:nvPr/>
        </p:nvPicPr>
        <p:blipFill>
          <a:blip r:embed="rId5" cstate="print"/>
          <a:srcRect/>
          <a:stretch>
            <a:fillRect/>
          </a:stretch>
        </p:blipFill>
        <p:spPr bwMode="auto">
          <a:xfrm>
            <a:off x="3726811" y="5058278"/>
            <a:ext cx="1454150" cy="1477963"/>
          </a:xfrm>
          <a:prstGeom prst="rect">
            <a:avLst/>
          </a:prstGeom>
          <a:noFill/>
          <a:ln w="9525">
            <a:noFill/>
            <a:miter lim="800000"/>
            <a:headEnd/>
            <a:tailEnd/>
          </a:ln>
        </p:spPr>
      </p:pic>
    </p:spTree>
    <p:extLst>
      <p:ext uri="{BB962C8B-B14F-4D97-AF65-F5344CB8AC3E}">
        <p14:creationId xmlns:p14="http://schemas.microsoft.com/office/powerpoint/2010/main" val="3884803398"/>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Text-dependent Questions Prompt Critical Thinking</a:t>
            </a:r>
            <a:endParaRPr lang="en-US" dirty="0"/>
          </a:p>
        </p:txBody>
      </p:sp>
      <p:sp>
        <p:nvSpPr>
          <p:cNvPr id="3" name="Text Placeholder 2"/>
          <p:cNvSpPr>
            <a:spLocks noGrp="1"/>
          </p:cNvSpPr>
          <p:nvPr>
            <p:ph type="body" sz="quarter" idx="10"/>
          </p:nvPr>
        </p:nvSpPr>
        <p:spPr>
          <a:xfrm>
            <a:off x="381000" y="1280160"/>
            <a:ext cx="8382000" cy="4050340"/>
          </a:xfrm>
        </p:spPr>
        <p:txBody>
          <a:bodyPr/>
          <a:lstStyle/>
          <a:p>
            <a:pPr marL="0" indent="0">
              <a:buNone/>
            </a:pPr>
            <a:endParaRPr lang="en-US" sz="2800" dirty="0"/>
          </a:p>
          <a:p>
            <a:pPr marL="0" indent="0">
              <a:buNone/>
            </a:pPr>
            <a:r>
              <a:rPr lang="en-US" sz="2800" dirty="0" smtClean="0"/>
              <a:t>“Text-dependent questions allow </a:t>
            </a:r>
            <a:r>
              <a:rPr lang="en-US" sz="2800" dirty="0"/>
              <a:t>students to examine the meaning and </a:t>
            </a:r>
            <a:r>
              <a:rPr lang="en-US" sz="2800" dirty="0" smtClean="0"/>
              <a:t>structure of </a:t>
            </a:r>
            <a:r>
              <a:rPr lang="en-US" sz="2800" dirty="0"/>
              <a:t>a particular author’s work. It calls upon them to reread carefully to identify what the text states explicitly and to make logical inferences from the work. Teachers need to construct such queries and orchestrate learning experiences around them so they can elicit responses that deepen students’ understanding of a text</a:t>
            </a:r>
            <a:r>
              <a:rPr lang="en-US" sz="2800" dirty="0" smtClean="0"/>
              <a:t>.” </a:t>
            </a:r>
          </a:p>
          <a:p>
            <a:pPr marL="0" indent="0">
              <a:buNone/>
            </a:pPr>
            <a:r>
              <a:rPr lang="en-US" sz="2800" dirty="0" smtClean="0"/>
              <a:t>                                                                              </a:t>
            </a:r>
            <a:r>
              <a:rPr lang="en-US" sz="2000" dirty="0" smtClean="0"/>
              <a:t>Kathy Glass (2013)              </a:t>
            </a:r>
            <a:endParaRPr lang="en-US" sz="2000"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51</a:t>
            </a:fld>
            <a:endParaRPr lang="en-US" dirty="0"/>
          </a:p>
        </p:txBody>
      </p:sp>
    </p:spTree>
    <p:extLst>
      <p:ext uri="{BB962C8B-B14F-4D97-AF65-F5344CB8AC3E}">
        <p14:creationId xmlns:p14="http://schemas.microsoft.com/office/powerpoint/2010/main" val="2735233705"/>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Closing in on Close Reading</a:t>
            </a:r>
            <a:endParaRPr lang="en-US" dirty="0"/>
          </a:p>
        </p:txBody>
      </p:sp>
      <p:sp>
        <p:nvSpPr>
          <p:cNvPr id="7" name="Content Placeholder 6"/>
          <p:cNvSpPr>
            <a:spLocks noGrp="1"/>
          </p:cNvSpPr>
          <p:nvPr>
            <p:ph sz="half" idx="2"/>
          </p:nvPr>
        </p:nvSpPr>
        <p:spPr>
          <a:xfrm>
            <a:off x="1000664" y="2194315"/>
            <a:ext cx="7884544" cy="2609945"/>
          </a:xfrm>
        </p:spPr>
        <p:txBody>
          <a:bodyPr/>
          <a:lstStyle/>
          <a:p>
            <a:pPr lvl="0"/>
            <a:r>
              <a:rPr lang="en-US" dirty="0" smtClean="0"/>
              <a:t>What makes you say that?</a:t>
            </a:r>
          </a:p>
          <a:p>
            <a:pPr lvl="0"/>
            <a:r>
              <a:rPr lang="en-US" dirty="0" smtClean="0"/>
              <a:t>How do you know?</a:t>
            </a:r>
          </a:p>
          <a:p>
            <a:pPr lvl="0"/>
            <a:r>
              <a:rPr lang="en-US" dirty="0" smtClean="0"/>
              <a:t>Where in the text did you find that?</a:t>
            </a:r>
            <a:endParaRPr lang="en-US" dirty="0"/>
          </a:p>
          <a:p>
            <a:pPr lvl="0"/>
            <a:r>
              <a:rPr lang="en-US" dirty="0" smtClean="0"/>
              <a:t>Can you tell me more?</a:t>
            </a:r>
          </a:p>
          <a:p>
            <a:pPr lvl="0"/>
            <a:r>
              <a:rPr lang="en-US" dirty="0" smtClean="0"/>
              <a:t>Why do you think that?</a:t>
            </a:r>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52</a:t>
            </a:fld>
            <a:endParaRPr lang="en-US" dirty="0"/>
          </a:p>
        </p:txBody>
      </p:sp>
      <p:sp>
        <p:nvSpPr>
          <p:cNvPr id="3" name="TextBox 2"/>
          <p:cNvSpPr txBox="1"/>
          <p:nvPr/>
        </p:nvSpPr>
        <p:spPr>
          <a:xfrm>
            <a:off x="586596" y="1359984"/>
            <a:ext cx="7815532" cy="584775"/>
          </a:xfrm>
          <a:prstGeom prst="rect">
            <a:avLst/>
          </a:prstGeom>
          <a:noFill/>
        </p:spPr>
        <p:txBody>
          <a:bodyPr wrap="square" rtlCol="0">
            <a:spAutoFit/>
          </a:bodyPr>
          <a:lstStyle/>
          <a:p>
            <a:r>
              <a:rPr lang="en-US" sz="3200" dirty="0" smtClean="0"/>
              <a:t>Follow-up questions to push student thinking</a:t>
            </a:r>
            <a:endParaRPr lang="en-US" sz="3200" dirty="0"/>
          </a:p>
        </p:txBody>
      </p:sp>
    </p:spTree>
    <p:extLst>
      <p:ext uri="{BB962C8B-B14F-4D97-AF65-F5344CB8AC3E}">
        <p14:creationId xmlns:p14="http://schemas.microsoft.com/office/powerpoint/2010/main" val="1351751179"/>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Closing in on Close Reading</a:t>
            </a:r>
            <a:endParaRPr lang="en-US" dirty="0"/>
          </a:p>
        </p:txBody>
      </p:sp>
      <p:sp>
        <p:nvSpPr>
          <p:cNvPr id="7" name="Content Placeholder 6"/>
          <p:cNvSpPr>
            <a:spLocks noGrp="1"/>
          </p:cNvSpPr>
          <p:nvPr>
            <p:ph sz="half" idx="2"/>
          </p:nvPr>
        </p:nvSpPr>
        <p:spPr>
          <a:xfrm>
            <a:off x="465356" y="2205562"/>
            <a:ext cx="8246853" cy="3591752"/>
          </a:xfrm>
        </p:spPr>
        <p:txBody>
          <a:bodyPr/>
          <a:lstStyle/>
          <a:p>
            <a:r>
              <a:rPr lang="en-US" sz="3000" dirty="0"/>
              <a:t>Can I summarize the meaning of this text in my own words</a:t>
            </a:r>
            <a:r>
              <a:rPr lang="en-US" sz="3000" dirty="0" smtClean="0"/>
              <a:t>?</a:t>
            </a:r>
          </a:p>
          <a:p>
            <a:r>
              <a:rPr lang="en-US" sz="3000" dirty="0" smtClean="0"/>
              <a:t>Can </a:t>
            </a:r>
            <a:r>
              <a:rPr lang="en-US" sz="3000" dirty="0"/>
              <a:t>I generate </a:t>
            </a:r>
            <a:r>
              <a:rPr lang="en-US" sz="3000" dirty="0" smtClean="0"/>
              <a:t>metaphors and </a:t>
            </a:r>
            <a:r>
              <a:rPr lang="en-US" sz="3000" dirty="0"/>
              <a:t>diagrams to illustrate what the </a:t>
            </a:r>
            <a:r>
              <a:rPr lang="en-US" sz="3000" dirty="0" smtClean="0"/>
              <a:t>author </a:t>
            </a:r>
            <a:r>
              <a:rPr lang="en-US" sz="3000" dirty="0"/>
              <a:t>is saying</a:t>
            </a:r>
            <a:r>
              <a:rPr lang="en-US" sz="3000" dirty="0" smtClean="0"/>
              <a:t>?</a:t>
            </a:r>
          </a:p>
          <a:p>
            <a:r>
              <a:rPr lang="en-US" sz="3000" dirty="0" smtClean="0"/>
              <a:t>What </a:t>
            </a:r>
            <a:r>
              <a:rPr lang="en-US" sz="3000" dirty="0"/>
              <a:t>is clear to me and what do I need clarified? </a:t>
            </a:r>
            <a:endParaRPr lang="en-US" sz="3000" dirty="0" smtClean="0"/>
          </a:p>
          <a:p>
            <a:r>
              <a:rPr lang="en-US" sz="3000" dirty="0" smtClean="0"/>
              <a:t>Can </a:t>
            </a:r>
            <a:r>
              <a:rPr lang="en-US" sz="3000" dirty="0"/>
              <a:t>I connect the core ideas in this text to other core ideas I </a:t>
            </a:r>
            <a:r>
              <a:rPr lang="en-US" sz="3000" dirty="0" smtClean="0"/>
              <a:t>understand? </a:t>
            </a:r>
            <a:endParaRPr lang="en-US" sz="3000" dirty="0"/>
          </a:p>
          <a:p>
            <a:pPr marL="0" lvl="0" indent="0" algn="r">
              <a:buNone/>
            </a:pPr>
            <a:r>
              <a:rPr lang="en-US" sz="2400" dirty="0"/>
              <a:t>Linda Elder and Richard </a:t>
            </a:r>
            <a:r>
              <a:rPr lang="en-US" sz="2400" dirty="0" smtClean="0"/>
              <a:t>Paul (2014)</a:t>
            </a:r>
            <a:endParaRPr lang="en-US" sz="2400"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53</a:t>
            </a:fld>
            <a:endParaRPr lang="en-US" dirty="0"/>
          </a:p>
        </p:txBody>
      </p:sp>
      <p:sp>
        <p:nvSpPr>
          <p:cNvPr id="3" name="TextBox 2"/>
          <p:cNvSpPr txBox="1"/>
          <p:nvPr/>
        </p:nvSpPr>
        <p:spPr>
          <a:xfrm>
            <a:off x="327803" y="1049433"/>
            <a:ext cx="8816197" cy="1077218"/>
          </a:xfrm>
          <a:prstGeom prst="rect">
            <a:avLst/>
          </a:prstGeom>
          <a:noFill/>
        </p:spPr>
        <p:txBody>
          <a:bodyPr wrap="square" rtlCol="0">
            <a:spAutoFit/>
          </a:bodyPr>
          <a:lstStyle/>
          <a:p>
            <a:r>
              <a:rPr lang="en-US" sz="3200" dirty="0" smtClean="0"/>
              <a:t>We should be coaching students to ask themselves four basic questions</a:t>
            </a:r>
            <a:endParaRPr lang="en-US" sz="3200" dirty="0"/>
          </a:p>
        </p:txBody>
      </p:sp>
    </p:spTree>
    <p:extLst>
      <p:ext uri="{BB962C8B-B14F-4D97-AF65-F5344CB8AC3E}">
        <p14:creationId xmlns:p14="http://schemas.microsoft.com/office/powerpoint/2010/main" val="4275489287"/>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12705</TotalTime>
  <Words>1420</Words>
  <Application>Microsoft Office PowerPoint</Application>
  <PresentationFormat>On-screen Show (4:3)</PresentationFormat>
  <Paragraphs>101</Paragraphs>
  <Slides>7</Slides>
  <Notes>7</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7</vt:i4>
      </vt:variant>
    </vt:vector>
  </HeadingPairs>
  <TitlesOfParts>
    <vt:vector size="14"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Creating Text-Dependent Questions</vt:lpstr>
      <vt:lpstr>Creating Text-Dependent Questions</vt:lpstr>
      <vt:lpstr>Activity 4: Creating a Sequence of Text-dependent Questions</vt:lpstr>
      <vt:lpstr>Text-dependent Questions Prompt Critical Thinking</vt:lpstr>
      <vt:lpstr>Closing in on Close Reading</vt:lpstr>
      <vt:lpstr>Closing in on Close Reading</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803</cp:revision>
  <cp:lastPrinted>2014-03-02T01:07:44Z</cp:lastPrinted>
  <dcterms:created xsi:type="dcterms:W3CDTF">2014-01-18T18:47:42Z</dcterms:created>
  <dcterms:modified xsi:type="dcterms:W3CDTF">2014-07-14T20:10:26Z</dcterms:modified>
</cp:coreProperties>
</file>