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9"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267" r:id="rId5"/>
    <p:sldId id="383" r:id="rId6"/>
    <p:sldId id="512" r:id="rId7"/>
    <p:sldId id="392"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Pierce, Melissa" initials="PM" lastIdx="1" clrIdx="7">
    <p:extLst>
      <p:ext uri="{19B8F6BF-5375-455C-9EA6-DF929625EA0E}">
        <p15:presenceInfo xmlns:p15="http://schemas.microsoft.com/office/powerpoint/2012/main" userId="S-1-5-21-1417001333-1682526488-839522115-41684" providerId="AD"/>
      </p:ext>
    </p:extLst>
  </p:cmAuthor>
  <p:cmAuthor id="1" name="DeCarlo, Sharon" initials="DS" lastIdx="58" clrIdx="1"/>
  <p:cmAuthor id="2" name="Jackson, Dennis" initials="JD" lastIdx="12" clrIdx="2">
    <p:extLst/>
  </p:cmAuthor>
  <p:cmAuthor id="3" name="Kelley, Nora" initials="KN" lastIdx="1" clrIdx="3">
    <p:extLst/>
  </p:cmAuthor>
  <p:cmAuthor id="4" name="W2K" initials="W" lastIdx="28" clrIdx="4"/>
  <p:cmAuthor id="5" name="Berlin, Debra" initials="BD" lastIdx="19" clrIdx="5">
    <p:extLst>
      <p:ext uri="{19B8F6BF-5375-455C-9EA6-DF929625EA0E}">
        <p15:presenceInfo xmlns:p15="http://schemas.microsoft.com/office/powerpoint/2012/main" userId="S-1-5-21-1417001333-1682526488-839522115-59129" providerId="AD"/>
      </p:ext>
    </p:extLst>
  </p:cmAuthor>
  <p:cmAuthor id="6" name="Michelle Wade" initials="MW"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FF85"/>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36" autoAdjust="0"/>
    <p:restoredTop sz="92279" autoAdjust="0"/>
  </p:normalViewPr>
  <p:slideViewPr>
    <p:cSldViewPr snapToGrid="0">
      <p:cViewPr varScale="1">
        <p:scale>
          <a:sx n="62" d="100"/>
          <a:sy n="62" d="100"/>
        </p:scale>
        <p:origin x="504" y="48"/>
      </p:cViewPr>
      <p:guideLst>
        <p:guide orient="horz" pos="2160"/>
        <p:guide pos="2880"/>
      </p:guideLst>
    </p:cSldViewPr>
  </p:slideViewPr>
  <p:outlineViewPr>
    <p:cViewPr>
      <p:scale>
        <a:sx n="33" d="100"/>
        <a:sy n="33" d="100"/>
      </p:scale>
      <p:origin x="0" y="-17886"/>
    </p:cViewPr>
  </p:outlineViewPr>
  <p:notesTextViewPr>
    <p:cViewPr>
      <p:scale>
        <a:sx n="3" d="2"/>
        <a:sy n="3" d="2"/>
      </p:scale>
      <p:origin x="0" y="0"/>
    </p:cViewPr>
  </p:notesTextViewPr>
  <p:sorterViewPr>
    <p:cViewPr>
      <p:scale>
        <a:sx n="70" d="100"/>
        <a:sy n="70" d="100"/>
      </p:scale>
      <p:origin x="0" y="-10650"/>
    </p:cViewPr>
  </p:sorterViewPr>
  <p:notesViewPr>
    <p:cSldViewPr snapToGrid="0">
      <p:cViewPr>
        <p:scale>
          <a:sx n="130" d="100"/>
          <a:sy n="130" d="100"/>
        </p:scale>
        <p:origin x="1110" y="-225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rgbClr val="FFFF85">
            <a:alpha val="89804"/>
          </a:srgbClr>
        </a:solidFill>
      </dgm:spPr>
      <dgm:t>
        <a:bodyPr/>
        <a:lstStyle/>
        <a:p>
          <a:pPr algn="ctr"/>
          <a:r>
            <a:rPr lang="en-US" sz="2400" b="1" dirty="0" smtClean="0">
              <a:effectLst/>
            </a:rPr>
            <a:t>Successes and Challenges</a:t>
          </a:r>
          <a:endParaRPr lang="en-US" sz="2400" b="1"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400" b="0" dirty="0" smtClean="0"/>
            <a:t>Design of CCS-aligned Units </a:t>
          </a:r>
          <a:endParaRPr lang="en-US" sz="24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Classroom Discussion</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Close Reading, Text-dependent Questions, </a:t>
          </a:r>
          <a:br>
            <a:rPr lang="en-US" sz="2400" b="0" dirty="0" smtClean="0"/>
          </a:br>
          <a:r>
            <a:rPr lang="en-US" sz="2400" b="0" dirty="0" smtClean="0"/>
            <a:t>and Academic Language</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Universal Design for Learning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5"/>
      <dgm:spPr/>
      <dgm:t>
        <a:bodyPr/>
        <a:lstStyle/>
        <a:p>
          <a:endParaRPr lang="en-US"/>
        </a:p>
      </dgm:t>
    </dgm:pt>
    <dgm:pt modelId="{30415E90-D52D-48D0-83BA-D69F81D22A24}" type="pres">
      <dgm:prSet presAssocID="{875902B6-D7AA-46D0-A995-D11880EA2FD1}" presName="childText" presStyleLbl="bgAcc1" presStyleIdx="0" presStyleCnt="5"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5"/>
      <dgm:spPr/>
      <dgm:t>
        <a:bodyPr/>
        <a:lstStyle/>
        <a:p>
          <a:endParaRPr lang="en-US"/>
        </a:p>
      </dgm:t>
    </dgm:pt>
    <dgm:pt modelId="{9825A28B-C7C5-4204-94C3-E8D7000EEC4F}" type="pres">
      <dgm:prSet presAssocID="{58DCE318-75B7-47FE-8525-3043B002245B}" presName="childText" presStyleLbl="bgAcc1" presStyleIdx="1" presStyleCnt="5"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5"/>
      <dgm:spPr/>
      <dgm:t>
        <a:bodyPr/>
        <a:lstStyle/>
        <a:p>
          <a:endParaRPr lang="en-US"/>
        </a:p>
      </dgm:t>
    </dgm:pt>
    <dgm:pt modelId="{ABA4AD6F-2F38-4BDD-9216-4EDB340AA554}" type="pres">
      <dgm:prSet presAssocID="{8691F7BC-3BF2-4274-8C3C-961D302C3E80}" presName="childText" presStyleLbl="bgAcc1" presStyleIdx="2" presStyleCnt="5" custScaleX="53145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5"/>
      <dgm:spPr/>
      <dgm:t>
        <a:bodyPr/>
        <a:lstStyle/>
        <a:p>
          <a:endParaRPr lang="en-US"/>
        </a:p>
      </dgm:t>
    </dgm:pt>
    <dgm:pt modelId="{885DB2E2-94C8-4BD6-A25B-A6DF9906D3CD}" type="pres">
      <dgm:prSet presAssocID="{E2B7F8FC-10AD-4B06-B4C7-BEB6C56223E7}" presName="childText" presStyleLbl="bgAcc1" presStyleIdx="3" presStyleCnt="5"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5"/>
      <dgm:spPr/>
      <dgm:t>
        <a:bodyPr/>
        <a:lstStyle/>
        <a:p>
          <a:endParaRPr lang="en-US"/>
        </a:p>
      </dgm:t>
    </dgm:pt>
    <dgm:pt modelId="{725300A4-7A1C-40A2-A020-57CA6A1A3BF0}" type="pres">
      <dgm:prSet presAssocID="{01677119-4045-431C-B853-E26F7E884148}" presName="childText" presStyleLbl="bgAcc1" presStyleIdx="4" presStyleCnt="5" custScaleX="531840">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8A899F65-65FC-4B5F-88C0-518DABDCA810}" type="presOf" srcId="{BC6540E0-3144-49F0-80D0-9F9B86DC9743}" destId="{19D262A1-4F11-47A2-91BC-C1BB23103FA7}" srcOrd="0" destOrd="0" presId="urn:microsoft.com/office/officeart/2005/8/layout/hierarchy3"/>
    <dgm:cxn modelId="{B9778114-0506-4A53-ADE5-A18422F50F23}" type="presOf" srcId="{C49DE7C9-3CCD-4A68-9AF1-4959318AB8CE}" destId="{01013C70-3796-4887-98D0-B93D667D085C}" srcOrd="1"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81C1BAD9-1699-4A62-BD86-579ECF3B180F}" srcId="{C49DE7C9-3CCD-4A68-9AF1-4959318AB8CE}" destId="{8691F7BC-3BF2-4274-8C3C-961D302C3E80}" srcOrd="2" destOrd="0" parTransId="{40CAD029-3C99-4E8D-98B4-2953D52807B2}" sibTransId="{D629FD8A-4EA6-48BE-92AB-3785C7AE23E0}"/>
    <dgm:cxn modelId="{08B79F65-56F8-4410-979D-C152A9B95F0E}" srcId="{C49DE7C9-3CCD-4A68-9AF1-4959318AB8CE}" destId="{01677119-4045-431C-B853-E26F7E884148}" srcOrd="4" destOrd="0" parTransId="{BD23E557-7C98-4DE1-8314-D7BD845DAFE9}" sibTransId="{D88B1D94-3681-4367-B510-C70B29A5421D}"/>
    <dgm:cxn modelId="{50A0DFD2-B580-454C-8074-6881EAD156FA}" type="presOf" srcId="{C49DE7C9-3CCD-4A68-9AF1-4959318AB8CE}" destId="{18B331A4-2A99-4364-B5B4-8854F2CECE91}" srcOrd="0" destOrd="0" presId="urn:microsoft.com/office/officeart/2005/8/layout/hierarchy3"/>
    <dgm:cxn modelId="{EF445240-409E-4DDF-A808-52330101F915}" type="presOf" srcId="{B217A518-BEE6-4DD9-9286-89D1EA55A1ED}" destId="{96FF3DE8-3675-4CB8-B07C-3DCAFF305E01}"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8A8DA4FB-A3B3-4F61-9ECA-5E476CED5B10}" type="presOf" srcId="{875902B6-D7AA-46D0-A995-D11880EA2FD1}" destId="{30415E90-D52D-48D0-83BA-D69F81D22A24}" srcOrd="0" destOrd="0" presId="urn:microsoft.com/office/officeart/2005/8/layout/hierarchy3"/>
    <dgm:cxn modelId="{02FF2D92-058E-4A6C-A3E0-94DA474C81E6}" type="presOf" srcId="{BD23E557-7C98-4DE1-8314-D7BD845DAFE9}" destId="{199D0DAA-F8E9-49A7-864C-8F57EB052505}" srcOrd="0" destOrd="0" presId="urn:microsoft.com/office/officeart/2005/8/layout/hierarchy3"/>
    <dgm:cxn modelId="{67CFD4EA-820E-4B37-88BB-80F44C21A2B6}" type="presOf" srcId="{8691F7BC-3BF2-4274-8C3C-961D302C3E80}" destId="{ABA4AD6F-2F38-4BDD-9216-4EDB340AA554}" srcOrd="0" destOrd="0" presId="urn:microsoft.com/office/officeart/2005/8/layout/hierarchy3"/>
    <dgm:cxn modelId="{3085D761-E9E6-4332-B227-62F6448DA572}" type="presOf" srcId="{01677119-4045-431C-B853-E26F7E884148}" destId="{725300A4-7A1C-40A2-A020-57CA6A1A3BF0}" srcOrd="0" destOrd="0" presId="urn:microsoft.com/office/officeart/2005/8/layout/hierarchy3"/>
    <dgm:cxn modelId="{A4292AEA-4F8D-4EF9-9BB3-4483A1BE7205}" type="presOf" srcId="{EF8DE587-9847-40DC-9A6D-C684684E3EAA}" destId="{0912B255-822D-42AD-8D51-EAD24CC90B92}"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60FD37F6-1EE7-4CCE-B3FA-879CE81C16D8}" type="presOf" srcId="{58DCE318-75B7-47FE-8525-3043B002245B}" destId="{9825A28B-C7C5-4204-94C3-E8D7000EEC4F}" srcOrd="0" destOrd="0" presId="urn:microsoft.com/office/officeart/2005/8/layout/hierarchy3"/>
    <dgm:cxn modelId="{7DE56062-536F-4CD2-AAB3-9FB204E41383}" type="presOf" srcId="{40CAD029-3C99-4E8D-98B4-2953D52807B2}" destId="{0ECFACD2-E546-4248-9C0E-3A50A1F0895C}" srcOrd="0" destOrd="0" presId="urn:microsoft.com/office/officeart/2005/8/layout/hierarchy3"/>
    <dgm:cxn modelId="{222B68D9-7CAC-464E-8D94-D9753CBF5378}" type="presOf" srcId="{EF4E6064-2222-4025-843B-774CAA10FB18}" destId="{0406E04E-E93F-457E-87F7-A76954C0A595}" srcOrd="0" destOrd="0" presId="urn:microsoft.com/office/officeart/2005/8/layout/hierarchy3"/>
    <dgm:cxn modelId="{B40FEC81-4FC9-43A1-A150-C983E12612FE}" type="presOf" srcId="{E2B7F8FC-10AD-4B06-B4C7-BEB6C56223E7}" destId="{885DB2E2-94C8-4BD6-A25B-A6DF9906D3CD}" srcOrd="0" destOrd="0" presId="urn:microsoft.com/office/officeart/2005/8/layout/hierarchy3"/>
    <dgm:cxn modelId="{708BCD83-45E3-454A-B04A-65A12F301515}" type="presParOf" srcId="{96FF3DE8-3675-4CB8-B07C-3DCAFF305E01}" destId="{9DD75A0C-E450-4BE0-810F-123BF65818C1}" srcOrd="0" destOrd="0" presId="urn:microsoft.com/office/officeart/2005/8/layout/hierarchy3"/>
    <dgm:cxn modelId="{8A49667B-B054-4AD5-9413-E3F072A87B68}" type="presParOf" srcId="{9DD75A0C-E450-4BE0-810F-123BF65818C1}" destId="{0A884521-68A1-4C12-8831-974241E448AA}" srcOrd="0" destOrd="0" presId="urn:microsoft.com/office/officeart/2005/8/layout/hierarchy3"/>
    <dgm:cxn modelId="{8F51F653-77A4-4852-B886-E9664572958C}" type="presParOf" srcId="{0A884521-68A1-4C12-8831-974241E448AA}" destId="{18B331A4-2A99-4364-B5B4-8854F2CECE91}" srcOrd="0" destOrd="0" presId="urn:microsoft.com/office/officeart/2005/8/layout/hierarchy3"/>
    <dgm:cxn modelId="{5E78EA4F-1939-4891-8AF4-A41B94D622E2}" type="presParOf" srcId="{0A884521-68A1-4C12-8831-974241E448AA}" destId="{01013C70-3796-4887-98D0-B93D667D085C}" srcOrd="1" destOrd="0" presId="urn:microsoft.com/office/officeart/2005/8/layout/hierarchy3"/>
    <dgm:cxn modelId="{12FCE930-69A4-4118-8FE6-D434469C668E}" type="presParOf" srcId="{9DD75A0C-E450-4BE0-810F-123BF65818C1}" destId="{7530FBDF-F41C-4729-BAE1-3909AC81C7F2}" srcOrd="1" destOrd="0" presId="urn:microsoft.com/office/officeart/2005/8/layout/hierarchy3"/>
    <dgm:cxn modelId="{2DE4866A-ABED-427C-87C6-168D2824D0A2}" type="presParOf" srcId="{7530FBDF-F41C-4729-BAE1-3909AC81C7F2}" destId="{0912B255-822D-42AD-8D51-EAD24CC90B92}" srcOrd="0" destOrd="0" presId="urn:microsoft.com/office/officeart/2005/8/layout/hierarchy3"/>
    <dgm:cxn modelId="{BC8C4099-CD9F-43AB-A5CA-34444B04C6D5}" type="presParOf" srcId="{7530FBDF-F41C-4729-BAE1-3909AC81C7F2}" destId="{30415E90-D52D-48D0-83BA-D69F81D22A24}" srcOrd="1" destOrd="0" presId="urn:microsoft.com/office/officeart/2005/8/layout/hierarchy3"/>
    <dgm:cxn modelId="{248429F8-E372-4391-96A7-DC4B6C56E8B1}" type="presParOf" srcId="{7530FBDF-F41C-4729-BAE1-3909AC81C7F2}" destId="{19D262A1-4F11-47A2-91BC-C1BB23103FA7}" srcOrd="2" destOrd="0" presId="urn:microsoft.com/office/officeart/2005/8/layout/hierarchy3"/>
    <dgm:cxn modelId="{8101900F-F1E6-4CCA-9B41-57674C7267E7}" type="presParOf" srcId="{7530FBDF-F41C-4729-BAE1-3909AC81C7F2}" destId="{9825A28B-C7C5-4204-94C3-E8D7000EEC4F}" srcOrd="3" destOrd="0" presId="urn:microsoft.com/office/officeart/2005/8/layout/hierarchy3"/>
    <dgm:cxn modelId="{197A7DCD-01A5-420B-A1CD-1F9A4E5DDA0F}" type="presParOf" srcId="{7530FBDF-F41C-4729-BAE1-3909AC81C7F2}" destId="{0ECFACD2-E546-4248-9C0E-3A50A1F0895C}" srcOrd="4" destOrd="0" presId="urn:microsoft.com/office/officeart/2005/8/layout/hierarchy3"/>
    <dgm:cxn modelId="{6BE24F96-AAA7-4176-B167-19A99A3B351A}" type="presParOf" srcId="{7530FBDF-F41C-4729-BAE1-3909AC81C7F2}" destId="{ABA4AD6F-2F38-4BDD-9216-4EDB340AA554}" srcOrd="5" destOrd="0" presId="urn:microsoft.com/office/officeart/2005/8/layout/hierarchy3"/>
    <dgm:cxn modelId="{4D1E217E-B0F3-4048-AEAE-D92B5CB5EA5C}" type="presParOf" srcId="{7530FBDF-F41C-4729-BAE1-3909AC81C7F2}" destId="{0406E04E-E93F-457E-87F7-A76954C0A595}" srcOrd="6" destOrd="0" presId="urn:microsoft.com/office/officeart/2005/8/layout/hierarchy3"/>
    <dgm:cxn modelId="{B55E6275-5BC6-4E26-9FD3-683C5B3F4916}" type="presParOf" srcId="{7530FBDF-F41C-4729-BAE1-3909AC81C7F2}" destId="{885DB2E2-94C8-4BD6-A25B-A6DF9906D3CD}" srcOrd="7" destOrd="0" presId="urn:microsoft.com/office/officeart/2005/8/layout/hierarchy3"/>
    <dgm:cxn modelId="{9FACC4A5-828A-4515-92C8-714B65568A93}" type="presParOf" srcId="{7530FBDF-F41C-4729-BAE1-3909AC81C7F2}" destId="{199D0DAA-F8E9-49A7-864C-8F57EB052505}" srcOrd="8" destOrd="0" presId="urn:microsoft.com/office/officeart/2005/8/layout/hierarchy3"/>
    <dgm:cxn modelId="{51D7338D-477E-485D-AB1C-F64F1B21B953}" type="presParOf" srcId="{7530FBDF-F41C-4729-BAE1-3909AC81C7F2}" destId="{725300A4-7A1C-40A2-A020-57CA6A1A3BF0}"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878299" y="33826"/>
          <a:ext cx="5967586" cy="602230"/>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895938" y="51465"/>
        <a:ext cx="5932308" cy="566952"/>
      </dsp:txXfrm>
    </dsp:sp>
    <dsp:sp modelId="{0912B255-822D-42AD-8D51-EAD24CC90B92}">
      <dsp:nvSpPr>
        <dsp:cNvPr id="0" name=""/>
        <dsp:cNvSpPr/>
      </dsp:nvSpPr>
      <dsp:spPr>
        <a:xfrm>
          <a:off x="1475058" y="636057"/>
          <a:ext cx="503012" cy="445013"/>
        </a:xfrm>
        <a:custGeom>
          <a:avLst/>
          <a:gdLst/>
          <a:ahLst/>
          <a:cxnLst/>
          <a:rect l="0" t="0" r="0" b="0"/>
          <a:pathLst>
            <a:path>
              <a:moveTo>
                <a:pt x="0" y="0"/>
              </a:moveTo>
              <a:lnTo>
                <a:pt x="0" y="445013"/>
              </a:lnTo>
              <a:lnTo>
                <a:pt x="503012" y="44501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978070" y="763589"/>
          <a:ext cx="5347090" cy="634963"/>
        </a:xfrm>
        <a:prstGeom prst="roundRect">
          <a:avLst>
            <a:gd name="adj" fmla="val 10000"/>
          </a:avLst>
        </a:prstGeom>
        <a:solidFill>
          <a:srgbClr val="FFFF85">
            <a:alpha val="89804"/>
          </a:srgb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effectLst/>
            </a:rPr>
            <a:t>Successes and Challenges</a:t>
          </a:r>
          <a:endParaRPr lang="en-US" sz="2400" b="1" kern="1200" dirty="0">
            <a:effectLst/>
          </a:endParaRPr>
        </a:p>
      </dsp:txBody>
      <dsp:txXfrm>
        <a:off x="1996667" y="782186"/>
        <a:ext cx="5309896" cy="597769"/>
      </dsp:txXfrm>
    </dsp:sp>
    <dsp:sp modelId="{19D262A1-4F11-47A2-91BC-C1BB23103FA7}">
      <dsp:nvSpPr>
        <dsp:cNvPr id="0" name=""/>
        <dsp:cNvSpPr/>
      </dsp:nvSpPr>
      <dsp:spPr>
        <a:xfrm>
          <a:off x="1475058" y="636057"/>
          <a:ext cx="513029" cy="1215516"/>
        </a:xfrm>
        <a:custGeom>
          <a:avLst/>
          <a:gdLst/>
          <a:ahLst/>
          <a:cxnLst/>
          <a:rect l="0" t="0" r="0" b="0"/>
          <a:pathLst>
            <a:path>
              <a:moveTo>
                <a:pt x="0" y="0"/>
              </a:moveTo>
              <a:lnTo>
                <a:pt x="0" y="1215516"/>
              </a:lnTo>
              <a:lnTo>
                <a:pt x="513029" y="121551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988088" y="1534092"/>
          <a:ext cx="5367124" cy="63496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243930"/>
              <a:satOff val="10"/>
              <a:lumOff val="5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Design of CCS-aligned Units </a:t>
          </a:r>
          <a:endParaRPr lang="en-US" sz="2400" b="0" kern="1200" dirty="0"/>
        </a:p>
      </dsp:txBody>
      <dsp:txXfrm>
        <a:off x="2006685" y="1552689"/>
        <a:ext cx="5329930" cy="597769"/>
      </dsp:txXfrm>
    </dsp:sp>
    <dsp:sp modelId="{0ECFACD2-E546-4248-9C0E-3A50A1F0895C}">
      <dsp:nvSpPr>
        <dsp:cNvPr id="0" name=""/>
        <dsp:cNvSpPr/>
      </dsp:nvSpPr>
      <dsp:spPr>
        <a:xfrm>
          <a:off x="1475058" y="636057"/>
          <a:ext cx="482978" cy="2032421"/>
        </a:xfrm>
        <a:custGeom>
          <a:avLst/>
          <a:gdLst/>
          <a:ahLst/>
          <a:cxnLst/>
          <a:rect l="0" t="0" r="0" b="0"/>
          <a:pathLst>
            <a:path>
              <a:moveTo>
                <a:pt x="0" y="0"/>
              </a:moveTo>
              <a:lnTo>
                <a:pt x="0" y="2032421"/>
              </a:lnTo>
              <a:lnTo>
                <a:pt x="482978" y="203242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958036" y="2350997"/>
          <a:ext cx="5399218" cy="63496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487860"/>
              <a:satOff val="20"/>
              <a:lumOff val="11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Reading, Text-dependent Questions, </a:t>
          </a:r>
          <a:br>
            <a:rPr lang="en-US" sz="2400" b="0" kern="1200" dirty="0" smtClean="0"/>
          </a:br>
          <a:r>
            <a:rPr lang="en-US" sz="2400" b="0" kern="1200" dirty="0" smtClean="0"/>
            <a:t>and Academic Language</a:t>
          </a:r>
          <a:endParaRPr lang="en-US" sz="2400" b="0" kern="1200" dirty="0"/>
        </a:p>
      </dsp:txBody>
      <dsp:txXfrm>
        <a:off x="1976633" y="2369594"/>
        <a:ext cx="5362024" cy="597769"/>
      </dsp:txXfrm>
    </dsp:sp>
    <dsp:sp modelId="{0406E04E-E93F-457E-87F7-A76954C0A595}">
      <dsp:nvSpPr>
        <dsp:cNvPr id="0" name=""/>
        <dsp:cNvSpPr/>
      </dsp:nvSpPr>
      <dsp:spPr>
        <a:xfrm>
          <a:off x="1475058" y="636057"/>
          <a:ext cx="503012" cy="2826125"/>
        </a:xfrm>
        <a:custGeom>
          <a:avLst/>
          <a:gdLst/>
          <a:ahLst/>
          <a:cxnLst/>
          <a:rect l="0" t="0" r="0" b="0"/>
          <a:pathLst>
            <a:path>
              <a:moveTo>
                <a:pt x="0" y="0"/>
              </a:moveTo>
              <a:lnTo>
                <a:pt x="0" y="2826125"/>
              </a:lnTo>
              <a:lnTo>
                <a:pt x="503012" y="282612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978070" y="3144701"/>
          <a:ext cx="5399228" cy="63496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731791"/>
              <a:satOff val="31"/>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Classroom Discussion</a:t>
          </a:r>
          <a:endParaRPr lang="en-US" sz="2400" b="0" kern="1200" dirty="0"/>
        </a:p>
      </dsp:txBody>
      <dsp:txXfrm>
        <a:off x="1996667" y="3163298"/>
        <a:ext cx="5362034" cy="597769"/>
      </dsp:txXfrm>
    </dsp:sp>
    <dsp:sp modelId="{199D0DAA-F8E9-49A7-864C-8F57EB052505}">
      <dsp:nvSpPr>
        <dsp:cNvPr id="0" name=""/>
        <dsp:cNvSpPr/>
      </dsp:nvSpPr>
      <dsp:spPr>
        <a:xfrm>
          <a:off x="1475058" y="636057"/>
          <a:ext cx="503012" cy="3619829"/>
        </a:xfrm>
        <a:custGeom>
          <a:avLst/>
          <a:gdLst/>
          <a:ahLst/>
          <a:cxnLst/>
          <a:rect l="0" t="0" r="0" b="0"/>
          <a:pathLst>
            <a:path>
              <a:moveTo>
                <a:pt x="0" y="0"/>
              </a:moveTo>
              <a:lnTo>
                <a:pt x="0" y="3619829"/>
              </a:lnTo>
              <a:lnTo>
                <a:pt x="503012" y="361982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1978070" y="3938405"/>
          <a:ext cx="5403180" cy="63496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Universal Design for Learning</a:t>
          </a:r>
          <a:endParaRPr lang="en-US" sz="2400" b="0" kern="1200" dirty="0"/>
        </a:p>
      </dsp:txBody>
      <dsp:txXfrm>
        <a:off x="1996667" y="3957002"/>
        <a:ext cx="5365986" cy="59776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7/14/2014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7/14/2014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87825" cy="3141662"/>
          </a:xfrm>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452563" y="1139825"/>
            <a:ext cx="4187825" cy="3141663"/>
          </a:xfrm>
          <a:noFill/>
          <a:ln>
            <a:solidFill>
              <a:srgbClr val="000000"/>
            </a:solidFill>
            <a:miter lim="800000"/>
            <a:headEnd/>
            <a:tailEnd/>
          </a:ln>
        </p:spPr>
      </p:sp>
      <p:sp>
        <p:nvSpPr>
          <p:cNvPr id="32771" name="Notes Placeholder 2"/>
          <p:cNvSpPr>
            <a:spLocks noGrp="1"/>
          </p:cNvSpPr>
          <p:nvPr>
            <p:ph type="body" idx="1"/>
          </p:nvPr>
        </p:nvSpPr>
        <p:spPr bwMode="auto">
          <a:xfrm>
            <a:off x="690434" y="4515630"/>
            <a:ext cx="5618480" cy="3665458"/>
          </a:xfrm>
          <a:noFill/>
        </p:spPr>
        <p:txBody>
          <a:bodyPr wrap="square" numCol="1" anchor="t" anchorCtr="0" compatLnSpc="1">
            <a:prstTxWarp prst="textNoShape">
              <a:avLst/>
            </a:prstTxWarp>
          </a:bodyPr>
          <a:lstStyle/>
          <a:p>
            <a:r>
              <a:rPr lang="en-US" dirty="0" smtClean="0"/>
              <a:t>The purpose of the morning is to look closely at  parts of effective units and lessons that align with the CCS-ELA &amp; Literacy.</a:t>
            </a:r>
          </a:p>
          <a:p>
            <a:pPr marL="181106" indent="-181106"/>
            <a:r>
              <a:rPr lang="en-US" dirty="0" smtClean="0"/>
              <a:t>•  The activities for today will  mirror the types of instructional practices which will support students in achieving proficiency on the standards and assessments. </a:t>
            </a:r>
          </a:p>
          <a:p>
            <a:pPr marL="181106" indent="-181106"/>
            <a:r>
              <a:rPr lang="en-US" dirty="0" smtClean="0"/>
              <a:t>•  First, we will review your experiences with sharing the information from Module 1 with your colleagues.</a:t>
            </a:r>
          </a:p>
          <a:p>
            <a:pPr marL="181106" indent="-181106"/>
            <a:r>
              <a:rPr lang="en-US" dirty="0" smtClean="0"/>
              <a:t>•  Then, we will look carefully at structures and protocols for close reading, text-based questions, academic language, and text-based discussions; all parts of effective lesson and unit planning.</a:t>
            </a:r>
          </a:p>
          <a:p>
            <a:pPr marL="181106" indent="-181106"/>
            <a:r>
              <a:rPr lang="en-US" dirty="0" smtClean="0"/>
              <a:t>•  Finally, in the afternoon, we will then look at  instructional supports and related instructional practices to assist all students in obtaining proficiency on the CCS-ELA &amp; Literacy.</a:t>
            </a:r>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10</a:t>
            </a:fld>
            <a:endParaRPr lang="en-US" dirty="0"/>
          </a:p>
        </p:txBody>
      </p:sp>
    </p:spTree>
    <p:extLst>
      <p:ext uri="{BB962C8B-B14F-4D97-AF65-F5344CB8AC3E}">
        <p14:creationId xmlns:p14="http://schemas.microsoft.com/office/powerpoint/2010/main" val="3018178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417638" y="1163638"/>
            <a:ext cx="4187825" cy="3141662"/>
          </a:xfrm>
          <a:noFill/>
          <a:ln>
            <a:solidFill>
              <a:srgbClr val="000000"/>
            </a:solidFill>
            <a:miter lim="800000"/>
            <a:headEnd/>
            <a:tailEnd/>
          </a:ln>
        </p:spPr>
      </p:sp>
      <p:sp>
        <p:nvSpPr>
          <p:cNvPr id="63491" name="Notes Placeholder 2"/>
          <p:cNvSpPr>
            <a:spLocks noGrp="1"/>
          </p:cNvSpPr>
          <p:nvPr>
            <p:ph type="body" idx="1"/>
          </p:nvPr>
        </p:nvSpPr>
        <p:spPr bwMode="auto">
          <a:xfrm>
            <a:off x="714342" y="4443909"/>
            <a:ext cx="5618480" cy="3665458"/>
          </a:xfrm>
          <a:noFill/>
        </p:spPr>
        <p:txBody>
          <a:bodyPr wrap="square" numCol="1" anchor="t" anchorCtr="0" compatLnSpc="1">
            <a:prstTxWarp prst="textNoShape">
              <a:avLst/>
            </a:prstTxWarp>
          </a:bodyPr>
          <a:lstStyle/>
          <a:p>
            <a:pPr eaLnBrk="1" hangingPunct="1">
              <a:spcBef>
                <a:spcPct val="0"/>
              </a:spcBef>
            </a:pPr>
            <a:r>
              <a:rPr lang="en-US" dirty="0" smtClean="0"/>
              <a:t>20 minutes total:</a:t>
            </a:r>
            <a:r>
              <a:rPr lang="en-US" baseline="0" dirty="0" smtClean="0"/>
              <a:t> Facilitator, be quick with directions.</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7/14/2014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11</a:t>
            </a:fld>
            <a:endParaRPr lang="en-US" dirty="0"/>
          </a:p>
        </p:txBody>
      </p:sp>
    </p:spTree>
    <p:extLst>
      <p:ext uri="{BB962C8B-B14F-4D97-AF65-F5344CB8AC3E}">
        <p14:creationId xmlns:p14="http://schemas.microsoft.com/office/powerpoint/2010/main" val="3427955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xfrm>
            <a:off x="1417638" y="1163638"/>
            <a:ext cx="4187825" cy="3141662"/>
          </a:xfrm>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20 minutes total for this activity.</a:t>
            </a:r>
            <a:r>
              <a:rPr lang="en-US" baseline="0" dirty="0" smtClean="0"/>
              <a:t> </a:t>
            </a:r>
            <a:r>
              <a:rPr lang="en-US" dirty="0" smtClean="0"/>
              <a:t>This slide gives full</a:t>
            </a:r>
            <a:r>
              <a:rPr lang="en-US" baseline="0" dirty="0" smtClean="0"/>
              <a:t> directions for Activity 1, with prompts on the next slide. Remind the timekeeper that it is really important to keep everyone to the time limits. The reporter will summarize the conversation at the end when the groups come back together.</a:t>
            </a:r>
          </a:p>
          <a:p>
            <a:pPr eaLnBrk="1" hangingPunct="1">
              <a:spcBef>
                <a:spcPct val="0"/>
              </a:spcBef>
            </a:pPr>
            <a:endParaRPr lang="en-US" dirty="0" smtClean="0"/>
          </a:p>
          <a:p>
            <a:pPr eaLnBrk="1" hangingPunct="1">
              <a:spcBef>
                <a:spcPct val="0"/>
              </a:spcBef>
              <a:buFontTx/>
              <a:buNone/>
            </a:pPr>
            <a:r>
              <a:rPr lang="en-US" dirty="0" smtClean="0"/>
              <a:t>Facilitator: I</a:t>
            </a:r>
            <a:r>
              <a:rPr lang="en-US" baseline="0" dirty="0" smtClean="0"/>
              <a:t>deally, you’d like 3 members in a group, not from the same district. </a:t>
            </a:r>
            <a:r>
              <a:rPr lang="en-US" baseline="0" dirty="0" smtClean="0">
                <a:solidFill>
                  <a:srgbClr val="C00000"/>
                </a:solidFill>
              </a:rPr>
              <a:t>Count the number of participants in the room and divide by 3. Whatever number results, have participants number off by that number. For example, if you have 21 participants, and you divide by 3, the result is 7. Have participants number off by 7’s.  That way, when all the participants have numbered off, you can have all the 1’s, 2’s etc. form a group, and there will be 3 participants in each group. If you have an uneven number, it is better to end up with four in some groups than with groups of two.</a:t>
            </a:r>
            <a:endParaRPr lang="en-US" dirty="0" smtClean="0">
              <a:solidFill>
                <a:srgbClr val="C00000"/>
              </a:solidFill>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12</a:t>
            </a:fld>
            <a:endParaRPr lang="en-US" dirty="0"/>
          </a:p>
        </p:txBody>
      </p:sp>
    </p:spTree>
    <p:extLst>
      <p:ext uri="{BB962C8B-B14F-4D97-AF65-F5344CB8AC3E}">
        <p14:creationId xmlns:p14="http://schemas.microsoft.com/office/powerpoint/2010/main" val="1635036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87825" cy="3141662"/>
          </a:xfrm>
        </p:spPr>
      </p:sp>
      <p:sp>
        <p:nvSpPr>
          <p:cNvPr id="3" name="Notes Placeholder 2"/>
          <p:cNvSpPr>
            <a:spLocks noGrp="1"/>
          </p:cNvSpPr>
          <p:nvPr>
            <p:ph type="body" idx="1"/>
          </p:nvPr>
        </p:nvSpPr>
        <p:spPr/>
        <p:txBody>
          <a:bodyPr/>
          <a:lstStyle/>
          <a:p>
            <a:r>
              <a:rPr lang="en-US" dirty="0" smtClean="0"/>
              <a:t>Facilitator: Explain</a:t>
            </a:r>
            <a:r>
              <a:rPr lang="en-US" baseline="0" dirty="0" smtClean="0"/>
              <a:t> that clarifying questions are questions </a:t>
            </a:r>
            <a:r>
              <a:rPr lang="en-US" dirty="0" smtClean="0"/>
              <a:t>that seek "nuts-and-bolts" information about the information shared. </a:t>
            </a:r>
            <a:r>
              <a:rPr lang="en-US" b="1" dirty="0" smtClean="0"/>
              <a:t>Example:</a:t>
            </a:r>
            <a:r>
              <a:rPr lang="en-US" dirty="0" smtClean="0"/>
              <a:t> How much time did it take? How were participants grouped?</a:t>
            </a:r>
          </a:p>
          <a:p>
            <a:r>
              <a:rPr lang="en-US" dirty="0" smtClean="0"/>
              <a:t>After 15 minutes have elapsed, bring the group back together and ask each reporter to briefly summarize highlights of the conversation.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13</a:t>
            </a:fld>
            <a:endParaRPr lang="en-US" dirty="0"/>
          </a:p>
        </p:txBody>
      </p:sp>
    </p:spTree>
    <p:extLst>
      <p:ext uri="{BB962C8B-B14F-4D97-AF65-F5344CB8AC3E}">
        <p14:creationId xmlns:p14="http://schemas.microsoft.com/office/powerpoint/2010/main" val="4282141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2" y="1905004"/>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51" y="4344992"/>
            <a:ext cx="7681913" cy="461665"/>
          </a:xfrm>
        </p:spPr>
        <p:txBody>
          <a:bodyPr>
            <a:noAutofit/>
          </a:bodyPr>
          <a:lstStyle>
            <a:lvl1pPr marL="0" indent="0" algn="l">
              <a:lnSpc>
                <a:spcPct val="90000"/>
              </a:lnSpc>
              <a:spcBef>
                <a:spcPts val="0"/>
              </a:spcBef>
              <a:buNone/>
              <a:defRPr>
                <a:solidFill>
                  <a:schemeClr val="tx1"/>
                </a:solidFill>
              </a:defRPr>
            </a:lvl1pPr>
            <a:lvl2pPr marL="457171" indent="0" algn="ctr">
              <a:buNone/>
              <a:defRPr>
                <a:solidFill>
                  <a:schemeClr val="tx1">
                    <a:tint val="75000"/>
                  </a:schemeClr>
                </a:solidFill>
              </a:defRPr>
            </a:lvl2pPr>
            <a:lvl3pPr marL="914340" indent="0" algn="ctr">
              <a:buNone/>
              <a:defRPr>
                <a:solidFill>
                  <a:schemeClr val="tx1">
                    <a:tint val="75000"/>
                  </a:schemeClr>
                </a:solidFill>
              </a:defRPr>
            </a:lvl3pPr>
            <a:lvl4pPr marL="1371511" indent="0" algn="ctr">
              <a:buNone/>
              <a:defRPr>
                <a:solidFill>
                  <a:schemeClr val="tx1">
                    <a:tint val="75000"/>
                  </a:schemeClr>
                </a:solidFill>
              </a:defRPr>
            </a:lvl4pPr>
            <a:lvl5pPr marL="1828681" indent="0" algn="ctr">
              <a:buNone/>
              <a:defRPr>
                <a:solidFill>
                  <a:schemeClr val="tx1">
                    <a:tint val="75000"/>
                  </a:schemeClr>
                </a:solidFill>
              </a:defRPr>
            </a:lvl5pPr>
            <a:lvl6pPr marL="2285852" indent="0" algn="ctr">
              <a:buNone/>
              <a:defRPr>
                <a:solidFill>
                  <a:schemeClr val="tx1">
                    <a:tint val="75000"/>
                  </a:schemeClr>
                </a:solidFill>
              </a:defRPr>
            </a:lvl6pPr>
            <a:lvl7pPr marL="2743022" indent="0" algn="ctr">
              <a:buNone/>
              <a:defRPr>
                <a:solidFill>
                  <a:schemeClr val="tx1">
                    <a:tint val="75000"/>
                  </a:schemeClr>
                </a:solidFill>
              </a:defRPr>
            </a:lvl7pPr>
            <a:lvl8pPr marL="3200192" indent="0" algn="ctr">
              <a:buNone/>
              <a:defRPr>
                <a:solidFill>
                  <a:schemeClr val="tx1">
                    <a:tint val="75000"/>
                  </a:schemeClr>
                </a:solidFill>
              </a:defRPr>
            </a:lvl8pPr>
            <a:lvl9pPr marL="3657363"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1898776"/>
            <a:ext cx="3017520" cy="332399"/>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5"/>
            <a:ext cx="4629150" cy="332399"/>
          </a:xfrm>
        </p:spPr>
        <p:txBody>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endParaRPr lang="en-US" dirty="0"/>
          </a:p>
        </p:txBody>
      </p:sp>
      <p:sp>
        <p:nvSpPr>
          <p:cNvPr id="4" name="Text Placeholder 3"/>
          <p:cNvSpPr>
            <a:spLocks noGrp="1"/>
          </p:cNvSpPr>
          <p:nvPr>
            <p:ph type="body" sz="half" idx="2"/>
          </p:nvPr>
        </p:nvSpPr>
        <p:spPr>
          <a:xfrm>
            <a:off x="384048" y="2344481"/>
            <a:ext cx="3017520" cy="166199"/>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47800"/>
            <a:ext cx="4041775"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7" y="3526736"/>
            <a:ext cx="4041775"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7"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3"/>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2" y="1905004"/>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51" y="4344992"/>
            <a:ext cx="7681913" cy="461665"/>
          </a:xfrm>
        </p:spPr>
        <p:txBody>
          <a:bodyPr>
            <a:noAutofit/>
          </a:bodyPr>
          <a:lstStyle>
            <a:lvl1pPr marL="0" indent="0" algn="l">
              <a:lnSpc>
                <a:spcPct val="90000"/>
              </a:lnSpc>
              <a:spcBef>
                <a:spcPts val="0"/>
              </a:spcBef>
              <a:buNone/>
              <a:defRPr>
                <a:solidFill>
                  <a:schemeClr val="tx1"/>
                </a:solidFill>
              </a:defRPr>
            </a:lvl1pPr>
            <a:lvl2pPr marL="457171" indent="0" algn="ctr">
              <a:buNone/>
              <a:defRPr>
                <a:solidFill>
                  <a:schemeClr val="tx1">
                    <a:tint val="75000"/>
                  </a:schemeClr>
                </a:solidFill>
              </a:defRPr>
            </a:lvl2pPr>
            <a:lvl3pPr marL="914340" indent="0" algn="ctr">
              <a:buNone/>
              <a:defRPr>
                <a:solidFill>
                  <a:schemeClr val="tx1">
                    <a:tint val="75000"/>
                  </a:schemeClr>
                </a:solidFill>
              </a:defRPr>
            </a:lvl3pPr>
            <a:lvl4pPr marL="1371511" indent="0" algn="ctr">
              <a:buNone/>
              <a:defRPr>
                <a:solidFill>
                  <a:schemeClr val="tx1">
                    <a:tint val="75000"/>
                  </a:schemeClr>
                </a:solidFill>
              </a:defRPr>
            </a:lvl4pPr>
            <a:lvl5pPr marL="1828681" indent="0" algn="ctr">
              <a:buNone/>
              <a:defRPr>
                <a:solidFill>
                  <a:schemeClr val="tx1">
                    <a:tint val="75000"/>
                  </a:schemeClr>
                </a:solidFill>
              </a:defRPr>
            </a:lvl5pPr>
            <a:lvl6pPr marL="2285852" indent="0" algn="ctr">
              <a:buNone/>
              <a:defRPr>
                <a:solidFill>
                  <a:schemeClr val="tx1">
                    <a:tint val="75000"/>
                  </a:schemeClr>
                </a:solidFill>
              </a:defRPr>
            </a:lvl6pPr>
            <a:lvl7pPr marL="2743022" indent="0" algn="ctr">
              <a:buNone/>
              <a:defRPr>
                <a:solidFill>
                  <a:schemeClr val="tx1">
                    <a:tint val="75000"/>
                  </a:schemeClr>
                </a:solidFill>
              </a:defRPr>
            </a:lvl7pPr>
            <a:lvl8pPr marL="3200192" indent="0" algn="ctr">
              <a:buNone/>
              <a:defRPr>
                <a:solidFill>
                  <a:schemeClr val="tx1">
                    <a:tint val="75000"/>
                  </a:schemeClr>
                </a:solidFill>
              </a:defRPr>
            </a:lvl8pPr>
            <a:lvl9pPr marL="3657363"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4"/>
            <a:ext cx="8382000" cy="2135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8"/>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8"/>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82" indent="-402326" algn="l" defTabSz="914340"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82" indent="-402326">
              <a:spcBef>
                <a:spcPts val="1200"/>
              </a:spcBef>
              <a:buNone/>
              <a:defRPr lang="en-US" sz="4000" kern="1200" dirty="0" smtClean="0">
                <a:solidFill>
                  <a:srgbClr val="000000"/>
                </a:solidFill>
                <a:latin typeface="+mn-lt"/>
                <a:ea typeface="+mn-ea"/>
                <a:cs typeface="+mn-cs"/>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smtClean="0"/>
              <a:t>Click to edit</a:t>
            </a:r>
          </a:p>
          <a:p>
            <a:pPr marL="914377" lvl="1" indent="-396865" algn="l" defTabSz="914340"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8"/>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8"/>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47800"/>
            <a:ext cx="4041775"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7" y="3526736"/>
            <a:ext cx="4041775" cy="457200"/>
          </a:xfrm>
        </p:spPr>
        <p:txBody>
          <a:bodyPr anchor="b">
            <a:normAutofit/>
          </a:bodyPr>
          <a:lstStyle>
            <a:lvl1pPr marL="0" indent="0">
              <a:buNone/>
              <a:defRPr sz="1800" b="1">
                <a:solidFill>
                  <a:srgbClr val="F78E20"/>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7"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8"/>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3"/>
            <a:ext cx="8153400" cy="1163395"/>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8"/>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2"/>
            <a:ext cx="8153400" cy="2000548"/>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2"/>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7"/>
            <a:ext cx="78867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9"/>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40"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9"/>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40" y="2057400"/>
            <a:ext cx="2949575"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40"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9"/>
            <a:ext cx="462915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630240" y="2057400"/>
            <a:ext cx="2949575"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2"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3"/>
            <a:ext cx="8382000" cy="2135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82"/>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5"/>
            <a:ext cx="7886700" cy="387798"/>
          </a:xfrm>
        </p:spPr>
        <p:txBody>
          <a:bodyPr/>
          <a:lstStyle>
            <a:lvl1pPr marL="0" indent="0">
              <a:buNone/>
              <a:defRPr sz="2800">
                <a:solidFill>
                  <a:schemeClr val="tx1">
                    <a:tint val="75000"/>
                  </a:schemeClr>
                </a:solidFill>
              </a:defRPr>
            </a:lvl1pPr>
            <a:lvl2pPr marL="342891" indent="0">
              <a:buNone/>
              <a:defRPr sz="1500">
                <a:solidFill>
                  <a:schemeClr val="tx1">
                    <a:tint val="75000"/>
                  </a:schemeClr>
                </a:solidFill>
              </a:defRPr>
            </a:lvl2pPr>
            <a:lvl3pPr marL="685783" indent="0">
              <a:buNone/>
              <a:defRPr sz="1351">
                <a:solidFill>
                  <a:schemeClr val="tx1">
                    <a:tint val="75000"/>
                  </a:schemeClr>
                </a:solidFill>
              </a:defRPr>
            </a:lvl3pPr>
            <a:lvl4pPr marL="1028674"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9" indent="0">
              <a:buNone/>
              <a:defRPr sz="1200">
                <a:solidFill>
                  <a:schemeClr val="tx1">
                    <a:tint val="75000"/>
                  </a:schemeClr>
                </a:solidFill>
              </a:defRPr>
            </a:lvl7pPr>
            <a:lvl8pPr marL="2400240" indent="0">
              <a:buNone/>
              <a:defRPr sz="1200">
                <a:solidFill>
                  <a:schemeClr val="tx1">
                    <a:tint val="75000"/>
                  </a:schemeClr>
                </a:solidFill>
              </a:defRPr>
            </a:lvl8pPr>
            <a:lvl9pPr marL="2743131"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257916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257916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3"/>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9" y="1284049"/>
            <a:ext cx="3868340" cy="332399"/>
          </a:xfrm>
        </p:spPr>
        <p:txBody>
          <a:bodyPr anchor="b"/>
          <a:lstStyle>
            <a:lvl1pPr marL="0" indent="0">
              <a:buNone/>
              <a:defRPr sz="24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9" y="1806789"/>
            <a:ext cx="3868340" cy="257916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2" y="1284049"/>
            <a:ext cx="3887391" cy="332399"/>
          </a:xfrm>
        </p:spPr>
        <p:txBody>
          <a:bodyPr anchor="b"/>
          <a:lstStyle>
            <a:lvl1pPr marL="0" indent="0">
              <a:buNone/>
              <a:defRPr sz="24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2" y="1806789"/>
            <a:ext cx="3887391" cy="257916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2026630"/>
            <a:ext cx="3017520" cy="332399"/>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8"/>
            <a:ext cx="4629150" cy="150041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40"/>
            <a:ext cx="3017520" cy="166199"/>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2" y="6008691"/>
            <a:ext cx="9159875" cy="849313"/>
          </a:xfrm>
          <a:prstGeom prst="rect">
            <a:avLst/>
          </a:prstGeom>
        </p:spPr>
      </p:pic>
      <p:sp>
        <p:nvSpPr>
          <p:cNvPr id="2" name="Title Placeholder 1"/>
          <p:cNvSpPr>
            <a:spLocks noGrp="1"/>
          </p:cNvSpPr>
          <p:nvPr>
            <p:ph type="title"/>
          </p:nvPr>
        </p:nvSpPr>
        <p:spPr>
          <a:xfrm>
            <a:off x="381000" y="230191"/>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9"/>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840481" y="6071620"/>
            <a:ext cx="1561514" cy="492443"/>
          </a:xfrm>
          <a:prstGeom prst="rect">
            <a:avLst/>
          </a:prstGeom>
          <a:noFill/>
        </p:spPr>
        <p:txBody>
          <a:bodyPr wrap="square" rtlCol="0">
            <a:spAutoFit/>
          </a:bodyPr>
          <a:lstStyle/>
          <a:p>
            <a:r>
              <a:rPr lang="en-US" sz="2600" b="1" i="0" dirty="0" smtClean="0">
                <a:solidFill>
                  <a:schemeClr val="bg1"/>
                </a:solidFill>
              </a:rPr>
              <a:t>Activity 1</a:t>
            </a:r>
            <a:endParaRPr lang="en-US" sz="26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40" rtl="0" eaLnBrk="1" latinLnBrk="0" hangingPunct="1">
        <a:lnSpc>
          <a:spcPct val="90000"/>
        </a:lnSpc>
        <a:spcBef>
          <a:spcPct val="0"/>
        </a:spcBef>
        <a:buNone/>
        <a:defRPr lang="en-US" sz="4800" b="0" kern="1200" cap="none" spc="-151"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65" indent="-396865" algn="l" defTabSz="914340"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377" indent="-396865" algn="l" defTabSz="914340"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57" indent="-344479" algn="l" defTabSz="914340"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23" indent="-346066" algn="l" defTabSz="914340"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465" indent="-336542" algn="l" defTabSz="914340"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36"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7"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7"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8"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71"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11" algn="l" defTabSz="914340" rtl="0" eaLnBrk="1" latinLnBrk="0" hangingPunct="1">
        <a:defRPr sz="1800" kern="1200">
          <a:solidFill>
            <a:schemeClr val="tx1"/>
          </a:solidFill>
          <a:latin typeface="+mn-lt"/>
          <a:ea typeface="+mn-ea"/>
          <a:cs typeface="+mn-cs"/>
        </a:defRPr>
      </a:lvl4pPr>
      <a:lvl5pPr marL="1828681" algn="l" defTabSz="914340" rtl="0" eaLnBrk="1" latinLnBrk="0" hangingPunct="1">
        <a:defRPr sz="1800" kern="1200">
          <a:solidFill>
            <a:schemeClr val="tx1"/>
          </a:solidFill>
          <a:latin typeface="+mn-lt"/>
          <a:ea typeface="+mn-ea"/>
          <a:cs typeface="+mn-cs"/>
        </a:defRPr>
      </a:lvl5pPr>
      <a:lvl6pPr marL="2285852" algn="l" defTabSz="914340" rtl="0" eaLnBrk="1" latinLnBrk="0" hangingPunct="1">
        <a:defRPr sz="1800" kern="1200">
          <a:solidFill>
            <a:schemeClr val="tx1"/>
          </a:solidFill>
          <a:latin typeface="+mn-lt"/>
          <a:ea typeface="+mn-ea"/>
          <a:cs typeface="+mn-cs"/>
        </a:defRPr>
      </a:lvl6pPr>
      <a:lvl7pPr marL="2743022" algn="l" defTabSz="914340" rtl="0" eaLnBrk="1" latinLnBrk="0" hangingPunct="1">
        <a:defRPr sz="1800" kern="1200">
          <a:solidFill>
            <a:schemeClr val="tx1"/>
          </a:solidFill>
          <a:latin typeface="+mn-lt"/>
          <a:ea typeface="+mn-ea"/>
          <a:cs typeface="+mn-cs"/>
        </a:defRPr>
      </a:lvl7pPr>
      <a:lvl8pPr marL="3200192" algn="l" defTabSz="914340" rtl="0" eaLnBrk="1" latinLnBrk="0" hangingPunct="1">
        <a:defRPr sz="1800" kern="1200">
          <a:solidFill>
            <a:schemeClr val="tx1"/>
          </a:solidFill>
          <a:latin typeface="+mn-lt"/>
          <a:ea typeface="+mn-ea"/>
          <a:cs typeface="+mn-cs"/>
        </a:defRPr>
      </a:lvl8pPr>
      <a:lvl9pPr marL="3657363"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91"/>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9"/>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8"/>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40" rtl="0" eaLnBrk="1" latinLnBrk="0" hangingPunct="1">
        <a:lnSpc>
          <a:spcPct val="90000"/>
        </a:lnSpc>
        <a:spcBef>
          <a:spcPct val="0"/>
        </a:spcBef>
        <a:buNone/>
        <a:defRPr lang="en-US" sz="4800" b="0" kern="1200" cap="none" spc="-151"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65" indent="-396865" algn="l" defTabSz="914340"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377" indent="-396865" algn="l" defTabSz="914340"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57" indent="-344479" algn="l" defTabSz="914340"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23" indent="-346066" algn="l" defTabSz="914340"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465" indent="-336542" algn="l" defTabSz="914340"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36"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07"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77"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48" indent="-228585" algn="l" defTabSz="91434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71"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11" algn="l" defTabSz="914340" rtl="0" eaLnBrk="1" latinLnBrk="0" hangingPunct="1">
        <a:defRPr sz="1800" kern="1200">
          <a:solidFill>
            <a:schemeClr val="tx1"/>
          </a:solidFill>
          <a:latin typeface="+mn-lt"/>
          <a:ea typeface="+mn-ea"/>
          <a:cs typeface="+mn-cs"/>
        </a:defRPr>
      </a:lvl4pPr>
      <a:lvl5pPr marL="1828681" algn="l" defTabSz="914340" rtl="0" eaLnBrk="1" latinLnBrk="0" hangingPunct="1">
        <a:defRPr sz="1800" kern="1200">
          <a:solidFill>
            <a:schemeClr val="tx1"/>
          </a:solidFill>
          <a:latin typeface="+mn-lt"/>
          <a:ea typeface="+mn-ea"/>
          <a:cs typeface="+mn-cs"/>
        </a:defRPr>
      </a:lvl5pPr>
      <a:lvl6pPr marL="2285852" algn="l" defTabSz="914340" rtl="0" eaLnBrk="1" latinLnBrk="0" hangingPunct="1">
        <a:defRPr sz="1800" kern="1200">
          <a:solidFill>
            <a:schemeClr val="tx1"/>
          </a:solidFill>
          <a:latin typeface="+mn-lt"/>
          <a:ea typeface="+mn-ea"/>
          <a:cs typeface="+mn-cs"/>
        </a:defRPr>
      </a:lvl6pPr>
      <a:lvl7pPr marL="2743022" algn="l" defTabSz="914340" rtl="0" eaLnBrk="1" latinLnBrk="0" hangingPunct="1">
        <a:defRPr sz="1800" kern="1200">
          <a:solidFill>
            <a:schemeClr val="tx1"/>
          </a:solidFill>
          <a:latin typeface="+mn-lt"/>
          <a:ea typeface="+mn-ea"/>
          <a:cs typeface="+mn-cs"/>
        </a:defRPr>
      </a:lvl7pPr>
      <a:lvl8pPr marL="3200192" algn="l" defTabSz="914340" rtl="0" eaLnBrk="1" latinLnBrk="0" hangingPunct="1">
        <a:defRPr sz="1800" kern="1200">
          <a:solidFill>
            <a:schemeClr val="tx1"/>
          </a:solidFill>
          <a:latin typeface="+mn-lt"/>
          <a:ea typeface="+mn-ea"/>
          <a:cs typeface="+mn-cs"/>
        </a:defRPr>
      </a:lvl8pPr>
      <a:lvl9pPr marL="3657363" algn="l" defTabSz="91434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4"/>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4"/>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4"/>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1" y="1655946"/>
            <a:ext cx="7681913" cy="1523495"/>
          </a:xfrm>
        </p:spPr>
        <p:txBody>
          <a:bodyPr/>
          <a:lstStyle/>
          <a:p>
            <a:r>
              <a:rPr lang="en-US" sz="4400" dirty="0"/>
              <a:t>Connecticut Core Standards </a:t>
            </a:r>
            <a:br>
              <a:rPr lang="en-US" sz="4400" dirty="0"/>
            </a:br>
            <a:r>
              <a:rPr lang="en-US" sz="4400" dirty="0"/>
              <a:t>for English Language Arts &amp; Literacy</a:t>
            </a:r>
            <a:endParaRPr lang="en-US" sz="4400" dirty="0"/>
          </a:p>
        </p:txBody>
      </p:sp>
      <p:sp>
        <p:nvSpPr>
          <p:cNvPr id="6" name="Subtitle 5"/>
          <p:cNvSpPr>
            <a:spLocks noGrp="1"/>
          </p:cNvSpPr>
          <p:nvPr>
            <p:ph type="subTitle" idx="1"/>
          </p:nvPr>
        </p:nvSpPr>
        <p:spPr>
          <a:xfrm>
            <a:off x="730251" y="3153725"/>
            <a:ext cx="7681913" cy="461665"/>
          </a:xfrm>
        </p:spPr>
        <p:txBody>
          <a:bodyPr/>
          <a:lstStyle/>
          <a:p>
            <a:pPr lvl="0"/>
            <a:r>
              <a:rPr lang="en-US" sz="4000" dirty="0"/>
              <a:t>Systems of Professional Learning</a:t>
            </a:r>
          </a:p>
        </p:txBody>
      </p:sp>
      <p:sp>
        <p:nvSpPr>
          <p:cNvPr id="7" name="Subtitle 5"/>
          <p:cNvSpPr txBox="1">
            <a:spLocks/>
          </p:cNvSpPr>
          <p:nvPr/>
        </p:nvSpPr>
        <p:spPr>
          <a:xfrm>
            <a:off x="723903" y="3976677"/>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a:solidFill>
                  <a:schemeClr val="tx2"/>
                </a:solidFill>
              </a:rPr>
              <a:t>Module 2 Grades 6–12: </a:t>
            </a:r>
          </a:p>
          <a:p>
            <a:r>
              <a:rPr lang="en-US" i="0" dirty="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8"/>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1" y="371254"/>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10</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4114351720"/>
              </p:ext>
            </p:extLst>
          </p:nvPr>
        </p:nvGraphicFramePr>
        <p:xfrm>
          <a:off x="361509" y="1059270"/>
          <a:ext cx="8165805" cy="45759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9" y="2911914"/>
            <a:ext cx="7886700" cy="609399"/>
          </a:xfrm>
        </p:spPr>
        <p:txBody>
          <a:bodyPr/>
          <a:lstStyle/>
          <a:p>
            <a:r>
              <a:rPr lang="en-US" dirty="0" smtClean="0"/>
              <a:t>Part 1</a:t>
            </a:r>
          </a:p>
        </p:txBody>
      </p:sp>
      <p:sp>
        <p:nvSpPr>
          <p:cNvPr id="4" name="Text Placeholder 3"/>
          <p:cNvSpPr>
            <a:spLocks noGrp="1"/>
          </p:cNvSpPr>
          <p:nvPr>
            <p:ph type="body" idx="1"/>
          </p:nvPr>
        </p:nvSpPr>
        <p:spPr>
          <a:xfrm>
            <a:off x="623889" y="4257859"/>
            <a:ext cx="7886700" cy="1151084"/>
          </a:xfrm>
        </p:spPr>
        <p:txBody>
          <a:bodyPr/>
          <a:lstStyle/>
          <a:p>
            <a:pPr marL="396865" indent="-396865">
              <a:spcBef>
                <a:spcPct val="20000"/>
              </a:spcBef>
            </a:pPr>
            <a:r>
              <a:rPr lang="en-US" sz="3200" dirty="0">
                <a:solidFill>
                  <a:schemeClr val="tx1"/>
                </a:solidFill>
              </a:rPr>
              <a:t>Sharing Successes and Challenges</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11</a:t>
            </a:fld>
            <a:endParaRPr lang="en-US" dirty="0"/>
          </a:p>
        </p:txBody>
      </p:sp>
    </p:spTree>
    <p:extLst>
      <p:ext uri="{BB962C8B-B14F-4D97-AF65-F5344CB8AC3E}">
        <p14:creationId xmlns:p14="http://schemas.microsoft.com/office/powerpoint/2010/main" val="315316531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1" y="228600"/>
            <a:ext cx="7905751" cy="1066800"/>
          </a:xfrm>
        </p:spPr>
        <p:txBody>
          <a:bodyPr>
            <a:noAutofit/>
          </a:bodyPr>
          <a:lstStyle/>
          <a:p>
            <a:r>
              <a:rPr lang="en-US" sz="4000" dirty="0"/>
              <a:t>Activity 1: </a:t>
            </a:r>
            <a:br>
              <a:rPr lang="en-US" sz="4000" dirty="0"/>
            </a:br>
            <a:r>
              <a:rPr lang="en-US" sz="4000" dirty="0"/>
              <a:t>Sharing Successes and Challenges</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12</a:t>
            </a:fld>
            <a:endParaRPr lang="en-US" dirty="0"/>
          </a:p>
        </p:txBody>
      </p:sp>
      <p:graphicFrame>
        <p:nvGraphicFramePr>
          <p:cNvPr id="8" name="Table 7"/>
          <p:cNvGraphicFramePr>
            <a:graphicFrameLocks noGrp="1"/>
          </p:cNvGraphicFramePr>
          <p:nvPr>
            <p:extLst/>
          </p:nvPr>
        </p:nvGraphicFramePr>
        <p:xfrm>
          <a:off x="906483" y="1648729"/>
          <a:ext cx="7200040" cy="3863883"/>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541579">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2400" u="none" strike="noStrike" cap="none" normalizeH="0" baseline="0" dirty="0" smtClean="0">
                          <a:ln>
                            <a:noFill/>
                          </a:ln>
                          <a:effectLst/>
                        </a:rPr>
                        <a:t>Activity 1: Numbered Heads Together</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322304">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Number off around the room as directed by your facilitator.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Meet with 2 others who have the same number as you.</a:t>
                      </a:r>
                      <a:endParaRPr kumimoji="0" lang="en-US" sz="2400" u="none" strike="noStrike" cap="none" normalizeH="0" baseline="0" dirty="0">
                        <a:ln>
                          <a:noFill/>
                        </a:ln>
                        <a:effectLst/>
                      </a:endParaRP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Appoint a timekeeper and a reporter for your group.</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Use the protocol on the next slide to guide your conversation.</a:t>
                      </a:r>
                      <a:endParaRPr kumimoji="0" lang="en-US" sz="2400" b="0" i="0" u="none" strike="noStrike" cap="none" normalizeH="0" baseline="0" dirty="0">
                        <a:ln>
                          <a:noFill/>
                        </a:ln>
                        <a:solidFill>
                          <a:srgbClr val="000000"/>
                        </a:solidFill>
                        <a:effectLst/>
                        <a:latin typeface="Calibri" charset="0"/>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5" y="19"/>
            <a:ext cx="858191" cy="1457325"/>
          </a:xfrm>
          <a:prstGeom prst="rect">
            <a:avLst/>
          </a:prstGeom>
        </p:spPr>
      </p:pic>
      <p:pic>
        <p:nvPicPr>
          <p:cNvPr id="9" name="Picture 6" descr="discussion 2.png"/>
          <p:cNvPicPr>
            <a:picLocks noChangeAspect="1"/>
          </p:cNvPicPr>
          <p:nvPr/>
        </p:nvPicPr>
        <p:blipFill>
          <a:blip r:embed="rId4" cstate="print"/>
          <a:srcRect/>
          <a:stretch>
            <a:fillRect/>
          </a:stretch>
        </p:blipFill>
        <p:spPr bwMode="auto">
          <a:xfrm>
            <a:off x="4025323" y="4697565"/>
            <a:ext cx="1454151" cy="1477963"/>
          </a:xfrm>
          <a:prstGeom prst="rect">
            <a:avLst/>
          </a:prstGeom>
          <a:noFill/>
          <a:ln w="9525">
            <a:noFill/>
            <a:miter lim="800000"/>
            <a:headEnd/>
            <a:tailEnd/>
          </a:ln>
        </p:spPr>
      </p:pic>
      <p:pic>
        <p:nvPicPr>
          <p:cNvPr id="10" name="Picture 5" descr="Picture10.png"/>
          <p:cNvPicPr>
            <a:picLocks noChangeAspect="1"/>
          </p:cNvPicPr>
          <p:nvPr/>
        </p:nvPicPr>
        <p:blipFill>
          <a:blip r:embed="rId5" cstate="print"/>
          <a:srcRect/>
          <a:stretch>
            <a:fillRect/>
          </a:stretch>
        </p:blipFill>
        <p:spPr bwMode="auto">
          <a:xfrm>
            <a:off x="7047901" y="4754258"/>
            <a:ext cx="947739" cy="1033463"/>
          </a:xfrm>
          <a:prstGeom prst="rect">
            <a:avLst/>
          </a:prstGeom>
          <a:noFill/>
          <a:ln w="9525">
            <a:noFill/>
            <a:miter lim="800000"/>
            <a:headEnd/>
            <a:tailEnd/>
          </a:ln>
        </p:spPr>
      </p:pic>
      <p:sp>
        <p:nvSpPr>
          <p:cNvPr id="11" name="TextBox 10"/>
          <p:cNvSpPr txBox="1"/>
          <p:nvPr/>
        </p:nvSpPr>
        <p:spPr>
          <a:xfrm>
            <a:off x="7034950" y="4778488"/>
            <a:ext cx="1135627" cy="369332"/>
          </a:xfrm>
          <a:prstGeom prst="rect">
            <a:avLst/>
          </a:prstGeom>
          <a:noFill/>
        </p:spPr>
        <p:txBody>
          <a:bodyPr wrap="square" rtlCol="0">
            <a:spAutoFit/>
          </a:bodyPr>
          <a:lstStyle/>
          <a:p>
            <a:r>
              <a:rPr lang="en-US" dirty="0"/>
              <a:t>Page 8</a:t>
            </a:r>
            <a:endParaRPr lang="en-US" dirty="0"/>
          </a:p>
        </p:txBody>
      </p:sp>
    </p:spTree>
    <p:extLst>
      <p:ext uri="{BB962C8B-B14F-4D97-AF65-F5344CB8AC3E}">
        <p14:creationId xmlns:p14="http://schemas.microsoft.com/office/powerpoint/2010/main" val="386092042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21487"/>
            <a:ext cx="8153400" cy="4998291"/>
          </a:xfrm>
        </p:spPr>
        <p:txBody>
          <a:bodyPr/>
          <a:lstStyle/>
          <a:p>
            <a:pPr marL="514338" indent="-514338">
              <a:buFont typeface="+mj-lt"/>
              <a:buAutoNum type="arabicPeriod"/>
            </a:pPr>
            <a:r>
              <a:rPr lang="en-US" sz="2800" dirty="0"/>
              <a:t>Each coach takes a turn sharing with the group whatever he or she chooses from the Quick Write notes  (2 minutes).</a:t>
            </a:r>
          </a:p>
          <a:p>
            <a:pPr marL="514338" indent="-514338">
              <a:buFont typeface="+mj-lt"/>
              <a:buAutoNum type="arabicPeriod"/>
            </a:pPr>
            <a:r>
              <a:rPr lang="en-US" sz="2800" dirty="0"/>
              <a:t>After the participant speaks, others may ask clarifying questions (2 minutes).</a:t>
            </a:r>
          </a:p>
          <a:p>
            <a:pPr marL="514338" indent="-514338">
              <a:buFont typeface="+mj-lt"/>
              <a:buAutoNum type="arabicPeriod"/>
            </a:pPr>
            <a:r>
              <a:rPr lang="en-US" sz="2800" dirty="0"/>
              <a:t>The speaker responds to questions, and reflects on whether he or she felt the activity was successful (1 minute).</a:t>
            </a:r>
          </a:p>
          <a:p>
            <a:pPr marL="514338" indent="-514338">
              <a:buFont typeface="+mj-lt"/>
              <a:buAutoNum type="arabicPeriod"/>
            </a:pPr>
            <a:r>
              <a:rPr lang="en-US" sz="2800" dirty="0"/>
              <a:t>Each coach follows the others in turn.</a:t>
            </a:r>
          </a:p>
          <a:p>
            <a:pPr marL="514338" indent="-514338">
              <a:buFont typeface="+mj-lt"/>
              <a:buAutoNum type="arabicPeriod"/>
            </a:pPr>
            <a:r>
              <a:rPr lang="en-US" sz="2800" dirty="0"/>
              <a:t>If the sharing takes less time than expected, continue with general conversation until 15 minutes have elapsed.</a:t>
            </a:r>
            <a:endParaRPr lang="en-US" sz="2800" dirty="0"/>
          </a:p>
        </p:txBody>
      </p:sp>
      <p:sp>
        <p:nvSpPr>
          <p:cNvPr id="3" name="Title 2"/>
          <p:cNvSpPr>
            <a:spLocks noGrp="1"/>
          </p:cNvSpPr>
          <p:nvPr>
            <p:ph type="title"/>
          </p:nvPr>
        </p:nvSpPr>
        <p:spPr/>
        <p:txBody>
          <a:bodyPr/>
          <a:lstStyle/>
          <a:p>
            <a:r>
              <a:rPr lang="en-US" dirty="0" smtClean="0"/>
              <a:t>Protocol for Sharing </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13</a:t>
            </a:fld>
            <a:endParaRPr lang="en-US" dirty="0"/>
          </a:p>
        </p:txBody>
      </p:sp>
    </p:spTree>
    <p:extLst>
      <p:ext uri="{BB962C8B-B14F-4D97-AF65-F5344CB8AC3E}">
        <p14:creationId xmlns:p14="http://schemas.microsoft.com/office/powerpoint/2010/main" val="22863578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12704</TotalTime>
  <Words>498</Words>
  <Application>Microsoft Office PowerPoint</Application>
  <PresentationFormat>On-screen Show (4:3)</PresentationFormat>
  <Paragraphs>56</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1</vt:lpstr>
      <vt:lpstr>Activity 1:  Sharing Successes and Challenges</vt:lpstr>
      <vt:lpstr>Protocol for Sharing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800</cp:revision>
  <cp:lastPrinted>2014-03-02T01:07:44Z</cp:lastPrinted>
  <dcterms:created xsi:type="dcterms:W3CDTF">2014-01-18T18:47:42Z</dcterms:created>
  <dcterms:modified xsi:type="dcterms:W3CDTF">2014-07-14T20:04:20Z</dcterms:modified>
</cp:coreProperties>
</file>