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99" showSpecialPlsOnTitleSld="0" saveSubsetFonts="1">
  <p:sldMasterIdLst>
    <p:sldMasterId id="2147483687" r:id="rId1"/>
    <p:sldMasterId id="2147483711" r:id="rId2"/>
    <p:sldMasterId id="2147483723" r:id="rId3"/>
  </p:sldMasterIdLst>
  <p:notesMasterIdLst>
    <p:notesMasterId r:id="rId7"/>
  </p:notesMasterIdLst>
  <p:handoutMasterIdLst>
    <p:handoutMasterId r:id="rId8"/>
  </p:handoutMasterIdLst>
  <p:sldIdLst>
    <p:sldId id="370" r:id="rId4"/>
    <p:sldId id="489" r:id="rId5"/>
    <p:sldId id="490" r:id="rId6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5" userDrawn="1">
          <p15:clr>
            <a:srgbClr val="A4A3A4"/>
          </p15:clr>
        </p15:guide>
        <p15:guide id="2" pos="2184" userDrawn="1">
          <p15:clr>
            <a:srgbClr val="A4A3A4"/>
          </p15:clr>
        </p15:guide>
        <p15:guide id="3" orient="horz" pos="2957" userDrawn="1">
          <p15:clr>
            <a:srgbClr val="A4A3A4"/>
          </p15:clr>
        </p15:guide>
        <p15:guide id="4" pos="2237" userDrawn="1">
          <p15:clr>
            <a:srgbClr val="A4A3A4"/>
          </p15:clr>
        </p15:guide>
        <p15:guide id="5" orient="horz" pos="2880">
          <p15:clr>
            <a:srgbClr val="A4A3A4"/>
          </p15:clr>
        </p15:guide>
        <p15:guide id="6" orient="horz" pos="2932">
          <p15:clr>
            <a:srgbClr val="A4A3A4"/>
          </p15:clr>
        </p15:guide>
        <p15:guide id="7" pos="2160">
          <p15:clr>
            <a:srgbClr val="A4A3A4"/>
          </p15:clr>
        </p15:guide>
        <p15:guide id="8" pos="221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B" initials="DB" lastIdx="8" clrIdx="0"/>
  <p:cmAuthor id="7" name="Pierce, Melissa" initials="PM" lastIdx="1" clrIdx="7">
    <p:extLst>
      <p:ext uri="{19B8F6BF-5375-455C-9EA6-DF929625EA0E}">
        <p15:presenceInfo xmlns:p15="http://schemas.microsoft.com/office/powerpoint/2012/main" userId="S-1-5-21-1417001333-1682526488-839522115-41684" providerId="AD"/>
      </p:ext>
    </p:extLst>
  </p:cmAuthor>
  <p:cmAuthor id="1" name="DeCarlo, Sharon" initials="DS" lastIdx="58" clrIdx="1"/>
  <p:cmAuthor id="2" name="Jackson, Dennis" initials="JD" lastIdx="12" clrIdx="2">
    <p:extLst/>
  </p:cmAuthor>
  <p:cmAuthor id="3" name="Kelley, Nora" initials="KN" lastIdx="1" clrIdx="3">
    <p:extLst/>
  </p:cmAuthor>
  <p:cmAuthor id="4" name="W2K" initials="W" lastIdx="28" clrIdx="4"/>
  <p:cmAuthor id="5" name="Berlin, Debra" initials="BD" lastIdx="19" clrIdx="5">
    <p:extLst>
      <p:ext uri="{19B8F6BF-5375-455C-9EA6-DF929625EA0E}">
        <p15:presenceInfo xmlns:p15="http://schemas.microsoft.com/office/powerpoint/2012/main" userId="S-1-5-21-1417001333-1682526488-839522115-59129" providerId="AD"/>
      </p:ext>
    </p:extLst>
  </p:cmAuthor>
  <p:cmAuthor id="6" name="Michelle Wade" initials="MW" lastIdx="15" clrIdx="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000"/>
    <a:srgbClr val="FFFF85"/>
    <a:srgbClr val="DF8045"/>
    <a:srgbClr val="32C658"/>
    <a:srgbClr val="D4ECBA"/>
    <a:srgbClr val="92D050"/>
    <a:srgbClr val="9BBB59"/>
    <a:srgbClr val="E6E6E6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36" autoAdjust="0"/>
    <p:restoredTop sz="92844" autoAdjust="0"/>
  </p:normalViewPr>
  <p:slideViewPr>
    <p:cSldViewPr snapToGrid="0">
      <p:cViewPr varScale="1">
        <p:scale>
          <a:sx n="62" d="100"/>
          <a:sy n="62" d="100"/>
        </p:scale>
        <p:origin x="50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7886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70" d="100"/>
        <a:sy n="70" d="100"/>
      </p:scale>
      <p:origin x="0" y="-10650"/>
    </p:cViewPr>
  </p:sorterViewPr>
  <p:notesViewPr>
    <p:cSldViewPr snapToGrid="0">
      <p:cViewPr>
        <p:scale>
          <a:sx n="130" d="100"/>
          <a:sy n="130" d="100"/>
        </p:scale>
        <p:origin x="1110" y="-2250"/>
      </p:cViewPr>
      <p:guideLst>
        <p:guide orient="horz" pos="2905"/>
        <p:guide pos="2184"/>
        <p:guide orient="horz" pos="2957"/>
        <p:guide pos="2237"/>
        <p:guide orient="horz" pos="2880"/>
        <p:guide orient="horz" pos="2932"/>
        <p:guide pos="2160"/>
        <p:guide pos="2212"/>
      </p:guideLst>
    </p:cSldViewPr>
  </p:notes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3" y="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r">
              <a:defRPr sz="1200"/>
            </a:lvl1pPr>
          </a:lstStyle>
          <a:p>
            <a:fld id="{3B46E3D7-5A05-4181-B712-1EC3FC55BC14}" type="datetimeFigureOut">
              <a:rPr lang="en-US" smtClean="0"/>
              <a:pPr/>
              <a:t>7/14/2014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203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3" y="8842030"/>
            <a:ext cx="3043343" cy="465455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r">
              <a:defRPr sz="1200"/>
            </a:lvl1pPr>
          </a:lstStyle>
          <a:p>
            <a:fld id="{C2A77012-468A-4389-BDBB-3E5F798584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8781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43343" cy="467072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1"/>
            <a:ext cx="3043343" cy="467072"/>
          </a:xfrm>
          <a:prstGeom prst="rect">
            <a:avLst/>
          </a:prstGeom>
        </p:spPr>
        <p:txBody>
          <a:bodyPr vert="horz" lIns="93315" tIns="46658" rIns="93315" bIns="46658" rtlCol="0"/>
          <a:lstStyle>
            <a:lvl1pPr algn="r">
              <a:defRPr sz="1200"/>
            </a:lvl1pPr>
          </a:lstStyle>
          <a:p>
            <a:fld id="{B133EB38-C064-4C52-A35D-D40DB2B7683B}" type="datetimeFigureOut">
              <a:rPr lang="en-US" smtClean="0"/>
              <a:pPr/>
              <a:t>7/14/2014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5" tIns="46658" rIns="93315" bIns="4665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15" tIns="46658" rIns="93315" bIns="4665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2031"/>
            <a:ext cx="3043343" cy="467071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31"/>
            <a:ext cx="3043343" cy="467071"/>
          </a:xfrm>
          <a:prstGeom prst="rect">
            <a:avLst/>
          </a:prstGeom>
        </p:spPr>
        <p:txBody>
          <a:bodyPr vert="horz" lIns="93315" tIns="46658" rIns="93315" bIns="46658" rtlCol="0" anchor="b"/>
          <a:lstStyle>
            <a:lvl1pPr algn="r">
              <a:defRPr sz="1200"/>
            </a:lvl1pPr>
          </a:lstStyle>
          <a:p>
            <a:fld id="{E538F621-8F2C-4F90-852A-E36809B397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924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(Slides 1-7, including the Pre-Assessment, will take about 20 minutes total.)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8F621-8F2C-4F90-852A-E36809B397B3}" type="slidenum">
              <a:rPr lang="en-US" smtClean="0"/>
              <a:pPr/>
              <a:t>99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867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baseline="0" dirty="0" smtClean="0"/>
          </a:p>
        </p:txBody>
      </p:sp>
      <p:sp>
        <p:nvSpPr>
          <p:cNvPr id="144388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>
                <a:solidFill>
                  <a:prstClr val="black"/>
                </a:solidFill>
              </a:rPr>
              <a:t>Public Consulting Group</a:t>
            </a:r>
          </a:p>
        </p:txBody>
      </p:sp>
      <p:sp>
        <p:nvSpPr>
          <p:cNvPr id="63493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6CB26986-BD78-4EC4-A503-44E8A663A55E}" type="datetime1">
              <a:rPr lang="en-US" smtClean="0">
                <a:solidFill>
                  <a:prstClr val="black"/>
                </a:solidFill>
                <a:latin typeface="Arial" pitchFamily="34" charset="0"/>
              </a:rPr>
              <a:pPr/>
              <a:t>7/14/2014</a:t>
            </a:fld>
            <a:endParaRPr lang="en-US" dirty="0" smtClean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144390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>
                <a:solidFill>
                  <a:prstClr val="black"/>
                </a:solidFill>
              </a:rPr>
              <a:t>www.publicconsultinggroup.com</a:t>
            </a:r>
          </a:p>
        </p:txBody>
      </p:sp>
      <p:sp>
        <p:nvSpPr>
          <p:cNvPr id="63495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E5951FD-B765-42FF-87D2-C588A0BA8096}" type="slidenum">
              <a:rPr lang="en-US">
                <a:solidFill>
                  <a:prstClr val="black"/>
                </a:solidFill>
              </a:rPr>
              <a:pPr/>
              <a:t>100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85558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(Allow 25 minutes for this activity; adjust time as needed.)</a:t>
            </a:r>
          </a:p>
          <a:p>
            <a:endParaRPr lang="en-US" b="1" dirty="0" smtClean="0"/>
          </a:p>
          <a:p>
            <a:endParaRPr lang="en-US" b="1" dirty="0"/>
          </a:p>
        </p:txBody>
      </p:sp>
      <p:sp>
        <p:nvSpPr>
          <p:cNvPr id="181252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Public Consulting Group</a:t>
            </a:r>
          </a:p>
        </p:txBody>
      </p:sp>
      <p:sp>
        <p:nvSpPr>
          <p:cNvPr id="163845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E86A2665-5064-4C95-B42A-52ADBA250F55}" type="datetime1">
              <a:rPr lang="en-US" smtClean="0">
                <a:latin typeface="Arial" pitchFamily="34" charset="0"/>
              </a:rPr>
              <a:pPr/>
              <a:t>7/14/2014</a:t>
            </a:fld>
            <a:endParaRPr lang="en-US" dirty="0" smtClean="0">
              <a:latin typeface="Arial" pitchFamily="34" charset="0"/>
            </a:endParaRPr>
          </a:p>
        </p:txBody>
      </p:sp>
      <p:sp>
        <p:nvSpPr>
          <p:cNvPr id="181254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www.publicconsultinggroup.com</a:t>
            </a:r>
          </a:p>
        </p:txBody>
      </p:sp>
      <p:sp>
        <p:nvSpPr>
          <p:cNvPr id="163847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49ECF7B-23D5-427F-B5F3-FF56EE220A7C}" type="slidenum">
              <a:rPr lang="en-US"/>
              <a:pPr/>
              <a:t>101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579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7.pn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81024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186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9130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3299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888" y="2302515"/>
            <a:ext cx="7886700" cy="1218795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257858"/>
            <a:ext cx="7886700" cy="1231106"/>
          </a:xfrm>
        </p:spPr>
        <p:txBody>
          <a:bodyPr/>
          <a:lstStyle>
            <a:lvl1pPr marL="393192" indent="-402336" algn="l" defTabSz="914363" rtl="0" eaLnBrk="1" latinLnBrk="0" hangingPunct="1">
              <a:lnSpc>
                <a:spcPct val="90000"/>
              </a:lnSpc>
              <a:spcBef>
                <a:spcPts val="1200"/>
              </a:spcBef>
              <a:buFontTx/>
              <a:buBlip>
                <a:blip r:embed="rId2"/>
              </a:buBlip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93192" indent="-402336">
              <a:spcBef>
                <a:spcPts val="1200"/>
              </a:spcBef>
              <a:buNone/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</a:t>
            </a:r>
          </a:p>
          <a:p>
            <a:pPr marL="914400" lvl="1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</a:pPr>
            <a:r>
              <a:rPr lang="en-US" dirty="0" smtClean="0"/>
              <a:t>Click to edit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58432"/>
            <a:ext cx="2209524" cy="495238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0" y="3889583"/>
            <a:ext cx="9144000" cy="0"/>
          </a:xfrm>
          <a:prstGeom prst="line">
            <a:avLst/>
          </a:prstGeom>
          <a:ln w="508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922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241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1260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Footer Placeholder 17"/>
          <p:cNvSpPr>
            <a:spLocks noGrp="1"/>
          </p:cNvSpPr>
          <p:nvPr>
            <p:ph type="ftr" sz="quarter" idx="17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6" name="Slide Number Placeholder 18"/>
          <p:cNvSpPr>
            <a:spLocks noGrp="1"/>
          </p:cNvSpPr>
          <p:nvPr>
            <p:ph type="sldNum" sz="quarter" idx="18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6608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153400" cy="3886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563562"/>
            <a:ext cx="6858000" cy="655638"/>
          </a:xfrm>
        </p:spPr>
        <p:txBody>
          <a:bodyPr>
            <a:noAutofit/>
          </a:bodyPr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9063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7320"/>
            <a:ext cx="8382000" cy="4244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4967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615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7320"/>
            <a:ext cx="8382000" cy="4244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7296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3806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2030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7551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95666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5443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0275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032609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26365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93134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085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3719879"/>
            <a:ext cx="7886700" cy="66479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387798"/>
          </a:xfrm>
        </p:spPr>
        <p:txBody>
          <a:bodyPr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5689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048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68872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7886700" cy="66479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048" y="1284045"/>
            <a:ext cx="3868340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048" y="1806789"/>
            <a:ext cx="3868340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84045"/>
            <a:ext cx="3887391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6789"/>
            <a:ext cx="3887391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6908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dirty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18607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60069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987426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58403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487837"/>
            <a:ext cx="3017520" cy="30836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398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859572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859572"/>
            <a:ext cx="4629150" cy="492454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344479"/>
            <a:ext cx="3017520" cy="338328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4782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image" Target="../media/image4.pn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image" Target="../media/image6.png"/><Relationship Id="rId5" Type="http://schemas.openxmlformats.org/officeDocument/2006/relationships/slideLayout" Target="../slideLayouts/slideLayout1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14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5" descr="7-00029_BAK_v03TOP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 rot="10800000">
            <a:off x="0" y="6008687"/>
            <a:ext cx="9159875" cy="84931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9296" y="6074282"/>
            <a:ext cx="2203704" cy="4846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3784209" y="6071616"/>
            <a:ext cx="171625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i="0" dirty="0" smtClean="0">
                <a:solidFill>
                  <a:schemeClr val="bg1"/>
                </a:solidFill>
              </a:rPr>
              <a:t>Activity 10</a:t>
            </a:r>
            <a:endParaRPr lang="en-US" sz="2600" b="1" i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3541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90" r:id="rId2"/>
    <p:sldLayoutId id="2147483722" r:id="rId3"/>
    <p:sldLayoutId id="2147483718" r:id="rId4"/>
    <p:sldLayoutId id="2147483719" r:id="rId5"/>
    <p:sldLayoutId id="2147483694" r:id="rId6"/>
    <p:sldLayoutId id="2147483695" r:id="rId7"/>
    <p:sldLayoutId id="2147483720" r:id="rId8"/>
    <p:sldLayoutId id="2147483721" r:id="rId9"/>
    <p:sldLayoutId id="2147483710" r:id="rId10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0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60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35" r:id="rId3"/>
    <p:sldLayoutId id="2147483714" r:id="rId4"/>
    <p:sldLayoutId id="2147483715" r:id="rId5"/>
    <p:sldLayoutId id="2147483716" r:id="rId6"/>
    <p:sldLayoutId id="2147483717" r:id="rId7"/>
    <p:sldLayoutId id="2147483736" r:id="rId8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2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3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3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3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3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385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48" y="1655942"/>
            <a:ext cx="7681913" cy="1523495"/>
          </a:xfrm>
        </p:spPr>
        <p:txBody>
          <a:bodyPr/>
          <a:lstStyle/>
          <a:p>
            <a:r>
              <a:rPr lang="en-US" sz="4400" dirty="0" smtClean="0"/>
              <a:t>Connecticut Core Standards </a:t>
            </a:r>
            <a:br>
              <a:rPr lang="en-US" sz="4400" dirty="0" smtClean="0"/>
            </a:br>
            <a:r>
              <a:rPr lang="en-US" sz="4400" dirty="0" smtClean="0"/>
              <a:t>for English Language Arts &amp; Literacy</a:t>
            </a:r>
            <a:endParaRPr lang="en-US" sz="44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730248" y="3153721"/>
            <a:ext cx="7681913" cy="461665"/>
          </a:xfrm>
        </p:spPr>
        <p:txBody>
          <a:bodyPr/>
          <a:lstStyle/>
          <a:p>
            <a:pPr lvl="0"/>
            <a:r>
              <a:rPr lang="en-US" sz="4000" dirty="0" smtClean="0"/>
              <a:t>Systems of Professional Learning</a:t>
            </a:r>
          </a:p>
        </p:txBody>
      </p:sp>
      <p:sp>
        <p:nvSpPr>
          <p:cNvPr id="7" name="Subtitle 5"/>
          <p:cNvSpPr txBox="1">
            <a:spLocks/>
          </p:cNvSpPr>
          <p:nvPr/>
        </p:nvSpPr>
        <p:spPr>
          <a:xfrm>
            <a:off x="723900" y="3976676"/>
            <a:ext cx="8046613" cy="155016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i="1" kern="1200">
                <a:solidFill>
                  <a:schemeClr val="bg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dirty="0" smtClean="0">
                <a:solidFill>
                  <a:schemeClr val="tx2"/>
                </a:solidFill>
              </a:rPr>
              <a:t>Module 2 Grades 6–12: </a:t>
            </a:r>
          </a:p>
          <a:p>
            <a:r>
              <a:rPr lang="en-US" i="0" dirty="0" smtClean="0">
                <a:solidFill>
                  <a:schemeClr val="tx2"/>
                </a:solidFill>
              </a:rPr>
              <a:t>Supporting all Students in Close Reading, Academic Language, and Text-based Discussion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930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6444" y="169357"/>
            <a:ext cx="1371600" cy="16383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890" y="371250"/>
            <a:ext cx="4000000" cy="888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8223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>
          <a:xfrm>
            <a:off x="623888" y="2911912"/>
            <a:ext cx="7886700" cy="609398"/>
          </a:xfrm>
        </p:spPr>
        <p:txBody>
          <a:bodyPr/>
          <a:lstStyle/>
          <a:p>
            <a:r>
              <a:rPr lang="en-US" dirty="0" smtClean="0"/>
              <a:t>Planning for Success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smtClean="0">
                <a:solidFill>
                  <a:prstClr val="white">
                    <a:lumMod val="65000"/>
                  </a:prstClr>
                </a:solidFill>
              </a:rPr>
              <a:pPr/>
              <a:t>100</a:t>
            </a:fld>
            <a:endParaRPr dirty="0">
              <a:solidFill>
                <a:prstClr val="white">
                  <a:lumMod val="6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54322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Title 2"/>
          <p:cNvSpPr>
            <a:spLocks noGrp="1"/>
          </p:cNvSpPr>
          <p:nvPr>
            <p:ph type="title"/>
          </p:nvPr>
        </p:nvSpPr>
        <p:spPr>
          <a:xfrm>
            <a:off x="1138334" y="230188"/>
            <a:ext cx="7624665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Activity 10: Action Planning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609603" y="1557384"/>
          <a:ext cx="7791447" cy="377661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7791447"/>
              </a:tblGrid>
              <a:tr h="569536">
                <a:tc>
                  <a:txBody>
                    <a:bodyPr/>
                    <a:lstStyle/>
                    <a:p>
                      <a:r>
                        <a:rPr lang="en-US" sz="2400" baseline="0" dirty="0" smtClean="0"/>
                        <a:t>Activity 10: Make an Action Plan</a:t>
                      </a:r>
                      <a:endParaRPr lang="en-US" sz="2400" b="0" dirty="0"/>
                    </a:p>
                  </a:txBody>
                  <a:tcPr anchor="ctr"/>
                </a:tc>
              </a:tr>
              <a:tr h="3207080">
                <a:tc>
                  <a:txBody>
                    <a:bodyPr/>
                    <a:lstStyle/>
                    <a:p>
                      <a:pPr marL="365760" marR="0" indent="-365760" algn="l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2400" kern="1200" dirty="0" smtClean="0"/>
                        <a:t>Reflect</a:t>
                      </a:r>
                      <a:r>
                        <a:rPr lang="en-US" sz="2400" kern="1200" baseline="0" dirty="0" smtClean="0"/>
                        <a:t> on today’s learning.</a:t>
                      </a:r>
                      <a:endParaRPr lang="en-US" sz="2400" kern="1200" dirty="0" smtClean="0"/>
                    </a:p>
                    <a:p>
                      <a:pPr marL="365760" marR="0" indent="-365760" algn="l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2400" kern="1200" dirty="0" smtClean="0"/>
                        <a:t>Work with your school team (or with a job-alike partner from another school) to review today’s activities.</a:t>
                      </a:r>
                    </a:p>
                    <a:p>
                      <a:pPr marL="365760" marR="0" indent="-365760" algn="l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US" sz="2400" kern="1200" dirty="0" smtClean="0">
                          <a:effectLst/>
                        </a:rPr>
                        <a:t> Develop a strategy for sharing Module 2’s key messages and resources (e.g., presentation, videos, resource links, and aligned instructional practices) with colleagues back at</a:t>
                      </a:r>
                      <a:r>
                        <a:rPr lang="en-US" sz="2400" kern="1200" baseline="0" dirty="0" smtClean="0">
                          <a:effectLst/>
                        </a:rPr>
                        <a:t> your</a:t>
                      </a:r>
                      <a:r>
                        <a:rPr lang="en-US" sz="2400" kern="1200" dirty="0" smtClean="0">
                          <a:effectLst/>
                        </a:rPr>
                        <a:t> schools.</a:t>
                      </a:r>
                      <a:endParaRPr lang="en-US" sz="2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EE3D4692-A625-460F-A072-DE10EEAA5719}" type="slidenum">
              <a:rPr lang="en-US" smtClean="0"/>
              <a:pPr algn="r"/>
              <a:t>101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47" r="21365"/>
          <a:stretch/>
        </p:blipFill>
        <p:spPr>
          <a:xfrm>
            <a:off x="133353" y="16"/>
            <a:ext cx="858190" cy="1457325"/>
          </a:xfrm>
          <a:prstGeom prst="rect">
            <a:avLst/>
          </a:prstGeom>
        </p:spPr>
      </p:pic>
      <p:pic>
        <p:nvPicPr>
          <p:cNvPr id="7" name="Picture 6" descr="Picture10.png"/>
          <p:cNvPicPr preferRelativeResize="0">
            <a:picLocks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98729" y="5038153"/>
            <a:ext cx="950976" cy="103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7125420" y="5072330"/>
            <a:ext cx="1086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Page 57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074074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tBkgBlue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LtBkgNo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BlueBar</Template>
  <TotalTime>12709</TotalTime>
  <Words>145</Words>
  <Application>Microsoft Office PowerPoint</Application>
  <PresentationFormat>On-screen Show (4:3)</PresentationFormat>
  <Paragraphs>25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LtBkgBlueBorder</vt:lpstr>
      <vt:lpstr>LtBkgNoBorder</vt:lpstr>
      <vt:lpstr>Custom Design</vt:lpstr>
      <vt:lpstr>Connecticut Core Standards  for English Language Arts &amp; Literacy</vt:lpstr>
      <vt:lpstr>Planning for Success  </vt:lpstr>
      <vt:lpstr>Activity 10: Action Planning</vt:lpstr>
    </vt:vector>
  </TitlesOfParts>
  <Company>Public Consulting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 Systems of Professional Learning</dc:title>
  <dc:creator>Public Consulting Group</dc:creator>
  <cp:lastModifiedBy>Wade, Michelle</cp:lastModifiedBy>
  <cp:revision>810</cp:revision>
  <cp:lastPrinted>2014-03-02T01:07:44Z</cp:lastPrinted>
  <dcterms:created xsi:type="dcterms:W3CDTF">2014-01-18T18:47:42Z</dcterms:created>
  <dcterms:modified xsi:type="dcterms:W3CDTF">2014-07-14T20:26:05Z</dcterms:modified>
</cp:coreProperties>
</file>