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3" r:id="rId2"/>
    <p:sldId id="329" r:id="rId3"/>
    <p:sldId id="330" r:id="rId4"/>
    <p:sldId id="376" r:id="rId5"/>
    <p:sldId id="383" r:id="rId6"/>
    <p:sldId id="384" r:id="rId7"/>
    <p:sldId id="378" r:id="rId8"/>
    <p:sldId id="379" r:id="rId9"/>
    <p:sldId id="3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0" autoAdjust="0"/>
  </p:normalViewPr>
  <p:slideViewPr>
    <p:cSldViewPr snapToGrid="0" snapToObjects="1">
      <p:cViewPr>
        <p:scale>
          <a:sx n="65" d="100"/>
          <a:sy n="65" d="100"/>
        </p:scale>
        <p:origin x="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C127-9B34-4F62-905E-0A7652C29FD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E593D-70C0-4926-B708-816C9D714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3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E593D-70C0-4926-B708-816C9D714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1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pac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9022547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zoom.us/j/14629715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gov/coronavirus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mes.Moriarty@ct.gov" TargetMode="External"/><Relationship Id="rId5" Type="http://schemas.openxmlformats.org/officeDocument/2006/relationships/hyperlink" Target="mailto:jay.brown@ct.gov" TargetMode="External"/><Relationship Id="rId4" Type="http://schemas.openxmlformats.org/officeDocument/2006/relationships/hyperlink" Target="https://portal.ct.gov/SDE/COVID19/COVID-19-Resources-for-Families-and-Educato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hampton@cpacinc.org" TargetMode="External"/><Relationship Id="rId2" Type="http://schemas.openxmlformats.org/officeDocument/2006/relationships/hyperlink" Target="http://www.cpacinc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ryan.Klimkiewicz@c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5370" y="206738"/>
            <a:ext cx="8713260" cy="1897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15370" y="2103959"/>
            <a:ext cx="8713260" cy="0"/>
          </a:xfrm>
          <a:prstGeom prst="line">
            <a:avLst/>
          </a:prstGeom>
          <a:ln w="57150" cmpd="sng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 cmpd="sng">
                <a:solidFill>
                  <a:srgbClr val="000090"/>
                </a:solidFill>
              </a:ln>
            </a:endParaRPr>
          </a:p>
        </p:txBody>
      </p:sp>
      <p:pic>
        <p:nvPicPr>
          <p:cNvPr id="11" name="Picture 10" descr="treebackground2.png"/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0" y="398046"/>
            <a:ext cx="8261709" cy="626675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63011"/>
            <a:ext cx="8229600" cy="36357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latin typeface="Helvetica"/>
                <a:cs typeface="Helvetica"/>
              </a:rPr>
              <a:t>Resources and Supports for Families during the COVID-19 Pandemic </a:t>
            </a:r>
          </a:p>
          <a:p>
            <a:pPr marL="0" indent="0" algn="ctr">
              <a:buNone/>
            </a:pPr>
            <a:endParaRPr lang="en-US" sz="4400" b="1" dirty="0" smtClean="0">
              <a:solidFill>
                <a:srgbClr val="1F497D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1F497D"/>
                </a:solidFill>
                <a:latin typeface="Helvetica"/>
                <a:cs typeface="Helvetica"/>
              </a:rPr>
              <a:t>April 1, 2020</a:t>
            </a:r>
            <a:endParaRPr lang="en-US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585" y="1840945"/>
            <a:ext cx="6338395" cy="331706"/>
          </a:xfrm>
        </p:spPr>
        <p:txBody>
          <a:bodyPr>
            <a:normAutofit fontScale="90000"/>
          </a:bodyPr>
          <a:lstStyle/>
          <a:p>
            <a:r>
              <a:rPr lang="en-US" sz="2000" spc="100" dirty="0">
                <a:solidFill>
                  <a:srgbClr val="000090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sz="3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CSDElogo_casual_blue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431" y1="85953" x2="36220" y2="91238"/>
                        <a14:foregroundMark x1="54699" y1="85396" x2="57550" y2="89430"/>
                        <a14:foregroundMark x1="80359" y1="86648" x2="80570" y2="89986"/>
                        <a14:foregroundMark x1="87645" y1="86370" x2="87328" y2="92490"/>
                        <a14:foregroundMark x1="9609" y1="54103" x2="9609" y2="54103"/>
                        <a14:foregroundMark x1="4435" y1="51043" x2="4435" y2="51043"/>
                        <a14:foregroundMark x1="7497" y1="52295" x2="7497" y2="52295"/>
                        <a14:backgroundMark x1="46990" y1="18220" x2="46990" y2="18220"/>
                        <a14:backgroundMark x1="49314" y1="15438" x2="49314" y2="15438"/>
                        <a14:backgroundMark x1="50053" y1="19750" x2="50053" y2="19750"/>
                        <a14:backgroundMark x1="37381" y1="46036" x2="37381" y2="46036"/>
                        <a14:backgroundMark x1="34741" y1="52295" x2="34741" y2="52295"/>
                        <a14:backgroundMark x1="28722" y1="58693" x2="28722" y2="58693"/>
                        <a14:backgroundMark x1="57761" y1="20445" x2="57761" y2="20445"/>
                        <a14:backgroundMark x1="59873" y1="22253" x2="59873" y2="22253"/>
                        <a14:backgroundMark x1="52904" y1="25730" x2="52904" y2="25730"/>
                        <a14:backgroundMark x1="55227" y1="23505" x2="55227" y2="23505"/>
                        <a14:backgroundMark x1="54699" y1="19471" x2="54699" y2="19471"/>
                        <a14:backgroundMark x1="67159" y1="20028" x2="67159" y2="20028"/>
                        <a14:backgroundMark x1="53326" y1="6537" x2="53326" y2="6537"/>
                        <a14:backgroundMark x1="51214" y1="7093" x2="51214" y2="7093"/>
                        <a14:backgroundMark x1="51637" y1="4033" x2="51637" y2="4033"/>
                        <a14:backgroundMark x1="11088" y1="41446" x2="11088" y2="41446"/>
                        <a14:backgroundMark x1="25871" y1="95271" x2="25871" y2="95271"/>
                        <a14:backgroundMark x1="23970" y1="95828" x2="23970" y2="95828"/>
                        <a14:backgroundMark x1="45618" y1="66759" x2="45618" y2="66759"/>
                        <a14:backgroundMark x1="47730" y1="69958" x2="47730" y2="69958"/>
                        <a14:backgroundMark x1="53537" y1="70793" x2="53537" y2="70793"/>
                        <a14:backgroundMark x1="69483" y1="27538" x2="69483" y2="27538"/>
                        <a14:backgroundMark x1="10560" y1="48261" x2="10560" y2="48261"/>
                        <a14:backgroundMark x1="23020" y1="17246" x2="23020" y2="17246"/>
                        <a14:backgroundMark x1="22598" y1="13908" x2="22598" y2="13908"/>
                        <a14:backgroundMark x1="25343" y1="12935" x2="25343" y2="12935"/>
                        <a14:backgroundMark x1="31045" y1="18915" x2="31045" y2="18915"/>
                        <a14:backgroundMark x1="29884" y1="15160" x2="29884" y2="15160"/>
                        <a14:backgroundMark x1="29145" y1="17663" x2="29145" y2="17663"/>
                        <a14:backgroundMark x1="12249" y1="23783" x2="12249" y2="23783"/>
                        <a14:backgroundMark x1="12249" y1="29068" x2="12249" y2="29068"/>
                        <a14:backgroundMark x1="8237" y1="28512" x2="8237" y2="28512"/>
                        <a14:backgroundMark x1="10771" y1="21280" x2="10771" y2="21280"/>
                        <a14:backgroundMark x1="19958" y1="22531" x2="19958" y2="22531"/>
                        <a14:backgroundMark x1="18585" y1="19471" x2="18585" y2="19471"/>
                        <a14:backgroundMark x1="27772" y1="61892" x2="27772" y2="61892"/>
                        <a14:backgroundMark x1="31257" y1="57858" x2="31257" y2="57858"/>
                        <a14:backgroundMark x1="81943" y1="50348" x2="81943" y2="50348"/>
                        <a14:backgroundMark x1="81943" y1="47566" x2="81943" y2="47566"/>
                        <a14:backgroundMark x1="84055" y1="47288" x2="84055" y2="47288"/>
                        <a14:backgroundMark x1="89757" y1="54381" x2="89757" y2="54381"/>
                        <a14:backgroundMark x1="98205" y1="59388" x2="98205" y2="59388"/>
                        <a14:backgroundMark x1="86695" y1="68707" x2="86695" y2="68707"/>
                        <a14:backgroundMark x1="87117" y1="65925" x2="87117" y2="65925"/>
                        <a14:backgroundMark x1="71911" y1="33380" x2="71911" y2="33380"/>
                        <a14:backgroundMark x1="43717" y1="17246" x2="43717" y2="17246"/>
                        <a14:backgroundMark x1="45301" y1="15716" x2="45301" y2="15716"/>
                        <a14:backgroundMark x1="41394" y1="24757" x2="41394" y2="24757"/>
                        <a14:backgroundMark x1="42767" y1="22253" x2="42767" y2="22253"/>
                        <a14:backgroundMark x1="45301" y1="25730" x2="45301" y2="25730"/>
                        <a14:backgroundMark x1="48363" y1="8623" x2="48363" y2="8623"/>
                        <a14:backgroundMark x1="49314" y1="3755" x2="49314" y2="3755"/>
                        <a14:backgroundMark x1="58501" y1="4590" x2="58501" y2="4590"/>
                        <a14:backgroundMark x1="58923" y1="8345" x2="58923" y2="8345"/>
                        <a14:backgroundMark x1="69799" y1="17246" x2="69799" y2="17246"/>
                        <a14:backgroundMark x1="63886" y1="22531" x2="63886" y2="22531"/>
                        <a14:backgroundMark x1="25871" y1="40195" x2="25871" y2="40195"/>
                        <a14:backgroundMark x1="24393" y1="45480" x2="24393" y2="45480"/>
                        <a14:backgroundMark x1="17635" y1="40195" x2="17635" y2="40195"/>
                        <a14:backgroundMark x1="22598" y1="44506" x2="22598" y2="44506"/>
                        <a14:backgroundMark x1="19324" y1="49513" x2="19324" y2="49513"/>
                        <a14:backgroundMark x1="18585" y1="44506" x2="18585" y2="44506"/>
                        <a14:backgroundMark x1="22281" y1="31572" x2="22281" y2="31572"/>
                        <a14:backgroundMark x1="19324" y1="32128" x2="19324" y2="32128"/>
                        <a14:backgroundMark x1="23970" y1="26287" x2="23970" y2="26287"/>
                        <a14:backgroundMark x1="41394" y1="38943" x2="41394" y2="38943"/>
                        <a14:backgroundMark x1="27772" y1="67177" x2="27772" y2="67177"/>
                        <a14:backgroundMark x1="80148" y1="61892" x2="80148" y2="61892"/>
                        <a14:backgroundMark x1="75185" y1="70793" x2="75185" y2="70793"/>
                        <a14:backgroundMark x1="77719" y1="73853" x2="77719" y2="73853"/>
                        <a14:backgroundMark x1="64625" y1="64951" x2="64625" y2="64951"/>
                        <a14:backgroundMark x1="66737" y1="64951" x2="66737" y2="64951"/>
                        <a14:backgroundMark x1="62936" y1="61892" x2="62936" y2="61892"/>
                        <a14:backgroundMark x1="73284" y1="51599" x2="73284" y2="51599"/>
                        <a14:backgroundMark x1="67159" y1="50348" x2="67159" y2="50348"/>
                        <a14:backgroundMark x1="69060" y1="59110" x2="69060" y2="59110"/>
                        <a14:backgroundMark x1="70433" y1="54381" x2="70433" y2="54381"/>
                        <a14:backgroundMark x1="68638" y1="54798" x2="68638" y2="54798"/>
                        <a14:backgroundMark x1="62302" y1="45202" x2="62302" y2="45202"/>
                        <a14:backgroundMark x1="60824" y1="41446" x2="60824" y2="41446"/>
                        <a14:backgroundMark x1="48680" y1="65229" x2="48680" y2="65229"/>
                        <a14:backgroundMark x1="44879" y1="55355" x2="44879" y2="55355"/>
                        <a14:backgroundMark x1="49525" y1="48540" x2="49525" y2="48540"/>
                        <a14:backgroundMark x1="52587" y1="46453" x2="52587" y2="46453"/>
                        <a14:backgroundMark x1="62936" y1="33380" x2="62936" y2="33380"/>
                        <a14:backgroundMark x1="64625" y1="32128" x2="64625" y2="32128"/>
                        <a14:backgroundMark x1="77508" y1="60362" x2="77508" y2="60362"/>
                        <a14:backgroundMark x1="80781" y1="59666" x2="80781" y2="59666"/>
                        <a14:backgroundMark x1="43506" y1="60362" x2="43506" y2="60362"/>
                        <a14:backgroundMark x1="35269" y1="20445" x2="35269" y2="20445"/>
                        <a14:backgroundMark x1="87645" y1="49791" x2="87645" y2="49791"/>
                        <a14:backgroundMark x1="89440" y1="50348" x2="89440" y2="50348"/>
                        <a14:backgroundMark x1="78036" y1="63143" x2="78036" y2="63143"/>
                        <a14:backgroundMark x1="58289" y1="63700" x2="58289" y2="63700"/>
                        <a14:backgroundMark x1="22809" y1="86648" x2="22809" y2="86648"/>
                        <a14:backgroundMark x1="24710" y1="32128" x2="24710" y2="32128"/>
                        <a14:backgroundMark x1="62302" y1="28095" x2="62302" y2="2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84" y="444614"/>
            <a:ext cx="1351995" cy="10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2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54" y="505480"/>
            <a:ext cx="1096963" cy="832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568" y="1381959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24" y="402275"/>
            <a:ext cx="3351154" cy="12566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25143" y="1771221"/>
            <a:ext cx="38205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000" b="1" dirty="0" smtClean="0"/>
              <a:t>Jane Hampton</a:t>
            </a:r>
          </a:p>
          <a:p>
            <a:pPr marL="0" indent="0">
              <a:buNone/>
            </a:pPr>
            <a:r>
              <a:rPr lang="en-US" sz="2000" b="1" dirty="0" smtClean="0"/>
              <a:t>Acting Executive Director</a:t>
            </a:r>
          </a:p>
          <a:p>
            <a:pPr marL="0" indent="0">
              <a:buNone/>
            </a:pPr>
            <a:r>
              <a:rPr lang="en-US" sz="2000" b="1" i="1" dirty="0" smtClean="0"/>
              <a:t>Connecticut Parent Advocacy Center </a:t>
            </a:r>
          </a:p>
          <a:p>
            <a:pPr marL="0" indent="0">
              <a:buNone/>
            </a:pPr>
            <a:endParaRPr lang="en-US" sz="1000" b="1" i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6314" y="1796142"/>
            <a:ext cx="40492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Bryan Klimkiewicz</a:t>
            </a:r>
          </a:p>
          <a:p>
            <a:r>
              <a:rPr lang="en-US" sz="2000" b="1" dirty="0" smtClean="0"/>
              <a:t>Special Education Division Director</a:t>
            </a:r>
          </a:p>
          <a:p>
            <a:r>
              <a:rPr lang="en-US" sz="2000" b="1" i="1" dirty="0" smtClean="0"/>
              <a:t>Connecticut State Department of Education</a:t>
            </a:r>
          </a:p>
          <a:p>
            <a:endParaRPr lang="en-US" sz="2000" b="1" i="1" dirty="0" smtClean="0"/>
          </a:p>
          <a:p>
            <a:endParaRPr lang="en-US" sz="2000" b="1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195" y="3978426"/>
            <a:ext cx="1819275" cy="2495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5" y="4077217"/>
            <a:ext cx="1735597" cy="23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Sharing Information </a:t>
            </a:r>
          </a:p>
          <a:p>
            <a:r>
              <a:rPr lang="en-US" dirty="0" smtClean="0"/>
              <a:t>Sharing Resources </a:t>
            </a:r>
          </a:p>
          <a:p>
            <a:r>
              <a:rPr lang="en-US" dirty="0" smtClean="0"/>
              <a:t>Sharing Contact Information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r>
              <a:rPr lang="en-US" i="1" dirty="0" smtClean="0"/>
              <a:t>We are all in this together!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74" y="247424"/>
            <a:ext cx="159657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School </a:t>
            </a:r>
            <a:r>
              <a:rPr lang="en-US" dirty="0" smtClean="0"/>
              <a:t>Classroom Cancellations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400" dirty="0"/>
              <a:t>The Governor cancelled all in-person classes to promote social distancing from March 16-March 31. </a:t>
            </a:r>
          </a:p>
          <a:p>
            <a:pPr lvl="0"/>
            <a:r>
              <a:rPr lang="en-US" sz="3400" dirty="0"/>
              <a:t>School Districts were allowed to apply for </a:t>
            </a:r>
            <a:r>
              <a:rPr lang="en-US" sz="3400" dirty="0" smtClean="0"/>
              <a:t>individual waivers </a:t>
            </a:r>
            <a:r>
              <a:rPr lang="en-US" sz="3400" dirty="0"/>
              <a:t>of the </a:t>
            </a:r>
            <a:r>
              <a:rPr lang="en-US" sz="3400" dirty="0" smtClean="0"/>
              <a:t>180 </a:t>
            </a:r>
            <a:r>
              <a:rPr lang="en-US" sz="3400" dirty="0"/>
              <a:t>school </a:t>
            </a:r>
            <a:r>
              <a:rPr lang="en-US" sz="3400" dirty="0" smtClean="0"/>
              <a:t>day requirement.</a:t>
            </a:r>
            <a:endParaRPr lang="en-US" sz="3400" dirty="0"/>
          </a:p>
          <a:p>
            <a:pPr lvl="0"/>
            <a:r>
              <a:rPr lang="en-US" sz="3400" dirty="0"/>
              <a:t>The Governor then waived the requirement for 180 school days for all schools therefore eliminating the need for individual waivers.  </a:t>
            </a:r>
          </a:p>
          <a:p>
            <a:pPr lvl="0"/>
            <a:r>
              <a:rPr lang="en-US" sz="3400" dirty="0"/>
              <a:t>S</a:t>
            </a:r>
            <a:r>
              <a:rPr lang="en-US" sz="3400" dirty="0" smtClean="0"/>
              <a:t>chools began to plan and implement </a:t>
            </a:r>
            <a:r>
              <a:rPr lang="en-US" sz="3400" dirty="0"/>
              <a:t>continued educational opportunities for all students.  </a:t>
            </a:r>
          </a:p>
          <a:p>
            <a:pPr lvl="0"/>
            <a:r>
              <a:rPr lang="en-US" sz="3400" dirty="0"/>
              <a:t>The Governor then extended the statewide in-person class cancellation through April 20.  </a:t>
            </a:r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9" y="92076"/>
            <a:ext cx="159657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CPAC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400" dirty="0"/>
              <a:t>Facebook – </a:t>
            </a:r>
          </a:p>
          <a:p>
            <a:pPr lvl="1"/>
            <a:r>
              <a:rPr lang="en-US" sz="3000" dirty="0"/>
              <a:t>Keeping Public Facebook page updated with federal and state </a:t>
            </a:r>
            <a:r>
              <a:rPr lang="en-US" sz="3000" dirty="0" smtClean="0"/>
              <a:t>guidance. </a:t>
            </a:r>
            <a:r>
              <a:rPr lang="en-US" sz="3000" dirty="0" smtClean="0">
                <a:hlinkClick r:id="rId3"/>
              </a:rPr>
              <a:t>www.facebook.com/cpac/</a:t>
            </a:r>
            <a:r>
              <a:rPr lang="en-US" sz="3000" dirty="0" smtClean="0"/>
              <a:t>   </a:t>
            </a:r>
            <a:r>
              <a:rPr lang="en-US" sz="3400" dirty="0"/>
              <a:t> </a:t>
            </a:r>
          </a:p>
          <a:p>
            <a:pPr lvl="1"/>
            <a:r>
              <a:rPr lang="en-US" sz="3000" dirty="0"/>
              <a:t>New group with resources for supporting your child’s education at </a:t>
            </a:r>
            <a:r>
              <a:rPr lang="en-US" sz="3000" dirty="0" smtClean="0"/>
              <a:t>home. </a:t>
            </a:r>
            <a:r>
              <a:rPr lang="en-US" sz="3000" b="1" dirty="0" smtClean="0"/>
              <a:t>CPAC </a:t>
            </a:r>
            <a:r>
              <a:rPr lang="en-US" sz="3000" b="1" dirty="0"/>
              <a:t>Resources and </a:t>
            </a:r>
            <a:r>
              <a:rPr lang="en-US" sz="3000" b="1" dirty="0" smtClean="0"/>
              <a:t>Supports.</a:t>
            </a:r>
          </a:p>
          <a:p>
            <a:pPr lvl="1"/>
            <a:r>
              <a:rPr lang="en-US" sz="3400" dirty="0" smtClean="0"/>
              <a:t>New </a:t>
            </a:r>
            <a:r>
              <a:rPr lang="en-US" sz="3400" dirty="0"/>
              <a:t>Spanish group with resources in Spanish for supporting your child’s education at </a:t>
            </a:r>
            <a:r>
              <a:rPr lang="en-US" sz="3400" dirty="0" smtClean="0"/>
              <a:t>home. </a:t>
            </a:r>
            <a:r>
              <a:rPr lang="en-US" sz="3400" dirty="0"/>
              <a:t> </a:t>
            </a:r>
            <a:r>
              <a:rPr lang="en-US" sz="3400" b="1" dirty="0"/>
              <a:t>CPAC </a:t>
            </a:r>
            <a:r>
              <a:rPr lang="en-US" sz="3400" b="1" dirty="0" err="1"/>
              <a:t>en</a:t>
            </a:r>
            <a:r>
              <a:rPr lang="en-US" sz="3400" b="1" dirty="0"/>
              <a:t> </a:t>
            </a:r>
            <a:r>
              <a:rPr lang="en-US" sz="3400" b="1" dirty="0" err="1"/>
              <a:t>Español</a:t>
            </a:r>
            <a:endParaRPr lang="en-US" sz="3400" b="1" dirty="0"/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74" y="247424"/>
            <a:ext cx="159657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CPAC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400" dirty="0"/>
              <a:t>Zoom </a:t>
            </a:r>
            <a:r>
              <a:rPr lang="en-US" sz="3400" dirty="0" smtClean="0"/>
              <a:t>-</a:t>
            </a:r>
            <a:endParaRPr lang="en-US" sz="3400" dirty="0"/>
          </a:p>
          <a:p>
            <a:pPr lvl="1"/>
            <a:r>
              <a:rPr lang="en-US" sz="3000" dirty="0"/>
              <a:t>Interactive Spanish Video chats weekdays at 1pm </a:t>
            </a:r>
            <a:r>
              <a:rPr lang="en-US" sz="3000" dirty="0">
                <a:hlinkClick r:id="rId3"/>
              </a:rPr>
              <a:t>https://</a:t>
            </a:r>
            <a:r>
              <a:rPr lang="en-US" sz="3000" dirty="0" smtClean="0">
                <a:hlinkClick r:id="rId3"/>
              </a:rPr>
              <a:t>zoom.us/j/902254780</a:t>
            </a:r>
            <a:endParaRPr lang="en-US" sz="3000" dirty="0" smtClean="0"/>
          </a:p>
          <a:p>
            <a:pPr lvl="1"/>
            <a:r>
              <a:rPr lang="en-US" sz="3400" dirty="0" smtClean="0"/>
              <a:t>Presentations </a:t>
            </a:r>
            <a:r>
              <a:rPr lang="en-US" sz="3400" dirty="0"/>
              <a:t>in Spanish at 4pm weekly with </a:t>
            </a:r>
            <a:r>
              <a:rPr lang="en-US" sz="3400" dirty="0" smtClean="0"/>
              <a:t>Q&amp;A </a:t>
            </a:r>
            <a:r>
              <a:rPr lang="en-US" sz="3600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</a:t>
            </a:r>
            <a:r>
              <a:rPr lang="en-US" sz="3600" dirty="0" smtClean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zoom.us/j/902254780</a:t>
            </a:r>
            <a:endParaRPr lang="en-US" sz="3400" dirty="0" smtClean="0"/>
          </a:p>
          <a:p>
            <a:pPr lvl="1"/>
            <a:r>
              <a:rPr lang="en-US" sz="3400" dirty="0" smtClean="0"/>
              <a:t>Reach </a:t>
            </a:r>
            <a:r>
              <a:rPr lang="en-US" sz="3400" dirty="0"/>
              <a:t>Out calls  Tuesdays and Thursdays at 10 </a:t>
            </a:r>
            <a:r>
              <a:rPr lang="en-US" sz="3400" dirty="0" smtClean="0"/>
              <a:t>am </a:t>
            </a:r>
            <a:r>
              <a:rPr lang="en-US" sz="3600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https://</a:t>
            </a:r>
            <a:r>
              <a:rPr lang="en-US" sz="3600" dirty="0" smtClean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zoom.us/j/146297152</a:t>
            </a:r>
            <a:endParaRPr lang="en-US" sz="3400" dirty="0" smtClean="0"/>
          </a:p>
          <a:p>
            <a:pPr lvl="2"/>
            <a:r>
              <a:rPr lang="en-US" sz="3000" dirty="0" smtClean="0"/>
              <a:t>What </a:t>
            </a:r>
            <a:r>
              <a:rPr lang="en-US" sz="3000" dirty="0"/>
              <a:t>do you </a:t>
            </a:r>
            <a:r>
              <a:rPr lang="en-US" sz="3000" dirty="0" smtClean="0"/>
              <a:t>need?</a:t>
            </a:r>
          </a:p>
          <a:p>
            <a:pPr lvl="2"/>
            <a:r>
              <a:rPr lang="en-US" sz="3400" dirty="0" smtClean="0"/>
              <a:t>Updated information</a:t>
            </a:r>
          </a:p>
          <a:p>
            <a:pPr lvl="2"/>
            <a:r>
              <a:rPr lang="en-US" sz="3000" dirty="0" smtClean="0"/>
              <a:t>Guest </a:t>
            </a:r>
            <a:r>
              <a:rPr lang="en-US" sz="3000" dirty="0"/>
              <a:t>speakers</a:t>
            </a:r>
          </a:p>
          <a:p>
            <a:endParaRPr lang="en-US" dirty="0" smtClean="0"/>
          </a:p>
          <a:p>
            <a:endParaRPr lang="en-US" dirty="0"/>
          </a:p>
          <a:p>
            <a:pPr marL="0" indent="0" algn="r">
              <a:buNone/>
            </a:pP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74" y="247424"/>
            <a:ext cx="159657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Guidance </a:t>
            </a:r>
          </a:p>
          <a:p>
            <a:pPr lvl="1"/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https://www.ed.gov/coronavirus</a:t>
            </a:r>
            <a:endParaRPr lang="en-US" dirty="0" smtClean="0"/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u="sng" dirty="0">
                <a:hlinkClick r:id="rId4"/>
              </a:rPr>
              <a:t>https://portal.ct.gov/SDE/COVID19/COVID-19-Resources-for-Families-and-Educators</a:t>
            </a:r>
            <a:endParaRPr lang="en-US" dirty="0" smtClean="0"/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860-713-6910</a:t>
            </a:r>
          </a:p>
          <a:p>
            <a:pPr lvl="2"/>
            <a:r>
              <a:rPr lang="en-US" dirty="0" smtClean="0"/>
              <a:t>Jay Brown, BSE Consultant (</a:t>
            </a:r>
            <a:r>
              <a:rPr lang="en-US" dirty="0" smtClean="0">
                <a:hlinkClick r:id="rId5"/>
              </a:rPr>
              <a:t>jay.brown@ct.gov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James Moriarty, BSE Consultant (</a:t>
            </a:r>
            <a:r>
              <a:rPr lang="en-US" dirty="0" smtClean="0">
                <a:hlinkClick r:id="rId6"/>
              </a:rPr>
              <a:t>james.Moriarty@ct.gov</a:t>
            </a:r>
            <a:r>
              <a:rPr lang="en-US" dirty="0" smtClean="0"/>
              <a:t>) </a:t>
            </a:r>
            <a:endParaRPr lang="en-US" dirty="0"/>
          </a:p>
          <a:p>
            <a:pPr marL="0" indent="0" algn="r">
              <a:buNone/>
            </a:pPr>
            <a:endParaRPr lang="en-US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74" y="247424"/>
            <a:ext cx="159657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SDE tree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Continued Educational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Equity</a:t>
            </a:r>
          </a:p>
          <a:p>
            <a:r>
              <a:rPr lang="en-US" i="1" dirty="0" smtClean="0"/>
              <a:t>Individualized</a:t>
            </a:r>
          </a:p>
          <a:p>
            <a:r>
              <a:rPr lang="en-US" i="1" dirty="0" smtClean="0"/>
              <a:t>Specialized Instruction and Related Services</a:t>
            </a:r>
          </a:p>
          <a:p>
            <a:r>
              <a:rPr lang="en-US" i="1" dirty="0" smtClean="0"/>
              <a:t>Planning and Placement Team Meetings </a:t>
            </a:r>
          </a:p>
          <a:p>
            <a:r>
              <a:rPr lang="en-US" i="1" dirty="0" smtClean="0"/>
              <a:t>Annual Reviews</a:t>
            </a:r>
          </a:p>
          <a:p>
            <a:r>
              <a:rPr lang="en-US" i="1" dirty="0" smtClean="0"/>
              <a:t>Reevaluations </a:t>
            </a:r>
          </a:p>
          <a:p>
            <a:r>
              <a:rPr lang="en-US" i="1" dirty="0" smtClean="0"/>
              <a:t>Initial Evaluations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74" y="98087"/>
            <a:ext cx="1596571" cy="5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4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Thank You! – Be Safe!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25143" y="1771221"/>
            <a:ext cx="382053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2000" b="1" dirty="0" smtClean="0"/>
              <a:t>Jane Hampton</a:t>
            </a:r>
          </a:p>
          <a:p>
            <a:pPr marL="0" indent="0">
              <a:buNone/>
            </a:pPr>
            <a:r>
              <a:rPr lang="en-US" sz="2000" b="1" dirty="0" smtClean="0"/>
              <a:t>Acting Executive Director</a:t>
            </a:r>
          </a:p>
          <a:p>
            <a:pPr marL="0" indent="0">
              <a:buNone/>
            </a:pPr>
            <a:r>
              <a:rPr lang="en-US" sz="2000" b="1" i="1" dirty="0" smtClean="0"/>
              <a:t>Connecticut Parent Advocacy Center </a:t>
            </a:r>
          </a:p>
          <a:p>
            <a:pPr marL="0" indent="0">
              <a:buNone/>
            </a:pPr>
            <a:endParaRPr lang="en-US" sz="1000" b="1" i="1" dirty="0"/>
          </a:p>
          <a:p>
            <a:pPr marL="0" indent="0">
              <a:buNone/>
            </a:pPr>
            <a:endParaRPr lang="en-US" sz="900" b="1" i="1" dirty="0"/>
          </a:p>
          <a:p>
            <a:pPr marL="0" indent="0">
              <a:buNone/>
            </a:pPr>
            <a:r>
              <a:rPr lang="en-US" sz="2000" b="1" dirty="0" smtClean="0">
                <a:hlinkClick r:id="rId2"/>
              </a:rPr>
              <a:t>www.cpacinc.org</a:t>
            </a:r>
            <a:r>
              <a:rPr lang="en-US" sz="2000" b="1" dirty="0" smtClean="0"/>
              <a:t>  </a:t>
            </a:r>
          </a:p>
          <a:p>
            <a:pPr marL="0" indent="0">
              <a:buNone/>
            </a:pPr>
            <a:r>
              <a:rPr lang="en-US" sz="2000" b="1" dirty="0" smtClean="0"/>
              <a:t>Phone</a:t>
            </a:r>
            <a:r>
              <a:rPr lang="en-US" sz="2000" b="1" dirty="0" smtClean="0"/>
              <a:t>:  860-739-3089</a:t>
            </a:r>
          </a:p>
          <a:p>
            <a:pPr marL="0" indent="0">
              <a:buNone/>
            </a:pPr>
            <a:r>
              <a:rPr lang="en-US" sz="2000" b="1" dirty="0" smtClean="0"/>
              <a:t>Email: </a:t>
            </a:r>
            <a:r>
              <a:rPr lang="en-US" sz="2000" b="1" dirty="0" smtClean="0">
                <a:hlinkClick r:id="rId3"/>
              </a:rPr>
              <a:t>jhampton@cpacinc.org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6314" y="1796142"/>
            <a:ext cx="40492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smtClean="0"/>
              <a:t>Bryan Klimkiewicz</a:t>
            </a:r>
          </a:p>
          <a:p>
            <a:r>
              <a:rPr lang="en-US" sz="2000" b="1" dirty="0" smtClean="0"/>
              <a:t>Special Education Division Director</a:t>
            </a:r>
          </a:p>
          <a:p>
            <a:r>
              <a:rPr lang="en-US" sz="2000" b="1" i="1" dirty="0" smtClean="0"/>
              <a:t>Connecticut State Department of Education</a:t>
            </a:r>
          </a:p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dirty="0" smtClean="0"/>
              <a:t>Phone: 860-713-6910</a:t>
            </a:r>
          </a:p>
          <a:p>
            <a:r>
              <a:rPr lang="en-US" sz="2000" b="1" dirty="0" smtClean="0"/>
              <a:t>Email: </a:t>
            </a:r>
            <a:r>
              <a:rPr lang="en-US" sz="2000" b="1" dirty="0" smtClean="0">
                <a:hlinkClick r:id="rId4"/>
              </a:rPr>
              <a:t>Bryan.Klimkiewicz@ct.gov</a:t>
            </a:r>
            <a:r>
              <a:rPr lang="en-US" sz="2000" b="1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364</Words>
  <Application>Microsoft Office PowerPoint</Application>
  <PresentationFormat>On-screen Show (4:3)</PresentationFormat>
  <Paragraphs>99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Helvetica</vt:lpstr>
      <vt:lpstr>Times New Roman</vt:lpstr>
      <vt:lpstr>Office Theme</vt:lpstr>
      <vt:lpstr>CONNECTICUT STATE DEPARTMENT OF EDUCATION  </vt:lpstr>
      <vt:lpstr> </vt:lpstr>
      <vt:lpstr>Today’s Session</vt:lpstr>
      <vt:lpstr>School Classroom Cancellations    </vt:lpstr>
      <vt:lpstr>CPAC ACTIVITIES</vt:lpstr>
      <vt:lpstr>CPAC ACTIVITIES</vt:lpstr>
      <vt:lpstr>BSE Activities</vt:lpstr>
      <vt:lpstr> Continued Educational Opportunities</vt:lpstr>
      <vt:lpstr> Thank You! – Be Safe!</vt:lpstr>
    </vt:vector>
  </TitlesOfParts>
  <Company>csde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csde csde</dc:creator>
  <cp:lastModifiedBy>Klimkiewicz, Bryan</cp:lastModifiedBy>
  <cp:revision>221</cp:revision>
  <cp:lastPrinted>2015-01-26T16:06:10Z</cp:lastPrinted>
  <dcterms:created xsi:type="dcterms:W3CDTF">2012-05-07T12:46:42Z</dcterms:created>
  <dcterms:modified xsi:type="dcterms:W3CDTF">2020-04-01T00:08:59Z</dcterms:modified>
</cp:coreProperties>
</file>