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7" r:id="rId3"/>
  </p:sldMasterIdLst>
  <p:notesMasterIdLst>
    <p:notesMasterId r:id="rId30"/>
  </p:notesMasterIdLst>
  <p:sldIdLst>
    <p:sldId id="262" r:id="rId4"/>
    <p:sldId id="299" r:id="rId5"/>
    <p:sldId id="300" r:id="rId6"/>
    <p:sldId id="301" r:id="rId7"/>
    <p:sldId id="302" r:id="rId8"/>
    <p:sldId id="304" r:id="rId9"/>
    <p:sldId id="306" r:id="rId10"/>
    <p:sldId id="270" r:id="rId11"/>
    <p:sldId id="272" r:id="rId12"/>
    <p:sldId id="278" r:id="rId13"/>
    <p:sldId id="285" r:id="rId14"/>
    <p:sldId id="305" r:id="rId15"/>
    <p:sldId id="284" r:id="rId16"/>
    <p:sldId id="286" r:id="rId17"/>
    <p:sldId id="308" r:id="rId18"/>
    <p:sldId id="309" r:id="rId19"/>
    <p:sldId id="265" r:id="rId20"/>
    <p:sldId id="307" r:id="rId21"/>
    <p:sldId id="310" r:id="rId22"/>
    <p:sldId id="292" r:id="rId23"/>
    <p:sldId id="311" r:id="rId24"/>
    <p:sldId id="313" r:id="rId25"/>
    <p:sldId id="314" r:id="rId26"/>
    <p:sldId id="303" r:id="rId27"/>
    <p:sldId id="316" r:id="rId28"/>
    <p:sldId id="31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D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60797" autoAdjust="0"/>
  </p:normalViewPr>
  <p:slideViewPr>
    <p:cSldViewPr snapToGrid="0" snapToObjects="1">
      <p:cViewPr varScale="1">
        <p:scale>
          <a:sx n="49" d="100"/>
          <a:sy n="49" d="100"/>
        </p:scale>
        <p:origin x="17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E693D-6CC4-498E-8506-5749DD2A712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74EC18E-358E-4D68-B2F1-D764071EA169}">
      <dgm:prSet phldrT="[Text]"/>
      <dgm:spPr/>
      <dgm:t>
        <a:bodyPr/>
        <a:lstStyle/>
        <a:p>
          <a:r>
            <a:rPr lang="en-US" dirty="0" smtClean="0"/>
            <a:t>2014</a:t>
          </a:r>
          <a:endParaRPr lang="en-US" dirty="0"/>
        </a:p>
      </dgm:t>
    </dgm:pt>
    <dgm:pt modelId="{B27EF3D8-002C-4EB3-B90B-BFA5E96A7C98}" type="parTrans" cxnId="{655E27FF-F2AB-4330-9878-68ED4E187D4C}">
      <dgm:prSet/>
      <dgm:spPr/>
      <dgm:t>
        <a:bodyPr/>
        <a:lstStyle/>
        <a:p>
          <a:endParaRPr lang="en-US"/>
        </a:p>
      </dgm:t>
    </dgm:pt>
    <dgm:pt modelId="{51C92BE0-F956-420C-9D83-38E735757A8F}" type="sibTrans" cxnId="{655E27FF-F2AB-4330-9878-68ED4E187D4C}">
      <dgm:prSet/>
      <dgm:spPr/>
      <dgm:t>
        <a:bodyPr/>
        <a:lstStyle/>
        <a:p>
          <a:endParaRPr lang="en-US"/>
        </a:p>
      </dgm:t>
    </dgm:pt>
    <dgm:pt modelId="{1EA79644-A77D-4F9D-81EF-63940933098E}">
      <dgm:prSet phldrT="[Text]" custT="1"/>
      <dgm:spPr/>
      <dgm:t>
        <a:bodyPr/>
        <a:lstStyle/>
        <a:p>
          <a:r>
            <a:rPr lang="en-US" sz="1400" dirty="0" smtClean="0"/>
            <a:t>CS Advisory Group Created</a:t>
          </a:r>
          <a:endParaRPr lang="en-US" sz="1400" dirty="0"/>
        </a:p>
      </dgm:t>
    </dgm:pt>
    <dgm:pt modelId="{1F9ABAD7-794C-4AAD-842E-C2BD04585FEE}" type="parTrans" cxnId="{1499BC88-8974-4629-A217-09404B714AE0}">
      <dgm:prSet/>
      <dgm:spPr/>
      <dgm:t>
        <a:bodyPr/>
        <a:lstStyle/>
        <a:p>
          <a:endParaRPr lang="en-US"/>
        </a:p>
      </dgm:t>
    </dgm:pt>
    <dgm:pt modelId="{9669470F-ECED-40C4-ADD3-D812728AFC0E}" type="sibTrans" cxnId="{1499BC88-8974-4629-A217-09404B714AE0}">
      <dgm:prSet/>
      <dgm:spPr/>
      <dgm:t>
        <a:bodyPr/>
        <a:lstStyle/>
        <a:p>
          <a:endParaRPr lang="en-US"/>
        </a:p>
      </dgm:t>
    </dgm:pt>
    <dgm:pt modelId="{2B3AB416-4075-4A97-8EAF-C69435CD3720}">
      <dgm:prSet phldrT="[Text]"/>
      <dgm:spPr/>
      <dgm:t>
        <a:bodyPr/>
        <a:lstStyle/>
        <a:p>
          <a:r>
            <a:rPr lang="en-US" dirty="0" smtClean="0"/>
            <a:t>2015</a:t>
          </a:r>
          <a:endParaRPr lang="en-US" dirty="0"/>
        </a:p>
      </dgm:t>
    </dgm:pt>
    <dgm:pt modelId="{B0F53F0A-7905-40C8-9ABD-3E37C019B93F}" type="parTrans" cxnId="{451EE5B3-9846-4DCF-BC62-11CABEEE9EEF}">
      <dgm:prSet/>
      <dgm:spPr/>
      <dgm:t>
        <a:bodyPr/>
        <a:lstStyle/>
        <a:p>
          <a:endParaRPr lang="en-US"/>
        </a:p>
      </dgm:t>
    </dgm:pt>
    <dgm:pt modelId="{4CCCC05B-9180-4DA1-8D84-390A1E26DA38}" type="sibTrans" cxnId="{451EE5B3-9846-4DCF-BC62-11CABEEE9EEF}">
      <dgm:prSet/>
      <dgm:spPr/>
      <dgm:t>
        <a:bodyPr/>
        <a:lstStyle/>
        <a:p>
          <a:endParaRPr lang="en-US"/>
        </a:p>
      </dgm:t>
    </dgm:pt>
    <dgm:pt modelId="{3D518FC8-2568-4BD4-B3A5-06D64EA09EC0}">
      <dgm:prSet phldrT="[Text]" custT="1"/>
      <dgm:spPr/>
      <dgm:t>
        <a:bodyPr/>
        <a:lstStyle/>
        <a:p>
          <a:r>
            <a:rPr lang="en-US" sz="1400" dirty="0" smtClean="0"/>
            <a:t>Joined ECEP Alliance</a:t>
          </a:r>
          <a:endParaRPr lang="en-US" sz="1400" dirty="0"/>
        </a:p>
      </dgm:t>
    </dgm:pt>
    <dgm:pt modelId="{0F16F446-8DCB-4307-B6AC-6E8B358BFD1A}" type="parTrans" cxnId="{678335BD-0AEF-41FE-ABA3-53C7B7916EED}">
      <dgm:prSet/>
      <dgm:spPr/>
      <dgm:t>
        <a:bodyPr/>
        <a:lstStyle/>
        <a:p>
          <a:endParaRPr lang="en-US"/>
        </a:p>
      </dgm:t>
    </dgm:pt>
    <dgm:pt modelId="{2D72D366-E9CD-476F-ADE4-0AD15172D9DD}" type="sibTrans" cxnId="{678335BD-0AEF-41FE-ABA3-53C7B7916EED}">
      <dgm:prSet/>
      <dgm:spPr/>
      <dgm:t>
        <a:bodyPr/>
        <a:lstStyle/>
        <a:p>
          <a:endParaRPr lang="en-US"/>
        </a:p>
      </dgm:t>
    </dgm:pt>
    <dgm:pt modelId="{E185DAA7-EFB8-4A0E-BBA2-E688E0EF933A}">
      <dgm:prSet phldrT="[Text]" custT="1"/>
      <dgm:spPr/>
      <dgm:t>
        <a:bodyPr/>
        <a:lstStyle/>
        <a:p>
          <a:r>
            <a:rPr lang="en-US" sz="1400" dirty="0" smtClean="0"/>
            <a:t>MSP Grant for ECS Awarded</a:t>
          </a:r>
          <a:endParaRPr lang="en-US" sz="1400" dirty="0"/>
        </a:p>
      </dgm:t>
    </dgm:pt>
    <dgm:pt modelId="{FD71D44C-A98C-499A-9FCC-03DB4384F28F}" type="parTrans" cxnId="{4705D96C-EA88-4002-8B40-6FF8B095EE2D}">
      <dgm:prSet/>
      <dgm:spPr/>
      <dgm:t>
        <a:bodyPr/>
        <a:lstStyle/>
        <a:p>
          <a:endParaRPr lang="en-US"/>
        </a:p>
      </dgm:t>
    </dgm:pt>
    <dgm:pt modelId="{761F33F1-10D0-449D-BC2B-0F4A7CE03CD8}" type="sibTrans" cxnId="{4705D96C-EA88-4002-8B40-6FF8B095EE2D}">
      <dgm:prSet/>
      <dgm:spPr/>
      <dgm:t>
        <a:bodyPr/>
        <a:lstStyle/>
        <a:p>
          <a:endParaRPr lang="en-US"/>
        </a:p>
      </dgm:t>
    </dgm:pt>
    <dgm:pt modelId="{367A2BE7-748B-4EC9-B0A9-F0CA6957DD1D}">
      <dgm:prSet phldrT="[Text]"/>
      <dgm:spPr/>
      <dgm:t>
        <a:bodyPr/>
        <a:lstStyle/>
        <a:p>
          <a:r>
            <a:rPr lang="en-US" dirty="0" smtClean="0"/>
            <a:t>2016</a:t>
          </a:r>
          <a:endParaRPr lang="en-US" dirty="0"/>
        </a:p>
      </dgm:t>
    </dgm:pt>
    <dgm:pt modelId="{4B1D4405-4783-4F49-8627-521F2212AA7C}" type="parTrans" cxnId="{A9A6CC96-947A-4A36-B5B0-AA060C1FDEAD}">
      <dgm:prSet/>
      <dgm:spPr/>
      <dgm:t>
        <a:bodyPr/>
        <a:lstStyle/>
        <a:p>
          <a:endParaRPr lang="en-US"/>
        </a:p>
      </dgm:t>
    </dgm:pt>
    <dgm:pt modelId="{D4C1272C-8918-49F5-8DBB-2C4FBE679B29}" type="sibTrans" cxnId="{A9A6CC96-947A-4A36-B5B0-AA060C1FDEAD}">
      <dgm:prSet/>
      <dgm:spPr/>
      <dgm:t>
        <a:bodyPr/>
        <a:lstStyle/>
        <a:p>
          <a:endParaRPr lang="en-US"/>
        </a:p>
      </dgm:t>
    </dgm:pt>
    <dgm:pt modelId="{002F0370-399C-47CE-AD23-0D415EFBB6C4}">
      <dgm:prSet phldrT="[Text]" custT="1"/>
      <dgm:spPr/>
      <dgm:t>
        <a:bodyPr/>
        <a:lstStyle/>
        <a:p>
          <a:r>
            <a:rPr lang="en-US" sz="1400" dirty="0" smtClean="0"/>
            <a:t>ECEP Grant for Landscape Study Awarded</a:t>
          </a:r>
          <a:endParaRPr lang="en-US" sz="1400" dirty="0"/>
        </a:p>
      </dgm:t>
    </dgm:pt>
    <dgm:pt modelId="{07221CF4-8756-4B00-B61D-94B73EAD039C}" type="parTrans" cxnId="{E81CEB3B-D00C-40C8-8FCD-503B12396FF1}">
      <dgm:prSet/>
      <dgm:spPr/>
      <dgm:t>
        <a:bodyPr/>
        <a:lstStyle/>
        <a:p>
          <a:endParaRPr lang="en-US"/>
        </a:p>
      </dgm:t>
    </dgm:pt>
    <dgm:pt modelId="{0403DC0C-8059-4042-A202-D1A49F63EEE7}" type="sibTrans" cxnId="{E81CEB3B-D00C-40C8-8FCD-503B12396FF1}">
      <dgm:prSet/>
      <dgm:spPr/>
      <dgm:t>
        <a:bodyPr/>
        <a:lstStyle/>
        <a:p>
          <a:endParaRPr lang="en-US"/>
        </a:p>
      </dgm:t>
    </dgm:pt>
    <dgm:pt modelId="{E3461ACB-DC73-4AE3-9A8F-9B5BC3F33A0D}">
      <dgm:prSet/>
      <dgm:spPr/>
      <dgm:t>
        <a:bodyPr/>
        <a:lstStyle/>
        <a:p>
          <a:r>
            <a:rPr lang="en-US" dirty="0" smtClean="0"/>
            <a:t>2017</a:t>
          </a:r>
          <a:endParaRPr lang="en-US" dirty="0"/>
        </a:p>
      </dgm:t>
    </dgm:pt>
    <dgm:pt modelId="{3AD77DB8-5214-478F-AB2B-5815C8A9FB7A}" type="parTrans" cxnId="{C7AF197F-6BC7-4AAE-A5C9-23840BB75421}">
      <dgm:prSet/>
      <dgm:spPr/>
      <dgm:t>
        <a:bodyPr/>
        <a:lstStyle/>
        <a:p>
          <a:endParaRPr lang="en-US"/>
        </a:p>
      </dgm:t>
    </dgm:pt>
    <dgm:pt modelId="{613B668C-9A61-484C-ACD5-EDD4A5CD1304}" type="sibTrans" cxnId="{C7AF197F-6BC7-4AAE-A5C9-23840BB75421}">
      <dgm:prSet/>
      <dgm:spPr/>
      <dgm:t>
        <a:bodyPr/>
        <a:lstStyle/>
        <a:p>
          <a:endParaRPr lang="en-US"/>
        </a:p>
      </dgm:t>
    </dgm:pt>
    <dgm:pt modelId="{C4F30FCB-1A54-46CF-9A10-F6C31E41B25C}">
      <dgm:prSet custT="1"/>
      <dgm:spPr/>
      <dgm:t>
        <a:bodyPr/>
        <a:lstStyle/>
        <a:p>
          <a:r>
            <a:rPr lang="en-US" sz="1400" dirty="0" smtClean="0"/>
            <a:t>Two CS Summits Held</a:t>
          </a:r>
          <a:endParaRPr lang="en-US" sz="1400" dirty="0"/>
        </a:p>
      </dgm:t>
    </dgm:pt>
    <dgm:pt modelId="{75889544-CEF5-44B3-B49D-DBD15CB4A365}" type="parTrans" cxnId="{CF401B3E-231F-449B-B0B2-35B59FCAB72C}">
      <dgm:prSet/>
      <dgm:spPr/>
      <dgm:t>
        <a:bodyPr/>
        <a:lstStyle/>
        <a:p>
          <a:endParaRPr lang="en-US"/>
        </a:p>
      </dgm:t>
    </dgm:pt>
    <dgm:pt modelId="{5B118AC5-32FB-4D5D-88D3-9C9DCDBE0A28}" type="sibTrans" cxnId="{CF401B3E-231F-449B-B0B2-35B59FCAB72C}">
      <dgm:prSet/>
      <dgm:spPr/>
      <dgm:t>
        <a:bodyPr/>
        <a:lstStyle/>
        <a:p>
          <a:endParaRPr lang="en-US"/>
        </a:p>
      </dgm:t>
    </dgm:pt>
    <dgm:pt modelId="{D234E767-A444-485D-9FAA-4F653CBF8BE5}">
      <dgm:prSet custT="1"/>
      <dgm:spPr/>
      <dgm:t>
        <a:bodyPr/>
        <a:lstStyle/>
        <a:p>
          <a:r>
            <a:rPr lang="en-US" sz="1400" dirty="0" smtClean="0"/>
            <a:t>Begin Standards Adoption Process</a:t>
          </a:r>
          <a:endParaRPr lang="en-US" sz="1400" dirty="0"/>
        </a:p>
      </dgm:t>
    </dgm:pt>
    <dgm:pt modelId="{65D88E46-0057-4624-BEF0-4F84A6F15CB6}" type="parTrans" cxnId="{520A26B8-5BF7-4A10-B1BD-518248F4B8B6}">
      <dgm:prSet/>
      <dgm:spPr/>
      <dgm:t>
        <a:bodyPr/>
        <a:lstStyle/>
        <a:p>
          <a:endParaRPr lang="en-US"/>
        </a:p>
      </dgm:t>
    </dgm:pt>
    <dgm:pt modelId="{A03641FE-10FE-420F-B801-C086F175BB61}" type="sibTrans" cxnId="{520A26B8-5BF7-4A10-B1BD-518248F4B8B6}">
      <dgm:prSet/>
      <dgm:spPr/>
      <dgm:t>
        <a:bodyPr/>
        <a:lstStyle/>
        <a:p>
          <a:endParaRPr lang="en-US"/>
        </a:p>
      </dgm:t>
    </dgm:pt>
    <dgm:pt modelId="{62897D59-0D6C-4783-A96B-49F9A49B6D83}">
      <dgm:prSet custT="1"/>
      <dgm:spPr/>
      <dgm:t>
        <a:bodyPr/>
        <a:lstStyle/>
        <a:p>
          <a:r>
            <a:rPr lang="en-US" sz="1400" dirty="0" smtClean="0"/>
            <a:t>New Graduation Requirements</a:t>
          </a:r>
          <a:endParaRPr lang="en-US" sz="1400" dirty="0"/>
        </a:p>
      </dgm:t>
    </dgm:pt>
    <dgm:pt modelId="{C1EADF02-0E98-4F7B-B2D6-4DA1B5CE5879}" type="parTrans" cxnId="{6BAFEBF4-E09F-4786-A361-C3EBA30772AD}">
      <dgm:prSet/>
      <dgm:spPr/>
      <dgm:t>
        <a:bodyPr/>
        <a:lstStyle/>
        <a:p>
          <a:endParaRPr lang="en-US"/>
        </a:p>
      </dgm:t>
    </dgm:pt>
    <dgm:pt modelId="{2ED5A975-7762-4B1E-B740-4ABE43F0B8AE}" type="sibTrans" cxnId="{6BAFEBF4-E09F-4786-A361-C3EBA30772AD}">
      <dgm:prSet/>
      <dgm:spPr/>
      <dgm:t>
        <a:bodyPr/>
        <a:lstStyle/>
        <a:p>
          <a:endParaRPr lang="en-US"/>
        </a:p>
      </dgm:t>
    </dgm:pt>
    <dgm:pt modelId="{9D2BDEDE-47F9-4141-938A-9E05F74ED11A}">
      <dgm:prSet/>
      <dgm:spPr/>
      <dgm:t>
        <a:bodyPr/>
        <a:lstStyle/>
        <a:p>
          <a:r>
            <a:rPr lang="en-US" dirty="0" smtClean="0"/>
            <a:t>2018</a:t>
          </a:r>
          <a:endParaRPr lang="en-US" dirty="0"/>
        </a:p>
      </dgm:t>
    </dgm:pt>
    <dgm:pt modelId="{6F647DBA-4438-44B9-A16E-04F8E0C7AA2A}" type="parTrans" cxnId="{AD18DB05-7C24-4510-8F59-956F93921A8D}">
      <dgm:prSet/>
      <dgm:spPr/>
      <dgm:t>
        <a:bodyPr/>
        <a:lstStyle/>
        <a:p>
          <a:endParaRPr lang="en-US"/>
        </a:p>
      </dgm:t>
    </dgm:pt>
    <dgm:pt modelId="{B056698E-D0FD-4199-89DA-FC1EFDE83343}" type="sibTrans" cxnId="{AD18DB05-7C24-4510-8F59-956F93921A8D}">
      <dgm:prSet/>
      <dgm:spPr/>
      <dgm:t>
        <a:bodyPr/>
        <a:lstStyle/>
        <a:p>
          <a:endParaRPr lang="en-US"/>
        </a:p>
      </dgm:t>
    </dgm:pt>
    <dgm:pt modelId="{670F0BEF-47D7-4707-8A5D-1171F9F2A62A}">
      <dgm:prSet custT="1"/>
      <dgm:spPr/>
      <dgm:t>
        <a:bodyPr/>
        <a:lstStyle/>
        <a:p>
          <a:r>
            <a:rPr lang="en-US" sz="1400" dirty="0" smtClean="0"/>
            <a:t>Standards Adoption</a:t>
          </a:r>
          <a:endParaRPr lang="en-US" sz="1400" dirty="0"/>
        </a:p>
      </dgm:t>
    </dgm:pt>
    <dgm:pt modelId="{E33F8F6D-DE23-449B-9C45-921B7241DF55}" type="parTrans" cxnId="{EAC6093F-CD44-4475-A88C-70A6483EC2F9}">
      <dgm:prSet/>
      <dgm:spPr/>
      <dgm:t>
        <a:bodyPr/>
        <a:lstStyle/>
        <a:p>
          <a:endParaRPr lang="en-US"/>
        </a:p>
      </dgm:t>
    </dgm:pt>
    <dgm:pt modelId="{108B0716-3B9D-4041-B382-0F418D8D227A}" type="sibTrans" cxnId="{EAC6093F-CD44-4475-A88C-70A6483EC2F9}">
      <dgm:prSet/>
      <dgm:spPr/>
      <dgm:t>
        <a:bodyPr/>
        <a:lstStyle/>
        <a:p>
          <a:endParaRPr lang="en-US"/>
        </a:p>
      </dgm:t>
    </dgm:pt>
    <dgm:pt modelId="{0EA1FB8A-8628-4694-9E42-010BAF05EE6B}">
      <dgm:prSet custT="1"/>
      <dgm:spPr/>
      <dgm:t>
        <a:bodyPr/>
        <a:lstStyle/>
        <a:p>
          <a:r>
            <a:rPr lang="en-US" sz="1400" dirty="0" smtClean="0"/>
            <a:t>Pathways to Certification </a:t>
          </a:r>
          <a:endParaRPr lang="en-US" sz="1400" dirty="0"/>
        </a:p>
      </dgm:t>
    </dgm:pt>
    <dgm:pt modelId="{3B1ABA7C-3AAD-4054-B95E-51FA15101F9C}" type="parTrans" cxnId="{DCBE7ADC-51E4-4983-9489-D1EB469DF6DA}">
      <dgm:prSet/>
      <dgm:spPr/>
      <dgm:t>
        <a:bodyPr/>
        <a:lstStyle/>
        <a:p>
          <a:endParaRPr lang="en-US"/>
        </a:p>
      </dgm:t>
    </dgm:pt>
    <dgm:pt modelId="{C9A2CEF5-81DF-4FF2-8930-0FC6D1AE88EC}" type="sibTrans" cxnId="{DCBE7ADC-51E4-4983-9489-D1EB469DF6DA}">
      <dgm:prSet/>
      <dgm:spPr/>
      <dgm:t>
        <a:bodyPr/>
        <a:lstStyle/>
        <a:p>
          <a:endParaRPr lang="en-US"/>
        </a:p>
      </dgm:t>
    </dgm:pt>
    <dgm:pt modelId="{1C325330-8B8D-4C2A-922C-6CB2D795C47C}">
      <dgm:prSet phldrT="[Text]" custT="1"/>
      <dgm:spPr/>
      <dgm:t>
        <a:bodyPr/>
        <a:lstStyle/>
        <a:p>
          <a:r>
            <a:rPr lang="en-US" sz="1400" dirty="0" smtClean="0"/>
            <a:t>Position Statement Adopted</a:t>
          </a:r>
          <a:endParaRPr lang="en-US" sz="1400" dirty="0"/>
        </a:p>
      </dgm:t>
    </dgm:pt>
    <dgm:pt modelId="{7DBB5A8E-F9D2-49BF-B00B-06AF71758F3E}" type="parTrans" cxnId="{44CA9D0D-227F-4FF3-8B79-285C9224EF2D}">
      <dgm:prSet/>
      <dgm:spPr/>
      <dgm:t>
        <a:bodyPr/>
        <a:lstStyle/>
        <a:p>
          <a:endParaRPr lang="en-US"/>
        </a:p>
      </dgm:t>
    </dgm:pt>
    <dgm:pt modelId="{AD3D5FF5-E194-407A-8054-F4F2CF21EDCA}" type="sibTrans" cxnId="{44CA9D0D-227F-4FF3-8B79-285C9224EF2D}">
      <dgm:prSet/>
      <dgm:spPr/>
      <dgm:t>
        <a:bodyPr/>
        <a:lstStyle/>
        <a:p>
          <a:endParaRPr lang="en-US"/>
        </a:p>
      </dgm:t>
    </dgm:pt>
    <dgm:pt modelId="{EE16478A-0A1C-49F1-B8E5-85169515D1ED}">
      <dgm:prSet phldrT="[Text]" custT="1"/>
      <dgm:spPr/>
      <dgm:t>
        <a:bodyPr/>
        <a:lstStyle/>
        <a:p>
          <a:r>
            <a:rPr lang="en-US" sz="1400" dirty="0" smtClean="0"/>
            <a:t>Pass Public Act 15-94</a:t>
          </a:r>
          <a:endParaRPr lang="en-US" sz="1400" dirty="0"/>
        </a:p>
      </dgm:t>
    </dgm:pt>
    <dgm:pt modelId="{B50EA125-7558-4CBE-A77A-325AA0CF9425}" type="parTrans" cxnId="{4F8884D6-0316-4FEB-9C0B-59377FA8C081}">
      <dgm:prSet/>
      <dgm:spPr/>
      <dgm:t>
        <a:bodyPr/>
        <a:lstStyle/>
        <a:p>
          <a:endParaRPr lang="en-US"/>
        </a:p>
      </dgm:t>
    </dgm:pt>
    <dgm:pt modelId="{455750C3-87A2-4EDD-8E7C-A6FFBA1172B3}" type="sibTrans" cxnId="{4F8884D6-0316-4FEB-9C0B-59377FA8C081}">
      <dgm:prSet/>
      <dgm:spPr/>
      <dgm:t>
        <a:bodyPr/>
        <a:lstStyle/>
        <a:p>
          <a:endParaRPr lang="en-US"/>
        </a:p>
      </dgm:t>
    </dgm:pt>
    <dgm:pt modelId="{57C871D0-5A39-4959-B221-551B81EE4771}" type="pres">
      <dgm:prSet presAssocID="{C36E693D-6CC4-498E-8506-5749DD2A712E}" presName="Name0" presStyleCnt="0">
        <dgm:presLayoutVars>
          <dgm:dir/>
          <dgm:animLvl val="lvl"/>
          <dgm:resizeHandles val="exact"/>
        </dgm:presLayoutVars>
      </dgm:prSet>
      <dgm:spPr/>
      <dgm:t>
        <a:bodyPr/>
        <a:lstStyle/>
        <a:p>
          <a:endParaRPr lang="en-US"/>
        </a:p>
      </dgm:t>
    </dgm:pt>
    <dgm:pt modelId="{4064307D-19C2-4BE7-B850-346B5C01AF1D}" type="pres">
      <dgm:prSet presAssocID="{C36E693D-6CC4-498E-8506-5749DD2A712E}" presName="tSp" presStyleCnt="0"/>
      <dgm:spPr/>
    </dgm:pt>
    <dgm:pt modelId="{6A55AEF0-5E01-487D-BE7D-58EBA093D157}" type="pres">
      <dgm:prSet presAssocID="{C36E693D-6CC4-498E-8506-5749DD2A712E}" presName="bSp" presStyleCnt="0"/>
      <dgm:spPr/>
    </dgm:pt>
    <dgm:pt modelId="{6A2CEAF5-7A28-4687-86EF-761F1EEADAD6}" type="pres">
      <dgm:prSet presAssocID="{C36E693D-6CC4-498E-8506-5749DD2A712E}" presName="process" presStyleCnt="0"/>
      <dgm:spPr/>
    </dgm:pt>
    <dgm:pt modelId="{D9B088A5-6450-40B8-A346-3B65201F9275}" type="pres">
      <dgm:prSet presAssocID="{D74EC18E-358E-4D68-B2F1-D764071EA169}" presName="composite1" presStyleCnt="0"/>
      <dgm:spPr/>
    </dgm:pt>
    <dgm:pt modelId="{90FEED29-EDEE-490F-86EC-CF49DD6733CA}" type="pres">
      <dgm:prSet presAssocID="{D74EC18E-358E-4D68-B2F1-D764071EA169}" presName="dummyNode1" presStyleLbl="node1" presStyleIdx="0" presStyleCnt="5"/>
      <dgm:spPr/>
    </dgm:pt>
    <dgm:pt modelId="{2AF87DCA-1E3C-4491-9DC8-B9810BD8F1AD}" type="pres">
      <dgm:prSet presAssocID="{D74EC18E-358E-4D68-B2F1-D764071EA169}" presName="childNode1" presStyleLbl="bgAcc1" presStyleIdx="0" presStyleCnt="5">
        <dgm:presLayoutVars>
          <dgm:bulletEnabled val="1"/>
        </dgm:presLayoutVars>
      </dgm:prSet>
      <dgm:spPr/>
      <dgm:t>
        <a:bodyPr/>
        <a:lstStyle/>
        <a:p>
          <a:endParaRPr lang="en-US"/>
        </a:p>
      </dgm:t>
    </dgm:pt>
    <dgm:pt modelId="{73CCD86C-987D-4064-9F60-407C13EF7254}" type="pres">
      <dgm:prSet presAssocID="{D74EC18E-358E-4D68-B2F1-D764071EA169}" presName="childNode1tx" presStyleLbl="bgAcc1" presStyleIdx="0" presStyleCnt="5">
        <dgm:presLayoutVars>
          <dgm:bulletEnabled val="1"/>
        </dgm:presLayoutVars>
      </dgm:prSet>
      <dgm:spPr/>
      <dgm:t>
        <a:bodyPr/>
        <a:lstStyle/>
        <a:p>
          <a:endParaRPr lang="en-US"/>
        </a:p>
      </dgm:t>
    </dgm:pt>
    <dgm:pt modelId="{F3CF9577-5E10-42E5-8EBB-2E61BFB8B001}" type="pres">
      <dgm:prSet presAssocID="{D74EC18E-358E-4D68-B2F1-D764071EA169}" presName="parentNode1" presStyleLbl="node1" presStyleIdx="0" presStyleCnt="5">
        <dgm:presLayoutVars>
          <dgm:chMax val="1"/>
          <dgm:bulletEnabled val="1"/>
        </dgm:presLayoutVars>
      </dgm:prSet>
      <dgm:spPr/>
      <dgm:t>
        <a:bodyPr/>
        <a:lstStyle/>
        <a:p>
          <a:endParaRPr lang="en-US"/>
        </a:p>
      </dgm:t>
    </dgm:pt>
    <dgm:pt modelId="{4A2EC022-CAAB-42AA-A615-5B98CE5669B9}" type="pres">
      <dgm:prSet presAssocID="{D74EC18E-358E-4D68-B2F1-D764071EA169}" presName="connSite1" presStyleCnt="0"/>
      <dgm:spPr/>
    </dgm:pt>
    <dgm:pt modelId="{AC5FAE1E-097B-4940-ABC2-DB1B0F10D99D}" type="pres">
      <dgm:prSet presAssocID="{51C92BE0-F956-420C-9D83-38E735757A8F}" presName="Name9" presStyleLbl="sibTrans2D1" presStyleIdx="0" presStyleCnt="4"/>
      <dgm:spPr/>
      <dgm:t>
        <a:bodyPr/>
        <a:lstStyle/>
        <a:p>
          <a:endParaRPr lang="en-US"/>
        </a:p>
      </dgm:t>
    </dgm:pt>
    <dgm:pt modelId="{0384F26F-F777-4C86-AFCB-F6D59CFA1871}" type="pres">
      <dgm:prSet presAssocID="{2B3AB416-4075-4A97-8EAF-C69435CD3720}" presName="composite2" presStyleCnt="0"/>
      <dgm:spPr/>
    </dgm:pt>
    <dgm:pt modelId="{9A64F5D7-DCE9-4B70-81D8-BF23945198EC}" type="pres">
      <dgm:prSet presAssocID="{2B3AB416-4075-4A97-8EAF-C69435CD3720}" presName="dummyNode2" presStyleLbl="node1" presStyleIdx="0" presStyleCnt="5"/>
      <dgm:spPr/>
    </dgm:pt>
    <dgm:pt modelId="{31B0EEF2-D9B5-49AB-8885-EDE077C3ACAD}" type="pres">
      <dgm:prSet presAssocID="{2B3AB416-4075-4A97-8EAF-C69435CD3720}" presName="childNode2" presStyleLbl="bgAcc1" presStyleIdx="1" presStyleCnt="5" custScaleY="193213" custLinFactNeighborX="0" custLinFactNeighborY="29672">
        <dgm:presLayoutVars>
          <dgm:bulletEnabled val="1"/>
        </dgm:presLayoutVars>
      </dgm:prSet>
      <dgm:spPr/>
      <dgm:t>
        <a:bodyPr/>
        <a:lstStyle/>
        <a:p>
          <a:endParaRPr lang="en-US"/>
        </a:p>
      </dgm:t>
    </dgm:pt>
    <dgm:pt modelId="{75087DCB-80FA-4F17-9073-8C908D2E6B7E}" type="pres">
      <dgm:prSet presAssocID="{2B3AB416-4075-4A97-8EAF-C69435CD3720}" presName="childNode2tx" presStyleLbl="bgAcc1" presStyleIdx="1" presStyleCnt="5">
        <dgm:presLayoutVars>
          <dgm:bulletEnabled val="1"/>
        </dgm:presLayoutVars>
      </dgm:prSet>
      <dgm:spPr/>
      <dgm:t>
        <a:bodyPr/>
        <a:lstStyle/>
        <a:p>
          <a:endParaRPr lang="en-US"/>
        </a:p>
      </dgm:t>
    </dgm:pt>
    <dgm:pt modelId="{9E9E46EC-E52D-4EF8-88F0-B43535F422B0}" type="pres">
      <dgm:prSet presAssocID="{2B3AB416-4075-4A97-8EAF-C69435CD3720}" presName="parentNode2" presStyleLbl="node1" presStyleIdx="1" presStyleCnt="5">
        <dgm:presLayoutVars>
          <dgm:chMax val="0"/>
          <dgm:bulletEnabled val="1"/>
        </dgm:presLayoutVars>
      </dgm:prSet>
      <dgm:spPr/>
      <dgm:t>
        <a:bodyPr/>
        <a:lstStyle/>
        <a:p>
          <a:endParaRPr lang="en-US"/>
        </a:p>
      </dgm:t>
    </dgm:pt>
    <dgm:pt modelId="{21EF6E1F-6B7F-4CE0-AA2B-15EA8637450A}" type="pres">
      <dgm:prSet presAssocID="{2B3AB416-4075-4A97-8EAF-C69435CD3720}" presName="connSite2" presStyleCnt="0"/>
      <dgm:spPr/>
    </dgm:pt>
    <dgm:pt modelId="{6CF5DAC6-0AC5-41F6-9689-12BCE210F433}" type="pres">
      <dgm:prSet presAssocID="{4CCCC05B-9180-4DA1-8D84-390A1E26DA38}" presName="Name18" presStyleLbl="sibTrans2D1" presStyleIdx="1" presStyleCnt="4"/>
      <dgm:spPr/>
      <dgm:t>
        <a:bodyPr/>
        <a:lstStyle/>
        <a:p>
          <a:endParaRPr lang="en-US"/>
        </a:p>
      </dgm:t>
    </dgm:pt>
    <dgm:pt modelId="{FE51A32F-A358-4003-9E4C-698EF6688455}" type="pres">
      <dgm:prSet presAssocID="{367A2BE7-748B-4EC9-B0A9-F0CA6957DD1D}" presName="composite1" presStyleCnt="0"/>
      <dgm:spPr/>
    </dgm:pt>
    <dgm:pt modelId="{D9733124-21D8-4560-932D-AAAE5E30D595}" type="pres">
      <dgm:prSet presAssocID="{367A2BE7-748B-4EC9-B0A9-F0CA6957DD1D}" presName="dummyNode1" presStyleLbl="node1" presStyleIdx="1" presStyleCnt="5"/>
      <dgm:spPr/>
    </dgm:pt>
    <dgm:pt modelId="{112E1B43-5CFA-477B-82C8-819E5731F2B4}" type="pres">
      <dgm:prSet presAssocID="{367A2BE7-748B-4EC9-B0A9-F0CA6957DD1D}" presName="childNode1" presStyleLbl="bgAcc1" presStyleIdx="2" presStyleCnt="5" custScaleY="194593" custLinFactNeighborX="3415" custLinFactNeighborY="-38643">
        <dgm:presLayoutVars>
          <dgm:bulletEnabled val="1"/>
        </dgm:presLayoutVars>
      </dgm:prSet>
      <dgm:spPr/>
      <dgm:t>
        <a:bodyPr/>
        <a:lstStyle/>
        <a:p>
          <a:endParaRPr lang="en-US"/>
        </a:p>
      </dgm:t>
    </dgm:pt>
    <dgm:pt modelId="{913930BA-12C5-4198-A6A7-112080B4D8B0}" type="pres">
      <dgm:prSet presAssocID="{367A2BE7-748B-4EC9-B0A9-F0CA6957DD1D}" presName="childNode1tx" presStyleLbl="bgAcc1" presStyleIdx="2" presStyleCnt="5">
        <dgm:presLayoutVars>
          <dgm:bulletEnabled val="1"/>
        </dgm:presLayoutVars>
      </dgm:prSet>
      <dgm:spPr/>
      <dgm:t>
        <a:bodyPr/>
        <a:lstStyle/>
        <a:p>
          <a:endParaRPr lang="en-US"/>
        </a:p>
      </dgm:t>
    </dgm:pt>
    <dgm:pt modelId="{267D47F6-F82E-4AB3-B11A-BF149FA7ADB9}" type="pres">
      <dgm:prSet presAssocID="{367A2BE7-748B-4EC9-B0A9-F0CA6957DD1D}" presName="parentNode1" presStyleLbl="node1" presStyleIdx="2" presStyleCnt="5">
        <dgm:presLayoutVars>
          <dgm:chMax val="1"/>
          <dgm:bulletEnabled val="1"/>
        </dgm:presLayoutVars>
      </dgm:prSet>
      <dgm:spPr/>
      <dgm:t>
        <a:bodyPr/>
        <a:lstStyle/>
        <a:p>
          <a:endParaRPr lang="en-US"/>
        </a:p>
      </dgm:t>
    </dgm:pt>
    <dgm:pt modelId="{F3E892C7-6DA9-4965-B7B5-13ECE7A49203}" type="pres">
      <dgm:prSet presAssocID="{367A2BE7-748B-4EC9-B0A9-F0CA6957DD1D}" presName="connSite1" presStyleCnt="0"/>
      <dgm:spPr/>
    </dgm:pt>
    <dgm:pt modelId="{867658F0-1EA1-4FF6-92FE-269397EDC9E3}" type="pres">
      <dgm:prSet presAssocID="{D4C1272C-8918-49F5-8DBB-2C4FBE679B29}" presName="Name9" presStyleLbl="sibTrans2D1" presStyleIdx="2" presStyleCnt="4"/>
      <dgm:spPr/>
      <dgm:t>
        <a:bodyPr/>
        <a:lstStyle/>
        <a:p>
          <a:endParaRPr lang="en-US"/>
        </a:p>
      </dgm:t>
    </dgm:pt>
    <dgm:pt modelId="{6A4EAD36-4DC7-49CC-AF50-1432476D9B0A}" type="pres">
      <dgm:prSet presAssocID="{E3461ACB-DC73-4AE3-9A8F-9B5BC3F33A0D}" presName="composite2" presStyleCnt="0"/>
      <dgm:spPr/>
    </dgm:pt>
    <dgm:pt modelId="{4A78DF3D-5478-4FA4-89BE-1F8D12117DE7}" type="pres">
      <dgm:prSet presAssocID="{E3461ACB-DC73-4AE3-9A8F-9B5BC3F33A0D}" presName="dummyNode2" presStyleLbl="node1" presStyleIdx="2" presStyleCnt="5"/>
      <dgm:spPr/>
    </dgm:pt>
    <dgm:pt modelId="{388E9F42-1AE1-4F24-B223-6F4F33C6BAB0}" type="pres">
      <dgm:prSet presAssocID="{E3461ACB-DC73-4AE3-9A8F-9B5BC3F33A0D}" presName="childNode2" presStyleLbl="bgAcc1" presStyleIdx="3" presStyleCnt="5" custScaleX="123077" custScaleY="212767" custLinFactNeighborX="2782" custLinFactNeighborY="39217">
        <dgm:presLayoutVars>
          <dgm:bulletEnabled val="1"/>
        </dgm:presLayoutVars>
      </dgm:prSet>
      <dgm:spPr/>
      <dgm:t>
        <a:bodyPr/>
        <a:lstStyle/>
        <a:p>
          <a:endParaRPr lang="en-US"/>
        </a:p>
      </dgm:t>
    </dgm:pt>
    <dgm:pt modelId="{2EFB3D78-D657-48F5-8FA4-515B1C487D53}" type="pres">
      <dgm:prSet presAssocID="{E3461ACB-DC73-4AE3-9A8F-9B5BC3F33A0D}" presName="childNode2tx" presStyleLbl="bgAcc1" presStyleIdx="3" presStyleCnt="5">
        <dgm:presLayoutVars>
          <dgm:bulletEnabled val="1"/>
        </dgm:presLayoutVars>
      </dgm:prSet>
      <dgm:spPr/>
      <dgm:t>
        <a:bodyPr/>
        <a:lstStyle/>
        <a:p>
          <a:endParaRPr lang="en-US"/>
        </a:p>
      </dgm:t>
    </dgm:pt>
    <dgm:pt modelId="{1965402D-255D-4600-BFA8-398A11E020D2}" type="pres">
      <dgm:prSet presAssocID="{E3461ACB-DC73-4AE3-9A8F-9B5BC3F33A0D}" presName="parentNode2" presStyleLbl="node1" presStyleIdx="3" presStyleCnt="5">
        <dgm:presLayoutVars>
          <dgm:chMax val="0"/>
          <dgm:bulletEnabled val="1"/>
        </dgm:presLayoutVars>
      </dgm:prSet>
      <dgm:spPr/>
      <dgm:t>
        <a:bodyPr/>
        <a:lstStyle/>
        <a:p>
          <a:endParaRPr lang="en-US"/>
        </a:p>
      </dgm:t>
    </dgm:pt>
    <dgm:pt modelId="{C2C4F0C8-6155-4E58-94E0-3B93AE36EB74}" type="pres">
      <dgm:prSet presAssocID="{E3461ACB-DC73-4AE3-9A8F-9B5BC3F33A0D}" presName="connSite2" presStyleCnt="0"/>
      <dgm:spPr/>
    </dgm:pt>
    <dgm:pt modelId="{12A63892-A952-4E9C-AD3B-CD8686DE74D4}" type="pres">
      <dgm:prSet presAssocID="{613B668C-9A61-484C-ACD5-EDD4A5CD1304}" presName="Name18" presStyleLbl="sibTrans2D1" presStyleIdx="3" presStyleCnt="4"/>
      <dgm:spPr/>
      <dgm:t>
        <a:bodyPr/>
        <a:lstStyle/>
        <a:p>
          <a:endParaRPr lang="en-US"/>
        </a:p>
      </dgm:t>
    </dgm:pt>
    <dgm:pt modelId="{3AC0045D-E5CE-4022-A913-9FFA02488F15}" type="pres">
      <dgm:prSet presAssocID="{9D2BDEDE-47F9-4141-938A-9E05F74ED11A}" presName="composite1" presStyleCnt="0"/>
      <dgm:spPr/>
    </dgm:pt>
    <dgm:pt modelId="{61CF2393-36B1-40B3-9068-DAFB35941871}" type="pres">
      <dgm:prSet presAssocID="{9D2BDEDE-47F9-4141-938A-9E05F74ED11A}" presName="dummyNode1" presStyleLbl="node1" presStyleIdx="3" presStyleCnt="5"/>
      <dgm:spPr/>
    </dgm:pt>
    <dgm:pt modelId="{92DB14E1-3444-4DDB-B560-AD172F1092B7}" type="pres">
      <dgm:prSet presAssocID="{9D2BDEDE-47F9-4141-938A-9E05F74ED11A}" presName="childNode1" presStyleLbl="bgAcc1" presStyleIdx="4" presStyleCnt="5" custScaleY="138114">
        <dgm:presLayoutVars>
          <dgm:bulletEnabled val="1"/>
        </dgm:presLayoutVars>
      </dgm:prSet>
      <dgm:spPr/>
      <dgm:t>
        <a:bodyPr/>
        <a:lstStyle/>
        <a:p>
          <a:endParaRPr lang="en-US"/>
        </a:p>
      </dgm:t>
    </dgm:pt>
    <dgm:pt modelId="{F8F9BA0D-2263-4A99-B4F4-A34569EE34E0}" type="pres">
      <dgm:prSet presAssocID="{9D2BDEDE-47F9-4141-938A-9E05F74ED11A}" presName="childNode1tx" presStyleLbl="bgAcc1" presStyleIdx="4" presStyleCnt="5">
        <dgm:presLayoutVars>
          <dgm:bulletEnabled val="1"/>
        </dgm:presLayoutVars>
      </dgm:prSet>
      <dgm:spPr/>
      <dgm:t>
        <a:bodyPr/>
        <a:lstStyle/>
        <a:p>
          <a:endParaRPr lang="en-US"/>
        </a:p>
      </dgm:t>
    </dgm:pt>
    <dgm:pt modelId="{143A9C9E-F516-4090-9F04-E6354AF1BDD1}" type="pres">
      <dgm:prSet presAssocID="{9D2BDEDE-47F9-4141-938A-9E05F74ED11A}" presName="parentNode1" presStyleLbl="node1" presStyleIdx="4" presStyleCnt="5">
        <dgm:presLayoutVars>
          <dgm:chMax val="1"/>
          <dgm:bulletEnabled val="1"/>
        </dgm:presLayoutVars>
      </dgm:prSet>
      <dgm:spPr/>
      <dgm:t>
        <a:bodyPr/>
        <a:lstStyle/>
        <a:p>
          <a:endParaRPr lang="en-US"/>
        </a:p>
      </dgm:t>
    </dgm:pt>
    <dgm:pt modelId="{929742F1-A426-4372-B11A-496C82A526EC}" type="pres">
      <dgm:prSet presAssocID="{9D2BDEDE-47F9-4141-938A-9E05F74ED11A}" presName="connSite1" presStyleCnt="0"/>
      <dgm:spPr/>
    </dgm:pt>
  </dgm:ptLst>
  <dgm:cxnLst>
    <dgm:cxn modelId="{2C0E9CC8-33A5-4FD6-95A1-F6FD0BF5CF3E}" type="presOf" srcId="{0EA1FB8A-8628-4694-9E42-010BAF05EE6B}" destId="{92DB14E1-3444-4DDB-B560-AD172F1092B7}" srcOrd="0" destOrd="1" presId="urn:microsoft.com/office/officeart/2005/8/layout/hProcess4"/>
    <dgm:cxn modelId="{7AAA2B26-B547-4D88-9C6E-C086F1399FDC}" type="presOf" srcId="{D234E767-A444-485D-9FAA-4F653CBF8BE5}" destId="{388E9F42-1AE1-4F24-B223-6F4F33C6BAB0}" srcOrd="0" destOrd="1" presId="urn:microsoft.com/office/officeart/2005/8/layout/hProcess4"/>
    <dgm:cxn modelId="{8CE2A849-9DAE-4DBF-8531-E77FE597457F}" type="presOf" srcId="{62897D59-0D6C-4783-A96B-49F9A49B6D83}" destId="{388E9F42-1AE1-4F24-B223-6F4F33C6BAB0}" srcOrd="0" destOrd="2" presId="urn:microsoft.com/office/officeart/2005/8/layout/hProcess4"/>
    <dgm:cxn modelId="{98F28767-AEFC-482E-A908-95851B9E74D9}" type="presOf" srcId="{E3461ACB-DC73-4AE3-9A8F-9B5BC3F33A0D}" destId="{1965402D-255D-4600-BFA8-398A11E020D2}" srcOrd="0" destOrd="0" presId="urn:microsoft.com/office/officeart/2005/8/layout/hProcess4"/>
    <dgm:cxn modelId="{2DD3E57E-FEC5-4BA3-9D69-476E5D97CBEF}" type="presOf" srcId="{0EA1FB8A-8628-4694-9E42-010BAF05EE6B}" destId="{F8F9BA0D-2263-4A99-B4F4-A34569EE34E0}" srcOrd="1" destOrd="1" presId="urn:microsoft.com/office/officeart/2005/8/layout/hProcess4"/>
    <dgm:cxn modelId="{36082A3A-8DF6-4829-9187-BB2B1880017B}" type="presOf" srcId="{EE16478A-0A1C-49F1-B8E5-85169515D1ED}" destId="{31B0EEF2-D9B5-49AB-8885-EDE077C3ACAD}" srcOrd="0" destOrd="2" presId="urn:microsoft.com/office/officeart/2005/8/layout/hProcess4"/>
    <dgm:cxn modelId="{08839ABA-493E-43A7-BC0F-38759874CEDF}" type="presOf" srcId="{51C92BE0-F956-420C-9D83-38E735757A8F}" destId="{AC5FAE1E-097B-4940-ABC2-DB1B0F10D99D}" srcOrd="0" destOrd="0" presId="urn:microsoft.com/office/officeart/2005/8/layout/hProcess4"/>
    <dgm:cxn modelId="{3D6F3C3D-33D0-492E-B578-4E2D8ABD4238}" type="presOf" srcId="{E185DAA7-EFB8-4A0E-BBA2-E688E0EF933A}" destId="{75087DCB-80FA-4F17-9073-8C908D2E6B7E}" srcOrd="1" destOrd="1" presId="urn:microsoft.com/office/officeart/2005/8/layout/hProcess4"/>
    <dgm:cxn modelId="{2F98FB32-757A-40B6-BF00-FA482B2F7639}" type="presOf" srcId="{C4F30FCB-1A54-46CF-9A10-F6C31E41B25C}" destId="{2EFB3D78-D657-48F5-8FA4-515B1C487D53}" srcOrd="1" destOrd="0" presId="urn:microsoft.com/office/officeart/2005/8/layout/hProcess4"/>
    <dgm:cxn modelId="{520A26B8-5BF7-4A10-B1BD-518248F4B8B6}" srcId="{E3461ACB-DC73-4AE3-9A8F-9B5BC3F33A0D}" destId="{D234E767-A444-485D-9FAA-4F653CBF8BE5}" srcOrd="1" destOrd="0" parTransId="{65D88E46-0057-4624-BEF0-4F84A6F15CB6}" sibTransId="{A03641FE-10FE-420F-B801-C086F175BB61}"/>
    <dgm:cxn modelId="{A004CF18-5BA0-4983-A3DA-F48131FA8B23}" type="presOf" srcId="{D74EC18E-358E-4D68-B2F1-D764071EA169}" destId="{F3CF9577-5E10-42E5-8EBB-2E61BFB8B001}" srcOrd="0" destOrd="0" presId="urn:microsoft.com/office/officeart/2005/8/layout/hProcess4"/>
    <dgm:cxn modelId="{4F8884D6-0316-4FEB-9C0B-59377FA8C081}" srcId="{2B3AB416-4075-4A97-8EAF-C69435CD3720}" destId="{EE16478A-0A1C-49F1-B8E5-85169515D1ED}" srcOrd="2" destOrd="0" parTransId="{B50EA125-7558-4CBE-A77A-325AA0CF9425}" sibTransId="{455750C3-87A2-4EDD-8E7C-A6FFBA1172B3}"/>
    <dgm:cxn modelId="{C0F6E7ED-96E8-4005-82B6-53D20EDFD6D2}" type="presOf" srcId="{367A2BE7-748B-4EC9-B0A9-F0CA6957DD1D}" destId="{267D47F6-F82E-4AB3-B11A-BF149FA7ADB9}" srcOrd="0" destOrd="0" presId="urn:microsoft.com/office/officeart/2005/8/layout/hProcess4"/>
    <dgm:cxn modelId="{CF401B3E-231F-449B-B0B2-35B59FCAB72C}" srcId="{E3461ACB-DC73-4AE3-9A8F-9B5BC3F33A0D}" destId="{C4F30FCB-1A54-46CF-9A10-F6C31E41B25C}" srcOrd="0" destOrd="0" parTransId="{75889544-CEF5-44B3-B49D-DBD15CB4A365}" sibTransId="{5B118AC5-32FB-4D5D-88D3-9C9DCDBE0A28}"/>
    <dgm:cxn modelId="{16FC9093-A1B3-48E8-B67B-7964F3FCF61F}" type="presOf" srcId="{1EA79644-A77D-4F9D-81EF-63940933098E}" destId="{2AF87DCA-1E3C-4491-9DC8-B9810BD8F1AD}" srcOrd="0" destOrd="0" presId="urn:microsoft.com/office/officeart/2005/8/layout/hProcess4"/>
    <dgm:cxn modelId="{C011842C-6D17-46AF-90CF-6950CD136F05}" type="presOf" srcId="{C4F30FCB-1A54-46CF-9A10-F6C31E41B25C}" destId="{388E9F42-1AE1-4F24-B223-6F4F33C6BAB0}" srcOrd="0" destOrd="0" presId="urn:microsoft.com/office/officeart/2005/8/layout/hProcess4"/>
    <dgm:cxn modelId="{F9ACE96D-79F4-4CB5-BD8D-960DA11F7461}" type="presOf" srcId="{D4C1272C-8918-49F5-8DBB-2C4FBE679B29}" destId="{867658F0-1EA1-4FF6-92FE-269397EDC9E3}" srcOrd="0" destOrd="0" presId="urn:microsoft.com/office/officeart/2005/8/layout/hProcess4"/>
    <dgm:cxn modelId="{18577167-622A-49FA-BE75-614E1DF38ADD}" type="presOf" srcId="{2B3AB416-4075-4A97-8EAF-C69435CD3720}" destId="{9E9E46EC-E52D-4EF8-88F0-B43535F422B0}" srcOrd="0" destOrd="0" presId="urn:microsoft.com/office/officeart/2005/8/layout/hProcess4"/>
    <dgm:cxn modelId="{451EE5B3-9846-4DCF-BC62-11CABEEE9EEF}" srcId="{C36E693D-6CC4-498E-8506-5749DD2A712E}" destId="{2B3AB416-4075-4A97-8EAF-C69435CD3720}" srcOrd="1" destOrd="0" parTransId="{B0F53F0A-7905-40C8-9ABD-3E37C019B93F}" sibTransId="{4CCCC05B-9180-4DA1-8D84-390A1E26DA38}"/>
    <dgm:cxn modelId="{C8C99867-593A-4909-BC25-4EDE9E471E30}" type="presOf" srcId="{3D518FC8-2568-4BD4-B3A5-06D64EA09EC0}" destId="{31B0EEF2-D9B5-49AB-8885-EDE077C3ACAD}" srcOrd="0" destOrd="0" presId="urn:microsoft.com/office/officeart/2005/8/layout/hProcess4"/>
    <dgm:cxn modelId="{54D2EC23-AACF-41D2-8D45-5861F47B9844}" type="presOf" srcId="{1C325330-8B8D-4C2A-922C-6CB2D795C47C}" destId="{913930BA-12C5-4198-A6A7-112080B4D8B0}" srcOrd="1" destOrd="0" presId="urn:microsoft.com/office/officeart/2005/8/layout/hProcess4"/>
    <dgm:cxn modelId="{6BAFEBF4-E09F-4786-A361-C3EBA30772AD}" srcId="{E3461ACB-DC73-4AE3-9A8F-9B5BC3F33A0D}" destId="{62897D59-0D6C-4783-A96B-49F9A49B6D83}" srcOrd="2" destOrd="0" parTransId="{C1EADF02-0E98-4F7B-B2D6-4DA1B5CE5879}" sibTransId="{2ED5A975-7762-4B1E-B740-4ABE43F0B8AE}"/>
    <dgm:cxn modelId="{EAC6093F-CD44-4475-A88C-70A6483EC2F9}" srcId="{9D2BDEDE-47F9-4141-938A-9E05F74ED11A}" destId="{670F0BEF-47D7-4707-8A5D-1171F9F2A62A}" srcOrd="0" destOrd="0" parTransId="{E33F8F6D-DE23-449B-9C45-921B7241DF55}" sibTransId="{108B0716-3B9D-4041-B382-0F418D8D227A}"/>
    <dgm:cxn modelId="{E5A84E0F-4F57-4AFD-8ABA-DF91A10C504C}" type="presOf" srcId="{670F0BEF-47D7-4707-8A5D-1171F9F2A62A}" destId="{F8F9BA0D-2263-4A99-B4F4-A34569EE34E0}" srcOrd="1" destOrd="0" presId="urn:microsoft.com/office/officeart/2005/8/layout/hProcess4"/>
    <dgm:cxn modelId="{678335BD-0AEF-41FE-ABA3-53C7B7916EED}" srcId="{2B3AB416-4075-4A97-8EAF-C69435CD3720}" destId="{3D518FC8-2568-4BD4-B3A5-06D64EA09EC0}" srcOrd="0" destOrd="0" parTransId="{0F16F446-8DCB-4307-B6AC-6E8B358BFD1A}" sibTransId="{2D72D366-E9CD-476F-ADE4-0AD15172D9DD}"/>
    <dgm:cxn modelId="{A9A6CC96-947A-4A36-B5B0-AA060C1FDEAD}" srcId="{C36E693D-6CC4-498E-8506-5749DD2A712E}" destId="{367A2BE7-748B-4EC9-B0A9-F0CA6957DD1D}" srcOrd="2" destOrd="0" parTransId="{4B1D4405-4783-4F49-8627-521F2212AA7C}" sibTransId="{D4C1272C-8918-49F5-8DBB-2C4FBE679B29}"/>
    <dgm:cxn modelId="{1499BC88-8974-4629-A217-09404B714AE0}" srcId="{D74EC18E-358E-4D68-B2F1-D764071EA169}" destId="{1EA79644-A77D-4F9D-81EF-63940933098E}" srcOrd="0" destOrd="0" parTransId="{1F9ABAD7-794C-4AAD-842E-C2BD04585FEE}" sibTransId="{9669470F-ECED-40C4-ADD3-D812728AFC0E}"/>
    <dgm:cxn modelId="{82457FC2-B268-48C4-8E0A-47590A3177A2}" type="presOf" srcId="{D234E767-A444-485D-9FAA-4F653CBF8BE5}" destId="{2EFB3D78-D657-48F5-8FA4-515B1C487D53}" srcOrd="1" destOrd="1" presId="urn:microsoft.com/office/officeart/2005/8/layout/hProcess4"/>
    <dgm:cxn modelId="{B3E96F8B-EE71-42C3-BAC6-0B9F6DD251DF}" type="presOf" srcId="{670F0BEF-47D7-4707-8A5D-1171F9F2A62A}" destId="{92DB14E1-3444-4DDB-B560-AD172F1092B7}" srcOrd="0" destOrd="0" presId="urn:microsoft.com/office/officeart/2005/8/layout/hProcess4"/>
    <dgm:cxn modelId="{DCBE7ADC-51E4-4983-9489-D1EB469DF6DA}" srcId="{9D2BDEDE-47F9-4141-938A-9E05F74ED11A}" destId="{0EA1FB8A-8628-4694-9E42-010BAF05EE6B}" srcOrd="1" destOrd="0" parTransId="{3B1ABA7C-3AAD-4054-B95E-51FA15101F9C}" sibTransId="{C9A2CEF5-81DF-4FF2-8930-0FC6D1AE88EC}"/>
    <dgm:cxn modelId="{9765E763-F917-4D88-A795-98D4F72C7CFB}" type="presOf" srcId="{1C325330-8B8D-4C2A-922C-6CB2D795C47C}" destId="{112E1B43-5CFA-477B-82C8-819E5731F2B4}" srcOrd="0" destOrd="0" presId="urn:microsoft.com/office/officeart/2005/8/layout/hProcess4"/>
    <dgm:cxn modelId="{83992D60-1D99-442E-A01C-1FD3368B90FA}" type="presOf" srcId="{3D518FC8-2568-4BD4-B3A5-06D64EA09EC0}" destId="{75087DCB-80FA-4F17-9073-8C908D2E6B7E}" srcOrd="1" destOrd="0" presId="urn:microsoft.com/office/officeart/2005/8/layout/hProcess4"/>
    <dgm:cxn modelId="{C0B40C45-B964-4126-B8FE-E99B50204ACD}" type="presOf" srcId="{002F0370-399C-47CE-AD23-0D415EFBB6C4}" destId="{112E1B43-5CFA-477B-82C8-819E5731F2B4}" srcOrd="0" destOrd="1" presId="urn:microsoft.com/office/officeart/2005/8/layout/hProcess4"/>
    <dgm:cxn modelId="{505D3EFC-E1F5-4E8C-ABCC-CB69F0F1154B}" type="presOf" srcId="{62897D59-0D6C-4783-A96B-49F9A49B6D83}" destId="{2EFB3D78-D657-48F5-8FA4-515B1C487D53}" srcOrd="1" destOrd="2" presId="urn:microsoft.com/office/officeart/2005/8/layout/hProcess4"/>
    <dgm:cxn modelId="{27396B06-3282-414C-BB9E-509A4B4F4210}" type="presOf" srcId="{EE16478A-0A1C-49F1-B8E5-85169515D1ED}" destId="{75087DCB-80FA-4F17-9073-8C908D2E6B7E}" srcOrd="1" destOrd="2" presId="urn:microsoft.com/office/officeart/2005/8/layout/hProcess4"/>
    <dgm:cxn modelId="{E81CEB3B-D00C-40C8-8FCD-503B12396FF1}" srcId="{367A2BE7-748B-4EC9-B0A9-F0CA6957DD1D}" destId="{002F0370-399C-47CE-AD23-0D415EFBB6C4}" srcOrd="1" destOrd="0" parTransId="{07221CF4-8756-4B00-B61D-94B73EAD039C}" sibTransId="{0403DC0C-8059-4042-A202-D1A49F63EEE7}"/>
    <dgm:cxn modelId="{AD18DB05-7C24-4510-8F59-956F93921A8D}" srcId="{C36E693D-6CC4-498E-8506-5749DD2A712E}" destId="{9D2BDEDE-47F9-4141-938A-9E05F74ED11A}" srcOrd="4" destOrd="0" parTransId="{6F647DBA-4438-44B9-A16E-04F8E0C7AA2A}" sibTransId="{B056698E-D0FD-4199-89DA-FC1EFDE83343}"/>
    <dgm:cxn modelId="{4705D96C-EA88-4002-8B40-6FF8B095EE2D}" srcId="{2B3AB416-4075-4A97-8EAF-C69435CD3720}" destId="{E185DAA7-EFB8-4A0E-BBA2-E688E0EF933A}" srcOrd="1" destOrd="0" parTransId="{FD71D44C-A98C-499A-9FCC-03DB4384F28F}" sibTransId="{761F33F1-10D0-449D-BC2B-0F4A7CE03CD8}"/>
    <dgm:cxn modelId="{409ACCAB-FFD6-4E8C-AAEF-F87E4EECE4F4}" type="presOf" srcId="{1EA79644-A77D-4F9D-81EF-63940933098E}" destId="{73CCD86C-987D-4064-9F60-407C13EF7254}" srcOrd="1" destOrd="0" presId="urn:microsoft.com/office/officeart/2005/8/layout/hProcess4"/>
    <dgm:cxn modelId="{0CC94B57-452F-41A6-894E-77EC963786D0}" type="presOf" srcId="{E185DAA7-EFB8-4A0E-BBA2-E688E0EF933A}" destId="{31B0EEF2-D9B5-49AB-8885-EDE077C3ACAD}" srcOrd="0" destOrd="1" presId="urn:microsoft.com/office/officeart/2005/8/layout/hProcess4"/>
    <dgm:cxn modelId="{44CA9D0D-227F-4FF3-8B79-285C9224EF2D}" srcId="{367A2BE7-748B-4EC9-B0A9-F0CA6957DD1D}" destId="{1C325330-8B8D-4C2A-922C-6CB2D795C47C}" srcOrd="0" destOrd="0" parTransId="{7DBB5A8E-F9D2-49BF-B00B-06AF71758F3E}" sibTransId="{AD3D5FF5-E194-407A-8054-F4F2CF21EDCA}"/>
    <dgm:cxn modelId="{C7AF197F-6BC7-4AAE-A5C9-23840BB75421}" srcId="{C36E693D-6CC4-498E-8506-5749DD2A712E}" destId="{E3461ACB-DC73-4AE3-9A8F-9B5BC3F33A0D}" srcOrd="3" destOrd="0" parTransId="{3AD77DB8-5214-478F-AB2B-5815C8A9FB7A}" sibTransId="{613B668C-9A61-484C-ACD5-EDD4A5CD1304}"/>
    <dgm:cxn modelId="{D62B687F-83B4-4E45-8AC7-B0AE5E595B3F}" type="presOf" srcId="{002F0370-399C-47CE-AD23-0D415EFBB6C4}" destId="{913930BA-12C5-4198-A6A7-112080B4D8B0}" srcOrd="1" destOrd="1" presId="urn:microsoft.com/office/officeart/2005/8/layout/hProcess4"/>
    <dgm:cxn modelId="{655E27FF-F2AB-4330-9878-68ED4E187D4C}" srcId="{C36E693D-6CC4-498E-8506-5749DD2A712E}" destId="{D74EC18E-358E-4D68-B2F1-D764071EA169}" srcOrd="0" destOrd="0" parTransId="{B27EF3D8-002C-4EB3-B90B-BFA5E96A7C98}" sibTransId="{51C92BE0-F956-420C-9D83-38E735757A8F}"/>
    <dgm:cxn modelId="{48D79164-FCC7-487D-B268-925F66DC98C8}" type="presOf" srcId="{613B668C-9A61-484C-ACD5-EDD4A5CD1304}" destId="{12A63892-A952-4E9C-AD3B-CD8686DE74D4}" srcOrd="0" destOrd="0" presId="urn:microsoft.com/office/officeart/2005/8/layout/hProcess4"/>
    <dgm:cxn modelId="{BBB4E2C8-5FEA-4A66-AA1D-41EF13970579}" type="presOf" srcId="{4CCCC05B-9180-4DA1-8D84-390A1E26DA38}" destId="{6CF5DAC6-0AC5-41F6-9689-12BCE210F433}" srcOrd="0" destOrd="0" presId="urn:microsoft.com/office/officeart/2005/8/layout/hProcess4"/>
    <dgm:cxn modelId="{FD7638AC-A4EB-4E64-BBF8-43A00142B7D7}" type="presOf" srcId="{9D2BDEDE-47F9-4141-938A-9E05F74ED11A}" destId="{143A9C9E-F516-4090-9F04-E6354AF1BDD1}" srcOrd="0" destOrd="0" presId="urn:microsoft.com/office/officeart/2005/8/layout/hProcess4"/>
    <dgm:cxn modelId="{FF490187-6EB1-44C4-83DB-732E5414ED20}" type="presOf" srcId="{C36E693D-6CC4-498E-8506-5749DD2A712E}" destId="{57C871D0-5A39-4959-B221-551B81EE4771}" srcOrd="0" destOrd="0" presId="urn:microsoft.com/office/officeart/2005/8/layout/hProcess4"/>
    <dgm:cxn modelId="{753884A4-DC16-4E2E-BFEF-4F1F9FE069B5}" type="presParOf" srcId="{57C871D0-5A39-4959-B221-551B81EE4771}" destId="{4064307D-19C2-4BE7-B850-346B5C01AF1D}" srcOrd="0" destOrd="0" presId="urn:microsoft.com/office/officeart/2005/8/layout/hProcess4"/>
    <dgm:cxn modelId="{BC935A1D-97EA-4D11-9111-B6D2D0D33578}" type="presParOf" srcId="{57C871D0-5A39-4959-B221-551B81EE4771}" destId="{6A55AEF0-5E01-487D-BE7D-58EBA093D157}" srcOrd="1" destOrd="0" presId="urn:microsoft.com/office/officeart/2005/8/layout/hProcess4"/>
    <dgm:cxn modelId="{FE12BC70-7F9C-4FB8-92AB-23726580953C}" type="presParOf" srcId="{57C871D0-5A39-4959-B221-551B81EE4771}" destId="{6A2CEAF5-7A28-4687-86EF-761F1EEADAD6}" srcOrd="2" destOrd="0" presId="urn:microsoft.com/office/officeart/2005/8/layout/hProcess4"/>
    <dgm:cxn modelId="{BD9B5AC3-9C38-4D64-A2C5-F01286DC8E96}" type="presParOf" srcId="{6A2CEAF5-7A28-4687-86EF-761F1EEADAD6}" destId="{D9B088A5-6450-40B8-A346-3B65201F9275}" srcOrd="0" destOrd="0" presId="urn:microsoft.com/office/officeart/2005/8/layout/hProcess4"/>
    <dgm:cxn modelId="{C62942FA-C52A-4310-8C27-2E01D63F208D}" type="presParOf" srcId="{D9B088A5-6450-40B8-A346-3B65201F9275}" destId="{90FEED29-EDEE-490F-86EC-CF49DD6733CA}" srcOrd="0" destOrd="0" presId="urn:microsoft.com/office/officeart/2005/8/layout/hProcess4"/>
    <dgm:cxn modelId="{76719103-581F-4F5B-8D70-FAD6B1F3C536}" type="presParOf" srcId="{D9B088A5-6450-40B8-A346-3B65201F9275}" destId="{2AF87DCA-1E3C-4491-9DC8-B9810BD8F1AD}" srcOrd="1" destOrd="0" presId="urn:microsoft.com/office/officeart/2005/8/layout/hProcess4"/>
    <dgm:cxn modelId="{17D07260-C6AD-486D-9BA5-1C1996B376B7}" type="presParOf" srcId="{D9B088A5-6450-40B8-A346-3B65201F9275}" destId="{73CCD86C-987D-4064-9F60-407C13EF7254}" srcOrd="2" destOrd="0" presId="urn:microsoft.com/office/officeart/2005/8/layout/hProcess4"/>
    <dgm:cxn modelId="{A06A14BA-1737-4DDD-8282-757707875D95}" type="presParOf" srcId="{D9B088A5-6450-40B8-A346-3B65201F9275}" destId="{F3CF9577-5E10-42E5-8EBB-2E61BFB8B001}" srcOrd="3" destOrd="0" presId="urn:microsoft.com/office/officeart/2005/8/layout/hProcess4"/>
    <dgm:cxn modelId="{807C57AD-0D02-4526-89BB-620BE3B72085}" type="presParOf" srcId="{D9B088A5-6450-40B8-A346-3B65201F9275}" destId="{4A2EC022-CAAB-42AA-A615-5B98CE5669B9}" srcOrd="4" destOrd="0" presId="urn:microsoft.com/office/officeart/2005/8/layout/hProcess4"/>
    <dgm:cxn modelId="{01A739AE-F8F6-4E96-821D-9285D1B51888}" type="presParOf" srcId="{6A2CEAF5-7A28-4687-86EF-761F1EEADAD6}" destId="{AC5FAE1E-097B-4940-ABC2-DB1B0F10D99D}" srcOrd="1" destOrd="0" presId="urn:microsoft.com/office/officeart/2005/8/layout/hProcess4"/>
    <dgm:cxn modelId="{878C8E46-9CC0-4BCF-AF30-97EE97AE1ABC}" type="presParOf" srcId="{6A2CEAF5-7A28-4687-86EF-761F1EEADAD6}" destId="{0384F26F-F777-4C86-AFCB-F6D59CFA1871}" srcOrd="2" destOrd="0" presId="urn:microsoft.com/office/officeart/2005/8/layout/hProcess4"/>
    <dgm:cxn modelId="{871A2BF6-6CA4-440C-A650-7C9053E39C7D}" type="presParOf" srcId="{0384F26F-F777-4C86-AFCB-F6D59CFA1871}" destId="{9A64F5D7-DCE9-4B70-81D8-BF23945198EC}" srcOrd="0" destOrd="0" presId="urn:microsoft.com/office/officeart/2005/8/layout/hProcess4"/>
    <dgm:cxn modelId="{06955DBD-86FF-4D0C-97F2-13A039688615}" type="presParOf" srcId="{0384F26F-F777-4C86-AFCB-F6D59CFA1871}" destId="{31B0EEF2-D9B5-49AB-8885-EDE077C3ACAD}" srcOrd="1" destOrd="0" presId="urn:microsoft.com/office/officeart/2005/8/layout/hProcess4"/>
    <dgm:cxn modelId="{F7BE234A-006B-42B1-9F40-F5C89B5012FE}" type="presParOf" srcId="{0384F26F-F777-4C86-AFCB-F6D59CFA1871}" destId="{75087DCB-80FA-4F17-9073-8C908D2E6B7E}" srcOrd="2" destOrd="0" presId="urn:microsoft.com/office/officeart/2005/8/layout/hProcess4"/>
    <dgm:cxn modelId="{F0473CBF-2519-4456-9989-6E4C4F5037E3}" type="presParOf" srcId="{0384F26F-F777-4C86-AFCB-F6D59CFA1871}" destId="{9E9E46EC-E52D-4EF8-88F0-B43535F422B0}" srcOrd="3" destOrd="0" presId="urn:microsoft.com/office/officeart/2005/8/layout/hProcess4"/>
    <dgm:cxn modelId="{92CE72A5-09C9-4981-9CD9-E293B8E64C74}" type="presParOf" srcId="{0384F26F-F777-4C86-AFCB-F6D59CFA1871}" destId="{21EF6E1F-6B7F-4CE0-AA2B-15EA8637450A}" srcOrd="4" destOrd="0" presId="urn:microsoft.com/office/officeart/2005/8/layout/hProcess4"/>
    <dgm:cxn modelId="{3418B0A2-C97C-4577-AB41-B94069C4A102}" type="presParOf" srcId="{6A2CEAF5-7A28-4687-86EF-761F1EEADAD6}" destId="{6CF5DAC6-0AC5-41F6-9689-12BCE210F433}" srcOrd="3" destOrd="0" presId="urn:microsoft.com/office/officeart/2005/8/layout/hProcess4"/>
    <dgm:cxn modelId="{D72F1B04-F144-44D4-9C9C-1B094C171C28}" type="presParOf" srcId="{6A2CEAF5-7A28-4687-86EF-761F1EEADAD6}" destId="{FE51A32F-A358-4003-9E4C-698EF6688455}" srcOrd="4" destOrd="0" presId="urn:microsoft.com/office/officeart/2005/8/layout/hProcess4"/>
    <dgm:cxn modelId="{BE42C399-2819-4796-BDC4-833453D0D0B6}" type="presParOf" srcId="{FE51A32F-A358-4003-9E4C-698EF6688455}" destId="{D9733124-21D8-4560-932D-AAAE5E30D595}" srcOrd="0" destOrd="0" presId="urn:microsoft.com/office/officeart/2005/8/layout/hProcess4"/>
    <dgm:cxn modelId="{388C6A26-DA77-4558-B243-ABB6B8C95AE7}" type="presParOf" srcId="{FE51A32F-A358-4003-9E4C-698EF6688455}" destId="{112E1B43-5CFA-477B-82C8-819E5731F2B4}" srcOrd="1" destOrd="0" presId="urn:microsoft.com/office/officeart/2005/8/layout/hProcess4"/>
    <dgm:cxn modelId="{8612667A-8D63-4E34-BA41-A664E7AA96D4}" type="presParOf" srcId="{FE51A32F-A358-4003-9E4C-698EF6688455}" destId="{913930BA-12C5-4198-A6A7-112080B4D8B0}" srcOrd="2" destOrd="0" presId="urn:microsoft.com/office/officeart/2005/8/layout/hProcess4"/>
    <dgm:cxn modelId="{B370BB38-47B1-4A42-AE5C-3BFE7D6534E3}" type="presParOf" srcId="{FE51A32F-A358-4003-9E4C-698EF6688455}" destId="{267D47F6-F82E-4AB3-B11A-BF149FA7ADB9}" srcOrd="3" destOrd="0" presId="urn:microsoft.com/office/officeart/2005/8/layout/hProcess4"/>
    <dgm:cxn modelId="{BF72A0B7-A483-4DB0-8125-F584A7899259}" type="presParOf" srcId="{FE51A32F-A358-4003-9E4C-698EF6688455}" destId="{F3E892C7-6DA9-4965-B7B5-13ECE7A49203}" srcOrd="4" destOrd="0" presId="urn:microsoft.com/office/officeart/2005/8/layout/hProcess4"/>
    <dgm:cxn modelId="{99D19A20-2E22-44C5-977C-C59801FABE54}" type="presParOf" srcId="{6A2CEAF5-7A28-4687-86EF-761F1EEADAD6}" destId="{867658F0-1EA1-4FF6-92FE-269397EDC9E3}" srcOrd="5" destOrd="0" presId="urn:microsoft.com/office/officeart/2005/8/layout/hProcess4"/>
    <dgm:cxn modelId="{79494761-8DE4-45FA-AC16-212E7B3687B2}" type="presParOf" srcId="{6A2CEAF5-7A28-4687-86EF-761F1EEADAD6}" destId="{6A4EAD36-4DC7-49CC-AF50-1432476D9B0A}" srcOrd="6" destOrd="0" presId="urn:microsoft.com/office/officeart/2005/8/layout/hProcess4"/>
    <dgm:cxn modelId="{58C736B0-6A55-4BCE-8C76-DC5DD3CE9A9C}" type="presParOf" srcId="{6A4EAD36-4DC7-49CC-AF50-1432476D9B0A}" destId="{4A78DF3D-5478-4FA4-89BE-1F8D12117DE7}" srcOrd="0" destOrd="0" presId="urn:microsoft.com/office/officeart/2005/8/layout/hProcess4"/>
    <dgm:cxn modelId="{3D8FE2E6-6ECB-4D7C-A286-34F3004535D2}" type="presParOf" srcId="{6A4EAD36-4DC7-49CC-AF50-1432476D9B0A}" destId="{388E9F42-1AE1-4F24-B223-6F4F33C6BAB0}" srcOrd="1" destOrd="0" presId="urn:microsoft.com/office/officeart/2005/8/layout/hProcess4"/>
    <dgm:cxn modelId="{BCA6BC7D-47EA-4433-805C-D80A3FED544A}" type="presParOf" srcId="{6A4EAD36-4DC7-49CC-AF50-1432476D9B0A}" destId="{2EFB3D78-D657-48F5-8FA4-515B1C487D53}" srcOrd="2" destOrd="0" presId="urn:microsoft.com/office/officeart/2005/8/layout/hProcess4"/>
    <dgm:cxn modelId="{08B93145-3D95-4E20-A8E0-437C6C073D51}" type="presParOf" srcId="{6A4EAD36-4DC7-49CC-AF50-1432476D9B0A}" destId="{1965402D-255D-4600-BFA8-398A11E020D2}" srcOrd="3" destOrd="0" presId="urn:microsoft.com/office/officeart/2005/8/layout/hProcess4"/>
    <dgm:cxn modelId="{B3447352-0586-4CFE-A1F9-FD22BD7131DF}" type="presParOf" srcId="{6A4EAD36-4DC7-49CC-AF50-1432476D9B0A}" destId="{C2C4F0C8-6155-4E58-94E0-3B93AE36EB74}" srcOrd="4" destOrd="0" presId="urn:microsoft.com/office/officeart/2005/8/layout/hProcess4"/>
    <dgm:cxn modelId="{D0D06453-A465-44C7-BA0A-9EF038DB892B}" type="presParOf" srcId="{6A2CEAF5-7A28-4687-86EF-761F1EEADAD6}" destId="{12A63892-A952-4E9C-AD3B-CD8686DE74D4}" srcOrd="7" destOrd="0" presId="urn:microsoft.com/office/officeart/2005/8/layout/hProcess4"/>
    <dgm:cxn modelId="{CE3755D1-2506-43FD-BED8-322E8819C447}" type="presParOf" srcId="{6A2CEAF5-7A28-4687-86EF-761F1EEADAD6}" destId="{3AC0045D-E5CE-4022-A913-9FFA02488F15}" srcOrd="8" destOrd="0" presId="urn:microsoft.com/office/officeart/2005/8/layout/hProcess4"/>
    <dgm:cxn modelId="{25B5F32B-7538-451B-ACF6-FED4A247ADDA}" type="presParOf" srcId="{3AC0045D-E5CE-4022-A913-9FFA02488F15}" destId="{61CF2393-36B1-40B3-9068-DAFB35941871}" srcOrd="0" destOrd="0" presId="urn:microsoft.com/office/officeart/2005/8/layout/hProcess4"/>
    <dgm:cxn modelId="{96E7BA53-B435-424C-8D69-FB823AAB0F29}" type="presParOf" srcId="{3AC0045D-E5CE-4022-A913-9FFA02488F15}" destId="{92DB14E1-3444-4DDB-B560-AD172F1092B7}" srcOrd="1" destOrd="0" presId="urn:microsoft.com/office/officeart/2005/8/layout/hProcess4"/>
    <dgm:cxn modelId="{71EDA921-0B27-4053-A92C-07965AE7D28B}" type="presParOf" srcId="{3AC0045D-E5CE-4022-A913-9FFA02488F15}" destId="{F8F9BA0D-2263-4A99-B4F4-A34569EE34E0}" srcOrd="2" destOrd="0" presId="urn:microsoft.com/office/officeart/2005/8/layout/hProcess4"/>
    <dgm:cxn modelId="{95CE1B04-444D-43A8-AC64-19F451A0A9AF}" type="presParOf" srcId="{3AC0045D-E5CE-4022-A913-9FFA02488F15}" destId="{143A9C9E-F516-4090-9F04-E6354AF1BDD1}" srcOrd="3" destOrd="0" presId="urn:microsoft.com/office/officeart/2005/8/layout/hProcess4"/>
    <dgm:cxn modelId="{63E9C016-683D-4014-B92F-A3B5264C48E4}" type="presParOf" srcId="{3AC0045D-E5CE-4022-A913-9FFA02488F15}" destId="{929742F1-A426-4372-B11A-496C82A526E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C2873-8FD7-479E-BD7F-019175FB65E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B4E9788-9FF5-4300-BE5E-C9D623A7594D}">
      <dgm:prSet phldrT="[Text]"/>
      <dgm:spPr/>
      <dgm:t>
        <a:bodyPr/>
        <a:lstStyle/>
        <a:p>
          <a:r>
            <a:rPr lang="en-US" dirty="0" smtClean="0"/>
            <a:t>Beliefs</a:t>
          </a:r>
          <a:endParaRPr lang="en-US" dirty="0"/>
        </a:p>
      </dgm:t>
    </dgm:pt>
    <dgm:pt modelId="{B15C8A69-ED81-424A-B7A0-6F3623F81CB8}" type="parTrans" cxnId="{56C5C9D8-2781-49C6-8A8D-814BAC0B09DD}">
      <dgm:prSet/>
      <dgm:spPr/>
      <dgm:t>
        <a:bodyPr/>
        <a:lstStyle/>
        <a:p>
          <a:endParaRPr lang="en-US"/>
        </a:p>
      </dgm:t>
    </dgm:pt>
    <dgm:pt modelId="{0A8B053B-AF8B-4B9C-BEBB-07E0C1BD39CD}" type="sibTrans" cxnId="{56C5C9D8-2781-49C6-8A8D-814BAC0B09DD}">
      <dgm:prSet/>
      <dgm:spPr/>
      <dgm:t>
        <a:bodyPr/>
        <a:lstStyle/>
        <a:p>
          <a:endParaRPr lang="en-US"/>
        </a:p>
      </dgm:t>
    </dgm:pt>
    <dgm:pt modelId="{F8870223-F926-4835-BB74-6650EB459CBF}">
      <dgm:prSet phldrT="[Text]"/>
      <dgm:spPr/>
      <dgm:t>
        <a:bodyPr/>
        <a:lstStyle/>
        <a:p>
          <a:r>
            <a:rPr lang="en-US" dirty="0" smtClean="0"/>
            <a:t>Computational thinking skills</a:t>
          </a:r>
          <a:endParaRPr lang="en-US" dirty="0"/>
        </a:p>
      </dgm:t>
    </dgm:pt>
    <dgm:pt modelId="{540C437A-B7A5-47B3-A474-9E27763CDE4C}" type="parTrans" cxnId="{DE7B5FD0-A5CD-4994-B2C1-4DA26B32A09D}">
      <dgm:prSet/>
      <dgm:spPr/>
      <dgm:t>
        <a:bodyPr/>
        <a:lstStyle/>
        <a:p>
          <a:endParaRPr lang="en-US"/>
        </a:p>
      </dgm:t>
    </dgm:pt>
    <dgm:pt modelId="{CB8C4A81-6B6C-4212-B5F9-141D06F7D3C5}" type="sibTrans" cxnId="{DE7B5FD0-A5CD-4994-B2C1-4DA26B32A09D}">
      <dgm:prSet/>
      <dgm:spPr/>
      <dgm:t>
        <a:bodyPr/>
        <a:lstStyle/>
        <a:p>
          <a:endParaRPr lang="en-US"/>
        </a:p>
      </dgm:t>
    </dgm:pt>
    <dgm:pt modelId="{C3737F7D-8A7A-475D-ABF7-C76934C1D057}">
      <dgm:prSet phldrT="[Text]"/>
      <dgm:spPr/>
      <dgm:t>
        <a:bodyPr/>
        <a:lstStyle/>
        <a:p>
          <a:r>
            <a:rPr lang="en-US" dirty="0" smtClean="0"/>
            <a:t>Importance of equity of access</a:t>
          </a:r>
          <a:endParaRPr lang="en-US" dirty="0"/>
        </a:p>
      </dgm:t>
    </dgm:pt>
    <dgm:pt modelId="{BC5AE8D5-73D4-4B67-8D27-A773C44FC242}" type="parTrans" cxnId="{D461BDAA-F60F-4A81-AA2D-7F4780BCB674}">
      <dgm:prSet/>
      <dgm:spPr/>
      <dgm:t>
        <a:bodyPr/>
        <a:lstStyle/>
        <a:p>
          <a:endParaRPr lang="en-US"/>
        </a:p>
      </dgm:t>
    </dgm:pt>
    <dgm:pt modelId="{6ACFEA7D-EDFC-4D83-A2E0-B79354E10F5D}" type="sibTrans" cxnId="{D461BDAA-F60F-4A81-AA2D-7F4780BCB674}">
      <dgm:prSet/>
      <dgm:spPr/>
      <dgm:t>
        <a:bodyPr/>
        <a:lstStyle/>
        <a:p>
          <a:endParaRPr lang="en-US"/>
        </a:p>
      </dgm:t>
    </dgm:pt>
    <dgm:pt modelId="{C2D94B75-0362-4587-9CB8-927284BA3F68}">
      <dgm:prSet phldrT="[Text]"/>
      <dgm:spPr/>
      <dgm:t>
        <a:bodyPr/>
        <a:lstStyle/>
        <a:p>
          <a:r>
            <a:rPr lang="en-US" dirty="0" smtClean="0"/>
            <a:t>Guidelines</a:t>
          </a:r>
          <a:endParaRPr lang="en-US" dirty="0"/>
        </a:p>
      </dgm:t>
    </dgm:pt>
    <dgm:pt modelId="{53F792FA-D44B-4151-9964-65AD364AF16E}" type="parTrans" cxnId="{A2D3336F-EA3E-4CD3-8EB3-168C971B8CB9}">
      <dgm:prSet/>
      <dgm:spPr/>
      <dgm:t>
        <a:bodyPr/>
        <a:lstStyle/>
        <a:p>
          <a:endParaRPr lang="en-US"/>
        </a:p>
      </dgm:t>
    </dgm:pt>
    <dgm:pt modelId="{94BFADF6-8F07-498D-9069-21AE7B76602F}" type="sibTrans" cxnId="{A2D3336F-EA3E-4CD3-8EB3-168C971B8CB9}">
      <dgm:prSet/>
      <dgm:spPr/>
      <dgm:t>
        <a:bodyPr/>
        <a:lstStyle/>
        <a:p>
          <a:endParaRPr lang="en-US"/>
        </a:p>
      </dgm:t>
    </dgm:pt>
    <dgm:pt modelId="{91CB5B70-D278-4BB2-A52A-27DB998ED9D4}">
      <dgm:prSet phldrT="[Text]"/>
      <dgm:spPr/>
      <dgm:t>
        <a:bodyPr/>
        <a:lstStyle/>
        <a:p>
          <a:r>
            <a:rPr lang="en-US" dirty="0" smtClean="0"/>
            <a:t>December 2016</a:t>
          </a:r>
          <a:endParaRPr lang="en-US" dirty="0"/>
        </a:p>
      </dgm:t>
    </dgm:pt>
    <dgm:pt modelId="{181334A9-F1E1-48D2-A34F-91477CFF6676}" type="parTrans" cxnId="{5D02099F-C298-4459-893D-8D2F16A4105C}">
      <dgm:prSet/>
      <dgm:spPr/>
      <dgm:t>
        <a:bodyPr/>
        <a:lstStyle/>
        <a:p>
          <a:endParaRPr lang="en-US"/>
        </a:p>
      </dgm:t>
    </dgm:pt>
    <dgm:pt modelId="{A1C01D1F-308F-44F5-A858-FEBF6D08CC76}" type="sibTrans" cxnId="{5D02099F-C298-4459-893D-8D2F16A4105C}">
      <dgm:prSet/>
      <dgm:spPr/>
      <dgm:t>
        <a:bodyPr/>
        <a:lstStyle/>
        <a:p>
          <a:endParaRPr lang="en-US"/>
        </a:p>
      </dgm:t>
    </dgm:pt>
    <dgm:pt modelId="{8F1F8EBA-BB1C-41ED-90F3-63030112E1AE}">
      <dgm:prSet phldrT="[Text]"/>
      <dgm:spPr/>
      <dgm:t>
        <a:bodyPr/>
        <a:lstStyle/>
        <a:p>
          <a:r>
            <a:rPr lang="en-US" dirty="0" smtClean="0"/>
            <a:t>Adoption</a:t>
          </a:r>
          <a:endParaRPr lang="en-US" dirty="0"/>
        </a:p>
      </dgm:t>
    </dgm:pt>
    <dgm:pt modelId="{087AF455-7F6D-4B7A-A5D5-120ABE8A8659}" type="parTrans" cxnId="{2214F84D-7E47-41D8-93B8-62BAEA5FC566}">
      <dgm:prSet/>
      <dgm:spPr/>
      <dgm:t>
        <a:bodyPr/>
        <a:lstStyle/>
        <a:p>
          <a:endParaRPr lang="en-US"/>
        </a:p>
      </dgm:t>
    </dgm:pt>
    <dgm:pt modelId="{FA7264FD-4B32-42EA-87B7-BBB920B17875}" type="sibTrans" cxnId="{2214F84D-7E47-41D8-93B8-62BAEA5FC566}">
      <dgm:prSet/>
      <dgm:spPr/>
      <dgm:t>
        <a:bodyPr/>
        <a:lstStyle/>
        <a:p>
          <a:endParaRPr lang="en-US"/>
        </a:p>
      </dgm:t>
    </dgm:pt>
    <dgm:pt modelId="{9BD82920-7596-48A9-B9B9-FB961A0514DA}">
      <dgm:prSet phldrT="[Text]"/>
      <dgm:spPr/>
      <dgm:t>
        <a:bodyPr/>
        <a:lstStyle/>
        <a:p>
          <a:r>
            <a:rPr lang="en-US" dirty="0" smtClean="0"/>
            <a:t>Detailed responsibilities for CSDE, districts, higher education, and community</a:t>
          </a:r>
          <a:endParaRPr lang="en-US" dirty="0"/>
        </a:p>
      </dgm:t>
    </dgm:pt>
    <dgm:pt modelId="{7107CA7C-84A5-408E-9B14-9AD8D5B4AE7E}" type="parTrans" cxnId="{656B8EC5-31D8-443E-B8F1-7F2FD2AF0BB1}">
      <dgm:prSet/>
      <dgm:spPr/>
      <dgm:t>
        <a:bodyPr/>
        <a:lstStyle/>
        <a:p>
          <a:endParaRPr lang="en-US"/>
        </a:p>
      </dgm:t>
    </dgm:pt>
    <dgm:pt modelId="{81298029-290B-4113-8CD7-B46D91A7BE9A}" type="sibTrans" cxnId="{656B8EC5-31D8-443E-B8F1-7F2FD2AF0BB1}">
      <dgm:prSet/>
      <dgm:spPr/>
      <dgm:t>
        <a:bodyPr/>
        <a:lstStyle/>
        <a:p>
          <a:endParaRPr lang="en-US"/>
        </a:p>
      </dgm:t>
    </dgm:pt>
    <dgm:pt modelId="{E9F89550-512A-4053-AD3F-325D8F9F428D}" type="pres">
      <dgm:prSet presAssocID="{27DC2873-8FD7-479E-BD7F-019175FB65EC}" presName="Name0" presStyleCnt="0">
        <dgm:presLayoutVars>
          <dgm:dir/>
          <dgm:animLvl val="lvl"/>
          <dgm:resizeHandles val="exact"/>
        </dgm:presLayoutVars>
      </dgm:prSet>
      <dgm:spPr/>
      <dgm:t>
        <a:bodyPr/>
        <a:lstStyle/>
        <a:p>
          <a:endParaRPr lang="en-US"/>
        </a:p>
      </dgm:t>
    </dgm:pt>
    <dgm:pt modelId="{95F936FA-F93A-465C-AA23-DA50DF1E10EE}" type="pres">
      <dgm:prSet presAssocID="{EB4E9788-9FF5-4300-BE5E-C9D623A7594D}" presName="linNode" presStyleCnt="0"/>
      <dgm:spPr/>
    </dgm:pt>
    <dgm:pt modelId="{D4F1A817-1D7A-4D29-80B8-F1BA9EEECEFB}" type="pres">
      <dgm:prSet presAssocID="{EB4E9788-9FF5-4300-BE5E-C9D623A7594D}" presName="parentText" presStyleLbl="node1" presStyleIdx="0" presStyleCnt="3">
        <dgm:presLayoutVars>
          <dgm:chMax val="1"/>
          <dgm:bulletEnabled val="1"/>
        </dgm:presLayoutVars>
      </dgm:prSet>
      <dgm:spPr/>
      <dgm:t>
        <a:bodyPr/>
        <a:lstStyle/>
        <a:p>
          <a:endParaRPr lang="en-US"/>
        </a:p>
      </dgm:t>
    </dgm:pt>
    <dgm:pt modelId="{D0CD80FE-9781-4C64-AA97-E03D9B10FCF5}" type="pres">
      <dgm:prSet presAssocID="{EB4E9788-9FF5-4300-BE5E-C9D623A7594D}" presName="descendantText" presStyleLbl="alignAccFollowNode1" presStyleIdx="0" presStyleCnt="3">
        <dgm:presLayoutVars>
          <dgm:bulletEnabled val="1"/>
        </dgm:presLayoutVars>
      </dgm:prSet>
      <dgm:spPr/>
      <dgm:t>
        <a:bodyPr/>
        <a:lstStyle/>
        <a:p>
          <a:endParaRPr lang="en-US"/>
        </a:p>
      </dgm:t>
    </dgm:pt>
    <dgm:pt modelId="{07B826EE-7AF3-4EF2-A5B7-910A355BCF4B}" type="pres">
      <dgm:prSet presAssocID="{0A8B053B-AF8B-4B9C-BEBB-07E0C1BD39CD}" presName="sp" presStyleCnt="0"/>
      <dgm:spPr/>
    </dgm:pt>
    <dgm:pt modelId="{D83BD855-621F-48E2-81A1-0B4C8F20C8C7}" type="pres">
      <dgm:prSet presAssocID="{C2D94B75-0362-4587-9CB8-927284BA3F68}" presName="linNode" presStyleCnt="0"/>
      <dgm:spPr/>
    </dgm:pt>
    <dgm:pt modelId="{C1362B87-D8D3-4FF5-B283-6E8936076369}" type="pres">
      <dgm:prSet presAssocID="{C2D94B75-0362-4587-9CB8-927284BA3F68}" presName="parentText" presStyleLbl="node1" presStyleIdx="1" presStyleCnt="3">
        <dgm:presLayoutVars>
          <dgm:chMax val="1"/>
          <dgm:bulletEnabled val="1"/>
        </dgm:presLayoutVars>
      </dgm:prSet>
      <dgm:spPr/>
      <dgm:t>
        <a:bodyPr/>
        <a:lstStyle/>
        <a:p>
          <a:endParaRPr lang="en-US"/>
        </a:p>
      </dgm:t>
    </dgm:pt>
    <dgm:pt modelId="{CFF7FF0D-16DB-4ADA-A1C1-C547B62E5409}" type="pres">
      <dgm:prSet presAssocID="{C2D94B75-0362-4587-9CB8-927284BA3F68}" presName="descendantText" presStyleLbl="alignAccFollowNode1" presStyleIdx="1" presStyleCnt="3">
        <dgm:presLayoutVars>
          <dgm:bulletEnabled val="1"/>
        </dgm:presLayoutVars>
      </dgm:prSet>
      <dgm:spPr/>
      <dgm:t>
        <a:bodyPr/>
        <a:lstStyle/>
        <a:p>
          <a:endParaRPr lang="en-US"/>
        </a:p>
      </dgm:t>
    </dgm:pt>
    <dgm:pt modelId="{FD09109C-2D38-4516-A68D-3D423829632B}" type="pres">
      <dgm:prSet presAssocID="{94BFADF6-8F07-498D-9069-21AE7B76602F}" presName="sp" presStyleCnt="0"/>
      <dgm:spPr/>
    </dgm:pt>
    <dgm:pt modelId="{395F841E-808F-4C20-BBCB-D70490DC5D79}" type="pres">
      <dgm:prSet presAssocID="{8F1F8EBA-BB1C-41ED-90F3-63030112E1AE}" presName="linNode" presStyleCnt="0"/>
      <dgm:spPr/>
    </dgm:pt>
    <dgm:pt modelId="{E8F9BADD-B7CC-4EF4-AC97-AF9500D51F61}" type="pres">
      <dgm:prSet presAssocID="{8F1F8EBA-BB1C-41ED-90F3-63030112E1AE}" presName="parentText" presStyleLbl="node1" presStyleIdx="2" presStyleCnt="3">
        <dgm:presLayoutVars>
          <dgm:chMax val="1"/>
          <dgm:bulletEnabled val="1"/>
        </dgm:presLayoutVars>
      </dgm:prSet>
      <dgm:spPr/>
      <dgm:t>
        <a:bodyPr/>
        <a:lstStyle/>
        <a:p>
          <a:endParaRPr lang="en-US"/>
        </a:p>
      </dgm:t>
    </dgm:pt>
    <dgm:pt modelId="{12BA94DE-2447-4F7A-BB22-830202F99EEE}" type="pres">
      <dgm:prSet presAssocID="{8F1F8EBA-BB1C-41ED-90F3-63030112E1AE}" presName="descendantText" presStyleLbl="alignAccFollowNode1" presStyleIdx="2" presStyleCnt="3">
        <dgm:presLayoutVars>
          <dgm:bulletEnabled val="1"/>
        </dgm:presLayoutVars>
      </dgm:prSet>
      <dgm:spPr/>
      <dgm:t>
        <a:bodyPr/>
        <a:lstStyle/>
        <a:p>
          <a:endParaRPr lang="en-US"/>
        </a:p>
      </dgm:t>
    </dgm:pt>
  </dgm:ptLst>
  <dgm:cxnLst>
    <dgm:cxn modelId="{56C5C9D8-2781-49C6-8A8D-814BAC0B09DD}" srcId="{27DC2873-8FD7-479E-BD7F-019175FB65EC}" destId="{EB4E9788-9FF5-4300-BE5E-C9D623A7594D}" srcOrd="0" destOrd="0" parTransId="{B15C8A69-ED81-424A-B7A0-6F3623F81CB8}" sibTransId="{0A8B053B-AF8B-4B9C-BEBB-07E0C1BD39CD}"/>
    <dgm:cxn modelId="{2D2D0C16-6DE9-4D25-85DE-470AC0AD6F2E}" type="presOf" srcId="{EB4E9788-9FF5-4300-BE5E-C9D623A7594D}" destId="{D4F1A817-1D7A-4D29-80B8-F1BA9EEECEFB}" srcOrd="0" destOrd="0" presId="urn:microsoft.com/office/officeart/2005/8/layout/vList5"/>
    <dgm:cxn modelId="{DE7B5FD0-A5CD-4994-B2C1-4DA26B32A09D}" srcId="{EB4E9788-9FF5-4300-BE5E-C9D623A7594D}" destId="{F8870223-F926-4835-BB74-6650EB459CBF}" srcOrd="0" destOrd="0" parTransId="{540C437A-B7A5-47B3-A474-9E27763CDE4C}" sibTransId="{CB8C4A81-6B6C-4212-B5F9-141D06F7D3C5}"/>
    <dgm:cxn modelId="{2214F84D-7E47-41D8-93B8-62BAEA5FC566}" srcId="{27DC2873-8FD7-479E-BD7F-019175FB65EC}" destId="{8F1F8EBA-BB1C-41ED-90F3-63030112E1AE}" srcOrd="2" destOrd="0" parTransId="{087AF455-7F6D-4B7A-A5D5-120ABE8A8659}" sibTransId="{FA7264FD-4B32-42EA-87B7-BBB920B17875}"/>
    <dgm:cxn modelId="{8A976AF9-A9A3-467E-8B60-3CDBC74CAB2F}" type="presOf" srcId="{F8870223-F926-4835-BB74-6650EB459CBF}" destId="{D0CD80FE-9781-4C64-AA97-E03D9B10FCF5}" srcOrd="0" destOrd="0" presId="urn:microsoft.com/office/officeart/2005/8/layout/vList5"/>
    <dgm:cxn modelId="{5D02099F-C298-4459-893D-8D2F16A4105C}" srcId="{8F1F8EBA-BB1C-41ED-90F3-63030112E1AE}" destId="{91CB5B70-D278-4BB2-A52A-27DB998ED9D4}" srcOrd="0" destOrd="0" parTransId="{181334A9-F1E1-48D2-A34F-91477CFF6676}" sibTransId="{A1C01D1F-308F-44F5-A858-FEBF6D08CC76}"/>
    <dgm:cxn modelId="{D461BDAA-F60F-4A81-AA2D-7F4780BCB674}" srcId="{EB4E9788-9FF5-4300-BE5E-C9D623A7594D}" destId="{C3737F7D-8A7A-475D-ABF7-C76934C1D057}" srcOrd="1" destOrd="0" parTransId="{BC5AE8D5-73D4-4B67-8D27-A773C44FC242}" sibTransId="{6ACFEA7D-EDFC-4D83-A2E0-B79354E10F5D}"/>
    <dgm:cxn modelId="{515582CB-784C-4459-BBBB-FFAC6740B7ED}" type="presOf" srcId="{C3737F7D-8A7A-475D-ABF7-C76934C1D057}" destId="{D0CD80FE-9781-4C64-AA97-E03D9B10FCF5}" srcOrd="0" destOrd="1" presId="urn:microsoft.com/office/officeart/2005/8/layout/vList5"/>
    <dgm:cxn modelId="{B0F69171-01BC-483A-9498-7F014D380AB9}" type="presOf" srcId="{27DC2873-8FD7-479E-BD7F-019175FB65EC}" destId="{E9F89550-512A-4053-AD3F-325D8F9F428D}" srcOrd="0" destOrd="0" presId="urn:microsoft.com/office/officeart/2005/8/layout/vList5"/>
    <dgm:cxn modelId="{A2D3336F-EA3E-4CD3-8EB3-168C971B8CB9}" srcId="{27DC2873-8FD7-479E-BD7F-019175FB65EC}" destId="{C2D94B75-0362-4587-9CB8-927284BA3F68}" srcOrd="1" destOrd="0" parTransId="{53F792FA-D44B-4151-9964-65AD364AF16E}" sibTransId="{94BFADF6-8F07-498D-9069-21AE7B76602F}"/>
    <dgm:cxn modelId="{04092614-FEF6-4489-A60E-F4DA29352608}" type="presOf" srcId="{91CB5B70-D278-4BB2-A52A-27DB998ED9D4}" destId="{12BA94DE-2447-4F7A-BB22-830202F99EEE}" srcOrd="0" destOrd="0" presId="urn:microsoft.com/office/officeart/2005/8/layout/vList5"/>
    <dgm:cxn modelId="{F87948E2-6F93-4423-AB4B-1F1066EEB70C}" type="presOf" srcId="{C2D94B75-0362-4587-9CB8-927284BA3F68}" destId="{C1362B87-D8D3-4FF5-B283-6E8936076369}" srcOrd="0" destOrd="0" presId="urn:microsoft.com/office/officeart/2005/8/layout/vList5"/>
    <dgm:cxn modelId="{6D9F8487-8184-4CEF-AC61-B9B2D1805B88}" type="presOf" srcId="{9BD82920-7596-48A9-B9B9-FB961A0514DA}" destId="{CFF7FF0D-16DB-4ADA-A1C1-C547B62E5409}" srcOrd="0" destOrd="0" presId="urn:microsoft.com/office/officeart/2005/8/layout/vList5"/>
    <dgm:cxn modelId="{656B8EC5-31D8-443E-B8F1-7F2FD2AF0BB1}" srcId="{C2D94B75-0362-4587-9CB8-927284BA3F68}" destId="{9BD82920-7596-48A9-B9B9-FB961A0514DA}" srcOrd="0" destOrd="0" parTransId="{7107CA7C-84A5-408E-9B14-9AD8D5B4AE7E}" sibTransId="{81298029-290B-4113-8CD7-B46D91A7BE9A}"/>
    <dgm:cxn modelId="{EB594DB2-C1BB-44E3-9B6D-0C62347C0F4B}" type="presOf" srcId="{8F1F8EBA-BB1C-41ED-90F3-63030112E1AE}" destId="{E8F9BADD-B7CC-4EF4-AC97-AF9500D51F61}" srcOrd="0" destOrd="0" presId="urn:microsoft.com/office/officeart/2005/8/layout/vList5"/>
    <dgm:cxn modelId="{E3952ED6-08C5-444F-9EB8-A66C45246C02}" type="presParOf" srcId="{E9F89550-512A-4053-AD3F-325D8F9F428D}" destId="{95F936FA-F93A-465C-AA23-DA50DF1E10EE}" srcOrd="0" destOrd="0" presId="urn:microsoft.com/office/officeart/2005/8/layout/vList5"/>
    <dgm:cxn modelId="{B897B9D2-3281-4588-BB16-6ACE05F47A03}" type="presParOf" srcId="{95F936FA-F93A-465C-AA23-DA50DF1E10EE}" destId="{D4F1A817-1D7A-4D29-80B8-F1BA9EEECEFB}" srcOrd="0" destOrd="0" presId="urn:microsoft.com/office/officeart/2005/8/layout/vList5"/>
    <dgm:cxn modelId="{6B62ED96-06BE-4787-A45A-9B4A6D0360DF}" type="presParOf" srcId="{95F936FA-F93A-465C-AA23-DA50DF1E10EE}" destId="{D0CD80FE-9781-4C64-AA97-E03D9B10FCF5}" srcOrd="1" destOrd="0" presId="urn:microsoft.com/office/officeart/2005/8/layout/vList5"/>
    <dgm:cxn modelId="{5E1709AF-0B27-4C94-AFD5-78B5A9676331}" type="presParOf" srcId="{E9F89550-512A-4053-AD3F-325D8F9F428D}" destId="{07B826EE-7AF3-4EF2-A5B7-910A355BCF4B}" srcOrd="1" destOrd="0" presId="urn:microsoft.com/office/officeart/2005/8/layout/vList5"/>
    <dgm:cxn modelId="{247064E6-4842-46D9-B81F-DB29C0970FE1}" type="presParOf" srcId="{E9F89550-512A-4053-AD3F-325D8F9F428D}" destId="{D83BD855-621F-48E2-81A1-0B4C8F20C8C7}" srcOrd="2" destOrd="0" presId="urn:microsoft.com/office/officeart/2005/8/layout/vList5"/>
    <dgm:cxn modelId="{383E494A-CF99-4EEF-AE53-A868738FA53D}" type="presParOf" srcId="{D83BD855-621F-48E2-81A1-0B4C8F20C8C7}" destId="{C1362B87-D8D3-4FF5-B283-6E8936076369}" srcOrd="0" destOrd="0" presId="urn:microsoft.com/office/officeart/2005/8/layout/vList5"/>
    <dgm:cxn modelId="{068DF502-1D51-48EF-ADA0-A1ACBC5F6D4F}" type="presParOf" srcId="{D83BD855-621F-48E2-81A1-0B4C8F20C8C7}" destId="{CFF7FF0D-16DB-4ADA-A1C1-C547B62E5409}" srcOrd="1" destOrd="0" presId="urn:microsoft.com/office/officeart/2005/8/layout/vList5"/>
    <dgm:cxn modelId="{2F6CF413-95F7-44D6-96ED-BAC312046B62}" type="presParOf" srcId="{E9F89550-512A-4053-AD3F-325D8F9F428D}" destId="{FD09109C-2D38-4516-A68D-3D423829632B}" srcOrd="3" destOrd="0" presId="urn:microsoft.com/office/officeart/2005/8/layout/vList5"/>
    <dgm:cxn modelId="{A04AD68F-711A-4918-BE94-18D0CFA537CA}" type="presParOf" srcId="{E9F89550-512A-4053-AD3F-325D8F9F428D}" destId="{395F841E-808F-4C20-BBCB-D70490DC5D79}" srcOrd="4" destOrd="0" presId="urn:microsoft.com/office/officeart/2005/8/layout/vList5"/>
    <dgm:cxn modelId="{089BA277-6CFC-4574-82EC-B04C6EAA9602}" type="presParOf" srcId="{395F841E-808F-4C20-BBCB-D70490DC5D79}" destId="{E8F9BADD-B7CC-4EF4-AC97-AF9500D51F61}" srcOrd="0" destOrd="0" presId="urn:microsoft.com/office/officeart/2005/8/layout/vList5"/>
    <dgm:cxn modelId="{E973B995-F3BE-443D-8CFC-5C67EA01190A}" type="presParOf" srcId="{395F841E-808F-4C20-BBCB-D70490DC5D79}" destId="{12BA94DE-2447-4F7A-BB22-830202F99EE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8D862-ADD8-984E-B8F2-1D319D5F8F89}" type="datetimeFigureOut">
              <a:rPr lang="en-US" smtClean="0"/>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87E0F-5A19-6D48-97F0-7EDA4B9641F4}" type="slidenum">
              <a:rPr lang="en-US" smtClean="0"/>
              <a:t>‹#›</a:t>
            </a:fld>
            <a:endParaRPr lang="en-US"/>
          </a:p>
        </p:txBody>
      </p:sp>
    </p:spTree>
    <p:extLst>
      <p:ext uri="{BB962C8B-B14F-4D97-AF65-F5344CB8AC3E}">
        <p14:creationId xmlns:p14="http://schemas.microsoft.com/office/powerpoint/2010/main" val="387218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knowledge and skills are increasingly being recognized as foundational for an educated citizenry.  Therefore it is becoming</a:t>
            </a:r>
            <a:r>
              <a:rPr lang="en-US" baseline="0" dirty="0" smtClean="0"/>
              <a:t> increasingly more important that all students have access to high-quality computer science education.</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a:t>
            </a:fld>
            <a:endParaRPr lang="en-US"/>
          </a:p>
        </p:txBody>
      </p:sp>
    </p:spTree>
    <p:extLst>
      <p:ext uri="{BB962C8B-B14F-4D97-AF65-F5344CB8AC3E}">
        <p14:creationId xmlns:p14="http://schemas.microsoft.com/office/powerpoint/2010/main" val="240639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37ef96318_0_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Google Shape;431;g137ef963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Although computer science is an independent</a:t>
            </a:r>
            <a:r>
              <a:rPr lang="en-US" baseline="0" dirty="0" smtClean="0"/>
              <a:t> discipline, there is overlap particularly in the areas of science and engineering and math.  This graphic highlights the connections with computer science and the math practices found in the Connecticut Core Standards, computer science and the practices noted in the Next Generation Science Standards and ultimately how all three relate to each other.</a:t>
            </a:r>
            <a:endParaRPr dirty="0"/>
          </a:p>
        </p:txBody>
      </p:sp>
    </p:spTree>
    <p:extLst>
      <p:ext uri="{BB962C8B-B14F-4D97-AF65-F5344CB8AC3E}">
        <p14:creationId xmlns:p14="http://schemas.microsoft.com/office/powerpoint/2010/main" val="332387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44a772432_1_17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Google Shape;473;g144a772432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There is a distinct difference between</a:t>
            </a:r>
            <a:r>
              <a:rPr lang="en-US" baseline="0" dirty="0" smtClean="0"/>
              <a:t> a framework and standards.  In very simple terms a framework is a general guideline that provides a basic structure while standards are more specific and able to be measured.  Therefore, the framework was the foundation for the creation of standards that are the basis for instruction related to computer science.</a:t>
            </a:r>
            <a:endParaRPr dirty="0"/>
          </a:p>
        </p:txBody>
      </p:sp>
    </p:spTree>
    <p:extLst>
      <p:ext uri="{BB962C8B-B14F-4D97-AF65-F5344CB8AC3E}">
        <p14:creationId xmlns:p14="http://schemas.microsoft.com/office/powerpoint/2010/main" val="145479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the release of the K-12 Computer Science Framework, the Computer Science Teachers Association revised their computer science standards.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12</a:t>
            </a:fld>
            <a:endParaRPr lang="en-US"/>
          </a:p>
        </p:txBody>
      </p:sp>
    </p:spTree>
    <p:extLst>
      <p:ext uri="{BB962C8B-B14F-4D97-AF65-F5344CB8AC3E}">
        <p14:creationId xmlns:p14="http://schemas.microsoft.com/office/powerpoint/2010/main" val="329546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37ef96318_0_6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Google Shape;466;g137ef9631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solidFill>
                  <a:schemeClr val="dk1"/>
                </a:solidFill>
              </a:rPr>
              <a:t>The framework consists of discrete statements of what students know or do. </a:t>
            </a:r>
            <a:r>
              <a:rPr lang="en-US" dirty="0" smtClean="0">
                <a:solidFill>
                  <a:schemeClr val="dk1"/>
                </a:solidFill>
              </a:rPr>
              <a:t>Standards </a:t>
            </a:r>
            <a:r>
              <a:rPr lang="en-US" dirty="0">
                <a:solidFill>
                  <a:schemeClr val="dk1"/>
                </a:solidFill>
              </a:rPr>
              <a:t>are built from the framework statements and consist of what students know </a:t>
            </a:r>
            <a:r>
              <a:rPr lang="en-US" u="sng" dirty="0">
                <a:solidFill>
                  <a:schemeClr val="dk1"/>
                </a:solidFill>
              </a:rPr>
              <a:t>and</a:t>
            </a:r>
            <a:r>
              <a:rPr lang="en-US" dirty="0">
                <a:solidFill>
                  <a:schemeClr val="dk1"/>
                </a:solidFill>
              </a:rPr>
              <a:t> do. </a:t>
            </a:r>
            <a:r>
              <a:rPr lang="en-US" dirty="0" smtClean="0">
                <a:solidFill>
                  <a:schemeClr val="dk1"/>
                </a:solidFill>
              </a:rPr>
              <a:t>The standards developed by the Computer</a:t>
            </a:r>
            <a:r>
              <a:rPr lang="en-US" baseline="0" dirty="0" smtClean="0">
                <a:solidFill>
                  <a:schemeClr val="dk1"/>
                </a:solidFill>
              </a:rPr>
              <a:t> Science Teachers Association align to the framework and define measurable learning from kindergarten to grade 12.  Schools and districts are responsible for developing the </a:t>
            </a:r>
            <a:r>
              <a:rPr lang="en-US" dirty="0" smtClean="0">
                <a:solidFill>
                  <a:schemeClr val="dk1"/>
                </a:solidFill>
              </a:rPr>
              <a:t>curriculum which is how the</a:t>
            </a:r>
            <a:r>
              <a:rPr lang="en-US" baseline="0" dirty="0" smtClean="0">
                <a:solidFill>
                  <a:schemeClr val="dk1"/>
                </a:solidFill>
              </a:rPr>
              <a:t> standards will be taught.</a:t>
            </a:r>
            <a:endParaRPr dirty="0">
              <a:solidFill>
                <a:schemeClr val="dk1"/>
              </a:solidFill>
            </a:endParaRPr>
          </a:p>
          <a:p>
            <a:pPr marL="0" lvl="0" indent="0" rtl="0">
              <a:spcBef>
                <a:spcPts val="0"/>
              </a:spcBef>
              <a:spcAft>
                <a:spcPts val="0"/>
              </a:spcAft>
              <a:buNone/>
            </a:pPr>
            <a:endParaRPr dirty="0"/>
          </a:p>
        </p:txBody>
      </p:sp>
    </p:spTree>
    <p:extLst>
      <p:ext uri="{BB962C8B-B14F-4D97-AF65-F5344CB8AC3E}">
        <p14:creationId xmlns:p14="http://schemas.microsoft.com/office/powerpoint/2010/main" val="1910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44a772432_1_17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Google Shape;480;g144a772432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 Framework</a:t>
            </a:r>
            <a:r>
              <a:rPr lang="en-US" baseline="0" dirty="0" smtClean="0"/>
              <a:t> consists of c</a:t>
            </a:r>
            <a:r>
              <a:rPr lang="en-US" dirty="0" smtClean="0"/>
              <a:t>oncepts </a:t>
            </a:r>
            <a:r>
              <a:rPr lang="en-US" dirty="0"/>
              <a:t>and </a:t>
            </a:r>
            <a:r>
              <a:rPr lang="en-US" dirty="0" smtClean="0"/>
              <a:t>practices.</a:t>
            </a:r>
            <a:r>
              <a:rPr lang="en-US" baseline="0" dirty="0" smtClean="0"/>
              <a:t>  The concepts are high-level expectations of what students should understand the practices describe the way that this should be done.  Together, defining what students should know and be able to do results in standards that are independent, specific and measurable.</a:t>
            </a:r>
            <a:endParaRPr dirty="0"/>
          </a:p>
        </p:txBody>
      </p:sp>
    </p:spTree>
    <p:extLst>
      <p:ext uri="{BB962C8B-B14F-4D97-AF65-F5344CB8AC3E}">
        <p14:creationId xmlns:p14="http://schemas.microsoft.com/office/powerpoint/2010/main" val="27954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revised</a:t>
            </a:r>
            <a:r>
              <a:rPr lang="en-US" baseline="0" dirty="0" smtClean="0"/>
              <a:t> standards released by the Computer Science Teachers Association in 2017 align to the framework statements, are based on a progression of learning, and provide a foundation for the study of computer science.  On June 6, 2018, the Connecticut State Board of Education adopted these standards as the basis for computer science education in the state.  Districts can now use these adopted standards to write computer science curriculum.</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15</a:t>
            </a:fld>
            <a:endParaRPr lang="en-US"/>
          </a:p>
        </p:txBody>
      </p:sp>
    </p:spTree>
    <p:extLst>
      <p:ext uri="{BB962C8B-B14F-4D97-AF65-F5344CB8AC3E}">
        <p14:creationId xmlns:p14="http://schemas.microsoft.com/office/powerpoint/2010/main" val="423649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CSTA Computer Science Standards</a:t>
            </a:r>
            <a:r>
              <a:rPr lang="en-US" baseline="0" dirty="0" smtClean="0"/>
              <a:t> identify measurable student performance expectations by grade band.  The expectations contained in the K-2, 3-5, 6-8 and 9-10 grade bands are intended for all students to ensure a comprehensive computer science education.  The 11-12 grade band is for students who are looking to pursue further study in computer science or related fields.  Within the standards there are the 7 practices and 5 concepts that were in the framework and there are 16 identified sub-concepts.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16</a:t>
            </a:fld>
            <a:endParaRPr lang="en-US"/>
          </a:p>
        </p:txBody>
      </p:sp>
    </p:spTree>
    <p:extLst>
      <p:ext uri="{BB962C8B-B14F-4D97-AF65-F5344CB8AC3E}">
        <p14:creationId xmlns:p14="http://schemas.microsoft.com/office/powerpoint/2010/main" val="366704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44a772432_1_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Google Shape;319;g144a77243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To recap what has been discussed</a:t>
            </a:r>
            <a:r>
              <a:rPr lang="en-US" baseline="0" dirty="0" smtClean="0"/>
              <a:t> so far, the</a:t>
            </a:r>
            <a:r>
              <a:rPr lang="en-US" dirty="0" smtClean="0"/>
              <a:t> </a:t>
            </a:r>
            <a:r>
              <a:rPr lang="en-US" dirty="0"/>
              <a:t>framework is a high level, conceptual guide. It </a:t>
            </a:r>
            <a:r>
              <a:rPr lang="en-US" dirty="0" smtClean="0"/>
              <a:t>should not be confused with standards.</a:t>
            </a:r>
            <a:r>
              <a:rPr lang="en-US" baseline="0" dirty="0" smtClean="0"/>
              <a:t>  Standards are specific measurable performance expectation and should not be confused with curriculum. C</a:t>
            </a:r>
            <a:r>
              <a:rPr lang="en-US" dirty="0" smtClean="0"/>
              <a:t>urriculum</a:t>
            </a:r>
            <a:r>
              <a:rPr lang="en-US" baseline="0" dirty="0" smtClean="0"/>
              <a:t> is what and how to teach the standards.  Curriculum that addresses the standards that have been adopted by the state is determined at the local level.</a:t>
            </a:r>
            <a:r>
              <a:rPr lang="en-US" dirty="0" smtClean="0"/>
              <a:t> </a:t>
            </a:r>
            <a:endParaRPr dirty="0"/>
          </a:p>
        </p:txBody>
      </p:sp>
    </p:spTree>
    <p:extLst>
      <p:ext uri="{BB962C8B-B14F-4D97-AF65-F5344CB8AC3E}">
        <p14:creationId xmlns:p14="http://schemas.microsoft.com/office/powerpoint/2010/main" val="42847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standards are identified</a:t>
            </a:r>
            <a:r>
              <a:rPr lang="en-US" baseline="0" dirty="0" smtClean="0"/>
              <a:t> by grade band as opposed to a specific grade, districts have a great deal of flexibility in how they choose to implement the standards in their schools.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18</a:t>
            </a:fld>
            <a:endParaRPr lang="en-US"/>
          </a:p>
        </p:txBody>
      </p:sp>
    </p:spTree>
    <p:extLst>
      <p:ext uri="{BB962C8B-B14F-4D97-AF65-F5344CB8AC3E}">
        <p14:creationId xmlns:p14="http://schemas.microsoft.com/office/powerpoint/2010/main" val="192754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assist districts</a:t>
            </a:r>
            <a:r>
              <a:rPr lang="en-US" baseline="0" dirty="0" smtClean="0"/>
              <a:t> in determining an implementation plan, the Connecticut State Board of Education adopted the Connecticut Computer Science Implementation Guidelines in partnership with the adoption of the standards.  This document was created by a diverse group of stakeholders.  It not only provides some background and information relative to the discipline of computer science, it also provides a detailed description of the practices and standards organization as well as various models and resources to support implementation.</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19</a:t>
            </a:fld>
            <a:endParaRPr lang="en-US"/>
          </a:p>
        </p:txBody>
      </p:sp>
    </p:spTree>
    <p:extLst>
      <p:ext uri="{BB962C8B-B14F-4D97-AF65-F5344CB8AC3E}">
        <p14:creationId xmlns:p14="http://schemas.microsoft.com/office/powerpoint/2010/main" val="341720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Understanding the importance of computer science education, the Connecticut State Department of Education has made computer science a priority in recent years. The push to expand computer science education in Connecticut began in 2014 with the formation of a computer science advisory group. This group’s primary responsibility was to draft the computer science position statement that was adopted by the board in 2016.  This document has been a driving force in the continued efforts to expand computer science education.</a:t>
            </a:r>
            <a:endParaRPr lang="en-US" dirty="0"/>
          </a:p>
        </p:txBody>
      </p:sp>
      <p:sp>
        <p:nvSpPr>
          <p:cNvPr id="4" name="Slide Number Placeholder 3"/>
          <p:cNvSpPr>
            <a:spLocks noGrp="1"/>
          </p:cNvSpPr>
          <p:nvPr>
            <p:ph type="sldNum" sz="quarter" idx="10"/>
          </p:nvPr>
        </p:nvSpPr>
        <p:spPr/>
        <p:txBody>
          <a:bodyPr/>
          <a:lstStyle/>
          <a:p>
            <a:fld id="{AE8D40B6-3819-493F-9158-7671EA052FE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2369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3835d152f_0_6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Google Shape;527;g13835d152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There are a variety</a:t>
            </a:r>
            <a:r>
              <a:rPr lang="en-US" baseline="0" dirty="0" smtClean="0"/>
              <a:t> of pathways that districts can use when implementing computer science and it depends in large part by the level of exposure to computer science the district is striving for.  Districts that are newly implementing a computer science curriculum may first have basic exposure to the content while they develop teacher capacity and a long term computer science plan.  Others may choose to have a deep exposure to computer science and others may fall somewhere in between.  Regardless of the path that is chosen by the district, computer science should be for all students.</a:t>
            </a:r>
            <a:endParaRPr dirty="0"/>
          </a:p>
        </p:txBody>
      </p:sp>
    </p:spTree>
    <p:extLst>
      <p:ext uri="{BB962C8B-B14F-4D97-AF65-F5344CB8AC3E}">
        <p14:creationId xmlns:p14="http://schemas.microsoft.com/office/powerpoint/2010/main" val="112118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a:t>
            </a:r>
            <a:r>
              <a:rPr lang="en-US" baseline="0" dirty="0" smtClean="0"/>
              <a:t> time for computer science in an already busy school day can be a challenge.  At the elementary and middle school level, time for computer science can be found by creating a course that specifically teachers computer science during a set time in the day or week similar to art or music.  Another option at the elementary and secondary level is to embed computer science into the already existing curriculums.  There are a variety of resources for computer science that align to the Connecticut Core Standards as well as the Next Generation Science Standards.  At these levels, 20 hours of yearly instruction is recommended.  Lastly, computer science instruction does not require any specific hardware or software.  There are lessons that are both “plugged” meaning utilizing technology and “unplugged” which do not that still address the standards and teach the fundamental concepts of computer science.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21</a:t>
            </a:fld>
            <a:endParaRPr lang="en-US"/>
          </a:p>
        </p:txBody>
      </p:sp>
    </p:spTree>
    <p:extLst>
      <p:ext uri="{BB962C8B-B14F-4D97-AF65-F5344CB8AC3E}">
        <p14:creationId xmlns:p14="http://schemas.microsoft.com/office/powerpoint/2010/main" val="152365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high</a:t>
            </a:r>
            <a:r>
              <a:rPr lang="en-US" baseline="0" dirty="0" smtClean="0"/>
              <a:t> school level, computer science education is most easily achieved by offering stand alone courses.  Establishing a pathway of courses instead of just a singular computer science course is recommended as this will be the best way to prepare and encourage students to take AP level computer science courses.  Based upon the new graduation requirements that begin with the class of 2023, computer science courses could count towards the nine credits in science, technology, engineering and math depending upon local policy.  </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22</a:t>
            </a:fld>
            <a:endParaRPr lang="en-US"/>
          </a:p>
        </p:txBody>
      </p:sp>
    </p:spTree>
    <p:extLst>
      <p:ext uri="{BB962C8B-B14F-4D97-AF65-F5344CB8AC3E}">
        <p14:creationId xmlns:p14="http://schemas.microsoft.com/office/powerpoint/2010/main" val="37734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science has come a long way in a relatively</a:t>
            </a:r>
            <a:r>
              <a:rPr lang="en-US" baseline="0" dirty="0" smtClean="0"/>
              <a:t> short amount of time in Connecticut.</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23</a:t>
            </a:fld>
            <a:endParaRPr lang="en-US"/>
          </a:p>
        </p:txBody>
      </p:sp>
    </p:spTree>
    <p:extLst>
      <p:ext uri="{BB962C8B-B14F-4D97-AF65-F5344CB8AC3E}">
        <p14:creationId xmlns:p14="http://schemas.microsoft.com/office/powerpoint/2010/main" val="280113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Code.org</a:t>
            </a:r>
            <a:r>
              <a:rPr lang="en-US" baseline="0" dirty="0" smtClean="0"/>
              <a:t> collects data relative to 9 different state criteria.  When we look at CT we have completed 3 of the 9 including having a dedicated computer science position at the state department, adopting standards, and allowing computer science to count as a core graduation requirement.  Three additional items are well underway.  A basic state plan has been developed, but more time needs to be spent on determining timelines and indicators of success.  An internal workgroup has submitted recommendations and further work in this area is on the horizon.  Finally, some of our institutes of higher education are beginning to take a close look at computer science in terms of teacher prep and professional learning.  Given the local nature of our educational structure, we may never complete all 9, but in a short time, we have made some headway.</a:t>
            </a:r>
            <a:endParaRPr lang="en-US" dirty="0"/>
          </a:p>
        </p:txBody>
      </p:sp>
      <p:sp>
        <p:nvSpPr>
          <p:cNvPr id="4" name="Slide Number Placeholder 3"/>
          <p:cNvSpPr>
            <a:spLocks noGrp="1"/>
          </p:cNvSpPr>
          <p:nvPr>
            <p:ph type="sldNum" sz="quarter" idx="10"/>
          </p:nvPr>
        </p:nvSpPr>
        <p:spPr/>
        <p:txBody>
          <a:bodyPr/>
          <a:lstStyle/>
          <a:p>
            <a:fld id="{AE8D40B6-3819-493F-9158-7671EA052FE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6324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information about computer science is available on the computer science page of the Connecticut State Department of Education website.  In addition, a listserv has been created to keep the field up to date on opportunities for teachers and students related to computer science.  Finally, there is an active chapter of the Computer Science Teachers Association in Connecticut and you are encouraged to visit their website for a variety of useful implementation.</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25</a:t>
            </a:fld>
            <a:endParaRPr lang="en-US"/>
          </a:p>
        </p:txBody>
      </p:sp>
    </p:spTree>
    <p:extLst>
      <p:ext uri="{BB962C8B-B14F-4D97-AF65-F5344CB8AC3E}">
        <p14:creationId xmlns:p14="http://schemas.microsoft.com/office/powerpoint/2010/main" val="2342535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time an i</a:t>
            </a:r>
            <a:r>
              <a:rPr lang="en-US" dirty="0" smtClean="0"/>
              <a:t>f</a:t>
            </a:r>
            <a:r>
              <a:rPr lang="en-US" baseline="0" dirty="0" smtClean="0"/>
              <a:t> you have any additional questions, please feel free to contact me directly by email or phone. </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26</a:t>
            </a:fld>
            <a:endParaRPr lang="en-US" dirty="0"/>
          </a:p>
        </p:txBody>
      </p:sp>
    </p:spTree>
    <p:extLst>
      <p:ext uri="{BB962C8B-B14F-4D97-AF65-F5344CB8AC3E}">
        <p14:creationId xmlns:p14="http://schemas.microsoft.com/office/powerpoint/2010/main" val="352770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smtClean="0"/>
              <a:t>The position statement document outlines beliefs and guidelines about computer science education to ensure the changing needs of the workplace, technology and global economy are met.  Specifically it speaks to developing computational thinking  which is characterized by logically ordering and analyzing data and creating solutions using a series of ordered steps.  These are fundamental skills that are necessary to become college and career ready in today’s world and therefore efforts to provide a comprehensive computer science education to ALL students must be increased.  This is not something that can be accomplished in isolation.  All stakeholders have a responsibility to the children in our state.  It is for this reason that the position statement outlines specific responsibilities for various groups of stakeholders.</a:t>
            </a:r>
          </a:p>
          <a:p>
            <a:endParaRPr lang="en-US" baseline="0" dirty="0" smtClean="0"/>
          </a:p>
          <a:p>
            <a:r>
              <a:rPr lang="en-US" baseline="0" dirty="0" smtClean="0"/>
              <a:t>.</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5964366-FE4B-4337-AF8B-E7F0780508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8704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Within the position statement, specific responsibilities of the CSDE were cited.  The </a:t>
            </a:r>
            <a:r>
              <a:rPr lang="en-US" dirty="0" smtClean="0"/>
              <a:t>work </a:t>
            </a:r>
            <a:r>
              <a:rPr lang="en-US" dirty="0"/>
              <a:t>at the agency </a:t>
            </a:r>
            <a:r>
              <a:rPr lang="en-US" dirty="0" smtClean="0"/>
              <a:t>has</a:t>
            </a:r>
            <a:r>
              <a:rPr lang="en-US" baseline="0" dirty="0" smtClean="0"/>
              <a:t> and continues to address </a:t>
            </a:r>
            <a:r>
              <a:rPr lang="en-US" dirty="0" smtClean="0"/>
              <a:t>these </a:t>
            </a:r>
            <a:r>
              <a:rPr lang="en-US" dirty="0"/>
              <a:t>responsibilities.  </a:t>
            </a:r>
            <a:r>
              <a:rPr lang="en-US" dirty="0" smtClean="0"/>
              <a:t>Specifically, </a:t>
            </a:r>
            <a:r>
              <a:rPr lang="en-US" baseline="0" dirty="0" smtClean="0"/>
              <a:t>computer science standards were adopted in June, 2018, opportunities for professional learning in the area of computer science is disseminated via </a:t>
            </a:r>
            <a:r>
              <a:rPr lang="en-US" baseline="0" dirty="0" err="1" smtClean="0"/>
              <a:t>listservs</a:t>
            </a:r>
            <a:r>
              <a:rPr lang="en-US" baseline="0" dirty="0" smtClean="0"/>
              <a:t> out of the Academic Office, and the agency engages collaboratively with computer science professionals both within Connecticut and nationally.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F173089-0244-4EFD-8217-CFD638A98D7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9161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can’t do this work alone. School districts are our partners in ensuring that all students in Connecticut receive a high-quality computer science education.  This can be accomplished by allocating instructional time to computer science and offering a continuum of computer science experiences from elementary school to high school.  </a:t>
            </a:r>
            <a:endParaRPr lang="en-US" dirty="0"/>
          </a:p>
        </p:txBody>
      </p:sp>
      <p:sp>
        <p:nvSpPr>
          <p:cNvPr id="4" name="Slide Number Placeholder 3"/>
          <p:cNvSpPr>
            <a:spLocks noGrp="1"/>
          </p:cNvSpPr>
          <p:nvPr>
            <p:ph type="sldNum" sz="quarter" idx="10"/>
          </p:nvPr>
        </p:nvSpPr>
        <p:spPr/>
        <p:txBody>
          <a:bodyPr/>
          <a:lstStyle/>
          <a:p>
            <a:fld id="{AE8D40B6-3819-493F-9158-7671EA052FE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5605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a:t>
            </a:r>
            <a:r>
              <a:rPr lang="en-US" baseline="0" dirty="0" smtClean="0"/>
              <a:t> science has not just been a focus at the state level.  Computer science has gained national attention in recent years and in 2016, The Association for Computing Machinery, Code.org, the Computer Science Teachers Association, the Cyber Innovation Center, and the National Math and Science Initiative collaborated with states, districts, and the computer science education community to develop conceptual guidelines for computer science education.</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6</a:t>
            </a:fld>
            <a:endParaRPr lang="en-US"/>
          </a:p>
        </p:txBody>
      </p:sp>
    </p:spTree>
    <p:extLst>
      <p:ext uri="{BB962C8B-B14F-4D97-AF65-F5344CB8AC3E}">
        <p14:creationId xmlns:p14="http://schemas.microsoft.com/office/powerpoint/2010/main" val="220553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44a772432_1_23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Google Shape;552;g144a772432_1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a:t>
            </a:r>
            <a:r>
              <a:rPr lang="en-US" baseline="0" dirty="0" smtClean="0"/>
              <a:t> K-12 Computer Science Framework was not an independent effort.  The final framework was the result of input from a variety of stakeholders.  The 27 writers represented a range of states, districts, industry partners and other interested organizations.</a:t>
            </a:r>
            <a:endParaRPr dirty="0"/>
          </a:p>
        </p:txBody>
      </p:sp>
    </p:spTree>
    <p:extLst>
      <p:ext uri="{BB962C8B-B14F-4D97-AF65-F5344CB8AC3E}">
        <p14:creationId xmlns:p14="http://schemas.microsoft.com/office/powerpoint/2010/main" val="170268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76d1c8871_2_6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Google Shape;361;g176d1c8871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US" dirty="0" smtClean="0"/>
              <a:t>The framework</a:t>
            </a:r>
            <a:r>
              <a:rPr lang="en-US" baseline="0" dirty="0" smtClean="0"/>
              <a:t> was developed with a vision for computer science education.  Through a strong foundation in computer science, students will not only be prepared to live in the digital world, they will have the capacity to create future technologies.  They will understand the impact that computing has on not only in specific field, but on society as a whole.</a:t>
            </a:r>
            <a:endParaRPr dirty="0"/>
          </a:p>
        </p:txBody>
      </p:sp>
    </p:spTree>
    <p:extLst>
      <p:ext uri="{BB962C8B-B14F-4D97-AF65-F5344CB8AC3E}">
        <p14:creationId xmlns:p14="http://schemas.microsoft.com/office/powerpoint/2010/main" val="264139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3835d152f_0_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Google Shape;380;g13835d15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rtl="0">
              <a:spcBef>
                <a:spcPts val="0"/>
              </a:spcBef>
              <a:spcAft>
                <a:spcPts val="0"/>
              </a:spcAft>
              <a:buClr>
                <a:schemeClr val="dk1"/>
              </a:buClr>
              <a:buSzPts val="1400"/>
              <a:buNone/>
            </a:pPr>
            <a:r>
              <a:rPr lang="en-US" dirty="0" smtClean="0">
                <a:solidFill>
                  <a:schemeClr val="dk1"/>
                </a:solidFill>
              </a:rPr>
              <a:t>The framework</a:t>
            </a:r>
            <a:r>
              <a:rPr lang="en-US" baseline="0" dirty="0" smtClean="0">
                <a:solidFill>
                  <a:schemeClr val="dk1"/>
                </a:solidFill>
              </a:rPr>
              <a:t> articulates 5 core concepts related to computer science. </a:t>
            </a:r>
            <a:r>
              <a:rPr lang="en-US" dirty="0" smtClean="0">
                <a:solidFill>
                  <a:schemeClr val="dk1"/>
                </a:solidFill>
              </a:rPr>
              <a:t>While </a:t>
            </a:r>
            <a:r>
              <a:rPr lang="en-US" dirty="0">
                <a:solidFill>
                  <a:schemeClr val="dk1"/>
                </a:solidFill>
              </a:rPr>
              <a:t>the order of the 5 concept areas </a:t>
            </a:r>
            <a:r>
              <a:rPr lang="en-US" dirty="0" smtClean="0">
                <a:solidFill>
                  <a:schemeClr val="dk1"/>
                </a:solidFill>
              </a:rPr>
              <a:t>do </a:t>
            </a:r>
            <a:r>
              <a:rPr lang="en-US" dirty="0">
                <a:solidFill>
                  <a:schemeClr val="dk1"/>
                </a:solidFill>
              </a:rPr>
              <a:t>not prescribe an instructional order, they are arranged to illustrate the movement from the physical reality of computer science to the societal impact. Each successive layer gets more abstract. </a:t>
            </a:r>
            <a:r>
              <a:rPr lang="en-US" dirty="0" smtClean="0">
                <a:solidFill>
                  <a:schemeClr val="dk1"/>
                </a:solidFill>
              </a:rPr>
              <a:t>In addition to the core concepts, 7 practices are identified.  The concepts</a:t>
            </a:r>
            <a:r>
              <a:rPr lang="en-US" baseline="0" dirty="0" smtClean="0">
                <a:solidFill>
                  <a:schemeClr val="dk1"/>
                </a:solidFill>
              </a:rPr>
              <a:t> and practices fit together to create a meaningful computer science experience for students.</a:t>
            </a:r>
            <a:endParaRPr dirty="0">
              <a:solidFill>
                <a:schemeClr val="dk1"/>
              </a:solidFill>
            </a:endParaRPr>
          </a:p>
          <a:p>
            <a:pPr marL="0" lvl="0" indent="0" rtl="0">
              <a:spcBef>
                <a:spcPts val="0"/>
              </a:spcBef>
              <a:spcAft>
                <a:spcPts val="0"/>
              </a:spcAft>
              <a:buNone/>
            </a:pPr>
            <a:endParaRPr dirty="0"/>
          </a:p>
        </p:txBody>
      </p:sp>
    </p:spTree>
    <p:extLst>
      <p:ext uri="{BB962C8B-B14F-4D97-AF65-F5344CB8AC3E}">
        <p14:creationId xmlns:p14="http://schemas.microsoft.com/office/powerpoint/2010/main" val="3504146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5540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291713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204582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379743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98323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285194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2"/>
        <p:cNvGrpSpPr/>
        <p:nvPr/>
      </p:nvGrpSpPr>
      <p:grpSpPr>
        <a:xfrm>
          <a:off x="0" y="0"/>
          <a:ext cx="0" cy="0"/>
          <a:chOff x="0" y="0"/>
          <a:chExt cx="0" cy="0"/>
        </a:xfrm>
      </p:grpSpPr>
      <p:sp>
        <p:nvSpPr>
          <p:cNvPr id="263" name="Google Shape;263;p52"/>
          <p:cNvSpPr txBox="1">
            <a:spLocks noGrp="1"/>
          </p:cNvSpPr>
          <p:nvPr>
            <p:ph type="title"/>
          </p:nvPr>
        </p:nvSpPr>
        <p:spPr>
          <a:xfrm>
            <a:off x="311700" y="593367"/>
            <a:ext cx="8520643" cy="831300"/>
          </a:xfrm>
          <a:prstGeom prst="rect">
            <a:avLst/>
          </a:prstGeom>
        </p:spPr>
        <p:txBody>
          <a:bodyPr spcFirstLastPara="1" wrap="square" lIns="125975" tIns="125975" rIns="125975" bIns="125975" anchor="t" anchorCtr="0"/>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64" name="Google Shape;264;p52"/>
          <p:cNvSpPr txBox="1">
            <a:spLocks noGrp="1"/>
          </p:cNvSpPr>
          <p:nvPr>
            <p:ph type="body" idx="1"/>
          </p:nvPr>
        </p:nvSpPr>
        <p:spPr>
          <a:xfrm>
            <a:off x="311700" y="1536633"/>
            <a:ext cx="8520643" cy="4555200"/>
          </a:xfrm>
          <a:prstGeom prst="rect">
            <a:avLst/>
          </a:prstGeom>
        </p:spPr>
        <p:txBody>
          <a:bodyPr spcFirstLastPara="1" wrap="square" lIns="125975" tIns="125975" rIns="125975" bIns="125975" anchor="t" anchorCtr="0"/>
          <a:lstStyle>
            <a:lvl1pPr marL="326578" lvl="0" indent="-276684" rtl="0">
              <a:spcBef>
                <a:spcPts val="0"/>
              </a:spcBef>
              <a:spcAft>
                <a:spcPts val="0"/>
              </a:spcAft>
              <a:buClr>
                <a:srgbClr val="434343"/>
              </a:buClr>
              <a:buSzPts val="2500"/>
              <a:buChar char="●"/>
              <a:defRPr>
                <a:solidFill>
                  <a:srgbClr val="434343"/>
                </a:solidFill>
              </a:defRPr>
            </a:lvl1pPr>
            <a:lvl2pPr marL="653156" lvl="1" indent="-249469" rtl="0">
              <a:spcBef>
                <a:spcPts val="1571"/>
              </a:spcBef>
              <a:spcAft>
                <a:spcPts val="0"/>
              </a:spcAft>
              <a:buClr>
                <a:srgbClr val="666666"/>
              </a:buClr>
              <a:buSzPts val="1900"/>
              <a:buChar char="○"/>
              <a:defRPr>
                <a:solidFill>
                  <a:srgbClr val="666666"/>
                </a:solidFill>
              </a:defRPr>
            </a:lvl2pPr>
            <a:lvl3pPr marL="979734" lvl="2" indent="-249469" rtl="0">
              <a:spcBef>
                <a:spcPts val="1571"/>
              </a:spcBef>
              <a:spcAft>
                <a:spcPts val="0"/>
              </a:spcAft>
              <a:buSzPts val="1900"/>
              <a:buChar char="■"/>
              <a:defRPr/>
            </a:lvl3pPr>
            <a:lvl4pPr marL="1306312" lvl="3" indent="-249469" rtl="0">
              <a:spcBef>
                <a:spcPts val="1571"/>
              </a:spcBef>
              <a:spcAft>
                <a:spcPts val="0"/>
              </a:spcAft>
              <a:buSzPts val="1900"/>
              <a:buChar char="●"/>
              <a:defRPr/>
            </a:lvl4pPr>
            <a:lvl5pPr marL="1632890" lvl="4" indent="-249469" rtl="0">
              <a:spcBef>
                <a:spcPts val="1571"/>
              </a:spcBef>
              <a:spcAft>
                <a:spcPts val="0"/>
              </a:spcAft>
              <a:buSzPts val="1900"/>
              <a:buChar char="○"/>
              <a:defRPr/>
            </a:lvl5pPr>
            <a:lvl6pPr marL="1959468" lvl="5" indent="-249469" rtl="0">
              <a:spcBef>
                <a:spcPts val="1571"/>
              </a:spcBef>
              <a:spcAft>
                <a:spcPts val="0"/>
              </a:spcAft>
              <a:buSzPts val="1900"/>
              <a:buChar char="■"/>
              <a:defRPr/>
            </a:lvl6pPr>
            <a:lvl7pPr marL="2286046" lvl="6" indent="-249469" rtl="0">
              <a:spcBef>
                <a:spcPts val="1571"/>
              </a:spcBef>
              <a:spcAft>
                <a:spcPts val="0"/>
              </a:spcAft>
              <a:buSzPts val="1900"/>
              <a:buChar char="●"/>
              <a:defRPr/>
            </a:lvl7pPr>
            <a:lvl8pPr marL="2612624" lvl="7" indent="-249469" rtl="0">
              <a:spcBef>
                <a:spcPts val="1571"/>
              </a:spcBef>
              <a:spcAft>
                <a:spcPts val="0"/>
              </a:spcAft>
              <a:buSzPts val="1900"/>
              <a:buChar char="○"/>
              <a:defRPr/>
            </a:lvl8pPr>
            <a:lvl9pPr marL="2939202" lvl="8" indent="-249469" rtl="0">
              <a:spcBef>
                <a:spcPts val="1571"/>
              </a:spcBef>
              <a:spcAft>
                <a:spcPts val="1571"/>
              </a:spcAft>
              <a:buSzPts val="1900"/>
              <a:buChar char="■"/>
              <a:defRPr/>
            </a:lvl9pPr>
          </a:lstStyle>
          <a:p>
            <a:endParaRPr/>
          </a:p>
        </p:txBody>
      </p:sp>
      <p:sp>
        <p:nvSpPr>
          <p:cNvPr id="265" name="Google Shape;265;p52"/>
          <p:cNvSpPr txBox="1">
            <a:spLocks noGrp="1"/>
          </p:cNvSpPr>
          <p:nvPr>
            <p:ph type="sldNum" idx="12"/>
          </p:nvPr>
        </p:nvSpPr>
        <p:spPr>
          <a:xfrm>
            <a:off x="8497999" y="6251679"/>
            <a:ext cx="548786" cy="524700"/>
          </a:xfrm>
          <a:prstGeom prst="rect">
            <a:avLst/>
          </a:prstGeom>
        </p:spPr>
        <p:txBody>
          <a:bodyPr spcFirstLastPara="1" wrap="square" lIns="125975" tIns="125975" rIns="125975" bIns="1259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486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SAP and ATC">
    <p:spTree>
      <p:nvGrpSpPr>
        <p:cNvPr id="1" name="Shape 11"/>
        <p:cNvGrpSpPr/>
        <p:nvPr/>
      </p:nvGrpSpPr>
      <p:grpSpPr>
        <a:xfrm>
          <a:off x="0" y="0"/>
          <a:ext cx="0" cy="0"/>
          <a:chOff x="0" y="0"/>
          <a:chExt cx="0" cy="0"/>
        </a:xfrm>
      </p:grpSpPr>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5" name="Shape 15"/>
          <p:cNvSpPr txBox="1">
            <a:spLocks noGrp="1"/>
          </p:cNvSpPr>
          <p:nvPr>
            <p:ph type="subTitle" idx="1"/>
          </p:nvPr>
        </p:nvSpPr>
        <p:spPr>
          <a:xfrm>
            <a:off x="219317" y="3835568"/>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189" marR="0" indent="0" algn="ctr" rtl="0">
              <a:spcBef>
                <a:spcPts val="400"/>
              </a:spcBef>
              <a:buClr>
                <a:srgbClr val="888888"/>
              </a:buClr>
              <a:buFont typeface="Arial"/>
              <a:buNone/>
              <a:defRPr/>
            </a:lvl2pPr>
            <a:lvl3pPr marL="914377" marR="0" indent="0" algn="ctr" rtl="0">
              <a:spcBef>
                <a:spcPts val="360"/>
              </a:spcBef>
              <a:buClr>
                <a:srgbClr val="888888"/>
              </a:buClr>
              <a:buFont typeface="Arial"/>
              <a:buNone/>
              <a:defRPr/>
            </a:lvl3pPr>
            <a:lvl4pPr marL="1371566" marR="0" indent="0" algn="ctr" rtl="0">
              <a:spcBef>
                <a:spcPts val="320"/>
              </a:spcBef>
              <a:buClr>
                <a:srgbClr val="888888"/>
              </a:buClr>
              <a:buFont typeface="Arial"/>
              <a:buNone/>
              <a:defRPr/>
            </a:lvl4pPr>
            <a:lvl5pPr marL="1828754" marR="0" indent="0" algn="ctr" rtl="0">
              <a:spcBef>
                <a:spcPts val="320"/>
              </a:spcBef>
              <a:buClr>
                <a:srgbClr val="888888"/>
              </a:buClr>
              <a:buFont typeface="Arial"/>
              <a:buNone/>
              <a:defRPr/>
            </a:lvl5pPr>
            <a:lvl6pPr marL="2285943" marR="0" indent="0" algn="ctr" rtl="0">
              <a:spcBef>
                <a:spcPts val="400"/>
              </a:spcBef>
              <a:buClr>
                <a:srgbClr val="888888"/>
              </a:buClr>
              <a:buFont typeface="Arial"/>
              <a:buNone/>
              <a:defRPr/>
            </a:lvl6pPr>
            <a:lvl7pPr marL="2743131" marR="0" indent="0" algn="ctr" rtl="0">
              <a:spcBef>
                <a:spcPts val="400"/>
              </a:spcBef>
              <a:buClr>
                <a:srgbClr val="888888"/>
              </a:buClr>
              <a:buFont typeface="Arial"/>
              <a:buNone/>
              <a:defRPr/>
            </a:lvl7pPr>
            <a:lvl8pPr marL="3200320" marR="0" indent="0" algn="ctr" rtl="0">
              <a:spcBef>
                <a:spcPts val="400"/>
              </a:spcBef>
              <a:buClr>
                <a:srgbClr val="888888"/>
              </a:buClr>
              <a:buFont typeface="Arial"/>
              <a:buNone/>
              <a:defRPr/>
            </a:lvl8pPr>
            <a:lvl9pPr marL="3657509" marR="0" indent="0" algn="ctr" rtl="0">
              <a:spcBef>
                <a:spcPts val="400"/>
              </a:spcBef>
              <a:buClr>
                <a:srgbClr val="888888"/>
              </a:buClr>
              <a:buFont typeface="Arial"/>
              <a:buNone/>
              <a:defRPr/>
            </a:lvl9pPr>
          </a:lstStyle>
          <a:p>
            <a:endParaRPr/>
          </a:p>
        </p:txBody>
      </p:sp>
      <p:sp>
        <p:nvSpPr>
          <p:cNvPr id="16" name="Shape 16"/>
          <p:cNvSpPr/>
          <p:nvPr/>
        </p:nvSpPr>
        <p:spPr>
          <a:xfrm>
            <a:off x="0" y="1737615"/>
            <a:ext cx="9144000" cy="111125"/>
          </a:xfrm>
          <a:prstGeom prst="rect">
            <a:avLst/>
          </a:prstGeom>
          <a:solidFill>
            <a:srgbClr val="FFFFFF"/>
          </a:solidFill>
          <a:ln>
            <a:noFill/>
          </a:ln>
        </p:spPr>
        <p:txBody>
          <a:bodyPr lIns="91425" tIns="45700" rIns="91425" bIns="45700" anchor="ctr" anchorCtr="0">
            <a:noAutofit/>
          </a:bodyPr>
          <a:lstStyle/>
          <a:p>
            <a:pPr algn="ctr" defTabSz="457189"/>
            <a:endParaRPr>
              <a:solidFill>
                <a:prstClr val="white"/>
              </a:solidFill>
              <a:ea typeface="Calibri"/>
              <a:cs typeface="Calibri"/>
              <a:sym typeface="Calibri"/>
            </a:endParaRPr>
          </a:p>
        </p:txBody>
      </p:sp>
      <p:pic>
        <p:nvPicPr>
          <p:cNvPr id="20" name="Picture 19" descr="treebackground2.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16084" y="362646"/>
            <a:ext cx="8261709" cy="6266754"/>
          </a:xfrm>
          <a:prstGeom prst="rect">
            <a:avLst/>
          </a:prstGeom>
        </p:spPr>
      </p:pic>
      <p:pic>
        <p:nvPicPr>
          <p:cNvPr id="4" name="Picture 3"/>
          <p:cNvPicPr>
            <a:picLocks noChangeAspect="1"/>
          </p:cNvPicPr>
          <p:nvPr userDrawn="1"/>
        </p:nvPicPr>
        <p:blipFill>
          <a:blip r:embed="rId3"/>
          <a:stretch>
            <a:fillRect/>
          </a:stretch>
        </p:blipFill>
        <p:spPr>
          <a:xfrm>
            <a:off x="213954" y="2310483"/>
            <a:ext cx="8791216" cy="2317484"/>
          </a:xfrm>
          <a:prstGeom prst="rect">
            <a:avLst/>
          </a:prstGeom>
          <a:ln>
            <a:solidFill>
              <a:srgbClr val="1C4372"/>
            </a:solidFill>
          </a:ln>
        </p:spPr>
      </p:pic>
      <p:pic>
        <p:nvPicPr>
          <p:cNvPr id="21" name="Picture 20" descr="CSDElogo_informal_blu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953" y="5861718"/>
            <a:ext cx="1040773" cy="789779"/>
          </a:xfrm>
          <a:prstGeom prst="rect">
            <a:avLst/>
          </a:prstGeom>
        </p:spPr>
      </p:pic>
      <p:sp>
        <p:nvSpPr>
          <p:cNvPr id="22" name="TextBox 21"/>
          <p:cNvSpPr txBox="1"/>
          <p:nvPr userDrawn="1"/>
        </p:nvSpPr>
        <p:spPr>
          <a:xfrm>
            <a:off x="4740457" y="6374498"/>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8765454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8" y="6650774"/>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8"/>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8"/>
            <a:ext cx="1040773" cy="789779"/>
          </a:xfrm>
          <a:prstGeom prst="rect">
            <a:avLst/>
          </a:prstGeom>
        </p:spPr>
      </p:pic>
    </p:spTree>
    <p:extLst>
      <p:ext uri="{BB962C8B-B14F-4D97-AF65-F5344CB8AC3E}">
        <p14:creationId xmlns:p14="http://schemas.microsoft.com/office/powerpoint/2010/main" val="26503252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25790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pPr defTabSz="457189"/>
            <a:fld id="{F6907F47-50AB-4A7F-A7ED-DDC8F1F431F1}" type="datetime1">
              <a:rPr lang="en-US" smtClean="0">
                <a:solidFill>
                  <a:prstClr val="black"/>
                </a:solidFill>
              </a:rPr>
              <a:pPr defTabSz="457189"/>
              <a:t>8/27/2018</a:t>
            </a:fld>
            <a:endParaRPr lang="en-US">
              <a:solidFill>
                <a:prstClr val="black"/>
              </a:solidFill>
            </a:endParaRPr>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pPr defTabSz="457189"/>
            <a:endParaRPr lang="en-US">
              <a:solidFill>
                <a:prstClr val="black"/>
              </a:solidFill>
            </a:endParaRP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pPr defTabSz="457189"/>
            <a:fld id="{DF934E8A-924F-4D27-A156-BCE77C52CE63}" type="slidenum">
              <a:rPr lang="en-US" smtClean="0">
                <a:solidFill>
                  <a:prstClr val="black"/>
                </a:solidFill>
              </a:rPr>
              <a:pPr defTabSz="457189"/>
              <a:t>‹#›</a:t>
            </a:fld>
            <a:endParaRPr lang="en-US">
              <a:solidFill>
                <a:prstClr val="black"/>
              </a:solidFill>
            </a:endParaRPr>
          </a:p>
        </p:txBody>
      </p:sp>
    </p:spTree>
    <p:extLst>
      <p:ext uri="{BB962C8B-B14F-4D97-AF65-F5344CB8AC3E}">
        <p14:creationId xmlns:p14="http://schemas.microsoft.com/office/powerpoint/2010/main" val="4070602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767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SAP and ATC">
    <p:spTree>
      <p:nvGrpSpPr>
        <p:cNvPr id="1" name="Shape 11"/>
        <p:cNvGrpSpPr/>
        <p:nvPr/>
      </p:nvGrpSpPr>
      <p:grpSpPr>
        <a:xfrm>
          <a:off x="0" y="0"/>
          <a:ext cx="0" cy="0"/>
          <a:chOff x="0" y="0"/>
          <a:chExt cx="0" cy="0"/>
        </a:xfrm>
      </p:grpSpPr>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5" name="Shape 15"/>
          <p:cNvSpPr txBox="1">
            <a:spLocks noGrp="1"/>
          </p:cNvSpPr>
          <p:nvPr>
            <p:ph type="subTitle" idx="1"/>
          </p:nvPr>
        </p:nvSpPr>
        <p:spPr>
          <a:xfrm>
            <a:off x="219317" y="3835568"/>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189" marR="0" indent="0" algn="ctr" rtl="0">
              <a:spcBef>
                <a:spcPts val="400"/>
              </a:spcBef>
              <a:buClr>
                <a:srgbClr val="888888"/>
              </a:buClr>
              <a:buFont typeface="Arial"/>
              <a:buNone/>
              <a:defRPr/>
            </a:lvl2pPr>
            <a:lvl3pPr marL="914377" marR="0" indent="0" algn="ctr" rtl="0">
              <a:spcBef>
                <a:spcPts val="360"/>
              </a:spcBef>
              <a:buClr>
                <a:srgbClr val="888888"/>
              </a:buClr>
              <a:buFont typeface="Arial"/>
              <a:buNone/>
              <a:defRPr/>
            </a:lvl3pPr>
            <a:lvl4pPr marL="1371566" marR="0" indent="0" algn="ctr" rtl="0">
              <a:spcBef>
                <a:spcPts val="320"/>
              </a:spcBef>
              <a:buClr>
                <a:srgbClr val="888888"/>
              </a:buClr>
              <a:buFont typeface="Arial"/>
              <a:buNone/>
              <a:defRPr/>
            </a:lvl4pPr>
            <a:lvl5pPr marL="1828754" marR="0" indent="0" algn="ctr" rtl="0">
              <a:spcBef>
                <a:spcPts val="320"/>
              </a:spcBef>
              <a:buClr>
                <a:srgbClr val="888888"/>
              </a:buClr>
              <a:buFont typeface="Arial"/>
              <a:buNone/>
              <a:defRPr/>
            </a:lvl5pPr>
            <a:lvl6pPr marL="2285943" marR="0" indent="0" algn="ctr" rtl="0">
              <a:spcBef>
                <a:spcPts val="400"/>
              </a:spcBef>
              <a:buClr>
                <a:srgbClr val="888888"/>
              </a:buClr>
              <a:buFont typeface="Arial"/>
              <a:buNone/>
              <a:defRPr/>
            </a:lvl6pPr>
            <a:lvl7pPr marL="2743131" marR="0" indent="0" algn="ctr" rtl="0">
              <a:spcBef>
                <a:spcPts val="400"/>
              </a:spcBef>
              <a:buClr>
                <a:srgbClr val="888888"/>
              </a:buClr>
              <a:buFont typeface="Arial"/>
              <a:buNone/>
              <a:defRPr/>
            </a:lvl7pPr>
            <a:lvl8pPr marL="3200320" marR="0" indent="0" algn="ctr" rtl="0">
              <a:spcBef>
                <a:spcPts val="400"/>
              </a:spcBef>
              <a:buClr>
                <a:srgbClr val="888888"/>
              </a:buClr>
              <a:buFont typeface="Arial"/>
              <a:buNone/>
              <a:defRPr/>
            </a:lvl8pPr>
            <a:lvl9pPr marL="3657509" marR="0" indent="0" algn="ctr" rtl="0">
              <a:spcBef>
                <a:spcPts val="400"/>
              </a:spcBef>
              <a:buClr>
                <a:srgbClr val="888888"/>
              </a:buClr>
              <a:buFont typeface="Arial"/>
              <a:buNone/>
              <a:defRPr/>
            </a:lvl9pPr>
          </a:lstStyle>
          <a:p>
            <a:endParaRPr/>
          </a:p>
        </p:txBody>
      </p:sp>
      <p:sp>
        <p:nvSpPr>
          <p:cNvPr id="16" name="Shape 16"/>
          <p:cNvSpPr/>
          <p:nvPr/>
        </p:nvSpPr>
        <p:spPr>
          <a:xfrm>
            <a:off x="0" y="1737615"/>
            <a:ext cx="9144000" cy="111125"/>
          </a:xfrm>
          <a:prstGeom prst="rect">
            <a:avLst/>
          </a:prstGeom>
          <a:solidFill>
            <a:srgbClr val="FFFFFF"/>
          </a:solidFill>
          <a:ln>
            <a:noFill/>
          </a:ln>
        </p:spPr>
        <p:txBody>
          <a:bodyPr lIns="91425" tIns="45700" rIns="91425" bIns="45700" anchor="ctr" anchorCtr="0">
            <a:noAutofit/>
          </a:bodyPr>
          <a:lstStyle/>
          <a:p>
            <a:pPr algn="ctr" defTabSz="457189"/>
            <a:endParaRPr>
              <a:solidFill>
                <a:prstClr val="white"/>
              </a:solidFill>
              <a:ea typeface="Calibri"/>
              <a:cs typeface="Calibri"/>
              <a:sym typeface="Calibri"/>
            </a:endParaRPr>
          </a:p>
        </p:txBody>
      </p:sp>
      <p:pic>
        <p:nvPicPr>
          <p:cNvPr id="20" name="Picture 19" descr="treebackground2.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16084" y="362646"/>
            <a:ext cx="8261709" cy="6266754"/>
          </a:xfrm>
          <a:prstGeom prst="rect">
            <a:avLst/>
          </a:prstGeom>
        </p:spPr>
      </p:pic>
      <p:pic>
        <p:nvPicPr>
          <p:cNvPr id="4" name="Picture 3"/>
          <p:cNvPicPr>
            <a:picLocks noChangeAspect="1"/>
          </p:cNvPicPr>
          <p:nvPr userDrawn="1"/>
        </p:nvPicPr>
        <p:blipFill>
          <a:blip r:embed="rId3"/>
          <a:stretch>
            <a:fillRect/>
          </a:stretch>
        </p:blipFill>
        <p:spPr>
          <a:xfrm>
            <a:off x="213954" y="2310483"/>
            <a:ext cx="8791216" cy="2317484"/>
          </a:xfrm>
          <a:prstGeom prst="rect">
            <a:avLst/>
          </a:prstGeom>
          <a:ln>
            <a:solidFill>
              <a:srgbClr val="1C4372"/>
            </a:solidFill>
          </a:ln>
        </p:spPr>
      </p:pic>
      <p:pic>
        <p:nvPicPr>
          <p:cNvPr id="21" name="Picture 20" descr="CSDElogo_informal_blu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953" y="5861718"/>
            <a:ext cx="1040773" cy="789779"/>
          </a:xfrm>
          <a:prstGeom prst="rect">
            <a:avLst/>
          </a:prstGeom>
        </p:spPr>
      </p:pic>
      <p:sp>
        <p:nvSpPr>
          <p:cNvPr id="22" name="TextBox 21"/>
          <p:cNvSpPr txBox="1"/>
          <p:nvPr userDrawn="1"/>
        </p:nvSpPr>
        <p:spPr>
          <a:xfrm>
            <a:off x="4740457" y="6374498"/>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9071659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3" name="Shape 243"/>
          <p:cNvSpPr txBox="1"/>
          <p:nvPr/>
        </p:nvSpPr>
        <p:spPr>
          <a:xfrm>
            <a:off x="7571687" y="6483779"/>
            <a:ext cx="1458299" cy="246299"/>
          </a:xfrm>
          <a:prstGeom prst="rect">
            <a:avLst/>
          </a:prstGeom>
          <a:noFill/>
          <a:ln>
            <a:noFill/>
          </a:ln>
        </p:spPr>
        <p:txBody>
          <a:bodyPr lIns="91425" tIns="45700" rIns="91425" bIns="45700" anchor="t" anchorCtr="0">
            <a:noAutofit/>
          </a:bodyPr>
          <a:lstStyle/>
          <a:p>
            <a:pPr algn="r" defTabSz="457189">
              <a:buSzPct val="25000"/>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pPr algn="r" defTabSz="457189">
                <a:buSzPct val="25000"/>
              </a:pPr>
              <a:t>‹#›</a:t>
            </a:fld>
            <a:r>
              <a:rPr lang="en-US" sz="1000">
                <a:solidFill>
                  <a:srgbClr val="FFFFFF"/>
                </a:solidFill>
                <a:latin typeface="Allerta"/>
                <a:ea typeface="Allerta"/>
                <a:cs typeface="Allerta"/>
                <a:sym typeface="Allerta"/>
              </a:rPr>
              <a:t> </a:t>
            </a:r>
          </a:p>
        </p:txBody>
      </p:sp>
      <p:sp>
        <p:nvSpPr>
          <p:cNvPr id="245" name="Shape 245"/>
          <p:cNvSpPr/>
          <p:nvPr/>
        </p:nvSpPr>
        <p:spPr>
          <a:xfrm>
            <a:off x="3542588" y="6519781"/>
            <a:ext cx="1906799" cy="175499"/>
          </a:xfrm>
          <a:prstGeom prst="rect">
            <a:avLst/>
          </a:prstGeom>
          <a:noFill/>
          <a:ln>
            <a:noFill/>
          </a:ln>
        </p:spPr>
        <p:txBody>
          <a:bodyPr lIns="91425" tIns="45700" rIns="91425" bIns="45700" anchor="ctr" anchorCtr="0">
            <a:noAutofit/>
          </a:bodyPr>
          <a:lstStyle/>
          <a:p>
            <a:pPr algn="ctr" defTabSz="457189"/>
            <a:endParaRPr>
              <a:solidFill>
                <a:prstClr val="white"/>
              </a:solidFill>
              <a:ea typeface="Calibri"/>
              <a:cs typeface="Calibri"/>
              <a:sym typeface="Calibri"/>
            </a:endParaRPr>
          </a:p>
        </p:txBody>
      </p:sp>
      <p:pic>
        <p:nvPicPr>
          <p:cNvPr id="8" name="Picture 7"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8"/>
            <a:ext cx="1040773" cy="789779"/>
          </a:xfrm>
          <a:prstGeom prst="rect">
            <a:avLst/>
          </a:prstGeom>
        </p:spPr>
      </p:pic>
      <p:sp>
        <p:nvSpPr>
          <p:cNvPr id="9" name="TextBox 8"/>
          <p:cNvSpPr txBox="1"/>
          <p:nvPr userDrawn="1"/>
        </p:nvSpPr>
        <p:spPr>
          <a:xfrm>
            <a:off x="4740457" y="6374498"/>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cxnSp>
        <p:nvCxnSpPr>
          <p:cNvPr id="10" name="Straight Connector 9"/>
          <p:cNvCxnSpPr/>
          <p:nvPr userDrawn="1"/>
        </p:nvCxnSpPr>
        <p:spPr>
          <a:xfrm flipV="1">
            <a:off x="1254728" y="6650774"/>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8848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End Slide">
    <p:spTree>
      <p:nvGrpSpPr>
        <p:cNvPr id="1" name="Shape 163"/>
        <p:cNvGrpSpPr/>
        <p:nvPr/>
      </p:nvGrpSpPr>
      <p:grpSpPr>
        <a:xfrm>
          <a:off x="0" y="0"/>
          <a:ext cx="0" cy="0"/>
          <a:chOff x="0" y="0"/>
          <a:chExt cx="0" cy="0"/>
        </a:xfrm>
      </p:grpSpPr>
      <p:sp>
        <p:nvSpPr>
          <p:cNvPr id="165" name="Shape 165"/>
          <p:cNvSpPr txBox="1"/>
          <p:nvPr/>
        </p:nvSpPr>
        <p:spPr>
          <a:xfrm>
            <a:off x="115460" y="2306256"/>
            <a:ext cx="3793677" cy="1933091"/>
          </a:xfrm>
          <a:prstGeom prst="rect">
            <a:avLst/>
          </a:prstGeom>
          <a:noFill/>
          <a:ln>
            <a:noFill/>
          </a:ln>
        </p:spPr>
        <p:txBody>
          <a:bodyPr lIns="91425" tIns="45700" rIns="91425" bIns="45700" anchor="ctr" anchorCtr="0">
            <a:noAutofit/>
          </a:bodyPr>
          <a:lstStyle/>
          <a:p>
            <a:pPr defTabSz="457189">
              <a:buClr>
                <a:prstClr val="black"/>
              </a:buClr>
              <a:buFont typeface="Calibri"/>
              <a:buNone/>
            </a:pPr>
            <a:endParaRPr sz="3200">
              <a:solidFill>
                <a:prstClr val="black"/>
              </a:solidFill>
              <a:latin typeface="Allerta"/>
              <a:ea typeface="Allerta"/>
              <a:cs typeface="Allerta"/>
              <a:sym typeface="Allerta"/>
            </a:endParaRPr>
          </a:p>
        </p:txBody>
      </p:sp>
      <p:sp>
        <p:nvSpPr>
          <p:cNvPr id="166" name="Shape 166"/>
          <p:cNvSpPr txBox="1"/>
          <p:nvPr/>
        </p:nvSpPr>
        <p:spPr>
          <a:xfrm>
            <a:off x="115460" y="2306256"/>
            <a:ext cx="3793677" cy="1933091"/>
          </a:xfrm>
          <a:prstGeom prst="rect">
            <a:avLst/>
          </a:prstGeom>
          <a:noFill/>
          <a:ln>
            <a:noFill/>
          </a:ln>
        </p:spPr>
        <p:txBody>
          <a:bodyPr lIns="91425" tIns="45700" rIns="91425" bIns="45700" anchor="ctr" anchorCtr="0">
            <a:noAutofit/>
          </a:bodyPr>
          <a:lstStyle/>
          <a:p>
            <a:pPr defTabSz="457189">
              <a:buClr>
                <a:prstClr val="black"/>
              </a:buClr>
              <a:buFont typeface="Calibri"/>
              <a:buNone/>
            </a:pPr>
            <a:endParaRPr sz="3200">
              <a:solidFill>
                <a:prstClr val="black"/>
              </a:solidFill>
              <a:latin typeface="Allerta"/>
              <a:ea typeface="Allerta"/>
              <a:cs typeface="Allerta"/>
              <a:sym typeface="Allerta"/>
            </a:endParaRPr>
          </a:p>
        </p:txBody>
      </p:sp>
      <p:sp>
        <p:nvSpPr>
          <p:cNvPr id="167" name="Shape 167"/>
          <p:cNvSpPr txBox="1"/>
          <p:nvPr/>
        </p:nvSpPr>
        <p:spPr>
          <a:xfrm>
            <a:off x="216569" y="2852952"/>
            <a:ext cx="8620551" cy="876843"/>
          </a:xfrm>
          <a:prstGeom prst="rect">
            <a:avLst/>
          </a:prstGeom>
          <a:solidFill>
            <a:srgbClr val="FFFFFF">
              <a:alpha val="80000"/>
            </a:srgbClr>
          </a:solidFill>
          <a:ln>
            <a:noFill/>
          </a:ln>
        </p:spPr>
        <p:txBody>
          <a:bodyPr lIns="91425" tIns="45700" rIns="91425" bIns="45700" anchor="ctr" anchorCtr="0">
            <a:noAutofit/>
          </a:bodyPr>
          <a:lstStyle/>
          <a:p>
            <a:pPr defTabSz="457189">
              <a:buClr>
                <a:prstClr val="black"/>
              </a:buClr>
              <a:buFont typeface="Calibri"/>
              <a:buNone/>
            </a:pPr>
            <a:endParaRPr sz="3200">
              <a:solidFill>
                <a:srgbClr val="23593E"/>
              </a:solidFill>
              <a:latin typeface="Allerta"/>
              <a:ea typeface="Allerta"/>
              <a:cs typeface="Allerta"/>
              <a:sym typeface="Allerta"/>
            </a:endParaRPr>
          </a:p>
        </p:txBody>
      </p:sp>
      <p:sp>
        <p:nvSpPr>
          <p:cNvPr id="169" name="Shape 169"/>
          <p:cNvSpPr txBox="1">
            <a:spLocks noGrp="1"/>
          </p:cNvSpPr>
          <p:nvPr>
            <p:ph type="title"/>
          </p:nvPr>
        </p:nvSpPr>
        <p:spPr>
          <a:xfrm>
            <a:off x="219319" y="1761692"/>
            <a:ext cx="8617800" cy="3124213"/>
          </a:xfrm>
          <a:prstGeom prst="rect">
            <a:avLst/>
          </a:prstGeom>
          <a:solidFill>
            <a:srgbClr val="1C4372"/>
          </a:solid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8" name="TextBox 7"/>
          <p:cNvSpPr txBox="1"/>
          <p:nvPr userDrawn="1"/>
        </p:nvSpPr>
        <p:spPr>
          <a:xfrm>
            <a:off x="4740457" y="6374498"/>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cxnSp>
        <p:nvCxnSpPr>
          <p:cNvPr id="9" name="Straight Connector 8"/>
          <p:cNvCxnSpPr/>
          <p:nvPr userDrawn="1"/>
        </p:nvCxnSpPr>
        <p:spPr>
          <a:xfrm flipV="1">
            <a:off x="1254728" y="6682379"/>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93323"/>
            <a:ext cx="1040773" cy="789779"/>
          </a:xfrm>
          <a:prstGeom prst="rect">
            <a:avLst/>
          </a:prstGeom>
        </p:spPr>
      </p:pic>
    </p:spTree>
    <p:extLst>
      <p:ext uri="{BB962C8B-B14F-4D97-AF65-F5344CB8AC3E}">
        <p14:creationId xmlns:p14="http://schemas.microsoft.com/office/powerpoint/2010/main" val="22564003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96"/>
        <p:cNvGrpSpPr/>
        <p:nvPr/>
      </p:nvGrpSpPr>
      <p:grpSpPr>
        <a:xfrm>
          <a:off x="0" y="0"/>
          <a:ext cx="0" cy="0"/>
          <a:chOff x="0" y="0"/>
          <a:chExt cx="0" cy="0"/>
        </a:xfrm>
      </p:grpSpPr>
      <p:sp>
        <p:nvSpPr>
          <p:cNvPr id="397" name="Shape 397"/>
          <p:cNvSpPr>
            <a:spLocks noGrp="1"/>
          </p:cNvSpPr>
          <p:nvPr>
            <p:ph type="pic" idx="2"/>
          </p:nvPr>
        </p:nvSpPr>
        <p:spPr>
          <a:xfrm>
            <a:off x="0" y="0"/>
            <a:ext cx="9144000" cy="6858000"/>
          </a:xfrm>
          <a:prstGeom prst="rect">
            <a:avLst/>
          </a:prstGeom>
          <a:noFill/>
          <a:ln>
            <a:noFill/>
          </a:ln>
        </p:spPr>
      </p:sp>
    </p:spTree>
    <p:extLst>
      <p:ext uri="{BB962C8B-B14F-4D97-AF65-F5344CB8AC3E}">
        <p14:creationId xmlns:p14="http://schemas.microsoft.com/office/powerpoint/2010/main" val="1341799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pPr defTabSz="914400"/>
            <a:fld id="{E71331B4-8886-884C-97D5-3124897D6AD0}" type="datetimeFigureOut">
              <a:rPr lang="en-US">
                <a:solidFill>
                  <a:prstClr val="black">
                    <a:tint val="75000"/>
                  </a:prstClr>
                </a:solidFill>
              </a:rPr>
              <a:pPr defTabSz="914400"/>
              <a:t>8/27/2018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pPr defTabSz="914400"/>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defTabSz="914400"/>
            <a:fld id="{24F2258D-CF54-2C4E-9726-8648A0B8DDCC}" type="slidenum">
              <a:rPr lang="en-US">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524843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8" y="6650774"/>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8"/>
            <a:ext cx="4220006" cy="276999"/>
          </a:xfrm>
          <a:prstGeom prst="rect">
            <a:avLst/>
          </a:prstGeom>
          <a:noFill/>
        </p:spPr>
        <p:txBody>
          <a:bodyPr wrap="square" rtlCol="0">
            <a:spAutoFit/>
          </a:bodyPr>
          <a:lstStyle/>
          <a:p>
            <a:pPr algn="r" defTabSz="914400"/>
            <a:r>
              <a:rPr lang="en-US" sz="1200" spc="51"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8"/>
            <a:ext cx="1040773" cy="789779"/>
          </a:xfrm>
          <a:prstGeom prst="rect">
            <a:avLst/>
          </a:prstGeom>
        </p:spPr>
      </p:pic>
    </p:spTree>
    <p:extLst>
      <p:ext uri="{BB962C8B-B14F-4D97-AF65-F5344CB8AC3E}">
        <p14:creationId xmlns:p14="http://schemas.microsoft.com/office/powerpoint/2010/main" val="137665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F6907F47-50AB-4A7F-A7ED-DDC8F1F431F1}" type="datetime1">
              <a:rPr lang="en-US" smtClean="0"/>
              <a:t>8/27/2018</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DF934E8A-924F-4D27-A156-BCE77C52CE63}" type="slidenum">
              <a:rPr lang="en-US" smtClean="0"/>
              <a:t>‹#›</a:t>
            </a:fld>
            <a:endParaRPr lang="en-US"/>
          </a:p>
        </p:txBody>
      </p:sp>
    </p:spTree>
    <p:extLst>
      <p:ext uri="{BB962C8B-B14F-4D97-AF65-F5344CB8AC3E}">
        <p14:creationId xmlns:p14="http://schemas.microsoft.com/office/powerpoint/2010/main" val="328220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186405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146997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397455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BF247-9942-4816-A3EB-7F8E3BC7FE56}"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336633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BF247-9942-4816-A3EB-7F8E3BC7FE56}"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30948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BF247-9942-4816-A3EB-7F8E3BC7FE56}"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361EF-3AF0-4E10-B874-6AE2AFF67B25}" type="slidenum">
              <a:rPr lang="en-US" smtClean="0"/>
              <a:t>‹#›</a:t>
            </a:fld>
            <a:endParaRPr lang="en-US"/>
          </a:p>
        </p:txBody>
      </p:sp>
    </p:spTree>
    <p:extLst>
      <p:ext uri="{BB962C8B-B14F-4D97-AF65-F5344CB8AC3E}">
        <p14:creationId xmlns:p14="http://schemas.microsoft.com/office/powerpoint/2010/main" val="385741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t>8/27/2018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t>‹#›</a:t>
            </a:fld>
            <a:endParaRPr lang="en-US"/>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90150529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036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portal.ct.gov/SDE/Computer-Science/Computer-Science"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www.ctcsta.org/" TargetMode="External"/><Relationship Id="rId4" Type="http://schemas.openxmlformats.org/officeDocument/2006/relationships/hyperlink" Target="mailto:jennifer.michalek@ct.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Jennifer.Webb@ct.gov"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rgbClr val="000090"/>
                </a:solidFill>
              </a:ln>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32900" y="398046"/>
            <a:ext cx="8261709" cy="6266754"/>
          </a:xfrm>
          <a:prstGeom prst="rect">
            <a:avLst/>
          </a:prstGeom>
        </p:spPr>
      </p:pic>
      <p:sp>
        <p:nvSpPr>
          <p:cNvPr id="13" name="Content Placeholder 4"/>
          <p:cNvSpPr txBox="1">
            <a:spLocks/>
          </p:cNvSpPr>
          <p:nvPr/>
        </p:nvSpPr>
        <p:spPr>
          <a:xfrm>
            <a:off x="457200" y="2763011"/>
            <a:ext cx="8229600" cy="363573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solidFill>
                  <a:srgbClr val="002D73"/>
                </a:solidFill>
                <a:latin typeface="Arial"/>
                <a:cs typeface="Arial"/>
              </a:rPr>
              <a:t>Computer Science Standards</a:t>
            </a:r>
            <a:endParaRPr lang="en-US" sz="4000" b="1" dirty="0">
              <a:latin typeface="Helvetica"/>
              <a:cs typeface="Helvetica"/>
            </a:endParaRPr>
          </a:p>
          <a:p>
            <a:pPr marL="0" indent="0" algn="ctr">
              <a:buFont typeface="Arial"/>
              <a:buNone/>
            </a:pPr>
            <a:r>
              <a:rPr lang="en-US" sz="3600" b="1" dirty="0" smtClean="0">
                <a:latin typeface="Arial"/>
                <a:cs typeface="Arial"/>
              </a:rPr>
              <a:t>From Adoption to Implementation</a:t>
            </a: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a:latin typeface="Arial Black"/>
              <a:cs typeface="Arial Black"/>
            </a:endParaRPr>
          </a:p>
        </p:txBody>
      </p:sp>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smtClean="0">
                <a:solidFill>
                  <a:srgbClr val="002D73"/>
                </a:solidFill>
                <a:latin typeface="Times New Roman"/>
                <a:cs typeface="Times New Roman"/>
              </a:rPr>
              <a:t>CONNECTICUT STATE DEPARTMENT OF EDUCATION </a:t>
            </a:r>
            <a:r>
              <a:rPr lang="en-US" sz="1800" dirty="0" smtClean="0">
                <a:solidFill>
                  <a:srgbClr val="002D73"/>
                </a:solidFill>
                <a:latin typeface="Times New Roman"/>
                <a:cs typeface="Times New Roman"/>
              </a:rPr>
              <a:t/>
            </a:r>
            <a:br>
              <a:rPr lang="en-US" sz="1800" dirty="0" smtClean="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Tree>
    <p:extLst>
      <p:ext uri="{BB962C8B-B14F-4D97-AF65-F5344CB8AC3E}">
        <p14:creationId xmlns:p14="http://schemas.microsoft.com/office/powerpoint/2010/main" val="179047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8665" y="3795270"/>
            <a:ext cx="3377157" cy="2788878"/>
          </a:xfrm>
          <a:prstGeom prst="rect">
            <a:avLst/>
          </a:prstGeom>
        </p:spPr>
      </p:pic>
      <p:pic>
        <p:nvPicPr>
          <p:cNvPr id="3" name="Picture 2"/>
          <p:cNvPicPr>
            <a:picLocks noChangeAspect="1"/>
          </p:cNvPicPr>
          <p:nvPr/>
        </p:nvPicPr>
        <p:blipFill>
          <a:blip r:embed="rId4"/>
          <a:stretch>
            <a:fillRect/>
          </a:stretch>
        </p:blipFill>
        <p:spPr>
          <a:xfrm>
            <a:off x="143691" y="1070003"/>
            <a:ext cx="2738240" cy="2198889"/>
          </a:xfrm>
          <a:prstGeom prst="rect">
            <a:avLst/>
          </a:prstGeom>
        </p:spPr>
      </p:pic>
      <p:pic>
        <p:nvPicPr>
          <p:cNvPr id="4" name="Picture 3"/>
          <p:cNvPicPr>
            <a:picLocks noChangeAspect="1"/>
          </p:cNvPicPr>
          <p:nvPr/>
        </p:nvPicPr>
        <p:blipFill>
          <a:blip r:embed="rId5"/>
          <a:stretch>
            <a:fillRect/>
          </a:stretch>
        </p:blipFill>
        <p:spPr>
          <a:xfrm>
            <a:off x="2860764" y="1357720"/>
            <a:ext cx="3079976" cy="2856291"/>
          </a:xfrm>
          <a:prstGeom prst="rect">
            <a:avLst/>
          </a:prstGeom>
        </p:spPr>
      </p:pic>
      <p:pic>
        <p:nvPicPr>
          <p:cNvPr id="5" name="Picture 4"/>
          <p:cNvPicPr>
            <a:picLocks noChangeAspect="1"/>
          </p:cNvPicPr>
          <p:nvPr/>
        </p:nvPicPr>
        <p:blipFill>
          <a:blip r:embed="rId6"/>
          <a:stretch>
            <a:fillRect/>
          </a:stretch>
        </p:blipFill>
        <p:spPr>
          <a:xfrm>
            <a:off x="5947420" y="2455816"/>
            <a:ext cx="3196580" cy="3704969"/>
          </a:xfrm>
          <a:prstGeom prst="rect">
            <a:avLst/>
          </a:prstGeom>
        </p:spPr>
      </p:pic>
      <p:pic>
        <p:nvPicPr>
          <p:cNvPr id="6" name="Picture 5"/>
          <p:cNvPicPr>
            <a:picLocks noChangeAspect="1"/>
          </p:cNvPicPr>
          <p:nvPr/>
        </p:nvPicPr>
        <p:blipFill>
          <a:blip r:embed="rId7"/>
          <a:stretch>
            <a:fillRect/>
          </a:stretch>
        </p:blipFill>
        <p:spPr>
          <a:xfrm>
            <a:off x="1512811" y="32248"/>
            <a:ext cx="6505575" cy="828675"/>
          </a:xfrm>
          <a:prstGeom prst="rect">
            <a:avLst/>
          </a:prstGeom>
        </p:spPr>
      </p:pic>
    </p:spTree>
    <p:extLst>
      <p:ext uri="{BB962C8B-B14F-4D97-AF65-F5344CB8AC3E}">
        <p14:creationId xmlns:p14="http://schemas.microsoft.com/office/powerpoint/2010/main" val="1466659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5"/>
          <p:cNvSpPr txBox="1">
            <a:spLocks noGrp="1"/>
          </p:cNvSpPr>
          <p:nvPr>
            <p:ph type="title"/>
          </p:nvPr>
        </p:nvSpPr>
        <p:spPr>
          <a:xfrm>
            <a:off x="12633" y="0"/>
            <a:ext cx="8727106" cy="1325563"/>
          </a:xfrm>
          <a:prstGeom prst="rect">
            <a:avLst/>
          </a:prstGeom>
        </p:spPr>
        <p:txBody>
          <a:bodyPr spcFirstLastPara="1" vert="horz" wrap="square" lIns="89982" tIns="89982" rIns="89982" bIns="89982" rtlCol="0" anchor="t" anchorCtr="0">
            <a:noAutofit/>
          </a:bodyPr>
          <a:lstStyle/>
          <a:p>
            <a:pPr>
              <a:lnSpc>
                <a:spcPct val="83333"/>
              </a:lnSpc>
              <a:buClr>
                <a:schemeClr val="accent1"/>
              </a:buClr>
            </a:pPr>
            <a:r>
              <a:rPr lang="en-US" sz="4200" b="1" dirty="0">
                <a:solidFill>
                  <a:srgbClr val="000000"/>
                </a:solidFill>
                <a:latin typeface="Raleway"/>
                <a:ea typeface="Raleway"/>
                <a:cs typeface="Raleway"/>
                <a:sym typeface="Raleway"/>
              </a:rPr>
              <a:t>The Framework is </a:t>
            </a:r>
            <a:r>
              <a:rPr lang="en-US" sz="4200" b="1" u="sng" dirty="0">
                <a:solidFill>
                  <a:srgbClr val="000000"/>
                </a:solidFill>
                <a:latin typeface="Raleway"/>
                <a:ea typeface="Raleway"/>
                <a:cs typeface="Raleway"/>
                <a:sym typeface="Raleway"/>
              </a:rPr>
              <a:t>not</a:t>
            </a:r>
            <a:r>
              <a:rPr lang="en-US" sz="4200" b="1" dirty="0">
                <a:solidFill>
                  <a:srgbClr val="000000"/>
                </a:solidFill>
                <a:latin typeface="Raleway"/>
                <a:ea typeface="Raleway"/>
                <a:cs typeface="Raleway"/>
                <a:sym typeface="Raleway"/>
              </a:rPr>
              <a:t> standards</a:t>
            </a:r>
            <a:endParaRPr sz="4200" b="1" i="1" dirty="0">
              <a:solidFill>
                <a:srgbClr val="000000"/>
              </a:solidFill>
              <a:latin typeface="Raleway"/>
              <a:ea typeface="Raleway"/>
              <a:cs typeface="Raleway"/>
              <a:sym typeface="Raleway"/>
            </a:endParaRPr>
          </a:p>
          <a:p>
            <a:endParaRPr dirty="0"/>
          </a:p>
        </p:txBody>
      </p:sp>
      <p:sp>
        <p:nvSpPr>
          <p:cNvPr id="476" name="Google Shape;476;p85"/>
          <p:cNvSpPr txBox="1"/>
          <p:nvPr/>
        </p:nvSpPr>
        <p:spPr>
          <a:xfrm>
            <a:off x="8874225" y="5675443"/>
            <a:ext cx="270000" cy="202929"/>
          </a:xfrm>
          <a:prstGeom prst="rect">
            <a:avLst/>
          </a:prstGeom>
          <a:noFill/>
          <a:ln>
            <a:noFill/>
          </a:ln>
        </p:spPr>
        <p:txBody>
          <a:bodyPr spcFirstLastPara="1" wrap="square" lIns="43500" tIns="43500" rIns="43500" bIns="43500" anchor="t" anchorCtr="0">
            <a:noAutofit/>
          </a:bodyPr>
          <a:lstStyle/>
          <a:p>
            <a:r>
              <a:rPr lang="en-US" sz="714"/>
              <a:t>16</a:t>
            </a:r>
            <a:endParaRPr sz="714"/>
          </a:p>
        </p:txBody>
      </p:sp>
      <p:sp>
        <p:nvSpPr>
          <p:cNvPr id="477" name="Google Shape;477;p85"/>
          <p:cNvSpPr txBox="1"/>
          <p:nvPr/>
        </p:nvSpPr>
        <p:spPr>
          <a:xfrm>
            <a:off x="656166" y="911345"/>
            <a:ext cx="7988143" cy="2894143"/>
          </a:xfrm>
          <a:prstGeom prst="rect">
            <a:avLst/>
          </a:prstGeom>
          <a:noFill/>
          <a:ln>
            <a:noFill/>
          </a:ln>
        </p:spPr>
        <p:txBody>
          <a:bodyPr spcFirstLastPara="1" wrap="square" lIns="43500" tIns="43500" rIns="43500" bIns="43500" anchor="t" anchorCtr="0">
            <a:noAutofit/>
          </a:bodyPr>
          <a:lstStyle/>
          <a:p>
            <a:pPr marL="208647" indent="-208647">
              <a:spcAft>
                <a:spcPts val="800"/>
              </a:spcAft>
              <a:buClr>
                <a:schemeClr val="dk1"/>
              </a:buClr>
              <a:buSzPts val="2400"/>
              <a:buFont typeface="Source Sans Pro"/>
              <a:buChar char="●"/>
            </a:pPr>
            <a:r>
              <a:rPr lang="en-US" sz="2800" dirty="0">
                <a:solidFill>
                  <a:schemeClr val="dk1"/>
                </a:solidFill>
                <a:ea typeface="Source Sans Pro"/>
                <a:cs typeface="Source Sans Pro"/>
                <a:sym typeface="Source Sans Pro"/>
              </a:rPr>
              <a:t>Concepts and practices are not as prescriptive or measurable as performance standards. </a:t>
            </a:r>
            <a:endParaRPr sz="2800" dirty="0">
              <a:solidFill>
                <a:schemeClr val="dk1"/>
              </a:solidFill>
              <a:ea typeface="Source Sans Pro"/>
              <a:cs typeface="Source Sans Pro"/>
              <a:sym typeface="Source Sans Pro"/>
            </a:endParaRPr>
          </a:p>
          <a:p>
            <a:pPr marL="208647" indent="-208647">
              <a:spcAft>
                <a:spcPts val="800"/>
              </a:spcAft>
              <a:buClr>
                <a:schemeClr val="dk1"/>
              </a:buClr>
              <a:buSzPts val="2400"/>
              <a:buFont typeface="Source Sans Pro"/>
              <a:buChar char="●"/>
            </a:pPr>
            <a:r>
              <a:rPr lang="en-US" sz="2800" dirty="0">
                <a:solidFill>
                  <a:schemeClr val="dk1"/>
                </a:solidFill>
                <a:ea typeface="Source Sans Pro"/>
                <a:cs typeface="Source Sans Pro"/>
                <a:sym typeface="Source Sans Pro"/>
              </a:rPr>
              <a:t>They do not address individual grade level granularity (instead they address grade bands).</a:t>
            </a:r>
            <a:endParaRPr sz="2800" dirty="0">
              <a:solidFill>
                <a:schemeClr val="dk1"/>
              </a:solidFill>
              <a:ea typeface="Source Sans Pro"/>
              <a:cs typeface="Source Sans Pro"/>
              <a:sym typeface="Source Sans Pro"/>
            </a:endParaRPr>
          </a:p>
          <a:p>
            <a:pPr marL="208647" indent="-208647">
              <a:spcAft>
                <a:spcPts val="800"/>
              </a:spcAft>
              <a:buClr>
                <a:schemeClr val="dk1"/>
              </a:buClr>
              <a:buSzPts val="2400"/>
              <a:buFont typeface="Source Sans Pro"/>
              <a:buChar char="●"/>
            </a:pPr>
            <a:r>
              <a:rPr lang="en-US" sz="2800" dirty="0">
                <a:solidFill>
                  <a:schemeClr val="dk1"/>
                </a:solidFill>
                <a:ea typeface="Source Sans Pro"/>
                <a:cs typeface="Source Sans Pro"/>
                <a:sym typeface="Source Sans Pro"/>
              </a:rPr>
              <a:t>There are much fewer statements in the framework than in a standards document. The focus of the framework is a minimum set of concepts and practices that form a baseline literacy in CS.</a:t>
            </a:r>
            <a:endParaRPr sz="2800" dirty="0">
              <a:solidFill>
                <a:schemeClr val="dk1"/>
              </a:solidFill>
              <a:ea typeface="Source Sans Pro"/>
              <a:cs typeface="Source Sans Pro"/>
              <a:sym typeface="Source Sans Pro"/>
            </a:endParaRPr>
          </a:p>
          <a:p>
            <a:pPr marL="208647" indent="-208647">
              <a:spcAft>
                <a:spcPts val="800"/>
              </a:spcAft>
              <a:buClr>
                <a:schemeClr val="dk1"/>
              </a:buClr>
              <a:buSzPts val="2400"/>
              <a:buFont typeface="Source Sans Pro"/>
              <a:buChar char="●"/>
            </a:pPr>
            <a:r>
              <a:rPr lang="en-US" sz="2800" dirty="0">
                <a:solidFill>
                  <a:schemeClr val="dk1"/>
                </a:solidFill>
                <a:ea typeface="Source Sans Pro"/>
                <a:cs typeface="Source Sans Pro"/>
                <a:sym typeface="Source Sans Pro"/>
              </a:rPr>
              <a:t>To create standards, a state would combine concepts and practices into measurable performance standards and enact as policy statements.</a:t>
            </a:r>
            <a:endParaRPr sz="2800" dirty="0">
              <a:solidFill>
                <a:schemeClr val="dk1"/>
              </a:solidFill>
              <a:ea typeface="Source Sans Pro"/>
              <a:cs typeface="Source Sans Pro"/>
              <a:sym typeface="Source Sans Pro"/>
            </a:endParaRPr>
          </a:p>
          <a:p>
            <a:pPr>
              <a:spcAft>
                <a:spcPts val="800"/>
              </a:spcAft>
            </a:pPr>
            <a:endParaRPr sz="1357" dirty="0">
              <a:solidFill>
                <a:schemeClr val="dk1"/>
              </a:solidFill>
            </a:endParaRPr>
          </a:p>
          <a:p>
            <a:pPr>
              <a:lnSpc>
                <a:spcPct val="115000"/>
              </a:lnSpc>
            </a:pPr>
            <a:endParaRPr sz="1357" dirty="0">
              <a:solidFill>
                <a:schemeClr val="dk1"/>
              </a:solidFill>
            </a:endParaRPr>
          </a:p>
          <a:p>
            <a:pPr>
              <a:lnSpc>
                <a:spcPct val="115000"/>
              </a:lnSpc>
            </a:pPr>
            <a:endParaRPr sz="1357" dirty="0">
              <a:solidFill>
                <a:schemeClr val="dk1"/>
              </a:solidFill>
            </a:endParaRPr>
          </a:p>
        </p:txBody>
      </p:sp>
    </p:spTree>
    <p:extLst>
      <p:ext uri="{BB962C8B-B14F-4D97-AF65-F5344CB8AC3E}">
        <p14:creationId xmlns:p14="http://schemas.microsoft.com/office/powerpoint/2010/main" val="2971379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latin typeface="+mn-lt"/>
              </a:rPr>
              <a:t>Framework to Standards</a:t>
            </a:r>
            <a:endParaRPr lang="en-US" b="1" dirty="0">
              <a:latin typeface="+mn-lt"/>
            </a:endParaRPr>
          </a:p>
        </p:txBody>
      </p:sp>
      <p:sp>
        <p:nvSpPr>
          <p:cNvPr id="4" name="Subtitle 3"/>
          <p:cNvSpPr>
            <a:spLocks noGrp="1"/>
          </p:cNvSpPr>
          <p:nvPr>
            <p:ph type="subTitle" idx="1"/>
          </p:nvPr>
        </p:nvSpPr>
        <p:spPr/>
        <p:txBody>
          <a:bodyPr/>
          <a:lstStyle/>
          <a:p>
            <a:r>
              <a:rPr lang="en-US" sz="2800" i="1" dirty="0" smtClean="0"/>
              <a:t>CSTA Computer Science Standards 2017</a:t>
            </a:r>
            <a:endParaRPr lang="en-US" sz="2800" i="1" dirty="0"/>
          </a:p>
        </p:txBody>
      </p:sp>
    </p:spTree>
    <p:extLst>
      <p:ext uri="{BB962C8B-B14F-4D97-AF65-F5344CB8AC3E}">
        <p14:creationId xmlns:p14="http://schemas.microsoft.com/office/powerpoint/2010/main" val="49878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4"/>
          <p:cNvSpPr txBox="1">
            <a:spLocks noGrp="1"/>
          </p:cNvSpPr>
          <p:nvPr>
            <p:ph type="title"/>
          </p:nvPr>
        </p:nvSpPr>
        <p:spPr>
          <a:xfrm>
            <a:off x="0" y="0"/>
            <a:ext cx="7886700" cy="1325563"/>
          </a:xfrm>
          <a:prstGeom prst="rect">
            <a:avLst/>
          </a:prstGeom>
        </p:spPr>
        <p:txBody>
          <a:bodyPr spcFirstLastPara="1" vert="horz" wrap="square" lIns="65339" tIns="65339" rIns="65339" bIns="65339" rtlCol="0" anchor="ctr" anchorCtr="0">
            <a:noAutofit/>
          </a:bodyPr>
          <a:lstStyle/>
          <a:p>
            <a:pPr>
              <a:spcBef>
                <a:spcPts val="0"/>
              </a:spcBef>
            </a:pPr>
            <a:r>
              <a:rPr lang="en-US" b="1" dirty="0">
                <a:latin typeface="+mn-lt"/>
              </a:rPr>
              <a:t>Framework to standards</a:t>
            </a:r>
            <a:endParaRPr b="1" dirty="0">
              <a:latin typeface="+mn-lt"/>
            </a:endParaRPr>
          </a:p>
        </p:txBody>
      </p:sp>
      <p:sp>
        <p:nvSpPr>
          <p:cNvPr id="469" name="Google Shape;469;p84"/>
          <p:cNvSpPr txBox="1">
            <a:spLocks noGrp="1"/>
          </p:cNvSpPr>
          <p:nvPr>
            <p:ph type="sldNum" sz="quarter" idx="12"/>
          </p:nvPr>
        </p:nvSpPr>
        <p:spPr>
          <a:prstGeom prst="rect">
            <a:avLst/>
          </a:prstGeom>
        </p:spPr>
        <p:txBody>
          <a:bodyPr spcFirstLastPara="1" vert="horz" wrap="square" lIns="65339" tIns="32643" rIns="65339" bIns="32643" rtlCol="0" anchor="ctr" anchorCtr="0">
            <a:noAutofit/>
          </a:bodyPr>
          <a:lstStyle/>
          <a:p>
            <a:pPr>
              <a:buClr>
                <a:srgbClr val="000000"/>
              </a:buClr>
            </a:pPr>
            <a:fld id="{00000000-1234-1234-1234-123412341234}" type="slidenum">
              <a:rPr lang="en-US"/>
              <a:pPr>
                <a:buClr>
                  <a:srgbClr val="000000"/>
                </a:buClr>
              </a:pPr>
              <a:t>13</a:t>
            </a:fld>
            <a:endParaRPr/>
          </a:p>
        </p:txBody>
      </p:sp>
      <p:pic>
        <p:nvPicPr>
          <p:cNvPr id="470" name="Google Shape;470;p84"/>
          <p:cNvPicPr preferRelativeResize="0"/>
          <p:nvPr/>
        </p:nvPicPr>
        <p:blipFill>
          <a:blip r:embed="rId3">
            <a:alphaModFix/>
          </a:blip>
          <a:stretch>
            <a:fillRect/>
          </a:stretch>
        </p:blipFill>
        <p:spPr>
          <a:xfrm>
            <a:off x="959321" y="2242974"/>
            <a:ext cx="7225393" cy="2905125"/>
          </a:xfrm>
          <a:prstGeom prst="rect">
            <a:avLst/>
          </a:prstGeom>
          <a:noFill/>
          <a:ln>
            <a:noFill/>
          </a:ln>
        </p:spPr>
      </p:pic>
    </p:spTree>
    <p:extLst>
      <p:ext uri="{BB962C8B-B14F-4D97-AF65-F5344CB8AC3E}">
        <p14:creationId xmlns:p14="http://schemas.microsoft.com/office/powerpoint/2010/main" val="156506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6"/>
          <p:cNvSpPr txBox="1">
            <a:spLocks noGrp="1"/>
          </p:cNvSpPr>
          <p:nvPr>
            <p:ph type="title"/>
          </p:nvPr>
        </p:nvSpPr>
        <p:spPr>
          <a:xfrm>
            <a:off x="0" y="0"/>
            <a:ext cx="8835992" cy="1325563"/>
          </a:xfrm>
          <a:prstGeom prst="rect">
            <a:avLst/>
          </a:prstGeom>
        </p:spPr>
        <p:txBody>
          <a:bodyPr spcFirstLastPara="1" vert="horz" wrap="square" lIns="65304" tIns="65304" rIns="65304" bIns="65304" rtlCol="0" anchor="ctr" anchorCtr="0">
            <a:noAutofit/>
          </a:bodyPr>
          <a:lstStyle/>
          <a:p>
            <a:pPr>
              <a:spcBef>
                <a:spcPts val="0"/>
              </a:spcBef>
            </a:pPr>
            <a:r>
              <a:rPr lang="en-US" b="1" dirty="0">
                <a:latin typeface="+mn-lt"/>
                <a:ea typeface="Raleway"/>
                <a:cs typeface="Raleway"/>
                <a:sym typeface="Raleway"/>
              </a:rPr>
              <a:t>Concepts, Practices, and Standards</a:t>
            </a:r>
            <a:endParaRPr b="1" dirty="0">
              <a:latin typeface="+mn-lt"/>
              <a:ea typeface="Raleway"/>
              <a:cs typeface="Raleway"/>
              <a:sym typeface="Raleway"/>
            </a:endParaRPr>
          </a:p>
        </p:txBody>
      </p:sp>
      <p:sp>
        <p:nvSpPr>
          <p:cNvPr id="484" name="Google Shape;484;p86"/>
          <p:cNvSpPr txBox="1">
            <a:spLocks noGrp="1"/>
          </p:cNvSpPr>
          <p:nvPr>
            <p:ph type="body" idx="4294967295"/>
          </p:nvPr>
        </p:nvSpPr>
        <p:spPr>
          <a:xfrm>
            <a:off x="413285" y="2076450"/>
            <a:ext cx="2686050" cy="2822575"/>
          </a:xfrm>
          <a:prstGeom prst="rect">
            <a:avLst/>
          </a:prstGeom>
        </p:spPr>
        <p:txBody>
          <a:bodyPr spcFirstLastPara="1" vert="horz" wrap="square" lIns="65304" tIns="65304" rIns="65304" bIns="65304" rtlCol="0" anchor="t" anchorCtr="0">
            <a:noAutofit/>
          </a:bodyPr>
          <a:lstStyle/>
          <a:p>
            <a:pPr marL="0" indent="0">
              <a:spcBef>
                <a:spcPts val="0"/>
              </a:spcBef>
              <a:buNone/>
            </a:pPr>
            <a:r>
              <a:rPr lang="en-US" sz="1600" b="1" dirty="0">
                <a:highlight>
                  <a:srgbClr val="FFFFFF"/>
                </a:highlight>
                <a:ea typeface="Source Sans Pro"/>
                <a:cs typeface="Source Sans Pro"/>
                <a:sym typeface="Source Sans Pro"/>
              </a:rPr>
              <a:t>Concepts</a:t>
            </a:r>
            <a:r>
              <a:rPr lang="en-US" sz="1600" dirty="0">
                <a:highlight>
                  <a:srgbClr val="FFFFFF"/>
                </a:highlight>
                <a:ea typeface="Source Sans Pro"/>
                <a:cs typeface="Source Sans Pro"/>
                <a:sym typeface="Source Sans Pro"/>
              </a:rPr>
              <a:t> are what a student should UNDERSTAND or know.</a:t>
            </a:r>
            <a:endParaRPr sz="1600" dirty="0">
              <a:highlight>
                <a:srgbClr val="FFFFFF"/>
              </a:highlight>
              <a:ea typeface="Source Sans Pro"/>
              <a:cs typeface="Source Sans Pro"/>
              <a:sym typeface="Source Sans Pro"/>
            </a:endParaRPr>
          </a:p>
          <a:p>
            <a:pPr marL="0" indent="0">
              <a:spcBef>
                <a:spcPts val="0"/>
              </a:spcBef>
              <a:buNone/>
            </a:pPr>
            <a:endParaRPr sz="1000" dirty="0">
              <a:highlight>
                <a:srgbClr val="FFFFFF"/>
              </a:highlight>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Baseline level of competency in CS exiting 2</a:t>
            </a:r>
            <a:r>
              <a:rPr lang="en-US" sz="1600" baseline="30000" dirty="0">
                <a:ea typeface="Source Sans Pro"/>
                <a:cs typeface="Source Sans Pro"/>
                <a:sym typeface="Source Sans Pro"/>
              </a:rPr>
              <a:t>nd</a:t>
            </a:r>
            <a:r>
              <a:rPr lang="en-US" sz="1600" dirty="0">
                <a:ea typeface="Source Sans Pro"/>
                <a:cs typeface="Source Sans Pro"/>
                <a:sym typeface="Source Sans Pro"/>
              </a:rPr>
              <a:t>, 5</a:t>
            </a:r>
            <a:r>
              <a:rPr lang="en-US" sz="1600" baseline="30000" dirty="0">
                <a:ea typeface="Source Sans Pro"/>
                <a:cs typeface="Source Sans Pro"/>
                <a:sym typeface="Source Sans Pro"/>
              </a:rPr>
              <a:t>th</a:t>
            </a:r>
            <a:r>
              <a:rPr lang="en-US" sz="1600" dirty="0">
                <a:ea typeface="Source Sans Pro"/>
                <a:cs typeface="Source Sans Pro"/>
                <a:sym typeface="Source Sans Pro"/>
              </a:rPr>
              <a:t>, 8</a:t>
            </a:r>
            <a:r>
              <a:rPr lang="en-US" sz="1600" baseline="30000" dirty="0">
                <a:ea typeface="Source Sans Pro"/>
                <a:cs typeface="Source Sans Pro"/>
                <a:sym typeface="Source Sans Pro"/>
              </a:rPr>
              <a:t>th</a:t>
            </a:r>
            <a:r>
              <a:rPr lang="en-US" sz="1600" dirty="0">
                <a:ea typeface="Source Sans Pro"/>
                <a:cs typeface="Source Sans Pro"/>
                <a:sym typeface="Source Sans Pro"/>
              </a:rPr>
              <a:t>, and 12</a:t>
            </a:r>
            <a:r>
              <a:rPr lang="en-US" sz="1600" baseline="30000" dirty="0">
                <a:ea typeface="Source Sans Pro"/>
                <a:cs typeface="Source Sans Pro"/>
                <a:sym typeface="Source Sans Pro"/>
              </a:rPr>
              <a:t>th</a:t>
            </a:r>
            <a:r>
              <a:rPr lang="en-US" sz="1600" dirty="0">
                <a:ea typeface="Source Sans Pro"/>
                <a:cs typeface="Source Sans Pro"/>
                <a:sym typeface="Source Sans Pro"/>
              </a:rPr>
              <a:t> grade.</a:t>
            </a:r>
            <a:endParaRPr sz="1600" dirty="0">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General, high-level, core content expectations.</a:t>
            </a:r>
            <a:endParaRPr sz="1600" dirty="0">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Address high-level transferable knowledge and CS as a literacy for all students</a:t>
            </a:r>
            <a:endParaRPr sz="1600" dirty="0">
              <a:ea typeface="Source Sans Pro"/>
              <a:cs typeface="Source Sans Pro"/>
              <a:sym typeface="Source Sans Pro"/>
            </a:endParaRPr>
          </a:p>
        </p:txBody>
      </p:sp>
      <p:sp>
        <p:nvSpPr>
          <p:cNvPr id="485" name="Google Shape;485;p86"/>
          <p:cNvSpPr txBox="1">
            <a:spLocks noGrp="1"/>
          </p:cNvSpPr>
          <p:nvPr>
            <p:ph type="body" idx="4294967295"/>
          </p:nvPr>
        </p:nvSpPr>
        <p:spPr>
          <a:xfrm>
            <a:off x="3224464" y="1325563"/>
            <a:ext cx="2686050" cy="457200"/>
          </a:xfrm>
          <a:prstGeom prst="rect">
            <a:avLst/>
          </a:prstGeom>
        </p:spPr>
        <p:txBody>
          <a:bodyPr spcFirstLastPara="1" vert="horz" wrap="square" lIns="65304" tIns="65304" rIns="65304" bIns="65304" rtlCol="0" anchor="b" anchorCtr="0">
            <a:noAutofit/>
          </a:bodyPr>
          <a:lstStyle/>
          <a:p>
            <a:pPr marL="0" indent="0" algn="ctr">
              <a:spcBef>
                <a:spcPts val="457"/>
              </a:spcBef>
              <a:buNone/>
            </a:pPr>
            <a:r>
              <a:rPr lang="en-US" sz="3400" b="1" i="1" dirty="0" smtClean="0">
                <a:ea typeface="Source Sans Pro"/>
                <a:cs typeface="Source Sans Pro"/>
                <a:sym typeface="Source Sans Pro"/>
              </a:rPr>
              <a:t>Practices</a:t>
            </a:r>
            <a:endParaRPr sz="3400" b="1" i="1" dirty="0">
              <a:ea typeface="Source Sans Pro"/>
              <a:cs typeface="Source Sans Pro"/>
              <a:sym typeface="Source Sans Pro"/>
            </a:endParaRPr>
          </a:p>
        </p:txBody>
      </p:sp>
      <p:sp>
        <p:nvSpPr>
          <p:cNvPr id="486" name="Google Shape;486;p86"/>
          <p:cNvSpPr txBox="1">
            <a:spLocks noGrp="1"/>
          </p:cNvSpPr>
          <p:nvPr>
            <p:ph type="body" idx="4294967295"/>
          </p:nvPr>
        </p:nvSpPr>
        <p:spPr>
          <a:xfrm>
            <a:off x="3224464" y="2076450"/>
            <a:ext cx="2686050" cy="3062288"/>
          </a:xfrm>
          <a:prstGeom prst="rect">
            <a:avLst/>
          </a:prstGeom>
        </p:spPr>
        <p:txBody>
          <a:bodyPr spcFirstLastPara="1" vert="horz" wrap="square" lIns="65304" tIns="65304" rIns="65304" bIns="65304" rtlCol="0" anchor="t" anchorCtr="0">
            <a:noAutofit/>
          </a:bodyPr>
          <a:lstStyle/>
          <a:p>
            <a:pPr marL="0" indent="0">
              <a:spcBef>
                <a:spcPts val="0"/>
              </a:spcBef>
              <a:buNone/>
            </a:pPr>
            <a:r>
              <a:rPr lang="en-US" sz="1600" dirty="0">
                <a:highlight>
                  <a:srgbClr val="FFFFFF"/>
                </a:highlight>
                <a:ea typeface="Source Sans Pro"/>
                <a:cs typeface="Source Sans Pro"/>
                <a:sym typeface="Source Sans Pro"/>
              </a:rPr>
              <a:t>A </a:t>
            </a:r>
            <a:r>
              <a:rPr lang="en-US" sz="1600" b="1" dirty="0">
                <a:highlight>
                  <a:srgbClr val="FFFFFF"/>
                </a:highlight>
                <a:ea typeface="Source Sans Pro"/>
                <a:cs typeface="Source Sans Pro"/>
                <a:sym typeface="Source Sans Pro"/>
              </a:rPr>
              <a:t>practice</a:t>
            </a:r>
            <a:r>
              <a:rPr lang="en-US" sz="1600" dirty="0">
                <a:highlight>
                  <a:srgbClr val="FFFFFF"/>
                </a:highlight>
                <a:ea typeface="Source Sans Pro"/>
                <a:cs typeface="Source Sans Pro"/>
                <a:sym typeface="Source Sans Pro"/>
              </a:rPr>
              <a:t> is a WAY of doing things: a computer scientist </a:t>
            </a:r>
            <a:r>
              <a:rPr lang="en-US" sz="1600" b="1" dirty="0">
                <a:highlight>
                  <a:srgbClr val="FFFFFF"/>
                </a:highlight>
                <a:ea typeface="Source Sans Pro"/>
                <a:cs typeface="Source Sans Pro"/>
                <a:sym typeface="Source Sans Pro"/>
              </a:rPr>
              <a:t>decomposes problems </a:t>
            </a:r>
            <a:r>
              <a:rPr lang="en-US" sz="1600" dirty="0">
                <a:highlight>
                  <a:srgbClr val="FFFFFF"/>
                </a:highlight>
                <a:ea typeface="Source Sans Pro"/>
                <a:cs typeface="Source Sans Pro"/>
                <a:sym typeface="Source Sans Pro"/>
              </a:rPr>
              <a:t>as part of doing design.</a:t>
            </a:r>
            <a:endParaRPr sz="1600" dirty="0">
              <a:highlight>
                <a:srgbClr val="FFFFFF"/>
              </a:highlight>
              <a:ea typeface="Source Sans Pro"/>
              <a:cs typeface="Source Sans Pro"/>
              <a:sym typeface="Source Sans Pro"/>
            </a:endParaRPr>
          </a:p>
          <a:p>
            <a:pPr marL="0" indent="0">
              <a:spcBef>
                <a:spcPts val="0"/>
              </a:spcBef>
              <a:buNone/>
            </a:pPr>
            <a:endParaRPr sz="1000" dirty="0">
              <a:highlight>
                <a:srgbClr val="FFFFFF"/>
              </a:highlight>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Students can’t fully understand the core concepts without engaging in these practices. </a:t>
            </a:r>
            <a:endParaRPr sz="1600" dirty="0">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Similarly, students can’t develop or demonstrate growth in these practices without the context of core concepts.</a:t>
            </a:r>
            <a:endParaRPr sz="1600" dirty="0">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A learning progression for practices describes how to develop these practices in the major areas of CS.</a:t>
            </a:r>
            <a:endParaRPr sz="1600" dirty="0">
              <a:ea typeface="Source Sans Pro"/>
              <a:cs typeface="Source Sans Pro"/>
              <a:sym typeface="Source Sans Pro"/>
            </a:endParaRPr>
          </a:p>
        </p:txBody>
      </p:sp>
      <p:sp>
        <p:nvSpPr>
          <p:cNvPr id="487" name="Google Shape;487;p86"/>
          <p:cNvSpPr txBox="1">
            <a:spLocks noGrp="1"/>
          </p:cNvSpPr>
          <p:nvPr>
            <p:ph type="body" idx="4294967295"/>
          </p:nvPr>
        </p:nvSpPr>
        <p:spPr>
          <a:xfrm>
            <a:off x="6269656" y="1325563"/>
            <a:ext cx="2686050" cy="457200"/>
          </a:xfrm>
          <a:prstGeom prst="rect">
            <a:avLst/>
          </a:prstGeom>
        </p:spPr>
        <p:txBody>
          <a:bodyPr spcFirstLastPara="1" vert="horz" wrap="square" lIns="65304" tIns="65304" rIns="65304" bIns="65304" rtlCol="0" anchor="b" anchorCtr="0">
            <a:noAutofit/>
          </a:bodyPr>
          <a:lstStyle/>
          <a:p>
            <a:pPr marL="0" indent="0" algn="ctr">
              <a:spcBef>
                <a:spcPts val="457"/>
              </a:spcBef>
              <a:buNone/>
            </a:pPr>
            <a:r>
              <a:rPr lang="en-US" sz="3400" b="1" i="1" dirty="0">
                <a:ea typeface="Source Sans Pro"/>
                <a:cs typeface="Source Sans Pro"/>
                <a:sym typeface="Source Sans Pro"/>
              </a:rPr>
              <a:t>Standards</a:t>
            </a:r>
            <a:endParaRPr sz="3400" b="1" i="1" dirty="0">
              <a:ea typeface="Source Sans Pro"/>
              <a:cs typeface="Source Sans Pro"/>
              <a:sym typeface="Source Sans Pro"/>
            </a:endParaRPr>
          </a:p>
        </p:txBody>
      </p:sp>
      <p:sp>
        <p:nvSpPr>
          <p:cNvPr id="488" name="Google Shape;488;p86"/>
          <p:cNvSpPr txBox="1">
            <a:spLocks noGrp="1"/>
          </p:cNvSpPr>
          <p:nvPr>
            <p:ph type="body" idx="4294967295"/>
          </p:nvPr>
        </p:nvSpPr>
        <p:spPr>
          <a:xfrm>
            <a:off x="6187841" y="2076450"/>
            <a:ext cx="2686050" cy="2822575"/>
          </a:xfrm>
          <a:prstGeom prst="rect">
            <a:avLst/>
          </a:prstGeom>
        </p:spPr>
        <p:txBody>
          <a:bodyPr spcFirstLastPara="1" vert="horz" wrap="square" lIns="65304" tIns="65304" rIns="65304" bIns="65304" rtlCol="0" anchor="t" anchorCtr="0">
            <a:noAutofit/>
          </a:bodyPr>
          <a:lstStyle/>
          <a:p>
            <a:pPr marL="0" indent="0">
              <a:spcBef>
                <a:spcPts val="0"/>
              </a:spcBef>
              <a:buNone/>
            </a:pPr>
            <a:r>
              <a:rPr lang="en-US" sz="1600" b="1" dirty="0">
                <a:highlight>
                  <a:srgbClr val="FFFFFF"/>
                </a:highlight>
                <a:ea typeface="Source Sans Pro"/>
                <a:cs typeface="Source Sans Pro"/>
                <a:sym typeface="Source Sans Pro"/>
              </a:rPr>
              <a:t>Standards</a:t>
            </a:r>
            <a:r>
              <a:rPr lang="en-US" sz="1600" dirty="0">
                <a:highlight>
                  <a:srgbClr val="FFFFFF"/>
                </a:highlight>
                <a:ea typeface="Source Sans Pro"/>
                <a:cs typeface="Source Sans Pro"/>
                <a:sym typeface="Source Sans Pro"/>
              </a:rPr>
              <a:t> reflect what a student should </a:t>
            </a:r>
            <a:r>
              <a:rPr lang="en-US" sz="1600" b="1" dirty="0">
                <a:highlight>
                  <a:srgbClr val="FFFFFF"/>
                </a:highlight>
                <a:ea typeface="Source Sans Pro"/>
                <a:cs typeface="Source Sans Pro"/>
                <a:sym typeface="Source Sans Pro"/>
              </a:rPr>
              <a:t>know and be able to do</a:t>
            </a:r>
            <a:r>
              <a:rPr lang="en-US" sz="1600" dirty="0">
                <a:highlight>
                  <a:srgbClr val="FFFFFF"/>
                </a:highlight>
                <a:ea typeface="Source Sans Pro"/>
                <a:cs typeface="Source Sans Pro"/>
                <a:sym typeface="Source Sans Pro"/>
              </a:rPr>
              <a:t>.</a:t>
            </a:r>
            <a:endParaRPr sz="1600" dirty="0">
              <a:highlight>
                <a:srgbClr val="FFFFFF"/>
              </a:highlight>
              <a:ea typeface="Source Sans Pro"/>
              <a:cs typeface="Source Sans Pro"/>
              <a:sym typeface="Source Sans Pro"/>
            </a:endParaRPr>
          </a:p>
          <a:p>
            <a:pPr marL="0" indent="0">
              <a:spcBef>
                <a:spcPts val="0"/>
              </a:spcBef>
              <a:buNone/>
            </a:pPr>
            <a:endParaRPr sz="1600" b="1" dirty="0">
              <a:highlight>
                <a:srgbClr val="FFFFFF"/>
              </a:highlight>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Describe student performance expectations based on combination of concepts and practices.</a:t>
            </a:r>
            <a:endParaRPr sz="1600" dirty="0">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Grade-by-grade granularity</a:t>
            </a:r>
            <a:endParaRPr sz="1600" dirty="0">
              <a:ea typeface="Source Sans Pro"/>
              <a:cs typeface="Source Sans Pro"/>
              <a:sym typeface="Source Sans Pro"/>
            </a:endParaRPr>
          </a:p>
          <a:p>
            <a:pPr marL="204082" indent="-222225">
              <a:spcBef>
                <a:spcPts val="0"/>
              </a:spcBef>
              <a:buSzPts val="1600"/>
              <a:buFont typeface="Source Sans Pro"/>
              <a:buChar char="•"/>
            </a:pPr>
            <a:r>
              <a:rPr lang="en-US" sz="1600" dirty="0">
                <a:ea typeface="Source Sans Pro"/>
                <a:cs typeface="Source Sans Pro"/>
                <a:sym typeface="Source Sans Pro"/>
              </a:rPr>
              <a:t>Specific, measurable, describe explicit level of rigor</a:t>
            </a:r>
            <a:endParaRPr sz="1600" dirty="0">
              <a:ea typeface="Source Sans Pro"/>
              <a:cs typeface="Source Sans Pro"/>
              <a:sym typeface="Source Sans Pro"/>
            </a:endParaRPr>
          </a:p>
          <a:p>
            <a:pPr marL="0" indent="0">
              <a:spcBef>
                <a:spcPts val="0"/>
              </a:spcBef>
              <a:buNone/>
            </a:pPr>
            <a:endParaRPr sz="1143" dirty="0">
              <a:latin typeface="Source Sans Pro"/>
              <a:ea typeface="Source Sans Pro"/>
              <a:cs typeface="Source Sans Pro"/>
              <a:sym typeface="Source Sans Pro"/>
            </a:endParaRPr>
          </a:p>
        </p:txBody>
      </p:sp>
      <p:sp>
        <p:nvSpPr>
          <p:cNvPr id="9" name="Google Shape;485;p86"/>
          <p:cNvSpPr txBox="1">
            <a:spLocks/>
          </p:cNvSpPr>
          <p:nvPr/>
        </p:nvSpPr>
        <p:spPr>
          <a:xfrm>
            <a:off x="413285" y="1325563"/>
            <a:ext cx="2686050" cy="457200"/>
          </a:xfrm>
          <a:prstGeom prst="rect">
            <a:avLst/>
          </a:prstGeom>
        </p:spPr>
        <p:txBody>
          <a:bodyPr spcFirstLastPara="1" vert="horz" wrap="square" lIns="65304" tIns="65304" rIns="65304" bIns="65304"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57"/>
              </a:spcBef>
              <a:buNone/>
            </a:pPr>
            <a:r>
              <a:rPr lang="en-US" sz="3400" b="1" i="1" dirty="0" smtClean="0">
                <a:ea typeface="Source Sans Pro"/>
                <a:cs typeface="Source Sans Pro"/>
                <a:sym typeface="Source Sans Pro"/>
              </a:rPr>
              <a:t>Concepts</a:t>
            </a:r>
            <a:endParaRPr lang="en-US" sz="3400" b="1" i="1" dirty="0">
              <a:ea typeface="Source Sans Pro"/>
              <a:cs typeface="Source Sans Pro"/>
              <a:sym typeface="Source Sans Pro"/>
            </a:endParaRPr>
          </a:p>
        </p:txBody>
      </p:sp>
    </p:spTree>
    <p:extLst>
      <p:ext uri="{BB962C8B-B14F-4D97-AF65-F5344CB8AC3E}">
        <p14:creationId xmlns:p14="http://schemas.microsoft.com/office/powerpoint/2010/main" val="2170854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886700" cy="1325563"/>
          </a:xfrm>
        </p:spPr>
        <p:txBody>
          <a:bodyPr/>
          <a:lstStyle/>
          <a:p>
            <a:r>
              <a:rPr lang="en-US" b="1" dirty="0" smtClean="0">
                <a:latin typeface="+mn-lt"/>
              </a:rPr>
              <a:t>CSTA </a:t>
            </a:r>
            <a:r>
              <a:rPr lang="en-US" b="1" dirty="0">
                <a:latin typeface="+mn-lt"/>
              </a:rPr>
              <a:t>K-12 Computer Science Standards</a:t>
            </a:r>
          </a:p>
        </p:txBody>
      </p:sp>
      <p:sp>
        <p:nvSpPr>
          <p:cNvPr id="5" name="Content Placeholder 4"/>
          <p:cNvSpPr>
            <a:spLocks noGrp="1"/>
          </p:cNvSpPr>
          <p:nvPr>
            <p:ph idx="1"/>
          </p:nvPr>
        </p:nvSpPr>
        <p:spPr>
          <a:xfrm>
            <a:off x="650908" y="1700496"/>
            <a:ext cx="7886700" cy="4351338"/>
          </a:xfrm>
        </p:spPr>
        <p:txBody>
          <a:bodyPr>
            <a:normAutofit fontScale="92500"/>
          </a:bodyPr>
          <a:lstStyle/>
          <a:p>
            <a:r>
              <a:rPr lang="en-US" dirty="0" smtClean="0"/>
              <a:t>Revised in 2017</a:t>
            </a:r>
          </a:p>
          <a:p>
            <a:r>
              <a:rPr lang="en-US" dirty="0"/>
              <a:t>The Framework was considered as one primary input for the standards development process</a:t>
            </a:r>
            <a:endParaRPr lang="en-US" dirty="0" smtClean="0"/>
          </a:p>
          <a:p>
            <a:r>
              <a:rPr lang="en-US" dirty="0" smtClean="0"/>
              <a:t>The standards delineate </a:t>
            </a:r>
            <a:r>
              <a:rPr lang="en-US" dirty="0"/>
              <a:t>a core set of learning objectives designed to provide the foundation for a complete computer science curriculum and its implementation at the K–12 </a:t>
            </a:r>
            <a:r>
              <a:rPr lang="en-US" dirty="0" smtClean="0"/>
              <a:t>level</a:t>
            </a:r>
          </a:p>
          <a:p>
            <a:r>
              <a:rPr lang="en-US" dirty="0" smtClean="0"/>
              <a:t>The standards are based on a progression of learning</a:t>
            </a:r>
          </a:p>
          <a:p>
            <a:r>
              <a:rPr lang="en-US" dirty="0" smtClean="0"/>
              <a:t>Adopted by the Connecticut State Board of Education in June, 2018</a:t>
            </a:r>
          </a:p>
          <a:p>
            <a:endParaRPr lang="en-US" dirty="0"/>
          </a:p>
        </p:txBody>
      </p:sp>
    </p:spTree>
    <p:extLst>
      <p:ext uri="{BB962C8B-B14F-4D97-AF65-F5344CB8AC3E}">
        <p14:creationId xmlns:p14="http://schemas.microsoft.com/office/powerpoint/2010/main" val="172030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US" b="1" dirty="0" smtClean="0">
                <a:latin typeface="+mn-lt"/>
              </a:rPr>
              <a:t>A Closer Look at the Standards</a:t>
            </a:r>
            <a:endParaRPr lang="en-US" b="1" dirty="0">
              <a:latin typeface="+mn-lt"/>
            </a:endParaRPr>
          </a:p>
        </p:txBody>
      </p:sp>
      <p:sp>
        <p:nvSpPr>
          <p:cNvPr id="3" name="Content Placeholder 2"/>
          <p:cNvSpPr>
            <a:spLocks noGrp="1"/>
          </p:cNvSpPr>
          <p:nvPr>
            <p:ph idx="1"/>
          </p:nvPr>
        </p:nvSpPr>
        <p:spPr>
          <a:xfrm>
            <a:off x="352525" y="1739449"/>
            <a:ext cx="8515350" cy="4351338"/>
          </a:xfrm>
        </p:spPr>
        <p:txBody>
          <a:bodyPr>
            <a:normAutofit/>
          </a:bodyPr>
          <a:lstStyle/>
          <a:p>
            <a:r>
              <a:rPr lang="en-US" dirty="0" smtClean="0"/>
              <a:t>Detailed measurable student performance expectations</a:t>
            </a:r>
          </a:p>
          <a:p>
            <a:r>
              <a:rPr lang="en-US" dirty="0" smtClean="0"/>
              <a:t>5 Concepts, 16 Sub concepts, and 7 Practices</a:t>
            </a:r>
          </a:p>
          <a:p>
            <a:r>
              <a:rPr lang="en-US" dirty="0" smtClean="0"/>
              <a:t>5 levels of standards</a:t>
            </a:r>
          </a:p>
          <a:p>
            <a:pPr lvl="1"/>
            <a:r>
              <a:rPr lang="en-US" dirty="0" smtClean="0"/>
              <a:t>Level 1A - Grades K-2 (Ages 5 – 7)</a:t>
            </a:r>
          </a:p>
          <a:p>
            <a:pPr lvl="1"/>
            <a:r>
              <a:rPr lang="en-US" dirty="0" smtClean="0"/>
              <a:t>Level 1B - Grades 3-5 (Ages 8 – 11)</a:t>
            </a:r>
          </a:p>
          <a:p>
            <a:pPr lvl="1"/>
            <a:r>
              <a:rPr lang="en-US" dirty="0" smtClean="0"/>
              <a:t>Level 2 - Grades 6 – 8 (Ages 11 – 14)</a:t>
            </a:r>
          </a:p>
          <a:p>
            <a:pPr lvl="1"/>
            <a:r>
              <a:rPr lang="en-US" dirty="0" smtClean="0"/>
              <a:t>Level 3A - Grades 9 – 10 (Ages 14 – 16)</a:t>
            </a:r>
          </a:p>
          <a:p>
            <a:pPr lvl="1"/>
            <a:r>
              <a:rPr lang="en-US" dirty="0" smtClean="0"/>
              <a:t>Level 3B - Grades 11 – 12 (Ages 16 – 18) – </a:t>
            </a:r>
            <a:r>
              <a:rPr lang="en-US" sz="2000" dirty="0" smtClean="0"/>
              <a:t>advanced study of CS</a:t>
            </a:r>
          </a:p>
          <a:p>
            <a:endParaRPr lang="en-US" dirty="0" smtClean="0"/>
          </a:p>
          <a:p>
            <a:pPr lvl="1"/>
            <a:endParaRPr lang="en-US" dirty="0"/>
          </a:p>
        </p:txBody>
      </p:sp>
      <p:sp>
        <p:nvSpPr>
          <p:cNvPr id="4" name="Right Brace 3"/>
          <p:cNvSpPr/>
          <p:nvPr/>
        </p:nvSpPr>
        <p:spPr>
          <a:xfrm>
            <a:off x="6073541" y="3164347"/>
            <a:ext cx="750771" cy="1540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 name="TextBox 4"/>
          <p:cNvSpPr txBox="1"/>
          <p:nvPr/>
        </p:nvSpPr>
        <p:spPr>
          <a:xfrm>
            <a:off x="6920564" y="3734313"/>
            <a:ext cx="2871336" cy="400110"/>
          </a:xfrm>
          <a:prstGeom prst="rect">
            <a:avLst/>
          </a:prstGeom>
          <a:noFill/>
        </p:spPr>
        <p:txBody>
          <a:bodyPr wrap="square" rtlCol="0">
            <a:spAutoFit/>
          </a:bodyPr>
          <a:lstStyle/>
          <a:p>
            <a:r>
              <a:rPr lang="en-US" sz="2000" dirty="0" smtClean="0"/>
              <a:t>ALL Students</a:t>
            </a:r>
            <a:endParaRPr lang="en-US" sz="2000" dirty="0"/>
          </a:p>
        </p:txBody>
      </p:sp>
    </p:spTree>
    <p:extLst>
      <p:ext uri="{BB962C8B-B14F-4D97-AF65-F5344CB8AC3E}">
        <p14:creationId xmlns:p14="http://schemas.microsoft.com/office/powerpoint/2010/main" val="321052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5"/>
          <p:cNvSpPr txBox="1">
            <a:spLocks noGrp="1"/>
          </p:cNvSpPr>
          <p:nvPr>
            <p:ph type="title"/>
          </p:nvPr>
        </p:nvSpPr>
        <p:spPr>
          <a:xfrm>
            <a:off x="-6617" y="0"/>
            <a:ext cx="7886700" cy="1325563"/>
          </a:xfrm>
          <a:prstGeom prst="rect">
            <a:avLst/>
          </a:prstGeom>
        </p:spPr>
        <p:txBody>
          <a:bodyPr spcFirstLastPara="1" vert="horz" wrap="square" lIns="89982" tIns="89982" rIns="89982" bIns="89982" rtlCol="0" anchor="t" anchorCtr="0">
            <a:noAutofit/>
          </a:bodyPr>
          <a:lstStyle/>
          <a:p>
            <a:r>
              <a:rPr lang="en-US" b="1" dirty="0" smtClean="0">
                <a:latin typeface="+mn-lt"/>
              </a:rPr>
              <a:t>Recap </a:t>
            </a:r>
            <a:endParaRPr b="1" dirty="0">
              <a:latin typeface="+mn-lt"/>
            </a:endParaRPr>
          </a:p>
        </p:txBody>
      </p:sp>
      <p:sp>
        <p:nvSpPr>
          <p:cNvPr id="322" name="Google Shape;322;p65"/>
          <p:cNvSpPr txBox="1">
            <a:spLocks noGrp="1"/>
          </p:cNvSpPr>
          <p:nvPr>
            <p:ph idx="1"/>
          </p:nvPr>
        </p:nvSpPr>
        <p:spPr>
          <a:xfrm>
            <a:off x="686400" y="1325563"/>
            <a:ext cx="7886700" cy="4351338"/>
          </a:xfrm>
          <a:prstGeom prst="rect">
            <a:avLst/>
          </a:prstGeom>
        </p:spPr>
        <p:txBody>
          <a:bodyPr spcFirstLastPara="1" vert="horz" wrap="square" lIns="89982" tIns="89982" rIns="89982" bIns="89982" rtlCol="0" anchor="t" anchorCtr="0">
            <a:noAutofit/>
          </a:bodyPr>
          <a:lstStyle/>
          <a:p>
            <a:pPr marL="453581" indent="-335650">
              <a:buClr>
                <a:srgbClr val="000000"/>
              </a:buClr>
              <a:buSzPts val="2400"/>
            </a:pPr>
            <a:r>
              <a:rPr lang="en-US" dirty="0">
                <a:solidFill>
                  <a:srgbClr val="000000"/>
                </a:solidFill>
              </a:rPr>
              <a:t>Framework </a:t>
            </a:r>
            <a:endParaRPr dirty="0">
              <a:solidFill>
                <a:srgbClr val="000000"/>
              </a:solidFill>
            </a:endParaRPr>
          </a:p>
          <a:p>
            <a:pPr marL="898089" lvl="1" indent="-317506">
              <a:spcBef>
                <a:spcPts val="0"/>
              </a:spcBef>
              <a:buSzPts val="2000"/>
            </a:pPr>
            <a:r>
              <a:rPr lang="en-US" dirty="0"/>
              <a:t>High level, conceptual guide of concepts and practices </a:t>
            </a:r>
            <a:endParaRPr dirty="0"/>
          </a:p>
          <a:p>
            <a:pPr marL="898089" lvl="1" indent="-317506">
              <a:spcBef>
                <a:spcPts val="0"/>
              </a:spcBef>
              <a:buSzPts val="2000"/>
            </a:pPr>
            <a:r>
              <a:rPr lang="en-US" dirty="0"/>
              <a:t>ex: NRC K-12 Science Framework, </a:t>
            </a:r>
            <a:r>
              <a:rPr lang="en-US" dirty="0">
                <a:solidFill>
                  <a:srgbClr val="000000"/>
                </a:solidFill>
              </a:rPr>
              <a:t>K-12 CS Framework</a:t>
            </a:r>
            <a:endParaRPr dirty="0">
              <a:solidFill>
                <a:srgbClr val="000000"/>
              </a:solidFill>
            </a:endParaRPr>
          </a:p>
          <a:p>
            <a:pPr marL="453581" indent="-335650">
              <a:buSzPts val="2400"/>
            </a:pPr>
            <a:r>
              <a:rPr lang="en-US" dirty="0"/>
              <a:t>Standards</a:t>
            </a:r>
            <a:endParaRPr dirty="0"/>
          </a:p>
          <a:p>
            <a:pPr marL="898089" lvl="1" indent="-317506">
              <a:spcBef>
                <a:spcPts val="0"/>
              </a:spcBef>
              <a:buSzPts val="2000"/>
            </a:pPr>
            <a:r>
              <a:rPr lang="en-US" dirty="0"/>
              <a:t>Specific, Measurable,</a:t>
            </a:r>
            <a:r>
              <a:rPr lang="en-US" b="1" dirty="0"/>
              <a:t> </a:t>
            </a:r>
            <a:r>
              <a:rPr lang="en-US" dirty="0"/>
              <a:t>Performance expectations </a:t>
            </a:r>
            <a:endParaRPr dirty="0"/>
          </a:p>
          <a:p>
            <a:pPr marL="898089" lvl="1" indent="-317506">
              <a:spcBef>
                <a:spcPts val="0"/>
              </a:spcBef>
              <a:buSzPts val="2000"/>
            </a:pPr>
            <a:r>
              <a:rPr lang="en-US" dirty="0"/>
              <a:t>ex: NGSS, Common </a:t>
            </a:r>
            <a:r>
              <a:rPr lang="en-US" dirty="0" smtClean="0"/>
              <a:t>Core</a:t>
            </a:r>
            <a:endParaRPr dirty="0"/>
          </a:p>
          <a:p>
            <a:pPr marL="453581" indent="-335650">
              <a:buSzPts val="2400"/>
            </a:pPr>
            <a:r>
              <a:rPr lang="en-US" dirty="0"/>
              <a:t>Curriculum </a:t>
            </a:r>
            <a:endParaRPr dirty="0"/>
          </a:p>
          <a:p>
            <a:pPr marL="898089" lvl="1" indent="-317506">
              <a:spcBef>
                <a:spcPts val="0"/>
              </a:spcBef>
              <a:buSzPts val="2000"/>
            </a:pPr>
            <a:r>
              <a:rPr lang="en-US" dirty="0"/>
              <a:t>W</a:t>
            </a:r>
            <a:r>
              <a:rPr lang="en-US" dirty="0" smtClean="0"/>
              <a:t>hat </a:t>
            </a:r>
            <a:r>
              <a:rPr lang="en-US" dirty="0"/>
              <a:t>and how to teach a topic</a:t>
            </a:r>
            <a:endParaRPr dirty="0"/>
          </a:p>
          <a:p>
            <a:pPr marL="898089" lvl="1" indent="-317506">
              <a:spcBef>
                <a:spcPts val="0"/>
              </a:spcBef>
              <a:buSzPts val="2000"/>
            </a:pPr>
            <a:r>
              <a:rPr lang="en-US" dirty="0"/>
              <a:t>ex: lesson plans</a:t>
            </a:r>
            <a:endParaRPr dirty="0"/>
          </a:p>
        </p:txBody>
      </p:sp>
    </p:spTree>
    <p:extLst>
      <p:ext uri="{BB962C8B-B14F-4D97-AF65-F5344CB8AC3E}">
        <p14:creationId xmlns:p14="http://schemas.microsoft.com/office/powerpoint/2010/main" val="296552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latin typeface="+mn-lt"/>
              </a:rPr>
              <a:t>Standards to Implementation</a:t>
            </a:r>
            <a:endParaRPr lang="en-US" b="1" dirty="0">
              <a:latin typeface="+mn-lt"/>
            </a:endParaRPr>
          </a:p>
        </p:txBody>
      </p:sp>
      <p:sp>
        <p:nvSpPr>
          <p:cNvPr id="4" name="Subtitle 3"/>
          <p:cNvSpPr>
            <a:spLocks noGrp="1"/>
          </p:cNvSpPr>
          <p:nvPr>
            <p:ph type="subTitle" idx="1"/>
          </p:nvPr>
        </p:nvSpPr>
        <p:spPr/>
        <p:txBody>
          <a:bodyPr/>
          <a:lstStyle/>
          <a:p>
            <a:endParaRPr lang="en-US" sz="2800" i="1" dirty="0"/>
          </a:p>
        </p:txBody>
      </p:sp>
    </p:spTree>
    <p:extLst>
      <p:ext uri="{BB962C8B-B14F-4D97-AF65-F5344CB8AC3E}">
        <p14:creationId xmlns:p14="http://schemas.microsoft.com/office/powerpoint/2010/main" val="138922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886700" cy="1325563"/>
          </a:xfrm>
        </p:spPr>
        <p:txBody>
          <a:bodyPr/>
          <a:lstStyle/>
          <a:p>
            <a:r>
              <a:rPr lang="en-US" b="1" dirty="0">
                <a:latin typeface="+mn-lt"/>
              </a:rPr>
              <a:t>Connecticut Computer Science Implementation Guidelines</a:t>
            </a:r>
          </a:p>
        </p:txBody>
      </p:sp>
      <p:sp>
        <p:nvSpPr>
          <p:cNvPr id="5" name="Content Placeholder 4"/>
          <p:cNvSpPr>
            <a:spLocks noGrp="1"/>
          </p:cNvSpPr>
          <p:nvPr>
            <p:ph idx="1"/>
          </p:nvPr>
        </p:nvSpPr>
        <p:spPr/>
        <p:txBody>
          <a:bodyPr/>
          <a:lstStyle/>
          <a:p>
            <a:r>
              <a:rPr lang="en-US" dirty="0" smtClean="0"/>
              <a:t>Provides a background </a:t>
            </a:r>
          </a:p>
          <a:p>
            <a:r>
              <a:rPr lang="en-US" dirty="0" smtClean="0"/>
              <a:t>Explains computer science and computational thinking</a:t>
            </a:r>
          </a:p>
          <a:p>
            <a:r>
              <a:rPr lang="en-US" dirty="0" smtClean="0"/>
              <a:t>Addresses equity in computer science</a:t>
            </a:r>
          </a:p>
          <a:p>
            <a:r>
              <a:rPr lang="en-US" dirty="0" smtClean="0"/>
              <a:t>Details the practices and organization of the standards</a:t>
            </a:r>
          </a:p>
          <a:p>
            <a:r>
              <a:rPr lang="en-US" dirty="0" smtClean="0"/>
              <a:t>Suggests models of implementation</a:t>
            </a:r>
          </a:p>
          <a:p>
            <a:r>
              <a:rPr lang="en-US" dirty="0" smtClean="0"/>
              <a:t>Lists resources to support implementation</a:t>
            </a:r>
            <a:endParaRPr lang="en-US" dirty="0"/>
          </a:p>
        </p:txBody>
      </p:sp>
    </p:spTree>
    <p:extLst>
      <p:ext uri="{BB962C8B-B14F-4D97-AF65-F5344CB8AC3E}">
        <p14:creationId xmlns:p14="http://schemas.microsoft.com/office/powerpoint/2010/main" val="228372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54724" y="370490"/>
          <a:ext cx="8560676" cy="573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p:cNvSpPr txBox="1">
            <a:spLocks/>
          </p:cNvSpPr>
          <p:nvPr/>
        </p:nvSpPr>
        <p:spPr>
          <a:xfrm>
            <a:off x="0" y="37257"/>
            <a:ext cx="7886700" cy="1325563"/>
          </a:xfrm>
          <a:prstGeom prst="rect">
            <a:avLst/>
          </a:prstGeom>
        </p:spPr>
        <p:txBody>
          <a:bodyP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prstClr val="black"/>
                </a:solidFill>
              </a:rPr>
              <a:t>A Computer Science Timeline</a:t>
            </a:r>
            <a:endParaRPr lang="en-US" b="1" dirty="0">
              <a:solidFill>
                <a:prstClr val="black"/>
              </a:solidFill>
            </a:endParaRPr>
          </a:p>
        </p:txBody>
      </p:sp>
    </p:spTree>
    <p:extLst>
      <p:ext uri="{BB962C8B-B14F-4D97-AF65-F5344CB8AC3E}">
        <p14:creationId xmlns:p14="http://schemas.microsoft.com/office/powerpoint/2010/main" val="469147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2"/>
          <p:cNvSpPr txBox="1">
            <a:spLocks noGrp="1"/>
          </p:cNvSpPr>
          <p:nvPr>
            <p:ph type="title"/>
          </p:nvPr>
        </p:nvSpPr>
        <p:spPr>
          <a:xfrm>
            <a:off x="3008" y="18255"/>
            <a:ext cx="7886700" cy="1325563"/>
          </a:xfrm>
          <a:prstGeom prst="rect">
            <a:avLst/>
          </a:prstGeom>
        </p:spPr>
        <p:txBody>
          <a:bodyPr spcFirstLastPara="1" vert="horz" wrap="square" lIns="89982" tIns="89982" rIns="89982" bIns="89982" rtlCol="0" anchor="t" anchorCtr="0">
            <a:noAutofit/>
          </a:bodyPr>
          <a:lstStyle/>
          <a:p>
            <a:pPr>
              <a:spcBef>
                <a:spcPts val="0"/>
              </a:spcBef>
            </a:pPr>
            <a:r>
              <a:rPr lang="en-US" b="1" dirty="0">
                <a:latin typeface="+mn-lt"/>
              </a:rPr>
              <a:t>Implementation </a:t>
            </a:r>
            <a:r>
              <a:rPr lang="en-US" b="1" dirty="0" smtClean="0">
                <a:latin typeface="+mn-lt"/>
              </a:rPr>
              <a:t>Guidance</a:t>
            </a:r>
            <a:endParaRPr b="1" dirty="0">
              <a:latin typeface="+mn-lt"/>
            </a:endParaRPr>
          </a:p>
        </p:txBody>
      </p:sp>
      <p:pic>
        <p:nvPicPr>
          <p:cNvPr id="530" name="Google Shape;530;p92"/>
          <p:cNvPicPr preferRelativeResize="0"/>
          <p:nvPr/>
        </p:nvPicPr>
        <p:blipFill rotWithShape="1">
          <a:blip r:embed="rId3">
            <a:alphaModFix/>
          </a:blip>
          <a:srcRect b="3081"/>
          <a:stretch/>
        </p:blipFill>
        <p:spPr>
          <a:xfrm>
            <a:off x="3559893" y="1343818"/>
            <a:ext cx="4890321" cy="4665054"/>
          </a:xfrm>
          <a:prstGeom prst="rect">
            <a:avLst/>
          </a:prstGeom>
          <a:noFill/>
          <a:ln>
            <a:noFill/>
          </a:ln>
        </p:spPr>
      </p:pic>
      <p:sp>
        <p:nvSpPr>
          <p:cNvPr id="531" name="Google Shape;531;p92"/>
          <p:cNvSpPr txBox="1"/>
          <p:nvPr/>
        </p:nvSpPr>
        <p:spPr>
          <a:xfrm>
            <a:off x="378929" y="2606357"/>
            <a:ext cx="3081214" cy="1645286"/>
          </a:xfrm>
          <a:prstGeom prst="rect">
            <a:avLst/>
          </a:prstGeom>
          <a:noFill/>
          <a:ln>
            <a:noFill/>
          </a:ln>
        </p:spPr>
        <p:txBody>
          <a:bodyPr spcFirstLastPara="1" wrap="square" lIns="65304" tIns="65304" rIns="65304" bIns="65304" anchor="t" anchorCtr="0">
            <a:noAutofit/>
          </a:bodyPr>
          <a:lstStyle/>
          <a:p>
            <a:r>
              <a:rPr lang="en-US" sz="1714">
                <a:latin typeface="Source Sans Pro"/>
                <a:ea typeface="Source Sans Pro"/>
                <a:cs typeface="Source Sans Pro"/>
                <a:sym typeface="Source Sans Pro"/>
              </a:rPr>
              <a:t>There are multiple pathways states, districts, and schools can take to K–12 Computer Science</a:t>
            </a:r>
            <a:r>
              <a:rPr lang="en-US" sz="1714" u="sng">
                <a:latin typeface="Source Sans Pro"/>
                <a:ea typeface="Source Sans Pro"/>
                <a:cs typeface="Source Sans Pro"/>
                <a:sym typeface="Source Sans Pro"/>
              </a:rPr>
              <a:t> </a:t>
            </a:r>
            <a:r>
              <a:rPr lang="en-US" sz="1714">
                <a:latin typeface="Source Sans Pro"/>
                <a:ea typeface="Source Sans Pro"/>
                <a:cs typeface="Source Sans Pro"/>
                <a:sym typeface="Source Sans Pro"/>
              </a:rPr>
              <a:t>for </a:t>
            </a:r>
            <a:r>
              <a:rPr lang="en-US" sz="1714" b="1">
                <a:latin typeface="Source Sans Pro"/>
                <a:ea typeface="Source Sans Pro"/>
                <a:cs typeface="Source Sans Pro"/>
                <a:sym typeface="Source Sans Pro"/>
              </a:rPr>
              <a:t>all</a:t>
            </a:r>
            <a:r>
              <a:rPr lang="en-US" sz="1714">
                <a:latin typeface="Source Sans Pro"/>
                <a:ea typeface="Source Sans Pro"/>
                <a:cs typeface="Source Sans Pro"/>
                <a:sym typeface="Source Sans Pro"/>
              </a:rPr>
              <a:t> students.</a:t>
            </a:r>
            <a:endParaRPr sz="1571"/>
          </a:p>
        </p:txBody>
      </p:sp>
    </p:spTree>
    <p:extLst>
      <p:ext uri="{BB962C8B-B14F-4D97-AF65-F5344CB8AC3E}">
        <p14:creationId xmlns:p14="http://schemas.microsoft.com/office/powerpoint/2010/main" val="4180417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fontScale="90000"/>
          </a:bodyPr>
          <a:lstStyle/>
          <a:p>
            <a:r>
              <a:rPr lang="en-US" b="1" dirty="0" smtClean="0">
                <a:latin typeface="+mn-lt"/>
              </a:rPr>
              <a:t>Example – Elementary and Middle School Implementation Model</a:t>
            </a:r>
            <a:endParaRPr lang="en-US" b="1" dirty="0">
              <a:latin typeface="+mn-lt"/>
            </a:endParaRPr>
          </a:p>
        </p:txBody>
      </p:sp>
      <p:sp>
        <p:nvSpPr>
          <p:cNvPr id="4" name="Text Placeholder 3"/>
          <p:cNvSpPr>
            <a:spLocks noGrp="1"/>
          </p:cNvSpPr>
          <p:nvPr>
            <p:ph type="body" idx="1"/>
          </p:nvPr>
        </p:nvSpPr>
        <p:spPr>
          <a:xfrm>
            <a:off x="629636" y="1325563"/>
            <a:ext cx="3868737" cy="823912"/>
          </a:xfrm>
        </p:spPr>
        <p:txBody>
          <a:bodyPr>
            <a:noAutofit/>
          </a:bodyPr>
          <a:lstStyle/>
          <a:p>
            <a:pPr algn="ctr"/>
            <a:r>
              <a:rPr lang="en-US" sz="2600" dirty="0" smtClean="0"/>
              <a:t>Integrated into Curriculum</a:t>
            </a:r>
            <a:endParaRPr lang="en-US" sz="2600" dirty="0"/>
          </a:p>
        </p:txBody>
      </p:sp>
      <p:sp>
        <p:nvSpPr>
          <p:cNvPr id="5" name="Content Placeholder 4"/>
          <p:cNvSpPr>
            <a:spLocks noGrp="1"/>
          </p:cNvSpPr>
          <p:nvPr>
            <p:ph sz="half" idx="2"/>
          </p:nvPr>
        </p:nvSpPr>
        <p:spPr>
          <a:xfrm>
            <a:off x="629636" y="2149475"/>
            <a:ext cx="3868737" cy="3684588"/>
          </a:xfrm>
        </p:spPr>
        <p:txBody>
          <a:bodyPr>
            <a:normAutofit/>
          </a:bodyPr>
          <a:lstStyle/>
          <a:p>
            <a:r>
              <a:rPr lang="en-US" sz="2400" dirty="0" smtClean="0"/>
              <a:t>Integrate CS into a particular subject area on a weekly or biweekly basis</a:t>
            </a:r>
          </a:p>
          <a:p>
            <a:r>
              <a:rPr lang="en-US" sz="2400" dirty="0" smtClean="0"/>
              <a:t>Utilize CS resources aligned to CT Core Standards and Next Generation Science Standards</a:t>
            </a:r>
          </a:p>
          <a:p>
            <a:endParaRPr lang="en-US" sz="2000" dirty="0" smtClean="0"/>
          </a:p>
          <a:p>
            <a:endParaRPr lang="en-US" sz="2400" dirty="0" smtClean="0"/>
          </a:p>
        </p:txBody>
      </p:sp>
      <p:sp>
        <p:nvSpPr>
          <p:cNvPr id="6" name="Text Placeholder 5"/>
          <p:cNvSpPr>
            <a:spLocks noGrp="1"/>
          </p:cNvSpPr>
          <p:nvPr>
            <p:ph type="body" sz="quarter" idx="3"/>
          </p:nvPr>
        </p:nvSpPr>
        <p:spPr>
          <a:xfrm>
            <a:off x="4628548" y="1325563"/>
            <a:ext cx="3887788" cy="823912"/>
          </a:xfrm>
        </p:spPr>
        <p:txBody>
          <a:bodyPr>
            <a:normAutofit/>
          </a:bodyPr>
          <a:lstStyle/>
          <a:p>
            <a:pPr algn="ctr"/>
            <a:r>
              <a:rPr lang="en-US" sz="2600" dirty="0" smtClean="0"/>
              <a:t>Independent Special</a:t>
            </a:r>
            <a:endParaRPr lang="en-US" sz="2600" dirty="0"/>
          </a:p>
        </p:txBody>
      </p:sp>
      <p:sp>
        <p:nvSpPr>
          <p:cNvPr id="7" name="Content Placeholder 6"/>
          <p:cNvSpPr>
            <a:spLocks noGrp="1"/>
          </p:cNvSpPr>
          <p:nvPr>
            <p:ph sz="quarter" idx="4"/>
          </p:nvPr>
        </p:nvSpPr>
        <p:spPr>
          <a:xfrm>
            <a:off x="4628548" y="2149475"/>
            <a:ext cx="3887788" cy="3684588"/>
          </a:xfrm>
        </p:spPr>
        <p:txBody>
          <a:bodyPr>
            <a:normAutofit/>
          </a:bodyPr>
          <a:lstStyle/>
          <a:p>
            <a:r>
              <a:rPr lang="en-US" sz="2400" dirty="0"/>
              <a:t>Provide a weekly “specials</a:t>
            </a:r>
            <a:r>
              <a:rPr lang="en-US" sz="2400" dirty="0" smtClean="0"/>
              <a:t>”/ “unified arts” </a:t>
            </a:r>
            <a:r>
              <a:rPr lang="en-US" sz="2400" dirty="0"/>
              <a:t>course designed to specifically teach the </a:t>
            </a:r>
            <a:r>
              <a:rPr lang="en-US" sz="2400" dirty="0" smtClean="0"/>
              <a:t>CS standards</a:t>
            </a:r>
          </a:p>
        </p:txBody>
      </p:sp>
      <p:sp>
        <p:nvSpPr>
          <p:cNvPr id="8" name="TextBox 7"/>
          <p:cNvSpPr txBox="1"/>
          <p:nvPr/>
        </p:nvSpPr>
        <p:spPr>
          <a:xfrm>
            <a:off x="712269" y="4880008"/>
            <a:ext cx="7931217" cy="1261884"/>
          </a:xfrm>
          <a:prstGeom prst="rect">
            <a:avLst/>
          </a:prstGeom>
          <a:noFill/>
        </p:spPr>
        <p:txBody>
          <a:bodyPr wrap="square" rtlCol="0">
            <a:spAutoFit/>
          </a:bodyPr>
          <a:lstStyle/>
          <a:p>
            <a:pPr algn="ctr"/>
            <a:r>
              <a:rPr lang="en-US" sz="2400" b="1" dirty="0" smtClean="0"/>
              <a:t>Additional Recommendations</a:t>
            </a:r>
          </a:p>
          <a:p>
            <a:pPr algn="ctr"/>
            <a:endParaRPr lang="en-US" sz="800" b="1" dirty="0" smtClean="0"/>
          </a:p>
          <a:p>
            <a:pPr marL="285750" indent="-285750" algn="ctr">
              <a:buFont typeface="Arial" panose="020B0604020202020204" pitchFamily="34" charset="0"/>
              <a:buChar char="•"/>
            </a:pPr>
            <a:r>
              <a:rPr lang="en-US" sz="2200" dirty="0" smtClean="0"/>
              <a:t>20 hours of yearly CS instruction </a:t>
            </a:r>
          </a:p>
          <a:p>
            <a:pPr marL="285750" indent="-285750" algn="ctr">
              <a:buFont typeface="Arial" panose="020B0604020202020204" pitchFamily="34" charset="0"/>
              <a:buChar char="•"/>
            </a:pPr>
            <a:r>
              <a:rPr lang="en-US" sz="2200" dirty="0" smtClean="0"/>
              <a:t>Use a combination of  “unplugged” and “plugged” lessons</a:t>
            </a:r>
            <a:endParaRPr lang="en-US" sz="2200" dirty="0"/>
          </a:p>
        </p:txBody>
      </p:sp>
    </p:spTree>
    <p:extLst>
      <p:ext uri="{BB962C8B-B14F-4D97-AF65-F5344CB8AC3E}">
        <p14:creationId xmlns:p14="http://schemas.microsoft.com/office/powerpoint/2010/main" val="356761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US" b="1" dirty="0" smtClean="0">
                <a:latin typeface="+mn-lt"/>
              </a:rPr>
              <a:t>Example – High School Implementation Model</a:t>
            </a:r>
            <a:endParaRPr lang="en-US" b="1" dirty="0">
              <a:latin typeface="+mn-lt"/>
            </a:endParaRPr>
          </a:p>
        </p:txBody>
      </p:sp>
      <p:sp>
        <p:nvSpPr>
          <p:cNvPr id="5" name="Content Placeholder 4"/>
          <p:cNvSpPr txBox="1">
            <a:spLocks noGrp="1"/>
          </p:cNvSpPr>
          <p:nvPr>
            <p:ph idx="1"/>
          </p:nvPr>
        </p:nvSpPr>
        <p:spPr>
          <a:xfrm>
            <a:off x="628650" y="1825625"/>
            <a:ext cx="7886700" cy="3309624"/>
          </a:xfrm>
          <a:prstGeom prst="rect">
            <a:avLst/>
          </a:prstGeom>
          <a:noFill/>
        </p:spPr>
        <p:txBody>
          <a:bodyPr wrap="square" rtlCol="0">
            <a:spAutoFit/>
          </a:bodyPr>
          <a:lstStyle/>
          <a:p>
            <a:pPr marL="0" indent="0" algn="ctr">
              <a:buNone/>
            </a:pPr>
            <a:r>
              <a:rPr lang="en-US" sz="2400" b="1" dirty="0" smtClean="0"/>
              <a:t>High School Recommendations</a:t>
            </a:r>
          </a:p>
          <a:p>
            <a:pPr algn="ctr"/>
            <a:endParaRPr lang="en-US" sz="800" b="1" dirty="0" smtClean="0"/>
          </a:p>
          <a:p>
            <a:pPr marL="285750" indent="-285750">
              <a:buFont typeface="Arial" panose="020B0604020202020204" pitchFamily="34" charset="0"/>
              <a:buChar char="•"/>
            </a:pPr>
            <a:r>
              <a:rPr lang="en-US" sz="2200" dirty="0" smtClean="0"/>
              <a:t>Encourage one credit or it’s equivalent for all high school students</a:t>
            </a:r>
          </a:p>
          <a:p>
            <a:pPr marL="285750" indent="-285750">
              <a:buFont typeface="Arial" panose="020B0604020202020204" pitchFamily="34" charset="0"/>
              <a:buChar char="•"/>
            </a:pPr>
            <a:r>
              <a:rPr lang="en-US" sz="2200" dirty="0" smtClean="0"/>
              <a:t>Create a pathway of courses from introductory to AP Courses</a:t>
            </a:r>
          </a:p>
          <a:p>
            <a:pPr marL="285750" indent="-285750"/>
            <a:r>
              <a:rPr lang="en-US" sz="2200" dirty="0" smtClean="0"/>
              <a:t>Count CS courses as a credit for the nine credits </a:t>
            </a:r>
            <a:r>
              <a:rPr lang="en-US" sz="2200" dirty="0"/>
              <a:t>in </a:t>
            </a:r>
            <a:r>
              <a:rPr lang="en-US" sz="2200" dirty="0" smtClean="0"/>
              <a:t>science</a:t>
            </a:r>
            <a:r>
              <a:rPr lang="en-US" sz="2200" dirty="0"/>
              <a:t>, technology, engineering, and </a:t>
            </a:r>
            <a:r>
              <a:rPr lang="en-US" sz="2200" dirty="0" smtClean="0"/>
              <a:t>mathematics required for graduation beginning in 2023</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19643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latin typeface="+mn-lt"/>
              </a:rPr>
              <a:t>Computer Science in CT Summary</a:t>
            </a:r>
            <a:endParaRPr lang="en-US" b="1" dirty="0">
              <a:latin typeface="+mn-lt"/>
            </a:endParaRPr>
          </a:p>
        </p:txBody>
      </p:sp>
      <p:sp>
        <p:nvSpPr>
          <p:cNvPr id="4" name="Subtitle 3"/>
          <p:cNvSpPr>
            <a:spLocks noGrp="1"/>
          </p:cNvSpPr>
          <p:nvPr>
            <p:ph type="subTitle" idx="1"/>
          </p:nvPr>
        </p:nvSpPr>
        <p:spPr/>
        <p:txBody>
          <a:bodyPr/>
          <a:lstStyle/>
          <a:p>
            <a:endParaRPr lang="en-US" sz="2800" i="1" dirty="0"/>
          </a:p>
        </p:txBody>
      </p:sp>
    </p:spTree>
    <p:extLst>
      <p:ext uri="{BB962C8B-B14F-4D97-AF65-F5344CB8AC3E}">
        <p14:creationId xmlns:p14="http://schemas.microsoft.com/office/powerpoint/2010/main" val="2547491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Assessing Progress</a:t>
            </a:r>
            <a:endParaRPr lang="en-US" b="1" dirty="0"/>
          </a:p>
        </p:txBody>
      </p:sp>
      <p:pic>
        <p:nvPicPr>
          <p:cNvPr id="5" name="Picture 4"/>
          <p:cNvPicPr>
            <a:picLocks noChangeAspect="1"/>
          </p:cNvPicPr>
          <p:nvPr/>
        </p:nvPicPr>
        <p:blipFill>
          <a:blip r:embed="rId3"/>
          <a:stretch>
            <a:fillRect/>
          </a:stretch>
        </p:blipFill>
        <p:spPr>
          <a:xfrm>
            <a:off x="1379482" y="1006538"/>
            <a:ext cx="6697389" cy="54348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7328" y="4787462"/>
            <a:ext cx="1149344" cy="11769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602" y="3135519"/>
            <a:ext cx="1149344" cy="117692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5402" y="3076673"/>
            <a:ext cx="1143000" cy="1143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856" y="1513484"/>
            <a:ext cx="1149344" cy="117692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676" y="3169448"/>
            <a:ext cx="1143000" cy="1143000"/>
          </a:xfrm>
          <a:prstGeom prst="rect">
            <a:avLst/>
          </a:prstGeom>
        </p:spPr>
      </p:pic>
      <p:pic>
        <p:nvPicPr>
          <p:cNvPr id="3" name="Picture 2"/>
          <p:cNvPicPr>
            <a:picLocks noChangeAspect="1"/>
          </p:cNvPicPr>
          <p:nvPr/>
        </p:nvPicPr>
        <p:blipFill>
          <a:blip r:embed="rId6"/>
          <a:stretch>
            <a:fillRect/>
          </a:stretch>
        </p:blipFill>
        <p:spPr>
          <a:xfrm>
            <a:off x="2138596" y="1433353"/>
            <a:ext cx="1146147" cy="1140051"/>
          </a:xfrm>
          <a:prstGeom prst="rect">
            <a:avLst/>
          </a:prstGeom>
        </p:spPr>
      </p:pic>
    </p:spTree>
    <p:extLst>
      <p:ext uri="{BB962C8B-B14F-4D97-AF65-F5344CB8AC3E}">
        <p14:creationId xmlns:p14="http://schemas.microsoft.com/office/powerpoint/2010/main" val="20473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pPr algn="l"/>
            <a:r>
              <a:rPr lang="en-US" b="1" dirty="0" smtClean="0">
                <a:latin typeface="+mn-lt"/>
              </a:rPr>
              <a:t>For Additional Information</a:t>
            </a:r>
            <a:endParaRPr lang="en-US" b="1" dirty="0">
              <a:latin typeface="+mn-lt"/>
            </a:endParaRPr>
          </a:p>
        </p:txBody>
      </p:sp>
      <p:sp>
        <p:nvSpPr>
          <p:cNvPr id="4" name="Content Placeholder 3"/>
          <p:cNvSpPr>
            <a:spLocks noGrp="1"/>
          </p:cNvSpPr>
          <p:nvPr>
            <p:ph idx="1"/>
          </p:nvPr>
        </p:nvSpPr>
        <p:spPr>
          <a:xfrm>
            <a:off x="628650" y="1639358"/>
            <a:ext cx="7886700" cy="4351338"/>
          </a:xfrm>
        </p:spPr>
        <p:txBody>
          <a:bodyPr>
            <a:normAutofit lnSpcReduction="10000"/>
          </a:bodyPr>
          <a:lstStyle/>
          <a:p>
            <a:r>
              <a:rPr lang="en-US" dirty="0" smtClean="0"/>
              <a:t>Visit the Connecticut State Department of Education Computer </a:t>
            </a:r>
            <a:r>
              <a:rPr lang="en-US" dirty="0"/>
              <a:t>Science webpage: </a:t>
            </a:r>
            <a:r>
              <a:rPr lang="en-US" dirty="0">
                <a:hlinkClick r:id="rId3"/>
              </a:rPr>
              <a:t>https://portal.ct.gov/SDE/Computer-Science/Computer-Science</a:t>
            </a:r>
            <a:endParaRPr lang="en-US" dirty="0" smtClean="0"/>
          </a:p>
          <a:p>
            <a:endParaRPr lang="en-US" dirty="0"/>
          </a:p>
          <a:p>
            <a:r>
              <a:rPr lang="en-US" dirty="0" smtClean="0"/>
              <a:t>Join the Computer Science listserv: </a:t>
            </a:r>
            <a:r>
              <a:rPr lang="en-US" dirty="0" smtClean="0">
                <a:hlinkClick r:id="rId4"/>
              </a:rPr>
              <a:t>email Jennifer.Michalek@ct.gov</a:t>
            </a:r>
            <a:endParaRPr lang="en-US" dirty="0" smtClean="0"/>
          </a:p>
          <a:p>
            <a:endParaRPr lang="en-US" dirty="0"/>
          </a:p>
          <a:p>
            <a:r>
              <a:rPr lang="en-US" dirty="0" smtClean="0"/>
              <a:t>Visit the Connecticut Computer Science Teachers </a:t>
            </a:r>
            <a:r>
              <a:rPr lang="en-US" dirty="0"/>
              <a:t>Association website: </a:t>
            </a:r>
            <a:r>
              <a:rPr lang="en-US" dirty="0">
                <a:hlinkClick r:id="rId5"/>
              </a:rPr>
              <a:t>http://www.ctcsta.org/</a:t>
            </a:r>
            <a:endParaRPr lang="en-US" dirty="0" smtClean="0"/>
          </a:p>
          <a:p>
            <a:endParaRPr lang="en-US" dirty="0"/>
          </a:p>
          <a:p>
            <a:endParaRPr lang="en-US" dirty="0"/>
          </a:p>
        </p:txBody>
      </p:sp>
    </p:spTree>
    <p:extLst>
      <p:ext uri="{BB962C8B-B14F-4D97-AF65-F5344CB8AC3E}">
        <p14:creationId xmlns:p14="http://schemas.microsoft.com/office/powerpoint/2010/main" val="127016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25"/>
            <a:ext cx="9144000" cy="914400"/>
          </a:xfrm>
          <a:prstGeom prst="rect">
            <a:avLst/>
          </a:prstGeom>
        </p:spPr>
        <p:txBody>
          <a:bodyPr>
            <a:noAutofit/>
          </a:bodyPr>
          <a:lstStyle/>
          <a:p>
            <a:pPr algn="l"/>
            <a:r>
              <a:rPr lang="en-US" b="1" dirty="0" smtClean="0">
                <a:latin typeface="+mn-lt"/>
              </a:rPr>
              <a:t>Thank You</a:t>
            </a:r>
            <a:endParaRPr lang="en-US" b="1" dirty="0">
              <a:latin typeface="+mn-lt"/>
            </a:endParaRPr>
          </a:p>
        </p:txBody>
      </p:sp>
      <p:sp>
        <p:nvSpPr>
          <p:cNvPr id="5" name="Rectangle 4"/>
          <p:cNvSpPr/>
          <p:nvPr/>
        </p:nvSpPr>
        <p:spPr>
          <a:xfrm>
            <a:off x="1895251" y="2011680"/>
            <a:ext cx="5353497" cy="1815882"/>
          </a:xfrm>
          <a:prstGeom prst="rect">
            <a:avLst/>
          </a:prstGeom>
        </p:spPr>
        <p:txBody>
          <a:bodyPr wrap="square">
            <a:spAutoFit/>
          </a:bodyPr>
          <a:lstStyle/>
          <a:p>
            <a:pPr algn="ctr"/>
            <a:r>
              <a:rPr lang="en-US" sz="2800" b="1" dirty="0"/>
              <a:t>Jennifer </a:t>
            </a:r>
            <a:r>
              <a:rPr lang="en-US" sz="2800" b="1" dirty="0" smtClean="0"/>
              <a:t>Michalek</a:t>
            </a:r>
            <a:endParaRPr lang="en-US" sz="2800" b="1" dirty="0"/>
          </a:p>
          <a:p>
            <a:pPr algn="ctr"/>
            <a:r>
              <a:rPr lang="en-US" sz="2800" dirty="0"/>
              <a:t>Education Consultant</a:t>
            </a:r>
          </a:p>
          <a:p>
            <a:pPr algn="ctr"/>
            <a:r>
              <a:rPr lang="en-US" sz="2800" dirty="0" smtClean="0">
                <a:hlinkClick r:id="rId3"/>
              </a:rPr>
              <a:t>Jennifer.Michalek@ct.gov</a:t>
            </a:r>
            <a:endParaRPr lang="en-US" sz="2800" dirty="0"/>
          </a:p>
          <a:p>
            <a:pPr algn="ctr"/>
            <a:r>
              <a:rPr lang="en-US" sz="2800" dirty="0" smtClean="0"/>
              <a:t>860-713-6557</a:t>
            </a:r>
            <a:endParaRPr lang="en-US" sz="2800" dirty="0"/>
          </a:p>
        </p:txBody>
      </p:sp>
    </p:spTree>
    <p:extLst>
      <p:ext uri="{BB962C8B-B14F-4D97-AF65-F5344CB8AC3E}">
        <p14:creationId xmlns:p14="http://schemas.microsoft.com/office/powerpoint/2010/main" val="11802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16" y="6"/>
            <a:ext cx="7886700" cy="1325563"/>
          </a:xfrm>
        </p:spPr>
        <p:txBody>
          <a:bodyPr>
            <a:normAutofit/>
          </a:bodyPr>
          <a:lstStyle/>
          <a:p>
            <a:pPr algn="l"/>
            <a:r>
              <a:rPr lang="en-US" b="1" dirty="0"/>
              <a:t>CS Position Statement</a:t>
            </a:r>
          </a:p>
        </p:txBody>
      </p:sp>
      <p:graphicFrame>
        <p:nvGraphicFramePr>
          <p:cNvPr id="5" name="Diagram 4"/>
          <p:cNvGraphicFramePr/>
          <p:nvPr>
            <p:extLst/>
          </p:nvPr>
        </p:nvGraphicFramePr>
        <p:xfrm>
          <a:off x="447875" y="1325569"/>
          <a:ext cx="7712917" cy="440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86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CSDE Responsibilities</a:t>
            </a:r>
            <a:endParaRPr lang="en-US" b="1" dirty="0"/>
          </a:p>
        </p:txBody>
      </p:sp>
      <p:sp>
        <p:nvSpPr>
          <p:cNvPr id="4" name="Rectangle 3"/>
          <p:cNvSpPr/>
          <p:nvPr/>
        </p:nvSpPr>
        <p:spPr>
          <a:xfrm>
            <a:off x="818147" y="1034495"/>
            <a:ext cx="8229600" cy="5509200"/>
          </a:xfrm>
          <a:prstGeom prst="rect">
            <a:avLst/>
          </a:prstGeom>
        </p:spPr>
        <p:txBody>
          <a:bodyPr wrap="square">
            <a:spAutoFit/>
          </a:bodyPr>
          <a:lstStyle/>
          <a:p>
            <a:pPr marL="285744" indent="-285744" defTabSz="914400">
              <a:spcAft>
                <a:spcPts val="800"/>
              </a:spcAft>
              <a:buFont typeface="Arial" panose="020B0604020202020204" pitchFamily="34" charset="0"/>
              <a:buChar char="•"/>
            </a:pPr>
            <a:r>
              <a:rPr lang="en-US" sz="2400" dirty="0">
                <a:solidFill>
                  <a:prstClr val="black"/>
                </a:solidFill>
              </a:rPr>
              <a:t>Lead a statewide effort to increase the quality of and expand access to computer science education at the elementary, middle and high school levels.  </a:t>
            </a:r>
          </a:p>
          <a:p>
            <a:pPr marL="285744" indent="-285744" defTabSz="914400">
              <a:spcAft>
                <a:spcPts val="800"/>
              </a:spcAft>
              <a:buFont typeface="Arial" panose="020B0604020202020204" pitchFamily="34" charset="0"/>
              <a:buChar char="•"/>
            </a:pPr>
            <a:r>
              <a:rPr lang="en-US" sz="2400" dirty="0">
                <a:solidFill>
                  <a:prstClr val="black"/>
                </a:solidFill>
              </a:rPr>
              <a:t>Develop a K-12 computer science framework. </a:t>
            </a:r>
          </a:p>
          <a:p>
            <a:pPr marL="285744" indent="-285744" defTabSz="914400">
              <a:spcAft>
                <a:spcPts val="800"/>
              </a:spcAft>
              <a:buFont typeface="Arial" panose="020B0604020202020204" pitchFamily="34" charset="0"/>
              <a:buChar char="•"/>
            </a:pPr>
            <a:r>
              <a:rPr lang="en-US" sz="2400" dirty="0">
                <a:solidFill>
                  <a:prstClr val="black"/>
                </a:solidFill>
              </a:rPr>
              <a:t>Encourage appropriate professional development opportunities for computer science educators. </a:t>
            </a:r>
          </a:p>
          <a:p>
            <a:pPr marL="285744" indent="-285744" defTabSz="914400">
              <a:spcAft>
                <a:spcPts val="800"/>
              </a:spcAft>
              <a:buFont typeface="Arial" panose="020B0604020202020204" pitchFamily="34" charset="0"/>
              <a:buChar char="•"/>
            </a:pPr>
            <a:r>
              <a:rPr lang="en-US" sz="2400" dirty="0">
                <a:solidFill>
                  <a:prstClr val="black"/>
                </a:solidFill>
              </a:rPr>
              <a:t>Develop relationships with professional computer science organizations, higher education institutions and business and industry to provide professional development programs, honor excellence in computer science education, and promote high-quality computer science instruction for all students. </a:t>
            </a:r>
          </a:p>
          <a:p>
            <a:pPr marL="285744" indent="-285744" defTabSz="914400">
              <a:spcAft>
                <a:spcPts val="800"/>
              </a:spcAft>
              <a:buFont typeface="Arial" panose="020B0604020202020204" pitchFamily="34" charset="0"/>
              <a:buChar char="•"/>
            </a:pPr>
            <a:r>
              <a:rPr lang="en-US" sz="2400" dirty="0">
                <a:solidFill>
                  <a:prstClr val="black"/>
                </a:solidFill>
              </a:rPr>
              <a:t>Enable computer science courses to count toward a student’s core graduation requirements. </a:t>
            </a:r>
          </a:p>
        </p:txBody>
      </p:sp>
    </p:spTree>
    <p:extLst>
      <p:ext uri="{BB962C8B-B14F-4D97-AF65-F5344CB8AC3E}">
        <p14:creationId xmlns:p14="http://schemas.microsoft.com/office/powerpoint/2010/main" val="2932185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School District Responsibilities</a:t>
            </a:r>
            <a:endParaRPr lang="en-US" b="1" dirty="0"/>
          </a:p>
        </p:txBody>
      </p:sp>
      <p:sp>
        <p:nvSpPr>
          <p:cNvPr id="4" name="Rectangle 3"/>
          <p:cNvSpPr/>
          <p:nvPr/>
        </p:nvSpPr>
        <p:spPr>
          <a:xfrm>
            <a:off x="553452" y="1491700"/>
            <a:ext cx="8229600" cy="4401205"/>
          </a:xfrm>
          <a:prstGeom prst="rect">
            <a:avLst/>
          </a:prstGeom>
        </p:spPr>
        <p:txBody>
          <a:bodyPr wrap="square">
            <a:spAutoFit/>
          </a:bodyPr>
          <a:lstStyle/>
          <a:p>
            <a:pPr marL="285744" indent="-285744" defTabSz="914400">
              <a:spcAft>
                <a:spcPts val="1200"/>
              </a:spcAft>
              <a:buFont typeface="Arial" panose="020B0604020202020204" pitchFamily="34" charset="0"/>
              <a:buChar char="•"/>
            </a:pPr>
            <a:r>
              <a:rPr lang="en-US" sz="2400" dirty="0" smtClean="0">
                <a:solidFill>
                  <a:prstClr val="black"/>
                </a:solidFill>
              </a:rPr>
              <a:t>Ensure </a:t>
            </a:r>
            <a:r>
              <a:rPr lang="en-US" sz="2400" dirty="0">
                <a:solidFill>
                  <a:prstClr val="black"/>
                </a:solidFill>
              </a:rPr>
              <a:t>that computer science is made accessible to all students, especially traditionally under-represented groups.</a:t>
            </a:r>
          </a:p>
          <a:p>
            <a:pPr marL="285744" indent="-285744" defTabSz="914400">
              <a:spcAft>
                <a:spcPts val="1200"/>
              </a:spcAft>
              <a:buFont typeface="Arial" panose="020B0604020202020204" pitchFamily="34" charset="0"/>
              <a:buChar char="•"/>
            </a:pPr>
            <a:r>
              <a:rPr lang="en-US" sz="2400" dirty="0">
                <a:solidFill>
                  <a:prstClr val="black"/>
                </a:solidFill>
              </a:rPr>
              <a:t>Ensure instructional time for computer science education for all learners.</a:t>
            </a:r>
          </a:p>
          <a:p>
            <a:pPr marL="285744" indent="-285744" defTabSz="914400">
              <a:spcAft>
                <a:spcPts val="1200"/>
              </a:spcAft>
              <a:buFont typeface="Arial" panose="020B0604020202020204" pitchFamily="34" charset="0"/>
              <a:buChar char="•"/>
            </a:pPr>
            <a:r>
              <a:rPr lang="en-US" sz="2400" dirty="0">
                <a:solidFill>
                  <a:prstClr val="black"/>
                </a:solidFill>
              </a:rPr>
              <a:t>Increase the number of students who take computer science courses at the high school level.</a:t>
            </a:r>
          </a:p>
          <a:p>
            <a:pPr marL="285744" indent="-285744" defTabSz="914400">
              <a:spcAft>
                <a:spcPts val="1200"/>
              </a:spcAft>
              <a:buFont typeface="Arial" panose="020B0604020202020204" pitchFamily="34" charset="0"/>
              <a:buChar char="•"/>
            </a:pPr>
            <a:r>
              <a:rPr lang="en-US" sz="2400" dirty="0">
                <a:solidFill>
                  <a:prstClr val="black"/>
                </a:solidFill>
              </a:rPr>
              <a:t>Offer a continuum of courses that will allow interested students to study facets of computer science in more depth and prepare them for entry into the work force or college.</a:t>
            </a:r>
          </a:p>
          <a:p>
            <a:pPr marL="285744" indent="-285744" defTabSz="914400">
              <a:spcAft>
                <a:spcPts val="1200"/>
              </a:spcAft>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3522665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K-12 Computer Science Framework</a:t>
            </a:r>
            <a:endParaRPr lang="en-US" b="1" dirty="0"/>
          </a:p>
        </p:txBody>
      </p:sp>
      <p:sp>
        <p:nvSpPr>
          <p:cNvPr id="4" name="Subtitle 3"/>
          <p:cNvSpPr>
            <a:spLocks noGrp="1"/>
          </p:cNvSpPr>
          <p:nvPr>
            <p:ph type="subTitle" idx="1"/>
          </p:nvPr>
        </p:nvSpPr>
        <p:spPr/>
        <p:txBody>
          <a:bodyPr/>
          <a:lstStyle/>
          <a:p>
            <a:r>
              <a:rPr lang="en-US" sz="2800" i="1" dirty="0" smtClean="0"/>
              <a:t>October 2016</a:t>
            </a:r>
            <a:endParaRPr lang="en-US" sz="2800" i="1" dirty="0"/>
          </a:p>
        </p:txBody>
      </p:sp>
    </p:spTree>
    <p:extLst>
      <p:ext uri="{BB962C8B-B14F-4D97-AF65-F5344CB8AC3E}">
        <p14:creationId xmlns:p14="http://schemas.microsoft.com/office/powerpoint/2010/main" val="3468952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6"/>
          <p:cNvSpPr txBox="1">
            <a:spLocks noGrp="1"/>
          </p:cNvSpPr>
          <p:nvPr>
            <p:ph type="title"/>
          </p:nvPr>
        </p:nvSpPr>
        <p:spPr>
          <a:xfrm>
            <a:off x="31884" y="85993"/>
            <a:ext cx="7886700" cy="1325563"/>
          </a:xfrm>
          <a:prstGeom prst="rect">
            <a:avLst/>
          </a:prstGeom>
        </p:spPr>
        <p:txBody>
          <a:bodyPr spcFirstLastPara="1" vert="horz" wrap="square" lIns="89982" tIns="89982" rIns="89982" bIns="89982" rtlCol="0" anchor="t" anchorCtr="0">
            <a:noAutofit/>
          </a:bodyPr>
          <a:lstStyle/>
          <a:p>
            <a:r>
              <a:rPr lang="en-US" b="1" dirty="0" smtClean="0">
                <a:latin typeface="+mn-lt"/>
                <a:ea typeface="Raleway"/>
                <a:cs typeface="Raleway"/>
                <a:sym typeface="Raleway"/>
              </a:rPr>
              <a:t>Background of the Framework</a:t>
            </a:r>
            <a:endParaRPr b="1" dirty="0">
              <a:latin typeface="+mn-lt"/>
              <a:ea typeface="Raleway"/>
              <a:cs typeface="Raleway"/>
              <a:sym typeface="Raleway"/>
            </a:endParaRPr>
          </a:p>
        </p:txBody>
      </p:sp>
      <p:sp>
        <p:nvSpPr>
          <p:cNvPr id="555" name="Google Shape;555;p96"/>
          <p:cNvSpPr txBox="1">
            <a:spLocks noGrp="1"/>
          </p:cNvSpPr>
          <p:nvPr>
            <p:ph idx="1"/>
          </p:nvPr>
        </p:nvSpPr>
        <p:spPr>
          <a:xfrm>
            <a:off x="679784" y="1411556"/>
            <a:ext cx="7886700" cy="4351338"/>
          </a:xfrm>
          <a:prstGeom prst="rect">
            <a:avLst/>
          </a:prstGeom>
        </p:spPr>
        <p:txBody>
          <a:bodyPr spcFirstLastPara="1" vert="horz" wrap="square" lIns="89982" tIns="89982" rIns="89982" bIns="89982" rtlCol="0" anchor="t" anchorCtr="0">
            <a:noAutofit/>
          </a:bodyPr>
          <a:lstStyle/>
          <a:p>
            <a:pPr>
              <a:buFont typeface="Source Sans Pro"/>
              <a:buChar char="●"/>
            </a:pPr>
            <a:r>
              <a:rPr lang="en-US" dirty="0">
                <a:ea typeface="Source Sans Pro"/>
                <a:cs typeface="Source Sans Pro"/>
                <a:sym typeface="Source Sans Pro"/>
              </a:rPr>
              <a:t>27 w</a:t>
            </a:r>
            <a:r>
              <a:rPr lang="en-US" dirty="0" smtClean="0">
                <a:ea typeface="Source Sans Pro"/>
                <a:cs typeface="Source Sans Pro"/>
                <a:sym typeface="Source Sans Pro"/>
              </a:rPr>
              <a:t>riters</a:t>
            </a:r>
          </a:p>
          <a:p>
            <a:pPr>
              <a:buFont typeface="Source Sans Pro"/>
              <a:buChar char="●"/>
            </a:pPr>
            <a:r>
              <a:rPr lang="en-US" dirty="0" smtClean="0">
                <a:ea typeface="Source Sans Pro"/>
                <a:cs typeface="Source Sans Pro"/>
                <a:sym typeface="Source Sans Pro"/>
              </a:rPr>
              <a:t>14 states represented</a:t>
            </a:r>
          </a:p>
          <a:p>
            <a:pPr>
              <a:buFont typeface="Source Sans Pro"/>
              <a:buChar char="●"/>
            </a:pPr>
            <a:r>
              <a:rPr lang="en-US" dirty="0" smtClean="0">
                <a:ea typeface="Source Sans Pro"/>
                <a:cs typeface="Source Sans Pro"/>
                <a:sym typeface="Source Sans Pro"/>
              </a:rPr>
              <a:t>4 districts represented</a:t>
            </a:r>
          </a:p>
          <a:p>
            <a:pPr>
              <a:buFont typeface="Source Sans Pro"/>
              <a:buChar char="●"/>
            </a:pPr>
            <a:r>
              <a:rPr lang="en-US" dirty="0">
                <a:ea typeface="Source Sans Pro"/>
                <a:cs typeface="Source Sans Pro"/>
                <a:sym typeface="Source Sans Pro"/>
              </a:rPr>
              <a:t>25 advisors from the CS education </a:t>
            </a:r>
            <a:r>
              <a:rPr lang="en-US" dirty="0" smtClean="0">
                <a:ea typeface="Source Sans Pro"/>
                <a:cs typeface="Source Sans Pro"/>
                <a:sym typeface="Source Sans Pro"/>
              </a:rPr>
              <a:t>community</a:t>
            </a:r>
          </a:p>
          <a:p>
            <a:pPr>
              <a:buFont typeface="Source Sans Pro"/>
              <a:buChar char="●"/>
            </a:pPr>
            <a:r>
              <a:rPr lang="en-US" dirty="0">
                <a:ea typeface="Source Sans Pro"/>
                <a:cs typeface="Source Sans Pro"/>
                <a:sym typeface="Source Sans Pro"/>
              </a:rPr>
              <a:t> Industry: Google, Amazon, Microsoft, Apple...</a:t>
            </a:r>
          </a:p>
          <a:p>
            <a:pPr>
              <a:buFont typeface="Source Sans Pro"/>
              <a:buChar char="●"/>
            </a:pPr>
            <a:r>
              <a:rPr lang="en-US" dirty="0">
                <a:ea typeface="Source Sans Pro"/>
                <a:cs typeface="Source Sans Pro"/>
                <a:sym typeface="Source Sans Pro"/>
              </a:rPr>
              <a:t>Organizations: College Board, PLTW, Achieve, CCSSO, NGA, ISTE, NAF...</a:t>
            </a:r>
          </a:p>
          <a:p>
            <a:pPr>
              <a:buFont typeface="Source Sans Pro"/>
              <a:buChar char="●"/>
            </a:pPr>
            <a:endParaRPr lang="en-US" sz="2400" dirty="0">
              <a:ea typeface="Source Sans Pro"/>
              <a:cs typeface="Source Sans Pro"/>
              <a:sym typeface="Source Sans Pro"/>
            </a:endParaRPr>
          </a:p>
        </p:txBody>
      </p:sp>
      <p:sp>
        <p:nvSpPr>
          <p:cNvPr id="556" name="Google Shape;556;p96"/>
          <p:cNvSpPr txBox="1">
            <a:spLocks noGrp="1"/>
          </p:cNvSpPr>
          <p:nvPr>
            <p:ph type="sldNum" sz="quarter" idx="12"/>
          </p:nvPr>
        </p:nvSpPr>
        <p:spPr>
          <a:prstGeom prst="rect">
            <a:avLst/>
          </a:prstGeom>
        </p:spPr>
        <p:txBody>
          <a:bodyPr spcFirstLastPara="1" vert="horz" wrap="square" lIns="89982" tIns="89982" rIns="89982" bIns="89982" rtlCol="0" anchor="ctr"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33188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70"/>
          <p:cNvSpPr txBox="1">
            <a:spLocks noGrp="1"/>
          </p:cNvSpPr>
          <p:nvPr>
            <p:ph type="title"/>
          </p:nvPr>
        </p:nvSpPr>
        <p:spPr>
          <a:xfrm>
            <a:off x="7181" y="76367"/>
            <a:ext cx="7886700" cy="1325563"/>
          </a:xfrm>
          <a:prstGeom prst="rect">
            <a:avLst/>
          </a:prstGeom>
        </p:spPr>
        <p:txBody>
          <a:bodyPr spcFirstLastPara="1" vert="horz" wrap="square" lIns="89982" tIns="89982" rIns="89982" bIns="89982" rtlCol="0" anchor="t" anchorCtr="0">
            <a:noAutofit/>
          </a:bodyPr>
          <a:lstStyle/>
          <a:p>
            <a:r>
              <a:rPr lang="en-US" b="1" dirty="0">
                <a:latin typeface="+mn-lt"/>
              </a:rPr>
              <a:t>Vision</a:t>
            </a:r>
            <a:endParaRPr b="1" dirty="0">
              <a:latin typeface="+mn-lt"/>
            </a:endParaRPr>
          </a:p>
        </p:txBody>
      </p:sp>
      <p:sp>
        <p:nvSpPr>
          <p:cNvPr id="364" name="Google Shape;364;p70"/>
          <p:cNvSpPr txBox="1">
            <a:spLocks noGrp="1"/>
          </p:cNvSpPr>
          <p:nvPr>
            <p:ph idx="1"/>
          </p:nvPr>
        </p:nvSpPr>
        <p:spPr>
          <a:xfrm>
            <a:off x="603947" y="1476491"/>
            <a:ext cx="7886700" cy="4351338"/>
          </a:xfrm>
          <a:prstGeom prst="rect">
            <a:avLst/>
          </a:prstGeom>
        </p:spPr>
        <p:txBody>
          <a:bodyPr spcFirstLastPara="1" vert="horz" wrap="square" lIns="89982" tIns="89982" rIns="89982" bIns="89982" rtlCol="0" anchor="t" anchorCtr="0">
            <a:noAutofit/>
          </a:bodyPr>
          <a:lstStyle/>
          <a:p>
            <a:pPr marL="0" indent="0">
              <a:buNone/>
            </a:pPr>
            <a:r>
              <a:rPr lang="en-US" dirty="0"/>
              <a:t>A framework that will empower students to…</a:t>
            </a:r>
            <a:endParaRPr dirty="0"/>
          </a:p>
          <a:p>
            <a:pPr marL="471724" indent="-240398">
              <a:spcBef>
                <a:spcPts val="1571"/>
              </a:spcBef>
              <a:buSzPts val="1700"/>
              <a:buFont typeface="Arial"/>
              <a:buChar char="●"/>
            </a:pPr>
            <a:r>
              <a:rPr lang="en-US" dirty="0"/>
              <a:t>be informed citizens who can critically engage in CS-related discussions</a:t>
            </a:r>
            <a:endParaRPr dirty="0"/>
          </a:p>
          <a:p>
            <a:pPr marL="471724" indent="-240398">
              <a:buSzPts val="1700"/>
              <a:buFont typeface="Arial"/>
              <a:buChar char="●"/>
            </a:pPr>
            <a:r>
              <a:rPr lang="en-US" dirty="0"/>
              <a:t>develop as learners, users, and creators of CS knowledge and artifacts</a:t>
            </a:r>
            <a:endParaRPr dirty="0"/>
          </a:p>
          <a:p>
            <a:pPr marL="471724" indent="-240398">
              <a:buSzPts val="1700"/>
              <a:buFont typeface="Arial"/>
              <a:buChar char="●"/>
            </a:pPr>
            <a:r>
              <a:rPr lang="en-US" dirty="0"/>
              <a:t>better understand the role of computing in the world around them</a:t>
            </a:r>
            <a:endParaRPr dirty="0"/>
          </a:p>
          <a:p>
            <a:pPr marL="471724" indent="-240398">
              <a:buSzPts val="1700"/>
              <a:buFont typeface="Arial"/>
              <a:buChar char="●"/>
            </a:pPr>
            <a:r>
              <a:rPr lang="en-US" dirty="0"/>
              <a:t>learn, perform, and express themselves in other subjects and interests</a:t>
            </a:r>
            <a:endParaRPr dirty="0"/>
          </a:p>
        </p:txBody>
      </p:sp>
      <p:pic>
        <p:nvPicPr>
          <p:cNvPr id="365" name="Google Shape;365;p70"/>
          <p:cNvPicPr preferRelativeResize="0"/>
          <p:nvPr/>
        </p:nvPicPr>
        <p:blipFill>
          <a:blip r:embed="rId3">
            <a:alphaModFix amt="90000"/>
          </a:blip>
          <a:stretch>
            <a:fillRect/>
          </a:stretch>
        </p:blipFill>
        <p:spPr>
          <a:xfrm>
            <a:off x="7021549" y="455474"/>
            <a:ext cx="1849236" cy="1235214"/>
          </a:xfrm>
          <a:prstGeom prst="rect">
            <a:avLst/>
          </a:prstGeom>
          <a:noFill/>
          <a:ln>
            <a:noFill/>
          </a:ln>
        </p:spPr>
      </p:pic>
    </p:spTree>
    <p:extLst>
      <p:ext uri="{BB962C8B-B14F-4D97-AF65-F5344CB8AC3E}">
        <p14:creationId xmlns:p14="http://schemas.microsoft.com/office/powerpoint/2010/main" val="87427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2"/>
          <p:cNvSpPr txBox="1">
            <a:spLocks noGrp="1"/>
          </p:cNvSpPr>
          <p:nvPr>
            <p:ph type="title"/>
          </p:nvPr>
        </p:nvSpPr>
        <p:spPr>
          <a:xfrm>
            <a:off x="0" y="0"/>
            <a:ext cx="7886700" cy="1325563"/>
          </a:xfrm>
          <a:prstGeom prst="rect">
            <a:avLst/>
          </a:prstGeom>
        </p:spPr>
        <p:txBody>
          <a:bodyPr spcFirstLastPara="1" vert="horz" wrap="square" lIns="89982" tIns="89982" rIns="89982" bIns="89982" rtlCol="0" anchor="t" anchorCtr="0">
            <a:noAutofit/>
          </a:bodyPr>
          <a:lstStyle/>
          <a:p>
            <a:pPr>
              <a:lnSpc>
                <a:spcPct val="83333"/>
              </a:lnSpc>
              <a:buClr>
                <a:schemeClr val="accent1"/>
              </a:buClr>
            </a:pPr>
            <a:r>
              <a:rPr lang="en-US" b="1" dirty="0">
                <a:solidFill>
                  <a:srgbClr val="000000"/>
                </a:solidFill>
                <a:latin typeface="+mn-lt"/>
                <a:ea typeface="Raleway"/>
                <a:cs typeface="Raleway"/>
                <a:sym typeface="Raleway"/>
              </a:rPr>
              <a:t>Core Concepts </a:t>
            </a:r>
            <a:r>
              <a:rPr lang="en-US" b="1" dirty="0" smtClean="0">
                <a:solidFill>
                  <a:srgbClr val="000000"/>
                </a:solidFill>
                <a:latin typeface="+mn-lt"/>
                <a:ea typeface="Raleway"/>
                <a:cs typeface="Raleway"/>
                <a:sym typeface="Raleway"/>
              </a:rPr>
              <a:t>and </a:t>
            </a:r>
            <a:r>
              <a:rPr lang="en-US" b="1" dirty="0">
                <a:solidFill>
                  <a:srgbClr val="000000"/>
                </a:solidFill>
                <a:latin typeface="+mn-lt"/>
                <a:ea typeface="Raleway"/>
                <a:cs typeface="Raleway"/>
                <a:sym typeface="Raleway"/>
              </a:rPr>
              <a:t>Practices</a:t>
            </a:r>
            <a:endParaRPr b="1" i="1" dirty="0">
              <a:solidFill>
                <a:srgbClr val="000000"/>
              </a:solidFill>
              <a:latin typeface="+mn-lt"/>
              <a:ea typeface="Raleway"/>
              <a:cs typeface="Raleway"/>
              <a:sym typeface="Raleway"/>
            </a:endParaRPr>
          </a:p>
          <a:p>
            <a:endParaRPr dirty="0"/>
          </a:p>
        </p:txBody>
      </p:sp>
      <p:sp>
        <p:nvSpPr>
          <p:cNvPr id="383" name="Google Shape;383;p72"/>
          <p:cNvSpPr txBox="1"/>
          <p:nvPr/>
        </p:nvSpPr>
        <p:spPr>
          <a:xfrm>
            <a:off x="8874225" y="5675443"/>
            <a:ext cx="270000" cy="202929"/>
          </a:xfrm>
          <a:prstGeom prst="rect">
            <a:avLst/>
          </a:prstGeom>
          <a:noFill/>
          <a:ln>
            <a:noFill/>
          </a:ln>
        </p:spPr>
        <p:txBody>
          <a:bodyPr spcFirstLastPara="1" wrap="square" lIns="43500" tIns="43500" rIns="43500" bIns="43500" anchor="t" anchorCtr="0">
            <a:noAutofit/>
          </a:bodyPr>
          <a:lstStyle/>
          <a:p>
            <a:r>
              <a:rPr lang="en-US" sz="714"/>
              <a:t>16</a:t>
            </a:r>
            <a:endParaRPr sz="714"/>
          </a:p>
        </p:txBody>
      </p:sp>
      <p:pic>
        <p:nvPicPr>
          <p:cNvPr id="384" name="Google Shape;384;p72"/>
          <p:cNvPicPr preferRelativeResize="0"/>
          <p:nvPr/>
        </p:nvPicPr>
        <p:blipFill rotWithShape="1">
          <a:blip r:embed="rId3">
            <a:alphaModFix/>
          </a:blip>
          <a:srcRect t="6542"/>
          <a:stretch/>
        </p:blipFill>
        <p:spPr>
          <a:xfrm>
            <a:off x="3504505" y="1294256"/>
            <a:ext cx="5360553" cy="4795785"/>
          </a:xfrm>
          <a:prstGeom prst="rect">
            <a:avLst/>
          </a:prstGeom>
          <a:noFill/>
          <a:ln>
            <a:noFill/>
          </a:ln>
        </p:spPr>
      </p:pic>
      <p:sp>
        <p:nvSpPr>
          <p:cNvPr id="385" name="Google Shape;385;p72"/>
          <p:cNvSpPr txBox="1"/>
          <p:nvPr/>
        </p:nvSpPr>
        <p:spPr>
          <a:xfrm>
            <a:off x="432465" y="1783714"/>
            <a:ext cx="3081214" cy="1645286"/>
          </a:xfrm>
          <a:prstGeom prst="rect">
            <a:avLst/>
          </a:prstGeom>
          <a:noFill/>
          <a:ln>
            <a:noFill/>
          </a:ln>
        </p:spPr>
        <p:txBody>
          <a:bodyPr spcFirstLastPara="1" wrap="square" lIns="65304" tIns="65304" rIns="65304" bIns="65304" anchor="t" anchorCtr="0">
            <a:noAutofit/>
          </a:bodyPr>
          <a:lstStyle/>
          <a:p>
            <a:endParaRPr sz="1714" dirty="0">
              <a:latin typeface="Source Sans Pro"/>
              <a:ea typeface="Source Sans Pro"/>
              <a:cs typeface="Source Sans Pro"/>
              <a:sym typeface="Source Sans Pro"/>
            </a:endParaRPr>
          </a:p>
          <a:p>
            <a:r>
              <a:rPr lang="en-US" sz="2800" dirty="0">
                <a:ea typeface="Source Sans Pro"/>
                <a:cs typeface="Source Sans Pro"/>
                <a:sym typeface="Source Sans Pro"/>
              </a:rPr>
              <a:t>Multiple concepts and practices fit together to create meaningful experience in computer science.</a:t>
            </a:r>
            <a:endParaRPr sz="2800" dirty="0">
              <a:ea typeface="Source Sans Pro"/>
              <a:cs typeface="Source Sans Pro"/>
              <a:sym typeface="Source Sans Pro"/>
            </a:endParaRPr>
          </a:p>
        </p:txBody>
      </p:sp>
    </p:spTree>
    <p:extLst>
      <p:ext uri="{BB962C8B-B14F-4D97-AF65-F5344CB8AC3E}">
        <p14:creationId xmlns:p14="http://schemas.microsoft.com/office/powerpoint/2010/main" val="1496355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1386</TotalTime>
  <Words>2993</Words>
  <Application>Microsoft Office PowerPoint</Application>
  <PresentationFormat>On-screen Show (4:3)</PresentationFormat>
  <Paragraphs>204</Paragraphs>
  <Slides>26</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Allerta</vt:lpstr>
      <vt:lpstr>Arial</vt:lpstr>
      <vt:lpstr>Arial Black</vt:lpstr>
      <vt:lpstr>Calibri</vt:lpstr>
      <vt:lpstr>Calibri Light</vt:lpstr>
      <vt:lpstr>Helvetica</vt:lpstr>
      <vt:lpstr>Raleway</vt:lpstr>
      <vt:lpstr>Source Sans Pro</vt:lpstr>
      <vt:lpstr>Times New Roman</vt:lpstr>
      <vt:lpstr>Office Theme</vt:lpstr>
      <vt:lpstr>Custom Design</vt:lpstr>
      <vt:lpstr>1_Office Theme</vt:lpstr>
      <vt:lpstr>PowerPoint Presentation</vt:lpstr>
      <vt:lpstr>PowerPoint Presentation</vt:lpstr>
      <vt:lpstr>CS Position Statement</vt:lpstr>
      <vt:lpstr>CSDE Responsibilities</vt:lpstr>
      <vt:lpstr>School District Responsibilities</vt:lpstr>
      <vt:lpstr>K-12 Computer Science Framework</vt:lpstr>
      <vt:lpstr>Background of the Framework</vt:lpstr>
      <vt:lpstr>Vision</vt:lpstr>
      <vt:lpstr>Core Concepts and Practices </vt:lpstr>
      <vt:lpstr>PowerPoint Presentation</vt:lpstr>
      <vt:lpstr>The Framework is not standards </vt:lpstr>
      <vt:lpstr>Framework to Standards</vt:lpstr>
      <vt:lpstr>Framework to standards</vt:lpstr>
      <vt:lpstr>Concepts, Practices, and Standards</vt:lpstr>
      <vt:lpstr>CSTA K-12 Computer Science Standards</vt:lpstr>
      <vt:lpstr>A Closer Look at the Standards</vt:lpstr>
      <vt:lpstr>Recap </vt:lpstr>
      <vt:lpstr>Standards to Implementation</vt:lpstr>
      <vt:lpstr>Connecticut Computer Science Implementation Guidelines</vt:lpstr>
      <vt:lpstr>Implementation Guidance</vt:lpstr>
      <vt:lpstr>Example – Elementary and Middle School Implementation Model</vt:lpstr>
      <vt:lpstr>Example – High School Implementation Model</vt:lpstr>
      <vt:lpstr>Computer Science in CT Summary</vt:lpstr>
      <vt:lpstr>Assessing Progress</vt:lpstr>
      <vt:lpstr>For Additional Information</vt:lpstr>
      <vt:lpstr>Thank You</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csde csde</dc:creator>
  <cp:lastModifiedBy>Michalek, Jennifer</cp:lastModifiedBy>
  <cp:revision>83</cp:revision>
  <cp:lastPrinted>2015-01-26T16:06:10Z</cp:lastPrinted>
  <dcterms:created xsi:type="dcterms:W3CDTF">2012-05-07T12:46:42Z</dcterms:created>
  <dcterms:modified xsi:type="dcterms:W3CDTF">2018-08-27T18:52:13Z</dcterms:modified>
</cp:coreProperties>
</file>