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sldIdLst>
    <p:sldId id="261" r:id="rId5"/>
    <p:sldId id="271" r:id="rId6"/>
    <p:sldId id="269"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5ABB"/>
    <a:srgbClr val="0064A4"/>
    <a:srgbClr val="FEC933"/>
    <a:srgbClr val="1A97CD"/>
    <a:srgbClr val="F2D40F"/>
    <a:srgbClr val="000000"/>
    <a:srgbClr val="061826"/>
    <a:srgbClr val="061520"/>
    <a:srgbClr val="002A54"/>
    <a:srgbClr val="117A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0DA628-35B1-4997-9B68-E1B92C85194A}" v="12" dt="2026-03-05T15:52:45.6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45"/>
    <p:restoredTop sz="96301"/>
  </p:normalViewPr>
  <p:slideViewPr>
    <p:cSldViewPr snapToGrid="0">
      <p:cViewPr varScale="1">
        <p:scale>
          <a:sx n="70" d="100"/>
          <a:sy n="70" d="100"/>
        </p:scale>
        <p:origin x="516" y="4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ciardi, Kaylan" userId="d70df68b-b895-42a6-9bb7-ca2e0639a94c" providerId="ADAL" clId="{08F76C96-E709-49C7-B555-EEBB4C7B1672}"/>
    <pc:docChg chg="undo custSel delSld modSld sldOrd">
      <pc:chgData name="Ricciardi, Kaylan" userId="d70df68b-b895-42a6-9bb7-ca2e0639a94c" providerId="ADAL" clId="{08F76C96-E709-49C7-B555-EEBB4C7B1672}" dt="2026-03-06T18:35:56.536" v="505" actId="20577"/>
      <pc:docMkLst>
        <pc:docMk/>
      </pc:docMkLst>
      <pc:sldChg chg="modSp mod">
        <pc:chgData name="Ricciardi, Kaylan" userId="d70df68b-b895-42a6-9bb7-ca2e0639a94c" providerId="ADAL" clId="{08F76C96-E709-49C7-B555-EEBB4C7B1672}" dt="2026-03-05T15:54:30.798" v="470" actId="20577"/>
        <pc:sldMkLst>
          <pc:docMk/>
          <pc:sldMk cId="193911689" sldId="261"/>
        </pc:sldMkLst>
        <pc:spChg chg="mod">
          <ac:chgData name="Ricciardi, Kaylan" userId="d70df68b-b895-42a6-9bb7-ca2e0639a94c" providerId="ADAL" clId="{08F76C96-E709-49C7-B555-EEBB4C7B1672}" dt="2026-03-05T15:54:30.798" v="470" actId="20577"/>
          <ac:spMkLst>
            <pc:docMk/>
            <pc:sldMk cId="193911689" sldId="261"/>
            <ac:spMk id="4" creationId="{80CB1805-3E3B-76FF-9AE5-F546617B4CA0}"/>
          </ac:spMkLst>
        </pc:spChg>
      </pc:sldChg>
      <pc:sldChg chg="modSp mod">
        <pc:chgData name="Ricciardi, Kaylan" userId="d70df68b-b895-42a6-9bb7-ca2e0639a94c" providerId="ADAL" clId="{08F76C96-E709-49C7-B555-EEBB4C7B1672}" dt="2026-02-18T20:32:14.163" v="319" actId="20577"/>
        <pc:sldMkLst>
          <pc:docMk/>
          <pc:sldMk cId="1219762461" sldId="269"/>
        </pc:sldMkLst>
        <pc:spChg chg="mod">
          <ac:chgData name="Ricciardi, Kaylan" userId="d70df68b-b895-42a6-9bb7-ca2e0639a94c" providerId="ADAL" clId="{08F76C96-E709-49C7-B555-EEBB4C7B1672}" dt="2026-02-18T19:56:05.562" v="238" actId="14100"/>
          <ac:spMkLst>
            <pc:docMk/>
            <pc:sldMk cId="1219762461" sldId="269"/>
            <ac:spMk id="2" creationId="{F6E6C871-873D-9FE8-06E5-2018DB128830}"/>
          </ac:spMkLst>
        </pc:spChg>
        <pc:spChg chg="mod">
          <ac:chgData name="Ricciardi, Kaylan" userId="d70df68b-b895-42a6-9bb7-ca2e0639a94c" providerId="ADAL" clId="{08F76C96-E709-49C7-B555-EEBB4C7B1672}" dt="2026-02-18T20:32:14.163" v="319" actId="20577"/>
          <ac:spMkLst>
            <pc:docMk/>
            <pc:sldMk cId="1219762461" sldId="269"/>
            <ac:spMk id="3" creationId="{6B02C64F-7C4A-F3E1-1E73-BFAF9E994737}"/>
          </ac:spMkLst>
        </pc:spChg>
      </pc:sldChg>
      <pc:sldChg chg="modSp mod">
        <pc:chgData name="Ricciardi, Kaylan" userId="d70df68b-b895-42a6-9bb7-ca2e0639a94c" providerId="ADAL" clId="{08F76C96-E709-49C7-B555-EEBB4C7B1672}" dt="2026-03-06T18:35:56.536" v="505" actId="20577"/>
        <pc:sldMkLst>
          <pc:docMk/>
          <pc:sldMk cId="3159279763" sldId="270"/>
        </pc:sldMkLst>
        <pc:spChg chg="mod">
          <ac:chgData name="Ricciardi, Kaylan" userId="d70df68b-b895-42a6-9bb7-ca2e0639a94c" providerId="ADAL" clId="{08F76C96-E709-49C7-B555-EEBB4C7B1672}" dt="2026-02-18T19:59:33.010" v="285" actId="14100"/>
          <ac:spMkLst>
            <pc:docMk/>
            <pc:sldMk cId="3159279763" sldId="270"/>
            <ac:spMk id="2" creationId="{5E311659-1B26-34BE-4A16-4D2B3A9FEAF4}"/>
          </ac:spMkLst>
        </pc:spChg>
        <pc:spChg chg="mod">
          <ac:chgData name="Ricciardi, Kaylan" userId="d70df68b-b895-42a6-9bb7-ca2e0639a94c" providerId="ADAL" clId="{08F76C96-E709-49C7-B555-EEBB4C7B1672}" dt="2026-03-06T18:35:56.536" v="505" actId="20577"/>
          <ac:spMkLst>
            <pc:docMk/>
            <pc:sldMk cId="3159279763" sldId="270"/>
            <ac:spMk id="3" creationId="{C3B7095B-9550-E55B-5638-1438CB6BC812}"/>
          </ac:spMkLst>
        </pc:spChg>
      </pc:sldChg>
      <pc:sldChg chg="modSp mod ord">
        <pc:chgData name="Ricciardi, Kaylan" userId="d70df68b-b895-42a6-9bb7-ca2e0639a94c" providerId="ADAL" clId="{08F76C96-E709-49C7-B555-EEBB4C7B1672}" dt="2026-03-05T16:17:31.684" v="475" actId="20577"/>
        <pc:sldMkLst>
          <pc:docMk/>
          <pc:sldMk cId="2404875737" sldId="271"/>
        </pc:sldMkLst>
        <pc:spChg chg="mod">
          <ac:chgData name="Ricciardi, Kaylan" userId="d70df68b-b895-42a6-9bb7-ca2e0639a94c" providerId="ADAL" clId="{08F76C96-E709-49C7-B555-EEBB4C7B1672}" dt="2026-02-18T19:56:17.924" v="243" actId="14100"/>
          <ac:spMkLst>
            <pc:docMk/>
            <pc:sldMk cId="2404875737" sldId="271"/>
            <ac:spMk id="2" creationId="{8121C801-E100-7C87-224A-BB1AB5331622}"/>
          </ac:spMkLst>
        </pc:spChg>
        <pc:spChg chg="mod">
          <ac:chgData name="Ricciardi, Kaylan" userId="d70df68b-b895-42a6-9bb7-ca2e0639a94c" providerId="ADAL" clId="{08F76C96-E709-49C7-B555-EEBB4C7B1672}" dt="2026-03-05T16:17:31.684" v="475" actId="20577"/>
          <ac:spMkLst>
            <pc:docMk/>
            <pc:sldMk cId="2404875737" sldId="271"/>
            <ac:spMk id="3" creationId="{78480A9F-8699-BE42-9EE5-035786F93C1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72F701-86F6-3048-923D-D929D3BB0CDC}" type="datetimeFigureOut">
              <a:rPr lang="en-US" smtClean="0"/>
              <a:t>4/7/2026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D1907F-849C-8E44-AF63-27265B3C298A}" type="slidenum">
              <a:rPr lang="en-US" smtClean="0"/>
              <a:t>‹#›</a:t>
            </a:fld>
            <a:endParaRPr lang="en-US"/>
          </a:p>
        </p:txBody>
      </p:sp>
    </p:spTree>
    <p:extLst>
      <p:ext uri="{BB962C8B-B14F-4D97-AF65-F5344CB8AC3E}">
        <p14:creationId xmlns:p14="http://schemas.microsoft.com/office/powerpoint/2010/main" val="380488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D1907F-849C-8E44-AF63-27265B3C298A}" type="slidenum">
              <a:rPr lang="en-US" smtClean="0"/>
              <a:t>1</a:t>
            </a:fld>
            <a:endParaRPr lang="en-US"/>
          </a:p>
        </p:txBody>
      </p:sp>
    </p:spTree>
    <p:extLst>
      <p:ext uri="{BB962C8B-B14F-4D97-AF65-F5344CB8AC3E}">
        <p14:creationId xmlns:p14="http://schemas.microsoft.com/office/powerpoint/2010/main" val="2239956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59CEF-8E7F-546C-E587-9CC80A6C74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86A290-F69F-1BAC-4659-7D5422F09F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460FD8-AECF-E74F-B15F-2CF5C5800E80}"/>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5" name="Footer Placeholder 4">
            <a:extLst>
              <a:ext uri="{FF2B5EF4-FFF2-40B4-BE49-F238E27FC236}">
                <a16:creationId xmlns:a16="http://schemas.microsoft.com/office/drawing/2014/main" id="{1696FD92-4850-DC67-1B06-5AE704794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19B13B-54BD-E0C5-8D4A-76B793399F84}"/>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2848410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872F6-1D5F-B6DC-E2AD-855742C8FF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F632AB8-BA95-99E4-04F3-E4DA48435E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251701-A176-F719-3950-CB62FFCAB6AC}"/>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5" name="Footer Placeholder 4">
            <a:extLst>
              <a:ext uri="{FF2B5EF4-FFF2-40B4-BE49-F238E27FC236}">
                <a16:creationId xmlns:a16="http://schemas.microsoft.com/office/drawing/2014/main" id="{8B755A61-811C-8596-B16C-9823A9CCD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23A362-247D-62AA-18E4-318BCAF02619}"/>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3710688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6730FA-B97D-F477-6ECB-EBA4A132DD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FE3793-E6AA-7E18-7DE6-81A1DA556D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592C41-6DF7-2E87-4A3C-4AA730F8E312}"/>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5" name="Footer Placeholder 4">
            <a:extLst>
              <a:ext uri="{FF2B5EF4-FFF2-40B4-BE49-F238E27FC236}">
                <a16:creationId xmlns:a16="http://schemas.microsoft.com/office/drawing/2014/main" id="{3A27067D-E095-B36A-539C-D618145248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1E550C-6FD5-7401-D2AC-E56FDFF86883}"/>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428673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E79F-35D9-7E00-D3E0-E638E6EFC8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A364B3-E5E3-77B9-E623-3A958D25EE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560721-D0C5-2A6A-6CE2-7A43F35AF8B1}"/>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5" name="Footer Placeholder 4">
            <a:extLst>
              <a:ext uri="{FF2B5EF4-FFF2-40B4-BE49-F238E27FC236}">
                <a16:creationId xmlns:a16="http://schemas.microsoft.com/office/drawing/2014/main" id="{72D3A8CF-A140-66A1-D4E1-90AE78229A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8E0597-FEB6-F234-C232-67ACEAAEBB83}"/>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2329988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C0E7C-48F5-504E-2689-081B17F697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6CC3DE-773B-37E0-200B-09E0D8C57B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832FDD-2830-AA9A-E00D-FA46BE158039}"/>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5" name="Footer Placeholder 4">
            <a:extLst>
              <a:ext uri="{FF2B5EF4-FFF2-40B4-BE49-F238E27FC236}">
                <a16:creationId xmlns:a16="http://schemas.microsoft.com/office/drawing/2014/main" id="{03A04CA4-C938-69B6-38A7-BDD5CC713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258FED-6B76-EBDE-C475-F9EBCC0C669E}"/>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2104464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504C2-655D-4BF7-AF7D-C8EE385F1C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85E21C-C209-640D-00A5-318AA7C5D3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C69373-31BB-6F22-D3E1-9BC00AD3E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3C66EB-AB47-DEF0-FEAC-190B3404B449}"/>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6" name="Footer Placeholder 5">
            <a:extLst>
              <a:ext uri="{FF2B5EF4-FFF2-40B4-BE49-F238E27FC236}">
                <a16:creationId xmlns:a16="http://schemas.microsoft.com/office/drawing/2014/main" id="{60852453-5EE3-0920-3786-103FD26A57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9974A4-8DF6-EE98-3FA9-C3054BB456F0}"/>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161771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D4639-7512-4ABD-D7C5-128FB5E8AE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61E6608-5A4A-1E35-38F9-F0F0AB6C5A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1F2248-19E2-8051-467B-5B084CFA44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C9A79C-EC95-5293-653C-3A7D17E24A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3ED625-A640-AE57-E525-EAEFB5AEDD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8C9CCD-2685-D91D-6E76-E762FEC5D838}"/>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8" name="Footer Placeholder 7">
            <a:extLst>
              <a:ext uri="{FF2B5EF4-FFF2-40B4-BE49-F238E27FC236}">
                <a16:creationId xmlns:a16="http://schemas.microsoft.com/office/drawing/2014/main" id="{29D977F5-D306-6DEE-8AFA-C7E08CDF86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D4B341-EC51-6C2C-0512-A705ED96B81A}"/>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268243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E3E27-A15C-CB69-DBA0-ADDA72FBB9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A0D403-5C1C-F692-0FBC-F621DEA552BE}"/>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4" name="Footer Placeholder 3">
            <a:extLst>
              <a:ext uri="{FF2B5EF4-FFF2-40B4-BE49-F238E27FC236}">
                <a16:creationId xmlns:a16="http://schemas.microsoft.com/office/drawing/2014/main" id="{3FB5C799-F0DA-FC48-2BB9-F8B2F32368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73C83D-9AB7-7B9A-AB51-8682AC35E748}"/>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990774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9C6FAF-B447-1268-3FB1-B060FE10FD22}"/>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3" name="Footer Placeholder 2">
            <a:extLst>
              <a:ext uri="{FF2B5EF4-FFF2-40B4-BE49-F238E27FC236}">
                <a16:creationId xmlns:a16="http://schemas.microsoft.com/office/drawing/2014/main" id="{9F728188-5E78-FFCD-5811-6BF887BCC3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0A4639-FBC6-7151-B619-A0557F9599FA}"/>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2498957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E925B-ED23-2DE9-592E-8CACB805F7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FC1099-D78A-FE32-C1EA-6493639B2B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92E5C2-876F-29C8-DD59-77FFBB76FF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C79888-AB4B-30E8-D32C-03DC6A5808C3}"/>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6" name="Footer Placeholder 5">
            <a:extLst>
              <a:ext uri="{FF2B5EF4-FFF2-40B4-BE49-F238E27FC236}">
                <a16:creationId xmlns:a16="http://schemas.microsoft.com/office/drawing/2014/main" id="{A47121FA-8BF1-CD25-1C97-C584F0E6A4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C2E3EF-1AEE-9AAE-3BEB-7C19C36B210A}"/>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1600965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648F2-076E-980E-0451-975B296C71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BDAD13-8619-292B-DC45-C7D1393F9D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9C2FA9-700F-6AD8-CD6A-7F6F3BD9B3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C82A1B-B75E-20F3-6AF2-2D2D1DBF06CE}"/>
              </a:ext>
            </a:extLst>
          </p:cNvPr>
          <p:cNvSpPr>
            <a:spLocks noGrp="1"/>
          </p:cNvSpPr>
          <p:nvPr>
            <p:ph type="dt" sz="half" idx="10"/>
          </p:nvPr>
        </p:nvSpPr>
        <p:spPr/>
        <p:txBody>
          <a:bodyPr/>
          <a:lstStyle/>
          <a:p>
            <a:fld id="{6EB3D0AF-832A-2B44-865A-921BCDF915E3}" type="datetimeFigureOut">
              <a:rPr lang="en-US" smtClean="0"/>
              <a:t>4/7/2026</a:t>
            </a:fld>
            <a:endParaRPr lang="en-US"/>
          </a:p>
        </p:txBody>
      </p:sp>
      <p:sp>
        <p:nvSpPr>
          <p:cNvPr id="6" name="Footer Placeholder 5">
            <a:extLst>
              <a:ext uri="{FF2B5EF4-FFF2-40B4-BE49-F238E27FC236}">
                <a16:creationId xmlns:a16="http://schemas.microsoft.com/office/drawing/2014/main" id="{A0466455-38EF-992A-4EC1-32EF5DFBB1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90645C-8664-D661-F0E9-A0CDBE4590F4}"/>
              </a:ext>
            </a:extLst>
          </p:cNvPr>
          <p:cNvSpPr>
            <a:spLocks noGrp="1"/>
          </p:cNvSpPr>
          <p:nvPr>
            <p:ph type="sldNum" sz="quarter" idx="12"/>
          </p:nvPr>
        </p:nvSpPr>
        <p:spPr/>
        <p:txBody>
          <a:bodyPr/>
          <a:lstStyle/>
          <a:p>
            <a:fld id="{24496B1A-CBF2-C54D-B723-E625441D0ED7}" type="slidenum">
              <a:rPr lang="en-US" smtClean="0"/>
              <a:t>‹#›</a:t>
            </a:fld>
            <a:endParaRPr lang="en-US"/>
          </a:p>
        </p:txBody>
      </p:sp>
    </p:spTree>
    <p:extLst>
      <p:ext uri="{BB962C8B-B14F-4D97-AF65-F5344CB8AC3E}">
        <p14:creationId xmlns:p14="http://schemas.microsoft.com/office/powerpoint/2010/main" val="2456541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9F5DAC-79C9-CA60-DF8D-CD6DA67055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AE9C6B-3ECB-7D87-D7BB-B8421B91F4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10DB0C-2794-7186-8315-25337AEA97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B3D0AF-832A-2B44-865A-921BCDF915E3}" type="datetimeFigureOut">
              <a:rPr lang="en-US" smtClean="0"/>
              <a:t>4/7/2026</a:t>
            </a:fld>
            <a:endParaRPr lang="en-US"/>
          </a:p>
        </p:txBody>
      </p:sp>
      <p:sp>
        <p:nvSpPr>
          <p:cNvPr id="5" name="Footer Placeholder 4">
            <a:extLst>
              <a:ext uri="{FF2B5EF4-FFF2-40B4-BE49-F238E27FC236}">
                <a16:creationId xmlns:a16="http://schemas.microsoft.com/office/drawing/2014/main" id="{41E21D1F-6983-EE35-D2D9-6EF3C2168A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5F8782-0652-701A-4265-4D32F74B5A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496B1A-CBF2-C54D-B723-E625441D0ED7}" type="slidenum">
              <a:rPr lang="en-US" smtClean="0"/>
              <a:t>‹#›</a:t>
            </a:fld>
            <a:endParaRPr lang="en-US"/>
          </a:p>
        </p:txBody>
      </p:sp>
    </p:spTree>
    <p:extLst>
      <p:ext uri="{BB962C8B-B14F-4D97-AF65-F5344CB8AC3E}">
        <p14:creationId xmlns:p14="http://schemas.microsoft.com/office/powerpoint/2010/main" val="3069530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F2E62-D78F-B4BD-5D50-8704A852786A}"/>
              </a:ext>
              <a:ext uri="{C183D7F6-B498-43B3-948B-1728B52AA6E4}">
                <adec:decorative xmlns:adec="http://schemas.microsoft.com/office/drawing/2017/decorative" val="1"/>
              </a:ext>
            </a:extLst>
          </p:cNvPr>
          <p:cNvSpPr>
            <a:spLocks noGrp="1"/>
          </p:cNvSpPr>
          <p:nvPr>
            <p:ph type="title"/>
          </p:nvPr>
        </p:nvSpPr>
        <p:spPr>
          <a:xfrm>
            <a:off x="838200" y="365126"/>
            <a:ext cx="10515600" cy="1012738"/>
          </a:xfrm>
        </p:spPr>
        <p:txBody>
          <a:bodyPr>
            <a:normAutofit fontScale="90000"/>
          </a:bodyPr>
          <a:lstStyle/>
          <a:p>
            <a:pPr algn="ctr"/>
            <a:r>
              <a:rPr lang="en-US" sz="4000" b="1" dirty="0">
                <a:solidFill>
                  <a:srgbClr val="255ABB"/>
                </a:solidFill>
                <a:latin typeface="Aptos" panose="020B0004020202020204" pitchFamily="34" charset="0"/>
              </a:rPr>
              <a:t> 2026-27 Emergency Temporary Authorizations</a:t>
            </a:r>
          </a:p>
        </p:txBody>
      </p:sp>
      <p:pic>
        <p:nvPicPr>
          <p:cNvPr id="3" name="Picture 2" descr="Illustrated graphic of the 2025-26 school year theme, “Unlocking Lifelong Potential,” featuring a  box with an open lid and a large keyhole, and education elements such as pencils, books, art supplies, science equipment, music notes, and a globe, all flying out of the box in a beam of light">
            <a:extLst>
              <a:ext uri="{FF2B5EF4-FFF2-40B4-BE49-F238E27FC236}">
                <a16:creationId xmlns:a16="http://schemas.microsoft.com/office/drawing/2014/main" id="{F7820722-0BDD-33E4-B399-2D995B0CB9BA}"/>
              </a:ext>
              <a:ext uri="{C183D7F6-B498-43B3-948B-1728B52AA6E4}">
                <adec:decorative xmlns:adec="http://schemas.microsoft.com/office/drawing/2017/decorative" val="0"/>
              </a:ext>
            </a:extLst>
          </p:cNvPr>
          <p:cNvPicPr>
            <a:picLocks noChangeAspect="1"/>
          </p:cNvPicPr>
          <p:nvPr/>
        </p:nvPicPr>
        <p:blipFill>
          <a:blip r:embed="rId3"/>
          <a:srcRect/>
          <a:stretch/>
        </p:blipFill>
        <p:spPr>
          <a:xfrm>
            <a:off x="0" y="1606208"/>
            <a:ext cx="12192000" cy="4356100"/>
          </a:xfrm>
          <a:prstGeom prst="rect">
            <a:avLst/>
          </a:prstGeom>
        </p:spPr>
      </p:pic>
      <p:sp>
        <p:nvSpPr>
          <p:cNvPr id="4" name="TextBox 3">
            <a:extLst>
              <a:ext uri="{FF2B5EF4-FFF2-40B4-BE49-F238E27FC236}">
                <a16:creationId xmlns:a16="http://schemas.microsoft.com/office/drawing/2014/main" id="{80CB1805-3E3B-76FF-9AE5-F546617B4CA0}"/>
              </a:ext>
              <a:ext uri="{C183D7F6-B498-43B3-948B-1728B52AA6E4}">
                <adec:decorative xmlns:adec="http://schemas.microsoft.com/office/drawing/2017/decorative" val="1"/>
              </a:ext>
            </a:extLst>
          </p:cNvPr>
          <p:cNvSpPr txBox="1"/>
          <p:nvPr/>
        </p:nvSpPr>
        <p:spPr>
          <a:xfrm>
            <a:off x="1177447" y="6224415"/>
            <a:ext cx="9820405" cy="369332"/>
          </a:xfrm>
          <a:prstGeom prst="rect">
            <a:avLst/>
          </a:prstGeom>
          <a:noFill/>
        </p:spPr>
        <p:txBody>
          <a:bodyPr wrap="square" rtlCol="0">
            <a:spAutoFit/>
          </a:bodyPr>
          <a:lstStyle/>
          <a:p>
            <a:pPr algn="ctr"/>
            <a:r>
              <a:rPr lang="en-US" b="1" dirty="0">
                <a:solidFill>
                  <a:srgbClr val="255ABB"/>
                </a:solidFill>
                <a:latin typeface="Aptos SemiBold" panose="020B0004020202020204" pitchFamily="34" charset="0"/>
              </a:rPr>
              <a:t>Connecticut State Department of Education  —  March 9, 2026</a:t>
            </a:r>
          </a:p>
        </p:txBody>
      </p:sp>
    </p:spTree>
    <p:extLst>
      <p:ext uri="{BB962C8B-B14F-4D97-AF65-F5344CB8AC3E}">
        <p14:creationId xmlns:p14="http://schemas.microsoft.com/office/powerpoint/2010/main" val="193911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DC757-FD43-4725-A10D-F23EE4793952}"/>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A06A0DC6-3BA0-EF42-5153-B72D5B1A15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17398"/>
            <a:ext cx="12192001" cy="1244277"/>
          </a:xfrm>
          <a:prstGeom prst="rect">
            <a:avLst/>
          </a:prstGeom>
        </p:spPr>
      </p:pic>
      <p:pic>
        <p:nvPicPr>
          <p:cNvPr id="13" name="Picture 12">
            <a:extLst>
              <a:ext uri="{FF2B5EF4-FFF2-40B4-BE49-F238E27FC236}">
                <a16:creationId xmlns:a16="http://schemas.microsoft.com/office/drawing/2014/main" id="{8C5BFE3A-DECB-CC20-B088-2023B85D3E6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66699" y="53024"/>
            <a:ext cx="1549117" cy="1164749"/>
          </a:xfrm>
          <a:prstGeom prst="rect">
            <a:avLst/>
          </a:prstGeom>
        </p:spPr>
      </p:pic>
      <p:pic>
        <p:nvPicPr>
          <p:cNvPr id="12" name="Picture 11">
            <a:extLst>
              <a:ext uri="{FF2B5EF4-FFF2-40B4-BE49-F238E27FC236}">
                <a16:creationId xmlns:a16="http://schemas.microsoft.com/office/drawing/2014/main" id="{B7E82A00-F67C-8151-9481-539744F3405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275956" y="198429"/>
            <a:ext cx="1549118" cy="826811"/>
          </a:xfrm>
          <a:prstGeom prst="rect">
            <a:avLst/>
          </a:prstGeom>
        </p:spPr>
      </p:pic>
      <p:pic>
        <p:nvPicPr>
          <p:cNvPr id="14" name="Picture 13">
            <a:extLst>
              <a:ext uri="{FF2B5EF4-FFF2-40B4-BE49-F238E27FC236}">
                <a16:creationId xmlns:a16="http://schemas.microsoft.com/office/drawing/2014/main" id="{98009B77-1F7A-C585-4EB5-FA7E856B8FA1}"/>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407934" y="291548"/>
            <a:ext cx="7135738" cy="826811"/>
          </a:xfrm>
          <a:prstGeom prst="rect">
            <a:avLst/>
          </a:prstGeom>
        </p:spPr>
      </p:pic>
      <p:sp>
        <p:nvSpPr>
          <p:cNvPr id="2" name="Title 1">
            <a:extLst>
              <a:ext uri="{FF2B5EF4-FFF2-40B4-BE49-F238E27FC236}">
                <a16:creationId xmlns:a16="http://schemas.microsoft.com/office/drawing/2014/main" id="{8121C801-E100-7C87-224A-BB1AB5331622}"/>
              </a:ext>
              <a:ext uri="{C183D7F6-B498-43B3-948B-1728B52AA6E4}">
                <adec:decorative xmlns:adec="http://schemas.microsoft.com/office/drawing/2017/decorative" val="1"/>
              </a:ext>
            </a:extLst>
          </p:cNvPr>
          <p:cNvSpPr>
            <a:spLocks noGrp="1"/>
          </p:cNvSpPr>
          <p:nvPr>
            <p:ph type="title"/>
          </p:nvPr>
        </p:nvSpPr>
        <p:spPr>
          <a:xfrm>
            <a:off x="838200" y="1297302"/>
            <a:ext cx="10515600" cy="832682"/>
          </a:xfrm>
        </p:spPr>
        <p:txBody>
          <a:bodyPr>
            <a:normAutofit/>
          </a:bodyPr>
          <a:lstStyle/>
          <a:p>
            <a:pPr algn="ctr"/>
            <a:r>
              <a:rPr lang="en-US" sz="2800" b="1" dirty="0">
                <a:solidFill>
                  <a:srgbClr val="255ABB"/>
                </a:solidFill>
                <a:latin typeface="Aptos" panose="020B0004020202020204" pitchFamily="34" charset="0"/>
              </a:rPr>
              <a:t>2026-27 Emergency Temporary Authorizations</a:t>
            </a:r>
          </a:p>
        </p:txBody>
      </p:sp>
      <p:sp>
        <p:nvSpPr>
          <p:cNvPr id="3" name="Content Placeholder 2">
            <a:extLst>
              <a:ext uri="{FF2B5EF4-FFF2-40B4-BE49-F238E27FC236}">
                <a16:creationId xmlns:a16="http://schemas.microsoft.com/office/drawing/2014/main" id="{78480A9F-8699-BE42-9EE5-035786F93C18}"/>
              </a:ext>
              <a:ext uri="{C183D7F6-B498-43B3-948B-1728B52AA6E4}">
                <adec:decorative xmlns:adec="http://schemas.microsoft.com/office/drawing/2017/decorative" val="1"/>
              </a:ext>
            </a:extLst>
          </p:cNvPr>
          <p:cNvSpPr>
            <a:spLocks noGrp="1"/>
          </p:cNvSpPr>
          <p:nvPr>
            <p:ph idx="1"/>
          </p:nvPr>
        </p:nvSpPr>
        <p:spPr>
          <a:xfrm>
            <a:off x="838200" y="2129984"/>
            <a:ext cx="10515600" cy="4292614"/>
          </a:xfrm>
        </p:spPr>
        <p:txBody>
          <a:bodyPr>
            <a:normAutofit/>
          </a:bodyPr>
          <a:lstStyle/>
          <a:p>
            <a:pPr marL="0" indent="0">
              <a:buNone/>
            </a:pPr>
            <a:r>
              <a:rPr lang="en-US" sz="2200" b="1" dirty="0">
                <a:latin typeface="Aptos" panose="020B0004020202020204" pitchFamily="34" charset="0"/>
              </a:rPr>
              <a:t>Purpose</a:t>
            </a:r>
            <a:r>
              <a:rPr lang="en-US" sz="2200" dirty="0">
                <a:latin typeface="Aptos" panose="020B0004020202020204" pitchFamily="34" charset="0"/>
              </a:rPr>
              <a:t>: Recommendation to re-adopt Emergency Educator Certification Endorsements as temporary authorizations for the 2026-27 academic year</a:t>
            </a:r>
          </a:p>
          <a:p>
            <a:pPr>
              <a:buFont typeface="Wingdings" panose="05000000000000000000" pitchFamily="2" charset="2"/>
              <a:buChar char="§"/>
            </a:pPr>
            <a:r>
              <a:rPr lang="en-US" sz="2200" dirty="0">
                <a:latin typeface="Aptos" panose="020B0004020202020204" pitchFamily="34" charset="0"/>
              </a:rPr>
              <a:t>Provide additional </a:t>
            </a:r>
            <a:r>
              <a:rPr lang="en-US" sz="2200" b="1" dirty="0">
                <a:latin typeface="Aptos" panose="020B0004020202020204" pitchFamily="34" charset="0"/>
              </a:rPr>
              <a:t>flexibility</a:t>
            </a:r>
            <a:r>
              <a:rPr lang="en-US" sz="2200" dirty="0">
                <a:latin typeface="Aptos" panose="020B0004020202020204" pitchFamily="34" charset="0"/>
              </a:rPr>
              <a:t> for </a:t>
            </a:r>
            <a:r>
              <a:rPr lang="en-US" sz="2200" b="1" dirty="0">
                <a:latin typeface="Aptos" panose="020B0004020202020204" pitchFamily="34" charset="0"/>
              </a:rPr>
              <a:t>school districts </a:t>
            </a:r>
            <a:r>
              <a:rPr lang="en-US" sz="2200" dirty="0">
                <a:latin typeface="Aptos" panose="020B0004020202020204" pitchFamily="34" charset="0"/>
              </a:rPr>
              <a:t>and other </a:t>
            </a:r>
            <a:r>
              <a:rPr lang="en-US" sz="2200" b="1" dirty="0">
                <a:latin typeface="Aptos" panose="020B0004020202020204" pitchFamily="34" charset="0"/>
              </a:rPr>
              <a:t>LEAs</a:t>
            </a:r>
            <a:r>
              <a:rPr lang="en-US" sz="2200" dirty="0">
                <a:latin typeface="Aptos" panose="020B0004020202020204" pitchFamily="34" charset="0"/>
              </a:rPr>
              <a:t> to meet the unique staffing challenges presented by the </a:t>
            </a:r>
            <a:r>
              <a:rPr lang="en-US" sz="2200" b="1" dirty="0">
                <a:latin typeface="Aptos" panose="020B0004020202020204" pitchFamily="34" charset="0"/>
              </a:rPr>
              <a:t>ongoing teacher shortage</a:t>
            </a:r>
          </a:p>
          <a:p>
            <a:pPr>
              <a:buFont typeface="Wingdings" panose="05000000000000000000" pitchFamily="2" charset="2"/>
              <a:buChar char="§"/>
            </a:pPr>
            <a:r>
              <a:rPr lang="en-US" sz="2200" b="1" dirty="0">
                <a:latin typeface="Aptos" panose="020B0004020202020204" pitchFamily="34" charset="0"/>
              </a:rPr>
              <a:t>EdSight: </a:t>
            </a:r>
            <a:r>
              <a:rPr lang="en-US" sz="2200" dirty="0">
                <a:latin typeface="Aptos" panose="020B0004020202020204" pitchFamily="34" charset="0"/>
              </a:rPr>
              <a:t>As of August 2025, 538 teacher vacancies statewide were reported, exclusive of special education</a:t>
            </a:r>
          </a:p>
          <a:p>
            <a:pPr>
              <a:buFont typeface="Wingdings" panose="05000000000000000000" pitchFamily="2" charset="2"/>
              <a:buChar char="§"/>
            </a:pPr>
            <a:r>
              <a:rPr lang="en-US" sz="2200" b="1" dirty="0">
                <a:latin typeface="Aptos" panose="020B0004020202020204" pitchFamily="34" charset="0"/>
              </a:rPr>
              <a:t>CT EPP Data Dashboard:</a:t>
            </a:r>
            <a:r>
              <a:rPr lang="en-US" sz="2200" dirty="0">
                <a:latin typeface="Aptos" panose="020B0004020202020204" pitchFamily="34" charset="0"/>
              </a:rPr>
              <a:t> From 2019-20 to 2023-24, 142 fewer teacher candidates completed a CT EPP, and 259 fewer teacher candidates who completed a CT EPP were issued an educator certification </a:t>
            </a:r>
          </a:p>
          <a:p>
            <a:pPr>
              <a:buFont typeface="Wingdings" panose="05000000000000000000" pitchFamily="2" charset="2"/>
              <a:buChar char="§"/>
            </a:pPr>
            <a:r>
              <a:rPr lang="en-US" sz="2200" dirty="0">
                <a:latin typeface="Aptos" panose="020B0004020202020204" pitchFamily="34" charset="0"/>
              </a:rPr>
              <a:t>As of </a:t>
            </a:r>
            <a:r>
              <a:rPr lang="en-US" sz="2200" b="1" dirty="0">
                <a:latin typeface="Aptos" panose="020B0004020202020204" pitchFamily="34" charset="0"/>
              </a:rPr>
              <a:t>February 2026</a:t>
            </a:r>
            <a:r>
              <a:rPr lang="en-US" sz="2200" dirty="0">
                <a:latin typeface="Aptos" panose="020B0004020202020204" pitchFamily="34" charset="0"/>
              </a:rPr>
              <a:t>, 961 Emergency Endorsements have been issued since 2021 to 740 teachers</a:t>
            </a:r>
          </a:p>
          <a:p>
            <a:pPr lvl="1"/>
            <a:endParaRPr lang="en-US" sz="2000" dirty="0">
              <a:latin typeface="Aptos" panose="020B0004020202020204" pitchFamily="34" charset="0"/>
            </a:endParaRPr>
          </a:p>
        </p:txBody>
      </p:sp>
    </p:spTree>
    <p:extLst>
      <p:ext uri="{BB962C8B-B14F-4D97-AF65-F5344CB8AC3E}">
        <p14:creationId xmlns:p14="http://schemas.microsoft.com/office/powerpoint/2010/main" val="2404875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779BA-9510-1C23-C4D2-D12AD1A94A6C}"/>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6239AB10-99CA-4F24-4FA8-D65590AD7A3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17398"/>
            <a:ext cx="12192001" cy="1244277"/>
          </a:xfrm>
          <a:prstGeom prst="rect">
            <a:avLst/>
          </a:prstGeom>
        </p:spPr>
      </p:pic>
      <p:pic>
        <p:nvPicPr>
          <p:cNvPr id="13" name="Picture 12">
            <a:extLst>
              <a:ext uri="{FF2B5EF4-FFF2-40B4-BE49-F238E27FC236}">
                <a16:creationId xmlns:a16="http://schemas.microsoft.com/office/drawing/2014/main" id="{6054245B-9E27-363D-D2CC-BD0BD226D91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66699" y="53024"/>
            <a:ext cx="1549117" cy="1164749"/>
          </a:xfrm>
          <a:prstGeom prst="rect">
            <a:avLst/>
          </a:prstGeom>
        </p:spPr>
      </p:pic>
      <p:pic>
        <p:nvPicPr>
          <p:cNvPr id="12" name="Picture 11">
            <a:extLst>
              <a:ext uri="{FF2B5EF4-FFF2-40B4-BE49-F238E27FC236}">
                <a16:creationId xmlns:a16="http://schemas.microsoft.com/office/drawing/2014/main" id="{CA05BB5A-C941-03BB-0E1E-8A5A480DF58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275956" y="198429"/>
            <a:ext cx="1549118" cy="826811"/>
          </a:xfrm>
          <a:prstGeom prst="rect">
            <a:avLst/>
          </a:prstGeom>
        </p:spPr>
      </p:pic>
      <p:pic>
        <p:nvPicPr>
          <p:cNvPr id="14" name="Picture 13">
            <a:extLst>
              <a:ext uri="{FF2B5EF4-FFF2-40B4-BE49-F238E27FC236}">
                <a16:creationId xmlns:a16="http://schemas.microsoft.com/office/drawing/2014/main" id="{0ADED8D6-4CD7-7B51-3F4F-C96FDACB9EFC}"/>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407934" y="291548"/>
            <a:ext cx="7135738" cy="826811"/>
          </a:xfrm>
          <a:prstGeom prst="rect">
            <a:avLst/>
          </a:prstGeom>
        </p:spPr>
      </p:pic>
      <p:sp>
        <p:nvSpPr>
          <p:cNvPr id="2" name="Title 1">
            <a:extLst>
              <a:ext uri="{FF2B5EF4-FFF2-40B4-BE49-F238E27FC236}">
                <a16:creationId xmlns:a16="http://schemas.microsoft.com/office/drawing/2014/main" id="{F6E6C871-873D-9FE8-06E5-2018DB128830}"/>
              </a:ext>
              <a:ext uri="{C183D7F6-B498-43B3-948B-1728B52AA6E4}">
                <adec:decorative xmlns:adec="http://schemas.microsoft.com/office/drawing/2017/decorative" val="1"/>
              </a:ext>
            </a:extLst>
          </p:cNvPr>
          <p:cNvSpPr>
            <a:spLocks noGrp="1"/>
          </p:cNvSpPr>
          <p:nvPr>
            <p:ph type="title"/>
          </p:nvPr>
        </p:nvSpPr>
        <p:spPr>
          <a:xfrm>
            <a:off x="838200" y="1297301"/>
            <a:ext cx="10515600" cy="731097"/>
          </a:xfrm>
        </p:spPr>
        <p:txBody>
          <a:bodyPr>
            <a:normAutofit/>
          </a:bodyPr>
          <a:lstStyle/>
          <a:p>
            <a:pPr algn="ctr"/>
            <a:r>
              <a:rPr lang="en-US" sz="2800" b="1" dirty="0">
                <a:solidFill>
                  <a:srgbClr val="255ABB"/>
                </a:solidFill>
                <a:latin typeface="Aptos" panose="020B0004020202020204" pitchFamily="34" charset="0"/>
              </a:rPr>
              <a:t>2026-27 Emergency Temporary Authorizations</a:t>
            </a:r>
          </a:p>
        </p:txBody>
      </p:sp>
      <p:sp>
        <p:nvSpPr>
          <p:cNvPr id="3" name="Content Placeholder 2">
            <a:extLst>
              <a:ext uri="{FF2B5EF4-FFF2-40B4-BE49-F238E27FC236}">
                <a16:creationId xmlns:a16="http://schemas.microsoft.com/office/drawing/2014/main" id="{6B02C64F-7C4A-F3E1-1E73-BFAF9E994737}"/>
              </a:ext>
              <a:ext uri="{C183D7F6-B498-43B3-948B-1728B52AA6E4}">
                <adec:decorative xmlns:adec="http://schemas.microsoft.com/office/drawing/2017/decorative" val="1"/>
              </a:ext>
            </a:extLst>
          </p:cNvPr>
          <p:cNvSpPr>
            <a:spLocks noGrp="1"/>
          </p:cNvSpPr>
          <p:nvPr>
            <p:ph idx="1"/>
          </p:nvPr>
        </p:nvSpPr>
        <p:spPr>
          <a:xfrm>
            <a:off x="838200" y="2028398"/>
            <a:ext cx="10515600" cy="4448601"/>
          </a:xfrm>
        </p:spPr>
        <p:txBody>
          <a:bodyPr>
            <a:normAutofit fontScale="85000" lnSpcReduction="10000"/>
          </a:bodyPr>
          <a:lstStyle/>
          <a:p>
            <a:pPr marL="0" indent="0">
              <a:buNone/>
            </a:pPr>
            <a:r>
              <a:rPr lang="en-US" sz="2400" b="1" dirty="0">
                <a:latin typeface="Aptos" panose="020B0004020202020204" pitchFamily="34" charset="0"/>
              </a:rPr>
              <a:t>Emergency Generalist, PK-8 (#201) and Emergency Generalist, 4-12 (#202)</a:t>
            </a:r>
          </a:p>
          <a:p>
            <a:pPr>
              <a:buFont typeface="Wingdings" panose="05000000000000000000" pitchFamily="2" charset="2"/>
              <a:buChar char="§"/>
            </a:pPr>
            <a:r>
              <a:rPr lang="en-US" sz="2400" dirty="0">
                <a:latin typeface="Aptos" panose="020B0004020202020204" pitchFamily="34" charset="0"/>
              </a:rPr>
              <a:t>Allow a certified educator who currently holds an appropriate teaching certificate with verified completion of the TEAM Program to teach all content/subject and grade levels within the PK-8 or 4-12 grade span, exclusive of special education and TESOL/bilingual endorsements, for the 2026-2027 school year at the request of the LEA/district.</a:t>
            </a:r>
          </a:p>
          <a:p>
            <a:pPr>
              <a:buFont typeface="Wingdings" panose="05000000000000000000" pitchFamily="2" charset="2"/>
              <a:buChar char="§"/>
            </a:pPr>
            <a:r>
              <a:rPr lang="en-US" sz="2400" dirty="0">
                <a:latin typeface="Aptos" panose="020B0004020202020204" pitchFamily="34" charset="0"/>
              </a:rPr>
              <a:t>Currently certified elementary and early childhood endorsement holders would be eligible for Emergency #201, and current 4-12 holders would be eligible for Emergency #202. Currently certified PK-12 educators and middle grades (4–8) would be eligible for either #201 or #202, depending on need.</a:t>
            </a:r>
          </a:p>
          <a:p>
            <a:pPr marL="0" indent="0">
              <a:buNone/>
            </a:pPr>
            <a:endParaRPr lang="en-US" sz="600" b="1" dirty="0">
              <a:latin typeface="Aptos" panose="020B0004020202020204" pitchFamily="34" charset="0"/>
            </a:endParaRPr>
          </a:p>
          <a:p>
            <a:pPr marL="0" indent="0">
              <a:buNone/>
            </a:pPr>
            <a:r>
              <a:rPr lang="en-US" sz="2400" b="1" dirty="0">
                <a:latin typeface="Aptos" panose="020B0004020202020204" pitchFamily="34" charset="0"/>
              </a:rPr>
              <a:t>Emergency Teacher of English Language Learners, PK-12 (#204) </a:t>
            </a:r>
          </a:p>
          <a:p>
            <a:pPr>
              <a:buFont typeface="Wingdings" panose="05000000000000000000" pitchFamily="2" charset="2"/>
              <a:buChar char="§"/>
            </a:pPr>
            <a:r>
              <a:rPr lang="en-US" sz="2400" dirty="0">
                <a:latin typeface="Aptos" panose="020B0004020202020204" pitchFamily="34" charset="0"/>
              </a:rPr>
              <a:t>The Emergency Teacher of English Language Learners, PK-12 (#204) would authorize a certified world language teacher or a bilingual or TESOL teacher who currently holds an appropriate teaching certificate with verified completion of the TEAM Program to serve as either a TESOL or bilingual education content teacher in grades PK-12 for the 2026-27 school year at the request of the LEA/district.</a:t>
            </a:r>
          </a:p>
          <a:p>
            <a:pPr marL="0" indent="0">
              <a:buNone/>
            </a:pPr>
            <a:endParaRPr lang="en-US" sz="2400" dirty="0">
              <a:latin typeface="Aptos" panose="020B0004020202020204" pitchFamily="34" charset="0"/>
            </a:endParaRPr>
          </a:p>
        </p:txBody>
      </p:sp>
    </p:spTree>
    <p:extLst>
      <p:ext uri="{BB962C8B-B14F-4D97-AF65-F5344CB8AC3E}">
        <p14:creationId xmlns:p14="http://schemas.microsoft.com/office/powerpoint/2010/main" val="1219762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28FA4-F546-112B-9395-3B17514EE8BA}"/>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5990D392-BD5D-3391-B3D3-8A095A1F7F9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17398"/>
            <a:ext cx="12192001" cy="1244277"/>
          </a:xfrm>
          <a:prstGeom prst="rect">
            <a:avLst/>
          </a:prstGeom>
        </p:spPr>
      </p:pic>
      <p:pic>
        <p:nvPicPr>
          <p:cNvPr id="13" name="Picture 12">
            <a:extLst>
              <a:ext uri="{FF2B5EF4-FFF2-40B4-BE49-F238E27FC236}">
                <a16:creationId xmlns:a16="http://schemas.microsoft.com/office/drawing/2014/main" id="{17AF3CE2-F5FA-15A6-7A5C-4B2DBFA56BF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66699" y="53024"/>
            <a:ext cx="1549117" cy="1164749"/>
          </a:xfrm>
          <a:prstGeom prst="rect">
            <a:avLst/>
          </a:prstGeom>
        </p:spPr>
      </p:pic>
      <p:pic>
        <p:nvPicPr>
          <p:cNvPr id="12" name="Picture 11">
            <a:extLst>
              <a:ext uri="{FF2B5EF4-FFF2-40B4-BE49-F238E27FC236}">
                <a16:creationId xmlns:a16="http://schemas.microsoft.com/office/drawing/2014/main" id="{95204027-B436-53A6-C0E4-62334E51630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275956" y="198429"/>
            <a:ext cx="1549118" cy="826811"/>
          </a:xfrm>
          <a:prstGeom prst="rect">
            <a:avLst/>
          </a:prstGeom>
        </p:spPr>
      </p:pic>
      <p:pic>
        <p:nvPicPr>
          <p:cNvPr id="14" name="Picture 13">
            <a:extLst>
              <a:ext uri="{FF2B5EF4-FFF2-40B4-BE49-F238E27FC236}">
                <a16:creationId xmlns:a16="http://schemas.microsoft.com/office/drawing/2014/main" id="{E85B9A82-2A46-229F-122F-F96ADB6EBCF7}"/>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407934" y="291548"/>
            <a:ext cx="7135738" cy="826811"/>
          </a:xfrm>
          <a:prstGeom prst="rect">
            <a:avLst/>
          </a:prstGeom>
        </p:spPr>
      </p:pic>
      <p:sp>
        <p:nvSpPr>
          <p:cNvPr id="2" name="Title 1">
            <a:extLst>
              <a:ext uri="{FF2B5EF4-FFF2-40B4-BE49-F238E27FC236}">
                <a16:creationId xmlns:a16="http://schemas.microsoft.com/office/drawing/2014/main" id="{5E311659-1B26-34BE-4A16-4D2B3A9FEAF4}"/>
              </a:ext>
              <a:ext uri="{C183D7F6-B498-43B3-948B-1728B52AA6E4}">
                <adec:decorative xmlns:adec="http://schemas.microsoft.com/office/drawing/2017/decorative" val="1"/>
              </a:ext>
            </a:extLst>
          </p:cNvPr>
          <p:cNvSpPr>
            <a:spLocks noGrp="1"/>
          </p:cNvSpPr>
          <p:nvPr>
            <p:ph type="title"/>
          </p:nvPr>
        </p:nvSpPr>
        <p:spPr>
          <a:xfrm>
            <a:off x="838200" y="1297301"/>
            <a:ext cx="10515600" cy="675432"/>
          </a:xfrm>
        </p:spPr>
        <p:txBody>
          <a:bodyPr>
            <a:normAutofit/>
          </a:bodyPr>
          <a:lstStyle/>
          <a:p>
            <a:pPr algn="ctr"/>
            <a:r>
              <a:rPr lang="en-US" sz="2800" b="1" dirty="0">
                <a:solidFill>
                  <a:srgbClr val="255ABB"/>
                </a:solidFill>
                <a:latin typeface="Aptos" panose="020B0004020202020204" pitchFamily="34" charset="0"/>
              </a:rPr>
              <a:t>2026-27 Emergency Temporary Authorizations</a:t>
            </a:r>
          </a:p>
        </p:txBody>
      </p:sp>
      <p:sp>
        <p:nvSpPr>
          <p:cNvPr id="3" name="Content Placeholder 2">
            <a:extLst>
              <a:ext uri="{FF2B5EF4-FFF2-40B4-BE49-F238E27FC236}">
                <a16:creationId xmlns:a16="http://schemas.microsoft.com/office/drawing/2014/main" id="{C3B7095B-9550-E55B-5638-1438CB6BC812}"/>
              </a:ext>
              <a:ext uri="{C183D7F6-B498-43B3-948B-1728B52AA6E4}">
                <adec:decorative xmlns:adec="http://schemas.microsoft.com/office/drawing/2017/decorative" val="1"/>
              </a:ext>
            </a:extLst>
          </p:cNvPr>
          <p:cNvSpPr>
            <a:spLocks noGrp="1"/>
          </p:cNvSpPr>
          <p:nvPr>
            <p:ph idx="1"/>
          </p:nvPr>
        </p:nvSpPr>
        <p:spPr>
          <a:xfrm>
            <a:off x="838200" y="2008359"/>
            <a:ext cx="10515600" cy="4414239"/>
          </a:xfrm>
        </p:spPr>
        <p:txBody>
          <a:bodyPr>
            <a:normAutofit/>
          </a:bodyPr>
          <a:lstStyle/>
          <a:p>
            <a:r>
              <a:rPr lang="en-US" sz="2200">
                <a:latin typeface="Aptos" panose="020B0004020202020204" pitchFamily="34" charset="0"/>
              </a:rPr>
              <a:t>The State </a:t>
            </a:r>
            <a:r>
              <a:rPr lang="en-US" sz="2200" dirty="0">
                <a:latin typeface="Aptos" panose="020B0004020202020204" pitchFamily="34" charset="0"/>
              </a:rPr>
              <a:t>Board of Education approved 2026-27 Emergency Temporary Authorizations on March 4, 2026</a:t>
            </a:r>
          </a:p>
          <a:p>
            <a:r>
              <a:rPr lang="en-US" sz="2200" dirty="0">
                <a:latin typeface="Aptos" panose="020B0004020202020204" pitchFamily="34" charset="0"/>
              </a:rPr>
              <a:t>Critical in supporting public school districts with filling open positions, especially .2 and .4 part-time teaching positions </a:t>
            </a:r>
          </a:p>
          <a:p>
            <a:r>
              <a:rPr lang="en-US" sz="2200" dirty="0">
                <a:latin typeface="Aptos" panose="020B0004020202020204" pitchFamily="34" charset="0"/>
              </a:rPr>
              <a:t>Public school districts regularly express their gratitude for the flexibilities these authorizations provide</a:t>
            </a:r>
          </a:p>
          <a:p>
            <a:r>
              <a:rPr lang="en-US" sz="2200" dirty="0">
                <a:latin typeface="Aptos" panose="020B0004020202020204" pitchFamily="34" charset="0"/>
              </a:rPr>
              <a:t>Emergency authorizations will only be issued to those educators who are appropriately certified, have successfully completed the TEAM beginning educator induction program, and have agreed to fill the temporary emergency assignment</a:t>
            </a:r>
          </a:p>
        </p:txBody>
      </p:sp>
    </p:spTree>
    <p:extLst>
      <p:ext uri="{BB962C8B-B14F-4D97-AF65-F5344CB8AC3E}">
        <p14:creationId xmlns:p14="http://schemas.microsoft.com/office/powerpoint/2010/main" val="3159279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lockingLifelongPotentialTemplate202526" id="{B5AFEBEA-2A5F-B34C-8375-00FE27310099}" vid="{9EA3E2DB-8C1C-E943-9EA4-2718DB28D59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032C6921B094A4CB6C759F89BBAF4E8" ma:contentTypeVersion="16" ma:contentTypeDescription="Create a new document." ma:contentTypeScope="" ma:versionID="a0d7b089e797a70bb026ddf5c56b7e77">
  <xsd:schema xmlns:xsd="http://www.w3.org/2001/XMLSchema" xmlns:xs="http://www.w3.org/2001/XMLSchema" xmlns:p="http://schemas.microsoft.com/office/2006/metadata/properties" xmlns:ns2="b73e03fc-2c2a-4eb5-9efb-9038c02c6da4" xmlns:ns3="fddfbcf2-9f8c-42e4-85dc-cc5232653894" targetNamespace="http://schemas.microsoft.com/office/2006/metadata/properties" ma:root="true" ma:fieldsID="4f4c993ff77bab49cbb4db9f5831df58" ns2:_="" ns3:_="">
    <xsd:import namespace="b73e03fc-2c2a-4eb5-9efb-9038c02c6da4"/>
    <xsd:import namespace="fddfbcf2-9f8c-42e4-85dc-cc523265389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e03fc-2c2a-4eb5-9efb-9038c02c6d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69be3ee5-5d72-4a78-bfe6-04ec158992b3"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dfbcf2-9f8c-42e4-85dc-cc523265389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37109cd2-ba78-4625-98f6-a157f28663d3}" ma:internalName="TaxCatchAll" ma:showField="CatchAllData" ma:web="fddfbcf2-9f8c-42e4-85dc-cc523265389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73e03fc-2c2a-4eb5-9efb-9038c02c6da4">
      <Terms xmlns="http://schemas.microsoft.com/office/infopath/2007/PartnerControls"/>
    </lcf76f155ced4ddcb4097134ff3c332f>
    <TaxCatchAll xmlns="fddfbcf2-9f8c-42e4-85dc-cc5232653894" xsi:nil="true"/>
  </documentManagement>
</p:properties>
</file>

<file path=customXml/itemProps1.xml><?xml version="1.0" encoding="utf-8"?>
<ds:datastoreItem xmlns:ds="http://schemas.openxmlformats.org/officeDocument/2006/customXml" ds:itemID="{D42C3C0D-E270-4CB4-AD06-8F7AA9FDD34B}">
  <ds:schemaRefs>
    <ds:schemaRef ds:uri="http://schemas.microsoft.com/sharepoint/v3/contenttype/forms"/>
  </ds:schemaRefs>
</ds:datastoreItem>
</file>

<file path=customXml/itemProps2.xml><?xml version="1.0" encoding="utf-8"?>
<ds:datastoreItem xmlns:ds="http://schemas.openxmlformats.org/officeDocument/2006/customXml" ds:itemID="{3B8BAA8D-FDFE-4621-8B48-88FB39E2FE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3e03fc-2c2a-4eb5-9efb-9038c02c6da4"/>
    <ds:schemaRef ds:uri="fddfbcf2-9f8c-42e4-85dc-cc52326538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F7A4728-E828-405D-B2AE-3DA363C8CE24}">
  <ds:schemaRefs>
    <ds:schemaRef ds:uri="http://schemas.microsoft.com/office/2006/metadata/properties"/>
    <ds:schemaRef ds:uri="http://schemas.microsoft.com/office/infopath/2007/PartnerControls"/>
    <ds:schemaRef ds:uri="b73e03fc-2c2a-4eb5-9efb-9038c02c6da4"/>
    <ds:schemaRef ds:uri="fddfbcf2-9f8c-42e4-85dc-cc5232653894"/>
  </ds:schemaRefs>
</ds:datastoreItem>
</file>

<file path=docProps/app.xml><?xml version="1.0" encoding="utf-8"?>
<Properties xmlns="http://schemas.openxmlformats.org/officeDocument/2006/extended-properties" xmlns:vt="http://schemas.openxmlformats.org/officeDocument/2006/docPropsVTypes">
  <Template/>
  <TotalTime>365</TotalTime>
  <Words>420</Words>
  <Application>Microsoft Office PowerPoint</Application>
  <PresentationFormat>Widescreen</PresentationFormat>
  <Paragraphs>21</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Aptos</vt:lpstr>
      <vt:lpstr>Aptos SemiBold</vt:lpstr>
      <vt:lpstr>Arial</vt:lpstr>
      <vt:lpstr>Calibri</vt:lpstr>
      <vt:lpstr>Calibri Light</vt:lpstr>
      <vt:lpstr>Wingdings</vt:lpstr>
      <vt:lpstr>Office Theme</vt:lpstr>
      <vt:lpstr> 2026-27 Emergency Temporary Authorizations</vt:lpstr>
      <vt:lpstr>2026-27 Emergency Temporary Authorizations</vt:lpstr>
      <vt:lpstr>2026-27 Emergency Temporary Authorizations</vt:lpstr>
      <vt:lpstr>2026-27 Emergency Temporary Authorizations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Wadowski, Andrea</dc:creator>
  <cp:lastModifiedBy>Casiano, Pam</cp:lastModifiedBy>
  <cp:revision>8</cp:revision>
  <dcterms:created xsi:type="dcterms:W3CDTF">2025-09-18T13:49:27Z</dcterms:created>
  <dcterms:modified xsi:type="dcterms:W3CDTF">2026-04-07T23:20:34Z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0x0101008032C6921B094A4CB6C759F89BBAF4E8</vt:lpwstr>
  </property>
</Properties>
</file>