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0" r:id="rId14"/>
    <p:sldId id="291" r:id="rId15"/>
    <p:sldId id="270" r:id="rId16"/>
    <p:sldId id="271" r:id="rId17"/>
    <p:sldId id="272" r:id="rId18"/>
    <p:sldId id="273" r:id="rId19"/>
    <p:sldId id="292" r:id="rId20"/>
    <p:sldId id="275" r:id="rId21"/>
    <p:sldId id="276" r:id="rId22"/>
    <p:sldId id="277" r:id="rId23"/>
    <p:sldId id="278" r:id="rId24"/>
    <p:sldId id="279" r:id="rId25"/>
    <p:sldId id="280" r:id="rId26"/>
    <p:sldId id="281" r:id="rId27"/>
    <p:sldId id="288" r:id="rId28"/>
    <p:sldId id="283" r:id="rId29"/>
    <p:sldId id="284" r:id="rId30"/>
    <p:sldId id="285" r:id="rId31"/>
    <p:sldId id="287" r:id="rId32"/>
  </p:sldIdLst>
  <p:sldSz cx="9144000" cy="6858000" type="screen4x3"/>
  <p:notesSz cx="7010400" cy="9296400"/>
  <p:embeddedFontLst>
    <p:embeddedFont>
      <p:font typeface="Arial Black" panose="020B0A04020102020204" pitchFamily="34" charset="0"/>
      <p:bold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FF"/>
    <a:srgbClr val="33CC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1F9C5A-3A31-46BF-8728-CBCD98EFCEC2}">
  <a:tblStyle styleId="{101F9C5A-3A31-46BF-8728-CBCD98EFCEC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EE8"/>
          </a:solidFill>
        </a:fill>
      </a:tcStyle>
    </a:wholeTbl>
    <a:band1H>
      <a:tcTxStyle/>
      <a:tcStyle>
        <a:tcBdr/>
        <a:fill>
          <a:solidFill>
            <a:srgbClr val="FCDCCE"/>
          </a:solidFill>
        </a:fill>
      </a:tcStyle>
    </a:band1H>
    <a:band2H>
      <a:tcTxStyle/>
      <a:tcStyle>
        <a:tcBdr/>
      </a:tcStyle>
    </a:band2H>
    <a:band1V>
      <a:tcTxStyle/>
      <a:tcStyle>
        <a:tcBdr/>
        <a:fill>
          <a:solidFill>
            <a:srgbClr val="FCDCCE"/>
          </a:solidFill>
        </a:fill>
      </a:tcStyle>
    </a:band1V>
    <a:band2V>
      <a:tcTxStyle/>
      <a:tcStyle>
        <a:tcBdr/>
      </a:tcStyle>
    </a:band2V>
    <a:lastCol>
      <a:tcTxStyle b="on" i="off">
        <a:font>
          <a:latin typeface="Calibri"/>
          <a:ea typeface="Calibri"/>
          <a:cs typeface="Calibri"/>
        </a:font>
        <a:schemeClr val="lt1"/>
      </a:tcTxStyle>
      <a:tcStyle>
        <a:tcBdr/>
        <a:fill>
          <a:solidFill>
            <a:schemeClr val="accent6"/>
          </a:solidFill>
        </a:fill>
      </a:tcStyle>
    </a:lastCol>
    <a:firstCol>
      <a:tcTxStyle b="on" i="off">
        <a:font>
          <a:latin typeface="Calibri"/>
          <a:ea typeface="Calibri"/>
          <a:cs typeface="Calibri"/>
        </a:font>
        <a:schemeClr val="lt1"/>
      </a:tcTxStyle>
      <a:tcStyle>
        <a:tcBdr/>
        <a:fill>
          <a:solidFill>
            <a:schemeClr val="accent6"/>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6"/>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6"/>
          </a:solidFill>
        </a:fill>
      </a:tcStyle>
    </a:firstRow>
    <a:neCell>
      <a:tcTxStyle/>
      <a:tcStyle>
        <a:tcBdr/>
      </a:tcStyle>
    </a:neCell>
    <a:nwCell>
      <a:tcTxStyle/>
      <a:tcStyle>
        <a:tcBdr/>
      </a:tcStyle>
    </a:nwCell>
  </a:tblStyle>
  <a:tblStyle styleId="{BA5833DB-1319-4477-AA7E-38CBFE28A068}" styleName="Table_1">
    <a:wholeTbl>
      <a:tcTxStyle b="off" i="off">
        <a:font>
          <a:latin typeface="Calibri"/>
          <a:ea typeface="Calibri"/>
          <a:cs typeface="Calibri"/>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40000"/>
            </a:schemeClr>
          </a:solidFill>
        </a:fill>
      </a:tcStyle>
    </a:band1H>
    <a:band2H>
      <a:tcTxStyle/>
      <a:tcStyle>
        <a:tcBdr/>
      </a:tcStyle>
    </a:band2H>
    <a:band1V>
      <a:tcTxStyle/>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a:tcStyle>
        <a:tcBdr/>
      </a:tcStyle>
    </a:neCell>
    <a:nwCell>
      <a:tcTxStyle/>
      <a:tcStyle>
        <a:tcBdr/>
      </a:tcStyle>
    </a:nwCell>
  </a:tblStyle>
  <a:tblStyle styleId="{A3E583D2-69EB-4C05-9550-187F768AC509}"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536" autoAdjust="0"/>
  </p:normalViewPr>
  <p:slideViewPr>
    <p:cSldViewPr snapToGrid="0">
      <p:cViewPr>
        <p:scale>
          <a:sx n="80" d="100"/>
          <a:sy n="80" d="100"/>
        </p:scale>
        <p:origin x="822" y="-771"/>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00387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Melissa: </a:t>
            </a:r>
            <a:r>
              <a:rPr lang="en-US" sz="1200" b="1" dirty="0" smtClean="0">
                <a:solidFill>
                  <a:schemeClr val="dk1"/>
                </a:solidFill>
                <a:latin typeface="Calibri"/>
                <a:ea typeface="Calibri"/>
                <a:cs typeface="Calibri"/>
                <a:sym typeface="Calibri"/>
              </a:rPr>
              <a:t>Thank you for joining on us on this recorded webinar that will provide districts important information pertaining to the incorporation of the Connecticut Arts Standards and the work of the model districts.</a:t>
            </a:r>
            <a:endParaRPr lang="en-US" b="1" dirty="0" smtClean="0"/>
          </a:p>
          <a:p>
            <a:pPr marL="0" marR="0" lvl="0" indent="0" algn="l" rtl="0">
              <a:lnSpc>
                <a:spcPct val="100000"/>
              </a:lnSpc>
              <a:spcBef>
                <a:spcPts val="0"/>
              </a:spcBef>
              <a:spcAft>
                <a:spcPts val="0"/>
              </a:spcAft>
              <a:buClr>
                <a:schemeClr val="dk1"/>
              </a:buClr>
              <a:buSzPts val="1200"/>
              <a:buFont typeface="Calibri"/>
              <a:buNone/>
            </a:pPr>
            <a:endParaRPr b="1" dirty="0"/>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Cindy:  </a:t>
            </a:r>
            <a:endParaRPr b="1" dirty="0"/>
          </a:p>
          <a:p>
            <a:pPr marL="0" lvl="0" indent="0" algn="l" rtl="0">
              <a:spcBef>
                <a:spcPts val="0"/>
              </a:spcBef>
              <a:spcAft>
                <a:spcPts val="0"/>
              </a:spcAft>
              <a:buNone/>
            </a:pPr>
            <a:r>
              <a:rPr lang="en-US" b="1" dirty="0"/>
              <a:t>Please find the Grade level specific performance standards that you have identified for your unit from the NCAS site.  Next find the corresponding </a:t>
            </a:r>
            <a:endParaRPr lang="en-US" b="1" dirty="0" smtClean="0"/>
          </a:p>
          <a:p>
            <a:pPr marL="0" lvl="0" indent="0" algn="l" rtl="0">
              <a:spcBef>
                <a:spcPts val="0"/>
              </a:spcBef>
              <a:spcAft>
                <a:spcPts val="0"/>
              </a:spcAft>
              <a:buNone/>
            </a:pPr>
            <a:r>
              <a:rPr lang="en-US" b="1" dirty="0" smtClean="0"/>
              <a:t>Enduring </a:t>
            </a:r>
            <a:r>
              <a:rPr lang="en-US" b="1" dirty="0"/>
              <a:t>Understandings that align with each standard you have identified for your unit.</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Please select NO MORE THAN 2 Enduring Understandings that additionally demonstrate some kind of relationship to one another and to the overall unit description.  </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Why only 2 Enduring Understandings?  Because if we want IDEAS to truly Prevail, ENDURE or take away a BIG idea, any more than 2 will not possibly </a:t>
            </a:r>
            <a:endParaRPr lang="en-US" b="1" dirty="0" smtClean="0"/>
          </a:p>
          <a:p>
            <a:pPr marL="0" lvl="0" indent="0" algn="l" rtl="0">
              <a:spcBef>
                <a:spcPts val="0"/>
              </a:spcBef>
              <a:spcAft>
                <a:spcPts val="0"/>
              </a:spcAft>
              <a:buNone/>
            </a:pPr>
            <a:r>
              <a:rPr lang="en-US" b="1" dirty="0" smtClean="0"/>
              <a:t>provide </a:t>
            </a:r>
            <a:r>
              <a:rPr lang="en-US" b="1" dirty="0"/>
              <a:t>students with the understanding we want them to persevere.  </a:t>
            </a:r>
            <a:endParaRPr b="1" dirty="0"/>
          </a:p>
        </p:txBody>
      </p:sp>
      <p:sp>
        <p:nvSpPr>
          <p:cNvPr id="194" name="Google Shape;194;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Cindy:  </a:t>
            </a:r>
            <a:endParaRPr lang="en-US" b="1" dirty="0" smtClean="0"/>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In </a:t>
            </a:r>
            <a:r>
              <a:rPr lang="en-US" b="1" dirty="0"/>
              <a:t>continuing the unit development process that you saw started in Slide 7, we have now added the Enduring Understandings that correspond </a:t>
            </a:r>
            <a:endParaRPr lang="en-US" b="1" dirty="0" smtClean="0"/>
          </a:p>
          <a:p>
            <a:pPr marL="0" lvl="0" indent="0" algn="l" rtl="0">
              <a:spcBef>
                <a:spcPts val="0"/>
              </a:spcBef>
              <a:spcAft>
                <a:spcPts val="0"/>
              </a:spcAft>
              <a:buNone/>
            </a:pPr>
            <a:r>
              <a:rPr lang="en-US" b="1" dirty="0" smtClean="0"/>
              <a:t>to </a:t>
            </a:r>
            <a:r>
              <a:rPr lang="en-US" b="1" dirty="0"/>
              <a:t>the performance standards that have been  identified for this unit.  Here, only 2 of the EU’s, have been selected to focus on -- these are the EU’s </a:t>
            </a:r>
            <a:endParaRPr lang="en-US" b="1" dirty="0" smtClean="0"/>
          </a:p>
          <a:p>
            <a:pPr marL="0" lvl="0" indent="0" algn="l" rtl="0">
              <a:spcBef>
                <a:spcPts val="0"/>
              </a:spcBef>
              <a:spcAft>
                <a:spcPts val="0"/>
              </a:spcAft>
              <a:buNone/>
            </a:pPr>
            <a:r>
              <a:rPr lang="en-US" b="1" dirty="0" smtClean="0"/>
              <a:t>that </a:t>
            </a:r>
            <a:r>
              <a:rPr lang="en-US" b="1" dirty="0"/>
              <a:t>more clearly aligns within the context of the unit.   </a:t>
            </a:r>
            <a:endParaRPr b="1" dirty="0"/>
          </a:p>
        </p:txBody>
      </p:sp>
      <p:sp>
        <p:nvSpPr>
          <p:cNvPr id="207" name="Google Shape;207;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Cindy:  Here is the grade 8 Unit that was shown as an example in Webinar 2, that shows the corresponding Enduring Understandings for that unit.</a:t>
            </a:r>
            <a:endParaRPr b="1" dirty="0"/>
          </a:p>
        </p:txBody>
      </p:sp>
      <p:sp>
        <p:nvSpPr>
          <p:cNvPr id="219" name="Google Shape;219;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smtClean="0"/>
              <a:t>Angela: </a:t>
            </a:r>
            <a:r>
              <a:rPr lang="en-US" b="1" dirty="0" smtClean="0">
                <a:solidFill>
                  <a:schemeClr val="tx1"/>
                </a:solidFill>
              </a:rPr>
              <a:t>Here</a:t>
            </a:r>
            <a:r>
              <a:rPr lang="en-US" b="1" baseline="0" dirty="0" smtClean="0">
                <a:solidFill>
                  <a:schemeClr val="tx1"/>
                </a:solidFill>
              </a:rPr>
              <a:t> is a high school music Hip Hop Production Unit for grades 9-12 with the corresponding Enduring Understandings for that unit.</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84752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smtClean="0"/>
              <a:t>Angela: This</a:t>
            </a:r>
            <a:r>
              <a:rPr lang="en-US" b="1" baseline="0" dirty="0" smtClean="0"/>
              <a:t> Elementary General Music Grade 5 example shows the corresponding Enduring Understandings aligned with the standards.</a:t>
            </a:r>
            <a:endParaRPr b="1" dirty="0"/>
          </a:p>
        </p:txBody>
      </p:sp>
      <p:sp>
        <p:nvSpPr>
          <p:cNvPr id="219" name="Google Shape;219;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94688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Jill:</a:t>
            </a:r>
            <a:endParaRPr b="1" dirty="0"/>
          </a:p>
          <a:p>
            <a:pPr marL="0" lvl="0" indent="0" algn="l" rtl="0">
              <a:spcBef>
                <a:spcPts val="0"/>
              </a:spcBef>
              <a:spcAft>
                <a:spcPts val="0"/>
              </a:spcAft>
              <a:buNone/>
            </a:pPr>
            <a:r>
              <a:rPr lang="en-US" b="1" dirty="0"/>
              <a:t>We now want to identify the Essential Questions that align specifically with the Enduring Understandings you have selected.  </a:t>
            </a:r>
            <a:endParaRPr b="1" dirty="0"/>
          </a:p>
          <a:p>
            <a:pPr marL="0" lvl="0" indent="0" algn="l" rtl="0">
              <a:spcBef>
                <a:spcPts val="0"/>
              </a:spcBef>
              <a:spcAft>
                <a:spcPts val="0"/>
              </a:spcAft>
              <a:buNone/>
            </a:pPr>
            <a:r>
              <a:rPr lang="en-US" b="1" dirty="0"/>
              <a:t>But first, let’s classify Essential Questions as allies with Enduring Understandings.  Essential Questions stimulate thought, provoke inquiry and spark more questions.  </a:t>
            </a:r>
            <a:endParaRPr lang="en-US" b="1" dirty="0" smtClean="0"/>
          </a:p>
          <a:p>
            <a:pPr marL="0" lvl="0" indent="0" algn="l" rtl="0">
              <a:spcBef>
                <a:spcPts val="0"/>
              </a:spcBef>
              <a:spcAft>
                <a:spcPts val="0"/>
              </a:spcAft>
              <a:buNone/>
            </a:pPr>
            <a:r>
              <a:rPr lang="en-US" b="1" dirty="0" smtClean="0"/>
              <a:t>They </a:t>
            </a:r>
            <a:r>
              <a:rPr lang="en-US" b="1" dirty="0"/>
              <a:t>are not answerable with finality in a single lesson.</a:t>
            </a:r>
            <a:endParaRPr b="1" dirty="0"/>
          </a:p>
        </p:txBody>
      </p:sp>
      <p:sp>
        <p:nvSpPr>
          <p:cNvPr id="257" name="Google Shape;257;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Cindy:  </a:t>
            </a:r>
            <a:endParaRPr b="1" dirty="0"/>
          </a:p>
          <a:p>
            <a:pPr marL="0" lvl="0" indent="0" algn="l" rtl="0">
              <a:lnSpc>
                <a:spcPct val="115000"/>
              </a:lnSpc>
              <a:spcBef>
                <a:spcPts val="0"/>
              </a:spcBef>
              <a:spcAft>
                <a:spcPts val="0"/>
              </a:spcAft>
              <a:buClr>
                <a:schemeClr val="dk1"/>
              </a:buClr>
              <a:buSzPts val="1100"/>
              <a:buFont typeface="Arial"/>
              <a:buNone/>
            </a:pPr>
            <a:r>
              <a:rPr lang="en-US" b="1" dirty="0"/>
              <a:t>The next step is to find the Essential Questions that align with the Enduring Understandings you have identified for your unit.  You will find there are several questions </a:t>
            </a:r>
            <a:endParaRPr lang="en-US" b="1" dirty="0" smtClean="0"/>
          </a:p>
          <a:p>
            <a:pPr marL="0" lvl="0" indent="0" algn="l" rtl="0">
              <a:lnSpc>
                <a:spcPct val="115000"/>
              </a:lnSpc>
              <a:spcBef>
                <a:spcPts val="0"/>
              </a:spcBef>
              <a:spcAft>
                <a:spcPts val="0"/>
              </a:spcAft>
              <a:buClr>
                <a:schemeClr val="dk1"/>
              </a:buClr>
              <a:buSzPts val="1100"/>
              <a:buFont typeface="Arial"/>
              <a:buNone/>
            </a:pPr>
            <a:r>
              <a:rPr lang="en-US" b="1" dirty="0" smtClean="0"/>
              <a:t>that </a:t>
            </a:r>
            <a:r>
              <a:rPr lang="en-US" b="1" dirty="0"/>
              <a:t>go with each Enduring Understanding.  Please select only one question per Enduring Understanding that once again speaks to the unit.  </a:t>
            </a:r>
            <a:endParaRPr lang="en-US" b="1" dirty="0" smtClean="0"/>
          </a:p>
          <a:p>
            <a:pPr marL="0" lvl="0" indent="0" algn="l" rtl="0">
              <a:lnSpc>
                <a:spcPct val="115000"/>
              </a:lnSpc>
              <a:spcBef>
                <a:spcPts val="0"/>
              </a:spcBef>
              <a:spcAft>
                <a:spcPts val="0"/>
              </a:spcAft>
              <a:buClr>
                <a:schemeClr val="dk1"/>
              </a:buClr>
              <a:buSzPts val="1100"/>
              <a:buFont typeface="Arial"/>
              <a:buNone/>
            </a:pPr>
            <a:endParaRPr lang="en-US" b="1" dirty="0" smtClean="0"/>
          </a:p>
          <a:p>
            <a:pPr marL="0" lvl="0" indent="0" algn="l" rtl="0">
              <a:lnSpc>
                <a:spcPct val="115000"/>
              </a:lnSpc>
              <a:spcBef>
                <a:spcPts val="0"/>
              </a:spcBef>
              <a:spcAft>
                <a:spcPts val="0"/>
              </a:spcAft>
              <a:buClr>
                <a:schemeClr val="dk1"/>
              </a:buClr>
              <a:buSzPts val="1100"/>
              <a:buFont typeface="Arial"/>
              <a:buNone/>
            </a:pPr>
            <a:r>
              <a:rPr lang="en-US" b="1" dirty="0" smtClean="0"/>
              <a:t>Again</a:t>
            </a:r>
            <a:r>
              <a:rPr lang="en-US" b="1" dirty="0"/>
              <a:t>, it is important to note that if we truly want and can expect students to understand and walk away with Enduring Understandings or Big Ideas and Essential </a:t>
            </a:r>
            <a:r>
              <a:rPr lang="en-US" b="1" dirty="0" smtClean="0"/>
              <a:t>Questions, </a:t>
            </a:r>
          </a:p>
          <a:p>
            <a:pPr marL="0" lvl="0" indent="0" algn="l" rtl="0">
              <a:lnSpc>
                <a:spcPct val="115000"/>
              </a:lnSpc>
              <a:spcBef>
                <a:spcPts val="0"/>
              </a:spcBef>
              <a:spcAft>
                <a:spcPts val="0"/>
              </a:spcAft>
              <a:buClr>
                <a:schemeClr val="dk1"/>
              </a:buClr>
              <a:buSzPts val="1100"/>
              <a:buFont typeface="Arial"/>
              <a:buNone/>
            </a:pPr>
            <a:r>
              <a:rPr lang="en-US" b="1" dirty="0" smtClean="0"/>
              <a:t>we </a:t>
            </a:r>
            <a:r>
              <a:rPr lang="en-US" b="1" dirty="0"/>
              <a:t>must keep those to a minimum. Our goal is that these are the WHY and PURPOSE to the unit, and to define a clear, Standards Based Instructional Unit.  </a:t>
            </a:r>
            <a:endParaRPr b="1" dirty="0"/>
          </a:p>
          <a:p>
            <a:pPr marL="0" lvl="0" indent="0" algn="l" rtl="0">
              <a:spcBef>
                <a:spcPts val="0"/>
              </a:spcBef>
              <a:spcAft>
                <a:spcPts val="0"/>
              </a:spcAft>
              <a:buNone/>
            </a:pPr>
            <a:endParaRPr b="1" dirty="0"/>
          </a:p>
        </p:txBody>
      </p:sp>
      <p:sp>
        <p:nvSpPr>
          <p:cNvPr id="269" name="Google Shape;269;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Cindy:  </a:t>
            </a:r>
            <a:endParaRPr b="1" dirty="0"/>
          </a:p>
          <a:p>
            <a:pPr marL="0" lvl="0" indent="0" algn="l" rtl="0">
              <a:spcBef>
                <a:spcPts val="0"/>
              </a:spcBef>
              <a:spcAft>
                <a:spcPts val="0"/>
              </a:spcAft>
              <a:buNone/>
            </a:pPr>
            <a:r>
              <a:rPr lang="en-US" b="1" dirty="0"/>
              <a:t>Here we can see Essential Questions that have been identified for the Grade 2 unit,  and how they connect with the EU’s and Standards.  </a:t>
            </a:r>
            <a:endParaRPr lang="en-US" b="1" dirty="0" smtClean="0"/>
          </a:p>
          <a:p>
            <a:pPr marL="0" lvl="0" indent="0" algn="l" rtl="0">
              <a:spcBef>
                <a:spcPts val="0"/>
              </a:spcBef>
              <a:spcAft>
                <a:spcPts val="0"/>
              </a:spcAft>
              <a:buNone/>
            </a:pPr>
            <a:r>
              <a:rPr lang="en-US" b="1" dirty="0" smtClean="0"/>
              <a:t>You </a:t>
            </a:r>
            <a:r>
              <a:rPr lang="en-US" b="1" dirty="0"/>
              <a:t>will find that there are often several corresponding Essential Questions that align with each of the Enduring Understandings on the NCAS site.   </a:t>
            </a:r>
            <a:endParaRPr lang="en-US" b="1" dirty="0" smtClean="0"/>
          </a:p>
          <a:p>
            <a:pPr marL="0" lvl="0" indent="0" algn="l" rtl="0">
              <a:spcBef>
                <a:spcPts val="0"/>
              </a:spcBef>
              <a:spcAft>
                <a:spcPts val="0"/>
              </a:spcAft>
              <a:buNone/>
            </a:pPr>
            <a:endParaRPr b="1" dirty="0"/>
          </a:p>
          <a:p>
            <a:pPr marL="0" lvl="0" indent="0" algn="l" rtl="0">
              <a:spcBef>
                <a:spcPts val="0"/>
              </a:spcBef>
              <a:spcAft>
                <a:spcPts val="0"/>
              </a:spcAft>
              <a:buNone/>
            </a:pPr>
            <a:r>
              <a:rPr lang="en-US" b="1" dirty="0"/>
              <a:t>Please select ONLY 1 Essential Question for each Enduring Understanding that also demonstrates a relationship to one another and to the overall unit description. </a:t>
            </a:r>
            <a:endParaRPr b="1" dirty="0"/>
          </a:p>
          <a:p>
            <a:pPr marL="0" lvl="0" indent="0" algn="l" rtl="0">
              <a:spcBef>
                <a:spcPts val="0"/>
              </a:spcBef>
              <a:spcAft>
                <a:spcPts val="0"/>
              </a:spcAft>
              <a:buNone/>
            </a:pPr>
            <a:r>
              <a:rPr lang="en-US" b="1" dirty="0"/>
              <a:t>Once again, we are promoting students’ true understanding of Enduring Understandings or BIG ideas, along with Essential Questions as the major take-away from the </a:t>
            </a:r>
            <a:r>
              <a:rPr lang="en-US" b="1" dirty="0" smtClean="0"/>
              <a:t>Unit</a:t>
            </a:r>
          </a:p>
          <a:p>
            <a:pPr marL="0" lvl="0" indent="0" algn="l" rtl="0">
              <a:spcBef>
                <a:spcPts val="0"/>
              </a:spcBef>
              <a:spcAft>
                <a:spcPts val="0"/>
              </a:spcAft>
              <a:buNone/>
            </a:pPr>
            <a:r>
              <a:rPr lang="en-US" b="1" dirty="0" smtClean="0"/>
              <a:t> </a:t>
            </a:r>
            <a:r>
              <a:rPr lang="en-US" b="1" dirty="0"/>
              <a:t>– </a:t>
            </a:r>
            <a:r>
              <a:rPr lang="en-US" b="1" dirty="0" smtClean="0"/>
              <a:t>THE </a:t>
            </a:r>
            <a:r>
              <a:rPr lang="en-US" b="1" dirty="0"/>
              <a:t>WHY/PURPOSE to the unit</a:t>
            </a:r>
            <a:r>
              <a:rPr lang="en-US" b="1" dirty="0" smtClean="0"/>
              <a:t>! </a:t>
            </a:r>
            <a:endParaRPr b="1" dirty="0"/>
          </a:p>
        </p:txBody>
      </p:sp>
      <p:sp>
        <p:nvSpPr>
          <p:cNvPr id="280" name="Google Shape;280;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Cindy:  </a:t>
            </a:r>
            <a:endParaRPr b="1" dirty="0"/>
          </a:p>
          <a:p>
            <a:pPr marL="0" lvl="0" indent="0" algn="l" rtl="0">
              <a:spcBef>
                <a:spcPts val="0"/>
              </a:spcBef>
              <a:spcAft>
                <a:spcPts val="0"/>
              </a:spcAft>
              <a:buNone/>
            </a:pPr>
            <a:r>
              <a:rPr lang="en-US" b="1" dirty="0"/>
              <a:t>Looking at the </a:t>
            </a:r>
            <a:r>
              <a:rPr lang="en-US" b="1" i="1" dirty="0"/>
              <a:t>Grade 8 model unit example</a:t>
            </a:r>
            <a:r>
              <a:rPr lang="en-US" b="1" dirty="0"/>
              <a:t>, you will see the Essential Questions and how they connect with the EU’s and Standards identified for this unit. </a:t>
            </a:r>
            <a:endParaRPr lang="en-US" b="1" dirty="0" smtClean="0"/>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Again</a:t>
            </a:r>
            <a:r>
              <a:rPr lang="en-US" b="1" dirty="0"/>
              <a:t>, keeping to only 2 </a:t>
            </a:r>
            <a:r>
              <a:rPr lang="en-US" b="1" dirty="0" smtClean="0"/>
              <a:t>Enduring Understandings </a:t>
            </a:r>
            <a:r>
              <a:rPr lang="en-US" b="1" dirty="0"/>
              <a:t>and 2 </a:t>
            </a:r>
            <a:r>
              <a:rPr lang="en-US" b="1" dirty="0" smtClean="0"/>
              <a:t>corresponding</a:t>
            </a:r>
            <a:r>
              <a:rPr lang="en-US" b="1" baseline="0" dirty="0" smtClean="0"/>
              <a:t> Essential Questions</a:t>
            </a:r>
            <a:r>
              <a:rPr lang="en-US" b="1" dirty="0" smtClean="0"/>
              <a:t> </a:t>
            </a:r>
            <a:r>
              <a:rPr lang="en-US" b="1" dirty="0"/>
              <a:t>that most align with the unit content will support deeper conversations and understanding of the big ideas being taught.</a:t>
            </a:r>
            <a:endParaRPr b="1" dirty="0"/>
          </a:p>
          <a:p>
            <a:pPr marL="0" lvl="0" indent="0" algn="l" rtl="0">
              <a:spcBef>
                <a:spcPts val="0"/>
              </a:spcBef>
              <a:spcAft>
                <a:spcPts val="0"/>
              </a:spcAft>
              <a:buNone/>
            </a:pPr>
            <a:endParaRPr b="1" dirty="0"/>
          </a:p>
        </p:txBody>
      </p:sp>
      <p:sp>
        <p:nvSpPr>
          <p:cNvPr id="292" name="Google Shape;292;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Angela:  </a:t>
            </a:r>
            <a:r>
              <a:rPr lang="en-US" b="1" dirty="0" smtClean="0"/>
              <a:t>In this slide,</a:t>
            </a:r>
            <a:r>
              <a:rPr lang="en-US" b="1" baseline="0" dirty="0" smtClean="0"/>
              <a:t> t</a:t>
            </a:r>
            <a:r>
              <a:rPr lang="en-US" b="1" dirty="0" smtClean="0"/>
              <a:t>his</a:t>
            </a:r>
            <a:r>
              <a:rPr lang="en-US" b="1" baseline="0" dirty="0" smtClean="0"/>
              <a:t> Elementary General Music Grade 5 unit connects the standards with the corresponding Enduring Understandings </a:t>
            </a:r>
            <a:r>
              <a:rPr lang="en-US" b="1" u="sng" baseline="0" dirty="0" smtClean="0"/>
              <a:t>and</a:t>
            </a:r>
            <a:r>
              <a:rPr lang="en-US" b="1" baseline="0" dirty="0" smtClean="0"/>
              <a:t> the Essential Questions for this unit.</a:t>
            </a:r>
          </a:p>
        </p:txBody>
      </p:sp>
      <p:sp>
        <p:nvSpPr>
          <p:cNvPr id="303" name="Google Shape;303;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025595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7000"/>
              </a:lnSpc>
              <a:spcBef>
                <a:spcPts val="0"/>
              </a:spcBef>
              <a:spcAft>
                <a:spcPts val="0"/>
              </a:spcAft>
              <a:buNone/>
            </a:pPr>
            <a:r>
              <a:rPr lang="en-US" sz="1200" b="1" dirty="0">
                <a:solidFill>
                  <a:srgbClr val="000000"/>
                </a:solidFill>
                <a:latin typeface="Times New Roman"/>
                <a:ea typeface="Times New Roman"/>
                <a:cs typeface="Times New Roman"/>
                <a:sym typeface="Times New Roman"/>
              </a:rPr>
              <a:t>Melissa:  I would like to introduce the voices behind this webinar.  </a:t>
            </a:r>
            <a:endParaRPr sz="1100" b="1" dirty="0">
              <a:latin typeface="Calibri"/>
              <a:ea typeface="Calibri"/>
              <a:cs typeface="Calibri"/>
              <a:sym typeface="Calibri"/>
            </a:endParaRPr>
          </a:p>
          <a:p>
            <a:pPr marL="0" lvl="0" indent="0" algn="l" rtl="0">
              <a:spcBef>
                <a:spcPts val="0"/>
              </a:spcBef>
              <a:spcAft>
                <a:spcPts val="0"/>
              </a:spcAft>
              <a:buNone/>
            </a:pPr>
            <a:r>
              <a:rPr lang="en-US" sz="1200" b="1" dirty="0">
                <a:solidFill>
                  <a:srgbClr val="000000"/>
                </a:solidFill>
                <a:latin typeface="Times New Roman"/>
                <a:ea typeface="Times New Roman"/>
                <a:cs typeface="Times New Roman"/>
                <a:sym typeface="Times New Roman"/>
              </a:rPr>
              <a:t>I am Dr. Melissa K. </a:t>
            </a:r>
            <a:r>
              <a:rPr lang="en-US" sz="1200" b="1" dirty="0" err="1">
                <a:solidFill>
                  <a:srgbClr val="000000"/>
                </a:solidFill>
                <a:latin typeface="Times New Roman"/>
                <a:ea typeface="Times New Roman"/>
                <a:cs typeface="Times New Roman"/>
                <a:sym typeface="Times New Roman"/>
              </a:rPr>
              <a:t>Wlodarczyk</a:t>
            </a:r>
            <a:r>
              <a:rPr lang="en-US" sz="1200" b="1" dirty="0">
                <a:solidFill>
                  <a:srgbClr val="000000"/>
                </a:solidFill>
                <a:latin typeface="Times New Roman"/>
                <a:ea typeface="Times New Roman"/>
                <a:cs typeface="Times New Roman"/>
                <a:sym typeface="Times New Roman"/>
              </a:rPr>
              <a:t> Hickey, from the State Department of Education. I am currently the Reading/Literacy Director and Director of the Academic Office. Joining me today are:</a:t>
            </a:r>
            <a:endParaRPr b="1" dirty="0"/>
          </a:p>
          <a:p>
            <a:pPr marL="342900" marR="0" lvl="0" indent="-342900" algn="l" rtl="0">
              <a:spcBef>
                <a:spcPts val="0"/>
              </a:spcBef>
              <a:spcAft>
                <a:spcPts val="0"/>
              </a:spcAft>
              <a:buClr>
                <a:srgbClr val="000000"/>
              </a:buClr>
              <a:buSzPts val="1200"/>
              <a:buFont typeface="Noto Sans Symbols"/>
              <a:buChar char="∙"/>
            </a:pPr>
            <a:r>
              <a:rPr lang="en-US" sz="1200" b="1" dirty="0">
                <a:solidFill>
                  <a:srgbClr val="000000"/>
                </a:solidFill>
                <a:latin typeface="Times New Roman"/>
                <a:ea typeface="Times New Roman"/>
                <a:cs typeface="Times New Roman"/>
                <a:sym typeface="Times New Roman"/>
              </a:rPr>
              <a:t>Jill Goldberg. Jill was the K – 12 Fine Arts Coordinator in the Vernon Public Schools and is currently an Arts Education Consultant;</a:t>
            </a:r>
            <a:endParaRPr sz="1200" b="1" dirty="0">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1200"/>
              <a:buFont typeface="Noto Sans Symbols"/>
              <a:buChar char="∙"/>
            </a:pPr>
            <a:r>
              <a:rPr lang="en-US" sz="1200" b="1" dirty="0">
                <a:solidFill>
                  <a:srgbClr val="000000"/>
                </a:solidFill>
                <a:latin typeface="Times New Roman"/>
                <a:ea typeface="Times New Roman"/>
                <a:cs typeface="Times New Roman"/>
                <a:sym typeface="Times New Roman"/>
              </a:rPr>
              <a:t>Angela Griffin, is the K – 12 Director of Music and Performing Arts in the Simsbury Public Schools; and</a:t>
            </a:r>
            <a:endParaRPr sz="1200" b="1" dirty="0">
              <a:latin typeface="Times New Roman"/>
              <a:ea typeface="Times New Roman"/>
              <a:cs typeface="Times New Roman"/>
              <a:sym typeface="Times New Roman"/>
            </a:endParaRPr>
          </a:p>
          <a:p>
            <a:pPr marL="342900" marR="0" lvl="0" indent="-342900" algn="l" rtl="0">
              <a:spcBef>
                <a:spcPts val="0"/>
              </a:spcBef>
              <a:spcAft>
                <a:spcPts val="0"/>
              </a:spcAft>
              <a:buClr>
                <a:srgbClr val="000000"/>
              </a:buClr>
              <a:buSzPts val="1200"/>
              <a:buFont typeface="Noto Sans Symbols"/>
              <a:buChar char="∙"/>
            </a:pPr>
            <a:r>
              <a:rPr lang="en-US" sz="1200" b="1" dirty="0">
                <a:solidFill>
                  <a:srgbClr val="000000"/>
                </a:solidFill>
                <a:latin typeface="Times New Roman"/>
                <a:ea typeface="Times New Roman"/>
                <a:cs typeface="Times New Roman"/>
                <a:sym typeface="Times New Roman"/>
              </a:rPr>
              <a:t>Cindy Parsons, is the K-12 Director of  Visual Art from the Glastonbury Public Schools.</a:t>
            </a:r>
            <a:endParaRPr sz="1200" b="1" dirty="0">
              <a:latin typeface="Times New Roman"/>
              <a:ea typeface="Times New Roman"/>
              <a:cs typeface="Times New Roman"/>
              <a:sym typeface="Times New Roman"/>
            </a:endParaRPr>
          </a:p>
          <a:p>
            <a:pPr marL="0" marR="0" lvl="0" indent="0" algn="l" rtl="0">
              <a:lnSpc>
                <a:spcPct val="107000"/>
              </a:lnSpc>
              <a:spcBef>
                <a:spcPts val="0"/>
              </a:spcBef>
              <a:spcAft>
                <a:spcPts val="0"/>
              </a:spcAft>
              <a:buNone/>
            </a:pPr>
            <a:r>
              <a:rPr lang="en-US" sz="1200" b="1" dirty="0">
                <a:solidFill>
                  <a:srgbClr val="000000"/>
                </a:solidFill>
                <a:latin typeface="Times New Roman"/>
                <a:ea typeface="Times New Roman"/>
                <a:cs typeface="Times New Roman"/>
                <a:sym typeface="Times New Roman"/>
              </a:rPr>
              <a:t>Jill and Angela led the Model District Project work. The Glastonbury School district was one of the model districts that created and developed the largest volume and sequence of curricular work as participants in the project.  In this Webinar series we will be sharing the work of the model districts.</a:t>
            </a:r>
            <a:endParaRPr sz="1100" b="1" dirty="0">
              <a:latin typeface="Calibri"/>
              <a:ea typeface="Calibri"/>
              <a:cs typeface="Calibri"/>
              <a:sym typeface="Calibri"/>
            </a:endParaRPr>
          </a:p>
          <a:p>
            <a:pPr marL="0" lvl="0" indent="0" algn="l" rtl="0">
              <a:spcBef>
                <a:spcPts val="800"/>
              </a:spcBef>
              <a:spcAft>
                <a:spcPts val="0"/>
              </a:spcAft>
              <a:buNone/>
            </a:pPr>
            <a:endParaRPr b="1" dirty="0"/>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58cf7fd295_0_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58cf7fd295_0_12: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solidFill>
                  <a:schemeClr val="tx1"/>
                </a:solidFill>
              </a:rPr>
              <a:t>Angela:  </a:t>
            </a:r>
            <a:r>
              <a:rPr lang="en-US" b="1" dirty="0" smtClean="0"/>
              <a:t>Looking at the </a:t>
            </a:r>
            <a:r>
              <a:rPr lang="en-US" b="1" i="1" dirty="0" smtClean="0"/>
              <a:t>Grade 10-12</a:t>
            </a:r>
            <a:r>
              <a:rPr lang="en-US" b="1" i="1" baseline="0" dirty="0" smtClean="0"/>
              <a:t> Madrigal High School Choir</a:t>
            </a:r>
            <a:r>
              <a:rPr lang="en-US" b="1" i="1" dirty="0" smtClean="0"/>
              <a:t> model unit example</a:t>
            </a:r>
            <a:r>
              <a:rPr lang="en-US" b="1" dirty="0" smtClean="0"/>
              <a:t>, you will see the Essential Questions and how they connect with the Essential</a:t>
            </a:r>
            <a:r>
              <a:rPr lang="en-US" b="1" baseline="0" dirty="0" smtClean="0"/>
              <a:t> Understandings</a:t>
            </a:r>
            <a:r>
              <a:rPr lang="en-US" b="1" dirty="0" smtClean="0"/>
              <a:t> and Standards identified for this unit.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Again, keeping to only 2 Essential Understandings and 2 corresponding Essential Questions that most align with the unit content will support deeper conversations and understanding of the big ideas being taught. This is a sample portion of the work previously submitted for this unit.</a:t>
            </a:r>
          </a:p>
          <a:p>
            <a:pPr marL="0" lvl="0" indent="0" algn="l" rtl="0">
              <a:spcBef>
                <a:spcPts val="0"/>
              </a:spcBef>
              <a:spcAft>
                <a:spcPts val="0"/>
              </a:spcAft>
              <a:buNone/>
            </a:pPr>
            <a:r>
              <a:rPr lang="en-US" dirty="0" smtClean="0"/>
              <a:t> </a:t>
            </a:r>
            <a:endParaRPr lang="en-US" b="1" dirty="0" smtClean="0"/>
          </a:p>
          <a:p>
            <a:pPr marL="0" lvl="0" indent="0" algn="l" rtl="0">
              <a:spcBef>
                <a:spcPts val="0"/>
              </a:spcBef>
              <a:spcAft>
                <a:spcPts val="0"/>
              </a:spcAft>
              <a:buNone/>
            </a:pPr>
            <a:endParaRPr lang="en-US" dirty="0" smtClean="0"/>
          </a:p>
        </p:txBody>
      </p:sp>
      <p:sp>
        <p:nvSpPr>
          <p:cNvPr id="315" name="Google Shape;315;g58cf7fd295_0_12:notes"/>
          <p:cNvSpPr txBox="1">
            <a:spLocks noGrp="1"/>
          </p:cNvSpPr>
          <p:nvPr>
            <p:ph type="sldNum" idx="12"/>
          </p:nvPr>
        </p:nvSpPr>
        <p:spPr>
          <a:xfrm>
            <a:off x="3970938" y="8829967"/>
            <a:ext cx="3037800" cy="4665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Jill:</a:t>
            </a:r>
            <a:endParaRPr b="1" dirty="0"/>
          </a:p>
          <a:p>
            <a:pPr marL="0" marR="0" lvl="0" indent="0" algn="l" rtl="0">
              <a:lnSpc>
                <a:spcPct val="100000"/>
              </a:lnSpc>
              <a:spcBef>
                <a:spcPts val="0"/>
              </a:spcBef>
              <a:spcAft>
                <a:spcPts val="0"/>
              </a:spcAft>
              <a:buClr>
                <a:schemeClr val="dk1"/>
              </a:buClr>
              <a:buSzPts val="1200"/>
              <a:buFont typeface="Calibri"/>
              <a:buNone/>
            </a:pPr>
            <a:r>
              <a:rPr lang="en-US" b="1" dirty="0"/>
              <a:t>Now we move to Learning Objectives as the next step in the development of our Standards Based Instructional Unit.  Learning Objectives or Learning Outcomes </a:t>
            </a:r>
            <a:endParaRPr lang="en-US" b="1" dirty="0" smtClean="0"/>
          </a:p>
          <a:p>
            <a:pPr marL="0" marR="0" lvl="0" indent="0" algn="l" rtl="0">
              <a:lnSpc>
                <a:spcPct val="100000"/>
              </a:lnSpc>
              <a:spcBef>
                <a:spcPts val="0"/>
              </a:spcBef>
              <a:spcAft>
                <a:spcPts val="0"/>
              </a:spcAft>
              <a:buClr>
                <a:schemeClr val="dk1"/>
              </a:buClr>
              <a:buSzPts val="1200"/>
              <a:buFont typeface="Calibri"/>
              <a:buNone/>
            </a:pPr>
            <a:r>
              <a:rPr lang="en-US" b="1" dirty="0" smtClean="0"/>
              <a:t>as </a:t>
            </a:r>
            <a:r>
              <a:rPr lang="en-US" b="1" dirty="0"/>
              <a:t>many districts now refer are clearly THE most important component of an instructional unit.  They clearly identify what we want students to know and be able to do. </a:t>
            </a:r>
            <a:endParaRPr lang="en-US" b="1" dirty="0" smtClean="0"/>
          </a:p>
          <a:p>
            <a:pPr marL="0" marR="0" lvl="0" indent="0" algn="l" rtl="0">
              <a:lnSpc>
                <a:spcPct val="100000"/>
              </a:lnSpc>
              <a:spcBef>
                <a:spcPts val="0"/>
              </a:spcBef>
              <a:spcAft>
                <a:spcPts val="0"/>
              </a:spcAft>
              <a:buClr>
                <a:schemeClr val="dk1"/>
              </a:buClr>
              <a:buSzPts val="1200"/>
              <a:buFont typeface="Calibri"/>
              <a:buNone/>
            </a:pPr>
            <a:endParaRPr lang="en-US" b="1" dirty="0" smtClean="0"/>
          </a:p>
          <a:p>
            <a:pPr marL="0" marR="0" lvl="0" indent="0" algn="l" rtl="0">
              <a:lnSpc>
                <a:spcPct val="100000"/>
              </a:lnSpc>
              <a:spcBef>
                <a:spcPts val="0"/>
              </a:spcBef>
              <a:spcAft>
                <a:spcPts val="0"/>
              </a:spcAft>
              <a:buClr>
                <a:schemeClr val="dk1"/>
              </a:buClr>
              <a:buSzPts val="1200"/>
              <a:buFont typeface="Calibri"/>
              <a:buNone/>
            </a:pPr>
            <a:r>
              <a:rPr lang="en-US" b="1" dirty="0" smtClean="0"/>
              <a:t>If </a:t>
            </a:r>
            <a:r>
              <a:rPr lang="en-US" b="1" dirty="0"/>
              <a:t>we can’t identify specifically what we want the students to know and be able to do, how will they ever know what they should know and be able to do???</a:t>
            </a:r>
            <a:endParaRPr b="1" dirty="0"/>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They </a:t>
            </a:r>
            <a:r>
              <a:rPr lang="en-US" b="1" dirty="0"/>
              <a:t>should be articulated based on students behaviors, and they must be measurable.</a:t>
            </a:r>
            <a:endParaRPr b="1" dirty="0"/>
          </a:p>
        </p:txBody>
      </p:sp>
      <p:sp>
        <p:nvSpPr>
          <p:cNvPr id="327" name="Google Shape;327;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Jill:  </a:t>
            </a:r>
            <a:endParaRPr b="1" dirty="0"/>
          </a:p>
          <a:p>
            <a:pPr marL="0" marR="0" lvl="0" indent="0" algn="l" rtl="0">
              <a:lnSpc>
                <a:spcPct val="100000"/>
              </a:lnSpc>
              <a:spcBef>
                <a:spcPts val="0"/>
              </a:spcBef>
              <a:spcAft>
                <a:spcPts val="0"/>
              </a:spcAft>
              <a:buClr>
                <a:schemeClr val="dk1"/>
              </a:buClr>
              <a:buSzPts val="1200"/>
              <a:buFont typeface="Calibri"/>
              <a:buNone/>
            </a:pPr>
            <a:r>
              <a:rPr lang="en-US" b="1" dirty="0"/>
              <a:t>We will now start to establish learning objectives that directly align with the Standards you have identified to DRIVE your unit.</a:t>
            </a:r>
            <a:endParaRPr b="1" dirty="0"/>
          </a:p>
          <a:p>
            <a:pPr marL="0" marR="0" lvl="0" indent="0" algn="l" rtl="0">
              <a:lnSpc>
                <a:spcPct val="100000"/>
              </a:lnSpc>
              <a:spcBef>
                <a:spcPts val="0"/>
              </a:spcBef>
              <a:spcAft>
                <a:spcPts val="0"/>
              </a:spcAft>
              <a:buClr>
                <a:schemeClr val="dk1"/>
              </a:buClr>
              <a:buSzPts val="1200"/>
              <a:buFont typeface="Calibri"/>
              <a:buNone/>
            </a:pPr>
            <a:r>
              <a:rPr lang="en-US" b="1" dirty="0"/>
              <a:t>We begin by identifying the knowledge and skills that we find in our standards.  Please highlight all of the NOUNS you can find in all of your </a:t>
            </a:r>
            <a:endParaRPr lang="en-US" b="1" dirty="0" smtClean="0"/>
          </a:p>
          <a:p>
            <a:pPr marL="0" marR="0" lvl="0" indent="0" algn="l" rtl="0">
              <a:lnSpc>
                <a:spcPct val="100000"/>
              </a:lnSpc>
              <a:spcBef>
                <a:spcPts val="0"/>
              </a:spcBef>
              <a:spcAft>
                <a:spcPts val="0"/>
              </a:spcAft>
              <a:buClr>
                <a:schemeClr val="dk1"/>
              </a:buClr>
              <a:buSzPts val="1200"/>
              <a:buFont typeface="Calibri"/>
              <a:buNone/>
            </a:pPr>
            <a:r>
              <a:rPr lang="en-US" b="1" dirty="0" smtClean="0"/>
              <a:t>standards </a:t>
            </a:r>
            <a:r>
              <a:rPr lang="en-US" b="1" dirty="0"/>
              <a:t>in yellow or </a:t>
            </a:r>
            <a:r>
              <a:rPr lang="en-US" b="1" dirty="0" smtClean="0"/>
              <a:t>circle.</a:t>
            </a:r>
            <a:endParaRPr lang="en-US" b="1" dirty="0"/>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smtClean="0"/>
              <a:t>Then </a:t>
            </a:r>
            <a:r>
              <a:rPr lang="en-US" b="1" dirty="0"/>
              <a:t>highlight all of the VERBS you can find in all of your standards in blue or underline.</a:t>
            </a:r>
            <a:endParaRPr b="1" dirty="0"/>
          </a:p>
        </p:txBody>
      </p:sp>
      <p:sp>
        <p:nvSpPr>
          <p:cNvPr id="338" name="Google Shape;338;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Jill:  </a:t>
            </a:r>
            <a:endParaRPr b="1" dirty="0"/>
          </a:p>
          <a:p>
            <a:pPr marL="0" lvl="0" indent="0" algn="l" rtl="0">
              <a:lnSpc>
                <a:spcPct val="115000"/>
              </a:lnSpc>
              <a:spcBef>
                <a:spcPts val="0"/>
              </a:spcBef>
              <a:spcAft>
                <a:spcPts val="0"/>
              </a:spcAft>
              <a:buClr>
                <a:schemeClr val="dk1"/>
              </a:buClr>
              <a:buSzPts val="1100"/>
              <a:buFont typeface="Arial"/>
              <a:buNone/>
            </a:pPr>
            <a:r>
              <a:rPr lang="en-US" b="1" dirty="0"/>
              <a:t>I have included the beginning sections of a Unit Sample that I have developed in order to use as an example throughout the following slides and steps. </a:t>
            </a:r>
            <a:endParaRPr lang="en-US" b="1" dirty="0" smtClean="0"/>
          </a:p>
          <a:p>
            <a:pPr marL="0" lvl="0" indent="0" algn="l" rtl="0">
              <a:lnSpc>
                <a:spcPct val="115000"/>
              </a:lnSpc>
              <a:spcBef>
                <a:spcPts val="0"/>
              </a:spcBef>
              <a:spcAft>
                <a:spcPts val="0"/>
              </a:spcAft>
              <a:buClr>
                <a:schemeClr val="dk1"/>
              </a:buClr>
              <a:buSzPts val="1100"/>
              <a:buFont typeface="Arial"/>
              <a:buNone/>
            </a:pPr>
            <a:endParaRPr lang="en-US" b="1" dirty="0" smtClean="0"/>
          </a:p>
          <a:p>
            <a:pPr marL="0" lvl="0" indent="0" algn="l" rtl="0">
              <a:lnSpc>
                <a:spcPct val="115000"/>
              </a:lnSpc>
              <a:spcBef>
                <a:spcPts val="0"/>
              </a:spcBef>
              <a:spcAft>
                <a:spcPts val="0"/>
              </a:spcAft>
              <a:buClr>
                <a:schemeClr val="dk1"/>
              </a:buClr>
              <a:buSzPts val="1100"/>
              <a:buFont typeface="Arial"/>
              <a:buNone/>
            </a:pPr>
            <a:r>
              <a:rPr lang="en-US" b="1" dirty="0" smtClean="0"/>
              <a:t>Please </a:t>
            </a:r>
            <a:r>
              <a:rPr lang="en-US" b="1" dirty="0"/>
              <a:t>note that I have </a:t>
            </a:r>
            <a:r>
              <a:rPr lang="en-US" b="1" dirty="0" smtClean="0"/>
              <a:t>underlined the nouns</a:t>
            </a:r>
            <a:r>
              <a:rPr lang="en-US" b="1" baseline="0" dirty="0" smtClean="0"/>
              <a:t> and highlighted them in RED </a:t>
            </a:r>
            <a:r>
              <a:rPr lang="en-US" b="1" dirty="0" smtClean="0"/>
              <a:t>for </a:t>
            </a:r>
            <a:r>
              <a:rPr lang="en-US" b="1" dirty="0"/>
              <a:t>knowledge and </a:t>
            </a:r>
            <a:r>
              <a:rPr lang="en-US" b="1" baseline="0" dirty="0" smtClean="0"/>
              <a:t>italicized the verbs and highlighted them in BLUE, </a:t>
            </a:r>
            <a:r>
              <a:rPr lang="en-US" b="1" dirty="0" smtClean="0"/>
              <a:t>for </a:t>
            </a:r>
            <a:r>
              <a:rPr lang="en-US" b="1" dirty="0"/>
              <a:t>skills in both the Brief Description of Unit &amp; Standards sections.  </a:t>
            </a:r>
            <a:endParaRPr lang="en-US" b="1" dirty="0" smtClean="0"/>
          </a:p>
          <a:p>
            <a:pPr marL="0" lvl="0" indent="0" algn="l" rtl="0">
              <a:lnSpc>
                <a:spcPct val="115000"/>
              </a:lnSpc>
              <a:spcBef>
                <a:spcPts val="0"/>
              </a:spcBef>
              <a:spcAft>
                <a:spcPts val="0"/>
              </a:spcAft>
              <a:buClr>
                <a:schemeClr val="dk1"/>
              </a:buClr>
              <a:buSzPts val="1100"/>
              <a:buFont typeface="Arial"/>
              <a:buNone/>
            </a:pPr>
            <a:endParaRPr lang="en-US" b="1" dirty="0" smtClean="0"/>
          </a:p>
          <a:p>
            <a:pPr marL="0" lvl="0" indent="0" algn="l" rtl="0">
              <a:lnSpc>
                <a:spcPct val="115000"/>
              </a:lnSpc>
              <a:spcBef>
                <a:spcPts val="0"/>
              </a:spcBef>
              <a:spcAft>
                <a:spcPts val="0"/>
              </a:spcAft>
              <a:buClr>
                <a:schemeClr val="dk1"/>
              </a:buClr>
              <a:buSzPts val="1100"/>
              <a:buFont typeface="Arial"/>
              <a:buNone/>
            </a:pPr>
            <a:r>
              <a:rPr lang="en-US" b="1" dirty="0" smtClean="0"/>
              <a:t>You </a:t>
            </a:r>
            <a:r>
              <a:rPr lang="en-US" b="1" dirty="0"/>
              <a:t>will see the value of this exercise as we continue. </a:t>
            </a:r>
            <a:endParaRPr b="1" dirty="0"/>
          </a:p>
          <a:p>
            <a:pPr marL="0" lvl="0" indent="0" algn="l" rtl="0">
              <a:spcBef>
                <a:spcPts val="0"/>
              </a:spcBef>
              <a:spcAft>
                <a:spcPts val="0"/>
              </a:spcAft>
              <a:buNone/>
            </a:pPr>
            <a:endParaRPr b="1" dirty="0"/>
          </a:p>
        </p:txBody>
      </p:sp>
      <p:sp>
        <p:nvSpPr>
          <p:cNvPr id="351" name="Google Shape;351;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Jill:</a:t>
            </a:r>
            <a:endParaRPr b="1" dirty="0"/>
          </a:p>
          <a:p>
            <a:pPr marL="0" lvl="0" indent="0" algn="l" rtl="0">
              <a:lnSpc>
                <a:spcPct val="115000"/>
              </a:lnSpc>
              <a:spcBef>
                <a:spcPts val="0"/>
              </a:spcBef>
              <a:spcAft>
                <a:spcPts val="0"/>
              </a:spcAft>
              <a:buClr>
                <a:schemeClr val="dk1"/>
              </a:buClr>
              <a:buSzPts val="1100"/>
              <a:buFont typeface="Arial"/>
              <a:buNone/>
            </a:pPr>
            <a:r>
              <a:rPr lang="en-US" b="1" dirty="0"/>
              <a:t>Please note the example for Visual Arts.  I have provided a sample Grade Level 3 Performance Standard.  I have highlighted the nouns as specified </a:t>
            </a:r>
            <a:endParaRPr lang="en-US" b="1" dirty="0" smtClean="0"/>
          </a:p>
          <a:p>
            <a:pPr marL="0" lvl="0" indent="0" algn="l" rtl="0">
              <a:lnSpc>
                <a:spcPct val="115000"/>
              </a:lnSpc>
              <a:spcBef>
                <a:spcPts val="0"/>
              </a:spcBef>
              <a:spcAft>
                <a:spcPts val="0"/>
              </a:spcAft>
              <a:buClr>
                <a:schemeClr val="dk1"/>
              </a:buClr>
              <a:buSzPts val="1100"/>
              <a:buFont typeface="Arial"/>
              <a:buNone/>
            </a:pPr>
            <a:r>
              <a:rPr lang="en-US" b="1" dirty="0" smtClean="0"/>
              <a:t>in </a:t>
            </a:r>
            <a:r>
              <a:rPr lang="en-US" b="1" dirty="0"/>
              <a:t>the previous slide and the same for the verbs.</a:t>
            </a:r>
            <a:endParaRPr b="1" dirty="0"/>
          </a:p>
          <a:p>
            <a:pPr marL="0" lvl="0" indent="0" algn="l" rtl="0">
              <a:lnSpc>
                <a:spcPct val="115000"/>
              </a:lnSpc>
              <a:spcBef>
                <a:spcPts val="0"/>
              </a:spcBef>
              <a:spcAft>
                <a:spcPts val="0"/>
              </a:spcAft>
              <a:buClr>
                <a:schemeClr val="dk1"/>
              </a:buClr>
              <a:buSzPts val="1100"/>
              <a:buFont typeface="Arial"/>
              <a:buNone/>
            </a:pPr>
            <a:endParaRPr lang="en-US" b="1" dirty="0" smtClean="0"/>
          </a:p>
          <a:p>
            <a:pPr marL="0" lvl="0" indent="0" algn="l" rtl="0">
              <a:lnSpc>
                <a:spcPct val="115000"/>
              </a:lnSpc>
              <a:spcBef>
                <a:spcPts val="0"/>
              </a:spcBef>
              <a:spcAft>
                <a:spcPts val="0"/>
              </a:spcAft>
              <a:buClr>
                <a:schemeClr val="dk1"/>
              </a:buClr>
              <a:buSzPts val="1100"/>
              <a:buFont typeface="Arial"/>
              <a:buNone/>
            </a:pPr>
            <a:r>
              <a:rPr lang="en-US" b="1" dirty="0" smtClean="0"/>
              <a:t>Below </a:t>
            </a:r>
            <a:r>
              <a:rPr lang="en-US" b="1" dirty="0"/>
              <a:t>that is a sample of the section in your Unit template that I have completed according to the performance standard.</a:t>
            </a:r>
            <a:endParaRPr b="1" dirty="0"/>
          </a:p>
          <a:p>
            <a:pPr marL="0" lvl="0" indent="0" algn="l" rtl="0">
              <a:lnSpc>
                <a:spcPct val="115000"/>
              </a:lnSpc>
              <a:spcBef>
                <a:spcPts val="0"/>
              </a:spcBef>
              <a:spcAft>
                <a:spcPts val="0"/>
              </a:spcAft>
              <a:buClr>
                <a:schemeClr val="dk1"/>
              </a:buClr>
              <a:buSzPts val="1100"/>
              <a:buFont typeface="Arial"/>
              <a:buNone/>
            </a:pPr>
            <a:endParaRPr lang="en-US" b="1" dirty="0" smtClean="0"/>
          </a:p>
          <a:p>
            <a:pPr marL="0" lvl="0" indent="0" algn="l" rtl="0">
              <a:lnSpc>
                <a:spcPct val="115000"/>
              </a:lnSpc>
              <a:spcBef>
                <a:spcPts val="0"/>
              </a:spcBef>
              <a:spcAft>
                <a:spcPts val="0"/>
              </a:spcAft>
              <a:buClr>
                <a:schemeClr val="dk1"/>
              </a:buClr>
              <a:buSzPts val="1100"/>
              <a:buFont typeface="Arial"/>
              <a:buNone/>
            </a:pPr>
            <a:r>
              <a:rPr lang="en-US" b="1" dirty="0" smtClean="0"/>
              <a:t>Please go ahead now</a:t>
            </a:r>
            <a:r>
              <a:rPr lang="en-US" b="1" baseline="0" dirty="0" smtClean="0"/>
              <a:t> and </a:t>
            </a:r>
            <a:r>
              <a:rPr lang="en-US" b="1" dirty="0" smtClean="0"/>
              <a:t>enter </a:t>
            </a:r>
            <a:r>
              <a:rPr lang="en-US" b="1" dirty="0"/>
              <a:t>the appropriate nouns and verbs in the knowledge &amp; skills sections in your unit template that you have highlighted in your standards.</a:t>
            </a:r>
            <a:endParaRPr b="1" dirty="0"/>
          </a:p>
          <a:p>
            <a:pPr marL="0" marR="0" lvl="0" indent="0" algn="l" rtl="0">
              <a:lnSpc>
                <a:spcPct val="100000"/>
              </a:lnSpc>
              <a:spcBef>
                <a:spcPts val="0"/>
              </a:spcBef>
              <a:spcAft>
                <a:spcPts val="0"/>
              </a:spcAft>
              <a:buClr>
                <a:schemeClr val="dk1"/>
              </a:buClr>
              <a:buSzPts val="1200"/>
              <a:buFont typeface="Calibri"/>
              <a:buNone/>
            </a:pPr>
            <a:endParaRPr b="1" dirty="0"/>
          </a:p>
        </p:txBody>
      </p:sp>
      <p:sp>
        <p:nvSpPr>
          <p:cNvPr id="362" name="Google Shape;362;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Angela</a:t>
            </a:r>
            <a:r>
              <a:rPr lang="en-US" b="1" dirty="0" smtClean="0"/>
              <a:t>:  </a:t>
            </a:r>
          </a:p>
          <a:p>
            <a:pPr marL="0" marR="0" lvl="0" indent="0" algn="l" rtl="0">
              <a:lnSpc>
                <a:spcPct val="100000"/>
              </a:lnSpc>
              <a:spcBef>
                <a:spcPts val="0"/>
              </a:spcBef>
              <a:spcAft>
                <a:spcPts val="0"/>
              </a:spcAft>
              <a:buClr>
                <a:schemeClr val="dk1"/>
              </a:buClr>
              <a:buSzPts val="1200"/>
              <a:buFont typeface="Calibri"/>
              <a:buNone/>
            </a:pPr>
            <a:r>
              <a:rPr lang="en-US" b="1" i="0" u="none" dirty="0" smtClean="0"/>
              <a:t>Please note the example for Music.  I have provided a sample Performing</a:t>
            </a:r>
            <a:r>
              <a:rPr lang="en-US" b="1" i="0" u="none" baseline="0" dirty="0" smtClean="0"/>
              <a:t> Ensemble  - </a:t>
            </a:r>
            <a:r>
              <a:rPr lang="en-US" b="1" i="0" u="none" dirty="0" smtClean="0"/>
              <a:t>Performance Standard.  </a:t>
            </a:r>
          </a:p>
          <a:p>
            <a:pPr marL="0" marR="0" lvl="0" indent="0" algn="l" rtl="0">
              <a:lnSpc>
                <a:spcPct val="100000"/>
              </a:lnSpc>
              <a:spcBef>
                <a:spcPts val="0"/>
              </a:spcBef>
              <a:spcAft>
                <a:spcPts val="0"/>
              </a:spcAft>
              <a:buClr>
                <a:schemeClr val="dk1"/>
              </a:buClr>
              <a:buSzPts val="1200"/>
              <a:buFont typeface="Calibri"/>
              <a:buNone/>
            </a:pPr>
            <a:r>
              <a:rPr lang="en-US" b="1" i="0" u="none" dirty="0" smtClean="0"/>
              <a:t>I have highlighted the nouns as specified in the previous slide and the same for the verbs.</a:t>
            </a:r>
          </a:p>
          <a:p>
            <a:pPr marL="0" marR="0" lvl="0" indent="0" algn="l" rtl="0">
              <a:lnSpc>
                <a:spcPct val="100000"/>
              </a:lnSpc>
              <a:spcBef>
                <a:spcPts val="0"/>
              </a:spcBef>
              <a:spcAft>
                <a:spcPts val="0"/>
              </a:spcAft>
              <a:buClr>
                <a:schemeClr val="dk1"/>
              </a:buClr>
              <a:buSzPts val="1200"/>
              <a:buFont typeface="Calibri"/>
              <a:buNone/>
            </a:pPr>
            <a:endParaRPr lang="en-US" b="1" i="0" u="none" dirty="0" smtClean="0"/>
          </a:p>
          <a:p>
            <a:pPr marL="0" marR="0" lvl="0" indent="0" algn="l" rtl="0">
              <a:lnSpc>
                <a:spcPct val="100000"/>
              </a:lnSpc>
              <a:spcBef>
                <a:spcPts val="0"/>
              </a:spcBef>
              <a:spcAft>
                <a:spcPts val="0"/>
              </a:spcAft>
              <a:buClr>
                <a:schemeClr val="dk1"/>
              </a:buClr>
              <a:buSzPts val="1200"/>
              <a:buFont typeface="Calibri"/>
              <a:buNone/>
            </a:pPr>
            <a:r>
              <a:rPr lang="en-US" b="1" i="0" u="none" dirty="0" smtClean="0"/>
              <a:t>Below that is a sample of the section in your Unit template completed according to the performance standard. </a:t>
            </a:r>
          </a:p>
          <a:p>
            <a:pPr marL="0" marR="0" lvl="0" indent="0" algn="l" rtl="0">
              <a:lnSpc>
                <a:spcPct val="100000"/>
              </a:lnSpc>
              <a:spcBef>
                <a:spcPts val="0"/>
              </a:spcBef>
              <a:spcAft>
                <a:spcPts val="0"/>
              </a:spcAft>
              <a:buClr>
                <a:schemeClr val="dk1"/>
              </a:buClr>
              <a:buSzPts val="1200"/>
              <a:buFont typeface="Calibri"/>
              <a:buNone/>
            </a:pPr>
            <a:endParaRPr lang="en-US" b="1" i="0" u="none" dirty="0" smtClean="0"/>
          </a:p>
          <a:p>
            <a:pPr marL="0" marR="0" lvl="0" indent="0" algn="l" rtl="0">
              <a:lnSpc>
                <a:spcPct val="100000"/>
              </a:lnSpc>
              <a:spcBef>
                <a:spcPts val="0"/>
              </a:spcBef>
              <a:spcAft>
                <a:spcPts val="0"/>
              </a:spcAft>
              <a:buClr>
                <a:schemeClr val="dk1"/>
              </a:buClr>
              <a:buSzPts val="1200"/>
              <a:buFont typeface="Calibri"/>
              <a:buNone/>
            </a:pPr>
            <a:r>
              <a:rPr lang="en-US" b="1" i="0" u="none" dirty="0" smtClean="0"/>
              <a:t>Please enter the appropriate nouns and verbs in the knowledge and skills sections in your unit template that you have highlighted in your standards. </a:t>
            </a:r>
            <a:endParaRPr lang="en-US" b="1" i="0" u="none" dirty="0"/>
          </a:p>
        </p:txBody>
      </p:sp>
      <p:sp>
        <p:nvSpPr>
          <p:cNvPr id="374" name="Google Shape;374;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Jill: </a:t>
            </a:r>
            <a:endParaRPr b="1" dirty="0"/>
          </a:p>
          <a:p>
            <a:pPr marL="0" lvl="0" indent="0" algn="l" rtl="0">
              <a:spcBef>
                <a:spcPts val="0"/>
              </a:spcBef>
              <a:spcAft>
                <a:spcPts val="0"/>
              </a:spcAft>
              <a:buNone/>
            </a:pPr>
            <a:r>
              <a:rPr lang="en-US" b="1" dirty="0" smtClean="0"/>
              <a:t>Now we will add UNIT SPECIFIC knowledge and skills through both nouns and verbs that align</a:t>
            </a:r>
            <a:r>
              <a:rPr lang="en-US" b="1" baseline="0" dirty="0" smtClean="0"/>
              <a:t> </a:t>
            </a:r>
            <a:r>
              <a:rPr lang="en-US" b="1" dirty="0" smtClean="0"/>
              <a:t>directly to the nouns and verbs we have identified in the standards.</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We know that the standards are conceptual based and do not include any mention of media,</a:t>
            </a:r>
            <a:r>
              <a:rPr lang="en-US" b="1" baseline="0" dirty="0" smtClean="0"/>
              <a:t> </a:t>
            </a:r>
            <a:r>
              <a:rPr lang="en-US" b="1" dirty="0" smtClean="0"/>
              <a:t>subject matter, specific content as well as elements and principles, </a:t>
            </a:r>
          </a:p>
          <a:p>
            <a:pPr marL="0" lvl="0" indent="0" algn="l" rtl="0">
              <a:spcBef>
                <a:spcPts val="0"/>
              </a:spcBef>
              <a:spcAft>
                <a:spcPts val="0"/>
              </a:spcAft>
              <a:buNone/>
            </a:pPr>
            <a:r>
              <a:rPr lang="en-US" b="1" dirty="0" smtClean="0"/>
              <a:t>all of which are knowledge</a:t>
            </a:r>
            <a:r>
              <a:rPr lang="en-US" b="1" baseline="0" dirty="0" smtClean="0"/>
              <a:t> </a:t>
            </a:r>
            <a:r>
              <a:rPr lang="en-US" b="1" dirty="0" smtClean="0"/>
              <a:t>and skills for which we want all our students to know and be able to do. We will be aligning these important and crucial components </a:t>
            </a:r>
          </a:p>
          <a:p>
            <a:pPr marL="0" lvl="0" indent="0" algn="l" rtl="0">
              <a:spcBef>
                <a:spcPts val="0"/>
              </a:spcBef>
              <a:spcAft>
                <a:spcPts val="0"/>
              </a:spcAft>
              <a:buNone/>
            </a:pPr>
            <a:r>
              <a:rPr lang="en-US" b="1" dirty="0" smtClean="0"/>
              <a:t>to the conceptual ideas of the standards.</a:t>
            </a:r>
            <a:r>
              <a:rPr lang="en-US" b="1" baseline="0" dirty="0" smtClean="0"/>
              <a:t>  </a:t>
            </a:r>
            <a:r>
              <a:rPr lang="en-US" b="1" dirty="0" smtClean="0"/>
              <a:t>Please see my example in the slide. I have used the same Grade 3 level performance standard</a:t>
            </a:r>
            <a:r>
              <a:rPr lang="en-US" b="1" baseline="0" dirty="0" smtClean="0"/>
              <a:t> </a:t>
            </a:r>
            <a:r>
              <a:rPr lang="en-US" b="1" dirty="0" smtClean="0"/>
              <a:t>and included the </a:t>
            </a:r>
          </a:p>
          <a:p>
            <a:pPr marL="0" lvl="0" indent="0" algn="l" rtl="0">
              <a:spcBef>
                <a:spcPts val="0"/>
              </a:spcBef>
              <a:spcAft>
                <a:spcPts val="0"/>
              </a:spcAft>
              <a:buNone/>
            </a:pPr>
            <a:r>
              <a:rPr lang="en-US" b="1" dirty="0" smtClean="0"/>
              <a:t>knowledge and skills identified in the standards.</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Below that, I have listed the knowledge through nouns as well as the skills through verbs that</a:t>
            </a:r>
            <a:r>
              <a:rPr lang="en-US" b="1" baseline="0" dirty="0" smtClean="0"/>
              <a:t> </a:t>
            </a:r>
            <a:r>
              <a:rPr lang="en-US" b="1" dirty="0" smtClean="0"/>
              <a:t>are specific to my unit.</a:t>
            </a:r>
            <a:r>
              <a:rPr lang="en-US" b="1" baseline="0" dirty="0" smtClean="0"/>
              <a:t>  </a:t>
            </a:r>
            <a:r>
              <a:rPr lang="en-US" b="1" dirty="0" smtClean="0"/>
              <a:t>I’d like to make a couple of notes here:</a:t>
            </a:r>
            <a:r>
              <a:rPr lang="en-US" b="1" baseline="0" dirty="0" smtClean="0"/>
              <a:t> </a:t>
            </a:r>
          </a:p>
          <a:p>
            <a:pPr marL="0" lvl="0" indent="0" algn="l" rtl="0">
              <a:spcBef>
                <a:spcPts val="0"/>
              </a:spcBef>
              <a:spcAft>
                <a:spcPts val="0"/>
              </a:spcAft>
              <a:buNone/>
            </a:pPr>
            <a:endParaRPr lang="en-US" b="1" baseline="0" dirty="0" smtClean="0"/>
          </a:p>
          <a:p>
            <a:pPr marL="0" lvl="0" indent="0" algn="l" rtl="0">
              <a:spcBef>
                <a:spcPts val="0"/>
              </a:spcBef>
              <a:spcAft>
                <a:spcPts val="0"/>
              </a:spcAft>
              <a:buNone/>
            </a:pPr>
            <a:r>
              <a:rPr lang="en-US" b="1" dirty="0" smtClean="0"/>
              <a:t>First, several of the nouns and verbs I have included here</a:t>
            </a:r>
            <a:r>
              <a:rPr lang="en-US" b="1" baseline="0" dirty="0" smtClean="0"/>
              <a:t> </a:t>
            </a:r>
            <a:r>
              <a:rPr lang="en-US" b="1" dirty="0" smtClean="0"/>
              <a:t>for my unit came directly from the Brief Description of the Unit, which is found on the sample on slide 23,</a:t>
            </a:r>
          </a:p>
          <a:p>
            <a:pPr marL="0" lvl="0" indent="0" algn="l" rtl="0">
              <a:spcBef>
                <a:spcPts val="0"/>
              </a:spcBef>
              <a:spcAft>
                <a:spcPts val="0"/>
              </a:spcAft>
              <a:buNone/>
            </a:pPr>
            <a:r>
              <a:rPr lang="en-US" b="1" dirty="0" smtClean="0"/>
              <a:t>as well as, here in the middle section in this slide. And</a:t>
            </a:r>
            <a:r>
              <a:rPr lang="en-US" b="1" baseline="0" dirty="0" smtClean="0"/>
              <a:t> </a:t>
            </a:r>
            <a:r>
              <a:rPr lang="en-US" b="1" dirty="0" smtClean="0"/>
              <a:t>I have included verbs that came</a:t>
            </a:r>
            <a:r>
              <a:rPr lang="en-US" b="1" baseline="0" dirty="0" smtClean="0"/>
              <a:t> </a:t>
            </a:r>
            <a:r>
              <a:rPr lang="en-US" b="1" dirty="0" smtClean="0"/>
              <a:t>from the Process Components. </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You can find these placed horizontally along the far left side of</a:t>
            </a:r>
            <a:r>
              <a:rPr lang="en-US" b="1" baseline="0" dirty="0" smtClean="0"/>
              <a:t> </a:t>
            </a:r>
            <a:r>
              <a:rPr lang="en-US" b="1" dirty="0" smtClean="0"/>
              <a:t>the standards in the Visual Arts section. Lastly, its all right to repeat nouns verbs that are</a:t>
            </a:r>
          </a:p>
          <a:p>
            <a:pPr marL="0" lvl="0" indent="0" algn="l" rtl="0">
              <a:spcBef>
                <a:spcPts val="0"/>
              </a:spcBef>
              <a:spcAft>
                <a:spcPts val="0"/>
              </a:spcAft>
              <a:buNone/>
            </a:pPr>
            <a:r>
              <a:rPr lang="en-US" b="1" dirty="0" smtClean="0"/>
              <a:t>included in both the Standards and Unit sections as you will notice that I have as well.</a:t>
            </a:r>
            <a:r>
              <a:rPr lang="en-US" b="1" baseline="0" dirty="0" smtClean="0"/>
              <a:t> </a:t>
            </a:r>
          </a:p>
          <a:p>
            <a:pPr marL="0" lvl="0" indent="0" algn="l" rtl="0">
              <a:spcBef>
                <a:spcPts val="0"/>
              </a:spcBef>
              <a:spcAft>
                <a:spcPts val="0"/>
              </a:spcAft>
              <a:buNone/>
            </a:pPr>
            <a:endParaRPr lang="en-US" b="1" baseline="0" dirty="0" smtClean="0"/>
          </a:p>
          <a:p>
            <a:pPr marL="0" lvl="0" indent="0" algn="l" rtl="0">
              <a:spcBef>
                <a:spcPts val="0"/>
              </a:spcBef>
              <a:spcAft>
                <a:spcPts val="0"/>
              </a:spcAft>
              <a:buNone/>
            </a:pPr>
            <a:r>
              <a:rPr lang="en-US" b="1" dirty="0" smtClean="0"/>
              <a:t>Finally, by aligning your unit specific nouns and verbs to your standards you have established,</a:t>
            </a:r>
            <a:r>
              <a:rPr lang="en-US" b="1" baseline="0" dirty="0" smtClean="0"/>
              <a:t> </a:t>
            </a:r>
            <a:r>
              <a:rPr lang="en-US" b="1" dirty="0" smtClean="0"/>
              <a:t>confirmed and substantiated a Standards Based Instructional Unit.</a:t>
            </a:r>
          </a:p>
        </p:txBody>
      </p:sp>
      <p:sp>
        <p:nvSpPr>
          <p:cNvPr id="386" name="Google Shape;386;p2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Jill:  </a:t>
            </a:r>
          </a:p>
          <a:p>
            <a:r>
              <a:rPr lang="en-US" b="1" dirty="0" smtClean="0"/>
              <a:t>Once again, here is the Unit sample I provided in the beginning of this section. </a:t>
            </a:r>
          </a:p>
          <a:p>
            <a:endParaRPr lang="en-US" b="1" dirty="0" smtClean="0"/>
          </a:p>
          <a:p>
            <a:r>
              <a:rPr lang="en-US" b="1" dirty="0" smtClean="0"/>
              <a:t>Please note the</a:t>
            </a:r>
            <a:r>
              <a:rPr lang="en-US" b="1" baseline="0" dirty="0" smtClean="0"/>
              <a:t> </a:t>
            </a:r>
            <a:r>
              <a:rPr lang="en-US" b="1" dirty="0" smtClean="0"/>
              <a:t>nouns and verbs that were identified in the standards, and then the nouns and verbs identified</a:t>
            </a:r>
            <a:r>
              <a:rPr lang="en-US" b="1" baseline="0" dirty="0" smtClean="0"/>
              <a:t> </a:t>
            </a:r>
            <a:r>
              <a:rPr lang="en-US" b="1" dirty="0" smtClean="0"/>
              <a:t>in the Unit description, </a:t>
            </a:r>
          </a:p>
          <a:p>
            <a:r>
              <a:rPr lang="en-US" b="1" dirty="0" smtClean="0"/>
              <a:t>and how they were applied in the unit template sample in the previous</a:t>
            </a:r>
            <a:r>
              <a:rPr lang="en-US" b="1" baseline="0" dirty="0" smtClean="0"/>
              <a:t> </a:t>
            </a:r>
            <a:r>
              <a:rPr lang="en-US" b="1" dirty="0" smtClean="0"/>
              <a:t>slide.</a:t>
            </a:r>
            <a:endParaRPr lang="en-US" b="1" dirty="0"/>
          </a:p>
        </p:txBody>
      </p:sp>
      <p:sp>
        <p:nvSpPr>
          <p:cNvPr id="4" name="Slide Number Placeholder 3"/>
          <p:cNvSpPr>
            <a:spLocks noGrp="1"/>
          </p:cNvSpPr>
          <p:nvPr>
            <p:ph type="sldNum" sz="quarter" idx="5"/>
          </p:nvPr>
        </p:nvSpPr>
        <p:spPr/>
        <p:txBody>
          <a:bodyPr/>
          <a:lstStyle/>
          <a:p>
            <a:fld id="{3BBF6798-350D-4725-9D72-73DC4FD8FB14}" type="slidenum">
              <a:rPr lang="en-US" smtClean="0"/>
              <a:t>27</a:t>
            </a:fld>
            <a:endParaRPr lang="en-US"/>
          </a:p>
        </p:txBody>
      </p:sp>
    </p:spTree>
    <p:extLst>
      <p:ext uri="{BB962C8B-B14F-4D97-AF65-F5344CB8AC3E}">
        <p14:creationId xmlns:p14="http://schemas.microsoft.com/office/powerpoint/2010/main" val="2401922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smtClean="0"/>
              <a:t>Jill:</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Now we come to the most important part, which is actually creating and writing the learning</a:t>
            </a:r>
            <a:r>
              <a:rPr lang="en-US" b="1" baseline="0" dirty="0" smtClean="0"/>
              <a:t> </a:t>
            </a:r>
            <a:r>
              <a:rPr lang="en-US" b="1" dirty="0" smtClean="0"/>
              <a:t>objectives. </a:t>
            </a:r>
          </a:p>
          <a:p>
            <a:pPr marL="0" lvl="0" indent="0" algn="l" rtl="0">
              <a:spcBef>
                <a:spcPts val="0"/>
              </a:spcBef>
              <a:spcAft>
                <a:spcPts val="0"/>
              </a:spcAft>
              <a:buNone/>
            </a:pPr>
            <a:r>
              <a:rPr lang="en-US" b="1" dirty="0" smtClean="0"/>
              <a:t>Once again, learning objectives can also be considered and most likely are</a:t>
            </a:r>
            <a:r>
              <a:rPr lang="en-US" b="1" baseline="0" dirty="0" smtClean="0"/>
              <a:t> </a:t>
            </a:r>
            <a:r>
              <a:rPr lang="en-US" b="1" dirty="0" smtClean="0"/>
              <a:t>considered as learning outcomes in many districts.</a:t>
            </a:r>
          </a:p>
          <a:p>
            <a:pPr marL="0" lvl="0" indent="0" algn="l" rtl="0">
              <a:spcBef>
                <a:spcPts val="0"/>
              </a:spcBef>
              <a:spcAft>
                <a:spcPts val="0"/>
              </a:spcAft>
              <a:buNone/>
            </a:pPr>
            <a:r>
              <a:rPr lang="en-US" b="1" dirty="0" smtClean="0"/>
              <a:t>The essential understanding here is that we</a:t>
            </a:r>
            <a:r>
              <a:rPr lang="en-US" b="1" baseline="0" dirty="0" smtClean="0"/>
              <a:t> </a:t>
            </a:r>
            <a:r>
              <a:rPr lang="en-US" b="1" dirty="0" smtClean="0"/>
              <a:t>must be able to define what we want students to know and be able to do, and that learning</a:t>
            </a:r>
          </a:p>
          <a:p>
            <a:pPr marL="0" lvl="0" indent="0" algn="l" rtl="0">
              <a:spcBef>
                <a:spcPts val="0"/>
              </a:spcBef>
              <a:spcAft>
                <a:spcPts val="0"/>
              </a:spcAft>
              <a:buNone/>
            </a:pPr>
            <a:r>
              <a:rPr lang="en-US" b="1" dirty="0" smtClean="0"/>
              <a:t>objectives or outcomes are student based and MEASURABLE. In fact, stay tuned for next year</a:t>
            </a:r>
            <a:r>
              <a:rPr lang="en-US" b="1" baseline="0" dirty="0" smtClean="0"/>
              <a:t> </a:t>
            </a:r>
            <a:r>
              <a:rPr lang="en-US" b="1" dirty="0" smtClean="0"/>
              <a:t>as we will be showing you how to create </a:t>
            </a:r>
          </a:p>
          <a:p>
            <a:pPr marL="0" lvl="0" indent="0" algn="l" rtl="0">
              <a:spcBef>
                <a:spcPts val="0"/>
              </a:spcBef>
              <a:spcAft>
                <a:spcPts val="0"/>
              </a:spcAft>
              <a:buNone/>
            </a:pPr>
            <a:r>
              <a:rPr lang="en-US" b="1" dirty="0" smtClean="0"/>
              <a:t>summative assessments that will measure how well</a:t>
            </a:r>
            <a:r>
              <a:rPr lang="en-US" b="1" baseline="0" dirty="0" smtClean="0"/>
              <a:t> </a:t>
            </a:r>
            <a:r>
              <a:rPr lang="en-US" b="1" dirty="0" smtClean="0"/>
              <a:t>students achieved and performed to meet the learning objectives.</a:t>
            </a:r>
          </a:p>
          <a:p>
            <a:pPr marL="0" lvl="0" indent="0" algn="l" rtl="0">
              <a:spcBef>
                <a:spcPts val="0"/>
              </a:spcBef>
              <a:spcAft>
                <a:spcPts val="0"/>
              </a:spcAft>
              <a:buNone/>
            </a:pPr>
            <a:endParaRPr lang="en-US" b="1" dirty="0" smtClean="0"/>
          </a:p>
          <a:p>
            <a:pPr marL="0" lvl="0" indent="0" algn="l" rtl="0">
              <a:spcBef>
                <a:spcPts val="0"/>
              </a:spcBef>
              <a:spcAft>
                <a:spcPts val="0"/>
              </a:spcAft>
              <a:buNone/>
            </a:pPr>
            <a:r>
              <a:rPr lang="en-US" b="1" dirty="0" smtClean="0"/>
              <a:t>As you will note in this slide, we have devised a formula to write the learning objectives from</a:t>
            </a:r>
            <a:r>
              <a:rPr lang="en-US" b="1" baseline="0" dirty="0" smtClean="0"/>
              <a:t> </a:t>
            </a:r>
            <a:r>
              <a:rPr lang="en-US" b="1" dirty="0" smtClean="0"/>
              <a:t>your highlighted nouns for knowledge and verbs for skills. </a:t>
            </a:r>
          </a:p>
          <a:p>
            <a:pPr marL="0" lvl="0" indent="0" algn="l" rtl="0">
              <a:spcBef>
                <a:spcPts val="0"/>
              </a:spcBef>
              <a:spcAft>
                <a:spcPts val="0"/>
              </a:spcAft>
              <a:buNone/>
            </a:pPr>
            <a:r>
              <a:rPr lang="en-US" b="1" dirty="0" smtClean="0"/>
              <a:t>Here is what you will do:</a:t>
            </a:r>
            <a:r>
              <a:rPr lang="en-US" b="1" baseline="0" dirty="0" smtClean="0"/>
              <a:t>            R</a:t>
            </a:r>
            <a:r>
              <a:rPr lang="en-US" b="1" dirty="0" smtClean="0"/>
              <a:t>EAD the slide…</a:t>
            </a:r>
            <a:endParaRPr b="1" dirty="0"/>
          </a:p>
        </p:txBody>
      </p:sp>
      <p:sp>
        <p:nvSpPr>
          <p:cNvPr id="404" name="Google Shape;404;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smtClean="0"/>
              <a:t>JILL: </a:t>
            </a:r>
          </a:p>
          <a:p>
            <a:pPr marL="0" marR="0" lvl="0" indent="0" algn="l" rtl="0">
              <a:lnSpc>
                <a:spcPct val="100000"/>
              </a:lnSpc>
              <a:spcBef>
                <a:spcPts val="0"/>
              </a:spcBef>
              <a:spcAft>
                <a:spcPts val="0"/>
              </a:spcAft>
              <a:buClr>
                <a:schemeClr val="dk1"/>
              </a:buClr>
              <a:buSzPts val="1200"/>
              <a:buFont typeface="Calibri"/>
              <a:buNone/>
            </a:pPr>
            <a:r>
              <a:rPr lang="en-US" b="1" dirty="0" smtClean="0"/>
              <a:t>Here is my example from the nouns and verbs I had identified from my UNIT. Please note I</a:t>
            </a:r>
            <a:r>
              <a:rPr lang="en-US" b="1" baseline="0" dirty="0" smtClean="0"/>
              <a:t> </a:t>
            </a:r>
            <a:r>
              <a:rPr lang="en-US" b="1" dirty="0" smtClean="0"/>
              <a:t>have begun the objectives by stating </a:t>
            </a:r>
          </a:p>
          <a:p>
            <a:pPr marL="0" marR="0" lvl="0" indent="0" algn="l" rtl="0">
              <a:lnSpc>
                <a:spcPct val="100000"/>
              </a:lnSpc>
              <a:spcBef>
                <a:spcPts val="0"/>
              </a:spcBef>
              <a:spcAft>
                <a:spcPts val="0"/>
              </a:spcAft>
              <a:buClr>
                <a:schemeClr val="dk1"/>
              </a:buClr>
              <a:buSzPts val="1200"/>
              <a:buFont typeface="Calibri"/>
              <a:buNone/>
            </a:pPr>
            <a:r>
              <a:rPr lang="en-US" b="1" dirty="0" smtClean="0"/>
              <a:t>students will: because as was previously mentioned the</a:t>
            </a:r>
            <a:r>
              <a:rPr lang="en-US" b="1" baseline="0" dirty="0" smtClean="0"/>
              <a:t> </a:t>
            </a:r>
            <a:r>
              <a:rPr lang="en-US" b="1" dirty="0" smtClean="0"/>
              <a:t>learning objectives must be student based. </a:t>
            </a:r>
          </a:p>
          <a:p>
            <a:pPr marL="0" marR="0" lvl="0" indent="0" algn="l" rtl="0">
              <a:lnSpc>
                <a:spcPct val="100000"/>
              </a:lnSpc>
              <a:spcBef>
                <a:spcPts val="0"/>
              </a:spcBef>
              <a:spcAft>
                <a:spcPts val="0"/>
              </a:spcAft>
              <a:buClr>
                <a:schemeClr val="dk1"/>
              </a:buClr>
              <a:buSzPts val="1200"/>
              <a:buFont typeface="Calibri"/>
              <a:buNone/>
            </a:pPr>
            <a:endParaRPr lang="en-US" b="1" dirty="0" smtClean="0"/>
          </a:p>
          <a:p>
            <a:pPr marL="0" marR="0" lvl="0" indent="0" algn="l" rtl="0">
              <a:lnSpc>
                <a:spcPct val="100000"/>
              </a:lnSpc>
              <a:spcBef>
                <a:spcPts val="0"/>
              </a:spcBef>
              <a:spcAft>
                <a:spcPts val="0"/>
              </a:spcAft>
              <a:buClr>
                <a:schemeClr val="dk1"/>
              </a:buClr>
              <a:buSzPts val="1200"/>
              <a:buFont typeface="Calibri"/>
              <a:buNone/>
            </a:pPr>
            <a:r>
              <a:rPr lang="en-US" b="1" dirty="0" smtClean="0"/>
              <a:t>They are about what the students need to know</a:t>
            </a:r>
            <a:r>
              <a:rPr lang="en-US" b="1" baseline="0" dirty="0" smtClean="0"/>
              <a:t> </a:t>
            </a:r>
            <a:r>
              <a:rPr lang="en-US" b="1" dirty="0" smtClean="0"/>
              <a:t>and be able to do as a result of the unit.  And….each of these four objectives IS measurable.</a:t>
            </a:r>
          </a:p>
          <a:p>
            <a:pPr marL="0" marR="0" lvl="0" indent="0" algn="l" rtl="0">
              <a:lnSpc>
                <a:spcPct val="100000"/>
              </a:lnSpc>
              <a:spcBef>
                <a:spcPts val="0"/>
              </a:spcBef>
              <a:spcAft>
                <a:spcPts val="0"/>
              </a:spcAft>
              <a:buClr>
                <a:schemeClr val="dk1"/>
              </a:buClr>
              <a:buSzPts val="1200"/>
              <a:buFont typeface="Calibri"/>
              <a:buNone/>
            </a:pPr>
            <a:endParaRPr lang="en-US" b="1" dirty="0" smtClean="0"/>
          </a:p>
          <a:p>
            <a:pPr marL="0" marR="0" lvl="0" indent="0" algn="l" rtl="0">
              <a:lnSpc>
                <a:spcPct val="100000"/>
              </a:lnSpc>
              <a:spcBef>
                <a:spcPts val="0"/>
              </a:spcBef>
              <a:spcAft>
                <a:spcPts val="0"/>
              </a:spcAft>
              <a:buClr>
                <a:schemeClr val="dk1"/>
              </a:buClr>
              <a:buSzPts val="1200"/>
              <a:buFont typeface="Calibri"/>
              <a:buNone/>
            </a:pPr>
            <a:r>
              <a:rPr lang="en-US" b="1" dirty="0" smtClean="0"/>
              <a:t>Once again, the next Webinar will address assessment and how to create assessments with</a:t>
            </a:r>
            <a:r>
              <a:rPr lang="en-US" b="1" baseline="0" dirty="0" smtClean="0"/>
              <a:t> </a:t>
            </a:r>
            <a:r>
              <a:rPr lang="en-US" b="1" dirty="0" smtClean="0"/>
              <a:t>rubrics that will identify how well the students met the learning objectives.</a:t>
            </a:r>
            <a:endParaRPr b="1" dirty="0"/>
          </a:p>
        </p:txBody>
      </p:sp>
      <p:sp>
        <p:nvSpPr>
          <p:cNvPr id="415" name="Google Shape;415;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Melissa:  </a:t>
            </a:r>
            <a:endParaRPr b="1" dirty="0"/>
          </a:p>
          <a:p>
            <a:pPr marL="0" marR="0" lvl="0" indent="0" algn="l" rtl="0">
              <a:lnSpc>
                <a:spcPct val="100000"/>
              </a:lnSpc>
              <a:spcBef>
                <a:spcPts val="0"/>
              </a:spcBef>
              <a:spcAft>
                <a:spcPts val="0"/>
              </a:spcAft>
              <a:buClr>
                <a:schemeClr val="dk1"/>
              </a:buClr>
              <a:buSzPts val="1200"/>
              <a:buFont typeface="Calibri"/>
              <a:buNone/>
            </a:pPr>
            <a:r>
              <a:rPr lang="en-US" sz="1200" b="1" i="0" u="none" strike="noStrike" cap="none" dirty="0">
                <a:solidFill>
                  <a:schemeClr val="dk1"/>
                </a:solidFill>
                <a:latin typeface="Calibri"/>
                <a:ea typeface="Calibri"/>
                <a:cs typeface="Calibri"/>
                <a:sym typeface="Calibri"/>
              </a:rPr>
              <a:t>Jill, Cindy, Angela and I have created this series to assist schools and districts in better</a:t>
            </a:r>
            <a:endParaRPr b="1" dirty="0"/>
          </a:p>
          <a:p>
            <a:pPr marL="171450" marR="0" lvl="0" indent="-171450" algn="l" rtl="0">
              <a:lnSpc>
                <a:spcPct val="100000"/>
              </a:lnSpc>
              <a:spcBef>
                <a:spcPts val="0"/>
              </a:spcBef>
              <a:spcAft>
                <a:spcPts val="0"/>
              </a:spcAft>
              <a:buClr>
                <a:schemeClr val="dk1"/>
              </a:buClr>
              <a:buSzPts val="1200"/>
              <a:buFont typeface="Arial"/>
              <a:buChar char="•"/>
            </a:pPr>
            <a:r>
              <a:rPr lang="en-US" sz="1200" b="1" i="0" u="none" strike="noStrike" cap="none" dirty="0">
                <a:solidFill>
                  <a:schemeClr val="dk1"/>
                </a:solidFill>
                <a:latin typeface="Calibri"/>
                <a:ea typeface="Calibri"/>
                <a:cs typeface="Calibri"/>
                <a:sym typeface="Calibri"/>
              </a:rPr>
              <a:t>understanding</a:t>
            </a:r>
            <a:r>
              <a:rPr lang="en-US" b="1" dirty="0"/>
              <a:t> the history and background of the Connecticut Arts Standards and Connecticut Arts Model Curricula Work.</a:t>
            </a:r>
            <a:endParaRPr b="1" dirty="0"/>
          </a:p>
          <a:p>
            <a:pPr marL="171450" marR="0" lvl="0" indent="-171450" algn="l" rtl="0">
              <a:lnSpc>
                <a:spcPct val="100000"/>
              </a:lnSpc>
              <a:spcBef>
                <a:spcPts val="0"/>
              </a:spcBef>
              <a:spcAft>
                <a:spcPts val="0"/>
              </a:spcAft>
              <a:buClr>
                <a:schemeClr val="dk1"/>
              </a:buClr>
              <a:buSzPts val="1200"/>
              <a:buFont typeface="Arial"/>
              <a:buChar char="•"/>
            </a:pPr>
            <a:r>
              <a:rPr lang="en-US" b="1" dirty="0"/>
              <a:t>building an understanding of the Connecticut Arts Standards and the required instructional shifts to implement and</a:t>
            </a:r>
            <a:endParaRPr b="1" dirty="0"/>
          </a:p>
          <a:p>
            <a:pPr marL="171450" marR="0" lvl="0" indent="-171450" algn="l" rtl="0">
              <a:lnSpc>
                <a:spcPct val="100000"/>
              </a:lnSpc>
              <a:spcBef>
                <a:spcPts val="0"/>
              </a:spcBef>
              <a:spcAft>
                <a:spcPts val="0"/>
              </a:spcAft>
              <a:buClr>
                <a:schemeClr val="dk1"/>
              </a:buClr>
              <a:buSzPts val="1200"/>
              <a:buFont typeface="Arial"/>
              <a:buChar char="•"/>
            </a:pPr>
            <a:r>
              <a:rPr lang="en-US" b="1" dirty="0"/>
              <a:t>engaging in a process of creating standards-based curricula, instructional materials and resources.</a:t>
            </a:r>
            <a:endParaRPr b="1" dirty="0"/>
          </a:p>
          <a:p>
            <a:pPr marL="171450" marR="0" lvl="0" indent="-95250" algn="l" rtl="0">
              <a:lnSpc>
                <a:spcPct val="100000"/>
              </a:lnSpc>
              <a:spcBef>
                <a:spcPts val="0"/>
              </a:spcBef>
              <a:spcAft>
                <a:spcPts val="0"/>
              </a:spcAft>
              <a:buClr>
                <a:schemeClr val="dk1"/>
              </a:buClr>
              <a:buSzPts val="1200"/>
              <a:buFont typeface="Arial"/>
              <a:buNone/>
            </a:pPr>
            <a:endParaRPr b="1" dirty="0"/>
          </a:p>
          <a:p>
            <a:pPr marL="0" marR="0" lvl="0" indent="0" algn="l" rtl="0">
              <a:lnSpc>
                <a:spcPct val="100000"/>
              </a:lnSpc>
              <a:spcBef>
                <a:spcPts val="0"/>
              </a:spcBef>
              <a:spcAft>
                <a:spcPts val="0"/>
              </a:spcAft>
              <a:buClr>
                <a:schemeClr val="dk1"/>
              </a:buClr>
              <a:buSzPts val="1200"/>
              <a:buFont typeface="Arial"/>
              <a:buNone/>
            </a:pPr>
            <a:r>
              <a:rPr lang="en-US" b="1" dirty="0" smtClean="0"/>
              <a:t>This is webinar # 3 of 3.  The intent of these 3 webinars is to provide a dynamic professional learning experience.  We have deliberately incorporated breaks into these webinars </a:t>
            </a:r>
          </a:p>
          <a:p>
            <a:pPr marL="0" marR="0" lvl="0" indent="0" algn="l" rtl="0">
              <a:lnSpc>
                <a:spcPct val="100000"/>
              </a:lnSpc>
              <a:spcBef>
                <a:spcPts val="0"/>
              </a:spcBef>
              <a:spcAft>
                <a:spcPts val="0"/>
              </a:spcAft>
              <a:buClr>
                <a:schemeClr val="dk1"/>
              </a:buClr>
              <a:buSzPts val="1200"/>
              <a:buFont typeface="Arial"/>
              <a:buNone/>
            </a:pPr>
            <a:r>
              <a:rPr lang="en-US" b="1" dirty="0" smtClean="0"/>
              <a:t>so that as participants are engaging in the learning the webinar will be paused for participants to complete meaningful activities.  Therefore, individuals leading this work </a:t>
            </a:r>
          </a:p>
          <a:p>
            <a:pPr marL="0" marR="0" lvl="0" indent="0" algn="l" rtl="0">
              <a:lnSpc>
                <a:spcPct val="100000"/>
              </a:lnSpc>
              <a:spcBef>
                <a:spcPts val="0"/>
              </a:spcBef>
              <a:spcAft>
                <a:spcPts val="0"/>
              </a:spcAft>
              <a:buClr>
                <a:schemeClr val="dk1"/>
              </a:buClr>
              <a:buSzPts val="1200"/>
              <a:buFont typeface="Arial"/>
              <a:buNone/>
            </a:pPr>
            <a:r>
              <a:rPr lang="en-US" b="1" dirty="0" smtClean="0"/>
              <a:t>should prepare accordingly by analyzing materials and timing the webinars based on the needs of the participants.</a:t>
            </a:r>
          </a:p>
          <a:p>
            <a:pPr marL="0" marR="0" lvl="0" indent="0" algn="l" rtl="0">
              <a:lnSpc>
                <a:spcPct val="100000"/>
              </a:lnSpc>
              <a:spcBef>
                <a:spcPts val="0"/>
              </a:spcBef>
              <a:spcAft>
                <a:spcPts val="0"/>
              </a:spcAft>
              <a:buClr>
                <a:schemeClr val="dk1"/>
              </a:buClr>
              <a:buSzPts val="1200"/>
              <a:buFont typeface="Arial"/>
              <a:buNone/>
            </a:pPr>
            <a:endParaRPr lang="en-US" b="1" dirty="0" smtClean="0"/>
          </a:p>
          <a:p>
            <a:pPr marL="0" marR="0" lvl="0" indent="0" algn="l" rtl="0">
              <a:lnSpc>
                <a:spcPct val="100000"/>
              </a:lnSpc>
              <a:spcBef>
                <a:spcPts val="0"/>
              </a:spcBef>
              <a:spcAft>
                <a:spcPts val="0"/>
              </a:spcAft>
              <a:buClr>
                <a:schemeClr val="dk1"/>
              </a:buClr>
              <a:buSzPts val="1200"/>
              <a:buFont typeface="Arial"/>
              <a:buNone/>
            </a:pPr>
            <a:r>
              <a:rPr lang="en-US" b="1" dirty="0" smtClean="0"/>
              <a:t> Please note that the each activity will take about 15 – 30 minutes to complete. All materials can be found on the dedicated CSDE Arts Web page.</a:t>
            </a:r>
          </a:p>
          <a:p>
            <a:pPr marL="171450" marR="0" lvl="0" indent="-95250" algn="l" rtl="0">
              <a:lnSpc>
                <a:spcPct val="100000"/>
              </a:lnSpc>
              <a:spcBef>
                <a:spcPts val="0"/>
              </a:spcBef>
              <a:spcAft>
                <a:spcPts val="0"/>
              </a:spcAft>
              <a:buClr>
                <a:schemeClr val="dk1"/>
              </a:buClr>
              <a:buSzPts val="1200"/>
              <a:buFont typeface="Arial"/>
              <a:buNone/>
            </a:pPr>
            <a:endParaRPr b="1" dirty="0"/>
          </a:p>
          <a:p>
            <a:pPr marL="0" marR="0" lvl="0" indent="0" algn="l" rtl="0">
              <a:lnSpc>
                <a:spcPct val="100000"/>
              </a:lnSpc>
              <a:spcBef>
                <a:spcPts val="0"/>
              </a:spcBef>
              <a:spcAft>
                <a:spcPts val="0"/>
              </a:spcAft>
              <a:buClr>
                <a:schemeClr val="dk1"/>
              </a:buClr>
              <a:buSzPts val="1200"/>
              <a:buFont typeface="Calibri"/>
              <a:buNone/>
            </a:pPr>
            <a:endParaRPr b="1" dirty="0"/>
          </a:p>
        </p:txBody>
      </p:sp>
      <p:sp>
        <p:nvSpPr>
          <p:cNvPr id="111" name="Google Shape;111;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2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Melissa:</a:t>
            </a:r>
            <a:endParaRPr dirty="0"/>
          </a:p>
          <a:p>
            <a:pPr marL="0" lvl="0" indent="0" algn="l" rtl="0">
              <a:spcBef>
                <a:spcPts val="0"/>
              </a:spcBef>
              <a:spcAft>
                <a:spcPts val="0"/>
              </a:spcAft>
              <a:buNone/>
            </a:pPr>
            <a:r>
              <a:rPr lang="en-US" b="1" dirty="0"/>
              <a:t>Next Steps</a:t>
            </a:r>
            <a:endParaRPr b="1" dirty="0"/>
          </a:p>
          <a:p>
            <a:pPr marL="0" lvl="0" indent="0" algn="l" rtl="0">
              <a:spcBef>
                <a:spcPts val="0"/>
              </a:spcBef>
              <a:spcAft>
                <a:spcPts val="0"/>
              </a:spcAft>
              <a:buNone/>
            </a:pPr>
            <a:endParaRPr dirty="0"/>
          </a:p>
          <a:p>
            <a:pPr marL="0" lvl="0" indent="0" algn="l" rtl="0">
              <a:spcBef>
                <a:spcPts val="0"/>
              </a:spcBef>
              <a:spcAft>
                <a:spcPts val="0"/>
              </a:spcAft>
              <a:buNone/>
            </a:pPr>
            <a:endParaRPr lang="en-US" dirty="0" smtClean="0"/>
          </a:p>
          <a:p>
            <a:pPr marL="0" marR="0" lvl="0" indent="0" algn="l" rtl="0">
              <a:spcBef>
                <a:spcPts val="0"/>
              </a:spcBef>
              <a:spcAft>
                <a:spcPts val="0"/>
              </a:spcAft>
              <a:buNone/>
            </a:pPr>
            <a:r>
              <a:rPr lang="en-US" sz="1200" b="1" dirty="0" smtClean="0">
                <a:solidFill>
                  <a:schemeClr val="dk1"/>
                </a:solidFill>
                <a:latin typeface="Calibri"/>
                <a:ea typeface="Calibri"/>
                <a:cs typeface="Calibri"/>
                <a:sym typeface="Calibri"/>
              </a:rPr>
              <a:t>Look for follow up webinars starting in the Fall of 2019, to continue Standards-Based Instructional Unit and curriculum writing process. These webinars will include support in developing:</a:t>
            </a:r>
            <a:endParaRPr lang="en-US" dirty="0" smtClean="0"/>
          </a:p>
          <a:p>
            <a:pPr marL="457200" marR="0" lvl="0" indent="-457200" algn="l" rtl="0">
              <a:spcBef>
                <a:spcPts val="0"/>
              </a:spcBef>
              <a:spcAft>
                <a:spcPts val="0"/>
              </a:spcAft>
              <a:buClr>
                <a:schemeClr val="dk1"/>
              </a:buClr>
              <a:buSzPts val="2800"/>
              <a:buFont typeface="Arial"/>
              <a:buChar char="•"/>
            </a:pPr>
            <a:r>
              <a:rPr lang="en-US" sz="1200" b="1" dirty="0" smtClean="0">
                <a:solidFill>
                  <a:schemeClr val="dk1"/>
                </a:solidFill>
                <a:latin typeface="Calibri"/>
                <a:ea typeface="Calibri"/>
                <a:cs typeface="Calibri"/>
                <a:sym typeface="Calibri"/>
              </a:rPr>
              <a:t>Summative assessments</a:t>
            </a:r>
          </a:p>
          <a:p>
            <a:pPr marL="457200" marR="0" lvl="0" indent="-457200" algn="l" rtl="0">
              <a:spcBef>
                <a:spcPts val="0"/>
              </a:spcBef>
              <a:spcAft>
                <a:spcPts val="0"/>
              </a:spcAft>
              <a:buClr>
                <a:schemeClr val="dk1"/>
              </a:buClr>
              <a:buSzPts val="2800"/>
              <a:buFont typeface="Arial"/>
              <a:buChar char="•"/>
            </a:pPr>
            <a:r>
              <a:rPr lang="en-US" sz="1200" b="1" dirty="0" smtClean="0">
                <a:solidFill>
                  <a:schemeClr val="dk1"/>
                </a:solidFill>
                <a:latin typeface="Calibri"/>
                <a:ea typeface="Calibri"/>
                <a:cs typeface="Calibri"/>
                <a:sym typeface="Calibri"/>
              </a:rPr>
              <a:t>Instructional sequence and learning activities</a:t>
            </a:r>
            <a:endParaRPr lang="en-US" dirty="0" smtClean="0"/>
          </a:p>
          <a:p>
            <a:pPr marL="457200" marR="0" lvl="0" indent="-457200" algn="l" rtl="0">
              <a:spcBef>
                <a:spcPts val="0"/>
              </a:spcBef>
              <a:spcAft>
                <a:spcPts val="0"/>
              </a:spcAft>
              <a:buClr>
                <a:schemeClr val="dk1"/>
              </a:buClr>
              <a:buSzPts val="2800"/>
              <a:buFont typeface="Arial"/>
              <a:buChar char="•"/>
            </a:pPr>
            <a:r>
              <a:rPr lang="en-US" sz="1200" b="1" dirty="0" smtClean="0">
                <a:solidFill>
                  <a:schemeClr val="dk1"/>
                </a:solidFill>
                <a:latin typeface="Calibri"/>
                <a:ea typeface="Calibri"/>
                <a:cs typeface="Calibri"/>
                <a:sym typeface="Calibri"/>
              </a:rPr>
              <a:t>Resources, repertoire, media/materials, differentiation/modification, academic vocabulary, formative assessments</a:t>
            </a:r>
          </a:p>
          <a:p>
            <a:pPr marL="457200" marR="0" lvl="0" indent="-457200" algn="l" rtl="0">
              <a:spcBef>
                <a:spcPts val="0"/>
              </a:spcBef>
              <a:spcAft>
                <a:spcPts val="0"/>
              </a:spcAft>
              <a:buClr>
                <a:schemeClr val="dk1"/>
              </a:buClr>
              <a:buSzPts val="2800"/>
              <a:buFont typeface="Arial"/>
              <a:buChar char="•"/>
            </a:pPr>
            <a:r>
              <a:rPr lang="en-US" sz="1200" b="1" dirty="0" smtClean="0">
                <a:solidFill>
                  <a:schemeClr val="dk1"/>
                </a:solidFill>
                <a:latin typeface="Calibri"/>
                <a:ea typeface="Calibri"/>
                <a:cs typeface="Calibri"/>
                <a:sym typeface="Calibri"/>
              </a:rPr>
              <a:t>District scope and sequence</a:t>
            </a:r>
          </a:p>
          <a:p>
            <a:pPr marL="0" lvl="0" indent="0" algn="l" rtl="0">
              <a:spcBef>
                <a:spcPts val="0"/>
              </a:spcBef>
              <a:spcAft>
                <a:spcPts val="0"/>
              </a:spcAft>
              <a:buNone/>
            </a:pPr>
            <a:endParaRPr dirty="0"/>
          </a:p>
        </p:txBody>
      </p:sp>
      <p:sp>
        <p:nvSpPr>
          <p:cNvPr id="426" name="Google Shape;426;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3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Melissa</a:t>
            </a:r>
            <a:r>
              <a:rPr lang="en-US" sz="1200" b="1" dirty="0" smtClean="0">
                <a:solidFill>
                  <a:schemeClr val="dk1"/>
                </a:solidFill>
                <a:latin typeface="Calibri"/>
                <a:ea typeface="Calibri"/>
                <a:cs typeface="Calibri"/>
                <a:sym typeface="Calibri"/>
              </a:rPr>
              <a:t>: Thank </a:t>
            </a:r>
            <a:r>
              <a:rPr lang="en-US" sz="1200" b="1" dirty="0">
                <a:solidFill>
                  <a:schemeClr val="dk1"/>
                </a:solidFill>
                <a:latin typeface="Calibri"/>
                <a:ea typeface="Calibri"/>
                <a:cs typeface="Calibri"/>
                <a:sym typeface="Calibri"/>
              </a:rPr>
              <a:t>you for joining us in this learning </a:t>
            </a:r>
            <a:r>
              <a:rPr lang="en-US" sz="1200" b="1" dirty="0" smtClean="0">
                <a:solidFill>
                  <a:schemeClr val="dk1"/>
                </a:solidFill>
                <a:latin typeface="Calibri"/>
                <a:ea typeface="Calibri"/>
                <a:cs typeface="Calibri"/>
                <a:sym typeface="Calibri"/>
              </a:rPr>
              <a:t>experience!</a:t>
            </a:r>
            <a:endParaRPr b="1" dirty="0"/>
          </a:p>
        </p:txBody>
      </p:sp>
      <p:sp>
        <p:nvSpPr>
          <p:cNvPr id="448" name="Google Shape;448;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smtClean="0"/>
              <a:t>Melissa:</a:t>
            </a:r>
          </a:p>
          <a:p>
            <a:pPr marL="0" marR="0" lvl="0" indent="0" algn="l" rtl="0">
              <a:lnSpc>
                <a:spcPct val="100000"/>
              </a:lnSpc>
              <a:spcBef>
                <a:spcPts val="0"/>
              </a:spcBef>
              <a:spcAft>
                <a:spcPts val="0"/>
              </a:spcAft>
              <a:buClr>
                <a:schemeClr val="dk1"/>
              </a:buClr>
              <a:buSzPts val="1200"/>
              <a:buFont typeface="Arial"/>
              <a:buNone/>
            </a:pPr>
            <a:r>
              <a:rPr lang="en-US" b="1" dirty="0" smtClean="0">
                <a:latin typeface="Arial"/>
                <a:ea typeface="Arial"/>
                <a:cs typeface="Arial"/>
                <a:sym typeface="Arial"/>
              </a:rPr>
              <a:t>As a result of Webinars One and Two, you :</a:t>
            </a:r>
          </a:p>
          <a:p>
            <a:pPr marL="914400" lvl="2" indent="-457200" algn="l" rtl="0">
              <a:spcBef>
                <a:spcPts val="480"/>
              </a:spcBef>
              <a:spcAft>
                <a:spcPts val="0"/>
              </a:spcAft>
              <a:buClr>
                <a:schemeClr val="dk1"/>
              </a:buClr>
              <a:buSzPts val="2400"/>
              <a:buAutoNum type="arabicPeriod"/>
            </a:pPr>
            <a:r>
              <a:rPr lang="en-US" b="1" dirty="0" smtClean="0">
                <a:latin typeface="Arial"/>
                <a:ea typeface="Arial"/>
                <a:cs typeface="Arial"/>
                <a:sym typeface="Arial"/>
              </a:rPr>
              <a:t>Understand the history and background of the Connecticut Arts Standards.</a:t>
            </a:r>
            <a:endParaRPr lang="en-US" b="1" dirty="0" smtClean="0"/>
          </a:p>
          <a:p>
            <a:pPr marL="914400" lvl="2" indent="-457200" algn="l" rtl="0">
              <a:spcBef>
                <a:spcPts val="480"/>
              </a:spcBef>
              <a:spcAft>
                <a:spcPts val="0"/>
              </a:spcAft>
              <a:buClr>
                <a:schemeClr val="dk1"/>
              </a:buClr>
              <a:buSzPts val="2400"/>
              <a:buAutoNum type="arabicPeriod"/>
            </a:pPr>
            <a:r>
              <a:rPr lang="en-US" b="1" dirty="0" smtClean="0">
                <a:latin typeface="Arial"/>
                <a:ea typeface="Arial"/>
                <a:cs typeface="Arial"/>
                <a:sym typeface="Arial"/>
              </a:rPr>
              <a:t>Have engaged in the standards to assist in building an understanding of the standards and the instructional shifts.</a:t>
            </a:r>
            <a:endParaRPr lang="en-US" b="1" dirty="0" smtClean="0"/>
          </a:p>
          <a:p>
            <a:pPr marL="914400" lvl="2" indent="-457200" algn="l" rtl="0">
              <a:spcBef>
                <a:spcPts val="480"/>
              </a:spcBef>
              <a:spcAft>
                <a:spcPts val="0"/>
              </a:spcAft>
              <a:buClr>
                <a:schemeClr val="dk1"/>
              </a:buClr>
              <a:buSzPts val="2400"/>
              <a:buAutoNum type="arabicPeriod"/>
            </a:pPr>
            <a:r>
              <a:rPr lang="en-US" b="1" dirty="0" smtClean="0">
                <a:latin typeface="Arial"/>
                <a:ea typeface="Arial"/>
                <a:cs typeface="Arial"/>
                <a:sym typeface="Arial"/>
              </a:rPr>
              <a:t>Began the process of developing a standards-based instructional unit using the Unit Template.</a:t>
            </a:r>
          </a:p>
          <a:p>
            <a:pPr marL="914400" lvl="2" indent="-457200" algn="l" rtl="0">
              <a:spcBef>
                <a:spcPts val="480"/>
              </a:spcBef>
              <a:spcAft>
                <a:spcPts val="0"/>
              </a:spcAft>
              <a:buClr>
                <a:schemeClr val="dk1"/>
              </a:buClr>
              <a:buSzPts val="2400"/>
              <a:buAutoNum type="arabicPeriod"/>
            </a:pPr>
            <a:r>
              <a:rPr lang="en-US" b="1" dirty="0" smtClean="0">
                <a:latin typeface="Arial"/>
                <a:ea typeface="Arial"/>
                <a:cs typeface="Arial"/>
                <a:sym typeface="Arial"/>
              </a:rPr>
              <a:t>Followed the Model District Process by identifying the unit to be developed, writing a brief description and selecting the standards to be addressed.</a:t>
            </a:r>
            <a:endParaRPr lang="en-US" sz="3600" b="1" dirty="0" smtClean="0">
              <a:solidFill>
                <a:srgbClr val="0000FF"/>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3" name="Google Shape;123;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lvl="2" indent="0" algn="l" rtl="0">
              <a:spcBef>
                <a:spcPts val="0"/>
              </a:spcBef>
              <a:spcAft>
                <a:spcPts val="0"/>
              </a:spcAft>
              <a:buClr>
                <a:schemeClr val="dk1"/>
              </a:buClr>
              <a:buSzPts val="1200"/>
              <a:buFont typeface="Calibri"/>
              <a:buNone/>
            </a:pPr>
            <a:r>
              <a:rPr lang="en-US" sz="1600" b="1" dirty="0" smtClean="0"/>
              <a:t>Melissa:</a:t>
            </a:r>
            <a:r>
              <a:rPr lang="en-US" sz="1400" b="1" dirty="0" smtClean="0"/>
              <a:t> </a:t>
            </a:r>
          </a:p>
          <a:p>
            <a:pPr marL="457200" lvl="2" indent="0" algn="l" rtl="0">
              <a:spcBef>
                <a:spcPts val="0"/>
              </a:spcBef>
              <a:spcAft>
                <a:spcPts val="0"/>
              </a:spcAft>
              <a:buClr>
                <a:schemeClr val="dk1"/>
              </a:buClr>
              <a:buSzPts val="1200"/>
              <a:buFont typeface="Calibri"/>
              <a:buNone/>
            </a:pPr>
            <a:endParaRPr lang="en-US" sz="1400" b="1" dirty="0" smtClean="0">
              <a:latin typeface="Arial"/>
              <a:ea typeface="Arial"/>
              <a:cs typeface="Arial"/>
              <a:sym typeface="Arial"/>
            </a:endParaRPr>
          </a:p>
          <a:p>
            <a:pPr marL="457200" lvl="2" indent="0" algn="l" rtl="0">
              <a:spcBef>
                <a:spcPts val="0"/>
              </a:spcBef>
              <a:spcAft>
                <a:spcPts val="0"/>
              </a:spcAft>
              <a:buClr>
                <a:schemeClr val="dk1"/>
              </a:buClr>
              <a:buSzPts val="1200"/>
              <a:buFont typeface="Calibri"/>
              <a:buNone/>
            </a:pPr>
            <a:r>
              <a:rPr lang="en-US" sz="1400" b="1" dirty="0" smtClean="0">
                <a:latin typeface="Arial"/>
                <a:ea typeface="Arial"/>
                <a:cs typeface="Arial"/>
                <a:sym typeface="Arial"/>
              </a:rPr>
              <a:t>As a result of Webinar Three, you will continue to create a unit of study by:</a:t>
            </a:r>
          </a:p>
          <a:p>
            <a:pPr marL="457200" lvl="2" indent="0" algn="l" rtl="0">
              <a:spcBef>
                <a:spcPts val="0"/>
              </a:spcBef>
              <a:spcAft>
                <a:spcPts val="0"/>
              </a:spcAft>
              <a:buClr>
                <a:schemeClr val="dk1"/>
              </a:buClr>
              <a:buSzPts val="1200"/>
              <a:buFont typeface="Calibri"/>
              <a:buNone/>
            </a:pPr>
            <a:endParaRPr lang="en-US" sz="1400" b="1" dirty="0" smtClean="0"/>
          </a:p>
          <a:p>
            <a:pPr marL="914400" lvl="2" indent="-457200" algn="l" rtl="0">
              <a:spcBef>
                <a:spcPts val="0"/>
              </a:spcBef>
              <a:spcAft>
                <a:spcPts val="0"/>
              </a:spcAft>
              <a:buClr>
                <a:schemeClr val="dk1"/>
              </a:buClr>
              <a:buSzPts val="1200"/>
              <a:buFont typeface="Arial"/>
              <a:buAutoNum type="arabicPeriod"/>
            </a:pPr>
            <a:r>
              <a:rPr lang="en-US" sz="1400" b="1" dirty="0" smtClean="0">
                <a:latin typeface="Arial"/>
                <a:ea typeface="Arial"/>
                <a:cs typeface="Arial"/>
                <a:sym typeface="Arial"/>
              </a:rPr>
              <a:t>Identifying the corresponding Enduring Understandings (EUs) and Essential Questions (EQs).</a:t>
            </a:r>
            <a:endParaRPr lang="en-US" sz="1400" b="1" dirty="0" smtClean="0"/>
          </a:p>
          <a:p>
            <a:pPr marL="914400" lvl="2" indent="-457200" algn="l" rtl="0">
              <a:spcBef>
                <a:spcPts val="0"/>
              </a:spcBef>
              <a:spcAft>
                <a:spcPts val="0"/>
              </a:spcAft>
              <a:buClr>
                <a:schemeClr val="dk1"/>
              </a:buClr>
              <a:buSzPts val="1200"/>
              <a:buFont typeface="Arial"/>
              <a:buAutoNum type="arabicPeriod"/>
            </a:pPr>
            <a:r>
              <a:rPr lang="en-US" sz="1400" b="1" dirty="0" smtClean="0">
                <a:latin typeface="Arial"/>
                <a:ea typeface="Arial"/>
                <a:cs typeface="Arial"/>
                <a:sym typeface="Arial"/>
              </a:rPr>
              <a:t>Writing Learning Objectives/Outcomes.</a:t>
            </a:r>
          </a:p>
          <a:p>
            <a:pPr marL="914400" lvl="2" indent="-457200" algn="l" rtl="0">
              <a:spcBef>
                <a:spcPts val="0"/>
              </a:spcBef>
              <a:spcAft>
                <a:spcPts val="0"/>
              </a:spcAft>
              <a:buClr>
                <a:schemeClr val="dk1"/>
              </a:buClr>
              <a:buSzPts val="1200"/>
              <a:buFont typeface="Arial"/>
              <a:buAutoNum type="arabicPeriod"/>
            </a:pPr>
            <a:endParaRPr lang="en-US" sz="1400" b="1" dirty="0" smtClean="0"/>
          </a:p>
          <a:p>
            <a:pPr marL="457200" lvl="2" indent="0" algn="l" rtl="0">
              <a:spcBef>
                <a:spcPts val="0"/>
              </a:spcBef>
              <a:spcAft>
                <a:spcPts val="0"/>
              </a:spcAft>
              <a:buClr>
                <a:schemeClr val="dk1"/>
              </a:buClr>
              <a:buSzPts val="1200"/>
              <a:buFont typeface="Arial"/>
              <a:buNone/>
            </a:pPr>
            <a:r>
              <a:rPr lang="en-US" sz="1400" b="1" dirty="0" smtClean="0">
                <a:latin typeface="Arial"/>
                <a:ea typeface="Arial"/>
                <a:cs typeface="Arial"/>
                <a:sym typeface="Arial"/>
              </a:rPr>
              <a:t>Please note:  We will be referring to the NCAS website throughout this webinar and you will be using it as a resource for your work.  The</a:t>
            </a:r>
            <a:r>
              <a:rPr lang="en-US" sz="1400" b="1" baseline="0" dirty="0" smtClean="0">
                <a:latin typeface="Arial"/>
                <a:ea typeface="Arial"/>
                <a:cs typeface="Arial"/>
                <a:sym typeface="Arial"/>
              </a:rPr>
              <a:t> NCAS website is www.nationalartsstandards.org.</a:t>
            </a:r>
            <a:endParaRPr lang="en-US" sz="1400" b="1" dirty="0" smtClean="0">
              <a:latin typeface="Arial"/>
              <a:ea typeface="Arial"/>
              <a:cs typeface="Arial"/>
              <a:sym typeface="Arial"/>
            </a:endParaRPr>
          </a:p>
        </p:txBody>
      </p:sp>
      <p:sp>
        <p:nvSpPr>
          <p:cNvPr id="134" name="Google Shape;134;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800" b="1" i="0" u="none" strike="noStrike" cap="none" dirty="0">
                <a:solidFill>
                  <a:schemeClr val="dk1"/>
                </a:solidFill>
                <a:latin typeface="Calibri"/>
                <a:ea typeface="Calibri"/>
                <a:cs typeface="Calibri"/>
                <a:sym typeface="Calibri"/>
              </a:rPr>
              <a:t>Jill</a:t>
            </a:r>
            <a:r>
              <a:rPr lang="en-US" sz="1800" b="1" i="0" u="none" strike="noStrike" cap="none" dirty="0" smtClean="0">
                <a:solidFill>
                  <a:schemeClr val="dk1"/>
                </a:solidFill>
                <a:latin typeface="Calibri"/>
                <a:ea typeface="Calibri"/>
                <a:cs typeface="Calibri"/>
                <a:sym typeface="Calibri"/>
              </a:rPr>
              <a:t>:</a:t>
            </a: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1" i="0" u="none" strike="noStrike" cap="none" dirty="0">
                <a:solidFill>
                  <a:schemeClr val="dk1"/>
                </a:solidFill>
                <a:latin typeface="Calibri"/>
                <a:ea typeface="Calibri"/>
                <a:cs typeface="Calibri"/>
                <a:sym typeface="Calibri"/>
              </a:rPr>
              <a:t>As a review from Webinar One, the Model Districts engaged in understanding a 3-step process to build a foundation for curriculum development.  </a:t>
            </a:r>
            <a:endParaRPr lang="en-US" sz="1200" b="1"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1" i="0" u="none" strike="noStrike" cap="none" dirty="0" smtClean="0">
                <a:solidFill>
                  <a:schemeClr val="dk1"/>
                </a:solidFill>
                <a:latin typeface="Calibri"/>
                <a:ea typeface="Calibri"/>
                <a:cs typeface="Calibri"/>
                <a:sym typeface="Calibri"/>
              </a:rPr>
              <a:t>Webinar </a:t>
            </a:r>
            <a:r>
              <a:rPr lang="en-US" sz="1200" b="1" i="0" u="none" strike="noStrike" cap="none" dirty="0">
                <a:solidFill>
                  <a:schemeClr val="dk1"/>
                </a:solidFill>
                <a:latin typeface="Calibri"/>
                <a:ea typeface="Calibri"/>
                <a:cs typeface="Calibri"/>
                <a:sym typeface="Calibri"/>
              </a:rPr>
              <a:t>Two led us to begin the development of a Standards Based Instructional Unit, using the Model Unit Template above, which is Step 1 of the process. </a:t>
            </a:r>
            <a:endParaRPr lang="en-US" sz="1200" b="1"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1" i="0" u="none" strike="noStrike" cap="none" dirty="0" smtClean="0">
                <a:solidFill>
                  <a:schemeClr val="dk1"/>
                </a:solidFill>
                <a:latin typeface="Calibri"/>
                <a:ea typeface="Calibri"/>
                <a:cs typeface="Calibri"/>
                <a:sym typeface="Calibri"/>
              </a:rPr>
              <a:t>As </a:t>
            </a:r>
            <a:r>
              <a:rPr lang="en-US" sz="1200" b="1" i="0" u="none" strike="noStrike" cap="none" dirty="0">
                <a:solidFill>
                  <a:schemeClr val="dk1"/>
                </a:solidFill>
                <a:latin typeface="Calibri"/>
                <a:ea typeface="Calibri"/>
                <a:cs typeface="Calibri"/>
                <a:sym typeface="Calibri"/>
              </a:rPr>
              <a:t>mentioned earlier, all of the components included in the process are included in district curriculum development in some form or another.  </a:t>
            </a:r>
            <a:endParaRPr b="1" dirty="0"/>
          </a:p>
          <a:p>
            <a:pPr marL="0" marR="0" lvl="0" indent="0" algn="l" rtl="0">
              <a:lnSpc>
                <a:spcPct val="100000"/>
              </a:lnSpc>
              <a:spcBef>
                <a:spcPts val="0"/>
              </a:spcBef>
              <a:spcAft>
                <a:spcPts val="0"/>
              </a:spcAft>
              <a:buClr>
                <a:schemeClr val="dk1"/>
              </a:buClr>
              <a:buSzPts val="1400"/>
              <a:buFont typeface="Calibri"/>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1" i="0" u="none" strike="noStrike" cap="none" dirty="0">
                <a:solidFill>
                  <a:schemeClr val="dk1"/>
                </a:solidFill>
                <a:latin typeface="Calibri"/>
                <a:ea typeface="Calibri"/>
                <a:cs typeface="Calibri"/>
                <a:sym typeface="Calibri"/>
              </a:rPr>
              <a:t>While reviewing the work of the Model Districts on the CSDE website, you will find samples of “benchmarked” grade &amp; high school proficiency level Instructional Units.  </a:t>
            </a:r>
            <a:endParaRPr lang="en-US" sz="1200" b="1"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1" i="0" u="none" strike="noStrike" cap="none" dirty="0" smtClean="0">
                <a:solidFill>
                  <a:schemeClr val="dk1"/>
                </a:solidFill>
                <a:latin typeface="Calibri"/>
                <a:ea typeface="Calibri"/>
                <a:cs typeface="Calibri"/>
                <a:sym typeface="Calibri"/>
              </a:rPr>
              <a:t>To </a:t>
            </a:r>
            <a:r>
              <a:rPr lang="en-US" sz="1200" b="1" i="0" u="none" strike="noStrike" cap="none" dirty="0">
                <a:solidFill>
                  <a:schemeClr val="dk1"/>
                </a:solidFill>
                <a:latin typeface="Calibri"/>
                <a:ea typeface="Calibri"/>
                <a:cs typeface="Calibri"/>
                <a:sym typeface="Calibri"/>
              </a:rPr>
              <a:t>begin step one of the process, each benchmarked level started the development of a Standards based Instructional Unit.  </a:t>
            </a:r>
            <a:endParaRPr lang="en-US" sz="1200" b="1"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1" i="0" u="none" strike="noStrike" cap="none" dirty="0" smtClean="0">
                <a:solidFill>
                  <a:schemeClr val="dk1"/>
                </a:solidFill>
                <a:latin typeface="Calibri"/>
                <a:ea typeface="Calibri"/>
                <a:cs typeface="Calibri"/>
                <a:sym typeface="Calibri"/>
              </a:rPr>
              <a:t>Let’s </a:t>
            </a:r>
            <a:r>
              <a:rPr lang="en-US" sz="1200" b="1" i="0" u="none" strike="noStrike" cap="none" dirty="0">
                <a:solidFill>
                  <a:schemeClr val="dk1"/>
                </a:solidFill>
                <a:latin typeface="Calibri"/>
                <a:ea typeface="Calibri"/>
                <a:cs typeface="Calibri"/>
                <a:sym typeface="Calibri"/>
              </a:rPr>
              <a:t>review how we define a unit here:  </a:t>
            </a:r>
            <a:r>
              <a:rPr lang="en-US" sz="1200" b="1" i="0" u="none" strike="noStrike" cap="none" dirty="0" smtClean="0">
                <a:solidFill>
                  <a:schemeClr val="dk1"/>
                </a:solidFill>
                <a:latin typeface="Calibri"/>
                <a:ea typeface="Calibri"/>
                <a:cs typeface="Calibri"/>
                <a:sym typeface="Calibri"/>
              </a:rPr>
              <a:t>A </a:t>
            </a:r>
            <a:r>
              <a:rPr lang="en-US" sz="1200" b="1" i="0" u="none" strike="noStrike" cap="none" dirty="0">
                <a:solidFill>
                  <a:schemeClr val="dk1"/>
                </a:solidFill>
                <a:latin typeface="Calibri"/>
                <a:ea typeface="Calibri"/>
                <a:cs typeface="Calibri"/>
                <a:sym typeface="Calibri"/>
              </a:rPr>
              <a:t>unit here has defined outcome expectations with a sequence of instructional learning activities.  These learning activities </a:t>
            </a:r>
            <a:endParaRPr lang="en-US" sz="1200" b="1"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1" i="0" u="none" strike="noStrike" cap="none" dirty="0" smtClean="0">
                <a:solidFill>
                  <a:schemeClr val="dk1"/>
                </a:solidFill>
                <a:latin typeface="Calibri"/>
                <a:ea typeface="Calibri"/>
                <a:cs typeface="Calibri"/>
                <a:sym typeface="Calibri"/>
              </a:rPr>
              <a:t>will </a:t>
            </a:r>
            <a:r>
              <a:rPr lang="en-US" sz="1200" b="1" i="0" u="none" strike="noStrike" cap="none" dirty="0">
                <a:solidFill>
                  <a:schemeClr val="dk1"/>
                </a:solidFill>
                <a:latin typeface="Calibri"/>
                <a:ea typeface="Calibri"/>
                <a:cs typeface="Calibri"/>
                <a:sym typeface="Calibri"/>
              </a:rPr>
              <a:t>lead students to attaining  established learning objectives in order to meet the outcomes and can be assessed.</a:t>
            </a:r>
            <a:endParaRPr b="1" dirty="0"/>
          </a:p>
          <a:p>
            <a:pPr marL="0" marR="0" lvl="0" indent="0" algn="l" rtl="0">
              <a:lnSpc>
                <a:spcPct val="100000"/>
              </a:lnSpc>
              <a:spcBef>
                <a:spcPts val="0"/>
              </a:spcBef>
              <a:spcAft>
                <a:spcPts val="0"/>
              </a:spcAft>
              <a:buClr>
                <a:schemeClr val="dk1"/>
              </a:buClr>
              <a:buSzPts val="1400"/>
              <a:buFont typeface="Calibri"/>
              <a:buNone/>
            </a:pPr>
            <a:endParaRPr lang="en-US" sz="1200" b="1"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1" i="0" u="none" strike="noStrike" cap="none" dirty="0" smtClean="0">
                <a:solidFill>
                  <a:schemeClr val="dk1"/>
                </a:solidFill>
                <a:latin typeface="Calibri"/>
                <a:ea typeface="Calibri"/>
                <a:cs typeface="Calibri"/>
                <a:sym typeface="Calibri"/>
              </a:rPr>
              <a:t>The </a:t>
            </a:r>
            <a:r>
              <a:rPr lang="en-US" sz="1200" b="1" i="0" u="none" strike="noStrike" cap="none" dirty="0">
                <a:solidFill>
                  <a:schemeClr val="dk1"/>
                </a:solidFill>
                <a:latin typeface="Calibri"/>
                <a:ea typeface="Calibri"/>
                <a:cs typeface="Calibri"/>
                <a:sym typeface="Calibri"/>
              </a:rPr>
              <a:t>unit template, as is shown in this slide, and from which you are working, is based on a UBD, Understanding by Design Model or protocol where – </a:t>
            </a:r>
            <a:endParaRPr lang="en-US" sz="1200" b="1"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1" i="0" u="none" strike="noStrike" cap="none" dirty="0" smtClean="0">
                <a:solidFill>
                  <a:schemeClr val="dk1"/>
                </a:solidFill>
                <a:latin typeface="Calibri"/>
                <a:ea typeface="Calibri"/>
                <a:cs typeface="Calibri"/>
                <a:sym typeface="Calibri"/>
              </a:rPr>
              <a:t>first</a:t>
            </a:r>
            <a:r>
              <a:rPr lang="en-US" sz="1200" b="1" i="0" u="none" strike="noStrike" cap="none" dirty="0">
                <a:solidFill>
                  <a:schemeClr val="dk1"/>
                </a:solidFill>
                <a:latin typeface="Calibri"/>
                <a:ea typeface="Calibri"/>
                <a:cs typeface="Calibri"/>
                <a:sym typeface="Calibri"/>
              </a:rPr>
              <a:t>, learning goals are set, in this case it will be the standards, specific unit learning objectives are established to align with the standards,  </a:t>
            </a:r>
            <a:endParaRPr lang="en-US" sz="1200" b="1"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1" i="0" u="none" strike="noStrike" cap="none" dirty="0" smtClean="0">
                <a:solidFill>
                  <a:schemeClr val="dk1"/>
                </a:solidFill>
                <a:latin typeface="Calibri"/>
                <a:ea typeface="Calibri"/>
                <a:cs typeface="Calibri"/>
                <a:sym typeface="Calibri"/>
              </a:rPr>
              <a:t>the </a:t>
            </a:r>
            <a:r>
              <a:rPr lang="en-US" sz="1200" b="1" i="0" u="none" strike="noStrike" cap="none" dirty="0">
                <a:solidFill>
                  <a:schemeClr val="dk1"/>
                </a:solidFill>
                <a:latin typeface="Calibri"/>
                <a:ea typeface="Calibri"/>
                <a:cs typeface="Calibri"/>
                <a:sym typeface="Calibri"/>
              </a:rPr>
              <a:t>summative assessment with rubrics is then designed to measure how and to what level students attained the objectives, and then through backwards design, </a:t>
            </a:r>
            <a:endParaRPr lang="en-US" sz="1200" b="1" i="0" u="none" strike="noStrike" cap="none"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b="1" i="0" u="none" strike="noStrike" cap="none" dirty="0" smtClean="0">
                <a:solidFill>
                  <a:schemeClr val="dk1"/>
                </a:solidFill>
                <a:latin typeface="Calibri"/>
                <a:ea typeface="Calibri"/>
                <a:cs typeface="Calibri"/>
                <a:sym typeface="Calibri"/>
              </a:rPr>
              <a:t>build </a:t>
            </a:r>
            <a:r>
              <a:rPr lang="en-US" sz="1200" b="1" i="0" u="none" strike="noStrike" cap="none" dirty="0">
                <a:solidFill>
                  <a:schemeClr val="dk1"/>
                </a:solidFill>
                <a:latin typeface="Calibri"/>
                <a:ea typeface="Calibri"/>
                <a:cs typeface="Calibri"/>
                <a:sym typeface="Calibri"/>
              </a:rPr>
              <a:t>the instruction, instructional learning activities and resources  around that.</a:t>
            </a:r>
            <a:endParaRPr b="1" dirty="0"/>
          </a:p>
          <a:p>
            <a:pPr marL="228600" marR="0" lvl="0" indent="-139700" algn="l" rtl="0">
              <a:lnSpc>
                <a:spcPct val="100000"/>
              </a:lnSpc>
              <a:spcBef>
                <a:spcPts val="0"/>
              </a:spcBef>
              <a:spcAft>
                <a:spcPts val="0"/>
              </a:spcAft>
              <a:buClr>
                <a:schemeClr val="dk1"/>
              </a:buClr>
              <a:buSzPts val="1400"/>
              <a:buFont typeface="Calibri"/>
              <a:buNone/>
            </a:pPr>
            <a:endParaRPr b="1" dirty="0"/>
          </a:p>
        </p:txBody>
      </p:sp>
      <p:sp>
        <p:nvSpPr>
          <p:cNvPr id="145" name="Google Shape;145;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smtClean="0"/>
              <a:t>Cindy: </a:t>
            </a:r>
            <a:r>
              <a:rPr lang="en-US" b="1" dirty="0"/>
              <a:t>This example of a visual art unit for grade 2, was written as part of the CAST Model Unit project.  This is the template used by unit developers </a:t>
            </a:r>
            <a:endParaRPr lang="en-US" b="1" dirty="0" smtClean="0"/>
          </a:p>
          <a:p>
            <a:pPr marL="0" marR="0" lvl="0" indent="0" algn="l" rtl="0">
              <a:lnSpc>
                <a:spcPct val="100000"/>
              </a:lnSpc>
              <a:spcBef>
                <a:spcPts val="0"/>
              </a:spcBef>
              <a:spcAft>
                <a:spcPts val="0"/>
              </a:spcAft>
              <a:buClr>
                <a:schemeClr val="dk1"/>
              </a:buClr>
              <a:buSzPts val="1200"/>
              <a:buFont typeface="Calibri"/>
              <a:buNone/>
            </a:pPr>
            <a:r>
              <a:rPr lang="en-US" b="1" dirty="0" smtClean="0"/>
              <a:t>and </a:t>
            </a:r>
            <a:r>
              <a:rPr lang="en-US" b="1" dirty="0"/>
              <a:t>can be found on the Connecticut State Department of Education website.  </a:t>
            </a:r>
            <a:endParaRPr b="1" dirty="0"/>
          </a:p>
          <a:p>
            <a:pPr marL="0" marR="0" lvl="0" indent="0" algn="l" rtl="0">
              <a:lnSpc>
                <a:spcPct val="100000"/>
              </a:lnSpc>
              <a:spcBef>
                <a:spcPts val="0"/>
              </a:spcBef>
              <a:spcAft>
                <a:spcPts val="0"/>
              </a:spcAft>
              <a:buClr>
                <a:schemeClr val="dk1"/>
              </a:buClr>
              <a:buSzPts val="1200"/>
              <a:buFont typeface="Calibri"/>
              <a:buNone/>
            </a:pPr>
            <a:endParaRPr lang="en-US" b="1" dirty="0" smtClean="0"/>
          </a:p>
          <a:p>
            <a:pPr marL="0" marR="0" lvl="0" indent="0" algn="l" rtl="0">
              <a:lnSpc>
                <a:spcPct val="100000"/>
              </a:lnSpc>
              <a:spcBef>
                <a:spcPts val="0"/>
              </a:spcBef>
              <a:spcAft>
                <a:spcPts val="0"/>
              </a:spcAft>
              <a:buClr>
                <a:schemeClr val="dk1"/>
              </a:buClr>
              <a:buSzPts val="1200"/>
              <a:buFont typeface="Calibri"/>
              <a:buNone/>
            </a:pPr>
            <a:r>
              <a:rPr lang="en-US" b="1" dirty="0" smtClean="0"/>
              <a:t>This </a:t>
            </a:r>
            <a:r>
              <a:rPr lang="en-US" b="1" dirty="0"/>
              <a:t>is the sample that was provided in Webinar 2 to provide you with the work from that webinar that was completed to this </a:t>
            </a:r>
            <a:r>
              <a:rPr lang="en-US" b="1" dirty="0" smtClean="0"/>
              <a:t>point.</a:t>
            </a:r>
            <a:r>
              <a:rPr lang="en-US" b="1" baseline="0" dirty="0"/>
              <a:t> </a:t>
            </a:r>
            <a:r>
              <a:rPr lang="en-US" b="1" dirty="0" smtClean="0"/>
              <a:t>We </a:t>
            </a:r>
            <a:r>
              <a:rPr lang="en-US" b="1" dirty="0"/>
              <a:t>wrote a Brief Description of the Unit.  </a:t>
            </a:r>
            <a:endParaRPr lang="en-US" b="1" dirty="0" smtClean="0"/>
          </a:p>
          <a:p>
            <a:pPr marL="0" marR="0" lvl="0" indent="0" algn="l" rtl="0">
              <a:lnSpc>
                <a:spcPct val="100000"/>
              </a:lnSpc>
              <a:spcBef>
                <a:spcPts val="0"/>
              </a:spcBef>
              <a:spcAft>
                <a:spcPts val="0"/>
              </a:spcAft>
              <a:buClr>
                <a:schemeClr val="dk1"/>
              </a:buClr>
              <a:buSzPts val="1200"/>
              <a:buFont typeface="Calibri"/>
              <a:buNone/>
            </a:pPr>
            <a:r>
              <a:rPr lang="en-US" b="1" dirty="0" smtClean="0"/>
              <a:t>And </a:t>
            </a:r>
            <a:r>
              <a:rPr lang="en-US" b="1" dirty="0"/>
              <a:t>then we identified and selected Grade Level Specific Performance Standards that will DRIVE the unit.</a:t>
            </a:r>
            <a:endParaRPr b="1"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US" b="1" dirty="0"/>
              <a:t>Please note, the Grade Level Performance Standards that will be addressed in this unit include two within the CREATING process, and one within </a:t>
            </a:r>
            <a:endParaRPr lang="en-US" b="1" dirty="0" smtClean="0"/>
          </a:p>
          <a:p>
            <a:pPr marL="0" marR="0" lvl="0" indent="0" algn="l" rtl="0">
              <a:lnSpc>
                <a:spcPct val="100000"/>
              </a:lnSpc>
              <a:spcBef>
                <a:spcPts val="0"/>
              </a:spcBef>
              <a:spcAft>
                <a:spcPts val="0"/>
              </a:spcAft>
              <a:buClr>
                <a:schemeClr val="dk1"/>
              </a:buClr>
              <a:buSzPts val="1200"/>
              <a:buFont typeface="Calibri"/>
              <a:buNone/>
            </a:pPr>
            <a:r>
              <a:rPr lang="en-US" b="1" dirty="0" smtClean="0"/>
              <a:t>the </a:t>
            </a:r>
            <a:r>
              <a:rPr lang="en-US" b="1" dirty="0"/>
              <a:t>CONNECTING process.  Remember to try to include standards that reflect two (or three) of the artistic processes.  </a:t>
            </a:r>
            <a:endParaRPr b="1" dirty="0"/>
          </a:p>
        </p:txBody>
      </p:sp>
      <p:sp>
        <p:nvSpPr>
          <p:cNvPr id="159" name="Google Shape;159;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Jill</a:t>
            </a:r>
            <a:r>
              <a:rPr lang="en-US" b="1" dirty="0" smtClean="0"/>
              <a:t>:</a:t>
            </a:r>
          </a:p>
          <a:p>
            <a:pPr marL="0" lvl="0" indent="0" algn="l" rtl="0">
              <a:spcBef>
                <a:spcPts val="0"/>
              </a:spcBef>
              <a:spcAft>
                <a:spcPts val="0"/>
              </a:spcAft>
              <a:buNone/>
            </a:pPr>
            <a:endParaRPr b="1" dirty="0"/>
          </a:p>
          <a:p>
            <a:pPr marL="0" lvl="0" indent="0" algn="l" rtl="0">
              <a:spcBef>
                <a:spcPts val="0"/>
              </a:spcBef>
              <a:spcAft>
                <a:spcPts val="0"/>
              </a:spcAft>
              <a:buNone/>
            </a:pPr>
            <a:r>
              <a:rPr lang="en-US" b="1" dirty="0"/>
              <a:t>We move to the next section in the unit template which is Enduring Understandings.  Enduring Understandings summarize important ideas and </a:t>
            </a:r>
            <a:endParaRPr lang="en-US" b="1" dirty="0" smtClean="0"/>
          </a:p>
          <a:p>
            <a:pPr marL="0" lvl="0" indent="0" algn="l" rtl="0">
              <a:spcBef>
                <a:spcPts val="0"/>
              </a:spcBef>
              <a:spcAft>
                <a:spcPts val="0"/>
              </a:spcAft>
              <a:buNone/>
            </a:pPr>
            <a:r>
              <a:rPr lang="en-US" b="1" dirty="0" smtClean="0"/>
              <a:t>core </a:t>
            </a:r>
            <a:r>
              <a:rPr lang="en-US" b="1" dirty="0"/>
              <a:t>processes that are central to a discipline and have lasting value beyond the classroom…and…they synthesize what students should understand </a:t>
            </a:r>
            <a:endParaRPr lang="en-US" b="1" dirty="0" smtClean="0"/>
          </a:p>
          <a:p>
            <a:pPr marL="0" lvl="0" indent="0" algn="l" rtl="0">
              <a:spcBef>
                <a:spcPts val="0"/>
              </a:spcBef>
              <a:spcAft>
                <a:spcPts val="0"/>
              </a:spcAft>
              <a:buNone/>
            </a:pPr>
            <a:r>
              <a:rPr lang="en-US" b="1" dirty="0" smtClean="0"/>
              <a:t>in </a:t>
            </a:r>
            <a:r>
              <a:rPr lang="en-US" b="1" dirty="0"/>
              <a:t>a lager capacity that will have longevity.  They are the BIG IDEAS!!!!</a:t>
            </a:r>
            <a:endParaRPr b="1" dirty="0"/>
          </a:p>
          <a:p>
            <a:pPr marL="285750" lvl="0" indent="-209550" algn="l" rtl="0">
              <a:spcBef>
                <a:spcPts val="0"/>
              </a:spcBef>
              <a:spcAft>
                <a:spcPts val="0"/>
              </a:spcAft>
              <a:buClr>
                <a:schemeClr val="dk1"/>
              </a:buClr>
              <a:buSzPts val="1200"/>
              <a:buFont typeface="Arial"/>
              <a:buNone/>
            </a:pPr>
            <a:endParaRPr b="1" dirty="0"/>
          </a:p>
          <a:p>
            <a:pPr marL="0" lvl="0" indent="0" algn="l" rtl="0">
              <a:spcBef>
                <a:spcPts val="0"/>
              </a:spcBef>
              <a:spcAft>
                <a:spcPts val="0"/>
              </a:spcAft>
              <a:buNone/>
            </a:pPr>
            <a:endParaRPr b="1" dirty="0"/>
          </a:p>
        </p:txBody>
      </p:sp>
      <p:sp>
        <p:nvSpPr>
          <p:cNvPr id="171" name="Google Shape;171;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dirty="0"/>
              <a:t>Jill:</a:t>
            </a:r>
            <a:endParaRPr b="1" dirty="0"/>
          </a:p>
          <a:p>
            <a:pPr marL="0" lvl="0" indent="0" algn="l" rtl="0">
              <a:spcBef>
                <a:spcPts val="0"/>
              </a:spcBef>
              <a:spcAft>
                <a:spcPts val="0"/>
              </a:spcAft>
              <a:buNone/>
            </a:pPr>
            <a:r>
              <a:rPr lang="en-US" b="1" dirty="0"/>
              <a:t>Enduring Understandings are the WHY’s, they are the  BIG IDEA for what we want students to take away from their learning.</a:t>
            </a:r>
            <a:endParaRPr b="1" dirty="0"/>
          </a:p>
          <a:p>
            <a:pPr marL="0" lvl="0" indent="0" algn="l" rtl="0">
              <a:spcBef>
                <a:spcPts val="0"/>
              </a:spcBef>
              <a:spcAft>
                <a:spcPts val="0"/>
              </a:spcAft>
              <a:buNone/>
            </a:pPr>
            <a:r>
              <a:rPr lang="en-US" b="1" dirty="0"/>
              <a:t>The beauty is, they’re already there for us in the Standards.</a:t>
            </a:r>
            <a:endParaRPr b="1" dirty="0"/>
          </a:p>
        </p:txBody>
      </p:sp>
      <p:sp>
        <p:nvSpPr>
          <p:cNvPr id="183" name="Google Shape;183;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 name="Google Shape;30;p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 name="Google Shape;31;p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2" name="Google Shape;32;p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3" name="Google Shape;33;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3" name="Google Shape;43;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9" name="Google Shape;49;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www.greatschoolspartnership.org/" TargetMode="External"/><Relationship Id="rId4" Type="http://schemas.openxmlformats.org/officeDocument/2006/relationships/hyperlink" Target="http://creativecommons.org/licenses/by-nc-sa/4.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hyperlink" Target="mailto:Melissa.hickey@ct.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nationalartsstandard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215370" y="206738"/>
            <a:ext cx="8713260" cy="1897222"/>
          </a:xfrm>
          <a:prstGeom prst="rect">
            <a:avLst/>
          </a:prstGeom>
          <a:solidFill>
            <a:srgbClr val="C5D8F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90"/>
              </a:solidFill>
              <a:latin typeface="Calibri"/>
              <a:ea typeface="Calibri"/>
              <a:cs typeface="Calibri"/>
              <a:sym typeface="Calibri"/>
            </a:endParaRPr>
          </a:p>
        </p:txBody>
      </p:sp>
      <p:cxnSp>
        <p:nvCxnSpPr>
          <p:cNvPr id="90" name="Google Shape;90;p13"/>
          <p:cNvCxnSpPr/>
          <p:nvPr/>
        </p:nvCxnSpPr>
        <p:spPr>
          <a:xfrm>
            <a:off x="215370" y="2103959"/>
            <a:ext cx="8713260" cy="0"/>
          </a:xfrm>
          <a:prstGeom prst="straightConnector1">
            <a:avLst/>
          </a:prstGeom>
          <a:noFill/>
          <a:ln w="57150" cap="flat" cmpd="sng">
            <a:solidFill>
              <a:srgbClr val="000090"/>
            </a:solidFill>
            <a:prstDash val="solid"/>
            <a:round/>
            <a:headEnd type="none" w="sm" len="sm"/>
            <a:tailEnd type="none" w="sm" len="sm"/>
          </a:ln>
        </p:spPr>
      </p:cxnSp>
      <p:sp>
        <p:nvSpPr>
          <p:cNvPr id="91" name="Google Shape;91;p13"/>
          <p:cNvSpPr/>
          <p:nvPr/>
        </p:nvSpPr>
        <p:spPr>
          <a:xfrm>
            <a:off x="215370" y="206737"/>
            <a:ext cx="8713260" cy="6458063"/>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2" name="Google Shape;92;p13" descr="treebackground2.png"/>
          <p:cNvPicPr preferRelativeResize="0"/>
          <p:nvPr/>
        </p:nvPicPr>
        <p:blipFill rotWithShape="1">
          <a:blip r:embed="rId3">
            <a:alphaModFix amt="10000"/>
          </a:blip>
          <a:srcRect/>
          <a:stretch/>
        </p:blipFill>
        <p:spPr>
          <a:xfrm>
            <a:off x="332900" y="398046"/>
            <a:ext cx="8261709" cy="6266754"/>
          </a:xfrm>
          <a:prstGeom prst="rect">
            <a:avLst/>
          </a:prstGeom>
          <a:noFill/>
          <a:ln>
            <a:noFill/>
          </a:ln>
        </p:spPr>
      </p:pic>
      <p:sp>
        <p:nvSpPr>
          <p:cNvPr id="93" name="Google Shape;93;p13"/>
          <p:cNvSpPr txBox="1">
            <a:spLocks noGrp="1"/>
          </p:cNvSpPr>
          <p:nvPr>
            <p:ph type="ctrTitle"/>
          </p:nvPr>
        </p:nvSpPr>
        <p:spPr>
          <a:xfrm>
            <a:off x="685800" y="1835609"/>
            <a:ext cx="7772400" cy="33249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0090"/>
              </a:buClr>
              <a:buSzPts val="1800"/>
              <a:buFont typeface="Times New Roman"/>
              <a:buNone/>
            </a:pPr>
            <a:r>
              <a:rPr lang="en-US" sz="1800">
                <a:solidFill>
                  <a:srgbClr val="000090"/>
                </a:solidFill>
                <a:latin typeface="Times New Roman"/>
                <a:ea typeface="Times New Roman"/>
                <a:cs typeface="Times New Roman"/>
                <a:sym typeface="Times New Roman"/>
              </a:rPr>
              <a:t>CONNECTICUT STATE DEPARTMENT OF EDUCATION </a:t>
            </a:r>
            <a:r>
              <a:rPr lang="en-US" sz="2520">
                <a:solidFill>
                  <a:srgbClr val="000090"/>
                </a:solidFill>
                <a:latin typeface="Times New Roman"/>
                <a:ea typeface="Times New Roman"/>
                <a:cs typeface="Times New Roman"/>
                <a:sym typeface="Times New Roman"/>
              </a:rPr>
              <a:t/>
            </a:r>
            <a:br>
              <a:rPr lang="en-US" sz="2520">
                <a:solidFill>
                  <a:srgbClr val="000090"/>
                </a:solidFill>
                <a:latin typeface="Times New Roman"/>
                <a:ea typeface="Times New Roman"/>
                <a:cs typeface="Times New Roman"/>
                <a:sym typeface="Times New Roman"/>
              </a:rPr>
            </a:br>
            <a:endParaRPr sz="3240" b="1">
              <a:solidFill>
                <a:srgbClr val="000090"/>
              </a:solidFill>
              <a:latin typeface="Times New Roman"/>
              <a:ea typeface="Times New Roman"/>
              <a:cs typeface="Times New Roman"/>
              <a:sym typeface="Times New Roman"/>
            </a:endParaRPr>
          </a:p>
        </p:txBody>
      </p:sp>
      <p:sp>
        <p:nvSpPr>
          <p:cNvPr id="94" name="Google Shape;94;p13"/>
          <p:cNvSpPr txBox="1">
            <a:spLocks noGrp="1"/>
          </p:cNvSpPr>
          <p:nvPr>
            <p:ph type="subTitle" idx="1"/>
          </p:nvPr>
        </p:nvSpPr>
        <p:spPr>
          <a:xfrm>
            <a:off x="685800" y="2533519"/>
            <a:ext cx="7772400" cy="398941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00FF"/>
              </a:buClr>
              <a:buSzPts val="4400"/>
              <a:buNone/>
            </a:pPr>
            <a:r>
              <a:rPr lang="en-US" sz="4400" b="1" dirty="0">
                <a:solidFill>
                  <a:schemeClr val="tx1"/>
                </a:solidFill>
                <a:latin typeface="Calibri" panose="020F0502020204030204" pitchFamily="34" charset="0"/>
                <a:ea typeface="Arial"/>
                <a:cs typeface="Calibri" panose="020F0502020204030204" pitchFamily="34" charset="0"/>
                <a:sym typeface="Arial"/>
              </a:rPr>
              <a:t>Linking the Connecticut Arts Standards to </a:t>
            </a:r>
            <a:r>
              <a:rPr lang="en-US" sz="4400" b="1">
                <a:solidFill>
                  <a:schemeClr val="tx1"/>
                </a:solidFill>
                <a:latin typeface="Calibri" panose="020F0502020204030204" pitchFamily="34" charset="0"/>
                <a:ea typeface="Arial"/>
                <a:cs typeface="Calibri" panose="020F0502020204030204" pitchFamily="34" charset="0"/>
                <a:sym typeface="Arial"/>
              </a:rPr>
              <a:t>Practice </a:t>
            </a:r>
            <a:endParaRPr lang="en-US" sz="4400" b="1" smtClean="0">
              <a:solidFill>
                <a:schemeClr val="tx1"/>
              </a:solidFill>
              <a:latin typeface="Calibri" panose="020F0502020204030204" pitchFamily="34" charset="0"/>
              <a:ea typeface="Arial"/>
              <a:cs typeface="Calibri" panose="020F0502020204030204" pitchFamily="34" charset="0"/>
              <a:sym typeface="Arial"/>
            </a:endParaRPr>
          </a:p>
          <a:p>
            <a:pPr marL="0" lvl="0" indent="0" algn="ctr" rtl="0">
              <a:spcBef>
                <a:spcPts val="0"/>
              </a:spcBef>
              <a:spcAft>
                <a:spcPts val="0"/>
              </a:spcAft>
              <a:buClr>
                <a:srgbClr val="0000FF"/>
              </a:buClr>
              <a:buSzPts val="4400"/>
              <a:buNone/>
            </a:pPr>
            <a:r>
              <a:rPr lang="en-US" sz="4400" b="1" smtClean="0">
                <a:solidFill>
                  <a:schemeClr val="tx1"/>
                </a:solidFill>
                <a:latin typeface="Calibri" panose="020F0502020204030204" pitchFamily="34" charset="0"/>
                <a:ea typeface="Arial"/>
                <a:cs typeface="Calibri" panose="020F0502020204030204" pitchFamily="34" charset="0"/>
                <a:sym typeface="Arial"/>
              </a:rPr>
              <a:t>(</a:t>
            </a:r>
            <a:r>
              <a:rPr lang="en-US" sz="4400" b="1" dirty="0">
                <a:solidFill>
                  <a:schemeClr val="tx1"/>
                </a:solidFill>
                <a:latin typeface="Calibri" panose="020F0502020204030204" pitchFamily="34" charset="0"/>
                <a:ea typeface="Arial"/>
                <a:cs typeface="Calibri" panose="020F0502020204030204" pitchFamily="34" charset="0"/>
                <a:sym typeface="Arial"/>
              </a:rPr>
              <a:t>Webinar Three)</a:t>
            </a:r>
            <a:endParaRPr dirty="0">
              <a:solidFill>
                <a:schemeClr val="tx1"/>
              </a:solidFill>
              <a:latin typeface="Calibri" panose="020F0502020204030204" pitchFamily="34" charset="0"/>
              <a:cs typeface="Calibri" panose="020F0502020204030204" pitchFamily="34" charset="0"/>
            </a:endParaRPr>
          </a:p>
          <a:p>
            <a:pPr marL="0" lvl="0" indent="0" algn="ctr" rtl="0">
              <a:spcBef>
                <a:spcPts val="840"/>
              </a:spcBef>
              <a:spcAft>
                <a:spcPts val="0"/>
              </a:spcAft>
              <a:buClr>
                <a:srgbClr val="888888"/>
              </a:buClr>
              <a:buSzPts val="4200"/>
              <a:buNone/>
            </a:pPr>
            <a:endParaRPr sz="4200" b="1" dirty="0">
              <a:solidFill>
                <a:srgbClr val="0000FF"/>
              </a:solidFill>
              <a:latin typeface="Arial"/>
              <a:ea typeface="Arial"/>
              <a:cs typeface="Arial"/>
              <a:sym typeface="Arial"/>
            </a:endParaRPr>
          </a:p>
          <a:p>
            <a:pPr marL="0" lvl="0" indent="0" algn="ctr" rtl="0">
              <a:spcBef>
                <a:spcPts val="720"/>
              </a:spcBef>
              <a:spcAft>
                <a:spcPts val="0"/>
              </a:spcAft>
              <a:buClr>
                <a:srgbClr val="888888"/>
              </a:buClr>
              <a:buSzPts val="3600"/>
              <a:buNone/>
            </a:pPr>
            <a:endParaRPr sz="3600" b="1" dirty="0">
              <a:solidFill>
                <a:srgbClr val="1F497D"/>
              </a:solidFill>
              <a:latin typeface="Arial"/>
              <a:ea typeface="Arial"/>
              <a:cs typeface="Arial"/>
              <a:sym typeface="Arial"/>
            </a:endParaRPr>
          </a:p>
          <a:p>
            <a:pPr marL="0" lvl="0" indent="0" algn="ctr" rtl="0">
              <a:spcBef>
                <a:spcPts val="720"/>
              </a:spcBef>
              <a:spcAft>
                <a:spcPts val="0"/>
              </a:spcAft>
              <a:buClr>
                <a:srgbClr val="888888"/>
              </a:buClr>
              <a:buSzPts val="3600"/>
              <a:buNone/>
            </a:pPr>
            <a:endParaRPr sz="3600" b="1" dirty="0">
              <a:solidFill>
                <a:srgbClr val="1F497D"/>
              </a:solidFill>
              <a:latin typeface="Arial"/>
              <a:ea typeface="Arial"/>
              <a:cs typeface="Arial"/>
              <a:sym typeface="Arial"/>
            </a:endParaRPr>
          </a:p>
          <a:p>
            <a:pPr marL="0" lvl="0" indent="0" algn="ctr" rtl="0">
              <a:spcBef>
                <a:spcPts val="720"/>
              </a:spcBef>
              <a:spcAft>
                <a:spcPts val="0"/>
              </a:spcAft>
              <a:buClr>
                <a:srgbClr val="888888"/>
              </a:buClr>
              <a:buSzPts val="3600"/>
              <a:buNone/>
            </a:pPr>
            <a:endParaRPr sz="3600" b="1" dirty="0">
              <a:solidFill>
                <a:srgbClr val="1F497D"/>
              </a:solidFill>
              <a:latin typeface="Arial Black"/>
              <a:ea typeface="Arial Black"/>
              <a:cs typeface="Arial Black"/>
              <a:sym typeface="Arial Black"/>
            </a:endParaRPr>
          </a:p>
          <a:p>
            <a:pPr marL="0" lvl="0" indent="0" algn="ctr" rtl="0">
              <a:spcBef>
                <a:spcPts val="720"/>
              </a:spcBef>
              <a:spcAft>
                <a:spcPts val="0"/>
              </a:spcAft>
              <a:buClr>
                <a:srgbClr val="888888"/>
              </a:buClr>
              <a:buSzPts val="3600"/>
              <a:buNone/>
            </a:pPr>
            <a:endParaRPr sz="3600" b="1" dirty="0">
              <a:latin typeface="Arial Black"/>
              <a:ea typeface="Arial Black"/>
              <a:cs typeface="Arial Black"/>
              <a:sym typeface="Arial Black"/>
            </a:endParaRPr>
          </a:p>
        </p:txBody>
      </p:sp>
      <p:pic>
        <p:nvPicPr>
          <p:cNvPr id="95" name="Google Shape;95;p13" descr="CSDElogo_casual_blue.jpg" title="CSDE tree logo"/>
          <p:cNvPicPr preferRelativeResize="0"/>
          <p:nvPr/>
        </p:nvPicPr>
        <p:blipFill rotWithShape="1">
          <a:blip r:embed="rId4">
            <a:alphaModFix/>
          </a:blip>
          <a:srcRect/>
          <a:stretch/>
        </p:blipFill>
        <p:spPr>
          <a:xfrm>
            <a:off x="3803384" y="444614"/>
            <a:ext cx="1351995" cy="102648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cxnSp>
        <p:nvCxnSpPr>
          <p:cNvPr id="203" name="Google Shape;203;p22"/>
          <p:cNvCxnSpPr/>
          <p:nvPr/>
        </p:nvCxnSpPr>
        <p:spPr>
          <a:xfrm>
            <a:off x="1303274" y="6587507"/>
            <a:ext cx="7562700" cy="0"/>
          </a:xfrm>
          <a:prstGeom prst="straightConnector1">
            <a:avLst/>
          </a:prstGeom>
          <a:noFill/>
          <a:ln w="9525" cap="flat" cmpd="sng">
            <a:solidFill>
              <a:srgbClr val="002D73"/>
            </a:solidFill>
            <a:prstDash val="solid"/>
            <a:round/>
            <a:headEnd type="none" w="sm" len="sm"/>
            <a:tailEnd type="none" w="sm" len="sm"/>
          </a:ln>
        </p:spPr>
      </p:cxnSp>
      <p:sp>
        <p:nvSpPr>
          <p:cNvPr id="196" name="Google Shape;19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197" name="Google Shape;197;p22"/>
          <p:cNvSpPr txBox="1"/>
          <p:nvPr/>
        </p:nvSpPr>
        <p:spPr>
          <a:xfrm>
            <a:off x="604299" y="335280"/>
            <a:ext cx="8121161" cy="95410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i="0" u="none" strike="noStrike" cap="none" dirty="0">
                <a:solidFill>
                  <a:schemeClr val="tx1"/>
                </a:solidFill>
                <a:latin typeface="Calibri" panose="020F0502020204030204" pitchFamily="34" charset="0"/>
                <a:cs typeface="Calibri" panose="020F0502020204030204" pitchFamily="34" charset="0"/>
                <a:sym typeface="Arial"/>
              </a:rPr>
              <a:t>CAST MODEL DISTRICT UNIT TEMPLATE</a:t>
            </a:r>
            <a:endParaRPr dirty="0">
              <a:solidFill>
                <a:schemeClr val="tx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tx1"/>
                </a:solidFill>
                <a:latin typeface="Calibri" panose="020F0502020204030204" pitchFamily="34" charset="0"/>
                <a:cs typeface="Calibri" panose="020F0502020204030204" pitchFamily="34" charset="0"/>
                <a:sym typeface="Arial"/>
              </a:rPr>
              <a:t>(detail of </a:t>
            </a:r>
            <a:r>
              <a:rPr lang="en-US" sz="2800" dirty="0" smtClean="0">
                <a:solidFill>
                  <a:schemeClr val="tx1"/>
                </a:solidFill>
                <a:latin typeface="Calibri" panose="020F0502020204030204" pitchFamily="34" charset="0"/>
                <a:cs typeface="Calibri" panose="020F0502020204030204" pitchFamily="34" charset="0"/>
                <a:sym typeface="Arial"/>
              </a:rPr>
              <a:t>EUs/EQs </a:t>
            </a:r>
            <a:r>
              <a:rPr lang="en-US" sz="2800" dirty="0">
                <a:solidFill>
                  <a:schemeClr val="tx1"/>
                </a:solidFill>
                <a:latin typeface="Calibri" panose="020F0502020204030204" pitchFamily="34" charset="0"/>
                <a:cs typeface="Calibri" panose="020F0502020204030204" pitchFamily="34" charset="0"/>
                <a:sym typeface="Arial"/>
              </a:rPr>
              <a:t>connecting to Standards)</a:t>
            </a:r>
            <a:endParaRPr sz="2800" dirty="0">
              <a:solidFill>
                <a:schemeClr val="tx1"/>
              </a:solidFill>
              <a:latin typeface="Calibri" panose="020F0502020204030204" pitchFamily="34" charset="0"/>
              <a:cs typeface="Calibri" panose="020F0502020204030204" pitchFamily="34" charset="0"/>
              <a:sym typeface="Arial"/>
            </a:endParaRPr>
          </a:p>
        </p:txBody>
      </p:sp>
      <p:pic>
        <p:nvPicPr>
          <p:cNvPr id="198" name="Google Shape;198;p22" title="CSDE tree logo"/>
          <p:cNvPicPr preferRelativeResize="0"/>
          <p:nvPr/>
        </p:nvPicPr>
        <p:blipFill rotWithShape="1">
          <a:blip r:embed="rId3">
            <a:alphaModFix/>
          </a:blip>
          <a:srcRect/>
          <a:stretch/>
        </p:blipFill>
        <p:spPr>
          <a:xfrm>
            <a:off x="206311" y="5783624"/>
            <a:ext cx="1096963" cy="832417"/>
          </a:xfrm>
          <a:prstGeom prst="rect">
            <a:avLst/>
          </a:prstGeom>
          <a:noFill/>
          <a:ln>
            <a:noFill/>
          </a:ln>
        </p:spPr>
      </p:pic>
      <p:sp>
        <p:nvSpPr>
          <p:cNvPr id="199" name="Google Shape;199;p22"/>
          <p:cNvSpPr txBox="1"/>
          <p:nvPr/>
        </p:nvSpPr>
        <p:spPr>
          <a:xfrm>
            <a:off x="1303274" y="6310343"/>
            <a:ext cx="7633671"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graphicFrame>
        <p:nvGraphicFramePr>
          <p:cNvPr id="200" name="Google Shape;200;p22"/>
          <p:cNvGraphicFramePr/>
          <p:nvPr>
            <p:extLst>
              <p:ext uri="{D42A27DB-BD31-4B8C-83A1-F6EECF244321}">
                <p14:modId xmlns:p14="http://schemas.microsoft.com/office/powerpoint/2010/main" val="2774047040"/>
              </p:ext>
            </p:extLst>
          </p:nvPr>
        </p:nvGraphicFramePr>
        <p:xfrm>
          <a:off x="441722" y="1433701"/>
          <a:ext cx="4126725" cy="4224568"/>
        </p:xfrm>
        <a:graphic>
          <a:graphicData uri="http://schemas.openxmlformats.org/drawingml/2006/table">
            <a:tbl>
              <a:tblPr firstRow="1" firstCol="1" bandRow="1">
                <a:noFill/>
                <a:tableStyleId>{101F9C5A-3A31-46BF-8728-CBCD98EFCEC2}</a:tableStyleId>
              </a:tblPr>
              <a:tblGrid>
                <a:gridCol w="1010400">
                  <a:extLst>
                    <a:ext uri="{9D8B030D-6E8A-4147-A177-3AD203B41FA5}">
                      <a16:colId xmlns:a16="http://schemas.microsoft.com/office/drawing/2014/main" val="20000"/>
                    </a:ext>
                  </a:extLst>
                </a:gridCol>
                <a:gridCol w="946475">
                  <a:extLst>
                    <a:ext uri="{9D8B030D-6E8A-4147-A177-3AD203B41FA5}">
                      <a16:colId xmlns:a16="http://schemas.microsoft.com/office/drawing/2014/main" val="20001"/>
                    </a:ext>
                  </a:extLst>
                </a:gridCol>
                <a:gridCol w="2169850">
                  <a:extLst>
                    <a:ext uri="{9D8B030D-6E8A-4147-A177-3AD203B41FA5}">
                      <a16:colId xmlns:a16="http://schemas.microsoft.com/office/drawing/2014/main" val="20002"/>
                    </a:ext>
                  </a:extLst>
                </a:gridCol>
              </a:tblGrid>
              <a:tr h="428100">
                <a:tc>
                  <a:txBody>
                    <a:bodyPr/>
                    <a:lstStyle/>
                    <a:p>
                      <a:pPr marL="0" marR="0" lvl="0" indent="0" algn="l" rtl="0">
                        <a:lnSpc>
                          <a:spcPct val="107000"/>
                        </a:lnSpc>
                        <a:spcBef>
                          <a:spcPts val="0"/>
                        </a:spcBef>
                        <a:spcAft>
                          <a:spcPts val="0"/>
                        </a:spcAft>
                        <a:buNone/>
                      </a:pPr>
                      <a:r>
                        <a:rPr lang="en-US" sz="1600">
                          <a:solidFill>
                            <a:schemeClr val="dk1"/>
                          </a:solidFill>
                        </a:rPr>
                        <a:t>Unit Title:</a:t>
                      </a:r>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a:txBody>
                    <a:bodyPr/>
                    <a:lstStyle/>
                    <a:p>
                      <a:pPr marL="0" marR="0" lvl="0" indent="0" algn="l" rtl="0">
                        <a:lnSpc>
                          <a:spcPct val="107000"/>
                        </a:lnSpc>
                        <a:spcBef>
                          <a:spcPts val="0"/>
                        </a:spcBef>
                        <a:spcAft>
                          <a:spcPts val="0"/>
                        </a:spcAft>
                        <a:buNone/>
                      </a:pPr>
                      <a:r>
                        <a:rPr lang="en-US" sz="1600">
                          <a:solidFill>
                            <a:schemeClr val="dk1"/>
                          </a:solidFill>
                        </a:rPr>
                        <a:t>Subject: </a:t>
                      </a:r>
                      <a:endParaRPr sz="1600">
                        <a:solidFill>
                          <a:schemeClr val="dk1"/>
                        </a:solidFill>
                      </a:endParaRPr>
                    </a:p>
                    <a:p>
                      <a:pPr marL="0" marR="0" lvl="0" indent="0" algn="l" rtl="0">
                        <a:lnSpc>
                          <a:spcPct val="107000"/>
                        </a:lnSpc>
                        <a:spcBef>
                          <a:spcPts val="800"/>
                        </a:spcBef>
                        <a:spcAft>
                          <a:spcPts val="0"/>
                        </a:spcAft>
                        <a:buNone/>
                      </a:pPr>
                      <a:r>
                        <a:rPr lang="en-US" sz="1600">
                          <a:solidFill>
                            <a:schemeClr val="dk1"/>
                          </a:solidFill>
                        </a:rPr>
                        <a:t>        </a:t>
                      </a:r>
                      <a:endParaRPr sz="160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a:txBody>
                    <a:bodyPr/>
                    <a:lstStyle/>
                    <a:p>
                      <a:pPr marL="0" marR="0" lvl="0" indent="0" algn="l" rtl="0">
                        <a:lnSpc>
                          <a:spcPct val="100000"/>
                        </a:lnSpc>
                        <a:spcBef>
                          <a:spcPts val="0"/>
                        </a:spcBef>
                        <a:spcAft>
                          <a:spcPts val="0"/>
                        </a:spcAft>
                        <a:buNone/>
                      </a:pPr>
                      <a:r>
                        <a:rPr lang="en-US" sz="1600">
                          <a:solidFill>
                            <a:schemeClr val="dk1"/>
                          </a:solidFill>
                        </a:rPr>
                        <a:t>  Grade Level/ Course:  </a:t>
                      </a:r>
                      <a:endParaRPr sz="1600">
                        <a:solidFill>
                          <a:schemeClr val="dk1"/>
                        </a:solidFill>
                      </a:endParaRPr>
                    </a:p>
                    <a:p>
                      <a:pPr marL="0" marR="0" lvl="0" indent="0" algn="l" rtl="0">
                        <a:lnSpc>
                          <a:spcPct val="100000"/>
                        </a:lnSpc>
                        <a:spcBef>
                          <a:spcPts val="0"/>
                        </a:spcBef>
                        <a:spcAft>
                          <a:spcPts val="0"/>
                        </a:spcAft>
                        <a:buNone/>
                      </a:pPr>
                      <a:endParaRPr sz="1600">
                        <a:solidFill>
                          <a:schemeClr val="dk1"/>
                        </a:solidFill>
                        <a:latin typeface="Calibri"/>
                        <a:ea typeface="Calibri"/>
                        <a:cs typeface="Calibri"/>
                        <a:sym typeface="Calibri"/>
                      </a:endParaRPr>
                    </a:p>
                  </a:txBody>
                  <a:tcPr marL="0" marR="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0"/>
                  </a:ext>
                </a:extLst>
              </a:tr>
              <a:tr h="520750">
                <a:tc gridSpan="3">
                  <a:txBody>
                    <a:bodyPr/>
                    <a:lstStyle/>
                    <a:p>
                      <a:pPr marL="0" marR="0" lvl="0" indent="0" algn="l" rtl="0">
                        <a:lnSpc>
                          <a:spcPct val="100000"/>
                        </a:lnSpc>
                        <a:spcBef>
                          <a:spcPts val="0"/>
                        </a:spcBef>
                        <a:spcAft>
                          <a:spcPts val="0"/>
                        </a:spcAft>
                        <a:buNone/>
                      </a:pPr>
                      <a:r>
                        <a:rPr lang="en-US" sz="1700" dirty="0">
                          <a:solidFill>
                            <a:schemeClr val="dk1"/>
                          </a:solidFill>
                        </a:rPr>
                        <a:t>School/Teachers:</a:t>
                      </a:r>
                      <a:endParaRPr sz="1100"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749850">
                <a:tc gridSpan="3">
                  <a:txBody>
                    <a:bodyPr/>
                    <a:lstStyle/>
                    <a:p>
                      <a:pPr marL="0" marR="0" lvl="0" indent="0" algn="l" rtl="0">
                        <a:lnSpc>
                          <a:spcPct val="100000"/>
                        </a:lnSpc>
                        <a:spcBef>
                          <a:spcPts val="0"/>
                        </a:spcBef>
                        <a:spcAft>
                          <a:spcPts val="0"/>
                        </a:spcAft>
                        <a:buNone/>
                      </a:pPr>
                      <a:r>
                        <a:rPr lang="en-US" sz="1700" dirty="0">
                          <a:solidFill>
                            <a:schemeClr val="dk1"/>
                          </a:solidFill>
                        </a:rPr>
                        <a:t>Brief Description of Unit:  </a:t>
                      </a:r>
                      <a:r>
                        <a:rPr lang="en-US" sz="1200" dirty="0">
                          <a:solidFill>
                            <a:schemeClr val="dk1"/>
                          </a:solidFill>
                        </a:rPr>
                        <a:t>Statement pieces-reflecting personal experience </a:t>
                      </a:r>
                      <a:endParaRPr sz="1200"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321375">
                <a:tc gridSpan="3">
                  <a:txBody>
                    <a:bodyPr/>
                    <a:lstStyle/>
                    <a:p>
                      <a:pPr marL="0" marR="0" lvl="0" indent="0" algn="l" rtl="0">
                        <a:lnSpc>
                          <a:spcPct val="100000"/>
                        </a:lnSpc>
                        <a:spcBef>
                          <a:spcPts val="0"/>
                        </a:spcBef>
                        <a:spcAft>
                          <a:spcPts val="0"/>
                        </a:spcAft>
                        <a:buNone/>
                      </a:pPr>
                      <a:r>
                        <a:rPr lang="en-US" sz="1700" i="1" dirty="0" smtClean="0">
                          <a:solidFill>
                            <a:schemeClr val="dk1"/>
                          </a:solidFill>
                        </a:rPr>
                        <a:t>STANDARDS:</a:t>
                      </a:r>
                      <a:endParaRPr sz="1100" i="1" dirty="0">
                        <a:solidFill>
                          <a:schemeClr val="dk1"/>
                        </a:solidFill>
                      </a:endParaRPr>
                    </a:p>
                    <a:p>
                      <a:pPr marL="0" marR="0" lvl="0" indent="0" algn="l" rtl="0">
                        <a:lnSpc>
                          <a:spcPct val="150000"/>
                        </a:lnSpc>
                        <a:spcBef>
                          <a:spcPts val="0"/>
                        </a:spcBef>
                        <a:spcAft>
                          <a:spcPts val="0"/>
                        </a:spcAft>
                        <a:buNone/>
                      </a:pPr>
                      <a:r>
                        <a:rPr lang="en-US" sz="1400" i="1" dirty="0">
                          <a:solidFill>
                            <a:schemeClr val="dk1"/>
                          </a:solidFill>
                        </a:rPr>
                        <a:t>•</a:t>
                      </a:r>
                      <a:r>
                        <a:rPr lang="en-US" sz="1400" i="0" dirty="0">
                          <a:solidFill>
                            <a:schemeClr val="dk1"/>
                          </a:solidFill>
                        </a:rPr>
                        <a:t>Creating</a:t>
                      </a:r>
                      <a:endParaRPr i="0" dirty="0"/>
                    </a:p>
                    <a:p>
                      <a:pPr marL="0" marR="0" lvl="0" indent="0" algn="l" rtl="0">
                        <a:lnSpc>
                          <a:spcPct val="150000"/>
                        </a:lnSpc>
                        <a:spcBef>
                          <a:spcPts val="0"/>
                        </a:spcBef>
                        <a:spcAft>
                          <a:spcPts val="0"/>
                        </a:spcAft>
                        <a:buNone/>
                      </a:pPr>
                      <a:r>
                        <a:rPr lang="en-US" sz="1400" i="0" dirty="0">
                          <a:solidFill>
                            <a:schemeClr val="dk1"/>
                          </a:solidFill>
                        </a:rPr>
                        <a:t>•</a:t>
                      </a:r>
                      <a:r>
                        <a:rPr lang="en-US" sz="1400" i="0" dirty="0">
                          <a:solidFill>
                            <a:schemeClr val="dk1"/>
                          </a:solidFill>
                          <a:latin typeface="Calibri"/>
                          <a:ea typeface="Calibri"/>
                          <a:cs typeface="Calibri"/>
                          <a:sym typeface="Calibri"/>
                        </a:rPr>
                        <a:t>Performing/Presenting:</a:t>
                      </a:r>
                      <a:endParaRPr i="0" dirty="0"/>
                    </a:p>
                    <a:p>
                      <a:pPr marL="0" marR="0" lvl="0" indent="0" algn="l" rtl="0">
                        <a:lnSpc>
                          <a:spcPct val="150000"/>
                        </a:lnSpc>
                        <a:spcBef>
                          <a:spcPts val="0"/>
                        </a:spcBef>
                        <a:spcAft>
                          <a:spcPts val="0"/>
                        </a:spcAft>
                        <a:buNone/>
                      </a:pPr>
                      <a:r>
                        <a:rPr lang="en-US" sz="1400" i="0" dirty="0">
                          <a:solidFill>
                            <a:schemeClr val="dk1"/>
                          </a:solidFill>
                        </a:rPr>
                        <a:t>•</a:t>
                      </a:r>
                      <a:r>
                        <a:rPr lang="en-US" sz="1400" i="0" dirty="0">
                          <a:solidFill>
                            <a:schemeClr val="dk1"/>
                          </a:solidFill>
                          <a:latin typeface="Calibri"/>
                          <a:ea typeface="Calibri"/>
                          <a:cs typeface="Calibri"/>
                          <a:sym typeface="Calibri"/>
                        </a:rPr>
                        <a:t>Responding:</a:t>
                      </a:r>
                      <a:endParaRPr i="0" dirty="0"/>
                    </a:p>
                    <a:p>
                      <a:pPr marL="0" marR="0" lvl="0" indent="0" algn="l" rtl="0">
                        <a:lnSpc>
                          <a:spcPct val="150000"/>
                        </a:lnSpc>
                        <a:spcBef>
                          <a:spcPts val="0"/>
                        </a:spcBef>
                        <a:spcAft>
                          <a:spcPts val="0"/>
                        </a:spcAft>
                        <a:buNone/>
                      </a:pPr>
                      <a:r>
                        <a:rPr lang="en-US" sz="1400" i="0" dirty="0">
                          <a:solidFill>
                            <a:schemeClr val="dk1"/>
                          </a:solidFill>
                        </a:rPr>
                        <a:t>•</a:t>
                      </a:r>
                      <a:r>
                        <a:rPr lang="en-US" sz="1400" i="0" dirty="0">
                          <a:solidFill>
                            <a:schemeClr val="dk1"/>
                          </a:solidFill>
                          <a:latin typeface="Calibri"/>
                          <a:ea typeface="Calibri"/>
                          <a:cs typeface="Calibri"/>
                          <a:sym typeface="Calibri"/>
                        </a:rPr>
                        <a:t>Connecting:</a:t>
                      </a:r>
                      <a:endParaRPr i="0" dirty="0"/>
                    </a:p>
                    <a:p>
                      <a:pPr marL="0" marR="0" lvl="0" indent="0" algn="l" rtl="0">
                        <a:lnSpc>
                          <a:spcPct val="100000"/>
                        </a:lnSpc>
                        <a:spcBef>
                          <a:spcPts val="0"/>
                        </a:spcBef>
                        <a:spcAft>
                          <a:spcPts val="0"/>
                        </a:spcAft>
                        <a:buNone/>
                      </a:pPr>
                      <a:endParaRPr sz="1100"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201" name="Google Shape;201;p22"/>
          <p:cNvGraphicFramePr/>
          <p:nvPr/>
        </p:nvGraphicFramePr>
        <p:xfrm>
          <a:off x="4773272" y="1433701"/>
          <a:ext cx="3952200" cy="4188725"/>
        </p:xfrm>
        <a:graphic>
          <a:graphicData uri="http://schemas.openxmlformats.org/drawingml/2006/table">
            <a:tbl>
              <a:tblPr firstRow="1" firstCol="1" bandRow="1">
                <a:noFill/>
                <a:tableStyleId>{101F9C5A-3A31-46BF-8728-CBCD98EFCEC2}</a:tableStyleId>
              </a:tblPr>
              <a:tblGrid>
                <a:gridCol w="2056600">
                  <a:extLst>
                    <a:ext uri="{9D8B030D-6E8A-4147-A177-3AD203B41FA5}">
                      <a16:colId xmlns:a16="http://schemas.microsoft.com/office/drawing/2014/main" val="20000"/>
                    </a:ext>
                  </a:extLst>
                </a:gridCol>
                <a:gridCol w="1895600">
                  <a:extLst>
                    <a:ext uri="{9D8B030D-6E8A-4147-A177-3AD203B41FA5}">
                      <a16:colId xmlns:a16="http://schemas.microsoft.com/office/drawing/2014/main" val="20001"/>
                    </a:ext>
                  </a:extLst>
                </a:gridCol>
              </a:tblGrid>
              <a:tr h="1198175">
                <a:tc>
                  <a:txBody>
                    <a:bodyPr/>
                    <a:lstStyle/>
                    <a:p>
                      <a:pPr marL="0" marR="0" lvl="0" indent="0" algn="l" rtl="0">
                        <a:lnSpc>
                          <a:spcPct val="107000"/>
                        </a:lnSpc>
                        <a:spcBef>
                          <a:spcPts val="0"/>
                        </a:spcBef>
                        <a:spcAft>
                          <a:spcPts val="0"/>
                        </a:spcAft>
                        <a:buNone/>
                      </a:pPr>
                      <a:r>
                        <a:rPr lang="en-US" sz="1700" dirty="0">
                          <a:solidFill>
                            <a:schemeClr val="dk1"/>
                          </a:solidFill>
                          <a:latin typeface="Calibri"/>
                          <a:ea typeface="Calibri"/>
                          <a:cs typeface="Calibri"/>
                          <a:sym typeface="Calibri"/>
                        </a:rPr>
                        <a:t>EU’s</a:t>
                      </a:r>
                      <a:endParaRPr sz="1700"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a:txBody>
                    <a:bodyPr/>
                    <a:lstStyle/>
                    <a:p>
                      <a:pPr marL="0" marR="0" lvl="0" indent="0" algn="l" rtl="0">
                        <a:lnSpc>
                          <a:spcPct val="107000"/>
                        </a:lnSpc>
                        <a:spcBef>
                          <a:spcPts val="0"/>
                        </a:spcBef>
                        <a:spcAft>
                          <a:spcPts val="0"/>
                        </a:spcAft>
                        <a:buNone/>
                      </a:pPr>
                      <a:r>
                        <a:rPr lang="en-US" sz="1700" b="1">
                          <a:solidFill>
                            <a:schemeClr val="dk1"/>
                          </a:solidFill>
                          <a:latin typeface="Calibri"/>
                          <a:ea typeface="Calibri"/>
                          <a:cs typeface="Calibri"/>
                          <a:sym typeface="Calibri"/>
                        </a:rPr>
                        <a:t>EQ’s</a:t>
                      </a:r>
                      <a:endParaRPr sz="1700" b="1">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0"/>
                  </a:ext>
                </a:extLst>
              </a:tr>
              <a:tr h="1389375">
                <a:tc>
                  <a:txBody>
                    <a:bodyPr/>
                    <a:lstStyle/>
                    <a:p>
                      <a:pPr marL="0" marR="0" lvl="0" indent="0" algn="l" rtl="0">
                        <a:lnSpc>
                          <a:spcPct val="107000"/>
                        </a:lnSpc>
                        <a:spcBef>
                          <a:spcPts val="0"/>
                        </a:spcBef>
                        <a:spcAft>
                          <a:spcPts val="0"/>
                        </a:spcAft>
                        <a:buNone/>
                      </a:pPr>
                      <a:r>
                        <a:rPr lang="en-US" sz="1700">
                          <a:solidFill>
                            <a:schemeClr val="dk1"/>
                          </a:solidFill>
                          <a:latin typeface="Calibri"/>
                          <a:ea typeface="Calibri"/>
                          <a:cs typeface="Calibri"/>
                          <a:sym typeface="Calibri"/>
                        </a:rPr>
                        <a:t>Knowledge</a:t>
                      </a:r>
                      <a:endParaRPr/>
                    </a:p>
                    <a:p>
                      <a:pPr marL="0" marR="0" lvl="0" indent="0" algn="l" rtl="0">
                        <a:lnSpc>
                          <a:spcPct val="107000"/>
                        </a:lnSpc>
                        <a:spcBef>
                          <a:spcPts val="800"/>
                        </a:spcBef>
                        <a:spcAft>
                          <a:spcPts val="0"/>
                        </a:spcAft>
                        <a:buNone/>
                      </a:pPr>
                      <a:endParaRPr sz="170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a:txBody>
                    <a:bodyPr/>
                    <a:lstStyle/>
                    <a:p>
                      <a:pPr marL="0" marR="0" lvl="0" indent="0" algn="l" rtl="0">
                        <a:spcBef>
                          <a:spcPts val="0"/>
                        </a:spcBef>
                        <a:spcAft>
                          <a:spcPts val="0"/>
                        </a:spcAft>
                        <a:buNone/>
                      </a:pPr>
                      <a:r>
                        <a:rPr lang="en-US" sz="1700" b="1">
                          <a:latin typeface="Calibri"/>
                          <a:ea typeface="Calibri"/>
                          <a:cs typeface="Calibri"/>
                          <a:sym typeface="Calibri"/>
                        </a:rPr>
                        <a:t>Skills</a:t>
                      </a:r>
                      <a:endParaRPr sz="1700" b="1">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1"/>
                  </a:ext>
                </a:extLst>
              </a:tr>
              <a:tr h="1601175">
                <a:tc gridSpan="2">
                  <a:txBody>
                    <a:bodyPr/>
                    <a:lstStyle/>
                    <a:p>
                      <a:pPr marL="0" marR="0" lvl="0" indent="0" algn="l" rtl="0">
                        <a:lnSpc>
                          <a:spcPct val="107000"/>
                        </a:lnSpc>
                        <a:spcBef>
                          <a:spcPts val="0"/>
                        </a:spcBef>
                        <a:spcAft>
                          <a:spcPts val="0"/>
                        </a:spcAft>
                        <a:buNone/>
                      </a:pPr>
                      <a:r>
                        <a:rPr lang="en-US" sz="1700" dirty="0">
                          <a:solidFill>
                            <a:schemeClr val="dk1"/>
                          </a:solidFill>
                          <a:latin typeface="Calibri"/>
                          <a:ea typeface="Calibri"/>
                          <a:cs typeface="Calibri"/>
                          <a:sym typeface="Calibri"/>
                        </a:rPr>
                        <a:t>Learning objectives/outcomes</a:t>
                      </a:r>
                      <a:endParaRPr dirty="0"/>
                    </a:p>
                    <a:p>
                      <a:pPr marL="0" marR="0" lvl="0" indent="0" algn="l" rtl="0">
                        <a:lnSpc>
                          <a:spcPct val="107000"/>
                        </a:lnSpc>
                        <a:spcBef>
                          <a:spcPts val="800"/>
                        </a:spcBef>
                        <a:spcAft>
                          <a:spcPts val="0"/>
                        </a:spcAft>
                        <a:buNone/>
                      </a:pPr>
                      <a:endParaRPr sz="1700"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202" name="Google Shape;202;p22"/>
          <p:cNvPicPr preferRelativeResize="0"/>
          <p:nvPr/>
        </p:nvPicPr>
        <p:blipFill rotWithShape="1">
          <a:blip r:embed="rId4">
            <a:alphaModFix/>
          </a:blip>
          <a:srcRect l="8891" r="3715"/>
          <a:stretch/>
        </p:blipFill>
        <p:spPr>
          <a:xfrm>
            <a:off x="2122846" y="4412918"/>
            <a:ext cx="2570673" cy="2445082"/>
          </a:xfrm>
          <a:prstGeom prst="rect">
            <a:avLst/>
          </a:prstGeom>
          <a:noFill/>
          <a:ln>
            <a:noFill/>
          </a:ln>
          <a:effectLst>
            <a:outerShdw blurRad="228600" dist="38100" dir="10500000" sx="106000" sy="106000" algn="br" rotWithShape="0">
              <a:prstClr val="black">
                <a:alpha val="33000"/>
              </a:prst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txBox="1">
            <a:spLocks noGrp="1"/>
          </p:cNvSpPr>
          <p:nvPr>
            <p:ph type="title"/>
          </p:nvPr>
        </p:nvSpPr>
        <p:spPr>
          <a:xfrm>
            <a:off x="457200" y="312295"/>
            <a:ext cx="8229600" cy="616404"/>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FF"/>
              </a:buClr>
              <a:buSzPts val="2400"/>
              <a:buFont typeface="Arial"/>
              <a:buNone/>
            </a:pPr>
            <a:r>
              <a:rPr lang="en-US" sz="2400" dirty="0">
                <a:solidFill>
                  <a:schemeClr val="tx1"/>
                </a:solidFill>
                <a:latin typeface="Arial"/>
                <a:ea typeface="Arial"/>
                <a:cs typeface="Arial"/>
                <a:sym typeface="Arial"/>
              </a:rPr>
              <a:t>Linking the Connecticut Arts Standards to Practice: EUs</a:t>
            </a:r>
            <a:endParaRPr dirty="0">
              <a:solidFill>
                <a:schemeClr val="tx1"/>
              </a:solidFill>
            </a:endParaRPr>
          </a:p>
        </p:txBody>
      </p:sp>
      <p:sp>
        <p:nvSpPr>
          <p:cNvPr id="210" name="Google Shape;210;p23"/>
          <p:cNvSpPr txBox="1">
            <a:spLocks noGrp="1"/>
          </p:cNvSpPr>
          <p:nvPr>
            <p:ph type="body" idx="2"/>
          </p:nvPr>
        </p:nvSpPr>
        <p:spPr>
          <a:xfrm>
            <a:off x="810490" y="1920421"/>
            <a:ext cx="7876309" cy="39512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a:latin typeface="Arial"/>
                <a:ea typeface="Arial"/>
                <a:cs typeface="Arial"/>
                <a:sym typeface="Arial"/>
              </a:rPr>
              <a:t>Cindy wants to show examples from unit. She will do two slides.</a:t>
            </a:r>
            <a:endParaRPr/>
          </a:p>
          <a:p>
            <a:pPr marL="0" lvl="0" indent="0" algn="l" rtl="0">
              <a:spcBef>
                <a:spcPts val="480"/>
              </a:spcBef>
              <a:spcAft>
                <a:spcPts val="0"/>
              </a:spcAft>
              <a:buClr>
                <a:schemeClr val="dk1"/>
              </a:buClr>
              <a:buSzPts val="2400"/>
              <a:buNone/>
            </a:pPr>
            <a:endParaRPr>
              <a:latin typeface="Arial"/>
              <a:ea typeface="Arial"/>
              <a:cs typeface="Arial"/>
              <a:sym typeface="Arial"/>
            </a:endParaRPr>
          </a:p>
          <a:p>
            <a:pPr marL="82296" lvl="1" indent="0" algn="l" rtl="0">
              <a:spcBef>
                <a:spcPts val="0"/>
              </a:spcBef>
              <a:spcAft>
                <a:spcPts val="0"/>
              </a:spcAft>
              <a:buClr>
                <a:schemeClr val="dk1"/>
              </a:buClr>
              <a:buSzPts val="1920"/>
              <a:buNone/>
            </a:pPr>
            <a:endParaRPr sz="2400"/>
          </a:p>
        </p:txBody>
      </p:sp>
      <p:sp>
        <p:nvSpPr>
          <p:cNvPr id="211" name="Google Shape;211;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12" name="Google Shape;212;p23"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cxnSp>
        <p:nvCxnSpPr>
          <p:cNvPr id="213" name="Google Shape;213;p23"/>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214" name="Google Shape;214;p23"/>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graphicFrame>
        <p:nvGraphicFramePr>
          <p:cNvPr id="215" name="Google Shape;215;p23"/>
          <p:cNvGraphicFramePr/>
          <p:nvPr>
            <p:extLst>
              <p:ext uri="{D42A27DB-BD31-4B8C-83A1-F6EECF244321}">
                <p14:modId xmlns:p14="http://schemas.microsoft.com/office/powerpoint/2010/main" val="3189935023"/>
              </p:ext>
            </p:extLst>
          </p:nvPr>
        </p:nvGraphicFramePr>
        <p:xfrm>
          <a:off x="457200" y="1204973"/>
          <a:ext cx="8229600" cy="4424550"/>
        </p:xfrm>
        <a:graphic>
          <a:graphicData uri="http://schemas.openxmlformats.org/drawingml/2006/table">
            <a:tbl>
              <a:tblPr firstRow="1" bandRow="1">
                <a:gradFill>
                  <a:gsLst>
                    <a:gs pos="0">
                      <a:srgbClr val="FFBB82"/>
                    </a:gs>
                    <a:gs pos="35000">
                      <a:srgbClr val="FFCFA8"/>
                    </a:gs>
                    <a:gs pos="100000">
                      <a:srgbClr val="FFEBD9"/>
                    </a:gs>
                  </a:gsLst>
                  <a:lin ang="16200000" scaled="0"/>
                </a:gradFill>
                <a:tableStyleId>{BA5833DB-1319-4477-AA7E-38CBFE28A068}</a:tableStyleId>
              </a:tblPr>
              <a:tblGrid>
                <a:gridCol w="4257550">
                  <a:extLst>
                    <a:ext uri="{9D8B030D-6E8A-4147-A177-3AD203B41FA5}">
                      <a16:colId xmlns:a16="http://schemas.microsoft.com/office/drawing/2014/main" val="20000"/>
                    </a:ext>
                  </a:extLst>
                </a:gridCol>
                <a:gridCol w="1230450">
                  <a:extLst>
                    <a:ext uri="{9D8B030D-6E8A-4147-A177-3AD203B41FA5}">
                      <a16:colId xmlns:a16="http://schemas.microsoft.com/office/drawing/2014/main" val="20001"/>
                    </a:ext>
                  </a:extLst>
                </a:gridCol>
                <a:gridCol w="2741600">
                  <a:extLst>
                    <a:ext uri="{9D8B030D-6E8A-4147-A177-3AD203B41FA5}">
                      <a16:colId xmlns:a16="http://schemas.microsoft.com/office/drawing/2014/main" val="20002"/>
                    </a:ext>
                  </a:extLst>
                </a:gridCol>
              </a:tblGrid>
              <a:tr h="402600">
                <a:tc gridSpan="2">
                  <a:txBody>
                    <a:bodyPr/>
                    <a:lstStyle/>
                    <a:p>
                      <a:pPr marL="0" marR="0" lvl="0" indent="0" algn="l" rtl="0">
                        <a:lnSpc>
                          <a:spcPct val="100000"/>
                        </a:lnSpc>
                        <a:spcBef>
                          <a:spcPts val="0"/>
                        </a:spcBef>
                        <a:spcAft>
                          <a:spcPts val="0"/>
                        </a:spcAft>
                        <a:buClr>
                          <a:schemeClr val="dk1"/>
                        </a:buClr>
                        <a:buSzPts val="2400"/>
                        <a:buFont typeface="Arial"/>
                        <a:buNone/>
                      </a:pPr>
                      <a:r>
                        <a:rPr lang="en-US" sz="2400" b="0" dirty="0">
                          <a:solidFill>
                            <a:schemeClr val="dk1"/>
                          </a:solidFill>
                          <a:latin typeface="Calibri" panose="020F0502020204030204" pitchFamily="34" charset="0"/>
                          <a:ea typeface="Arial"/>
                          <a:cs typeface="Calibri" panose="020F0502020204030204" pitchFamily="34" charset="0"/>
                          <a:sym typeface="Arial"/>
                        </a:rPr>
                        <a:t>Unit Title:  Monet – Master of Color</a:t>
                      </a:r>
                      <a:endParaRPr sz="2400" b="0" dirty="0">
                        <a:solidFill>
                          <a:schemeClr val="dk1"/>
                        </a:solidFill>
                        <a:latin typeface="Calibri" panose="020F0502020204030204" pitchFamily="34" charset="0"/>
                        <a:ea typeface="Arial"/>
                        <a:cs typeface="Calibri" panose="020F0502020204030204" pitchFamily="34" charset="0"/>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b="0">
                          <a:solidFill>
                            <a:schemeClr val="dk1"/>
                          </a:solidFill>
                          <a:latin typeface="Calibri" panose="020F0502020204030204" pitchFamily="34" charset="0"/>
                          <a:ea typeface="Arial"/>
                          <a:cs typeface="Calibri" panose="020F0502020204030204" pitchFamily="34" charset="0"/>
                          <a:sym typeface="Arial"/>
                        </a:rPr>
                        <a:t>Grade 2, Art </a:t>
                      </a:r>
                      <a:endParaRPr sz="2400" b="0">
                        <a:solidFill>
                          <a:schemeClr val="dk1"/>
                        </a:solidFill>
                        <a:latin typeface="Calibri" panose="020F0502020204030204" pitchFamily="34" charset="0"/>
                        <a:ea typeface="Arial"/>
                        <a:cs typeface="Calibri" panose="020F0502020204030204" pitchFamily="34" charset="0"/>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0"/>
                  </a:ext>
                </a:extLst>
              </a:tr>
              <a:tr h="436150">
                <a:tc gridSpan="3">
                  <a:txBody>
                    <a:bodyPr/>
                    <a:lstStyle/>
                    <a:p>
                      <a:pPr marL="0" marR="0" lvl="0" indent="0" algn="l" rtl="0">
                        <a:lnSpc>
                          <a:spcPct val="100000"/>
                        </a:lnSpc>
                        <a:spcBef>
                          <a:spcPts val="0"/>
                        </a:spcBef>
                        <a:spcAft>
                          <a:spcPts val="0"/>
                        </a:spcAft>
                        <a:buClr>
                          <a:schemeClr val="dk1"/>
                        </a:buClr>
                        <a:buSzPts val="1400"/>
                        <a:buFont typeface="Arial"/>
                        <a:buNone/>
                      </a:pPr>
                      <a:r>
                        <a:rPr lang="en-US" sz="1400" b="0" dirty="0">
                          <a:solidFill>
                            <a:schemeClr val="dk1"/>
                          </a:solidFill>
                          <a:latin typeface="Calibri" panose="020F0502020204030204" pitchFamily="34" charset="0"/>
                          <a:ea typeface="Arial"/>
                          <a:cs typeface="Calibri" panose="020F0502020204030204" pitchFamily="34" charset="0"/>
                          <a:sym typeface="Arial"/>
                        </a:rPr>
                        <a:t>Glastonbury Elementary Teachers Lynn </a:t>
                      </a:r>
                      <a:r>
                        <a:rPr lang="en-US" sz="1400" b="0" dirty="0" err="1">
                          <a:solidFill>
                            <a:schemeClr val="dk1"/>
                          </a:solidFill>
                          <a:latin typeface="Calibri" panose="020F0502020204030204" pitchFamily="34" charset="0"/>
                          <a:ea typeface="Arial"/>
                          <a:cs typeface="Calibri" panose="020F0502020204030204" pitchFamily="34" charset="0"/>
                          <a:sym typeface="Arial"/>
                        </a:rPr>
                        <a:t>Lettieri</a:t>
                      </a:r>
                      <a:r>
                        <a:rPr lang="en-US" sz="1400" b="0" dirty="0">
                          <a:solidFill>
                            <a:schemeClr val="dk1"/>
                          </a:solidFill>
                          <a:latin typeface="Calibri" panose="020F0502020204030204" pitchFamily="34" charset="0"/>
                          <a:ea typeface="Arial"/>
                          <a:cs typeface="Calibri" panose="020F0502020204030204" pitchFamily="34" charset="0"/>
                          <a:sym typeface="Arial"/>
                        </a:rPr>
                        <a:t>, Dawn </a:t>
                      </a:r>
                      <a:r>
                        <a:rPr lang="en-US" sz="1400" b="0" dirty="0" err="1">
                          <a:solidFill>
                            <a:schemeClr val="dk1"/>
                          </a:solidFill>
                          <a:latin typeface="Calibri" panose="020F0502020204030204" pitchFamily="34" charset="0"/>
                          <a:ea typeface="Arial"/>
                          <a:cs typeface="Calibri" panose="020F0502020204030204" pitchFamily="34" charset="0"/>
                          <a:sym typeface="Arial"/>
                        </a:rPr>
                        <a:t>Mistretta</a:t>
                      </a:r>
                      <a:endParaRPr sz="1400" b="0"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spcBef>
                          <a:spcPts val="0"/>
                        </a:spcBef>
                        <a:spcAft>
                          <a:spcPts val="0"/>
                        </a:spcAft>
                        <a:buNone/>
                      </a:pPr>
                      <a:endParaRPr sz="1200" b="0"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85800">
                <a:tc>
                  <a:txBody>
                    <a:bodyPr/>
                    <a:lstStyle/>
                    <a:p>
                      <a:pPr marL="0" marR="0" lvl="0" indent="0" algn="l" rtl="0">
                        <a:spcBef>
                          <a:spcPts val="0"/>
                        </a:spcBef>
                        <a:spcAft>
                          <a:spcPts val="0"/>
                        </a:spcAft>
                        <a:buNone/>
                      </a:pPr>
                      <a:r>
                        <a:rPr lang="en-US" sz="2200" b="0" dirty="0">
                          <a:solidFill>
                            <a:schemeClr val="dk1"/>
                          </a:solidFill>
                          <a:latin typeface="Calibri" panose="020F0502020204030204" pitchFamily="34" charset="0"/>
                          <a:cs typeface="Calibri" panose="020F0502020204030204" pitchFamily="34" charset="0"/>
                        </a:rPr>
                        <a:t>Standards Addressed in this Unit:</a:t>
                      </a:r>
                      <a:endParaRPr sz="2200" b="0"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000" b="0"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800"/>
                        <a:buFont typeface="Arial"/>
                        <a:buChar char="•"/>
                      </a:pPr>
                      <a:r>
                        <a:rPr lang="en-US" sz="1800" b="0" i="0" dirty="0">
                          <a:solidFill>
                            <a:schemeClr val="dk1"/>
                          </a:solidFill>
                          <a:latin typeface="Calibri" panose="020F0502020204030204" pitchFamily="34" charset="0"/>
                          <a:ea typeface="Arial"/>
                          <a:cs typeface="Calibri" panose="020F0502020204030204" pitchFamily="34" charset="0"/>
                          <a:sym typeface="Arial"/>
                        </a:rPr>
                        <a:t>Creating: </a:t>
                      </a:r>
                      <a:endParaRPr b="0" i="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b="0" i="0" dirty="0" smtClean="0">
                          <a:solidFill>
                            <a:schemeClr val="dk1"/>
                          </a:solidFill>
                          <a:latin typeface="Calibri" panose="020F0502020204030204" pitchFamily="34" charset="0"/>
                          <a:ea typeface="Arial"/>
                          <a:cs typeface="Calibri" panose="020F0502020204030204" pitchFamily="34" charset="0"/>
                          <a:sym typeface="Arial"/>
                        </a:rPr>
                        <a:t>VA:Cr3.1.2a </a:t>
                      </a:r>
                      <a:r>
                        <a:rPr lang="en-US" sz="1800" b="0" i="0" dirty="0">
                          <a:solidFill>
                            <a:schemeClr val="dk1"/>
                          </a:solidFill>
                          <a:latin typeface="Calibri" panose="020F0502020204030204" pitchFamily="34" charset="0"/>
                          <a:ea typeface="Arial"/>
                          <a:cs typeface="Calibri" panose="020F0502020204030204" pitchFamily="34" charset="0"/>
                          <a:sym typeface="Arial"/>
                        </a:rPr>
                        <a:t>- Discuss and reflect with peers about choices made in creating artwork.</a:t>
                      </a:r>
                      <a:endParaRPr b="0" i="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b="0" i="0" dirty="0" smtClean="0">
                          <a:solidFill>
                            <a:schemeClr val="dk1"/>
                          </a:solidFill>
                          <a:latin typeface="Calibri" panose="020F0502020204030204" pitchFamily="34" charset="0"/>
                          <a:ea typeface="Arial"/>
                          <a:cs typeface="Calibri" panose="020F0502020204030204" pitchFamily="34" charset="0"/>
                          <a:sym typeface="Arial"/>
                        </a:rPr>
                        <a:t>VA:Cr1.2.1a </a:t>
                      </a:r>
                      <a:r>
                        <a:rPr lang="en-US" sz="1800" b="0" i="0" dirty="0">
                          <a:solidFill>
                            <a:schemeClr val="dk1"/>
                          </a:solidFill>
                          <a:latin typeface="Calibri" panose="020F0502020204030204" pitchFamily="34" charset="0"/>
                          <a:ea typeface="Arial"/>
                          <a:cs typeface="Calibri" panose="020F0502020204030204" pitchFamily="34" charset="0"/>
                          <a:sym typeface="Arial"/>
                        </a:rPr>
                        <a:t>- Use observation and investigation in preparation for making a work of art.</a:t>
                      </a:r>
                      <a:endParaRPr sz="1800" b="0" i="0" dirty="0">
                        <a:solidFill>
                          <a:schemeClr val="dk1"/>
                        </a:solidFill>
                        <a:latin typeface="Calibri" panose="020F0502020204030204" pitchFamily="34" charset="0"/>
                        <a:ea typeface="Arial"/>
                        <a:cs typeface="Calibri" panose="020F0502020204030204" pitchFamily="34" charset="0"/>
                        <a:sym typeface="Arial"/>
                      </a:endParaRPr>
                    </a:p>
                    <a:p>
                      <a:pPr marL="285750" marR="0" lvl="0" indent="-285750" algn="l" rtl="0">
                        <a:spcBef>
                          <a:spcPts val="0"/>
                        </a:spcBef>
                        <a:spcAft>
                          <a:spcPts val="0"/>
                        </a:spcAft>
                        <a:buClr>
                          <a:schemeClr val="dk1"/>
                        </a:buClr>
                        <a:buSzPts val="1800"/>
                        <a:buFont typeface="Arial"/>
                        <a:buChar char="•"/>
                      </a:pPr>
                      <a:r>
                        <a:rPr lang="en-US" sz="1800" b="0" i="0" dirty="0">
                          <a:solidFill>
                            <a:schemeClr val="dk1"/>
                          </a:solidFill>
                          <a:latin typeface="Calibri" panose="020F0502020204030204" pitchFamily="34" charset="0"/>
                          <a:ea typeface="Arial"/>
                          <a:cs typeface="Calibri" panose="020F0502020204030204" pitchFamily="34" charset="0"/>
                          <a:sym typeface="Arial"/>
                        </a:rPr>
                        <a:t>Connecting: </a:t>
                      </a:r>
                      <a:endParaRPr b="0" i="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b="0" i="0" dirty="0" smtClean="0">
                          <a:solidFill>
                            <a:schemeClr val="dk1"/>
                          </a:solidFill>
                          <a:latin typeface="Calibri" panose="020F0502020204030204" pitchFamily="34" charset="0"/>
                          <a:ea typeface="Arial"/>
                          <a:cs typeface="Calibri" panose="020F0502020204030204" pitchFamily="34" charset="0"/>
                          <a:sym typeface="Arial"/>
                        </a:rPr>
                        <a:t>VA:Cn10.1.3a - Develop </a:t>
                      </a:r>
                      <a:r>
                        <a:rPr lang="en-US" sz="1800" b="0" i="0" dirty="0">
                          <a:solidFill>
                            <a:schemeClr val="dk1"/>
                          </a:solidFill>
                          <a:latin typeface="Calibri" panose="020F0502020204030204" pitchFamily="34" charset="0"/>
                          <a:ea typeface="Arial"/>
                          <a:cs typeface="Calibri" panose="020F0502020204030204" pitchFamily="34" charset="0"/>
                          <a:sym typeface="Arial"/>
                        </a:rPr>
                        <a:t>a work of art based on observations </a:t>
                      </a:r>
                      <a:r>
                        <a:rPr lang="en-US" sz="1800" b="0" dirty="0">
                          <a:solidFill>
                            <a:schemeClr val="dk1"/>
                          </a:solidFill>
                          <a:latin typeface="Calibri" panose="020F0502020204030204" pitchFamily="34" charset="0"/>
                          <a:ea typeface="Arial"/>
                          <a:cs typeface="Calibri" panose="020F0502020204030204" pitchFamily="34" charset="0"/>
                          <a:sym typeface="Arial"/>
                        </a:rPr>
                        <a:t>of surroundings.</a:t>
                      </a:r>
                      <a:endParaRPr sz="1800" b="0"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gridSpan="2">
                  <a:txBody>
                    <a:bodyPr/>
                    <a:lstStyle/>
                    <a:p>
                      <a:pPr marL="0" marR="0" lvl="0" indent="0" algn="l" rtl="0">
                        <a:spcBef>
                          <a:spcPts val="0"/>
                        </a:spcBef>
                        <a:spcAft>
                          <a:spcPts val="0"/>
                        </a:spcAft>
                        <a:buNone/>
                      </a:pPr>
                      <a:r>
                        <a:rPr lang="en-US" sz="2200" b="0" dirty="0">
                          <a:solidFill>
                            <a:schemeClr val="dk1"/>
                          </a:solidFill>
                          <a:latin typeface="Calibri" panose="020F0502020204030204" pitchFamily="34" charset="0"/>
                          <a:cs typeface="Calibri" panose="020F0502020204030204" pitchFamily="34" charset="0"/>
                        </a:rPr>
                        <a:t>Enduring Understanding(s):</a:t>
                      </a:r>
                      <a:endParaRPr b="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050" b="0" dirty="0">
                          <a:solidFill>
                            <a:schemeClr val="dk1"/>
                          </a:solidFill>
                          <a:latin typeface="Calibri" panose="020F0502020204030204" pitchFamily="34" charset="0"/>
                          <a:cs typeface="Calibri" panose="020F0502020204030204" pitchFamily="34" charset="0"/>
                        </a:rPr>
                        <a:t> </a:t>
                      </a:r>
                      <a:endParaRPr b="0"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800"/>
                        <a:buFont typeface="Arial"/>
                        <a:buChar char="•"/>
                      </a:pPr>
                      <a:r>
                        <a:rPr lang="en-US" sz="1800" b="0" dirty="0">
                          <a:solidFill>
                            <a:schemeClr val="dk1"/>
                          </a:solidFill>
                          <a:latin typeface="Calibri" panose="020F0502020204030204" pitchFamily="34" charset="0"/>
                          <a:cs typeface="Calibri" panose="020F0502020204030204" pitchFamily="34" charset="0"/>
                        </a:rPr>
                        <a:t>Artists and designers develop excellence through practice and constructive critique, reflecting on, revising on, and refining work over time.  </a:t>
                      </a:r>
                      <a:endParaRPr b="0" dirty="0">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dk1"/>
                        </a:buClr>
                        <a:buSzPts val="800"/>
                        <a:buFont typeface="Arial"/>
                        <a:buNone/>
                      </a:pPr>
                      <a:endParaRPr sz="800" b="0" dirty="0">
                        <a:solidFill>
                          <a:schemeClr val="dk1"/>
                        </a:solidFill>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800"/>
                        <a:buFont typeface="Arial"/>
                        <a:buChar char="•"/>
                      </a:pPr>
                      <a:r>
                        <a:rPr lang="en-US" sz="1800" b="0" dirty="0">
                          <a:solidFill>
                            <a:schemeClr val="dk1"/>
                          </a:solidFill>
                          <a:latin typeface="Calibri" panose="020F0502020204030204" pitchFamily="34" charset="0"/>
                          <a:cs typeface="Calibri" panose="020F0502020204030204" pitchFamily="34" charset="0"/>
                        </a:rPr>
                        <a:t>Through </a:t>
                      </a:r>
                      <a:r>
                        <a:rPr lang="en-US" sz="1800" b="0" dirty="0" err="1">
                          <a:solidFill>
                            <a:schemeClr val="dk1"/>
                          </a:solidFill>
                          <a:latin typeface="Calibri" panose="020F0502020204030204" pitchFamily="34" charset="0"/>
                          <a:cs typeface="Calibri" panose="020F0502020204030204" pitchFamily="34" charset="0"/>
                        </a:rPr>
                        <a:t>artmaking</a:t>
                      </a:r>
                      <a:r>
                        <a:rPr lang="en-US" sz="1800" b="0" dirty="0">
                          <a:solidFill>
                            <a:schemeClr val="dk1"/>
                          </a:solidFill>
                          <a:latin typeface="Calibri" panose="020F0502020204030204" pitchFamily="34" charset="0"/>
                          <a:cs typeface="Calibri" panose="020F0502020204030204" pitchFamily="34" charset="0"/>
                        </a:rPr>
                        <a:t> people make meaning by investigating and developing awareness of perceptions, knowledge and experiences.</a:t>
                      </a:r>
                      <a:endParaRPr sz="1800" b="0"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457200" y="312299"/>
            <a:ext cx="8229600" cy="520200"/>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FF"/>
              </a:buClr>
              <a:buSzPts val="2400"/>
              <a:buFont typeface="Arial"/>
              <a:buNone/>
            </a:pPr>
            <a:r>
              <a:rPr lang="en-US" sz="2400" dirty="0">
                <a:solidFill>
                  <a:schemeClr val="tx1"/>
                </a:solidFill>
                <a:latin typeface="Calibri" panose="020F0502020204030204" pitchFamily="34" charset="0"/>
                <a:ea typeface="Arial"/>
                <a:cs typeface="Calibri" panose="020F0502020204030204" pitchFamily="34" charset="0"/>
                <a:sym typeface="Arial"/>
              </a:rPr>
              <a:t>Linking the Connecticut Arts Standards to Practice: EUs</a:t>
            </a:r>
            <a:endParaRPr dirty="0">
              <a:solidFill>
                <a:schemeClr val="tx1"/>
              </a:solidFill>
              <a:latin typeface="Calibri" panose="020F0502020204030204" pitchFamily="34" charset="0"/>
              <a:cs typeface="Calibri" panose="020F0502020204030204" pitchFamily="34" charset="0"/>
            </a:endParaRPr>
          </a:p>
        </p:txBody>
      </p:sp>
      <p:sp>
        <p:nvSpPr>
          <p:cNvPr id="222" name="Google Shape;222;p24"/>
          <p:cNvSpPr txBox="1">
            <a:spLocks noGrp="1"/>
          </p:cNvSpPr>
          <p:nvPr>
            <p:ph type="body" idx="2"/>
          </p:nvPr>
        </p:nvSpPr>
        <p:spPr>
          <a:xfrm>
            <a:off x="810490" y="1920421"/>
            <a:ext cx="7876309" cy="39512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a:latin typeface="Arial"/>
                <a:ea typeface="Arial"/>
                <a:cs typeface="Arial"/>
                <a:sym typeface="Arial"/>
              </a:rPr>
              <a:t>Cindy wants to show examples from unit. She will do two slides.</a:t>
            </a:r>
            <a:endParaRPr/>
          </a:p>
          <a:p>
            <a:pPr marL="0" lvl="0" indent="0" algn="l" rtl="0">
              <a:spcBef>
                <a:spcPts val="480"/>
              </a:spcBef>
              <a:spcAft>
                <a:spcPts val="0"/>
              </a:spcAft>
              <a:buClr>
                <a:schemeClr val="dk1"/>
              </a:buClr>
              <a:buSzPts val="2400"/>
              <a:buNone/>
            </a:pPr>
            <a:endParaRPr>
              <a:latin typeface="Arial"/>
              <a:ea typeface="Arial"/>
              <a:cs typeface="Arial"/>
              <a:sym typeface="Arial"/>
            </a:endParaRPr>
          </a:p>
          <a:p>
            <a:pPr marL="82296" lvl="1" indent="0" algn="l" rtl="0">
              <a:spcBef>
                <a:spcPts val="0"/>
              </a:spcBef>
              <a:spcAft>
                <a:spcPts val="0"/>
              </a:spcAft>
              <a:buClr>
                <a:schemeClr val="dk1"/>
              </a:buClr>
              <a:buSzPts val="1920"/>
              <a:buNone/>
            </a:pPr>
            <a:endParaRPr sz="2400"/>
          </a:p>
        </p:txBody>
      </p:sp>
      <p:sp>
        <p:nvSpPr>
          <p:cNvPr id="223" name="Google Shape;22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224" name="Google Shape;224;p24"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cxnSp>
        <p:nvCxnSpPr>
          <p:cNvPr id="225" name="Google Shape;225;p24"/>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226" name="Google Shape;226;p24"/>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graphicFrame>
        <p:nvGraphicFramePr>
          <p:cNvPr id="227" name="Google Shape;227;p24"/>
          <p:cNvGraphicFramePr/>
          <p:nvPr>
            <p:extLst>
              <p:ext uri="{D42A27DB-BD31-4B8C-83A1-F6EECF244321}">
                <p14:modId xmlns:p14="http://schemas.microsoft.com/office/powerpoint/2010/main" val="42881651"/>
              </p:ext>
            </p:extLst>
          </p:nvPr>
        </p:nvGraphicFramePr>
        <p:xfrm>
          <a:off x="457199" y="1154430"/>
          <a:ext cx="8229600" cy="4781794"/>
        </p:xfrm>
        <a:graphic>
          <a:graphicData uri="http://schemas.openxmlformats.org/drawingml/2006/table">
            <a:tbl>
              <a:tblPr firstRow="1" bandRow="1">
                <a:noFill/>
                <a:tableStyleId>{BA5833DB-1319-4477-AA7E-38CBFE28A068}</a:tableStyleId>
              </a:tblPr>
              <a:tblGrid>
                <a:gridCol w="4257550">
                  <a:extLst>
                    <a:ext uri="{9D8B030D-6E8A-4147-A177-3AD203B41FA5}">
                      <a16:colId xmlns:a16="http://schemas.microsoft.com/office/drawing/2014/main" val="20000"/>
                    </a:ext>
                  </a:extLst>
                </a:gridCol>
                <a:gridCol w="692125">
                  <a:extLst>
                    <a:ext uri="{9D8B030D-6E8A-4147-A177-3AD203B41FA5}">
                      <a16:colId xmlns:a16="http://schemas.microsoft.com/office/drawing/2014/main" val="20001"/>
                    </a:ext>
                  </a:extLst>
                </a:gridCol>
                <a:gridCol w="3279925">
                  <a:extLst>
                    <a:ext uri="{9D8B030D-6E8A-4147-A177-3AD203B41FA5}">
                      <a16:colId xmlns:a16="http://schemas.microsoft.com/office/drawing/2014/main" val="20002"/>
                    </a:ext>
                  </a:extLst>
                </a:gridCol>
              </a:tblGrid>
              <a:tr h="220737">
                <a:tc gridSpan="2">
                  <a:txBody>
                    <a:bodyPr/>
                    <a:lstStyle/>
                    <a:p>
                      <a:pPr marL="0" marR="0" lvl="0" indent="0" algn="l" rtl="0">
                        <a:lnSpc>
                          <a:spcPct val="100000"/>
                        </a:lnSpc>
                        <a:spcBef>
                          <a:spcPts val="0"/>
                        </a:spcBef>
                        <a:spcAft>
                          <a:spcPts val="0"/>
                        </a:spcAft>
                        <a:buClr>
                          <a:schemeClr val="dk1"/>
                        </a:buClr>
                        <a:buSzPts val="2400"/>
                        <a:buFont typeface="Arial"/>
                        <a:buNone/>
                      </a:pPr>
                      <a:r>
                        <a:rPr lang="en-US" sz="2400" dirty="0">
                          <a:solidFill>
                            <a:schemeClr val="dk1"/>
                          </a:solidFill>
                          <a:latin typeface="Calibri" panose="020F0502020204030204" pitchFamily="34" charset="0"/>
                          <a:ea typeface="Arial"/>
                          <a:cs typeface="Calibri" panose="020F0502020204030204" pitchFamily="34" charset="0"/>
                          <a:sym typeface="Arial"/>
                        </a:rPr>
                        <a:t>Unit Title:  Personal Statement</a:t>
                      </a:r>
                      <a:endParaRPr sz="2400" dirty="0">
                        <a:solidFill>
                          <a:schemeClr val="dk1"/>
                        </a:solidFill>
                        <a:latin typeface="Calibri" panose="020F0502020204030204" pitchFamily="34" charset="0"/>
                        <a:ea typeface="Arial"/>
                        <a:cs typeface="Calibri" panose="020F0502020204030204" pitchFamily="34" charset="0"/>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latin typeface="Calibri" panose="020F0502020204030204" pitchFamily="34" charset="0"/>
                          <a:ea typeface="Arial"/>
                          <a:cs typeface="Calibri" panose="020F0502020204030204" pitchFamily="34" charset="0"/>
                          <a:sym typeface="Arial"/>
                        </a:rPr>
                        <a:t>Grade 8, Art Smart</a:t>
                      </a:r>
                      <a:endParaRPr sz="2400">
                        <a:solidFill>
                          <a:schemeClr val="dk1"/>
                        </a:solidFill>
                        <a:latin typeface="Calibri" panose="020F0502020204030204" pitchFamily="34" charset="0"/>
                        <a:ea typeface="Arial"/>
                        <a:cs typeface="Calibri" panose="020F0502020204030204" pitchFamily="34" charset="0"/>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0"/>
                  </a:ext>
                </a:extLst>
              </a:tr>
              <a:tr h="298186">
                <a:tc gridSpan="3">
                  <a:txBody>
                    <a:bodyPr/>
                    <a:lstStyle/>
                    <a:p>
                      <a:pPr marL="0" marR="0" lvl="0" indent="0" algn="l" rtl="0">
                        <a:spcBef>
                          <a:spcPts val="0"/>
                        </a:spcBef>
                        <a:spcAft>
                          <a:spcPts val="0"/>
                        </a:spcAft>
                        <a:buNone/>
                      </a:pPr>
                      <a:r>
                        <a:rPr lang="en-US" sz="1400" b="0" dirty="0">
                          <a:solidFill>
                            <a:schemeClr val="dk1"/>
                          </a:solidFill>
                          <a:latin typeface="Calibri" panose="020F0502020204030204" pitchFamily="34" charset="0"/>
                          <a:cs typeface="Calibri" panose="020F0502020204030204" pitchFamily="34" charset="0"/>
                        </a:rPr>
                        <a:t>Smith Middle School (Glastonbury)  Teachers: Holly Constantine and Adriana </a:t>
                      </a:r>
                      <a:r>
                        <a:rPr lang="en-US" sz="1400" b="0" dirty="0" err="1">
                          <a:solidFill>
                            <a:schemeClr val="dk1"/>
                          </a:solidFill>
                          <a:latin typeface="Calibri" panose="020F0502020204030204" pitchFamily="34" charset="0"/>
                          <a:cs typeface="Calibri" panose="020F0502020204030204" pitchFamily="34" charset="0"/>
                        </a:rPr>
                        <a:t>Cerasani</a:t>
                      </a:r>
                      <a:endParaRPr sz="1400" b="0"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17848">
                <a:tc>
                  <a:txBody>
                    <a:bodyPr/>
                    <a:lstStyle/>
                    <a:p>
                      <a:pPr marL="0" marR="0" lvl="0" indent="0" algn="l" rtl="0">
                        <a:spcBef>
                          <a:spcPts val="0"/>
                        </a:spcBef>
                        <a:spcAft>
                          <a:spcPts val="0"/>
                        </a:spcAft>
                        <a:buClr>
                          <a:srgbClr val="000000"/>
                        </a:buClr>
                        <a:buSzPts val="2200"/>
                        <a:buFont typeface="Calibri"/>
                        <a:buNone/>
                      </a:pPr>
                      <a:r>
                        <a:rPr lang="en-US" sz="2200" b="1" spc="-30" baseline="0" dirty="0">
                          <a:solidFill>
                            <a:srgbClr val="000000"/>
                          </a:solidFill>
                          <a:latin typeface="Calibri" panose="020F0502020204030204" pitchFamily="34" charset="0"/>
                          <a:ea typeface="Calibri"/>
                          <a:cs typeface="Calibri" panose="020F0502020204030204" pitchFamily="34" charset="0"/>
                          <a:sym typeface="Calibri"/>
                        </a:rPr>
                        <a:t>STANDARDS Addressed in this Unit:</a:t>
                      </a:r>
                      <a:endParaRPr sz="2200" b="1" spc="-30" baseline="0" dirty="0">
                        <a:solidFill>
                          <a:srgbClr val="000000"/>
                        </a:solidFill>
                        <a:latin typeface="Calibri" panose="020F0502020204030204" pitchFamily="34" charset="0"/>
                        <a:ea typeface="Calibri"/>
                        <a:cs typeface="Calibri" panose="020F0502020204030204" pitchFamily="34" charset="0"/>
                        <a:sym typeface="Calibri"/>
                      </a:endParaRPr>
                    </a:p>
                    <a:p>
                      <a:pPr marL="285750" marR="0" lvl="0" indent="-285750" algn="l" rtl="0">
                        <a:spcBef>
                          <a:spcPts val="0"/>
                        </a:spcBef>
                        <a:spcAft>
                          <a:spcPts val="0"/>
                        </a:spcAft>
                        <a:buClr>
                          <a:srgbClr val="000000"/>
                        </a:buClr>
                        <a:buSzPts val="1800"/>
                        <a:buFont typeface="Arial" panose="020B0604020202020204" pitchFamily="34" charset="0"/>
                        <a:buChar char="•"/>
                      </a:pPr>
                      <a:r>
                        <a:rPr lang="en-US" sz="1800" b="1" i="0" dirty="0">
                          <a:solidFill>
                            <a:srgbClr val="000000"/>
                          </a:solidFill>
                          <a:latin typeface="Calibri" panose="020F0502020204030204" pitchFamily="34" charset="0"/>
                          <a:ea typeface="Calibri"/>
                          <a:cs typeface="Calibri" panose="020F0502020204030204" pitchFamily="34" charset="0"/>
                          <a:sym typeface="Calibri"/>
                        </a:rPr>
                        <a:t>Creating: </a:t>
                      </a:r>
                      <a:endParaRPr lang="en-US" sz="1800" b="1" i="0" dirty="0" smtClean="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Clr>
                          <a:srgbClr val="000000"/>
                        </a:buClr>
                        <a:buSzPts val="1800"/>
                        <a:buFont typeface="Arial" panose="020B0604020202020204" pitchFamily="34" charset="0"/>
                        <a:buNone/>
                      </a:pPr>
                      <a:r>
                        <a:rPr lang="en-US" sz="1800" b="1" i="0" dirty="0" smtClean="0">
                          <a:solidFill>
                            <a:srgbClr val="000000"/>
                          </a:solidFill>
                          <a:latin typeface="Calibri" panose="020F0502020204030204" pitchFamily="34" charset="0"/>
                          <a:ea typeface="Calibri"/>
                          <a:cs typeface="Calibri" panose="020F0502020204030204" pitchFamily="34" charset="0"/>
                          <a:sym typeface="Calibri"/>
                        </a:rPr>
                        <a:t>Va:CR1.2.8a - </a:t>
                      </a:r>
                      <a:r>
                        <a:rPr lang="en-US" sz="1800" b="0" i="0" dirty="0" smtClean="0">
                          <a:solidFill>
                            <a:srgbClr val="000000"/>
                          </a:solidFill>
                          <a:latin typeface="Calibri" panose="020F0502020204030204" pitchFamily="34" charset="0"/>
                          <a:ea typeface="Calibri"/>
                          <a:cs typeface="Calibri" panose="020F0502020204030204" pitchFamily="34" charset="0"/>
                          <a:sym typeface="Calibri"/>
                        </a:rPr>
                        <a:t>Collaboratively </a:t>
                      </a:r>
                      <a:r>
                        <a:rPr lang="en-US" sz="1800" b="0" i="0" dirty="0">
                          <a:solidFill>
                            <a:srgbClr val="000000"/>
                          </a:solidFill>
                          <a:latin typeface="Calibri" panose="020F0502020204030204" pitchFamily="34" charset="0"/>
                          <a:ea typeface="Calibri"/>
                          <a:cs typeface="Calibri" panose="020F0502020204030204" pitchFamily="34" charset="0"/>
                          <a:sym typeface="Calibri"/>
                        </a:rPr>
                        <a:t>shape an artistic investigation of an aspect of present-day life using a contemporary practice of art and design. </a:t>
                      </a:r>
                      <a:endParaRPr b="0" i="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1" i="0" dirty="0">
                          <a:solidFill>
                            <a:srgbClr val="000000"/>
                          </a:solidFill>
                          <a:latin typeface="Calibri" panose="020F0502020204030204" pitchFamily="34" charset="0"/>
                          <a:ea typeface="Calibri"/>
                          <a:cs typeface="Calibri" panose="020F0502020204030204" pitchFamily="34" charset="0"/>
                          <a:sym typeface="Calibri"/>
                        </a:rPr>
                        <a:t>Performing/Presenting: </a:t>
                      </a:r>
                      <a:endParaRPr lang="en-US" sz="1800" b="1" i="0" dirty="0" smtClean="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lnSpc>
                          <a:spcPct val="100000"/>
                        </a:lnSpc>
                        <a:spcBef>
                          <a:spcPts val="0"/>
                        </a:spcBef>
                        <a:spcAft>
                          <a:spcPts val="0"/>
                        </a:spcAft>
                        <a:buClr>
                          <a:srgbClr val="000000"/>
                        </a:buClr>
                        <a:buSzPts val="1800"/>
                        <a:buFont typeface="Arial" panose="020B0604020202020204" pitchFamily="34" charset="0"/>
                        <a:buNone/>
                      </a:pPr>
                      <a:r>
                        <a:rPr lang="en-US" sz="1800" b="1" i="0" dirty="0" smtClean="0">
                          <a:solidFill>
                            <a:srgbClr val="000000"/>
                          </a:solidFill>
                          <a:latin typeface="Calibri" panose="020F0502020204030204" pitchFamily="34" charset="0"/>
                          <a:ea typeface="Calibri"/>
                          <a:cs typeface="Calibri" panose="020F0502020204030204" pitchFamily="34" charset="0"/>
                          <a:sym typeface="Calibri"/>
                        </a:rPr>
                        <a:t>VA:PR6.1.8a - </a:t>
                      </a:r>
                      <a:r>
                        <a:rPr lang="en-US" sz="1800" b="0" i="0" dirty="0" smtClean="0">
                          <a:solidFill>
                            <a:srgbClr val="000000"/>
                          </a:solidFill>
                          <a:latin typeface="Calibri" panose="020F0502020204030204" pitchFamily="34" charset="0"/>
                          <a:ea typeface="Calibri"/>
                          <a:cs typeface="Calibri" panose="020F0502020204030204" pitchFamily="34" charset="0"/>
                          <a:sym typeface="Calibri"/>
                        </a:rPr>
                        <a:t>Analyze </a:t>
                      </a:r>
                      <a:r>
                        <a:rPr lang="en-US" sz="1800" b="0" i="0" dirty="0">
                          <a:solidFill>
                            <a:srgbClr val="000000"/>
                          </a:solidFill>
                          <a:latin typeface="Calibri" panose="020F0502020204030204" pitchFamily="34" charset="0"/>
                          <a:ea typeface="Calibri"/>
                          <a:cs typeface="Calibri" panose="020F0502020204030204" pitchFamily="34" charset="0"/>
                          <a:sym typeface="Calibri"/>
                        </a:rPr>
                        <a:t>why and how an exhibition or collection may influence ideas, beliefs, and experiences. </a:t>
                      </a:r>
                      <a:endParaRPr b="0" i="0"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rgbClr val="000000"/>
                        </a:buClr>
                        <a:buSzPts val="1800"/>
                        <a:buFont typeface="Arial" panose="020B0604020202020204" pitchFamily="34" charset="0"/>
                        <a:buChar char="•"/>
                      </a:pPr>
                      <a:r>
                        <a:rPr lang="en-US" sz="1800" b="1" i="0" dirty="0">
                          <a:solidFill>
                            <a:srgbClr val="000000"/>
                          </a:solidFill>
                          <a:latin typeface="Calibri" panose="020F0502020204030204" pitchFamily="34" charset="0"/>
                          <a:ea typeface="Calibri"/>
                          <a:cs typeface="Calibri" panose="020F0502020204030204" pitchFamily="34" charset="0"/>
                          <a:sym typeface="Calibri"/>
                        </a:rPr>
                        <a:t>Connecting: </a:t>
                      </a:r>
                      <a:endParaRPr lang="en-US" sz="1800" b="1" i="0" dirty="0" smtClean="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Clr>
                          <a:srgbClr val="000000"/>
                        </a:buClr>
                        <a:buSzPts val="1800"/>
                        <a:buFont typeface="Arial" panose="020B0604020202020204" pitchFamily="34" charset="0"/>
                        <a:buNone/>
                      </a:pPr>
                      <a:r>
                        <a:rPr lang="en-US" sz="1800" b="1" i="0" dirty="0" smtClean="0">
                          <a:solidFill>
                            <a:srgbClr val="000000"/>
                          </a:solidFill>
                          <a:latin typeface="Calibri" panose="020F0502020204030204" pitchFamily="34" charset="0"/>
                          <a:ea typeface="Calibri"/>
                          <a:cs typeface="Calibri" panose="020F0502020204030204" pitchFamily="34" charset="0"/>
                          <a:sym typeface="Calibri"/>
                        </a:rPr>
                        <a:t>VA:CN10.1.8a - </a:t>
                      </a:r>
                      <a:r>
                        <a:rPr lang="en-US" sz="1800" b="0" i="0" dirty="0" smtClean="0">
                          <a:solidFill>
                            <a:srgbClr val="000000"/>
                          </a:solidFill>
                          <a:latin typeface="Calibri" panose="020F0502020204030204" pitchFamily="34" charset="0"/>
                          <a:ea typeface="Calibri"/>
                          <a:cs typeface="Calibri" panose="020F0502020204030204" pitchFamily="34" charset="0"/>
                          <a:sym typeface="Calibri"/>
                        </a:rPr>
                        <a:t>Make </a:t>
                      </a:r>
                      <a:r>
                        <a:rPr lang="en-US" sz="1800" b="0" i="0" dirty="0">
                          <a:solidFill>
                            <a:srgbClr val="000000"/>
                          </a:solidFill>
                          <a:latin typeface="Calibri" panose="020F0502020204030204" pitchFamily="34" charset="0"/>
                          <a:ea typeface="Calibri"/>
                          <a:cs typeface="Calibri" panose="020F0502020204030204" pitchFamily="34" charset="0"/>
                          <a:sym typeface="Calibri"/>
                        </a:rPr>
                        <a:t>art collaboratively to reflect on and reinforce positive aspects of group identity. </a:t>
                      </a:r>
                      <a:endParaRPr b="0" i="0" dirty="0">
                        <a:latin typeface="Calibri" panose="020F0502020204030204" pitchFamily="34" charset="0"/>
                        <a:cs typeface="Calibri" panose="020F0502020204030204" pitchFamily="34" charset="0"/>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gridSpan="2">
                  <a:txBody>
                    <a:bodyPr/>
                    <a:lstStyle/>
                    <a:p>
                      <a:pPr marL="0" marR="0" lvl="0" indent="0" algn="l" rtl="0">
                        <a:spcBef>
                          <a:spcPts val="0"/>
                        </a:spcBef>
                        <a:spcAft>
                          <a:spcPts val="0"/>
                        </a:spcAft>
                        <a:buNone/>
                      </a:pPr>
                      <a:r>
                        <a:rPr lang="en-US" sz="2200" b="1" dirty="0">
                          <a:solidFill>
                            <a:schemeClr val="dk1"/>
                          </a:solidFill>
                          <a:latin typeface="Calibri" panose="020F0502020204030204" pitchFamily="34" charset="0"/>
                          <a:cs typeface="Calibri" panose="020F0502020204030204" pitchFamily="34" charset="0"/>
                        </a:rPr>
                        <a:t>Enduring Understanding(s</a:t>
                      </a:r>
                      <a:r>
                        <a:rPr lang="en-US" sz="2200" b="1" dirty="0" smtClean="0">
                          <a:solidFill>
                            <a:schemeClr val="dk1"/>
                          </a:solidFill>
                          <a:latin typeface="Calibri" panose="020F0502020204030204" pitchFamily="34" charset="0"/>
                          <a:cs typeface="Calibri" panose="020F0502020204030204" pitchFamily="34" charset="0"/>
                        </a:rPr>
                        <a:t>):</a:t>
                      </a:r>
                    </a:p>
                    <a:p>
                      <a:pPr marL="0" marR="0" lvl="0" indent="0" algn="l" rtl="0">
                        <a:spcBef>
                          <a:spcPts val="0"/>
                        </a:spcBef>
                        <a:spcAft>
                          <a:spcPts val="0"/>
                        </a:spcAft>
                        <a:buNone/>
                      </a:pPr>
                      <a:endParaRPr sz="1100" b="1" dirty="0">
                        <a:solidFill>
                          <a:schemeClr val="dk1"/>
                        </a:solidFill>
                        <a:latin typeface="Calibri" panose="020F0502020204030204" pitchFamily="34" charset="0"/>
                        <a:cs typeface="Calibri" panose="020F0502020204030204" pitchFamily="34" charset="0"/>
                      </a:endParaRPr>
                    </a:p>
                    <a:p>
                      <a:pPr marL="171450" marR="0" lvl="0" indent="-171450" algn="l" rtl="0">
                        <a:lnSpc>
                          <a:spcPct val="100000"/>
                        </a:lnSpc>
                        <a:spcBef>
                          <a:spcPts val="0"/>
                        </a:spcBef>
                        <a:spcAft>
                          <a:spcPts val="0"/>
                        </a:spcAft>
                        <a:buClr>
                          <a:schemeClr val="dk1"/>
                        </a:buClr>
                        <a:buSzPts val="1800"/>
                        <a:buFont typeface="Arial"/>
                        <a:buChar char="•"/>
                      </a:pPr>
                      <a:r>
                        <a:rPr lang="en-US" sz="1800" b="0" dirty="0" smtClean="0">
                          <a:solidFill>
                            <a:schemeClr val="dk1"/>
                          </a:solidFill>
                          <a:latin typeface="Calibri" panose="020F0502020204030204" pitchFamily="34" charset="0"/>
                          <a:ea typeface="Calibri"/>
                          <a:cs typeface="Calibri" panose="020F0502020204030204" pitchFamily="34" charset="0"/>
                          <a:sym typeface="Calibri"/>
                        </a:rPr>
                        <a:t>Artists </a:t>
                      </a:r>
                      <a:r>
                        <a:rPr lang="en-US" sz="1800" b="0" dirty="0">
                          <a:solidFill>
                            <a:schemeClr val="dk1"/>
                          </a:solidFill>
                          <a:latin typeface="Calibri" panose="020F0502020204030204" pitchFamily="34" charset="0"/>
                          <a:ea typeface="Calibri"/>
                          <a:cs typeface="Calibri" panose="020F0502020204030204" pitchFamily="34" charset="0"/>
                          <a:sym typeface="Calibri"/>
                        </a:rPr>
                        <a:t>and designers shape artistic investigations, following or breaking with traditions in pursuit of creative </a:t>
                      </a:r>
                      <a:r>
                        <a:rPr lang="en-US" sz="1800" b="0" dirty="0" smtClean="0">
                          <a:solidFill>
                            <a:schemeClr val="dk1"/>
                          </a:solidFill>
                          <a:latin typeface="Calibri" panose="020F0502020204030204" pitchFamily="34" charset="0"/>
                          <a:ea typeface="Calibri"/>
                          <a:cs typeface="Calibri" panose="020F0502020204030204" pitchFamily="34" charset="0"/>
                          <a:sym typeface="Calibri"/>
                        </a:rPr>
                        <a:t>art making </a:t>
                      </a:r>
                      <a:r>
                        <a:rPr lang="en-US" sz="1800" b="0" dirty="0">
                          <a:solidFill>
                            <a:schemeClr val="dk1"/>
                          </a:solidFill>
                          <a:latin typeface="Calibri" panose="020F0502020204030204" pitchFamily="34" charset="0"/>
                          <a:ea typeface="Calibri"/>
                          <a:cs typeface="Calibri" panose="020F0502020204030204" pitchFamily="34" charset="0"/>
                          <a:sym typeface="Calibri"/>
                        </a:rPr>
                        <a:t>goals. </a:t>
                      </a:r>
                      <a:endParaRPr b="0" dirty="0">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dk1"/>
                        </a:buClr>
                        <a:buSzPts val="1800"/>
                        <a:buFont typeface="Arial"/>
                        <a:buNone/>
                      </a:pPr>
                      <a:endParaRPr sz="1800" b="0" dirty="0">
                        <a:solidFill>
                          <a:schemeClr val="dk1"/>
                        </a:solidFill>
                        <a:latin typeface="Calibri" panose="020F0502020204030204" pitchFamily="34" charset="0"/>
                        <a:ea typeface="Calibri"/>
                        <a:cs typeface="Calibri" panose="020F0502020204030204" pitchFamily="34" charset="0"/>
                        <a:sym typeface="Calibri"/>
                      </a:endParaRPr>
                    </a:p>
                    <a:p>
                      <a:pPr marL="171450" marR="0" lvl="0" indent="-171450" algn="l" rtl="0">
                        <a:spcBef>
                          <a:spcPts val="0"/>
                        </a:spcBef>
                        <a:spcAft>
                          <a:spcPts val="0"/>
                        </a:spcAft>
                        <a:buClr>
                          <a:schemeClr val="dk1"/>
                        </a:buClr>
                        <a:buSzPts val="1800"/>
                        <a:buFont typeface="Arial"/>
                        <a:buChar char="•"/>
                      </a:pPr>
                      <a:r>
                        <a:rPr lang="en-US" sz="1800" b="0" dirty="0">
                          <a:solidFill>
                            <a:schemeClr val="dk1"/>
                          </a:solidFill>
                          <a:latin typeface="Calibri" panose="020F0502020204030204" pitchFamily="34" charset="0"/>
                          <a:ea typeface="Calibri"/>
                          <a:cs typeface="Calibri" panose="020F0502020204030204" pitchFamily="34" charset="0"/>
                          <a:sym typeface="Calibri"/>
                        </a:rPr>
                        <a:t>Objects, artifacts, and artworks collected, preserved, or presented either by artists, museums, or other venues communicate meaning and a record of social, cultural, and political experiences resulting in the cultivating of appreciation and understanding.</a:t>
                      </a:r>
                      <a:endParaRPr sz="1800" b="0"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graphicFrame>
        <p:nvGraphicFramePr>
          <p:cNvPr id="3" name="Google Shape;227;p24"/>
          <p:cNvGraphicFramePr/>
          <p:nvPr>
            <p:extLst>
              <p:ext uri="{D42A27DB-BD31-4B8C-83A1-F6EECF244321}">
                <p14:modId xmlns:p14="http://schemas.microsoft.com/office/powerpoint/2010/main" val="3581558476"/>
              </p:ext>
            </p:extLst>
          </p:nvPr>
        </p:nvGraphicFramePr>
        <p:xfrm>
          <a:off x="304800" y="774986"/>
          <a:ext cx="8534400" cy="5260429"/>
        </p:xfrm>
        <a:graphic>
          <a:graphicData uri="http://schemas.openxmlformats.org/drawingml/2006/table">
            <a:tbl>
              <a:tblPr firstRow="1" bandRow="1">
                <a:noFill/>
              </a:tblPr>
              <a:tblGrid>
                <a:gridCol w="4669766">
                  <a:extLst>
                    <a:ext uri="{9D8B030D-6E8A-4147-A177-3AD203B41FA5}">
                      <a16:colId xmlns:a16="http://schemas.microsoft.com/office/drawing/2014/main" val="20000"/>
                    </a:ext>
                  </a:extLst>
                </a:gridCol>
                <a:gridCol w="463230">
                  <a:extLst>
                    <a:ext uri="{9D8B030D-6E8A-4147-A177-3AD203B41FA5}">
                      <a16:colId xmlns:a16="http://schemas.microsoft.com/office/drawing/2014/main" val="20001"/>
                    </a:ext>
                  </a:extLst>
                </a:gridCol>
                <a:gridCol w="3401404">
                  <a:extLst>
                    <a:ext uri="{9D8B030D-6E8A-4147-A177-3AD203B41FA5}">
                      <a16:colId xmlns:a16="http://schemas.microsoft.com/office/drawing/2014/main" val="20002"/>
                    </a:ext>
                  </a:extLst>
                </a:gridCol>
              </a:tblGrid>
              <a:tr h="505174">
                <a:tc gridSpan="2">
                  <a:txBody>
                    <a:bodyPr/>
                    <a:lstStyle/>
                    <a:p>
                      <a:pPr marL="0" marR="0" lvl="0" indent="0" algn="l" rtl="0">
                        <a:lnSpc>
                          <a:spcPct val="100000"/>
                        </a:lnSpc>
                        <a:spcBef>
                          <a:spcPts val="0"/>
                        </a:spcBef>
                        <a:spcAft>
                          <a:spcPts val="0"/>
                        </a:spcAft>
                        <a:buClr>
                          <a:schemeClr val="dk1"/>
                        </a:buClr>
                        <a:buSzPts val="2400"/>
                        <a:buFont typeface="Arial"/>
                        <a:buNone/>
                      </a:pPr>
                      <a:r>
                        <a:rPr lang="en-US" sz="2400" dirty="0">
                          <a:solidFill>
                            <a:schemeClr val="dk1"/>
                          </a:solidFill>
                          <a:latin typeface="Calibri" panose="020F0502020204030204" pitchFamily="34" charset="0"/>
                          <a:ea typeface="Arial"/>
                          <a:cs typeface="Calibri" panose="020F0502020204030204" pitchFamily="34" charset="0"/>
                          <a:sym typeface="Arial"/>
                        </a:rPr>
                        <a:t>Unit Title:  </a:t>
                      </a:r>
                      <a:r>
                        <a:rPr lang="en-US" sz="1800" dirty="0" smtClean="0">
                          <a:solidFill>
                            <a:schemeClr val="dk1"/>
                          </a:solidFill>
                          <a:latin typeface="Calibri" panose="020F0502020204030204" pitchFamily="34" charset="0"/>
                          <a:ea typeface="Arial"/>
                          <a:cs typeface="Calibri" panose="020F0502020204030204" pitchFamily="34" charset="0"/>
                          <a:sym typeface="Arial"/>
                        </a:rPr>
                        <a:t>Sampling</a:t>
                      </a:r>
                      <a:r>
                        <a:rPr lang="en-US" sz="1800" baseline="0" dirty="0" smtClean="0">
                          <a:solidFill>
                            <a:schemeClr val="dk1"/>
                          </a:solidFill>
                          <a:latin typeface="Calibri" panose="020F0502020204030204" pitchFamily="34" charset="0"/>
                          <a:ea typeface="Arial"/>
                          <a:cs typeface="Calibri" panose="020F0502020204030204" pitchFamily="34" charset="0"/>
                          <a:sym typeface="Arial"/>
                        </a:rPr>
                        <a:t> in Hip Hop Production</a:t>
                      </a:r>
                      <a:endParaRPr sz="1800" dirty="0">
                        <a:solidFill>
                          <a:schemeClr val="dk1"/>
                        </a:solidFill>
                        <a:latin typeface="Calibri" panose="020F0502020204030204" pitchFamily="34" charset="0"/>
                        <a:ea typeface="Arial"/>
                        <a:cs typeface="Calibri" panose="020F0502020204030204" pitchFamily="34" charset="0"/>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dirty="0">
                          <a:solidFill>
                            <a:schemeClr val="dk1"/>
                          </a:solidFill>
                          <a:latin typeface="Calibri" panose="020F0502020204030204" pitchFamily="34" charset="0"/>
                          <a:ea typeface="Arial"/>
                          <a:cs typeface="Calibri" panose="020F0502020204030204" pitchFamily="34" charset="0"/>
                          <a:sym typeface="Arial"/>
                        </a:rPr>
                        <a:t>Grade </a:t>
                      </a:r>
                      <a:r>
                        <a:rPr lang="en-US" sz="2400" dirty="0" smtClean="0">
                          <a:solidFill>
                            <a:schemeClr val="dk1"/>
                          </a:solidFill>
                          <a:latin typeface="Calibri" panose="020F0502020204030204" pitchFamily="34" charset="0"/>
                          <a:ea typeface="Arial"/>
                          <a:cs typeface="Calibri" panose="020F0502020204030204" pitchFamily="34" charset="0"/>
                          <a:sym typeface="Arial"/>
                        </a:rPr>
                        <a:t>9-12</a:t>
                      </a:r>
                      <a:endParaRPr sz="2400" dirty="0">
                        <a:solidFill>
                          <a:schemeClr val="dk1"/>
                        </a:solidFill>
                        <a:latin typeface="Calibri" panose="020F0502020204030204" pitchFamily="34" charset="0"/>
                        <a:ea typeface="Arial"/>
                        <a:cs typeface="Calibri" panose="020F0502020204030204" pitchFamily="34" charset="0"/>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0"/>
                  </a:ext>
                </a:extLst>
              </a:tr>
              <a:tr h="305175">
                <a:tc gridSpan="3">
                  <a:txBody>
                    <a:bodyPr/>
                    <a:lstStyle/>
                    <a:p>
                      <a:pPr marL="0" marR="0" lvl="0" indent="0" algn="l" rtl="0">
                        <a:spcBef>
                          <a:spcPts val="0"/>
                        </a:spcBef>
                        <a:spcAft>
                          <a:spcPts val="0"/>
                        </a:spcAft>
                        <a:buNone/>
                      </a:pPr>
                      <a:r>
                        <a:rPr lang="en-US" sz="1400" b="1" dirty="0" smtClean="0">
                          <a:solidFill>
                            <a:schemeClr val="dk1"/>
                          </a:solidFill>
                          <a:latin typeface="Calibri" panose="020F0502020204030204" pitchFamily="34" charset="0"/>
                          <a:cs typeface="Calibri" panose="020F0502020204030204" pitchFamily="34" charset="0"/>
                        </a:rPr>
                        <a:t>East Hartford High School</a:t>
                      </a:r>
                      <a:endParaRPr sz="1400" b="1"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14363">
                <a:tc>
                  <a:txBody>
                    <a:bodyPr/>
                    <a:lstStyle/>
                    <a:p>
                      <a:pPr marL="0" marR="0" lvl="0" indent="0" algn="l" rtl="0">
                        <a:spcBef>
                          <a:spcPts val="0"/>
                        </a:spcBef>
                        <a:spcAft>
                          <a:spcPts val="0"/>
                        </a:spcAft>
                        <a:buClr>
                          <a:srgbClr val="000000"/>
                        </a:buClr>
                        <a:buSzPts val="2200"/>
                        <a:buFont typeface="Calibri"/>
                        <a:buNone/>
                      </a:pPr>
                      <a:r>
                        <a:rPr lang="en-US" sz="2200" b="1" i="0" spc="-30" baseline="0" dirty="0">
                          <a:solidFill>
                            <a:srgbClr val="000000"/>
                          </a:solidFill>
                          <a:latin typeface="Calibri" panose="020F0502020204030204" pitchFamily="34" charset="0"/>
                          <a:ea typeface="Calibri"/>
                          <a:cs typeface="Calibri" panose="020F0502020204030204" pitchFamily="34" charset="0"/>
                          <a:sym typeface="Calibri"/>
                        </a:rPr>
                        <a:t>STANDARDS Addressed in this </a:t>
                      </a:r>
                      <a:r>
                        <a:rPr lang="en-US" sz="2200" b="1" i="0" spc="-30" baseline="0" dirty="0" smtClean="0">
                          <a:solidFill>
                            <a:srgbClr val="000000"/>
                          </a:solidFill>
                          <a:latin typeface="Calibri" panose="020F0502020204030204" pitchFamily="34" charset="0"/>
                          <a:ea typeface="Calibri"/>
                          <a:cs typeface="Calibri" panose="020F0502020204030204" pitchFamily="34" charset="0"/>
                          <a:sym typeface="Calibri"/>
                        </a:rPr>
                        <a:t>Unit:</a:t>
                      </a:r>
                      <a:endParaRPr lang="en-US" sz="2200" b="1" i="0" spc="-30" baseline="0" dirty="0">
                        <a:solidFill>
                          <a:srgbClr val="000000"/>
                        </a:solidFill>
                        <a:latin typeface="Calibri" panose="020F0502020204030204" pitchFamily="34" charset="0"/>
                        <a:ea typeface="Calibri"/>
                        <a:cs typeface="Calibri" panose="020F0502020204030204" pitchFamily="34" charset="0"/>
                        <a:sym typeface="Calibri"/>
                      </a:endParaRPr>
                    </a:p>
                    <a:p>
                      <a:pPr marL="285750" marR="0" lvl="0" indent="-285750" algn="l" rtl="0">
                        <a:spcBef>
                          <a:spcPts val="0"/>
                        </a:spcBef>
                        <a:spcAft>
                          <a:spcPts val="0"/>
                        </a:spcAft>
                        <a:buClr>
                          <a:srgbClr val="000000"/>
                        </a:buClr>
                        <a:buSzPts val="1800"/>
                        <a:buFont typeface="Arial" panose="020B0604020202020204" pitchFamily="34" charset="0"/>
                        <a:buChar char="•"/>
                      </a:pPr>
                      <a:r>
                        <a:rPr lang="en-US" sz="1600" b="1" i="0" dirty="0" smtClean="0">
                          <a:solidFill>
                            <a:srgbClr val="000000"/>
                          </a:solidFill>
                          <a:latin typeface="Calibri" panose="020F0502020204030204" pitchFamily="34" charset="0"/>
                          <a:ea typeface="Calibri"/>
                          <a:cs typeface="Calibri" panose="020F0502020204030204" pitchFamily="34" charset="0"/>
                          <a:sym typeface="Calibri"/>
                        </a:rPr>
                        <a:t>Creating:</a:t>
                      </a:r>
                      <a:r>
                        <a:rPr lang="en-US" sz="1600" b="1" i="0" baseline="0" dirty="0" smtClean="0">
                          <a:solidFill>
                            <a:srgbClr val="000000"/>
                          </a:solidFill>
                          <a:latin typeface="Calibri" panose="020F0502020204030204" pitchFamily="34" charset="0"/>
                          <a:ea typeface="Calibri"/>
                          <a:cs typeface="Calibri" panose="020F0502020204030204" pitchFamily="34" charset="0"/>
                          <a:sym typeface="Calibri"/>
                        </a:rPr>
                        <a:t> </a:t>
                      </a:r>
                    </a:p>
                    <a:p>
                      <a:pPr marL="0" marR="0" lvl="0" indent="0" algn="l" rtl="0">
                        <a:spcBef>
                          <a:spcPts val="0"/>
                        </a:spcBef>
                        <a:spcAft>
                          <a:spcPts val="0"/>
                        </a:spcAft>
                        <a:buClr>
                          <a:srgbClr val="000000"/>
                        </a:buClr>
                        <a:buSzPts val="1800"/>
                        <a:buFont typeface="Arial" panose="020B0604020202020204" pitchFamily="34" charset="0"/>
                        <a:buNone/>
                      </a:pPr>
                      <a:r>
                        <a:rPr lang="en-US" sz="1600" b="1" i="0" dirty="0" smtClean="0">
                          <a:solidFill>
                            <a:srgbClr val="000000"/>
                          </a:solidFill>
                          <a:latin typeface="Calibri" panose="020F0502020204030204" pitchFamily="34" charset="0"/>
                          <a:ea typeface="Calibri"/>
                          <a:cs typeface="Calibri" panose="020F0502020204030204" pitchFamily="34" charset="0"/>
                          <a:sym typeface="Calibri"/>
                        </a:rPr>
                        <a:t>MU:Cr1.1.T.Ia -</a:t>
                      </a:r>
                      <a:r>
                        <a:rPr lang="en-US" sz="1600" b="1" i="0" baseline="0" dirty="0" smtClean="0">
                          <a:solidFill>
                            <a:srgbClr val="000000"/>
                          </a:solidFill>
                          <a:latin typeface="Calibri" panose="020F0502020204030204" pitchFamily="34" charset="0"/>
                          <a:ea typeface="Calibri"/>
                          <a:cs typeface="Calibri" panose="020F0502020204030204" pitchFamily="34" charset="0"/>
                          <a:sym typeface="Calibri"/>
                        </a:rPr>
                        <a:t> </a:t>
                      </a:r>
                      <a:r>
                        <a:rPr lang="en-US" sz="1600" b="0" i="0" dirty="0" smtClean="0">
                          <a:solidFill>
                            <a:srgbClr val="000000"/>
                          </a:solidFill>
                          <a:latin typeface="Calibri" panose="020F0502020204030204" pitchFamily="34" charset="0"/>
                          <a:ea typeface="Calibri"/>
                          <a:cs typeface="Calibri" panose="020F0502020204030204" pitchFamily="34" charset="0"/>
                          <a:sym typeface="Calibri"/>
                        </a:rPr>
                        <a:t>Generate melodic, rhythmic, and harmonic ideas for compositions or improvisations using digital</a:t>
                      </a:r>
                      <a:r>
                        <a:rPr lang="en-US" sz="1600" b="0" i="0" baseline="0" dirty="0" smtClean="0">
                          <a:solidFill>
                            <a:srgbClr val="000000"/>
                          </a:solidFill>
                          <a:latin typeface="Calibri" panose="020F0502020204030204" pitchFamily="34" charset="0"/>
                          <a:ea typeface="Calibri"/>
                          <a:cs typeface="Calibri" panose="020F0502020204030204" pitchFamily="34" charset="0"/>
                          <a:sym typeface="Calibri"/>
                        </a:rPr>
                        <a:t> </a:t>
                      </a:r>
                      <a:r>
                        <a:rPr lang="en-US" sz="1600" b="0" i="0" dirty="0" smtClean="0">
                          <a:solidFill>
                            <a:srgbClr val="000000"/>
                          </a:solidFill>
                          <a:latin typeface="Calibri" panose="020F0502020204030204" pitchFamily="34" charset="0"/>
                          <a:ea typeface="Calibri"/>
                          <a:cs typeface="Calibri" panose="020F0502020204030204" pitchFamily="34" charset="0"/>
                          <a:sym typeface="Calibri"/>
                        </a:rPr>
                        <a:t>tools.</a:t>
                      </a:r>
                      <a:r>
                        <a:rPr lang="en-US" sz="1600" b="0" i="0" baseline="0" dirty="0" smtClean="0">
                          <a:solidFill>
                            <a:srgbClr val="000000"/>
                          </a:solidFill>
                          <a:latin typeface="Calibri" panose="020F0502020204030204" pitchFamily="34" charset="0"/>
                          <a:ea typeface="Calibri"/>
                          <a:cs typeface="Calibri" panose="020F0502020204030204" pitchFamily="34" charset="0"/>
                          <a:sym typeface="Calibri"/>
                        </a:rPr>
                        <a:t> </a:t>
                      </a:r>
                    </a:p>
                    <a:p>
                      <a:pPr marL="0" marR="0" lvl="0" indent="0" algn="l" rtl="0">
                        <a:spcBef>
                          <a:spcPts val="0"/>
                        </a:spcBef>
                        <a:spcAft>
                          <a:spcPts val="0"/>
                        </a:spcAft>
                        <a:buClr>
                          <a:srgbClr val="000000"/>
                        </a:buClr>
                        <a:buSzPts val="1800"/>
                        <a:buFont typeface="Arial" panose="020B0604020202020204" pitchFamily="34" charset="0"/>
                        <a:buNone/>
                      </a:pPr>
                      <a:r>
                        <a:rPr lang="en-US" sz="1600" b="1" i="0" dirty="0" smtClean="0">
                          <a:solidFill>
                            <a:srgbClr val="000000"/>
                          </a:solidFill>
                          <a:latin typeface="Calibri" panose="020F0502020204030204" pitchFamily="34" charset="0"/>
                          <a:ea typeface="Calibri"/>
                          <a:cs typeface="Calibri" panose="020F0502020204030204" pitchFamily="34" charset="0"/>
                          <a:sym typeface="Calibri"/>
                        </a:rPr>
                        <a:t>MU:Cr2.1.T.Ia  - </a:t>
                      </a:r>
                      <a:r>
                        <a:rPr lang="en-US" sz="1600" b="0" i="0" dirty="0" smtClean="0">
                          <a:solidFill>
                            <a:srgbClr val="000000"/>
                          </a:solidFill>
                          <a:latin typeface="Calibri" panose="020F0502020204030204" pitchFamily="34" charset="0"/>
                          <a:ea typeface="Calibri"/>
                          <a:cs typeface="Calibri" panose="020F0502020204030204" pitchFamily="34" charset="0"/>
                          <a:sym typeface="Calibri"/>
                        </a:rPr>
                        <a:t>Select melodic, rhythmic, and harmonic ideas to develop into a larger work using digital tools and</a:t>
                      </a:r>
                      <a:r>
                        <a:rPr lang="en-US" sz="1600" b="0" i="0" baseline="0" dirty="0" smtClean="0">
                          <a:solidFill>
                            <a:srgbClr val="000000"/>
                          </a:solidFill>
                          <a:latin typeface="Calibri" panose="020F0502020204030204" pitchFamily="34" charset="0"/>
                          <a:ea typeface="Calibri"/>
                          <a:cs typeface="Calibri" panose="020F0502020204030204" pitchFamily="34" charset="0"/>
                          <a:sym typeface="Calibri"/>
                        </a:rPr>
                        <a:t> </a:t>
                      </a:r>
                      <a:r>
                        <a:rPr lang="en-US" sz="1600" b="0" i="0" dirty="0" smtClean="0">
                          <a:solidFill>
                            <a:srgbClr val="000000"/>
                          </a:solidFill>
                          <a:latin typeface="Calibri" panose="020F0502020204030204" pitchFamily="34" charset="0"/>
                          <a:ea typeface="Calibri"/>
                          <a:cs typeface="Calibri" panose="020F0502020204030204" pitchFamily="34" charset="0"/>
                          <a:sym typeface="Calibri"/>
                        </a:rPr>
                        <a:t>resources.</a:t>
                      </a:r>
                      <a:r>
                        <a:rPr lang="en-US" sz="1600" b="1" i="0" baseline="0" dirty="0" smtClean="0">
                          <a:solidFill>
                            <a:srgbClr val="000000"/>
                          </a:solidFill>
                          <a:latin typeface="Calibri" panose="020F0502020204030204" pitchFamily="34" charset="0"/>
                          <a:ea typeface="Calibri"/>
                          <a:cs typeface="Calibri" panose="020F0502020204030204" pitchFamily="34" charset="0"/>
                          <a:sym typeface="Calibri"/>
                        </a:rPr>
                        <a:t> </a:t>
                      </a:r>
                    </a:p>
                    <a:p>
                      <a:pPr marL="0" marR="0" lvl="0" indent="0" algn="l" rtl="0">
                        <a:spcBef>
                          <a:spcPts val="0"/>
                        </a:spcBef>
                        <a:spcAft>
                          <a:spcPts val="0"/>
                        </a:spcAft>
                        <a:buClr>
                          <a:srgbClr val="000000"/>
                        </a:buClr>
                        <a:buSzPts val="1800"/>
                        <a:buFont typeface="Arial" panose="020B0604020202020204" pitchFamily="34" charset="0"/>
                        <a:buNone/>
                      </a:pPr>
                      <a:r>
                        <a:rPr lang="en-US" sz="1600" b="1" i="0" dirty="0" smtClean="0">
                          <a:solidFill>
                            <a:srgbClr val="000000"/>
                          </a:solidFill>
                          <a:latin typeface="Calibri" panose="020F0502020204030204" pitchFamily="34" charset="0"/>
                          <a:ea typeface="Calibri"/>
                          <a:cs typeface="Calibri" panose="020F0502020204030204" pitchFamily="34" charset="0"/>
                          <a:sym typeface="Calibri"/>
                        </a:rPr>
                        <a:t>MU:Cr3.2.T.Ia - </a:t>
                      </a:r>
                      <a:r>
                        <a:rPr lang="en-US" sz="1600" b="0" i="0" dirty="0" smtClean="0">
                          <a:solidFill>
                            <a:srgbClr val="000000"/>
                          </a:solidFill>
                          <a:latin typeface="Calibri" panose="020F0502020204030204" pitchFamily="34" charset="0"/>
                          <a:ea typeface="Calibri"/>
                          <a:cs typeface="Calibri" panose="020F0502020204030204" pitchFamily="34" charset="0"/>
                          <a:sym typeface="Calibri"/>
                        </a:rPr>
                        <a:t>Share compositions or improvisations that demonstrate a proficient level of musical and</a:t>
                      </a:r>
                      <a:r>
                        <a:rPr lang="en-US" sz="1600" b="0" i="0" baseline="0" dirty="0" smtClean="0">
                          <a:solidFill>
                            <a:srgbClr val="000000"/>
                          </a:solidFill>
                          <a:latin typeface="Calibri" panose="020F0502020204030204" pitchFamily="34" charset="0"/>
                          <a:ea typeface="Calibri"/>
                          <a:cs typeface="Calibri" panose="020F0502020204030204" pitchFamily="34" charset="0"/>
                          <a:sym typeface="Calibri"/>
                        </a:rPr>
                        <a:t> </a:t>
                      </a:r>
                      <a:r>
                        <a:rPr lang="en-US" sz="1600" b="0" i="0" dirty="0" smtClean="0">
                          <a:solidFill>
                            <a:srgbClr val="000000"/>
                          </a:solidFill>
                          <a:latin typeface="Calibri" panose="020F0502020204030204" pitchFamily="34" charset="0"/>
                          <a:ea typeface="Calibri"/>
                          <a:cs typeface="Calibri" panose="020F0502020204030204" pitchFamily="34" charset="0"/>
                          <a:sym typeface="Calibri"/>
                        </a:rPr>
                        <a:t>technological craftsmanship as well as the use of digital tools and resources in developing and organizing musical</a:t>
                      </a:r>
                      <a:r>
                        <a:rPr lang="en-US" sz="1600" b="0" i="0" baseline="0" dirty="0" smtClean="0">
                          <a:solidFill>
                            <a:srgbClr val="000000"/>
                          </a:solidFill>
                          <a:latin typeface="Calibri" panose="020F0502020204030204" pitchFamily="34" charset="0"/>
                          <a:ea typeface="Calibri"/>
                          <a:cs typeface="Calibri" panose="020F0502020204030204" pitchFamily="34" charset="0"/>
                          <a:sym typeface="Calibri"/>
                        </a:rPr>
                        <a:t> </a:t>
                      </a:r>
                      <a:r>
                        <a:rPr lang="en-US" sz="1600" b="0" i="0" dirty="0" smtClean="0">
                          <a:solidFill>
                            <a:srgbClr val="000000"/>
                          </a:solidFill>
                          <a:latin typeface="Calibri" panose="020F0502020204030204" pitchFamily="34" charset="0"/>
                          <a:ea typeface="Calibri"/>
                          <a:cs typeface="Calibri" panose="020F0502020204030204" pitchFamily="34" charset="0"/>
                          <a:sym typeface="Calibri"/>
                        </a:rPr>
                        <a:t>ideas.</a:t>
                      </a:r>
                    </a:p>
                    <a:p>
                      <a:pPr marL="285750" marR="0" lvl="0" indent="-285750" algn="l" rtl="0">
                        <a:spcBef>
                          <a:spcPts val="0"/>
                        </a:spcBef>
                        <a:spcAft>
                          <a:spcPts val="0"/>
                        </a:spcAft>
                        <a:buClr>
                          <a:srgbClr val="000000"/>
                        </a:buClr>
                        <a:buSzPts val="1800"/>
                        <a:buFont typeface="Arial" panose="020B0604020202020204" pitchFamily="34" charset="0"/>
                        <a:buChar char="•"/>
                      </a:pPr>
                      <a:r>
                        <a:rPr lang="en-US" sz="1600" b="1" i="0" dirty="0" smtClean="0">
                          <a:solidFill>
                            <a:srgbClr val="000000"/>
                          </a:solidFill>
                          <a:latin typeface="Calibri" panose="020F0502020204030204" pitchFamily="34" charset="0"/>
                          <a:ea typeface="Calibri"/>
                          <a:cs typeface="Calibri" panose="020F0502020204030204" pitchFamily="34" charset="0"/>
                          <a:sym typeface="Calibri"/>
                        </a:rPr>
                        <a:t>Performing/Presenting:</a:t>
                      </a:r>
                      <a:r>
                        <a:rPr lang="en-US" sz="1600" b="1" i="0" baseline="0" dirty="0" smtClean="0">
                          <a:solidFill>
                            <a:srgbClr val="000000"/>
                          </a:solidFill>
                          <a:latin typeface="Calibri" panose="020F0502020204030204" pitchFamily="34" charset="0"/>
                          <a:ea typeface="Calibri"/>
                          <a:cs typeface="Calibri" panose="020F0502020204030204" pitchFamily="34" charset="0"/>
                          <a:sym typeface="Calibri"/>
                        </a:rPr>
                        <a:t> </a:t>
                      </a:r>
                    </a:p>
                    <a:p>
                      <a:pPr marL="0" marR="0" lvl="0" indent="0" algn="l" rtl="0">
                        <a:spcBef>
                          <a:spcPts val="0"/>
                        </a:spcBef>
                        <a:spcAft>
                          <a:spcPts val="0"/>
                        </a:spcAft>
                        <a:buClr>
                          <a:srgbClr val="000000"/>
                        </a:buClr>
                        <a:buSzPts val="1800"/>
                        <a:buFont typeface="Arial" panose="020B0604020202020204" pitchFamily="34" charset="0"/>
                        <a:buNone/>
                      </a:pPr>
                      <a:r>
                        <a:rPr lang="en-US" sz="1600" b="1" i="0" dirty="0" smtClean="0">
                          <a:solidFill>
                            <a:srgbClr val="000000"/>
                          </a:solidFill>
                          <a:latin typeface="Calibri" panose="020F0502020204030204" pitchFamily="34" charset="0"/>
                          <a:ea typeface="Calibri"/>
                          <a:cs typeface="Calibri" panose="020F0502020204030204" pitchFamily="34" charset="0"/>
                          <a:sym typeface="Calibri"/>
                        </a:rPr>
                        <a:t>MU:Re9.1.T.Ia - </a:t>
                      </a:r>
                      <a:r>
                        <a:rPr lang="en-US" sz="1600" b="0" i="0" dirty="0" smtClean="0">
                          <a:solidFill>
                            <a:srgbClr val="000000"/>
                          </a:solidFill>
                          <a:latin typeface="Calibri" panose="020F0502020204030204" pitchFamily="34" charset="0"/>
                          <a:ea typeface="Calibri"/>
                          <a:cs typeface="Calibri" panose="020F0502020204030204" pitchFamily="34" charset="0"/>
                          <a:sym typeface="Calibri"/>
                        </a:rPr>
                        <a:t>Evaluate music using criteria based on analysis, interpretation, digital and electronic features, and</a:t>
                      </a:r>
                      <a:r>
                        <a:rPr lang="en-US" sz="1600" b="0" i="0" baseline="0" dirty="0" smtClean="0">
                          <a:solidFill>
                            <a:srgbClr val="000000"/>
                          </a:solidFill>
                          <a:latin typeface="Calibri" panose="020F0502020204030204" pitchFamily="34" charset="0"/>
                          <a:ea typeface="Calibri"/>
                          <a:cs typeface="Calibri" panose="020F0502020204030204" pitchFamily="34" charset="0"/>
                          <a:sym typeface="Calibri"/>
                        </a:rPr>
                        <a:t> </a:t>
                      </a:r>
                      <a:r>
                        <a:rPr lang="en-US" sz="1600" b="0" i="0" dirty="0" smtClean="0">
                          <a:solidFill>
                            <a:srgbClr val="000000"/>
                          </a:solidFill>
                          <a:latin typeface="Calibri" panose="020F0502020204030204" pitchFamily="34" charset="0"/>
                          <a:ea typeface="Calibri"/>
                          <a:cs typeface="Calibri" panose="020F0502020204030204" pitchFamily="34" charset="0"/>
                          <a:sym typeface="Calibri"/>
                        </a:rPr>
                        <a:t>personal interests.</a:t>
                      </a:r>
                    </a:p>
                    <a:p>
                      <a:pPr marL="342900" marR="0" lvl="0" indent="-342900" algn="l" rtl="0">
                        <a:spcBef>
                          <a:spcPts val="0"/>
                        </a:spcBef>
                        <a:spcAft>
                          <a:spcPts val="0"/>
                        </a:spcAft>
                        <a:buClr>
                          <a:srgbClr val="000000"/>
                        </a:buClr>
                        <a:buSzPts val="1800"/>
                        <a:buFont typeface="Calibri"/>
                        <a:buAutoNum type="arabicPeriod"/>
                      </a:pPr>
                      <a:endParaRPr b="0" dirty="0">
                        <a:latin typeface="Calibri" panose="020F0502020204030204" pitchFamily="34" charset="0"/>
                        <a:cs typeface="Calibri" panose="020F0502020204030204" pitchFamily="34" charset="0"/>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gridSpan="2">
                  <a:txBody>
                    <a:bodyPr/>
                    <a:lstStyle/>
                    <a:p>
                      <a:pPr marL="0" marR="0" lvl="0" indent="0" algn="l" rtl="0">
                        <a:spcBef>
                          <a:spcPts val="0"/>
                        </a:spcBef>
                        <a:spcAft>
                          <a:spcPts val="0"/>
                        </a:spcAft>
                        <a:buNone/>
                      </a:pPr>
                      <a:r>
                        <a:rPr lang="en-US" sz="2200" b="1" dirty="0">
                          <a:solidFill>
                            <a:schemeClr val="dk1"/>
                          </a:solidFill>
                          <a:latin typeface="Calibri" panose="020F0502020204030204" pitchFamily="34" charset="0"/>
                          <a:cs typeface="Calibri" panose="020F0502020204030204" pitchFamily="34" charset="0"/>
                        </a:rPr>
                        <a:t>Enduring Understanding(s</a:t>
                      </a:r>
                      <a:r>
                        <a:rPr lang="en-US" sz="2200" b="1" dirty="0" smtClean="0">
                          <a:solidFill>
                            <a:schemeClr val="dk1"/>
                          </a:solidFill>
                          <a:latin typeface="Calibri" panose="020F0502020204030204" pitchFamily="34" charset="0"/>
                          <a:cs typeface="Calibri" panose="020F0502020204030204" pitchFamily="34" charset="0"/>
                        </a:rPr>
                        <a:t>):</a:t>
                      </a:r>
                      <a:endParaRPr sz="2200" b="1" dirty="0">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dk1"/>
                        </a:buClr>
                        <a:buSzPts val="1800"/>
                        <a:buFont typeface="Arial"/>
                        <a:buNone/>
                      </a:pPr>
                      <a:endParaRPr sz="1800" b="0" dirty="0">
                        <a:solidFill>
                          <a:schemeClr val="dk1"/>
                        </a:solidFill>
                        <a:latin typeface="Calibri" panose="020F0502020204030204" pitchFamily="34" charset="0"/>
                        <a:ea typeface="Calibri"/>
                        <a:cs typeface="Calibri" panose="020F0502020204030204" pitchFamily="34" charset="0"/>
                        <a:sym typeface="Calibri"/>
                      </a:endParaRPr>
                    </a:p>
                    <a:p>
                      <a:pPr marL="171450" marR="0" lvl="0" indent="-171450" algn="l" rtl="0">
                        <a:spcBef>
                          <a:spcPts val="0"/>
                        </a:spcBef>
                        <a:spcAft>
                          <a:spcPts val="0"/>
                        </a:spcAft>
                        <a:buClr>
                          <a:schemeClr val="dk1"/>
                        </a:buClr>
                        <a:buSzPts val="1800"/>
                        <a:buFont typeface="Arial"/>
                        <a:buChar char="•"/>
                      </a:pPr>
                      <a:r>
                        <a:rPr lang="en-US" sz="1800" b="0" dirty="0" smtClean="0">
                          <a:solidFill>
                            <a:schemeClr val="dk1"/>
                          </a:solidFill>
                          <a:latin typeface="Calibri" panose="020F0502020204030204" pitchFamily="34" charset="0"/>
                          <a:ea typeface="Calibri"/>
                          <a:cs typeface="Calibri" panose="020F0502020204030204" pitchFamily="34" charset="0"/>
                          <a:sym typeface="Calibri"/>
                        </a:rPr>
                        <a:t>The creative ideas, concepts, and feelings that influence musicians’ work emerge from a variety of sources.</a:t>
                      </a:r>
                    </a:p>
                    <a:p>
                      <a:pPr marL="171450" marR="0" lvl="0" indent="-171450" algn="l" rtl="0">
                        <a:spcBef>
                          <a:spcPts val="0"/>
                        </a:spcBef>
                        <a:spcAft>
                          <a:spcPts val="0"/>
                        </a:spcAft>
                        <a:buClr>
                          <a:schemeClr val="dk1"/>
                        </a:buClr>
                        <a:buSzPts val="1800"/>
                        <a:buFont typeface="Arial"/>
                        <a:buChar char="•"/>
                      </a:pPr>
                      <a:endParaRPr lang="en-US" sz="1800" b="0" dirty="0" smtClean="0">
                        <a:solidFill>
                          <a:schemeClr val="dk1"/>
                        </a:solidFill>
                        <a:latin typeface="Calibri" panose="020F0502020204030204" pitchFamily="34" charset="0"/>
                        <a:ea typeface="Calibri"/>
                        <a:cs typeface="Calibri" panose="020F0502020204030204" pitchFamily="34" charset="0"/>
                        <a:sym typeface="Calibri"/>
                      </a:endParaRPr>
                    </a:p>
                    <a:p>
                      <a:pPr marL="171450" marR="0" lvl="0" indent="-171450" algn="l" rtl="0">
                        <a:spcBef>
                          <a:spcPts val="0"/>
                        </a:spcBef>
                        <a:spcAft>
                          <a:spcPts val="0"/>
                        </a:spcAft>
                        <a:buClr>
                          <a:schemeClr val="dk1"/>
                        </a:buClr>
                        <a:buSzPts val="1800"/>
                        <a:buFont typeface="Arial"/>
                        <a:buChar char="•"/>
                      </a:pPr>
                      <a:r>
                        <a:rPr lang="en-US" sz="1800" b="0" dirty="0" smtClean="0">
                          <a:solidFill>
                            <a:schemeClr val="dk1"/>
                          </a:solidFill>
                          <a:latin typeface="Calibri" panose="020F0502020204030204" pitchFamily="34" charset="0"/>
                          <a:ea typeface="Calibri"/>
                          <a:cs typeface="Calibri" panose="020F0502020204030204" pitchFamily="34" charset="0"/>
                          <a:sym typeface="Calibri"/>
                        </a:rPr>
                        <a:t>Musicians’ creative choices are </a:t>
                      </a:r>
                      <a:r>
                        <a:rPr lang="en-US" sz="1800" b="0" baseline="0" dirty="0" smtClean="0">
                          <a:solidFill>
                            <a:schemeClr val="dk1"/>
                          </a:solidFill>
                          <a:latin typeface="Calibri" panose="020F0502020204030204" pitchFamily="34" charset="0"/>
                          <a:ea typeface="Calibri"/>
                          <a:cs typeface="Calibri" panose="020F0502020204030204" pitchFamily="34" charset="0"/>
                          <a:sym typeface="Calibri"/>
                        </a:rPr>
                        <a:t> </a:t>
                      </a:r>
                      <a:r>
                        <a:rPr lang="en-US" sz="1800" b="0" dirty="0" smtClean="0">
                          <a:solidFill>
                            <a:schemeClr val="dk1"/>
                          </a:solidFill>
                          <a:latin typeface="Calibri" panose="020F0502020204030204" pitchFamily="34" charset="0"/>
                          <a:ea typeface="Calibri"/>
                          <a:cs typeface="Calibri" panose="020F0502020204030204" pitchFamily="34" charset="0"/>
                          <a:sym typeface="Calibri"/>
                        </a:rPr>
                        <a:t>influenced by their expertise,</a:t>
                      </a:r>
                      <a:r>
                        <a:rPr lang="en-US" sz="1800" b="0" baseline="0" dirty="0" smtClean="0">
                          <a:solidFill>
                            <a:schemeClr val="dk1"/>
                          </a:solidFill>
                          <a:latin typeface="Calibri" panose="020F0502020204030204" pitchFamily="34" charset="0"/>
                          <a:ea typeface="Calibri"/>
                          <a:cs typeface="Calibri" panose="020F0502020204030204" pitchFamily="34" charset="0"/>
                          <a:sym typeface="Calibri"/>
                        </a:rPr>
                        <a:t> </a:t>
                      </a:r>
                      <a:r>
                        <a:rPr lang="en-US" sz="1800" b="0" dirty="0" smtClean="0">
                          <a:solidFill>
                            <a:schemeClr val="dk1"/>
                          </a:solidFill>
                          <a:latin typeface="Calibri" panose="020F0502020204030204" pitchFamily="34" charset="0"/>
                          <a:ea typeface="Calibri"/>
                          <a:cs typeface="Calibri" panose="020F0502020204030204" pitchFamily="34" charset="0"/>
                          <a:sym typeface="Calibri"/>
                        </a:rPr>
                        <a:t>context, and expressive intent.</a:t>
                      </a: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4" name="Google Shape;221;p24"/>
          <p:cNvSpPr txBox="1">
            <a:spLocks/>
          </p:cNvSpPr>
          <p:nvPr/>
        </p:nvSpPr>
        <p:spPr>
          <a:xfrm>
            <a:off x="457200" y="111016"/>
            <a:ext cx="8229600" cy="520200"/>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0000FF"/>
              </a:buClr>
              <a:buSzPts val="2400"/>
            </a:pPr>
            <a:r>
              <a:rPr lang="en-US" sz="2400" dirty="0" smtClean="0">
                <a:solidFill>
                  <a:schemeClr val="tx1"/>
                </a:solidFill>
                <a:latin typeface="Calibri" panose="020F0502020204030204" pitchFamily="34" charset="0"/>
                <a:cs typeface="Calibri" panose="020F0502020204030204" pitchFamily="34" charset="0"/>
              </a:rPr>
              <a:t>Linking the Connecticut Arts Standards to Practice: EUs</a:t>
            </a:r>
            <a:endParaRPr lang="en-US" dirty="0">
              <a:solidFill>
                <a:schemeClr val="tx1"/>
              </a:solidFill>
              <a:latin typeface="Calibri" panose="020F0502020204030204" pitchFamily="34" charset="0"/>
              <a:cs typeface="Calibri" panose="020F0502020204030204" pitchFamily="34" charset="0"/>
            </a:endParaRPr>
          </a:p>
        </p:txBody>
      </p:sp>
      <p:pic>
        <p:nvPicPr>
          <p:cNvPr id="5" name="Google Shape;239;p25"/>
          <p:cNvPicPr preferRelativeResize="0"/>
          <p:nvPr/>
        </p:nvPicPr>
        <p:blipFill rotWithShape="1">
          <a:blip r:embed="rId3">
            <a:alphaModFix/>
          </a:blip>
          <a:srcRect/>
          <a:stretch/>
        </p:blipFill>
        <p:spPr>
          <a:xfrm>
            <a:off x="6987396" y="4307980"/>
            <a:ext cx="1590698" cy="1667250"/>
          </a:xfrm>
          <a:prstGeom prst="rect">
            <a:avLst/>
          </a:prstGeom>
          <a:noFill/>
          <a:ln>
            <a:noFill/>
          </a:ln>
          <a:effectLst>
            <a:outerShdw blurRad="241300" dist="38100" dir="5820000" sx="86000" sy="86000" rotWithShape="0">
              <a:prstClr val="black">
                <a:alpha val="40000"/>
              </a:prstClr>
            </a:outerShdw>
          </a:effectLst>
        </p:spPr>
      </p:pic>
      <p:pic>
        <p:nvPicPr>
          <p:cNvPr id="7" name="Google Shape;236;p25" title="CSDE tree logo"/>
          <p:cNvPicPr preferRelativeResize="0"/>
          <p:nvPr/>
        </p:nvPicPr>
        <p:blipFill rotWithShape="1">
          <a:blip r:embed="rId4">
            <a:alphaModFix/>
          </a:blip>
          <a:srcRect/>
          <a:stretch/>
        </p:blipFill>
        <p:spPr>
          <a:xfrm>
            <a:off x="166055" y="5818130"/>
            <a:ext cx="1096963" cy="832417"/>
          </a:xfrm>
          <a:prstGeom prst="rect">
            <a:avLst/>
          </a:prstGeom>
          <a:noFill/>
          <a:ln>
            <a:noFill/>
          </a:ln>
        </p:spPr>
      </p:pic>
      <p:sp>
        <p:nvSpPr>
          <p:cNvPr id="6" name="Google Shape;235;p25"/>
          <p:cNvSpPr txBox="1">
            <a:spLocks/>
          </p:cNvSpPr>
          <p:nvPr/>
        </p:nvSpPr>
        <p:spPr>
          <a:xfrm>
            <a:off x="6512944" y="6356350"/>
            <a:ext cx="21336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13</a:t>
            </a:fld>
            <a:endParaRPr lang="en-US"/>
          </a:p>
        </p:txBody>
      </p:sp>
      <p:cxnSp>
        <p:nvCxnSpPr>
          <p:cNvPr id="8" name="Google Shape;237;p25"/>
          <p:cNvCxnSpPr/>
          <p:nvPr/>
        </p:nvCxnSpPr>
        <p:spPr>
          <a:xfrm>
            <a:off x="1263018"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9" name="Google Shape;238;p25"/>
          <p:cNvSpPr txBox="1"/>
          <p:nvPr/>
        </p:nvSpPr>
        <p:spPr>
          <a:xfrm>
            <a:off x="4676683"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spTree>
    <p:extLst>
      <p:ext uri="{BB962C8B-B14F-4D97-AF65-F5344CB8AC3E}">
        <p14:creationId xmlns:p14="http://schemas.microsoft.com/office/powerpoint/2010/main" val="1745094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457199" y="207210"/>
            <a:ext cx="8229600" cy="520200"/>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FF"/>
              </a:buClr>
              <a:buSzPts val="2400"/>
              <a:buFont typeface="Arial"/>
              <a:buNone/>
            </a:pPr>
            <a:r>
              <a:rPr lang="en-US" sz="2400" dirty="0">
                <a:solidFill>
                  <a:schemeClr val="tx1"/>
                </a:solidFill>
                <a:latin typeface="Arial"/>
                <a:ea typeface="Arial"/>
                <a:cs typeface="Arial"/>
                <a:sym typeface="Arial"/>
              </a:rPr>
              <a:t>Linking the Connecticut Arts Standards to Practice: EUs</a:t>
            </a:r>
            <a:endParaRPr dirty="0">
              <a:solidFill>
                <a:schemeClr val="tx1"/>
              </a:solidFill>
            </a:endParaRPr>
          </a:p>
        </p:txBody>
      </p:sp>
      <p:sp>
        <p:nvSpPr>
          <p:cNvPr id="222" name="Google Shape;222;p24"/>
          <p:cNvSpPr txBox="1">
            <a:spLocks noGrp="1"/>
          </p:cNvSpPr>
          <p:nvPr>
            <p:ph type="body" idx="2"/>
          </p:nvPr>
        </p:nvSpPr>
        <p:spPr>
          <a:xfrm>
            <a:off x="810490" y="1920421"/>
            <a:ext cx="7876309" cy="39512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400"/>
              <a:buNone/>
            </a:pPr>
            <a:r>
              <a:rPr lang="en-US">
                <a:latin typeface="Arial"/>
                <a:ea typeface="Arial"/>
                <a:cs typeface="Arial"/>
                <a:sym typeface="Arial"/>
              </a:rPr>
              <a:t>Cindy wants to show examples from unit. She will do two slides.</a:t>
            </a:r>
            <a:endParaRPr/>
          </a:p>
          <a:p>
            <a:pPr marL="0" lvl="0" indent="0" algn="l" rtl="0">
              <a:spcBef>
                <a:spcPts val="480"/>
              </a:spcBef>
              <a:spcAft>
                <a:spcPts val="0"/>
              </a:spcAft>
              <a:buClr>
                <a:schemeClr val="dk1"/>
              </a:buClr>
              <a:buSzPts val="2400"/>
              <a:buNone/>
            </a:pPr>
            <a:endParaRPr>
              <a:latin typeface="Arial"/>
              <a:ea typeface="Arial"/>
              <a:cs typeface="Arial"/>
              <a:sym typeface="Arial"/>
            </a:endParaRPr>
          </a:p>
          <a:p>
            <a:pPr marL="82296" lvl="1" indent="0" algn="l" rtl="0">
              <a:spcBef>
                <a:spcPts val="0"/>
              </a:spcBef>
              <a:spcAft>
                <a:spcPts val="0"/>
              </a:spcAft>
              <a:buClr>
                <a:schemeClr val="dk1"/>
              </a:buClr>
              <a:buSzPts val="1920"/>
              <a:buNone/>
            </a:pPr>
            <a:endParaRPr sz="2400"/>
          </a:p>
        </p:txBody>
      </p:sp>
      <p:sp>
        <p:nvSpPr>
          <p:cNvPr id="223" name="Google Shape;22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224" name="Google Shape;224;p24"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cxnSp>
        <p:nvCxnSpPr>
          <p:cNvPr id="225" name="Google Shape;225;p24"/>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226" name="Google Shape;226;p24"/>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graphicFrame>
        <p:nvGraphicFramePr>
          <p:cNvPr id="227" name="Google Shape;227;p24"/>
          <p:cNvGraphicFramePr/>
          <p:nvPr>
            <p:extLst>
              <p:ext uri="{D42A27DB-BD31-4B8C-83A1-F6EECF244321}">
                <p14:modId xmlns:p14="http://schemas.microsoft.com/office/powerpoint/2010/main" val="958439723"/>
              </p:ext>
            </p:extLst>
          </p:nvPr>
        </p:nvGraphicFramePr>
        <p:xfrm>
          <a:off x="457199" y="951680"/>
          <a:ext cx="8229600" cy="5147554"/>
        </p:xfrm>
        <a:graphic>
          <a:graphicData uri="http://schemas.openxmlformats.org/drawingml/2006/table">
            <a:tbl>
              <a:tblPr firstRow="1" bandRow="1">
                <a:noFill/>
                <a:tableStyleId>{BA5833DB-1319-4477-AA7E-38CBFE28A068}</a:tableStyleId>
              </a:tblPr>
              <a:tblGrid>
                <a:gridCol w="4257550">
                  <a:extLst>
                    <a:ext uri="{9D8B030D-6E8A-4147-A177-3AD203B41FA5}">
                      <a16:colId xmlns:a16="http://schemas.microsoft.com/office/drawing/2014/main" val="20000"/>
                    </a:ext>
                  </a:extLst>
                </a:gridCol>
                <a:gridCol w="692125">
                  <a:extLst>
                    <a:ext uri="{9D8B030D-6E8A-4147-A177-3AD203B41FA5}">
                      <a16:colId xmlns:a16="http://schemas.microsoft.com/office/drawing/2014/main" val="20001"/>
                    </a:ext>
                  </a:extLst>
                </a:gridCol>
                <a:gridCol w="3279925">
                  <a:extLst>
                    <a:ext uri="{9D8B030D-6E8A-4147-A177-3AD203B41FA5}">
                      <a16:colId xmlns:a16="http://schemas.microsoft.com/office/drawing/2014/main" val="20002"/>
                    </a:ext>
                  </a:extLst>
                </a:gridCol>
              </a:tblGrid>
              <a:tr h="423487">
                <a:tc gridSpan="2">
                  <a:txBody>
                    <a:bodyPr/>
                    <a:lstStyle/>
                    <a:p>
                      <a:pPr marL="0" marR="0" lvl="0" indent="0" algn="l" rtl="0">
                        <a:lnSpc>
                          <a:spcPct val="100000"/>
                        </a:lnSpc>
                        <a:spcBef>
                          <a:spcPts val="0"/>
                        </a:spcBef>
                        <a:spcAft>
                          <a:spcPts val="0"/>
                        </a:spcAft>
                        <a:buClr>
                          <a:schemeClr val="dk1"/>
                        </a:buClr>
                        <a:buSzPts val="2400"/>
                        <a:buFont typeface="Arial"/>
                        <a:buNone/>
                      </a:pPr>
                      <a:r>
                        <a:rPr lang="en-US" sz="2400" dirty="0">
                          <a:solidFill>
                            <a:schemeClr val="dk1"/>
                          </a:solidFill>
                          <a:latin typeface="Arial"/>
                          <a:ea typeface="Arial"/>
                          <a:cs typeface="Arial"/>
                          <a:sym typeface="Arial"/>
                        </a:rPr>
                        <a:t>Unit Title:  </a:t>
                      </a:r>
                      <a:r>
                        <a:rPr lang="en-US" sz="2400" dirty="0" smtClean="0">
                          <a:solidFill>
                            <a:schemeClr val="dk1"/>
                          </a:solidFill>
                          <a:latin typeface="Arial"/>
                          <a:ea typeface="Arial"/>
                          <a:cs typeface="Arial"/>
                          <a:sym typeface="Arial"/>
                        </a:rPr>
                        <a:t>Creating/Performing</a:t>
                      </a:r>
                      <a:endParaRPr sz="2400" dirty="0">
                        <a:solidFill>
                          <a:schemeClr val="dk1"/>
                        </a:solidFill>
                        <a:latin typeface="Arial"/>
                        <a:ea typeface="Arial"/>
                        <a:cs typeface="Arial"/>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dirty="0">
                          <a:solidFill>
                            <a:schemeClr val="dk1"/>
                          </a:solidFill>
                          <a:latin typeface="Arial"/>
                          <a:ea typeface="Arial"/>
                          <a:cs typeface="Arial"/>
                          <a:sym typeface="Arial"/>
                        </a:rPr>
                        <a:t>Grade </a:t>
                      </a:r>
                      <a:r>
                        <a:rPr lang="en-US" sz="2400" dirty="0" smtClean="0">
                          <a:solidFill>
                            <a:schemeClr val="dk1"/>
                          </a:solidFill>
                          <a:latin typeface="Arial"/>
                          <a:ea typeface="Arial"/>
                          <a:cs typeface="Arial"/>
                          <a:sym typeface="Arial"/>
                        </a:rPr>
                        <a:t>5</a:t>
                      </a:r>
                    </a:p>
                    <a:p>
                      <a:pPr marL="0" marR="0" lvl="0" indent="0" algn="l" rtl="0">
                        <a:lnSpc>
                          <a:spcPct val="100000"/>
                        </a:lnSpc>
                        <a:spcBef>
                          <a:spcPts val="0"/>
                        </a:spcBef>
                        <a:spcAft>
                          <a:spcPts val="0"/>
                        </a:spcAft>
                        <a:buClr>
                          <a:schemeClr val="dk1"/>
                        </a:buClr>
                        <a:buSzPts val="2400"/>
                        <a:buFont typeface="Arial"/>
                        <a:buNone/>
                      </a:pPr>
                      <a:r>
                        <a:rPr lang="en-US" sz="2400" dirty="0" smtClean="0">
                          <a:solidFill>
                            <a:schemeClr val="dk1"/>
                          </a:solidFill>
                          <a:latin typeface="Arial"/>
                          <a:ea typeface="Arial"/>
                          <a:cs typeface="Arial"/>
                          <a:sym typeface="Arial"/>
                        </a:rPr>
                        <a:t>General</a:t>
                      </a:r>
                      <a:r>
                        <a:rPr lang="en-US" sz="2400" baseline="0" dirty="0" smtClean="0">
                          <a:solidFill>
                            <a:schemeClr val="dk1"/>
                          </a:solidFill>
                          <a:latin typeface="Arial"/>
                          <a:ea typeface="Arial"/>
                          <a:cs typeface="Arial"/>
                          <a:sym typeface="Arial"/>
                        </a:rPr>
                        <a:t> Music</a:t>
                      </a:r>
                      <a:endParaRPr sz="2400" dirty="0">
                        <a:solidFill>
                          <a:schemeClr val="dk1"/>
                        </a:solidFill>
                        <a:latin typeface="Arial"/>
                        <a:ea typeface="Arial"/>
                        <a:cs typeface="Arial"/>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0"/>
                  </a:ext>
                </a:extLst>
              </a:tr>
              <a:tr h="298186">
                <a:tc gridSpan="3">
                  <a:txBody>
                    <a:bodyPr/>
                    <a:lstStyle/>
                    <a:p>
                      <a:pPr marL="0" marR="0" lvl="0" indent="0" algn="l" rtl="0">
                        <a:spcBef>
                          <a:spcPts val="0"/>
                        </a:spcBef>
                        <a:spcAft>
                          <a:spcPts val="0"/>
                        </a:spcAft>
                        <a:buNone/>
                      </a:pPr>
                      <a:r>
                        <a:rPr lang="en-US" sz="1400" b="1" dirty="0" smtClean="0">
                          <a:solidFill>
                            <a:schemeClr val="dk1"/>
                          </a:solidFill>
                          <a:latin typeface="Calibri"/>
                          <a:ea typeface="Calibri"/>
                          <a:cs typeface="Calibri"/>
                          <a:sym typeface="Arial"/>
                        </a:rPr>
                        <a:t>Danbury</a:t>
                      </a:r>
                      <a:r>
                        <a:rPr lang="en-US" sz="1400" b="1" baseline="0" dirty="0" smtClean="0">
                          <a:solidFill>
                            <a:schemeClr val="dk1"/>
                          </a:solidFill>
                          <a:latin typeface="Calibri"/>
                          <a:ea typeface="Calibri"/>
                          <a:cs typeface="Calibri"/>
                          <a:sym typeface="Arial"/>
                        </a:rPr>
                        <a:t> Public Schools (Teacher: Kathryn </a:t>
                      </a:r>
                      <a:r>
                        <a:rPr lang="en-US" sz="1400" b="1" baseline="0" dirty="0" err="1" smtClean="0">
                          <a:solidFill>
                            <a:schemeClr val="dk1"/>
                          </a:solidFill>
                          <a:latin typeface="Calibri"/>
                          <a:ea typeface="Calibri"/>
                          <a:cs typeface="Calibri"/>
                          <a:sym typeface="Arial"/>
                        </a:rPr>
                        <a:t>Orie</a:t>
                      </a:r>
                      <a:r>
                        <a:rPr lang="en-US" sz="1400" b="1" baseline="0" dirty="0" smtClean="0">
                          <a:solidFill>
                            <a:schemeClr val="dk1"/>
                          </a:solidFill>
                          <a:latin typeface="Calibri"/>
                          <a:ea typeface="Calibri"/>
                          <a:cs typeface="Calibri"/>
                          <a:sym typeface="Arial"/>
                        </a:rPr>
                        <a:t>)</a:t>
                      </a:r>
                      <a:endParaRPr sz="1400" b="1" dirty="0">
                        <a:solidFill>
                          <a:schemeClr val="dk1"/>
                        </a:solidFill>
                        <a:latin typeface="Calibri"/>
                        <a:ea typeface="Calibri"/>
                        <a:cs typeface="Calibri"/>
                        <a:sym typeface="Calibri"/>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117848">
                <a:tc>
                  <a:txBody>
                    <a:bodyPr/>
                    <a:lstStyle/>
                    <a:p>
                      <a:pPr marL="0" marR="0" lvl="0" indent="0" algn="l" rtl="0">
                        <a:spcBef>
                          <a:spcPts val="0"/>
                        </a:spcBef>
                        <a:spcAft>
                          <a:spcPts val="0"/>
                        </a:spcAft>
                        <a:buClr>
                          <a:srgbClr val="000000"/>
                        </a:buClr>
                        <a:buSzPts val="2200"/>
                        <a:buFont typeface="Calibri"/>
                        <a:buNone/>
                      </a:pPr>
                      <a:r>
                        <a:rPr lang="en-US" sz="2200" b="1" spc="-30" baseline="0" dirty="0">
                          <a:solidFill>
                            <a:srgbClr val="000000"/>
                          </a:solidFill>
                          <a:latin typeface="Calibri"/>
                          <a:ea typeface="Calibri"/>
                          <a:cs typeface="Calibri"/>
                          <a:sym typeface="Calibri"/>
                        </a:rPr>
                        <a:t>STANDARDS Addressed in this Unit:</a:t>
                      </a:r>
                      <a:endParaRPr sz="2200" b="1" spc="-30" baseline="0" dirty="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panose="020B0604020202020204" pitchFamily="34" charset="0"/>
                        <a:buChar char="•"/>
                      </a:pPr>
                      <a:r>
                        <a:rPr lang="en-US" sz="1800" b="1" i="0" dirty="0">
                          <a:solidFill>
                            <a:srgbClr val="000000"/>
                          </a:solidFill>
                          <a:latin typeface="Calibri"/>
                          <a:ea typeface="Calibri"/>
                          <a:cs typeface="Calibri"/>
                          <a:sym typeface="Calibri"/>
                        </a:rPr>
                        <a:t>Creating: </a:t>
                      </a:r>
                      <a:endParaRPr lang="en-US" sz="1800" b="1" i="0" dirty="0" smtClean="0">
                        <a:solidFill>
                          <a:srgbClr val="000000"/>
                        </a:solidFill>
                        <a:latin typeface="Calibri"/>
                        <a:ea typeface="Calibri"/>
                        <a:cs typeface="Calibri"/>
                        <a:sym typeface="Calibri"/>
                      </a:endParaRPr>
                    </a:p>
                    <a:p>
                      <a:r>
                        <a:rPr lang="en-US" sz="1400" b="1" i="0" u="none" strike="noStrike" cap="none" dirty="0" smtClean="0">
                          <a:solidFill>
                            <a:schemeClr val="dk1"/>
                          </a:solidFill>
                          <a:effectLst/>
                          <a:latin typeface="Calibri"/>
                          <a:ea typeface="Calibri"/>
                          <a:cs typeface="Calibri"/>
                          <a:sym typeface="Arial"/>
                        </a:rPr>
                        <a:t>MU:Cr1.1.5b -</a:t>
                      </a:r>
                      <a:r>
                        <a:rPr lang="en-US" sz="1400" b="1" i="0" u="none" strike="noStrike" cap="none" baseline="0" dirty="0" smtClean="0">
                          <a:solidFill>
                            <a:schemeClr val="dk1"/>
                          </a:solidFill>
                          <a:effectLst/>
                          <a:latin typeface="Calibri"/>
                          <a:ea typeface="Calibri"/>
                          <a:cs typeface="Calibri"/>
                          <a:sym typeface="Arial"/>
                        </a:rPr>
                        <a:t> </a:t>
                      </a:r>
                      <a:r>
                        <a:rPr lang="en-US" sz="1400" b="0" i="0" u="none" strike="noStrike" cap="none" dirty="0" smtClean="0">
                          <a:solidFill>
                            <a:schemeClr val="dk1"/>
                          </a:solidFill>
                          <a:effectLst/>
                          <a:latin typeface="Calibri"/>
                          <a:ea typeface="Calibri"/>
                          <a:cs typeface="Calibri"/>
                          <a:sym typeface="Arial"/>
                        </a:rPr>
                        <a:t>Generate musical ideas (such as rhythms, melodies, and accompaniment patterns) within specific related tonalities, meters, and simple chord changes. </a:t>
                      </a:r>
                    </a:p>
                    <a:p>
                      <a:r>
                        <a:rPr lang="en-US" sz="1400" b="1" i="0" u="none" strike="noStrike" cap="none" dirty="0" smtClean="0">
                          <a:solidFill>
                            <a:schemeClr val="dk1"/>
                          </a:solidFill>
                          <a:effectLst/>
                          <a:latin typeface="Calibri"/>
                          <a:ea typeface="Calibri"/>
                          <a:cs typeface="Calibri"/>
                          <a:sym typeface="Arial"/>
                        </a:rPr>
                        <a:t>MU:Cr2.1.5b</a:t>
                      </a:r>
                      <a:r>
                        <a:rPr lang="en-US" sz="1400" b="0" i="0" u="none" strike="noStrike" cap="none" dirty="0" smtClean="0">
                          <a:solidFill>
                            <a:schemeClr val="dk1"/>
                          </a:solidFill>
                          <a:effectLst/>
                          <a:latin typeface="Calibri"/>
                          <a:ea typeface="Calibri"/>
                          <a:cs typeface="Calibri"/>
                          <a:sym typeface="Arial"/>
                        </a:rPr>
                        <a:t> -</a:t>
                      </a:r>
                      <a:r>
                        <a:rPr lang="en-US" sz="1400" b="0" i="0" u="none" strike="noStrike" cap="none" baseline="0" dirty="0" smtClean="0">
                          <a:solidFill>
                            <a:schemeClr val="dk1"/>
                          </a:solidFill>
                          <a:effectLst/>
                          <a:latin typeface="Calibri"/>
                          <a:ea typeface="Calibri"/>
                          <a:cs typeface="Calibri"/>
                          <a:sym typeface="Arial"/>
                        </a:rPr>
                        <a:t> </a:t>
                      </a:r>
                      <a:r>
                        <a:rPr lang="en-US" sz="1400" b="0" i="0" u="none" strike="noStrike" cap="none" dirty="0" smtClean="0">
                          <a:solidFill>
                            <a:schemeClr val="dk1"/>
                          </a:solidFill>
                          <a:effectLst/>
                          <a:latin typeface="Calibri"/>
                          <a:ea typeface="Calibri"/>
                          <a:cs typeface="Calibri"/>
                          <a:sym typeface="Arial"/>
                        </a:rPr>
                        <a:t>Use standard and/or iconic notation and/or recording technology to document personal rhythmic, melodic, and two-chord harmonic musical ideas.</a:t>
                      </a:r>
                      <a:endParaRPr b="0" i="0" dirty="0"/>
                    </a:p>
                    <a:p>
                      <a:pPr marL="285750" marR="0" lvl="0" indent="-285750" algn="l" rtl="0">
                        <a:lnSpc>
                          <a:spcPct val="100000"/>
                        </a:lnSpc>
                        <a:spcBef>
                          <a:spcPts val="0"/>
                        </a:spcBef>
                        <a:spcAft>
                          <a:spcPts val="0"/>
                        </a:spcAft>
                        <a:buClr>
                          <a:srgbClr val="000000"/>
                        </a:buClr>
                        <a:buSzPts val="1800"/>
                        <a:buFont typeface="Arial" panose="020B0604020202020204" pitchFamily="34" charset="0"/>
                        <a:buChar char="•"/>
                      </a:pPr>
                      <a:r>
                        <a:rPr lang="en-US" sz="1800" b="1" i="0" dirty="0">
                          <a:solidFill>
                            <a:srgbClr val="000000"/>
                          </a:solidFill>
                          <a:latin typeface="Calibri"/>
                          <a:ea typeface="Calibri"/>
                          <a:cs typeface="Calibri"/>
                          <a:sym typeface="Calibri"/>
                        </a:rPr>
                        <a:t>Performing/Presenting: </a:t>
                      </a:r>
                      <a:endParaRPr lang="en-US" sz="1800" b="1" i="0" dirty="0" smtClean="0">
                        <a:solidFill>
                          <a:srgbClr val="000000"/>
                        </a:solidFill>
                        <a:latin typeface="Calibri"/>
                        <a:ea typeface="Calibri"/>
                        <a:cs typeface="Calibri"/>
                        <a:sym typeface="Calibri"/>
                      </a:endParaRPr>
                    </a:p>
                    <a:p>
                      <a:r>
                        <a:rPr lang="en-US" sz="1400" b="1" i="0" u="none" strike="noStrike" cap="none" dirty="0" smtClean="0">
                          <a:solidFill>
                            <a:schemeClr val="dk1"/>
                          </a:solidFill>
                          <a:effectLst/>
                          <a:latin typeface="Calibri"/>
                          <a:ea typeface="Calibri"/>
                          <a:cs typeface="Calibri"/>
                          <a:sym typeface="Arial"/>
                        </a:rPr>
                        <a:t>MU:Pr5.1.5a</a:t>
                      </a:r>
                      <a:r>
                        <a:rPr lang="en-US" sz="1400" b="1" i="0" u="none" strike="noStrike" cap="none" baseline="0" dirty="0" smtClean="0">
                          <a:solidFill>
                            <a:schemeClr val="dk1"/>
                          </a:solidFill>
                          <a:effectLst/>
                          <a:latin typeface="Calibri"/>
                          <a:ea typeface="Calibri"/>
                          <a:cs typeface="Calibri"/>
                          <a:sym typeface="Arial"/>
                        </a:rPr>
                        <a:t> - </a:t>
                      </a:r>
                      <a:r>
                        <a:rPr lang="en-US" sz="1400" b="0" i="0" u="none" strike="noStrike" cap="none" dirty="0" smtClean="0">
                          <a:solidFill>
                            <a:schemeClr val="dk1"/>
                          </a:solidFill>
                          <a:effectLst/>
                          <a:latin typeface="Calibri"/>
                          <a:ea typeface="Calibri"/>
                          <a:cs typeface="Calibri"/>
                          <a:sym typeface="Arial"/>
                        </a:rPr>
                        <a:t>Apply teacher-provided and established criteria and feedback to evaluate the accuracy and expressiveness of ensemble and personal performances. </a:t>
                      </a:r>
                    </a:p>
                    <a:p>
                      <a:r>
                        <a:rPr lang="en-US" sz="1400" b="1" i="0" u="none" strike="noStrike" cap="none" dirty="0" smtClean="0">
                          <a:solidFill>
                            <a:schemeClr val="dk1"/>
                          </a:solidFill>
                          <a:effectLst/>
                          <a:latin typeface="Calibri"/>
                          <a:ea typeface="Calibri"/>
                          <a:cs typeface="Calibri"/>
                          <a:sym typeface="Arial"/>
                        </a:rPr>
                        <a:t>MU:Pr.6.1.5a</a:t>
                      </a:r>
                      <a:r>
                        <a:rPr lang="en-US" sz="1400" b="1" i="0" u="none" strike="noStrike" cap="none" baseline="0" dirty="0" smtClean="0">
                          <a:solidFill>
                            <a:schemeClr val="dk1"/>
                          </a:solidFill>
                          <a:effectLst/>
                          <a:latin typeface="Calibri"/>
                          <a:ea typeface="Calibri"/>
                          <a:cs typeface="Calibri"/>
                          <a:sym typeface="Arial"/>
                        </a:rPr>
                        <a:t> - </a:t>
                      </a:r>
                      <a:r>
                        <a:rPr lang="en-US" sz="1400" b="0" i="0" u="none" strike="noStrike" cap="none" dirty="0" smtClean="0">
                          <a:solidFill>
                            <a:schemeClr val="dk1"/>
                          </a:solidFill>
                          <a:effectLst/>
                          <a:latin typeface="Calibri"/>
                          <a:ea typeface="Calibri"/>
                          <a:cs typeface="Calibri"/>
                          <a:sym typeface="Arial"/>
                        </a:rPr>
                        <a:t>Perform music, alone or with others, with expression, technical accuracy, and appropriate interpretation.</a:t>
                      </a:r>
                      <a:endParaRPr lang="en-US" sz="1800" b="1" i="0" dirty="0" smtClean="0">
                        <a:solidFill>
                          <a:srgbClr val="000000"/>
                        </a:solidFill>
                        <a:latin typeface="Calibri"/>
                        <a:ea typeface="Calibri"/>
                        <a:cs typeface="Calibri"/>
                        <a:sym typeface="Calibri"/>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gridSpan="2">
                  <a:txBody>
                    <a:bodyPr/>
                    <a:lstStyle/>
                    <a:p>
                      <a:pPr marL="0" marR="0" lvl="0" indent="0" algn="l" rtl="0">
                        <a:spcBef>
                          <a:spcPts val="0"/>
                        </a:spcBef>
                        <a:spcAft>
                          <a:spcPts val="0"/>
                        </a:spcAft>
                        <a:buNone/>
                      </a:pPr>
                      <a:r>
                        <a:rPr lang="en-US" sz="2200" b="1" dirty="0">
                          <a:solidFill>
                            <a:schemeClr val="dk1"/>
                          </a:solidFill>
                        </a:rPr>
                        <a:t>Enduring Understanding(s</a:t>
                      </a:r>
                      <a:r>
                        <a:rPr lang="en-US" sz="2200" b="1" dirty="0" smtClean="0">
                          <a:solidFill>
                            <a:schemeClr val="dk1"/>
                          </a:solidFill>
                        </a:rPr>
                        <a:t>):</a:t>
                      </a:r>
                    </a:p>
                    <a:p>
                      <a:pPr marL="0" marR="0" lvl="0" indent="0" algn="l" rtl="0">
                        <a:spcBef>
                          <a:spcPts val="0"/>
                        </a:spcBef>
                        <a:spcAft>
                          <a:spcPts val="0"/>
                        </a:spcAft>
                        <a:buNone/>
                      </a:pPr>
                      <a:endParaRPr sz="1100" b="1" dirty="0">
                        <a:solidFill>
                          <a:schemeClr val="dk1"/>
                        </a:solidFill>
                      </a:endParaRPr>
                    </a:p>
                    <a:p>
                      <a:pPr marL="171450" marR="0" lvl="0" indent="-1714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1400" b="1" i="0" u="none" strike="noStrike" cap="none" dirty="0" smtClean="0">
                          <a:solidFill>
                            <a:schemeClr val="dk1"/>
                          </a:solidFill>
                          <a:effectLst/>
                          <a:latin typeface="Calibri"/>
                          <a:ea typeface="Calibri"/>
                          <a:cs typeface="Calibri"/>
                          <a:sym typeface="Arial"/>
                        </a:rPr>
                        <a:t>Imagine - </a:t>
                      </a:r>
                      <a:r>
                        <a:rPr lang="en-US" sz="1400" b="0" i="0" u="none" strike="noStrike" cap="none" dirty="0" smtClean="0">
                          <a:solidFill>
                            <a:schemeClr val="dk1"/>
                          </a:solidFill>
                          <a:effectLst/>
                          <a:latin typeface="Calibri"/>
                          <a:ea typeface="Calibri"/>
                          <a:cs typeface="Calibri"/>
                          <a:sym typeface="Arial"/>
                        </a:rPr>
                        <a:t>Musicians’ creative choices are influenced by their expertise, context, and expressive intent.</a:t>
                      </a:r>
                    </a:p>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endParaRPr lang="en-US" sz="1400" b="0" i="0" u="none" strike="noStrike" cap="none" dirty="0" smtClean="0">
                        <a:solidFill>
                          <a:schemeClr val="dk1"/>
                        </a:solidFill>
                        <a:effectLst/>
                        <a:latin typeface="Calibri"/>
                        <a:ea typeface="Calibri"/>
                        <a:cs typeface="Calibri"/>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1400" b="1" i="0" u="none" strike="noStrike" cap="none" dirty="0" smtClean="0">
                          <a:solidFill>
                            <a:schemeClr val="dk1"/>
                          </a:solidFill>
                          <a:effectLst/>
                          <a:latin typeface="Calibri"/>
                          <a:ea typeface="Calibri"/>
                          <a:cs typeface="Calibri"/>
                          <a:sym typeface="Arial"/>
                        </a:rPr>
                        <a:t>Rehearse, Evaluate, and Refine - </a:t>
                      </a:r>
                      <a:r>
                        <a:rPr lang="en-US" sz="1400" b="0" i="0" u="none" strike="noStrike" cap="none" dirty="0" smtClean="0">
                          <a:solidFill>
                            <a:schemeClr val="dk1"/>
                          </a:solidFill>
                          <a:effectLst/>
                          <a:latin typeface="Calibri"/>
                          <a:ea typeface="Calibri"/>
                          <a:cs typeface="Calibri"/>
                          <a:sym typeface="Arial"/>
                        </a:rPr>
                        <a:t>To express their musical ideas, musicians analyze, evaluate, and refine their performance over time through openness to new ideas, persistence, and the application of appropriate criteria.</a:t>
                      </a:r>
                    </a:p>
                    <a:p>
                      <a:pPr marL="0" marR="0" lvl="0" indent="0" algn="l" rtl="0">
                        <a:lnSpc>
                          <a:spcPct val="100000"/>
                        </a:lnSpc>
                        <a:spcBef>
                          <a:spcPts val="0"/>
                        </a:spcBef>
                        <a:spcAft>
                          <a:spcPts val="0"/>
                        </a:spcAft>
                        <a:buClr>
                          <a:schemeClr val="dk1"/>
                        </a:buClr>
                        <a:buSzPts val="1800"/>
                        <a:buFont typeface="Arial"/>
                        <a:buNone/>
                      </a:pPr>
                      <a:endParaRPr b="0" dirty="0"/>
                    </a:p>
                    <a:p>
                      <a:pPr marL="0" marR="0" lvl="0" indent="0" algn="l" rtl="0">
                        <a:spcBef>
                          <a:spcPts val="0"/>
                        </a:spcBef>
                        <a:spcAft>
                          <a:spcPts val="0"/>
                        </a:spcAft>
                        <a:buClr>
                          <a:schemeClr val="dk1"/>
                        </a:buClr>
                        <a:buSzPts val="1800"/>
                        <a:buFont typeface="Arial"/>
                        <a:buNone/>
                      </a:pPr>
                      <a:endParaRPr sz="1800" b="0"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800"/>
                        <a:buFont typeface="Arial"/>
                        <a:buChar char="•"/>
                      </a:pPr>
                      <a:endParaRPr sz="1800" b="0" dirty="0">
                        <a:solidFill>
                          <a:schemeClr val="dk1"/>
                        </a:solidFill>
                        <a:latin typeface="Calibri"/>
                        <a:ea typeface="Calibri"/>
                        <a:cs typeface="Calibri"/>
                        <a:sym typeface="Calibri"/>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435090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7"/>
          <p:cNvSpPr txBox="1">
            <a:spLocks noGrp="1"/>
          </p:cNvSpPr>
          <p:nvPr>
            <p:ph type="title"/>
          </p:nvPr>
        </p:nvSpPr>
        <p:spPr>
          <a:xfrm>
            <a:off x="457200" y="274638"/>
            <a:ext cx="8229600" cy="1603387"/>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FF"/>
              </a:buClr>
              <a:buSzPts val="2800"/>
              <a:buFont typeface="Arial"/>
              <a:buNone/>
            </a:pPr>
            <a:r>
              <a:rPr lang="en-US" sz="2800" dirty="0">
                <a:solidFill>
                  <a:schemeClr val="tx1"/>
                </a:solidFill>
                <a:latin typeface="Calibri" panose="020F0502020204030204" pitchFamily="34" charset="0"/>
                <a:ea typeface="Arial"/>
                <a:cs typeface="Calibri" panose="020F0502020204030204" pitchFamily="34" charset="0"/>
                <a:sym typeface="Arial"/>
              </a:rPr>
              <a:t>Linking the Standards to Practice: </a:t>
            </a:r>
            <a:br>
              <a:rPr lang="en-US" sz="2800" dirty="0">
                <a:solidFill>
                  <a:schemeClr val="tx1"/>
                </a:solidFill>
                <a:latin typeface="Calibri" panose="020F0502020204030204" pitchFamily="34" charset="0"/>
                <a:ea typeface="Arial"/>
                <a:cs typeface="Calibri" panose="020F0502020204030204" pitchFamily="34" charset="0"/>
                <a:sym typeface="Arial"/>
              </a:rPr>
            </a:br>
            <a:r>
              <a:rPr lang="en-US" sz="2800" dirty="0">
                <a:solidFill>
                  <a:schemeClr val="tx1"/>
                </a:solidFill>
                <a:latin typeface="Calibri" panose="020F0502020204030204" pitchFamily="34" charset="0"/>
                <a:ea typeface="Arial"/>
                <a:cs typeface="Calibri" panose="020F0502020204030204" pitchFamily="34" charset="0"/>
                <a:sym typeface="Arial"/>
              </a:rPr>
              <a:t>Creating a Unit of Study </a:t>
            </a:r>
            <a:endParaRPr dirty="0">
              <a:solidFill>
                <a:schemeClr val="tx1"/>
              </a:solidFill>
              <a:latin typeface="Calibri" panose="020F0502020204030204" pitchFamily="34" charset="0"/>
              <a:cs typeface="Calibri" panose="020F0502020204030204" pitchFamily="34" charset="0"/>
            </a:endParaRPr>
          </a:p>
        </p:txBody>
      </p:sp>
      <p:sp>
        <p:nvSpPr>
          <p:cNvPr id="260" name="Google Shape;260;p27"/>
          <p:cNvSpPr txBox="1">
            <a:spLocks noGrp="1"/>
          </p:cNvSpPr>
          <p:nvPr>
            <p:ph type="body" idx="2"/>
          </p:nvPr>
        </p:nvSpPr>
        <p:spPr>
          <a:xfrm>
            <a:off x="690995" y="1878748"/>
            <a:ext cx="7762009" cy="3951288"/>
          </a:xfrm>
          <a:prstGeom prst="rect">
            <a:avLst/>
          </a:prstGeom>
          <a:noFill/>
          <a:ln>
            <a:noFill/>
          </a:ln>
        </p:spPr>
        <p:txBody>
          <a:bodyPr spcFirstLastPara="1" wrap="square" lIns="91425" tIns="45700" rIns="91425" bIns="45700" anchor="t" anchorCtr="0">
            <a:noAutofit/>
          </a:bodyPr>
          <a:lstStyle/>
          <a:p>
            <a:pPr marL="82296" lvl="1" indent="0" algn="l" rtl="0">
              <a:spcBef>
                <a:spcPts val="0"/>
              </a:spcBef>
              <a:spcAft>
                <a:spcPts val="0"/>
              </a:spcAft>
              <a:buClr>
                <a:schemeClr val="dk1"/>
              </a:buClr>
              <a:buSzPts val="2560"/>
              <a:buNone/>
            </a:pPr>
            <a:r>
              <a:rPr lang="en-US" sz="3200" dirty="0">
                <a:latin typeface="Calibri" panose="020F0502020204030204" pitchFamily="34" charset="0"/>
                <a:ea typeface="Arial"/>
                <a:cs typeface="Calibri" panose="020F0502020204030204" pitchFamily="34" charset="0"/>
                <a:sym typeface="Arial"/>
              </a:rPr>
              <a:t>Questions that:</a:t>
            </a:r>
            <a:endParaRPr dirty="0">
              <a:latin typeface="Calibri" panose="020F0502020204030204" pitchFamily="34" charset="0"/>
              <a:cs typeface="Calibri" panose="020F0502020204030204" pitchFamily="34" charset="0"/>
            </a:endParaRPr>
          </a:p>
          <a:p>
            <a:pPr marL="425196" lvl="1" indent="-342900" algn="l" rtl="0">
              <a:spcBef>
                <a:spcPts val="0"/>
              </a:spcBef>
              <a:spcAft>
                <a:spcPts val="0"/>
              </a:spcAft>
              <a:buClr>
                <a:schemeClr val="dk1"/>
              </a:buClr>
              <a:buSzPts val="2560"/>
              <a:buFont typeface="Arial"/>
              <a:buChar char="•"/>
            </a:pPr>
            <a:r>
              <a:rPr lang="en-US" sz="3200" dirty="0">
                <a:latin typeface="Calibri" panose="020F0502020204030204" pitchFamily="34" charset="0"/>
                <a:ea typeface="Arial"/>
                <a:cs typeface="Calibri" panose="020F0502020204030204" pitchFamily="34" charset="0"/>
                <a:sym typeface="Arial"/>
              </a:rPr>
              <a:t>Align with </a:t>
            </a:r>
            <a:r>
              <a:rPr lang="en-US" sz="3200" dirty="0" smtClean="0">
                <a:latin typeface="Calibri" panose="020F0502020204030204" pitchFamily="34" charset="0"/>
                <a:ea typeface="Arial"/>
                <a:cs typeface="Calibri" panose="020F0502020204030204" pitchFamily="34" charset="0"/>
                <a:sym typeface="Arial"/>
              </a:rPr>
              <a:t>EUs;</a:t>
            </a:r>
            <a:endParaRPr dirty="0">
              <a:latin typeface="Calibri" panose="020F0502020204030204" pitchFamily="34" charset="0"/>
              <a:cs typeface="Calibri" panose="020F0502020204030204" pitchFamily="34" charset="0"/>
            </a:endParaRPr>
          </a:p>
          <a:p>
            <a:pPr marL="425196" lvl="1" indent="-342900" algn="l" rtl="0">
              <a:spcBef>
                <a:spcPts val="0"/>
              </a:spcBef>
              <a:spcAft>
                <a:spcPts val="0"/>
              </a:spcAft>
              <a:buClr>
                <a:schemeClr val="dk1"/>
              </a:buClr>
              <a:buSzPts val="2560"/>
              <a:buFont typeface="Arial"/>
              <a:buChar char="•"/>
            </a:pPr>
            <a:r>
              <a:rPr lang="en-US" sz="3200" dirty="0">
                <a:latin typeface="Calibri" panose="020F0502020204030204" pitchFamily="34" charset="0"/>
                <a:ea typeface="Arial"/>
                <a:cs typeface="Calibri" panose="020F0502020204030204" pitchFamily="34" charset="0"/>
                <a:sym typeface="Arial"/>
              </a:rPr>
              <a:t>Are not answerable with finality in a single lesson or a brief; and</a:t>
            </a:r>
            <a:endParaRPr dirty="0">
              <a:latin typeface="Calibri" panose="020F0502020204030204" pitchFamily="34" charset="0"/>
              <a:cs typeface="Calibri" panose="020F0502020204030204" pitchFamily="34" charset="0"/>
            </a:endParaRPr>
          </a:p>
          <a:p>
            <a:pPr marL="425196" lvl="1" indent="-342900" algn="l" rtl="0">
              <a:spcBef>
                <a:spcPts val="0"/>
              </a:spcBef>
              <a:spcAft>
                <a:spcPts val="0"/>
              </a:spcAft>
              <a:buClr>
                <a:schemeClr val="dk1"/>
              </a:buClr>
              <a:buSzPts val="2560"/>
              <a:buFont typeface="Arial"/>
              <a:buChar char="•"/>
            </a:pPr>
            <a:r>
              <a:rPr lang="en-US" sz="3200" dirty="0">
                <a:latin typeface="Calibri" panose="020F0502020204030204" pitchFamily="34" charset="0"/>
                <a:ea typeface="Arial"/>
                <a:cs typeface="Calibri" panose="020F0502020204030204" pitchFamily="34" charset="0"/>
                <a:sym typeface="Arial"/>
              </a:rPr>
              <a:t>Stimulate thought, provoke inquiry, and spark more questions. </a:t>
            </a:r>
            <a:endParaRPr dirty="0">
              <a:latin typeface="Calibri" panose="020F0502020204030204" pitchFamily="34" charset="0"/>
              <a:cs typeface="Calibri" panose="020F0502020204030204" pitchFamily="34" charset="0"/>
            </a:endParaRPr>
          </a:p>
        </p:txBody>
      </p:sp>
      <p:sp>
        <p:nvSpPr>
          <p:cNvPr id="261" name="Google Shape;26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262" name="Google Shape;262;p27"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cxnSp>
        <p:nvCxnSpPr>
          <p:cNvPr id="263" name="Google Shape;263;p27"/>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264" name="Google Shape;264;p27"/>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265" name="Google Shape;265;p27"/>
          <p:cNvPicPr preferRelativeResize="0"/>
          <p:nvPr/>
        </p:nvPicPr>
        <p:blipFill rotWithShape="1">
          <a:blip r:embed="rId4">
            <a:alphaModFix/>
          </a:blip>
          <a:srcRect/>
          <a:stretch/>
        </p:blipFill>
        <p:spPr>
          <a:xfrm>
            <a:off x="6647290" y="4174405"/>
            <a:ext cx="2481761" cy="2111962"/>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72" name="Google Shape;272;p28"/>
          <p:cNvSpPr txBox="1"/>
          <p:nvPr/>
        </p:nvSpPr>
        <p:spPr>
          <a:xfrm>
            <a:off x="604299" y="335280"/>
            <a:ext cx="8121161"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tx1"/>
                </a:solidFill>
                <a:latin typeface="Calibri" panose="020F0502020204030204" pitchFamily="34" charset="0"/>
                <a:cs typeface="Calibri" panose="020F0502020204030204" pitchFamily="34" charset="0"/>
                <a:sym typeface="Arial"/>
              </a:rPr>
              <a:t>CAST MODEL DISTRICT UNIT TEMPLATE</a:t>
            </a:r>
            <a:endParaRPr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2800" dirty="0">
                <a:solidFill>
                  <a:schemeClr val="tx1"/>
                </a:solidFill>
                <a:latin typeface="Calibri" panose="020F0502020204030204" pitchFamily="34" charset="0"/>
                <a:cs typeface="Calibri" panose="020F0502020204030204" pitchFamily="34" charset="0"/>
                <a:sym typeface="Arial"/>
              </a:rPr>
              <a:t>(detail of EU’s/EQ’s connecting to Standards)</a:t>
            </a:r>
            <a:endParaRPr sz="2800" dirty="0">
              <a:solidFill>
                <a:schemeClr val="tx1"/>
              </a:solidFill>
              <a:latin typeface="Calibri" panose="020F0502020204030204" pitchFamily="34" charset="0"/>
              <a:cs typeface="Calibri" panose="020F0502020204030204" pitchFamily="34" charset="0"/>
              <a:sym typeface="Arial"/>
            </a:endParaRPr>
          </a:p>
        </p:txBody>
      </p:sp>
      <p:pic>
        <p:nvPicPr>
          <p:cNvPr id="273" name="Google Shape;273;p28"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sp>
        <p:nvSpPr>
          <p:cNvPr id="274" name="Google Shape;274;p28"/>
          <p:cNvSpPr txBox="1"/>
          <p:nvPr/>
        </p:nvSpPr>
        <p:spPr>
          <a:xfrm>
            <a:off x="1303274" y="6356351"/>
            <a:ext cx="7633671"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graphicFrame>
        <p:nvGraphicFramePr>
          <p:cNvPr id="275" name="Google Shape;275;p28"/>
          <p:cNvGraphicFramePr/>
          <p:nvPr/>
        </p:nvGraphicFramePr>
        <p:xfrm>
          <a:off x="453222" y="1275298"/>
          <a:ext cx="8158050" cy="4542800"/>
        </p:xfrm>
        <a:graphic>
          <a:graphicData uri="http://schemas.openxmlformats.org/drawingml/2006/table">
            <a:tbl>
              <a:tblPr firstRow="1" firstCol="1" bandRow="1">
                <a:noFill/>
                <a:tableStyleId>{101F9C5A-3A31-46BF-8728-CBCD98EFCEC2}</a:tableStyleId>
              </a:tblPr>
              <a:tblGrid>
                <a:gridCol w="1997450">
                  <a:extLst>
                    <a:ext uri="{9D8B030D-6E8A-4147-A177-3AD203B41FA5}">
                      <a16:colId xmlns:a16="http://schemas.microsoft.com/office/drawing/2014/main" val="20000"/>
                    </a:ext>
                  </a:extLst>
                </a:gridCol>
                <a:gridCol w="1871075">
                  <a:extLst>
                    <a:ext uri="{9D8B030D-6E8A-4147-A177-3AD203B41FA5}">
                      <a16:colId xmlns:a16="http://schemas.microsoft.com/office/drawing/2014/main" val="20001"/>
                    </a:ext>
                  </a:extLst>
                </a:gridCol>
                <a:gridCol w="210500">
                  <a:extLst>
                    <a:ext uri="{9D8B030D-6E8A-4147-A177-3AD203B41FA5}">
                      <a16:colId xmlns:a16="http://schemas.microsoft.com/office/drawing/2014/main" val="20002"/>
                    </a:ext>
                  </a:extLst>
                </a:gridCol>
                <a:gridCol w="4079025">
                  <a:extLst>
                    <a:ext uri="{9D8B030D-6E8A-4147-A177-3AD203B41FA5}">
                      <a16:colId xmlns:a16="http://schemas.microsoft.com/office/drawing/2014/main" val="20003"/>
                    </a:ext>
                  </a:extLst>
                </a:gridCol>
              </a:tblGrid>
              <a:tr h="328600">
                <a:tc>
                  <a:txBody>
                    <a:bodyPr/>
                    <a:lstStyle/>
                    <a:p>
                      <a:pPr marL="0" marR="0" lvl="0" indent="0" algn="l" rtl="0">
                        <a:lnSpc>
                          <a:spcPct val="107000"/>
                        </a:lnSpc>
                        <a:spcBef>
                          <a:spcPts val="0"/>
                        </a:spcBef>
                        <a:spcAft>
                          <a:spcPts val="0"/>
                        </a:spcAft>
                        <a:buNone/>
                      </a:pPr>
                      <a:r>
                        <a:rPr lang="en-US" sz="1600">
                          <a:solidFill>
                            <a:schemeClr val="dk1"/>
                          </a:solidFill>
                        </a:rPr>
                        <a:t>Unit Title:</a:t>
                      </a:r>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a:txBody>
                    <a:bodyPr/>
                    <a:lstStyle/>
                    <a:p>
                      <a:pPr marL="0" marR="0" lvl="0" indent="0" algn="l" rtl="0">
                        <a:lnSpc>
                          <a:spcPct val="107000"/>
                        </a:lnSpc>
                        <a:spcBef>
                          <a:spcPts val="0"/>
                        </a:spcBef>
                        <a:spcAft>
                          <a:spcPts val="0"/>
                        </a:spcAft>
                        <a:buNone/>
                      </a:pPr>
                      <a:r>
                        <a:rPr lang="en-US" sz="1600">
                          <a:solidFill>
                            <a:schemeClr val="dk1"/>
                          </a:solidFill>
                        </a:rPr>
                        <a:t>Subject: </a:t>
                      </a:r>
                      <a:endParaRPr sz="1600">
                        <a:solidFill>
                          <a:schemeClr val="dk1"/>
                        </a:solidFill>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gridSpan="2">
                  <a:txBody>
                    <a:bodyPr/>
                    <a:lstStyle/>
                    <a:p>
                      <a:pPr marL="0" marR="0" lvl="0" indent="0" algn="l" rtl="0">
                        <a:lnSpc>
                          <a:spcPct val="100000"/>
                        </a:lnSpc>
                        <a:spcBef>
                          <a:spcPts val="0"/>
                        </a:spcBef>
                        <a:spcAft>
                          <a:spcPts val="0"/>
                        </a:spcAft>
                        <a:buNone/>
                      </a:pPr>
                      <a:r>
                        <a:rPr lang="en-US" sz="1600">
                          <a:solidFill>
                            <a:schemeClr val="dk1"/>
                          </a:solidFill>
                        </a:rPr>
                        <a:t>  Grade Level/ Course:  </a:t>
                      </a:r>
                      <a:endParaRPr sz="1600">
                        <a:solidFill>
                          <a:schemeClr val="dk1"/>
                        </a:solidFill>
                      </a:endParaRPr>
                    </a:p>
                  </a:txBody>
                  <a:tcPr marL="0" marR="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0"/>
                  </a:ext>
                </a:extLst>
              </a:tr>
              <a:tr h="293650">
                <a:tc gridSpan="4">
                  <a:txBody>
                    <a:bodyPr/>
                    <a:lstStyle/>
                    <a:p>
                      <a:pPr marL="0" marR="0" lvl="0" indent="0" algn="l" rtl="0">
                        <a:lnSpc>
                          <a:spcPct val="100000"/>
                        </a:lnSpc>
                        <a:spcBef>
                          <a:spcPts val="0"/>
                        </a:spcBef>
                        <a:spcAft>
                          <a:spcPts val="0"/>
                        </a:spcAft>
                        <a:buNone/>
                      </a:pPr>
                      <a:r>
                        <a:rPr lang="en-US" sz="1600">
                          <a:solidFill>
                            <a:schemeClr val="dk1"/>
                          </a:solidFill>
                        </a:rPr>
                        <a:t>School/Teachers:</a:t>
                      </a:r>
                      <a:endParaRPr sz="160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48400">
                <a:tc gridSpan="4">
                  <a:txBody>
                    <a:bodyPr/>
                    <a:lstStyle/>
                    <a:p>
                      <a:pPr marL="0" marR="0" lvl="0" indent="0" algn="l" rtl="0">
                        <a:lnSpc>
                          <a:spcPct val="100000"/>
                        </a:lnSpc>
                        <a:spcBef>
                          <a:spcPts val="0"/>
                        </a:spcBef>
                        <a:spcAft>
                          <a:spcPts val="0"/>
                        </a:spcAft>
                        <a:buNone/>
                      </a:pPr>
                      <a:r>
                        <a:rPr lang="en-US" sz="1600" dirty="0">
                          <a:solidFill>
                            <a:schemeClr val="dk1"/>
                          </a:solidFill>
                        </a:rPr>
                        <a:t>Brief Description of Unit:</a:t>
                      </a:r>
                      <a:endParaRPr sz="1600"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885550">
                <a:tc gridSpan="4">
                  <a:txBody>
                    <a:bodyPr/>
                    <a:lstStyle/>
                    <a:p>
                      <a:pPr marL="0" marR="0" lvl="0" indent="0" algn="l" rtl="0">
                        <a:lnSpc>
                          <a:spcPct val="100000"/>
                        </a:lnSpc>
                        <a:spcBef>
                          <a:spcPts val="0"/>
                        </a:spcBef>
                        <a:spcAft>
                          <a:spcPts val="0"/>
                        </a:spcAft>
                        <a:buNone/>
                      </a:pPr>
                      <a:r>
                        <a:rPr lang="en-US" sz="1700">
                          <a:solidFill>
                            <a:schemeClr val="dk1"/>
                          </a:solidFill>
                        </a:rPr>
                        <a:t>Standards:</a:t>
                      </a:r>
                      <a:endParaRPr sz="1100">
                        <a:solidFill>
                          <a:schemeClr val="dk1"/>
                        </a:solidFill>
                      </a:endParaRPr>
                    </a:p>
                    <a:p>
                      <a:pPr marL="0" marR="0" lvl="0" indent="0" algn="l" rtl="0">
                        <a:lnSpc>
                          <a:spcPct val="150000"/>
                        </a:lnSpc>
                        <a:spcBef>
                          <a:spcPts val="0"/>
                        </a:spcBef>
                        <a:spcAft>
                          <a:spcPts val="0"/>
                        </a:spcAft>
                        <a:buNone/>
                      </a:pPr>
                      <a:r>
                        <a:rPr lang="en-US" sz="1400">
                          <a:solidFill>
                            <a:schemeClr val="dk1"/>
                          </a:solidFill>
                        </a:rPr>
                        <a:t>•Creating</a:t>
                      </a:r>
                      <a:endParaRPr/>
                    </a:p>
                    <a:p>
                      <a:pPr marL="0" marR="0" lvl="0" indent="0" algn="l" rtl="0">
                        <a:lnSpc>
                          <a:spcPct val="150000"/>
                        </a:lnSpc>
                        <a:spcBef>
                          <a:spcPts val="0"/>
                        </a:spcBef>
                        <a:spcAft>
                          <a:spcPts val="0"/>
                        </a:spcAft>
                        <a:buNone/>
                      </a:pPr>
                      <a:r>
                        <a:rPr lang="en-US" sz="1400">
                          <a:solidFill>
                            <a:schemeClr val="dk1"/>
                          </a:solidFill>
                        </a:rPr>
                        <a:t>•</a:t>
                      </a:r>
                      <a:r>
                        <a:rPr lang="en-US" sz="1400">
                          <a:solidFill>
                            <a:schemeClr val="dk1"/>
                          </a:solidFill>
                          <a:latin typeface="Calibri"/>
                          <a:ea typeface="Calibri"/>
                          <a:cs typeface="Calibri"/>
                          <a:sym typeface="Calibri"/>
                        </a:rPr>
                        <a:t>Performing/Presenting:</a:t>
                      </a:r>
                      <a:endParaRPr/>
                    </a:p>
                    <a:p>
                      <a:pPr marL="0" marR="0" lvl="0" indent="0" algn="l" rtl="0">
                        <a:lnSpc>
                          <a:spcPct val="150000"/>
                        </a:lnSpc>
                        <a:spcBef>
                          <a:spcPts val="0"/>
                        </a:spcBef>
                        <a:spcAft>
                          <a:spcPts val="0"/>
                        </a:spcAft>
                        <a:buNone/>
                      </a:pPr>
                      <a:r>
                        <a:rPr lang="en-US" sz="1400">
                          <a:solidFill>
                            <a:schemeClr val="dk1"/>
                          </a:solidFill>
                        </a:rPr>
                        <a:t>•</a:t>
                      </a:r>
                      <a:r>
                        <a:rPr lang="en-US" sz="1400">
                          <a:solidFill>
                            <a:schemeClr val="dk1"/>
                          </a:solidFill>
                          <a:latin typeface="Calibri"/>
                          <a:ea typeface="Calibri"/>
                          <a:cs typeface="Calibri"/>
                          <a:sym typeface="Calibri"/>
                        </a:rPr>
                        <a:t>Responding:</a:t>
                      </a:r>
                      <a:endParaRPr/>
                    </a:p>
                    <a:p>
                      <a:pPr marL="0" marR="0" lvl="0" indent="0" algn="l" rtl="0">
                        <a:lnSpc>
                          <a:spcPct val="150000"/>
                        </a:lnSpc>
                        <a:spcBef>
                          <a:spcPts val="0"/>
                        </a:spcBef>
                        <a:spcAft>
                          <a:spcPts val="0"/>
                        </a:spcAft>
                        <a:buNone/>
                      </a:pPr>
                      <a:r>
                        <a:rPr lang="en-US" sz="1400">
                          <a:solidFill>
                            <a:schemeClr val="dk1"/>
                          </a:solidFill>
                        </a:rPr>
                        <a:t>•</a:t>
                      </a:r>
                      <a:r>
                        <a:rPr lang="en-US" sz="1400">
                          <a:solidFill>
                            <a:schemeClr val="dk1"/>
                          </a:solidFill>
                          <a:latin typeface="Calibri"/>
                          <a:ea typeface="Calibri"/>
                          <a:cs typeface="Calibri"/>
                          <a:sym typeface="Calibri"/>
                        </a:rPr>
                        <a:t>Connecting:</a:t>
                      </a:r>
                      <a:endParaRPr/>
                    </a:p>
                    <a:p>
                      <a:pPr marL="0" marR="0" lvl="0" indent="0" algn="l" rtl="0">
                        <a:lnSpc>
                          <a:spcPct val="100000"/>
                        </a:lnSpc>
                        <a:spcBef>
                          <a:spcPts val="0"/>
                        </a:spcBef>
                        <a:spcAft>
                          <a:spcPts val="0"/>
                        </a:spcAft>
                        <a:buNone/>
                      </a:pPr>
                      <a:endParaRPr sz="110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1686600">
                <a:tc gridSpan="3">
                  <a:txBody>
                    <a:bodyPr/>
                    <a:lstStyle/>
                    <a:p>
                      <a:pPr marL="0" marR="0" lvl="0" indent="0" algn="l" rtl="0">
                        <a:lnSpc>
                          <a:spcPct val="100000"/>
                        </a:lnSpc>
                        <a:spcBef>
                          <a:spcPts val="0"/>
                        </a:spcBef>
                        <a:spcAft>
                          <a:spcPts val="0"/>
                        </a:spcAft>
                        <a:buNone/>
                      </a:pPr>
                      <a:r>
                        <a:rPr lang="en-US" sz="1100">
                          <a:solidFill>
                            <a:schemeClr val="dk1"/>
                          </a:solidFill>
                          <a:latin typeface="Calibri"/>
                          <a:ea typeface="Calibri"/>
                          <a:cs typeface="Calibri"/>
                          <a:sym typeface="Calibri"/>
                        </a:rPr>
                        <a:t>EU’s</a:t>
                      </a:r>
                      <a:endParaRPr sz="110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0000"/>
                        </a:lnSpc>
                        <a:spcBef>
                          <a:spcPts val="0"/>
                        </a:spcBef>
                        <a:spcAft>
                          <a:spcPts val="0"/>
                        </a:spcAft>
                        <a:buNone/>
                      </a:pPr>
                      <a:r>
                        <a:rPr lang="en-US" sz="1100" dirty="0">
                          <a:solidFill>
                            <a:schemeClr val="dk1"/>
                          </a:solidFill>
                          <a:latin typeface="Calibri"/>
                          <a:ea typeface="Calibri"/>
                          <a:cs typeface="Calibri"/>
                          <a:sym typeface="Calibri"/>
                        </a:rPr>
                        <a:t>EQ’s</a:t>
                      </a:r>
                      <a:endParaRPr sz="1100"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4"/>
                  </a:ext>
                </a:extLst>
              </a:tr>
            </a:tbl>
          </a:graphicData>
        </a:graphic>
      </p:graphicFrame>
      <p:cxnSp>
        <p:nvCxnSpPr>
          <p:cNvPr id="276" name="Google Shape;276;p28"/>
          <p:cNvCxnSpPr/>
          <p:nvPr/>
        </p:nvCxnSpPr>
        <p:spPr>
          <a:xfrm>
            <a:off x="1303274" y="6650768"/>
            <a:ext cx="7562700" cy="0"/>
          </a:xfrm>
          <a:prstGeom prst="straightConnector1">
            <a:avLst/>
          </a:prstGeom>
          <a:noFill/>
          <a:ln w="9525" cap="flat" cmpd="sng">
            <a:solidFill>
              <a:srgbClr val="002D73"/>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83" name="Google Shape;283;p29"/>
          <p:cNvSpPr txBox="1"/>
          <p:nvPr/>
        </p:nvSpPr>
        <p:spPr>
          <a:xfrm>
            <a:off x="1223010" y="60057"/>
            <a:ext cx="6492240" cy="707886"/>
          </a:xfrm>
          <a:prstGeom prst="rect">
            <a:avLst/>
          </a:prstGeom>
          <a:noFill/>
          <a:ln>
            <a:noFill/>
          </a:ln>
        </p:spPr>
        <p:txBody>
          <a:bodyPr spcFirstLastPara="1" wrap="square" lIns="91425" tIns="45700" rIns="91425" bIns="45700" anchor="t" anchorCtr="0">
            <a:noAutofit/>
          </a:bodyPr>
          <a:lstStyle/>
          <a:p>
            <a:pPr lvl="0"/>
            <a:r>
              <a:rPr lang="en-US" sz="2000" dirty="0">
                <a:solidFill>
                  <a:schemeClr val="tx1"/>
                </a:solidFill>
                <a:latin typeface="Calibri" panose="020F0502020204030204" pitchFamily="34" charset="0"/>
                <a:cs typeface="Calibri" panose="020F0502020204030204" pitchFamily="34" charset="0"/>
                <a:sym typeface="Arial"/>
              </a:rPr>
              <a:t>CAST MODEL DISTRICT UNIT </a:t>
            </a:r>
            <a:r>
              <a:rPr lang="en-US" sz="2000" dirty="0" smtClean="0">
                <a:solidFill>
                  <a:schemeClr val="tx1"/>
                </a:solidFill>
                <a:latin typeface="Calibri" panose="020F0502020204030204" pitchFamily="34" charset="0"/>
                <a:cs typeface="Calibri" panose="020F0502020204030204" pitchFamily="34" charset="0"/>
                <a:sym typeface="Arial"/>
              </a:rPr>
              <a:t>TEMPLATE - Aligning </a:t>
            </a:r>
            <a:r>
              <a:rPr lang="en-US" sz="2000" dirty="0">
                <a:solidFill>
                  <a:schemeClr val="tx1"/>
                </a:solidFill>
                <a:latin typeface="Calibri" panose="020F0502020204030204" pitchFamily="34" charset="0"/>
                <a:cs typeface="Calibri" panose="020F0502020204030204" pitchFamily="34" charset="0"/>
                <a:sym typeface="Arial"/>
              </a:rPr>
              <a:t>Standards, EU’s </a:t>
            </a:r>
            <a:r>
              <a:rPr lang="en-US" sz="2000" dirty="0" smtClean="0">
                <a:solidFill>
                  <a:schemeClr val="tx1"/>
                </a:solidFill>
                <a:latin typeface="Calibri" panose="020F0502020204030204" pitchFamily="34" charset="0"/>
                <a:cs typeface="Calibri" panose="020F0502020204030204" pitchFamily="34" charset="0"/>
              </a:rPr>
              <a:t>and EQ’s </a:t>
            </a:r>
            <a:endParaRPr sz="2000" dirty="0">
              <a:solidFill>
                <a:schemeClr val="tx1"/>
              </a:solidFill>
              <a:latin typeface="Calibri" panose="020F0502020204030204" pitchFamily="34" charset="0"/>
              <a:cs typeface="Calibri" panose="020F0502020204030204" pitchFamily="34" charset="0"/>
              <a:sym typeface="Arial"/>
            </a:endParaRPr>
          </a:p>
        </p:txBody>
      </p:sp>
      <p:pic>
        <p:nvPicPr>
          <p:cNvPr id="284" name="Google Shape;284;p29"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graphicFrame>
        <p:nvGraphicFramePr>
          <p:cNvPr id="286" name="Google Shape;286;p29"/>
          <p:cNvGraphicFramePr/>
          <p:nvPr>
            <p:extLst>
              <p:ext uri="{D42A27DB-BD31-4B8C-83A1-F6EECF244321}">
                <p14:modId xmlns:p14="http://schemas.microsoft.com/office/powerpoint/2010/main" val="4005729602"/>
              </p:ext>
            </p:extLst>
          </p:nvPr>
        </p:nvGraphicFramePr>
        <p:xfrm>
          <a:off x="302149" y="824028"/>
          <a:ext cx="8634800" cy="5122310"/>
        </p:xfrm>
        <a:graphic>
          <a:graphicData uri="http://schemas.openxmlformats.org/drawingml/2006/table">
            <a:tbl>
              <a:tblPr firstRow="1" bandRow="1">
                <a:noFill/>
                <a:tableStyleId>{BA5833DB-1319-4477-AA7E-38CBFE28A068}</a:tableStyleId>
              </a:tblPr>
              <a:tblGrid>
                <a:gridCol w="5376775">
                  <a:extLst>
                    <a:ext uri="{9D8B030D-6E8A-4147-A177-3AD203B41FA5}">
                      <a16:colId xmlns:a16="http://schemas.microsoft.com/office/drawing/2014/main" val="20000"/>
                    </a:ext>
                  </a:extLst>
                </a:gridCol>
                <a:gridCol w="381450">
                  <a:extLst>
                    <a:ext uri="{9D8B030D-6E8A-4147-A177-3AD203B41FA5}">
                      <a16:colId xmlns:a16="http://schemas.microsoft.com/office/drawing/2014/main" val="20001"/>
                    </a:ext>
                  </a:extLst>
                </a:gridCol>
                <a:gridCol w="2876575">
                  <a:extLst>
                    <a:ext uri="{9D8B030D-6E8A-4147-A177-3AD203B41FA5}">
                      <a16:colId xmlns:a16="http://schemas.microsoft.com/office/drawing/2014/main" val="20002"/>
                    </a:ext>
                  </a:extLst>
                </a:gridCol>
              </a:tblGrid>
              <a:tr h="352075">
                <a:tc gridSpan="2">
                  <a:txBody>
                    <a:bodyPr/>
                    <a:lstStyle/>
                    <a:p>
                      <a:pPr marL="0" marR="0" lvl="0" indent="0" algn="l" rtl="0">
                        <a:lnSpc>
                          <a:spcPct val="100000"/>
                        </a:lnSpc>
                        <a:spcBef>
                          <a:spcPts val="0"/>
                        </a:spcBef>
                        <a:spcAft>
                          <a:spcPts val="0"/>
                        </a:spcAft>
                        <a:buClr>
                          <a:schemeClr val="dk1"/>
                        </a:buClr>
                        <a:buSzPts val="2400"/>
                        <a:buFont typeface="Arial"/>
                        <a:buNone/>
                      </a:pPr>
                      <a:r>
                        <a:rPr lang="en-US" sz="2400" dirty="0">
                          <a:solidFill>
                            <a:schemeClr val="dk1"/>
                          </a:solidFill>
                          <a:latin typeface="Calibri" panose="020F0502020204030204" pitchFamily="34" charset="0"/>
                          <a:ea typeface="Arial"/>
                          <a:cs typeface="Calibri" panose="020F0502020204030204" pitchFamily="34" charset="0"/>
                          <a:sym typeface="Arial"/>
                        </a:rPr>
                        <a:t>Unit Title:  Monet – Master of Color</a:t>
                      </a:r>
                      <a:endParaRPr sz="2400" dirty="0">
                        <a:solidFill>
                          <a:schemeClr val="dk1"/>
                        </a:solidFill>
                        <a:latin typeface="Calibri" panose="020F0502020204030204" pitchFamily="34" charset="0"/>
                        <a:ea typeface="Arial"/>
                        <a:cs typeface="Calibri" panose="020F0502020204030204" pitchFamily="34" charset="0"/>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latin typeface="Calibri" panose="020F0502020204030204" pitchFamily="34" charset="0"/>
                          <a:ea typeface="Arial"/>
                          <a:cs typeface="Calibri" panose="020F0502020204030204" pitchFamily="34" charset="0"/>
                          <a:sym typeface="Arial"/>
                        </a:rPr>
                        <a:t>Grade 2, Art </a:t>
                      </a:r>
                      <a:endParaRPr sz="2400">
                        <a:solidFill>
                          <a:schemeClr val="dk1"/>
                        </a:solidFill>
                        <a:latin typeface="Calibri" panose="020F0502020204030204" pitchFamily="34" charset="0"/>
                        <a:ea typeface="Arial"/>
                        <a:cs typeface="Calibri" panose="020F0502020204030204" pitchFamily="34" charset="0"/>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0"/>
                  </a:ext>
                </a:extLst>
              </a:tr>
              <a:tr h="357275">
                <a:tc gridSpan="3">
                  <a:txBody>
                    <a:bodyPr/>
                    <a:lstStyle/>
                    <a:p>
                      <a:pPr marL="0" marR="0" lvl="0" indent="0" algn="l" rtl="0">
                        <a:lnSpc>
                          <a:spcPct val="100000"/>
                        </a:lnSpc>
                        <a:spcBef>
                          <a:spcPts val="0"/>
                        </a:spcBef>
                        <a:spcAft>
                          <a:spcPts val="0"/>
                        </a:spcAft>
                        <a:buClr>
                          <a:schemeClr val="dk1"/>
                        </a:buClr>
                        <a:buSzPts val="1600"/>
                        <a:buFont typeface="Arial"/>
                        <a:buNone/>
                      </a:pPr>
                      <a:r>
                        <a:rPr lang="en-US" sz="1600" b="1" dirty="0">
                          <a:solidFill>
                            <a:schemeClr val="dk1"/>
                          </a:solidFill>
                          <a:latin typeface="Calibri" panose="020F0502020204030204" pitchFamily="34" charset="0"/>
                          <a:ea typeface="Arial"/>
                          <a:cs typeface="Calibri" panose="020F0502020204030204" pitchFamily="34" charset="0"/>
                          <a:sym typeface="Arial"/>
                        </a:rPr>
                        <a:t>Glastonbury Elementary Teachers Lynn </a:t>
                      </a:r>
                      <a:r>
                        <a:rPr lang="en-US" sz="1600" b="1" dirty="0" err="1">
                          <a:solidFill>
                            <a:schemeClr val="dk1"/>
                          </a:solidFill>
                          <a:latin typeface="Calibri" panose="020F0502020204030204" pitchFamily="34" charset="0"/>
                          <a:ea typeface="Arial"/>
                          <a:cs typeface="Calibri" panose="020F0502020204030204" pitchFamily="34" charset="0"/>
                          <a:sym typeface="Arial"/>
                        </a:rPr>
                        <a:t>Lettieri</a:t>
                      </a:r>
                      <a:r>
                        <a:rPr lang="en-US" sz="1600" b="1" dirty="0">
                          <a:solidFill>
                            <a:schemeClr val="dk1"/>
                          </a:solidFill>
                          <a:latin typeface="Calibri" panose="020F0502020204030204" pitchFamily="34" charset="0"/>
                          <a:ea typeface="Arial"/>
                          <a:cs typeface="Calibri" panose="020F0502020204030204" pitchFamily="34" charset="0"/>
                          <a:sym typeface="Arial"/>
                        </a:rPr>
                        <a:t>, Dawn </a:t>
                      </a:r>
                      <a:r>
                        <a:rPr lang="en-US" sz="1600" b="1" dirty="0" err="1">
                          <a:solidFill>
                            <a:schemeClr val="dk1"/>
                          </a:solidFill>
                          <a:latin typeface="Calibri" panose="020F0502020204030204" pitchFamily="34" charset="0"/>
                          <a:ea typeface="Arial"/>
                          <a:cs typeface="Calibri" panose="020F0502020204030204" pitchFamily="34" charset="0"/>
                          <a:sym typeface="Arial"/>
                        </a:rPr>
                        <a:t>Mistretta</a:t>
                      </a:r>
                      <a:endParaRPr sz="1600" b="1" dirty="0">
                        <a:solidFill>
                          <a:schemeClr val="dk1"/>
                        </a:solidFill>
                        <a:latin typeface="Calibri" panose="020F0502020204030204" pitchFamily="34" charset="0"/>
                        <a:ea typeface="Arial"/>
                        <a:cs typeface="Calibri" panose="020F0502020204030204" pitchFamily="34" charset="0"/>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466975">
                <a:tc gridSpan="3">
                  <a:txBody>
                    <a:bodyPr/>
                    <a:lstStyle/>
                    <a:p>
                      <a:pPr marL="0" marR="0" lvl="0" indent="0" algn="l" rtl="0">
                        <a:spcBef>
                          <a:spcPts val="0"/>
                        </a:spcBef>
                        <a:spcAft>
                          <a:spcPts val="0"/>
                        </a:spcAft>
                        <a:buNone/>
                      </a:pPr>
                      <a:r>
                        <a:rPr lang="en-US" sz="2000" b="1" dirty="0">
                          <a:solidFill>
                            <a:schemeClr val="dk1"/>
                          </a:solidFill>
                          <a:latin typeface="Calibri" panose="020F0502020204030204" pitchFamily="34" charset="0"/>
                          <a:cs typeface="Calibri" panose="020F0502020204030204" pitchFamily="34" charset="0"/>
                        </a:rPr>
                        <a:t>Standards Addressed in this Unit:</a:t>
                      </a:r>
                      <a:endParaRPr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600"/>
                        <a:buFont typeface="Arial" panose="020B0604020202020204" pitchFamily="34" charset="0"/>
                        <a:buChar char="•"/>
                      </a:pPr>
                      <a:r>
                        <a:rPr lang="en-US" sz="1600" b="1" i="0" dirty="0" smtClean="0">
                          <a:solidFill>
                            <a:schemeClr val="dk1"/>
                          </a:solidFill>
                          <a:latin typeface="Calibri" panose="020F0502020204030204" pitchFamily="34" charset="0"/>
                          <a:ea typeface="Arial"/>
                          <a:cs typeface="Calibri" panose="020F0502020204030204" pitchFamily="34" charset="0"/>
                          <a:sym typeface="Arial"/>
                        </a:rPr>
                        <a:t>Creating:</a:t>
                      </a:r>
                    </a:p>
                    <a:p>
                      <a:pPr marL="0" marR="0" lvl="0" indent="0" algn="l" rtl="0">
                        <a:spcBef>
                          <a:spcPts val="0"/>
                        </a:spcBef>
                        <a:spcAft>
                          <a:spcPts val="0"/>
                        </a:spcAft>
                        <a:buClr>
                          <a:schemeClr val="dk1"/>
                        </a:buClr>
                        <a:buSzPts val="1600"/>
                        <a:buFont typeface="Arial" panose="020B0604020202020204" pitchFamily="34" charset="0"/>
                        <a:buNone/>
                      </a:pPr>
                      <a:r>
                        <a:rPr lang="en-US" sz="1600" b="1" i="0" baseline="0" dirty="0" smtClean="0">
                          <a:solidFill>
                            <a:schemeClr val="dk1"/>
                          </a:solidFill>
                          <a:latin typeface="Calibri" panose="020F0502020204030204" pitchFamily="34" charset="0"/>
                          <a:ea typeface="Arial"/>
                          <a:cs typeface="Calibri" panose="020F0502020204030204" pitchFamily="34" charset="0"/>
                          <a:sym typeface="Arial"/>
                        </a:rPr>
                        <a:t>  </a:t>
                      </a:r>
                      <a:r>
                        <a:rPr lang="en-US" sz="1600" b="1" i="0" dirty="0" smtClean="0">
                          <a:solidFill>
                            <a:schemeClr val="dk1"/>
                          </a:solidFill>
                          <a:latin typeface="Calibri" panose="020F0502020204030204" pitchFamily="34" charset="0"/>
                          <a:ea typeface="Arial"/>
                          <a:cs typeface="Calibri" panose="020F0502020204030204" pitchFamily="34" charset="0"/>
                          <a:sym typeface="Arial"/>
                        </a:rPr>
                        <a:t>VA:Cr3.1.2a </a:t>
                      </a:r>
                      <a:r>
                        <a:rPr lang="en-US" sz="1600" i="0" dirty="0">
                          <a:solidFill>
                            <a:schemeClr val="dk1"/>
                          </a:solidFill>
                          <a:latin typeface="Calibri" panose="020F0502020204030204" pitchFamily="34" charset="0"/>
                          <a:ea typeface="Arial"/>
                          <a:cs typeface="Calibri" panose="020F0502020204030204" pitchFamily="34" charset="0"/>
                          <a:sym typeface="Arial"/>
                        </a:rPr>
                        <a:t>- Discuss and reflect with peers about choices made in creating artwork.</a:t>
                      </a:r>
                      <a:endParaRPr i="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600" b="1" i="0" baseline="0" dirty="0" smtClean="0">
                          <a:solidFill>
                            <a:schemeClr val="dk1"/>
                          </a:solidFill>
                          <a:latin typeface="Calibri" panose="020F0502020204030204" pitchFamily="34" charset="0"/>
                          <a:ea typeface="Arial"/>
                          <a:cs typeface="Calibri" panose="020F0502020204030204" pitchFamily="34" charset="0"/>
                          <a:sym typeface="Arial"/>
                        </a:rPr>
                        <a:t>  </a:t>
                      </a:r>
                      <a:r>
                        <a:rPr lang="en-US" sz="1600" b="1" i="0" dirty="0" smtClean="0">
                          <a:solidFill>
                            <a:schemeClr val="dk1"/>
                          </a:solidFill>
                          <a:latin typeface="Calibri" panose="020F0502020204030204" pitchFamily="34" charset="0"/>
                          <a:ea typeface="Arial"/>
                          <a:cs typeface="Calibri" panose="020F0502020204030204" pitchFamily="34" charset="0"/>
                          <a:sym typeface="Arial"/>
                        </a:rPr>
                        <a:t>VA:Cr1.2.1a </a:t>
                      </a:r>
                      <a:r>
                        <a:rPr lang="en-US" sz="1600" i="0" dirty="0">
                          <a:solidFill>
                            <a:schemeClr val="dk1"/>
                          </a:solidFill>
                          <a:latin typeface="Calibri" panose="020F0502020204030204" pitchFamily="34" charset="0"/>
                          <a:ea typeface="Arial"/>
                          <a:cs typeface="Calibri" panose="020F0502020204030204" pitchFamily="34" charset="0"/>
                          <a:sym typeface="Arial"/>
                        </a:rPr>
                        <a:t>- Use observation and investigation in preparation for making a work of art.</a:t>
                      </a:r>
                      <a:endParaRPr sz="1600" i="0" dirty="0">
                        <a:solidFill>
                          <a:schemeClr val="dk1"/>
                        </a:solidFill>
                        <a:latin typeface="Calibri" panose="020F0502020204030204" pitchFamily="34" charset="0"/>
                        <a:ea typeface="Arial"/>
                        <a:cs typeface="Calibri" panose="020F0502020204030204" pitchFamily="34" charset="0"/>
                        <a:sym typeface="Arial"/>
                      </a:endParaRPr>
                    </a:p>
                    <a:p>
                      <a:pPr marL="285750" marR="0" lvl="0" indent="-285750" algn="l" rtl="0">
                        <a:spcBef>
                          <a:spcPts val="0"/>
                        </a:spcBef>
                        <a:spcAft>
                          <a:spcPts val="0"/>
                        </a:spcAft>
                        <a:buClr>
                          <a:schemeClr val="dk1"/>
                        </a:buClr>
                        <a:buSzPts val="1600"/>
                        <a:buFont typeface="Arial" panose="020B0604020202020204" pitchFamily="34" charset="0"/>
                        <a:buChar char="•"/>
                      </a:pPr>
                      <a:r>
                        <a:rPr lang="en-US" sz="1600" b="1" i="0" dirty="0" smtClean="0">
                          <a:solidFill>
                            <a:schemeClr val="dk1"/>
                          </a:solidFill>
                          <a:latin typeface="Calibri" panose="020F0502020204030204" pitchFamily="34" charset="0"/>
                          <a:ea typeface="Arial"/>
                          <a:cs typeface="Calibri" panose="020F0502020204030204" pitchFamily="34" charset="0"/>
                          <a:sym typeface="Arial"/>
                        </a:rPr>
                        <a:t>Connecting</a:t>
                      </a:r>
                      <a:r>
                        <a:rPr lang="en-US" sz="1600" b="1" i="0" dirty="0">
                          <a:solidFill>
                            <a:schemeClr val="dk1"/>
                          </a:solidFill>
                          <a:latin typeface="Calibri" panose="020F0502020204030204" pitchFamily="34" charset="0"/>
                          <a:ea typeface="Arial"/>
                          <a:cs typeface="Calibri" panose="020F0502020204030204" pitchFamily="34" charset="0"/>
                          <a:sym typeface="Arial"/>
                        </a:rPr>
                        <a:t>: </a:t>
                      </a:r>
                      <a:endParaRPr lang="en-US" sz="1600" b="1" i="0" dirty="0" smtClean="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spcBef>
                          <a:spcPts val="0"/>
                        </a:spcBef>
                        <a:spcAft>
                          <a:spcPts val="0"/>
                        </a:spcAft>
                        <a:buClr>
                          <a:schemeClr val="dk1"/>
                        </a:buClr>
                        <a:buSzPts val="1600"/>
                        <a:buFont typeface="Arial" panose="020B0604020202020204" pitchFamily="34" charset="0"/>
                        <a:buNone/>
                      </a:pPr>
                      <a:r>
                        <a:rPr lang="en-US" sz="1600" b="1" i="1" dirty="0" smtClean="0">
                          <a:solidFill>
                            <a:schemeClr val="dk1"/>
                          </a:solidFill>
                          <a:latin typeface="Calibri" panose="020F0502020204030204" pitchFamily="34" charset="0"/>
                          <a:ea typeface="Arial"/>
                          <a:cs typeface="Calibri" panose="020F0502020204030204" pitchFamily="34" charset="0"/>
                          <a:sym typeface="Arial"/>
                        </a:rPr>
                        <a:t>  VA:Cn10.1.3a</a:t>
                      </a:r>
                      <a:r>
                        <a:rPr lang="en-US" sz="1600" i="1" dirty="0" smtClean="0">
                          <a:solidFill>
                            <a:schemeClr val="dk1"/>
                          </a:solidFill>
                          <a:latin typeface="Calibri" panose="020F0502020204030204" pitchFamily="34" charset="0"/>
                          <a:ea typeface="Arial"/>
                          <a:cs typeface="Calibri" panose="020F0502020204030204" pitchFamily="34" charset="0"/>
                          <a:sym typeface="Arial"/>
                        </a:rPr>
                        <a:t> </a:t>
                      </a:r>
                      <a:r>
                        <a:rPr lang="en-US" sz="1600" dirty="0">
                          <a:solidFill>
                            <a:schemeClr val="dk1"/>
                          </a:solidFill>
                          <a:latin typeface="Calibri" panose="020F0502020204030204" pitchFamily="34" charset="0"/>
                          <a:ea typeface="Arial"/>
                          <a:cs typeface="Calibri" panose="020F0502020204030204" pitchFamily="34" charset="0"/>
                          <a:sym typeface="Arial"/>
                        </a:rPr>
                        <a:t>-Develop a work of art based on observations of surroundings.</a:t>
                      </a:r>
                      <a:endParaRPr sz="1600" b="1"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875275">
                <a:tc>
                  <a:txBody>
                    <a:bodyPr/>
                    <a:lstStyle/>
                    <a:p>
                      <a:pPr marL="0" marR="0" lvl="0" indent="0" algn="l" rtl="0">
                        <a:spcBef>
                          <a:spcPts val="0"/>
                        </a:spcBef>
                        <a:spcAft>
                          <a:spcPts val="0"/>
                        </a:spcAft>
                        <a:buNone/>
                      </a:pPr>
                      <a:r>
                        <a:rPr lang="en-US" sz="2000" b="1" dirty="0">
                          <a:solidFill>
                            <a:schemeClr val="dk1"/>
                          </a:solidFill>
                          <a:latin typeface="Calibri" panose="020F0502020204030204" pitchFamily="34" charset="0"/>
                          <a:cs typeface="Calibri" panose="020F0502020204030204" pitchFamily="34" charset="0"/>
                        </a:rPr>
                        <a:t>Enduring Understanding(s):</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800" b="1" dirty="0">
                          <a:solidFill>
                            <a:schemeClr val="dk1"/>
                          </a:solidFill>
                          <a:latin typeface="Calibri" panose="020F0502020204030204" pitchFamily="34" charset="0"/>
                          <a:cs typeface="Calibri" panose="020F0502020204030204" pitchFamily="34" charset="0"/>
                        </a:rPr>
                        <a:t> </a:t>
                      </a:r>
                      <a:endParaRPr dirty="0">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000"/>
                        <a:buFont typeface="Arial"/>
                        <a:buChar char="•"/>
                      </a:pPr>
                      <a:r>
                        <a:rPr lang="en-US" sz="2000" b="0" dirty="0">
                          <a:solidFill>
                            <a:schemeClr val="dk1"/>
                          </a:solidFill>
                          <a:latin typeface="Calibri" panose="020F0502020204030204" pitchFamily="34" charset="0"/>
                          <a:cs typeface="Calibri" panose="020F0502020204030204" pitchFamily="34" charset="0"/>
                        </a:rPr>
                        <a:t>Artists and designers develop excellence through practice and constructive critique, reflecting on, revising on, and refining work over time.  </a:t>
                      </a:r>
                      <a:endParaRPr sz="800" b="0"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chemeClr val="dk1"/>
                        </a:buClr>
                        <a:buSzPts val="800"/>
                        <a:buFont typeface="Arial"/>
                        <a:buNone/>
                      </a:pPr>
                      <a:endParaRPr sz="800" b="0" dirty="0">
                        <a:solidFill>
                          <a:schemeClr val="dk1"/>
                        </a:solidFill>
                        <a:latin typeface="Calibri" panose="020F0502020204030204" pitchFamily="34" charset="0"/>
                        <a:cs typeface="Calibri" panose="020F0502020204030204" pitchFamily="34" charset="0"/>
                      </a:endParaRPr>
                    </a:p>
                    <a:p>
                      <a:pPr marL="342900" marR="0" lvl="0" indent="-342900" algn="l" rtl="0">
                        <a:spcBef>
                          <a:spcPts val="0"/>
                        </a:spcBef>
                        <a:spcAft>
                          <a:spcPts val="0"/>
                        </a:spcAft>
                        <a:buClr>
                          <a:schemeClr val="dk1"/>
                        </a:buClr>
                        <a:buSzPts val="2000"/>
                        <a:buFont typeface="Arial"/>
                        <a:buChar char="•"/>
                      </a:pPr>
                      <a:r>
                        <a:rPr lang="en-US" sz="2000" b="0" dirty="0">
                          <a:solidFill>
                            <a:schemeClr val="dk1"/>
                          </a:solidFill>
                          <a:latin typeface="Calibri" panose="020F0502020204030204" pitchFamily="34" charset="0"/>
                          <a:cs typeface="Calibri" panose="020F0502020204030204" pitchFamily="34" charset="0"/>
                        </a:rPr>
                        <a:t>Through </a:t>
                      </a:r>
                      <a:r>
                        <a:rPr lang="en-US" sz="2000" b="0" dirty="0" err="1">
                          <a:solidFill>
                            <a:schemeClr val="dk1"/>
                          </a:solidFill>
                          <a:latin typeface="Calibri" panose="020F0502020204030204" pitchFamily="34" charset="0"/>
                          <a:cs typeface="Calibri" panose="020F0502020204030204" pitchFamily="34" charset="0"/>
                        </a:rPr>
                        <a:t>artmaking</a:t>
                      </a:r>
                      <a:r>
                        <a:rPr lang="en-US" sz="2000" b="0" dirty="0">
                          <a:solidFill>
                            <a:schemeClr val="dk1"/>
                          </a:solidFill>
                          <a:latin typeface="Calibri" panose="020F0502020204030204" pitchFamily="34" charset="0"/>
                          <a:cs typeface="Calibri" panose="020F0502020204030204" pitchFamily="34" charset="0"/>
                        </a:rPr>
                        <a:t> people make meaning by investigating and developing awareness of perceptions, knowledge and experiences.</a:t>
                      </a:r>
                      <a:endParaRPr sz="2000" b="0" dirty="0">
                        <a:solidFill>
                          <a:schemeClr val="dk1"/>
                        </a:solidFill>
                        <a:latin typeface="Calibri" panose="020F0502020204030204" pitchFamily="34" charset="0"/>
                        <a:cs typeface="Calibri" panose="020F0502020204030204" pitchFamily="34" charset="0"/>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gridSpan="2">
                  <a:txBody>
                    <a:bodyPr/>
                    <a:lstStyle/>
                    <a:p>
                      <a:pPr marL="0" marR="0" lvl="0" indent="0" algn="l" rtl="0">
                        <a:spcBef>
                          <a:spcPts val="0"/>
                        </a:spcBef>
                        <a:spcAft>
                          <a:spcPts val="0"/>
                        </a:spcAft>
                        <a:buNone/>
                      </a:pPr>
                      <a:r>
                        <a:rPr lang="en-US" sz="2000" b="1" dirty="0">
                          <a:solidFill>
                            <a:schemeClr val="dk1"/>
                          </a:solidFill>
                          <a:latin typeface="Calibri" panose="020F0502020204030204" pitchFamily="34" charset="0"/>
                          <a:cs typeface="Calibri" panose="020F0502020204030204" pitchFamily="34" charset="0"/>
                        </a:rPr>
                        <a:t>Essential Questions:</a:t>
                      </a:r>
                      <a:endParaRPr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800" b="1" dirty="0">
                          <a:solidFill>
                            <a:schemeClr val="dk1"/>
                          </a:solidFill>
                          <a:latin typeface="Calibri" panose="020F0502020204030204" pitchFamily="34" charset="0"/>
                          <a:cs typeface="Calibri" panose="020F0502020204030204" pitchFamily="34" charset="0"/>
                        </a:rPr>
                        <a:t> </a:t>
                      </a:r>
                      <a:endParaRPr sz="800" b="1" dirty="0">
                        <a:solidFill>
                          <a:schemeClr val="dk1"/>
                        </a:solidFill>
                        <a:latin typeface="Calibri" panose="020F0502020204030204" pitchFamily="34" charset="0"/>
                        <a:cs typeface="Calibri" panose="020F0502020204030204" pitchFamily="34" charset="0"/>
                      </a:endParaRPr>
                    </a:p>
                    <a:p>
                      <a:pPr marL="548640" marR="0" lvl="0" indent="-342900" algn="l" rtl="0">
                        <a:spcBef>
                          <a:spcPts val="0"/>
                        </a:spcBef>
                        <a:spcAft>
                          <a:spcPts val="0"/>
                        </a:spcAft>
                        <a:buClr>
                          <a:schemeClr val="dk1"/>
                        </a:buClr>
                        <a:buSzPts val="2000"/>
                        <a:buFont typeface="Arial"/>
                        <a:buChar char="•"/>
                      </a:pPr>
                      <a:r>
                        <a:rPr lang="en-US" sz="2000" b="0" dirty="0">
                          <a:solidFill>
                            <a:schemeClr val="dk1"/>
                          </a:solidFill>
                          <a:latin typeface="Calibri" panose="020F0502020204030204" pitchFamily="34" charset="0"/>
                          <a:cs typeface="Calibri" panose="020F0502020204030204" pitchFamily="34" charset="0"/>
                        </a:rPr>
                        <a:t>What role does persistence play in revising, refining and developing work?</a:t>
                      </a:r>
                      <a:endParaRPr sz="900" b="0" dirty="0">
                        <a:solidFill>
                          <a:schemeClr val="dk1"/>
                        </a:solidFill>
                        <a:latin typeface="Calibri" panose="020F0502020204030204" pitchFamily="34" charset="0"/>
                        <a:cs typeface="Calibri" panose="020F0502020204030204" pitchFamily="34" charset="0"/>
                      </a:endParaRPr>
                    </a:p>
                    <a:p>
                      <a:pPr marL="548640" marR="0" lvl="0" indent="0" algn="l" rtl="0">
                        <a:spcBef>
                          <a:spcPts val="0"/>
                        </a:spcBef>
                        <a:spcAft>
                          <a:spcPts val="0"/>
                        </a:spcAft>
                        <a:buClr>
                          <a:schemeClr val="dk1"/>
                        </a:buClr>
                        <a:buSzPts val="900"/>
                        <a:buFont typeface="Arial"/>
                        <a:buNone/>
                      </a:pPr>
                      <a:r>
                        <a:rPr lang="en-US" sz="900" b="0" dirty="0">
                          <a:solidFill>
                            <a:schemeClr val="dk1"/>
                          </a:solidFill>
                          <a:latin typeface="Calibri" panose="020F0502020204030204" pitchFamily="34" charset="0"/>
                          <a:cs typeface="Calibri" panose="020F0502020204030204" pitchFamily="34" charset="0"/>
                        </a:rPr>
                        <a:t>    </a:t>
                      </a:r>
                      <a:endParaRPr b="0" dirty="0">
                        <a:latin typeface="Calibri" panose="020F0502020204030204" pitchFamily="34" charset="0"/>
                        <a:cs typeface="Calibri" panose="020F0502020204030204" pitchFamily="34" charset="0"/>
                      </a:endParaRPr>
                    </a:p>
                    <a:p>
                      <a:pPr marL="548640" marR="0" lvl="0" indent="-342900" algn="l" rtl="0">
                        <a:spcBef>
                          <a:spcPts val="0"/>
                        </a:spcBef>
                        <a:spcAft>
                          <a:spcPts val="0"/>
                        </a:spcAft>
                        <a:buClr>
                          <a:schemeClr val="dk1"/>
                        </a:buClr>
                        <a:buSzPts val="2000"/>
                        <a:buFont typeface="Arial"/>
                        <a:buChar char="•"/>
                      </a:pPr>
                      <a:r>
                        <a:rPr lang="en-US" sz="2000" b="0" dirty="0">
                          <a:solidFill>
                            <a:schemeClr val="dk1"/>
                          </a:solidFill>
                          <a:latin typeface="Calibri" panose="020F0502020204030204" pitchFamily="34" charset="0"/>
                          <a:cs typeface="Calibri" panose="020F0502020204030204" pitchFamily="34" charset="0"/>
                        </a:rPr>
                        <a:t>How does making art attune people to their surroundings?</a:t>
                      </a:r>
                      <a:endParaRPr sz="2000" b="0" dirty="0">
                        <a:solidFill>
                          <a:schemeClr val="dk1"/>
                        </a:solidFill>
                        <a:latin typeface="Calibri" panose="020F0502020204030204" pitchFamily="34" charset="0"/>
                        <a:ea typeface="Calibri"/>
                        <a:cs typeface="Calibri" panose="020F0502020204030204" pitchFamily="34" charset="0"/>
                        <a:sym typeface="Calibri"/>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pic>
        <p:nvPicPr>
          <p:cNvPr id="287" name="Google Shape;287;p29"/>
          <p:cNvPicPr preferRelativeResize="0"/>
          <p:nvPr/>
        </p:nvPicPr>
        <p:blipFill rotWithShape="1">
          <a:blip r:embed="rId4">
            <a:alphaModFix/>
          </a:blip>
          <a:srcRect/>
          <a:stretch/>
        </p:blipFill>
        <p:spPr>
          <a:xfrm>
            <a:off x="4735003" y="4980623"/>
            <a:ext cx="1976395" cy="1599439"/>
          </a:xfrm>
          <a:prstGeom prst="rect">
            <a:avLst/>
          </a:prstGeom>
          <a:noFill/>
          <a:ln>
            <a:noFill/>
          </a:ln>
          <a:effectLst>
            <a:outerShdw blurRad="419100" dir="6900000" sx="91000" sy="91000" algn="br" rotWithShape="0">
              <a:prstClr val="black">
                <a:alpha val="60000"/>
              </a:prstClr>
            </a:outerShdw>
          </a:effectLst>
        </p:spPr>
      </p:pic>
      <p:cxnSp>
        <p:nvCxnSpPr>
          <p:cNvPr id="288" name="Google Shape;288;p29"/>
          <p:cNvCxnSpPr/>
          <p:nvPr/>
        </p:nvCxnSpPr>
        <p:spPr>
          <a:xfrm>
            <a:off x="1303274" y="6650768"/>
            <a:ext cx="7562700" cy="0"/>
          </a:xfrm>
          <a:prstGeom prst="straightConnector1">
            <a:avLst/>
          </a:prstGeom>
          <a:noFill/>
          <a:ln w="9525" cap="flat" cmpd="sng">
            <a:solidFill>
              <a:srgbClr val="002D73"/>
            </a:solidFill>
            <a:prstDash val="solid"/>
            <a:round/>
            <a:headEnd type="none" w="sm" len="sm"/>
            <a:tailEnd type="none" w="sm" len="sm"/>
          </a:ln>
        </p:spPr>
      </p:cxnSp>
      <p:sp>
        <p:nvSpPr>
          <p:cNvPr id="285" name="Google Shape;285;p29"/>
          <p:cNvSpPr txBox="1"/>
          <p:nvPr/>
        </p:nvSpPr>
        <p:spPr>
          <a:xfrm>
            <a:off x="1303274" y="6356351"/>
            <a:ext cx="7633671"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95" name="Google Shape;295;p30"/>
          <p:cNvSpPr txBox="1"/>
          <p:nvPr/>
        </p:nvSpPr>
        <p:spPr>
          <a:xfrm>
            <a:off x="1303274" y="60057"/>
            <a:ext cx="6491986"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tx1"/>
                </a:solidFill>
                <a:latin typeface="Calibri" panose="020F0502020204030204" pitchFamily="34" charset="0"/>
                <a:cs typeface="Calibri" panose="020F0502020204030204" pitchFamily="34" charset="0"/>
                <a:sym typeface="Arial"/>
              </a:rPr>
              <a:t>CAST MODEL DISTRICT UNIT </a:t>
            </a:r>
            <a:r>
              <a:rPr lang="en-US" sz="2000" dirty="0" smtClean="0">
                <a:solidFill>
                  <a:schemeClr val="tx1"/>
                </a:solidFill>
                <a:latin typeface="Calibri" panose="020F0502020204030204" pitchFamily="34" charset="0"/>
                <a:cs typeface="Calibri" panose="020F0502020204030204" pitchFamily="34" charset="0"/>
                <a:sym typeface="Arial"/>
              </a:rPr>
              <a:t>TEMPLATE - Aligning </a:t>
            </a:r>
            <a:r>
              <a:rPr lang="en-US" sz="2000" dirty="0">
                <a:solidFill>
                  <a:schemeClr val="tx1"/>
                </a:solidFill>
                <a:latin typeface="Calibri" panose="020F0502020204030204" pitchFamily="34" charset="0"/>
                <a:cs typeface="Calibri" panose="020F0502020204030204" pitchFamily="34" charset="0"/>
                <a:sym typeface="Arial"/>
              </a:rPr>
              <a:t>Standards, EU’s </a:t>
            </a:r>
            <a:r>
              <a:rPr lang="en-US" sz="2000" dirty="0" smtClean="0">
                <a:solidFill>
                  <a:schemeClr val="tx1"/>
                </a:solidFill>
                <a:latin typeface="Calibri" panose="020F0502020204030204" pitchFamily="34" charset="0"/>
                <a:cs typeface="Calibri" panose="020F0502020204030204" pitchFamily="34" charset="0"/>
                <a:sym typeface="Arial"/>
              </a:rPr>
              <a:t>and </a:t>
            </a:r>
            <a:r>
              <a:rPr lang="en-US" sz="2000" dirty="0">
                <a:solidFill>
                  <a:schemeClr val="tx1"/>
                </a:solidFill>
                <a:latin typeface="Calibri" panose="020F0502020204030204" pitchFamily="34" charset="0"/>
                <a:cs typeface="Calibri" panose="020F0502020204030204" pitchFamily="34" charset="0"/>
                <a:sym typeface="Arial"/>
              </a:rPr>
              <a:t>EQ’s </a:t>
            </a:r>
            <a:endParaRPr sz="2000" dirty="0">
              <a:solidFill>
                <a:schemeClr val="tx1"/>
              </a:solidFill>
              <a:latin typeface="Calibri" panose="020F0502020204030204" pitchFamily="34" charset="0"/>
              <a:cs typeface="Calibri" panose="020F0502020204030204" pitchFamily="34" charset="0"/>
              <a:sym typeface="Arial"/>
            </a:endParaRPr>
          </a:p>
        </p:txBody>
      </p:sp>
      <p:pic>
        <p:nvPicPr>
          <p:cNvPr id="296" name="Google Shape;296;p30"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sp>
        <p:nvSpPr>
          <p:cNvPr id="297" name="Google Shape;297;p30"/>
          <p:cNvSpPr txBox="1"/>
          <p:nvPr/>
        </p:nvSpPr>
        <p:spPr>
          <a:xfrm>
            <a:off x="1303274" y="6356351"/>
            <a:ext cx="7633671"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graphicFrame>
        <p:nvGraphicFramePr>
          <p:cNvPr id="298" name="Google Shape;298;p30"/>
          <p:cNvGraphicFramePr/>
          <p:nvPr>
            <p:extLst>
              <p:ext uri="{D42A27DB-BD31-4B8C-83A1-F6EECF244321}">
                <p14:modId xmlns:p14="http://schemas.microsoft.com/office/powerpoint/2010/main" val="4142055813"/>
              </p:ext>
            </p:extLst>
          </p:nvPr>
        </p:nvGraphicFramePr>
        <p:xfrm>
          <a:off x="220132" y="739695"/>
          <a:ext cx="8659663" cy="5545949"/>
        </p:xfrm>
        <a:graphic>
          <a:graphicData uri="http://schemas.openxmlformats.org/drawingml/2006/table">
            <a:tbl>
              <a:tblPr firstRow="1" bandRow="1">
                <a:noFill/>
                <a:tableStyleId>{BA5833DB-1319-4477-AA7E-38CBFE28A068}</a:tableStyleId>
              </a:tblPr>
              <a:tblGrid>
                <a:gridCol w="4998932">
                  <a:extLst>
                    <a:ext uri="{9D8B030D-6E8A-4147-A177-3AD203B41FA5}">
                      <a16:colId xmlns:a16="http://schemas.microsoft.com/office/drawing/2014/main" val="20000"/>
                    </a:ext>
                  </a:extLst>
                </a:gridCol>
                <a:gridCol w="775862">
                  <a:extLst>
                    <a:ext uri="{9D8B030D-6E8A-4147-A177-3AD203B41FA5}">
                      <a16:colId xmlns:a16="http://schemas.microsoft.com/office/drawing/2014/main" val="20001"/>
                    </a:ext>
                  </a:extLst>
                </a:gridCol>
                <a:gridCol w="2884869">
                  <a:extLst>
                    <a:ext uri="{9D8B030D-6E8A-4147-A177-3AD203B41FA5}">
                      <a16:colId xmlns:a16="http://schemas.microsoft.com/office/drawing/2014/main" val="20002"/>
                    </a:ext>
                  </a:extLst>
                </a:gridCol>
              </a:tblGrid>
              <a:tr h="701698">
                <a:tc gridSpan="2">
                  <a:txBody>
                    <a:bodyPr/>
                    <a:lstStyle/>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Unit Title:  Personal Statement</a:t>
                      </a:r>
                      <a:endParaRPr sz="2400">
                        <a:solidFill>
                          <a:schemeClr val="dk1"/>
                        </a:solidFill>
                        <a:latin typeface="Arial"/>
                        <a:ea typeface="Arial"/>
                        <a:cs typeface="Arial"/>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Grade 8, Art Smart</a:t>
                      </a:r>
                      <a:endParaRPr sz="2400">
                        <a:solidFill>
                          <a:schemeClr val="dk1"/>
                        </a:solidFill>
                        <a:latin typeface="Arial"/>
                        <a:ea typeface="Arial"/>
                        <a:cs typeface="Arial"/>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0"/>
                  </a:ext>
                </a:extLst>
              </a:tr>
              <a:tr h="302731">
                <a:tc gridSpan="3">
                  <a:txBody>
                    <a:bodyPr/>
                    <a:lstStyle/>
                    <a:p>
                      <a:pPr marL="0" marR="0" lvl="0" indent="0" algn="l" rtl="0">
                        <a:lnSpc>
                          <a:spcPct val="100000"/>
                        </a:lnSpc>
                        <a:spcBef>
                          <a:spcPts val="0"/>
                        </a:spcBef>
                        <a:spcAft>
                          <a:spcPts val="0"/>
                        </a:spcAft>
                        <a:buClr>
                          <a:schemeClr val="dk1"/>
                        </a:buClr>
                        <a:buSzPts val="1600"/>
                        <a:buFont typeface="Arial"/>
                        <a:buNone/>
                      </a:pPr>
                      <a:r>
                        <a:rPr lang="en-US" sz="1600" b="1" dirty="0">
                          <a:solidFill>
                            <a:schemeClr val="dk1"/>
                          </a:solidFill>
                          <a:latin typeface="Arial"/>
                          <a:ea typeface="Arial"/>
                          <a:cs typeface="Arial"/>
                          <a:sym typeface="Arial"/>
                        </a:rPr>
                        <a:t>Smith Middle School</a:t>
                      </a:r>
                      <a:r>
                        <a:rPr lang="en-US" sz="1600" b="1" dirty="0" smtClean="0">
                          <a:solidFill>
                            <a:schemeClr val="dk1"/>
                          </a:solidFill>
                          <a:latin typeface="Arial"/>
                          <a:ea typeface="Arial"/>
                          <a:cs typeface="Arial"/>
                          <a:sym typeface="Arial"/>
                        </a:rPr>
                        <a:t>, Glastonbury </a:t>
                      </a:r>
                      <a:endParaRPr sz="1600" b="1" dirty="0">
                        <a:solidFill>
                          <a:schemeClr val="dk1"/>
                        </a:solidFill>
                        <a:latin typeface="Arial"/>
                        <a:ea typeface="Arial"/>
                        <a:cs typeface="Arial"/>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766527">
                <a:tc gridSpan="3">
                  <a:txBody>
                    <a:bodyPr/>
                    <a:lstStyle/>
                    <a:p>
                      <a:pPr marL="0" marR="0" lvl="0" indent="0" algn="l" rtl="0">
                        <a:spcBef>
                          <a:spcPts val="0"/>
                        </a:spcBef>
                        <a:spcAft>
                          <a:spcPts val="0"/>
                        </a:spcAft>
                        <a:buNone/>
                      </a:pPr>
                      <a:r>
                        <a:rPr lang="en-US" sz="2000" b="1" dirty="0">
                          <a:solidFill>
                            <a:schemeClr val="dk1"/>
                          </a:solidFill>
                        </a:rPr>
                        <a:t>Standards Addressed in this Unit:</a:t>
                      </a:r>
                      <a:endParaRPr dirty="0"/>
                    </a:p>
                    <a:p>
                      <a:pPr marL="285750" marR="0" lvl="0" indent="-285750" algn="l" rtl="0">
                        <a:spcBef>
                          <a:spcPts val="0"/>
                        </a:spcBef>
                        <a:spcAft>
                          <a:spcPts val="0"/>
                        </a:spcAft>
                        <a:buClr>
                          <a:srgbClr val="000000"/>
                        </a:buClr>
                        <a:buSzPts val="1600"/>
                        <a:buFont typeface="Arial" panose="020B0604020202020204" pitchFamily="34" charset="0"/>
                        <a:buChar char="•"/>
                      </a:pPr>
                      <a:r>
                        <a:rPr lang="en-US" sz="1600" b="1" i="0" dirty="0" smtClean="0">
                          <a:solidFill>
                            <a:srgbClr val="000000"/>
                          </a:solidFill>
                          <a:latin typeface="Calibri"/>
                          <a:ea typeface="Calibri"/>
                          <a:cs typeface="Calibri"/>
                          <a:sym typeface="Calibri"/>
                        </a:rPr>
                        <a:t>Creating</a:t>
                      </a:r>
                      <a:r>
                        <a:rPr lang="en-US" sz="1600" b="1" i="0" dirty="0">
                          <a:solidFill>
                            <a:srgbClr val="000000"/>
                          </a:solidFill>
                          <a:latin typeface="Calibri"/>
                          <a:ea typeface="Calibri"/>
                          <a:cs typeface="Calibri"/>
                          <a:sym typeface="Calibri"/>
                        </a:rPr>
                        <a:t>: Va:CR1.2.8a </a:t>
                      </a:r>
                      <a:r>
                        <a:rPr lang="en-US" sz="1600" b="1" i="0" dirty="0" smtClean="0">
                          <a:solidFill>
                            <a:srgbClr val="000000"/>
                          </a:solidFill>
                          <a:latin typeface="Calibri"/>
                          <a:ea typeface="Calibri"/>
                          <a:cs typeface="Calibri"/>
                          <a:sym typeface="Calibri"/>
                        </a:rPr>
                        <a:t>- </a:t>
                      </a:r>
                      <a:r>
                        <a:rPr lang="en-US" sz="1600" b="0" i="0" dirty="0" smtClean="0">
                          <a:solidFill>
                            <a:srgbClr val="000000"/>
                          </a:solidFill>
                          <a:latin typeface="Calibri"/>
                          <a:ea typeface="Calibri"/>
                          <a:cs typeface="Calibri"/>
                          <a:sym typeface="Calibri"/>
                        </a:rPr>
                        <a:t>Collaboratively </a:t>
                      </a:r>
                      <a:r>
                        <a:rPr lang="en-US" sz="1600" b="0" i="0" dirty="0">
                          <a:solidFill>
                            <a:srgbClr val="000000"/>
                          </a:solidFill>
                          <a:latin typeface="Calibri"/>
                          <a:ea typeface="Calibri"/>
                          <a:cs typeface="Calibri"/>
                          <a:sym typeface="Calibri"/>
                        </a:rPr>
                        <a:t>shape an artistic investigation of an aspect of present-day life using a contemporary practice of art and design. </a:t>
                      </a:r>
                      <a:endParaRPr b="0" i="0" dirty="0"/>
                    </a:p>
                    <a:p>
                      <a:pPr marL="285750" marR="0" lvl="0" indent="-285750" algn="l" rtl="0">
                        <a:lnSpc>
                          <a:spcPct val="100000"/>
                        </a:lnSpc>
                        <a:spcBef>
                          <a:spcPts val="0"/>
                        </a:spcBef>
                        <a:spcAft>
                          <a:spcPts val="0"/>
                        </a:spcAft>
                        <a:buClr>
                          <a:srgbClr val="000000"/>
                        </a:buClr>
                        <a:buSzPts val="1600"/>
                        <a:buFont typeface="Arial" panose="020B0604020202020204" pitchFamily="34" charset="0"/>
                        <a:buChar char="•"/>
                      </a:pPr>
                      <a:r>
                        <a:rPr lang="en-US" sz="1600" b="1" i="0" dirty="0">
                          <a:solidFill>
                            <a:srgbClr val="000000"/>
                          </a:solidFill>
                          <a:latin typeface="Calibri"/>
                          <a:ea typeface="Calibri"/>
                          <a:cs typeface="Calibri"/>
                          <a:sym typeface="Calibri"/>
                        </a:rPr>
                        <a:t>Performing/Presenting: VA:PR6.1.8a </a:t>
                      </a:r>
                      <a:r>
                        <a:rPr lang="en-US" sz="1600" b="1" i="0" dirty="0" smtClean="0">
                          <a:solidFill>
                            <a:srgbClr val="000000"/>
                          </a:solidFill>
                          <a:latin typeface="Calibri"/>
                          <a:ea typeface="Calibri"/>
                          <a:cs typeface="Calibri"/>
                          <a:sym typeface="Calibri"/>
                        </a:rPr>
                        <a:t>- </a:t>
                      </a:r>
                      <a:r>
                        <a:rPr lang="en-US" sz="1600" b="0" i="0" dirty="0" smtClean="0">
                          <a:solidFill>
                            <a:srgbClr val="000000"/>
                          </a:solidFill>
                          <a:latin typeface="Calibri"/>
                          <a:ea typeface="Calibri"/>
                          <a:cs typeface="Calibri"/>
                          <a:sym typeface="Calibri"/>
                        </a:rPr>
                        <a:t>Analyze </a:t>
                      </a:r>
                      <a:r>
                        <a:rPr lang="en-US" sz="1600" b="0" i="0" dirty="0">
                          <a:solidFill>
                            <a:srgbClr val="000000"/>
                          </a:solidFill>
                          <a:latin typeface="Calibri"/>
                          <a:ea typeface="Calibri"/>
                          <a:cs typeface="Calibri"/>
                          <a:sym typeface="Calibri"/>
                        </a:rPr>
                        <a:t>why and how an exhibition or collection may influence ideas, beliefs, and experiences. </a:t>
                      </a:r>
                      <a:endParaRPr b="0" i="0" dirty="0"/>
                    </a:p>
                    <a:p>
                      <a:pPr marL="285750" marR="0" lvl="0" indent="-285750" algn="l" rtl="0">
                        <a:spcBef>
                          <a:spcPts val="0"/>
                        </a:spcBef>
                        <a:spcAft>
                          <a:spcPts val="0"/>
                        </a:spcAft>
                        <a:buClr>
                          <a:srgbClr val="000000"/>
                        </a:buClr>
                        <a:buSzPts val="1600"/>
                        <a:buFont typeface="Arial" panose="020B0604020202020204" pitchFamily="34" charset="0"/>
                        <a:buChar char="•"/>
                      </a:pPr>
                      <a:r>
                        <a:rPr lang="en-US" sz="1600" b="1" i="0" dirty="0">
                          <a:solidFill>
                            <a:srgbClr val="000000"/>
                          </a:solidFill>
                          <a:latin typeface="Calibri"/>
                          <a:ea typeface="Calibri"/>
                          <a:cs typeface="Calibri"/>
                          <a:sym typeface="Calibri"/>
                        </a:rPr>
                        <a:t>Connecting: VA:CN10.1.8a </a:t>
                      </a:r>
                      <a:r>
                        <a:rPr lang="en-US" sz="1600" b="1" i="0" dirty="0" smtClean="0">
                          <a:solidFill>
                            <a:srgbClr val="000000"/>
                          </a:solidFill>
                          <a:latin typeface="Calibri"/>
                          <a:ea typeface="Calibri"/>
                          <a:cs typeface="Calibri"/>
                          <a:sym typeface="Calibri"/>
                        </a:rPr>
                        <a:t>- </a:t>
                      </a:r>
                      <a:r>
                        <a:rPr lang="en-US" sz="1600" b="0" i="0" dirty="0" smtClean="0">
                          <a:solidFill>
                            <a:srgbClr val="000000"/>
                          </a:solidFill>
                          <a:latin typeface="Calibri"/>
                          <a:ea typeface="Calibri"/>
                          <a:cs typeface="Calibri"/>
                          <a:sym typeface="Calibri"/>
                        </a:rPr>
                        <a:t>Make </a:t>
                      </a:r>
                      <a:r>
                        <a:rPr lang="en-US" sz="1600" b="0" i="0" dirty="0">
                          <a:solidFill>
                            <a:srgbClr val="000000"/>
                          </a:solidFill>
                          <a:latin typeface="Calibri"/>
                          <a:ea typeface="Calibri"/>
                          <a:cs typeface="Calibri"/>
                          <a:sym typeface="Calibri"/>
                        </a:rPr>
                        <a:t>art collaboratively to reflect on and reinforce positive aspects of group identity. </a:t>
                      </a:r>
                      <a:endParaRPr b="0" i="0" dirty="0"/>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771620">
                <a:tc>
                  <a:txBody>
                    <a:bodyPr/>
                    <a:lstStyle/>
                    <a:p>
                      <a:pPr marL="0" marR="0" lvl="0" indent="0" algn="l" rtl="0">
                        <a:spcBef>
                          <a:spcPts val="0"/>
                        </a:spcBef>
                        <a:spcAft>
                          <a:spcPts val="0"/>
                        </a:spcAft>
                        <a:buClr>
                          <a:schemeClr val="dk1"/>
                        </a:buClr>
                        <a:buSzPts val="2000"/>
                        <a:buFont typeface="Arial"/>
                        <a:buNone/>
                      </a:pPr>
                      <a:r>
                        <a:rPr lang="en-US" sz="2000" b="1" dirty="0">
                          <a:solidFill>
                            <a:schemeClr val="dk1"/>
                          </a:solidFill>
                        </a:rPr>
                        <a:t>Enduring Understanding(s):</a:t>
                      </a:r>
                      <a:endParaRPr sz="800" b="1" dirty="0">
                        <a:solidFill>
                          <a:schemeClr val="dk1"/>
                        </a:solidFill>
                      </a:endParaRPr>
                    </a:p>
                    <a:p>
                      <a:pPr marL="171450" marR="0" lvl="0" indent="-171450" algn="l" rtl="0">
                        <a:lnSpc>
                          <a:spcPct val="100000"/>
                        </a:lnSpc>
                        <a:spcBef>
                          <a:spcPts val="0"/>
                        </a:spcBef>
                        <a:spcAft>
                          <a:spcPts val="0"/>
                        </a:spcAft>
                        <a:buClr>
                          <a:schemeClr val="dk1"/>
                        </a:buClr>
                        <a:buSzPts val="1800"/>
                        <a:buFont typeface="Arial"/>
                        <a:buChar char="•"/>
                      </a:pPr>
                      <a:r>
                        <a:rPr lang="en-US" sz="1800" b="0" dirty="0">
                          <a:solidFill>
                            <a:schemeClr val="dk1"/>
                          </a:solidFill>
                          <a:latin typeface="Calibri"/>
                          <a:ea typeface="Calibri"/>
                          <a:cs typeface="Calibri"/>
                          <a:sym typeface="Calibri"/>
                        </a:rPr>
                        <a:t>Artists and designers shape artistic investigations, following or breaking with traditions in pursuit of creative </a:t>
                      </a:r>
                      <a:r>
                        <a:rPr lang="en-US" sz="1800" b="0" dirty="0" smtClean="0">
                          <a:solidFill>
                            <a:schemeClr val="dk1"/>
                          </a:solidFill>
                          <a:latin typeface="Calibri"/>
                          <a:ea typeface="Calibri"/>
                          <a:cs typeface="Calibri"/>
                          <a:sym typeface="Calibri"/>
                        </a:rPr>
                        <a:t>art making </a:t>
                      </a:r>
                      <a:r>
                        <a:rPr lang="en-US" sz="1800" b="0" dirty="0">
                          <a:solidFill>
                            <a:schemeClr val="dk1"/>
                          </a:solidFill>
                          <a:latin typeface="Calibri"/>
                          <a:ea typeface="Calibri"/>
                          <a:cs typeface="Calibri"/>
                          <a:sym typeface="Calibri"/>
                        </a:rPr>
                        <a:t>goals. </a:t>
                      </a:r>
                      <a:endParaRPr b="0" dirty="0"/>
                    </a:p>
                    <a:p>
                      <a:pPr marL="171450" marR="0" lvl="0" indent="-171450" algn="l" rtl="0">
                        <a:spcBef>
                          <a:spcPts val="0"/>
                        </a:spcBef>
                        <a:spcAft>
                          <a:spcPts val="0"/>
                        </a:spcAft>
                        <a:buClr>
                          <a:schemeClr val="dk1"/>
                        </a:buClr>
                        <a:buSzPts val="1800"/>
                        <a:buFont typeface="Arial"/>
                        <a:buChar char="•"/>
                      </a:pPr>
                      <a:r>
                        <a:rPr lang="en-US" sz="1800" b="0" dirty="0">
                          <a:solidFill>
                            <a:schemeClr val="dk1"/>
                          </a:solidFill>
                          <a:latin typeface="Calibri"/>
                          <a:ea typeface="Calibri"/>
                          <a:cs typeface="Calibri"/>
                          <a:sym typeface="Calibri"/>
                        </a:rPr>
                        <a:t>Objects, artifacts, and artworks collected, preserved, or presented either by artists, museums, or other venues communicate meaning and a record of social, cultural, and political experiences resulting in the cultivating of appreciation and understanding.</a:t>
                      </a:r>
                      <a:endParaRPr sz="1800" b="0" dirty="0">
                        <a:solidFill>
                          <a:schemeClr val="dk1"/>
                        </a:solidFill>
                        <a:latin typeface="Calibri"/>
                        <a:ea typeface="Calibri"/>
                        <a:cs typeface="Calibri"/>
                        <a:sym typeface="Calibri"/>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gridSpan="2">
                  <a:txBody>
                    <a:bodyPr/>
                    <a:lstStyle/>
                    <a:p>
                      <a:pPr marL="0" marR="0" lvl="0" indent="0" algn="l" rtl="0">
                        <a:spcBef>
                          <a:spcPts val="0"/>
                        </a:spcBef>
                        <a:spcAft>
                          <a:spcPts val="0"/>
                        </a:spcAft>
                        <a:buClr>
                          <a:schemeClr val="dk1"/>
                        </a:buClr>
                        <a:buSzPts val="2000"/>
                        <a:buFont typeface="Arial"/>
                        <a:buNone/>
                      </a:pPr>
                      <a:r>
                        <a:rPr lang="en-US" sz="2000" b="1" dirty="0">
                          <a:solidFill>
                            <a:schemeClr val="dk1"/>
                          </a:solidFill>
                        </a:rPr>
                        <a:t>Essential Questions:</a:t>
                      </a:r>
                      <a:endParaRPr sz="800" b="1" dirty="0">
                        <a:solidFill>
                          <a:schemeClr val="dk1"/>
                        </a:solidFill>
                      </a:endParaRPr>
                    </a:p>
                    <a:p>
                      <a:pPr marL="285750" marR="0" lvl="0" indent="-285750" algn="l" rtl="0">
                        <a:spcBef>
                          <a:spcPts val="0"/>
                        </a:spcBef>
                        <a:spcAft>
                          <a:spcPts val="0"/>
                        </a:spcAft>
                        <a:buClr>
                          <a:schemeClr val="dk1"/>
                        </a:buClr>
                        <a:buSzPts val="1800"/>
                        <a:buFont typeface="Arial"/>
                        <a:buChar char="•"/>
                      </a:pPr>
                      <a:r>
                        <a:rPr lang="en-US" sz="1800" b="0" dirty="0">
                          <a:solidFill>
                            <a:schemeClr val="dk1"/>
                          </a:solidFill>
                          <a:latin typeface="Calibri"/>
                          <a:ea typeface="Calibri"/>
                          <a:cs typeface="Calibri"/>
                          <a:sym typeface="Calibri"/>
                        </a:rPr>
                        <a:t>How do artists determine what resources and criteria are needed to formulate artistic investigations? </a:t>
                      </a:r>
                      <a:endParaRPr b="0" dirty="0"/>
                    </a:p>
                    <a:p>
                      <a:pPr marL="285750" marR="0" lvl="0" indent="-285750" algn="l" rtl="0">
                        <a:spcBef>
                          <a:spcPts val="0"/>
                        </a:spcBef>
                        <a:spcAft>
                          <a:spcPts val="0"/>
                        </a:spcAft>
                        <a:buClr>
                          <a:schemeClr val="dk1"/>
                        </a:buClr>
                        <a:buSzPts val="1800"/>
                        <a:buFont typeface="Arial"/>
                        <a:buChar char="•"/>
                      </a:pPr>
                      <a:r>
                        <a:rPr lang="en-US" sz="1800" b="0" dirty="0">
                          <a:solidFill>
                            <a:schemeClr val="dk1"/>
                          </a:solidFill>
                          <a:latin typeface="Calibri"/>
                          <a:ea typeface="Calibri"/>
                          <a:cs typeface="Calibri"/>
                          <a:sym typeface="Calibri"/>
                        </a:rPr>
                        <a:t>How do people contribute to awareness and understanding of their lives of their community through art-making?</a:t>
                      </a:r>
                      <a:endParaRPr b="0" dirty="0"/>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cxnSp>
        <p:nvCxnSpPr>
          <p:cNvPr id="299" name="Google Shape;299;p30"/>
          <p:cNvCxnSpPr/>
          <p:nvPr/>
        </p:nvCxnSpPr>
        <p:spPr>
          <a:xfrm>
            <a:off x="1303274" y="6650768"/>
            <a:ext cx="7562700" cy="0"/>
          </a:xfrm>
          <a:prstGeom prst="straightConnector1">
            <a:avLst/>
          </a:prstGeom>
          <a:noFill/>
          <a:ln w="9525" cap="flat" cmpd="sng">
            <a:solidFill>
              <a:srgbClr val="002D73"/>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cxnSp>
        <p:nvCxnSpPr>
          <p:cNvPr id="307" name="Google Shape;307;p31"/>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308" name="Google Shape;308;p31"/>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graphicFrame>
        <p:nvGraphicFramePr>
          <p:cNvPr id="309" name="Google Shape;309;p31"/>
          <p:cNvGraphicFramePr/>
          <p:nvPr>
            <p:extLst>
              <p:ext uri="{D42A27DB-BD31-4B8C-83A1-F6EECF244321}">
                <p14:modId xmlns:p14="http://schemas.microsoft.com/office/powerpoint/2010/main" val="2541204170"/>
              </p:ext>
            </p:extLst>
          </p:nvPr>
        </p:nvGraphicFramePr>
        <p:xfrm>
          <a:off x="343667" y="552443"/>
          <a:ext cx="8455642" cy="6116467"/>
        </p:xfrm>
        <a:graphic>
          <a:graphicData uri="http://schemas.openxmlformats.org/drawingml/2006/table">
            <a:tbl>
              <a:tblPr firstRow="1" bandRow="1">
                <a:noFill/>
                <a:tableStyleId>{BA5833DB-1319-4477-AA7E-38CBFE28A068}</a:tableStyleId>
              </a:tblPr>
              <a:tblGrid>
                <a:gridCol w="5264362">
                  <a:extLst>
                    <a:ext uri="{9D8B030D-6E8A-4147-A177-3AD203B41FA5}">
                      <a16:colId xmlns:a16="http://schemas.microsoft.com/office/drawing/2014/main" val="20000"/>
                    </a:ext>
                  </a:extLst>
                </a:gridCol>
                <a:gridCol w="374846">
                  <a:extLst>
                    <a:ext uri="{9D8B030D-6E8A-4147-A177-3AD203B41FA5}">
                      <a16:colId xmlns:a16="http://schemas.microsoft.com/office/drawing/2014/main" val="20001"/>
                    </a:ext>
                  </a:extLst>
                </a:gridCol>
                <a:gridCol w="2816434">
                  <a:extLst>
                    <a:ext uri="{9D8B030D-6E8A-4147-A177-3AD203B41FA5}">
                      <a16:colId xmlns:a16="http://schemas.microsoft.com/office/drawing/2014/main" val="20002"/>
                    </a:ext>
                  </a:extLst>
                </a:gridCol>
              </a:tblGrid>
              <a:tr h="280277">
                <a:tc gridSpan="2">
                  <a:txBody>
                    <a:bodyPr/>
                    <a:lstStyle/>
                    <a:p>
                      <a:pPr marL="0" marR="0" lvl="0" indent="0" algn="l" rtl="0">
                        <a:lnSpc>
                          <a:spcPct val="100000"/>
                        </a:lnSpc>
                        <a:spcBef>
                          <a:spcPts val="0"/>
                        </a:spcBef>
                        <a:spcAft>
                          <a:spcPts val="0"/>
                        </a:spcAft>
                        <a:buClr>
                          <a:schemeClr val="dk1"/>
                        </a:buClr>
                        <a:buSzPts val="2400"/>
                        <a:buFont typeface="Arial"/>
                        <a:buNone/>
                      </a:pPr>
                      <a:r>
                        <a:rPr lang="en-US" sz="1800" dirty="0">
                          <a:solidFill>
                            <a:schemeClr val="dk1"/>
                          </a:solidFill>
                          <a:latin typeface="Calibri" panose="020F0502020204030204" pitchFamily="34" charset="0"/>
                          <a:ea typeface="Arial"/>
                          <a:cs typeface="Calibri" panose="020F0502020204030204" pitchFamily="34" charset="0"/>
                          <a:sym typeface="Arial"/>
                        </a:rPr>
                        <a:t>Unit Title:  </a:t>
                      </a:r>
                      <a:r>
                        <a:rPr lang="en-US" sz="1800" dirty="0" smtClean="0">
                          <a:solidFill>
                            <a:schemeClr val="dk1"/>
                          </a:solidFill>
                          <a:latin typeface="Calibri" panose="020F0502020204030204" pitchFamily="34" charset="0"/>
                          <a:ea typeface="Arial"/>
                          <a:cs typeface="Calibri" panose="020F0502020204030204" pitchFamily="34" charset="0"/>
                          <a:sym typeface="Arial"/>
                        </a:rPr>
                        <a:t>Creating/Performing – General Music</a:t>
                      </a:r>
                      <a:endParaRPr sz="1800" dirty="0">
                        <a:solidFill>
                          <a:schemeClr val="dk1"/>
                        </a:solidFill>
                        <a:latin typeface="Calibri" panose="020F0502020204030204" pitchFamily="34" charset="0"/>
                        <a:ea typeface="Arial"/>
                        <a:cs typeface="Calibri" panose="020F0502020204030204" pitchFamily="34" charset="0"/>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400"/>
                        <a:buFont typeface="Arial"/>
                        <a:buNone/>
                      </a:pPr>
                      <a:r>
                        <a:rPr lang="en-US" sz="1800" dirty="0" smtClean="0">
                          <a:solidFill>
                            <a:schemeClr val="dk1"/>
                          </a:solidFill>
                          <a:latin typeface="Calibri" panose="020F0502020204030204" pitchFamily="34" charset="0"/>
                          <a:ea typeface="Arial"/>
                          <a:cs typeface="Calibri" panose="020F0502020204030204" pitchFamily="34" charset="0"/>
                          <a:sym typeface="Arial"/>
                        </a:rPr>
                        <a:t>Grade 5</a:t>
                      </a:r>
                      <a:endParaRPr sz="1800" dirty="0">
                        <a:solidFill>
                          <a:schemeClr val="dk1"/>
                        </a:solidFill>
                        <a:latin typeface="Calibri" panose="020F0502020204030204" pitchFamily="34" charset="0"/>
                        <a:ea typeface="Arial"/>
                        <a:cs typeface="Calibri" panose="020F0502020204030204" pitchFamily="34" charset="0"/>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0"/>
                  </a:ext>
                </a:extLst>
              </a:tr>
              <a:tr h="280277">
                <a:tc gridSpan="3">
                  <a:txBody>
                    <a:bodyPr/>
                    <a:lstStyle/>
                    <a:p>
                      <a:pPr marL="0" marR="0" lvl="0" indent="0" algn="l" rtl="0">
                        <a:lnSpc>
                          <a:spcPct val="100000"/>
                        </a:lnSpc>
                        <a:spcBef>
                          <a:spcPts val="0"/>
                        </a:spcBef>
                        <a:spcAft>
                          <a:spcPts val="0"/>
                        </a:spcAft>
                        <a:buClr>
                          <a:schemeClr val="dk1"/>
                        </a:buClr>
                        <a:buSzPts val="1600"/>
                        <a:buFont typeface="Calibri"/>
                        <a:buNone/>
                      </a:pPr>
                      <a:endParaRPr sz="1800" b="1" dirty="0">
                        <a:solidFill>
                          <a:schemeClr val="dk1"/>
                        </a:solidFill>
                        <a:latin typeface="Calibri" panose="020F0502020204030204" pitchFamily="34" charset="0"/>
                        <a:ea typeface="Arial"/>
                        <a:cs typeface="Calibri" panose="020F0502020204030204" pitchFamily="34" charset="0"/>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78202">
                <a:tc gridSpan="3">
                  <a:txBody>
                    <a:bodyPr/>
                    <a:lstStyle/>
                    <a:p>
                      <a:pPr marL="0" marR="0" lvl="0" indent="0" algn="l" rtl="0">
                        <a:spcBef>
                          <a:spcPts val="0"/>
                        </a:spcBef>
                        <a:spcAft>
                          <a:spcPts val="0"/>
                        </a:spcAft>
                        <a:buNone/>
                      </a:pPr>
                      <a:r>
                        <a:rPr lang="en-US" sz="1400" b="1" i="0" dirty="0">
                          <a:solidFill>
                            <a:schemeClr val="dk1"/>
                          </a:solidFill>
                          <a:latin typeface="Calibri" panose="020F0502020204030204" pitchFamily="34" charset="0"/>
                          <a:cs typeface="Calibri" panose="020F0502020204030204" pitchFamily="34" charset="0"/>
                        </a:rPr>
                        <a:t>Standards Addressed in this Unit:</a:t>
                      </a:r>
                      <a:endParaRPr sz="1400" b="1" i="0"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Clr>
                          <a:srgbClr val="000000"/>
                        </a:buClr>
                        <a:buSzPts val="1800"/>
                        <a:buFont typeface="Arial" panose="020B0604020202020204" pitchFamily="34" charset="0"/>
                        <a:buNone/>
                      </a:pPr>
                      <a:r>
                        <a:rPr lang="en-US" sz="1400" b="1" i="0" u="sng" dirty="0" smtClean="0">
                          <a:solidFill>
                            <a:srgbClr val="000000"/>
                          </a:solidFill>
                          <a:latin typeface="Calibri" panose="020F0502020204030204" pitchFamily="34" charset="0"/>
                          <a:ea typeface="Calibri"/>
                          <a:cs typeface="Calibri" panose="020F0502020204030204" pitchFamily="34" charset="0"/>
                          <a:sym typeface="Calibri"/>
                        </a:rPr>
                        <a:t>Creating: </a:t>
                      </a:r>
                    </a:p>
                    <a:p>
                      <a:r>
                        <a:rPr lang="en-US" sz="1400" b="1"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MU:Cr1.1.5b  </a:t>
                      </a:r>
                      <a:r>
                        <a:rPr lang="en-US" sz="1400" b="0"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Generate musical ideas (such as rhythms, melodies, and accompaniment patterns) within specific related tonalities, meters, and simple chord changes. </a:t>
                      </a:r>
                    </a:p>
                    <a:p>
                      <a:r>
                        <a:rPr lang="en-US" sz="1400" b="1"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MU:Cr2.1.5b</a:t>
                      </a:r>
                      <a:r>
                        <a:rPr lang="en-US" sz="1400" b="0"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  Use standard and/or iconic notation and/or recording technology to document personal rhythmic, melodic, and two-chord harmonic musical ideas.</a:t>
                      </a:r>
                      <a:endParaRPr lang="en-US" sz="1400" b="0" i="0" dirty="0" smtClean="0">
                        <a:latin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800"/>
                        <a:buFont typeface="Arial" panose="020B0604020202020204" pitchFamily="34" charset="0"/>
                        <a:buNone/>
                      </a:pPr>
                      <a:r>
                        <a:rPr lang="en-US" sz="1400" b="1" i="0" u="sng" dirty="0" smtClean="0">
                          <a:solidFill>
                            <a:srgbClr val="000000"/>
                          </a:solidFill>
                          <a:latin typeface="Calibri" panose="020F0502020204030204" pitchFamily="34" charset="0"/>
                          <a:ea typeface="Calibri"/>
                          <a:cs typeface="Calibri" panose="020F0502020204030204" pitchFamily="34" charset="0"/>
                          <a:sym typeface="Calibri"/>
                        </a:rPr>
                        <a:t>Performing/Presenting: </a:t>
                      </a:r>
                    </a:p>
                    <a:p>
                      <a:r>
                        <a:rPr lang="en-US" sz="1400" b="1"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MU:Pr5.1.5a  </a:t>
                      </a:r>
                      <a:r>
                        <a:rPr lang="en-US" sz="1400" b="0"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Apply teacher-provided and established criteria and feedback to evaluate the accuracy and expressiveness of ensemble and personal performances. </a:t>
                      </a:r>
                    </a:p>
                    <a:p>
                      <a:r>
                        <a:rPr lang="en-US" sz="1400" b="1"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MU:Pr.6.1.5a  </a:t>
                      </a:r>
                      <a:r>
                        <a:rPr lang="en-US" sz="1400" b="0"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Perform music, alone or with others, with expression, technical accuracy, and appropriate interpretation.</a:t>
                      </a:r>
                      <a:endParaRPr lang="en-US" sz="1400" b="1" i="0" dirty="0" smtClean="0">
                        <a:solidFill>
                          <a:srgbClr val="000000"/>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Clr>
                          <a:schemeClr val="dk1"/>
                        </a:buClr>
                        <a:buSzPts val="1100"/>
                        <a:buFont typeface="Arial"/>
                        <a:buNone/>
                      </a:pPr>
                      <a:endParaRPr sz="2000" b="1" i="0" dirty="0">
                        <a:latin typeface="Calibri" panose="020F0502020204030204" pitchFamily="34" charset="0"/>
                        <a:cs typeface="Calibri" panose="020F0502020204030204" pitchFamily="34" charset="0"/>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2877711">
                <a:tc>
                  <a:txBody>
                    <a:bodyPr/>
                    <a:lstStyle/>
                    <a:p>
                      <a:pPr marL="0" marR="0" lvl="0" indent="0" algn="l" rtl="0">
                        <a:spcBef>
                          <a:spcPts val="0"/>
                        </a:spcBef>
                        <a:spcAft>
                          <a:spcPts val="0"/>
                        </a:spcAft>
                        <a:buNone/>
                      </a:pPr>
                      <a:r>
                        <a:rPr lang="en-US" sz="1500" b="1" i="0" u="sng" dirty="0">
                          <a:solidFill>
                            <a:schemeClr val="dk1"/>
                          </a:solidFill>
                          <a:latin typeface="Calibri" panose="020F0502020204030204" pitchFamily="34" charset="0"/>
                          <a:cs typeface="Calibri" panose="020F0502020204030204" pitchFamily="34" charset="0"/>
                        </a:rPr>
                        <a:t>Enduring Understanding(s</a:t>
                      </a:r>
                      <a:r>
                        <a:rPr lang="en-US" sz="1500" b="1" i="0" u="sng" dirty="0" smtClean="0">
                          <a:solidFill>
                            <a:schemeClr val="dk1"/>
                          </a:solidFill>
                          <a:latin typeface="Calibri" panose="020F0502020204030204" pitchFamily="34" charset="0"/>
                          <a:cs typeface="Calibri" panose="020F0502020204030204" pitchFamily="34" charset="0"/>
                        </a:rPr>
                        <a:t>):</a:t>
                      </a:r>
                      <a:endParaRPr lang="en-US" sz="2800" b="1" i="0" dirty="0" smtClean="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lang="en-US" sz="1200" b="1" i="0" dirty="0" smtClean="0">
                        <a:solidFill>
                          <a:schemeClr val="dk1"/>
                        </a:solidFill>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1600" b="1"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Imagine - </a:t>
                      </a:r>
                      <a:r>
                        <a:rPr lang="en-US" sz="1600" b="0"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Musicians’ creative choices are influenced by their expertise, context, and expressive intent.</a:t>
                      </a:r>
                    </a:p>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endParaRPr lang="en-US" sz="1600" b="0"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1600" b="1"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Rehearse, Evaluate, and Refine - </a:t>
                      </a:r>
                      <a:r>
                        <a:rPr lang="en-US" sz="1600" b="0"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To express their musical ideas, musicians analyze, evaluate, and refine their performance over time through openness to new ideas, persistence, and the application of appropriate criteria.</a:t>
                      </a:r>
                      <a:endParaRPr lang="en-US" sz="2000" b="0" i="0" dirty="0" smtClean="0">
                        <a:solidFill>
                          <a:schemeClr val="dk1"/>
                        </a:solidFill>
                        <a:latin typeface="Calibri" panose="020F0502020204030204" pitchFamily="34" charset="0"/>
                        <a:ea typeface="Calibri"/>
                        <a:cs typeface="Calibri" panose="020F0502020204030204" pitchFamily="34" charset="0"/>
                        <a:sym typeface="Calibri"/>
                      </a:endParaRPr>
                    </a:p>
                    <a:p>
                      <a:pPr marL="57150" marR="0" lvl="0" indent="0" algn="l" rtl="0">
                        <a:spcBef>
                          <a:spcPts val="0"/>
                        </a:spcBef>
                        <a:spcAft>
                          <a:spcPts val="0"/>
                        </a:spcAft>
                        <a:buNone/>
                      </a:pPr>
                      <a:endParaRPr sz="1500" b="1" i="0" dirty="0">
                        <a:latin typeface="Calibri" panose="020F0502020204030204" pitchFamily="34" charset="0"/>
                        <a:cs typeface="Calibri" panose="020F0502020204030204" pitchFamily="34" charset="0"/>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gridSpan="2">
                  <a:txBody>
                    <a:bodyPr/>
                    <a:lstStyle/>
                    <a:p>
                      <a:pPr marL="0" marR="0" lvl="0" indent="0" algn="l" rtl="0">
                        <a:spcBef>
                          <a:spcPts val="0"/>
                        </a:spcBef>
                        <a:spcAft>
                          <a:spcPts val="0"/>
                        </a:spcAft>
                        <a:buNone/>
                      </a:pPr>
                      <a:r>
                        <a:rPr lang="en-US" sz="1500" b="1" i="0" u="sng" dirty="0">
                          <a:solidFill>
                            <a:schemeClr val="dk1"/>
                          </a:solidFill>
                          <a:latin typeface="Calibri" panose="020F0502020204030204" pitchFamily="34" charset="0"/>
                          <a:cs typeface="Calibri" panose="020F0502020204030204" pitchFamily="34" charset="0"/>
                        </a:rPr>
                        <a:t>Essential Questions</a:t>
                      </a:r>
                      <a:r>
                        <a:rPr lang="en-US" sz="1500" b="1" i="0" dirty="0">
                          <a:solidFill>
                            <a:schemeClr val="dk1"/>
                          </a:solidFill>
                          <a:latin typeface="Calibri" panose="020F0502020204030204" pitchFamily="34" charset="0"/>
                          <a:cs typeface="Calibri" panose="020F0502020204030204" pitchFamily="34" charset="0"/>
                        </a:rPr>
                        <a:t>:</a:t>
                      </a:r>
                      <a:endParaRPr sz="1500" i="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500" b="1" i="0" dirty="0">
                          <a:solidFill>
                            <a:schemeClr val="dk1"/>
                          </a:solidFill>
                          <a:latin typeface="Calibri" panose="020F0502020204030204" pitchFamily="34" charset="0"/>
                          <a:cs typeface="Calibri" panose="020F0502020204030204" pitchFamily="34" charset="0"/>
                        </a:rPr>
                        <a:t> </a:t>
                      </a:r>
                      <a:r>
                        <a:rPr lang="en-US" sz="1500" b="1" i="0" dirty="0">
                          <a:latin typeface="Calibri" panose="020F0502020204030204" pitchFamily="34" charset="0"/>
                          <a:cs typeface="Calibri" panose="020F0502020204030204" pitchFamily="34" charset="0"/>
                        </a:rPr>
                        <a:t>Essential Questions:</a:t>
                      </a:r>
                      <a:endParaRPr sz="1500" b="1" i="0" dirty="0">
                        <a:latin typeface="Calibri" panose="020F0502020204030204" pitchFamily="34" charset="0"/>
                        <a:cs typeface="Calibri" panose="020F0502020204030204" pitchFamily="34" charset="0"/>
                      </a:endParaRPr>
                    </a:p>
                    <a:p>
                      <a:r>
                        <a:rPr lang="en-US" sz="1400" b="0"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How do musicians generate creative ideas?</a:t>
                      </a:r>
                    </a:p>
                    <a:p>
                      <a:r>
                        <a:rPr lang="en-US" sz="1400" b="0"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 </a:t>
                      </a:r>
                    </a:p>
                    <a:p>
                      <a:r>
                        <a:rPr lang="en-US" sz="1400" b="0"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 </a:t>
                      </a:r>
                    </a:p>
                    <a:p>
                      <a:r>
                        <a:rPr lang="en-US" sz="1400" b="0"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 </a:t>
                      </a:r>
                    </a:p>
                    <a:p>
                      <a:r>
                        <a:rPr lang="en-US" sz="1400" b="0" i="0" u="none" strike="noStrike" cap="none" dirty="0" smtClean="0">
                          <a:solidFill>
                            <a:schemeClr val="dk1"/>
                          </a:solidFill>
                          <a:effectLst/>
                          <a:latin typeface="Calibri" panose="020F0502020204030204" pitchFamily="34" charset="0"/>
                          <a:ea typeface="Calibri"/>
                          <a:cs typeface="Calibri" panose="020F0502020204030204" pitchFamily="34" charset="0"/>
                          <a:sym typeface="Arial"/>
                        </a:rPr>
                        <a:t>How do musicians improve the quality of their performance?</a:t>
                      </a:r>
                      <a:endParaRPr sz="1500" b="1" i="0" dirty="0">
                        <a:latin typeface="Calibri" panose="020F0502020204030204" pitchFamily="34" charset="0"/>
                        <a:cs typeface="Calibri" panose="020F0502020204030204" pitchFamily="34" charset="0"/>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pic>
        <p:nvPicPr>
          <p:cNvPr id="310" name="Google Shape;310;p31"/>
          <p:cNvPicPr preferRelativeResize="0"/>
          <p:nvPr/>
        </p:nvPicPr>
        <p:blipFill rotWithShape="1">
          <a:blip r:embed="rId3">
            <a:alphaModFix/>
          </a:blip>
          <a:srcRect l="48714" t="7601" r="25339" b="54120"/>
          <a:stretch/>
        </p:blipFill>
        <p:spPr>
          <a:xfrm>
            <a:off x="7656393" y="5445457"/>
            <a:ext cx="959013" cy="1205311"/>
          </a:xfrm>
          <a:prstGeom prst="rect">
            <a:avLst/>
          </a:prstGeom>
          <a:noFill/>
          <a:ln>
            <a:noFill/>
          </a:ln>
        </p:spPr>
      </p:pic>
      <p:sp>
        <p:nvSpPr>
          <p:cNvPr id="311" name="Google Shape;311;p31"/>
          <p:cNvSpPr/>
          <p:nvPr/>
        </p:nvSpPr>
        <p:spPr>
          <a:xfrm>
            <a:off x="206311" y="68824"/>
            <a:ext cx="916827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tx1"/>
                </a:solidFill>
                <a:latin typeface="Calibri" panose="020F0502020204030204" pitchFamily="34" charset="0"/>
                <a:cs typeface="Calibri" panose="020F0502020204030204" pitchFamily="34" charset="0"/>
                <a:sym typeface="Arial"/>
              </a:rPr>
              <a:t>CAST MODEL DISTRICT UNIT TEMPLATE- Aligning Standards, EU’s </a:t>
            </a:r>
            <a:r>
              <a:rPr lang="en-US" sz="1800" dirty="0" smtClean="0">
                <a:solidFill>
                  <a:schemeClr val="tx1"/>
                </a:solidFill>
                <a:latin typeface="Calibri" panose="020F0502020204030204" pitchFamily="34" charset="0"/>
                <a:cs typeface="Calibri" panose="020F0502020204030204" pitchFamily="34" charset="0"/>
                <a:sym typeface="Arial"/>
              </a:rPr>
              <a:t>and </a:t>
            </a:r>
            <a:r>
              <a:rPr lang="en-US" sz="1800" dirty="0">
                <a:solidFill>
                  <a:schemeClr val="tx1"/>
                </a:solidFill>
                <a:latin typeface="Calibri" panose="020F0502020204030204" pitchFamily="34" charset="0"/>
                <a:cs typeface="Calibri" panose="020F0502020204030204" pitchFamily="34" charset="0"/>
                <a:sym typeface="Arial"/>
              </a:rPr>
              <a:t>EQ’s </a:t>
            </a:r>
            <a:endParaRPr sz="1800" dirty="0">
              <a:solidFill>
                <a:schemeClr val="tx1"/>
              </a:solidFill>
              <a:latin typeface="Calibri" panose="020F0502020204030204" pitchFamily="34" charset="0"/>
              <a:cs typeface="Calibri" panose="020F0502020204030204" pitchFamily="34" charset="0"/>
              <a:sym typeface="Arial"/>
            </a:endParaRPr>
          </a:p>
        </p:txBody>
      </p:sp>
      <p:pic>
        <p:nvPicPr>
          <p:cNvPr id="306" name="Google Shape;306;p31" title="CSDE tree logo"/>
          <p:cNvPicPr preferRelativeResize="0"/>
          <p:nvPr/>
        </p:nvPicPr>
        <p:blipFill rotWithShape="1">
          <a:blip r:embed="rId4">
            <a:alphaModFix/>
          </a:blip>
          <a:srcRect/>
          <a:stretch/>
        </p:blipFill>
        <p:spPr>
          <a:xfrm>
            <a:off x="206311" y="5950780"/>
            <a:ext cx="1096964" cy="832417"/>
          </a:xfrm>
          <a:prstGeom prst="rect">
            <a:avLst/>
          </a:prstGeom>
          <a:noFill/>
          <a:ln>
            <a:noFill/>
          </a:ln>
        </p:spPr>
      </p:pic>
    </p:spTree>
    <p:extLst>
      <p:ext uri="{BB962C8B-B14F-4D97-AF65-F5344CB8AC3E}">
        <p14:creationId xmlns:p14="http://schemas.microsoft.com/office/powerpoint/2010/main" val="946959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4441886" y="772719"/>
            <a:ext cx="3902014" cy="878700"/>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FF"/>
              </a:buClr>
              <a:buSzPts val="3600"/>
              <a:buFont typeface="Arial"/>
              <a:buNone/>
            </a:pPr>
            <a:r>
              <a:rPr lang="en-US" sz="3600" dirty="0">
                <a:solidFill>
                  <a:schemeClr val="tx1"/>
                </a:solidFill>
                <a:latin typeface="Calibri" panose="020F0502020204030204" pitchFamily="34" charset="0"/>
                <a:ea typeface="Arial"/>
                <a:cs typeface="Calibri" panose="020F0502020204030204" pitchFamily="34" charset="0"/>
                <a:sym typeface="Arial"/>
              </a:rPr>
              <a:t>Introductions</a:t>
            </a:r>
            <a:endParaRPr dirty="0">
              <a:solidFill>
                <a:schemeClr val="tx1"/>
              </a:solidFill>
              <a:latin typeface="Calibri" panose="020F0502020204030204" pitchFamily="34" charset="0"/>
              <a:cs typeface="Calibri" panose="020F0502020204030204" pitchFamily="34" charset="0"/>
            </a:endParaRPr>
          </a:p>
        </p:txBody>
      </p:sp>
      <p:sp>
        <p:nvSpPr>
          <p:cNvPr id="102" name="Google Shape;102;p14"/>
          <p:cNvSpPr txBox="1">
            <a:spLocks noGrp="1"/>
          </p:cNvSpPr>
          <p:nvPr>
            <p:ph type="body" idx="1"/>
          </p:nvPr>
        </p:nvSpPr>
        <p:spPr>
          <a:xfrm>
            <a:off x="636350" y="2814024"/>
            <a:ext cx="8229600" cy="3836400"/>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chemeClr val="dk1"/>
              </a:buClr>
              <a:buSzPts val="2400"/>
              <a:buFont typeface="Arial"/>
              <a:buChar char="•"/>
            </a:pPr>
            <a:r>
              <a:rPr lang="en-US" sz="2400" dirty="0">
                <a:latin typeface="Calibri" panose="020F0502020204030204" pitchFamily="34" charset="0"/>
                <a:ea typeface="Arial"/>
                <a:cs typeface="Calibri" panose="020F0502020204030204" pitchFamily="34" charset="0"/>
                <a:sym typeface="Arial"/>
              </a:rPr>
              <a:t>Dr. Melissa K. </a:t>
            </a:r>
            <a:r>
              <a:rPr lang="en-US" sz="2400" dirty="0" err="1">
                <a:latin typeface="Calibri" panose="020F0502020204030204" pitchFamily="34" charset="0"/>
                <a:ea typeface="Arial"/>
                <a:cs typeface="Calibri" panose="020F0502020204030204" pitchFamily="34" charset="0"/>
                <a:sym typeface="Arial"/>
              </a:rPr>
              <a:t>Wlodarczyk</a:t>
            </a:r>
            <a:r>
              <a:rPr lang="en-US" sz="2400" dirty="0">
                <a:latin typeface="Calibri" panose="020F0502020204030204" pitchFamily="34" charset="0"/>
                <a:ea typeface="Arial"/>
                <a:cs typeface="Calibri" panose="020F0502020204030204" pitchFamily="34" charset="0"/>
                <a:sym typeface="Arial"/>
              </a:rPr>
              <a:t> Hickey, </a:t>
            </a:r>
            <a:r>
              <a:rPr lang="en-US" dirty="0" smtClean="0">
                <a:latin typeface="Calibri" panose="020F0502020204030204" pitchFamily="34" charset="0"/>
                <a:ea typeface="Arial"/>
                <a:cs typeface="Calibri" panose="020F0502020204030204" pitchFamily="34" charset="0"/>
                <a:sym typeface="Arial"/>
              </a:rPr>
              <a:t>Reading/Literacy </a:t>
            </a:r>
            <a:r>
              <a:rPr lang="en-US" dirty="0">
                <a:latin typeface="Calibri" panose="020F0502020204030204" pitchFamily="34" charset="0"/>
                <a:ea typeface="Arial"/>
                <a:cs typeface="Calibri" panose="020F0502020204030204" pitchFamily="34" charset="0"/>
                <a:sym typeface="Arial"/>
              </a:rPr>
              <a:t>Director</a:t>
            </a:r>
            <a:endParaRPr dirty="0">
              <a:latin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Font typeface="Arial"/>
              <a:buChar char="•"/>
            </a:pPr>
            <a:r>
              <a:rPr lang="en-US" sz="2400" dirty="0">
                <a:latin typeface="Calibri" panose="020F0502020204030204" pitchFamily="34" charset="0"/>
                <a:ea typeface="Arial"/>
                <a:cs typeface="Calibri" panose="020F0502020204030204" pitchFamily="34" charset="0"/>
                <a:sym typeface="Arial"/>
              </a:rPr>
              <a:t>Jill Goldberg, Retired K – 12 Fine Arts Coordinator,  </a:t>
            </a:r>
            <a:r>
              <a:rPr lang="en-US" sz="2400" dirty="0" smtClean="0">
                <a:latin typeface="Calibri" panose="020F0502020204030204" pitchFamily="34" charset="0"/>
                <a:ea typeface="Arial"/>
                <a:cs typeface="Calibri" panose="020F0502020204030204" pitchFamily="34" charset="0"/>
                <a:sym typeface="Arial"/>
              </a:rPr>
              <a:t>Vernon </a:t>
            </a:r>
            <a:r>
              <a:rPr lang="en-US" sz="2400" dirty="0">
                <a:latin typeface="Calibri" panose="020F0502020204030204" pitchFamily="34" charset="0"/>
                <a:ea typeface="Arial"/>
                <a:cs typeface="Calibri" panose="020F0502020204030204" pitchFamily="34" charset="0"/>
                <a:sym typeface="Arial"/>
              </a:rPr>
              <a:t>Public Schools, Arts Education Consultant</a:t>
            </a:r>
            <a:endParaRPr dirty="0">
              <a:latin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Font typeface="Arial"/>
              <a:buChar char="•"/>
            </a:pPr>
            <a:r>
              <a:rPr lang="en-US" sz="2400" dirty="0">
                <a:latin typeface="Calibri" panose="020F0502020204030204" pitchFamily="34" charset="0"/>
                <a:ea typeface="Arial"/>
                <a:cs typeface="Calibri" panose="020F0502020204030204" pitchFamily="34" charset="0"/>
                <a:sym typeface="Arial"/>
              </a:rPr>
              <a:t>Angela Griffin, K-12 Director of Music and Performing  </a:t>
            </a:r>
            <a:r>
              <a:rPr lang="en-US" sz="2400" dirty="0" smtClean="0">
                <a:latin typeface="Calibri" panose="020F0502020204030204" pitchFamily="34" charset="0"/>
                <a:ea typeface="Arial"/>
                <a:cs typeface="Calibri" panose="020F0502020204030204" pitchFamily="34" charset="0"/>
                <a:sym typeface="Arial"/>
              </a:rPr>
              <a:t>Arts</a:t>
            </a:r>
            <a:r>
              <a:rPr lang="en-US" sz="2400" dirty="0">
                <a:latin typeface="Calibri" panose="020F0502020204030204" pitchFamily="34" charset="0"/>
                <a:ea typeface="Arial"/>
                <a:cs typeface="Calibri" panose="020F0502020204030204" pitchFamily="34" charset="0"/>
                <a:sym typeface="Arial"/>
              </a:rPr>
              <a:t>, Simsbury Public Schools</a:t>
            </a:r>
            <a:endParaRPr dirty="0">
              <a:latin typeface="Calibri" panose="020F0502020204030204" pitchFamily="34" charset="0"/>
              <a:cs typeface="Calibri" panose="020F0502020204030204" pitchFamily="34" charset="0"/>
            </a:endParaRPr>
          </a:p>
          <a:p>
            <a:pPr marL="742950" lvl="1" indent="-285750" algn="l" rtl="0">
              <a:spcBef>
                <a:spcPts val="480"/>
              </a:spcBef>
              <a:spcAft>
                <a:spcPts val="0"/>
              </a:spcAft>
              <a:buClr>
                <a:schemeClr val="dk1"/>
              </a:buClr>
              <a:buSzPts val="2400"/>
              <a:buFont typeface="Arial"/>
              <a:buChar char="•"/>
            </a:pPr>
            <a:r>
              <a:rPr lang="en-US" sz="2400" dirty="0">
                <a:latin typeface="Calibri" panose="020F0502020204030204" pitchFamily="34" charset="0"/>
                <a:ea typeface="Arial"/>
                <a:cs typeface="Calibri" panose="020F0502020204030204" pitchFamily="34" charset="0"/>
                <a:sym typeface="Arial"/>
              </a:rPr>
              <a:t>Cindy Parsons, K-12 Director of Visual Arts,  	   </a:t>
            </a:r>
            <a:r>
              <a:rPr lang="en-US" sz="2400" dirty="0" smtClean="0">
                <a:latin typeface="Calibri" panose="020F0502020204030204" pitchFamily="34" charset="0"/>
                <a:ea typeface="Arial"/>
                <a:cs typeface="Calibri" panose="020F0502020204030204" pitchFamily="34" charset="0"/>
                <a:sym typeface="Arial"/>
              </a:rPr>
              <a:t>Glastonbury </a:t>
            </a:r>
            <a:r>
              <a:rPr lang="en-US" sz="2400" dirty="0">
                <a:latin typeface="Calibri" panose="020F0502020204030204" pitchFamily="34" charset="0"/>
                <a:ea typeface="Arial"/>
                <a:cs typeface="Calibri" panose="020F0502020204030204" pitchFamily="34" charset="0"/>
                <a:sym typeface="Arial"/>
              </a:rPr>
              <a:t>Public Schools</a:t>
            </a:r>
            <a:endParaRPr dirty="0">
              <a:latin typeface="Calibri" panose="020F0502020204030204" pitchFamily="34" charset="0"/>
              <a:cs typeface="Calibri" panose="020F0502020204030204" pitchFamily="34" charset="0"/>
            </a:endParaRPr>
          </a:p>
          <a:p>
            <a:pPr marL="742950" lvl="1" indent="-133350" algn="l" rtl="0">
              <a:spcBef>
                <a:spcPts val="480"/>
              </a:spcBef>
              <a:spcAft>
                <a:spcPts val="0"/>
              </a:spcAft>
              <a:buClr>
                <a:schemeClr val="dk1"/>
              </a:buClr>
              <a:buSzPts val="2400"/>
              <a:buFont typeface="Arial"/>
              <a:buNone/>
            </a:pPr>
            <a:endParaRPr sz="2400" dirty="0">
              <a:latin typeface="Arial"/>
              <a:ea typeface="Arial"/>
              <a:cs typeface="Arial"/>
              <a:sym typeface="Arial"/>
            </a:endParaRPr>
          </a:p>
          <a:p>
            <a:pPr marL="742950" lvl="1" indent="-107950" algn="l" rtl="0">
              <a:spcBef>
                <a:spcPts val="560"/>
              </a:spcBef>
              <a:spcAft>
                <a:spcPts val="0"/>
              </a:spcAft>
              <a:buClr>
                <a:schemeClr val="dk1"/>
              </a:buClr>
              <a:buSzPts val="2800"/>
              <a:buFont typeface="Arial"/>
              <a:buNone/>
            </a:pPr>
            <a:endParaRPr dirty="0">
              <a:latin typeface="Arial"/>
              <a:ea typeface="Arial"/>
              <a:cs typeface="Arial"/>
              <a:sym typeface="Arial"/>
            </a:endParaRPr>
          </a:p>
          <a:p>
            <a:pPr marL="742950" lvl="1" indent="-158750" algn="l" rtl="0">
              <a:spcBef>
                <a:spcPts val="400"/>
              </a:spcBef>
              <a:spcAft>
                <a:spcPts val="0"/>
              </a:spcAft>
              <a:buClr>
                <a:schemeClr val="dk1"/>
              </a:buClr>
              <a:buSzPts val="2000"/>
              <a:buFont typeface="Arial"/>
              <a:buNone/>
            </a:pPr>
            <a:endParaRPr sz="2000" dirty="0">
              <a:latin typeface="Arial"/>
              <a:ea typeface="Arial"/>
              <a:cs typeface="Arial"/>
              <a:sym typeface="Arial"/>
            </a:endParaRPr>
          </a:p>
        </p:txBody>
      </p:sp>
      <p:pic>
        <p:nvPicPr>
          <p:cNvPr id="103" name="Google Shape;103;p14"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cxnSp>
        <p:nvCxnSpPr>
          <p:cNvPr id="104" name="Google Shape;104;p14"/>
          <p:cNvCxnSpPr/>
          <p:nvPr/>
        </p:nvCxnSpPr>
        <p:spPr>
          <a:xfrm>
            <a:off x="1303274" y="6651492"/>
            <a:ext cx="7562679" cy="0"/>
          </a:xfrm>
          <a:prstGeom prst="straightConnector1">
            <a:avLst/>
          </a:prstGeom>
          <a:noFill/>
          <a:ln w="9525" cap="flat" cmpd="sng">
            <a:solidFill>
              <a:srgbClr val="002D73"/>
            </a:solidFill>
            <a:prstDash val="solid"/>
            <a:round/>
            <a:headEnd type="none" w="sm" len="sm"/>
            <a:tailEnd type="none" w="sm" len="sm"/>
          </a:ln>
        </p:spPr>
      </p:cxnSp>
      <p:sp>
        <p:nvSpPr>
          <p:cNvPr id="105" name="Google Shape;105;p14"/>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
        <p:nvSpPr>
          <p:cNvPr id="106" name="Google Shape;106;p14"/>
          <p:cNvSpPr txBox="1">
            <a:spLocks noGrp="1"/>
          </p:cNvSpPr>
          <p:nvPr>
            <p:ph type="sldNum" idx="12"/>
          </p:nvPr>
        </p:nvSpPr>
        <p:spPr>
          <a:xfrm>
            <a:off x="8343900" y="6651492"/>
            <a:ext cx="342900" cy="251606"/>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107" name="Google Shape;107;p14"/>
          <p:cNvPicPr preferRelativeResize="0"/>
          <p:nvPr/>
        </p:nvPicPr>
        <p:blipFill rotWithShape="1">
          <a:blip r:embed="rId4">
            <a:alphaModFix/>
          </a:blip>
          <a:srcRect/>
          <a:stretch/>
        </p:blipFill>
        <p:spPr>
          <a:xfrm>
            <a:off x="-278397" y="-236327"/>
            <a:ext cx="4159947" cy="351886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cxnSp>
        <p:nvCxnSpPr>
          <p:cNvPr id="319" name="Google Shape;319;p32"/>
          <p:cNvCxnSpPr/>
          <p:nvPr/>
        </p:nvCxnSpPr>
        <p:spPr>
          <a:xfrm>
            <a:off x="1303274" y="6650768"/>
            <a:ext cx="7562700" cy="0"/>
          </a:xfrm>
          <a:prstGeom prst="straightConnector1">
            <a:avLst/>
          </a:prstGeom>
          <a:noFill/>
          <a:ln w="9525" cap="flat" cmpd="sng">
            <a:solidFill>
              <a:srgbClr val="002D73"/>
            </a:solidFill>
            <a:prstDash val="solid"/>
            <a:round/>
            <a:headEnd type="none" w="sm" len="sm"/>
            <a:tailEnd type="none" w="sm" len="sm"/>
          </a:ln>
        </p:spPr>
      </p:cxnSp>
      <p:sp>
        <p:nvSpPr>
          <p:cNvPr id="320" name="Google Shape;320;p32"/>
          <p:cNvSpPr txBox="1"/>
          <p:nvPr/>
        </p:nvSpPr>
        <p:spPr>
          <a:xfrm>
            <a:off x="4716939" y="6374493"/>
            <a:ext cx="42201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graphicFrame>
        <p:nvGraphicFramePr>
          <p:cNvPr id="321" name="Google Shape;321;p32"/>
          <p:cNvGraphicFramePr/>
          <p:nvPr>
            <p:extLst>
              <p:ext uri="{D42A27DB-BD31-4B8C-83A1-F6EECF244321}">
                <p14:modId xmlns:p14="http://schemas.microsoft.com/office/powerpoint/2010/main" val="3077618495"/>
              </p:ext>
            </p:extLst>
          </p:nvPr>
        </p:nvGraphicFramePr>
        <p:xfrm>
          <a:off x="231158" y="494569"/>
          <a:ext cx="8636200" cy="6077949"/>
        </p:xfrm>
        <a:graphic>
          <a:graphicData uri="http://schemas.openxmlformats.org/drawingml/2006/table">
            <a:tbl>
              <a:tblPr firstRow="1" bandRow="1">
                <a:noFill/>
                <a:tableStyleId>{BA5833DB-1319-4477-AA7E-38CBFE28A068}</a:tableStyleId>
              </a:tblPr>
              <a:tblGrid>
                <a:gridCol w="5376775">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2876575">
                  <a:extLst>
                    <a:ext uri="{9D8B030D-6E8A-4147-A177-3AD203B41FA5}">
                      <a16:colId xmlns:a16="http://schemas.microsoft.com/office/drawing/2014/main" val="20002"/>
                    </a:ext>
                  </a:extLst>
                </a:gridCol>
              </a:tblGrid>
              <a:tr h="239389">
                <a:tc gridSpan="2">
                  <a:txBody>
                    <a:bodyPr/>
                    <a:lstStyle/>
                    <a:p>
                      <a:pPr marL="0" marR="0" lvl="0" indent="0" algn="l" rtl="0">
                        <a:lnSpc>
                          <a:spcPct val="100000"/>
                        </a:lnSpc>
                        <a:spcBef>
                          <a:spcPts val="0"/>
                        </a:spcBef>
                        <a:spcAft>
                          <a:spcPts val="0"/>
                        </a:spcAft>
                        <a:buClr>
                          <a:schemeClr val="dk1"/>
                        </a:buClr>
                        <a:buSzPts val="2400"/>
                        <a:buFont typeface="Arial"/>
                        <a:buNone/>
                      </a:pPr>
                      <a:r>
                        <a:rPr lang="en-US" sz="1800" dirty="0">
                          <a:solidFill>
                            <a:schemeClr val="dk1"/>
                          </a:solidFill>
                          <a:latin typeface="Arial"/>
                          <a:ea typeface="Arial"/>
                          <a:cs typeface="Arial"/>
                          <a:sym typeface="Arial"/>
                        </a:rPr>
                        <a:t>Unit Title:  Composition (Madrigals)</a:t>
                      </a:r>
                      <a:endParaRPr sz="1800" dirty="0">
                        <a:solidFill>
                          <a:schemeClr val="dk1"/>
                        </a:solidFill>
                        <a:latin typeface="Arial"/>
                        <a:ea typeface="Arial"/>
                        <a:cs typeface="Arial"/>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2400"/>
                        <a:buFont typeface="Arial"/>
                        <a:buNone/>
                      </a:pPr>
                      <a:r>
                        <a:rPr lang="en-US" sz="1800">
                          <a:solidFill>
                            <a:schemeClr val="dk1"/>
                          </a:solidFill>
                          <a:latin typeface="Arial"/>
                          <a:ea typeface="Arial"/>
                          <a:cs typeface="Arial"/>
                          <a:sym typeface="Arial"/>
                        </a:rPr>
                        <a:t>Grade 10-12</a:t>
                      </a:r>
                      <a:endParaRPr sz="1800">
                        <a:solidFill>
                          <a:schemeClr val="dk1"/>
                        </a:solidFill>
                        <a:latin typeface="Arial"/>
                        <a:ea typeface="Arial"/>
                        <a:cs typeface="Arial"/>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0"/>
                  </a:ext>
                </a:extLst>
              </a:tr>
              <a:tr h="239389">
                <a:tc gridSpan="3">
                  <a:txBody>
                    <a:bodyPr/>
                    <a:lstStyle/>
                    <a:p>
                      <a:pPr marL="0" marR="0" lvl="0" indent="0" algn="l" rtl="0">
                        <a:lnSpc>
                          <a:spcPct val="100000"/>
                        </a:lnSpc>
                        <a:spcBef>
                          <a:spcPts val="0"/>
                        </a:spcBef>
                        <a:spcAft>
                          <a:spcPts val="0"/>
                        </a:spcAft>
                        <a:buClr>
                          <a:schemeClr val="dk1"/>
                        </a:buClr>
                        <a:buSzPts val="1600"/>
                        <a:buFont typeface="Calibri"/>
                        <a:buNone/>
                      </a:pPr>
                      <a:r>
                        <a:rPr lang="en-US" sz="1800" b="1">
                          <a:latin typeface="Arial"/>
                          <a:ea typeface="Arial"/>
                          <a:cs typeface="Arial"/>
                          <a:sym typeface="Arial"/>
                        </a:rPr>
                        <a:t>Danbury High School Accomplished Choir</a:t>
                      </a:r>
                      <a:endParaRPr sz="1800" b="1">
                        <a:solidFill>
                          <a:schemeClr val="dk1"/>
                        </a:solidFill>
                        <a:latin typeface="Arial"/>
                        <a:ea typeface="Arial"/>
                        <a:cs typeface="Arial"/>
                        <a:sym typeface="Arial"/>
                      </a:endParaRPr>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191851">
                <a:tc gridSpan="3">
                  <a:txBody>
                    <a:bodyPr/>
                    <a:lstStyle/>
                    <a:p>
                      <a:pPr marL="0" marR="0" lvl="0" indent="0" algn="l" rtl="0">
                        <a:spcBef>
                          <a:spcPts val="0"/>
                        </a:spcBef>
                        <a:spcAft>
                          <a:spcPts val="0"/>
                        </a:spcAft>
                        <a:buNone/>
                      </a:pPr>
                      <a:r>
                        <a:rPr lang="en-US" sz="1600" b="1" dirty="0">
                          <a:solidFill>
                            <a:schemeClr val="dk1"/>
                          </a:solidFill>
                        </a:rPr>
                        <a:t>Standards Addressed in this Unit:</a:t>
                      </a:r>
                      <a:endParaRPr sz="1600" b="1" dirty="0">
                        <a:solidFill>
                          <a:schemeClr val="dk1"/>
                        </a:solidFill>
                      </a:endParaRPr>
                    </a:p>
                    <a:p>
                      <a:pPr marL="285750" marR="0" lvl="0" indent="-285750" algn="l" rtl="0">
                        <a:spcBef>
                          <a:spcPts val="0"/>
                        </a:spcBef>
                        <a:spcAft>
                          <a:spcPts val="0"/>
                        </a:spcAft>
                        <a:buClr>
                          <a:schemeClr val="dk1"/>
                        </a:buClr>
                        <a:buSzPts val="1100"/>
                        <a:buFont typeface="Arial" panose="020B0604020202020204" pitchFamily="34" charset="0"/>
                        <a:buChar char="•"/>
                      </a:pPr>
                      <a:r>
                        <a:rPr lang="en-US" sz="1600" b="1" i="1" dirty="0"/>
                        <a:t>Creating:</a:t>
                      </a:r>
                      <a:endParaRPr sz="1600" b="1" i="1" dirty="0"/>
                    </a:p>
                    <a:p>
                      <a:pPr marL="0" marR="0" lvl="0" indent="0" algn="l" rtl="0">
                        <a:spcBef>
                          <a:spcPts val="0"/>
                        </a:spcBef>
                        <a:spcAft>
                          <a:spcPts val="0"/>
                        </a:spcAft>
                        <a:buClr>
                          <a:schemeClr val="dk1"/>
                        </a:buClr>
                        <a:buSzPts val="1100"/>
                        <a:buFont typeface="Arial"/>
                        <a:buNone/>
                      </a:pPr>
                      <a:r>
                        <a:rPr lang="en-US" sz="1600" b="1" i="1" dirty="0" smtClean="0"/>
                        <a:t>MU.Cr1.1.E.llla - </a:t>
                      </a:r>
                      <a:r>
                        <a:rPr lang="en-US" sz="1600" b="0" i="0" dirty="0"/>
                        <a:t>Compose and improvise musical ideas for a variety of purposes and contexts.</a:t>
                      </a:r>
                      <a:endParaRPr sz="1600" b="0" i="0" dirty="0"/>
                    </a:p>
                    <a:p>
                      <a:pPr marL="0" marR="0" lvl="0" indent="0" algn="l" rtl="0">
                        <a:spcBef>
                          <a:spcPts val="0"/>
                        </a:spcBef>
                        <a:spcAft>
                          <a:spcPts val="0"/>
                        </a:spcAft>
                        <a:buClr>
                          <a:schemeClr val="dk1"/>
                        </a:buClr>
                        <a:buSzPts val="1100"/>
                        <a:buFont typeface="Arial"/>
                        <a:buNone/>
                      </a:pPr>
                      <a:r>
                        <a:rPr lang="en-US" sz="1600" b="1" i="1" dirty="0"/>
                        <a:t>MU:Cr3.1.E.llla </a:t>
                      </a:r>
                      <a:r>
                        <a:rPr lang="en-US" sz="1600" b="1" i="1" dirty="0" smtClean="0"/>
                        <a:t>- </a:t>
                      </a:r>
                      <a:r>
                        <a:rPr lang="en-US" sz="1600" b="1" i="0" dirty="0"/>
                        <a:t>Evaluate and refine varied draft musical works based on appropriate criteria, </a:t>
                      </a:r>
                      <a:endParaRPr sz="1600" b="1" i="0" dirty="0"/>
                    </a:p>
                    <a:p>
                      <a:pPr marL="0" marR="0" lvl="0" indent="0" algn="l" rtl="0">
                        <a:spcBef>
                          <a:spcPts val="0"/>
                        </a:spcBef>
                        <a:spcAft>
                          <a:spcPts val="0"/>
                        </a:spcAft>
                        <a:buClr>
                          <a:schemeClr val="dk1"/>
                        </a:buClr>
                        <a:buSzPts val="1100"/>
                        <a:buFont typeface="Arial"/>
                        <a:buNone/>
                      </a:pPr>
                      <a:r>
                        <a:rPr lang="en-US" sz="1600" b="1" i="0" dirty="0"/>
                        <a:t>including the extent to which they address identified purposes and contexts.</a:t>
                      </a:r>
                      <a:endParaRPr sz="1600" b="1" i="0" dirty="0"/>
                    </a:p>
                    <a:p>
                      <a:pPr marL="285750" marR="0" lvl="0" indent="-285750" algn="l" rtl="0">
                        <a:spcBef>
                          <a:spcPts val="0"/>
                        </a:spcBef>
                        <a:spcAft>
                          <a:spcPts val="0"/>
                        </a:spcAft>
                        <a:buClr>
                          <a:schemeClr val="dk1"/>
                        </a:buClr>
                        <a:buSzPts val="1100"/>
                        <a:buFont typeface="Arial" panose="020B0604020202020204" pitchFamily="34" charset="0"/>
                        <a:buChar char="•"/>
                      </a:pPr>
                      <a:r>
                        <a:rPr lang="en-US" sz="1600" b="1" i="1" dirty="0"/>
                        <a:t>Performing/Presenting:</a:t>
                      </a:r>
                      <a:endParaRPr sz="1600" b="1" i="1" dirty="0"/>
                    </a:p>
                    <a:p>
                      <a:pPr marL="0" marR="0" lvl="0" indent="0" algn="l" rtl="0">
                        <a:spcBef>
                          <a:spcPts val="0"/>
                        </a:spcBef>
                        <a:spcAft>
                          <a:spcPts val="0"/>
                        </a:spcAft>
                        <a:buClr>
                          <a:schemeClr val="dk1"/>
                        </a:buClr>
                        <a:buSzPts val="1100"/>
                        <a:buFont typeface="Arial"/>
                        <a:buNone/>
                      </a:pPr>
                      <a:r>
                        <a:rPr lang="en-US" sz="1600" b="1" i="1" dirty="0"/>
                        <a:t>MU:Pr4.1.E.llla </a:t>
                      </a:r>
                      <a:r>
                        <a:rPr lang="en-US" sz="1600" b="1" i="1" dirty="0" smtClean="0"/>
                        <a:t>- </a:t>
                      </a:r>
                      <a:r>
                        <a:rPr lang="en-US" sz="1600" b="0" i="0" dirty="0"/>
                        <a:t>Develop and apply criteria to select varied programs to study and perform based on an</a:t>
                      </a:r>
                      <a:endParaRPr sz="1600" b="0" i="0" dirty="0"/>
                    </a:p>
                    <a:p>
                      <a:pPr marL="0" marR="0" lvl="0" indent="0" algn="l" rtl="0">
                        <a:spcBef>
                          <a:spcPts val="0"/>
                        </a:spcBef>
                        <a:spcAft>
                          <a:spcPts val="0"/>
                        </a:spcAft>
                        <a:buClr>
                          <a:schemeClr val="dk1"/>
                        </a:buClr>
                        <a:buSzPts val="1100"/>
                        <a:buFont typeface="Arial"/>
                        <a:buNone/>
                      </a:pPr>
                      <a:r>
                        <a:rPr lang="en-US" sz="1600" b="0" i="0" dirty="0"/>
                        <a:t>understanding of theoretical and structural characteristics and expressive challenges in the music, the technical</a:t>
                      </a:r>
                      <a:endParaRPr sz="1600" b="0" i="0" dirty="0"/>
                    </a:p>
                    <a:p>
                      <a:pPr marL="0" marR="0" lvl="0" indent="0" algn="l" rtl="0">
                        <a:spcBef>
                          <a:spcPts val="0"/>
                        </a:spcBef>
                        <a:spcAft>
                          <a:spcPts val="0"/>
                        </a:spcAft>
                        <a:buClr>
                          <a:schemeClr val="dk1"/>
                        </a:buClr>
                        <a:buSzPts val="1100"/>
                        <a:buFont typeface="Arial"/>
                        <a:buNone/>
                      </a:pPr>
                      <a:r>
                        <a:rPr lang="en-US" sz="1600" b="0" i="0" dirty="0"/>
                        <a:t>skill of the individual or ensemble, and the purpose and context of the performance.</a:t>
                      </a:r>
                      <a:endParaRPr sz="1600" b="0" i="0" dirty="0"/>
                    </a:p>
                    <a:p>
                      <a:pPr marL="285750" marR="0" lvl="0" indent="-285750" algn="l" rtl="0">
                        <a:spcBef>
                          <a:spcPts val="0"/>
                        </a:spcBef>
                        <a:spcAft>
                          <a:spcPts val="0"/>
                        </a:spcAft>
                        <a:buClr>
                          <a:schemeClr val="dk1"/>
                        </a:buClr>
                        <a:buSzPts val="1100"/>
                        <a:buFont typeface="Arial" panose="020B0604020202020204" pitchFamily="34" charset="0"/>
                        <a:buChar char="•"/>
                      </a:pPr>
                      <a:r>
                        <a:rPr lang="en-US" sz="1600" b="1" i="1" dirty="0"/>
                        <a:t>Responding:</a:t>
                      </a:r>
                      <a:endParaRPr sz="1600" b="1" i="1" dirty="0"/>
                    </a:p>
                    <a:p>
                      <a:pPr marL="0" marR="0" lvl="0" indent="0" algn="l" rtl="0">
                        <a:spcBef>
                          <a:spcPts val="0"/>
                        </a:spcBef>
                        <a:spcAft>
                          <a:spcPts val="0"/>
                        </a:spcAft>
                        <a:buSzPts val="1100"/>
                        <a:buNone/>
                      </a:pPr>
                      <a:r>
                        <a:rPr lang="en-US" sz="1600" b="1" i="1" dirty="0"/>
                        <a:t>MU:Re9.1.E.llla </a:t>
                      </a:r>
                      <a:r>
                        <a:rPr lang="en-US" sz="1600" b="1" i="0" dirty="0" smtClean="0"/>
                        <a:t>- Develop </a:t>
                      </a:r>
                      <a:r>
                        <a:rPr lang="en-US" sz="1600" b="1" i="0" dirty="0"/>
                        <a:t>and justify evaluations of music, programs of music, and </a:t>
                      </a:r>
                      <a:r>
                        <a:rPr lang="en-US" sz="1600" b="1" i="0" dirty="0" smtClean="0"/>
                        <a:t>performances </a:t>
                      </a:r>
                      <a:r>
                        <a:rPr lang="en-US" sz="1600" b="1" i="0" dirty="0"/>
                        <a:t>based on</a:t>
                      </a:r>
                      <a:endParaRPr sz="1600" b="1" i="0" dirty="0"/>
                    </a:p>
                    <a:p>
                      <a:pPr marL="0" marR="0" lvl="0" indent="0" algn="l" rtl="0">
                        <a:spcBef>
                          <a:spcPts val="0"/>
                        </a:spcBef>
                        <a:spcAft>
                          <a:spcPts val="0"/>
                        </a:spcAft>
                        <a:buClr>
                          <a:schemeClr val="dk1"/>
                        </a:buClr>
                        <a:buSzPts val="1100"/>
                        <a:buFont typeface="Arial"/>
                        <a:buNone/>
                      </a:pPr>
                      <a:r>
                        <a:rPr lang="en-US" sz="1600" b="1" i="0" dirty="0"/>
                        <a:t>criteria, personal decision-making, research, and understanding of contexts.</a:t>
                      </a:r>
                      <a:endParaRPr sz="1600" b="1" i="0" dirty="0"/>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871709">
                <a:tc>
                  <a:txBody>
                    <a:bodyPr/>
                    <a:lstStyle/>
                    <a:p>
                      <a:pPr marL="0" marR="0" lvl="0" indent="0" algn="l" rtl="0">
                        <a:spcBef>
                          <a:spcPts val="0"/>
                        </a:spcBef>
                        <a:spcAft>
                          <a:spcPts val="0"/>
                        </a:spcAft>
                        <a:buNone/>
                      </a:pPr>
                      <a:r>
                        <a:rPr lang="en-US" sz="1500" b="1" u="sng" dirty="0">
                          <a:solidFill>
                            <a:schemeClr val="dk1"/>
                          </a:solidFill>
                        </a:rPr>
                        <a:t>Enduring Understanding(s):</a:t>
                      </a:r>
                      <a:endParaRPr sz="1500" b="1" u="sng" dirty="0"/>
                    </a:p>
                    <a:p>
                      <a:pPr marL="0" marR="0" lvl="0" indent="0" algn="l" rtl="0">
                        <a:spcBef>
                          <a:spcPts val="0"/>
                        </a:spcBef>
                        <a:spcAft>
                          <a:spcPts val="0"/>
                        </a:spcAft>
                        <a:buNone/>
                      </a:pPr>
                      <a:r>
                        <a:rPr lang="en-US" sz="1500" b="0" dirty="0">
                          <a:solidFill>
                            <a:schemeClr val="dk1"/>
                          </a:solidFill>
                        </a:rPr>
                        <a:t> </a:t>
                      </a:r>
                      <a:r>
                        <a:rPr lang="en-US" sz="1500" b="0" dirty="0"/>
                        <a:t>1. The creative ideas, concepts, and feelings that</a:t>
                      </a:r>
                      <a:endParaRPr sz="1500" b="0" dirty="0"/>
                    </a:p>
                    <a:p>
                      <a:pPr marL="0" marR="0" lvl="0" indent="0" algn="l" rtl="0">
                        <a:spcBef>
                          <a:spcPts val="0"/>
                        </a:spcBef>
                        <a:spcAft>
                          <a:spcPts val="0"/>
                        </a:spcAft>
                        <a:buNone/>
                      </a:pPr>
                      <a:r>
                        <a:rPr lang="en-US" sz="1500" b="0" dirty="0"/>
                        <a:t>influence musicians’ work emerge from a variety of sources.</a:t>
                      </a:r>
                      <a:endParaRPr sz="1500" b="0" dirty="0"/>
                    </a:p>
                    <a:p>
                      <a:pPr marL="57150" marR="0" lvl="0" indent="0" algn="l" rtl="0">
                        <a:spcBef>
                          <a:spcPts val="0"/>
                        </a:spcBef>
                        <a:spcAft>
                          <a:spcPts val="0"/>
                        </a:spcAft>
                        <a:buNone/>
                      </a:pPr>
                      <a:r>
                        <a:rPr lang="en-US" sz="1500" b="0" dirty="0"/>
                        <a:t>2. Musicians evaluate and refine their work through openness to new ideas, persistence, and the application of appropriate criteria</a:t>
                      </a:r>
                      <a:r>
                        <a:rPr lang="en-US" sz="1500" b="0" dirty="0" smtClean="0"/>
                        <a:t>.</a:t>
                      </a:r>
                      <a:endParaRPr sz="1500" b="0" dirty="0"/>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gridSpan="2">
                  <a:txBody>
                    <a:bodyPr/>
                    <a:lstStyle/>
                    <a:p>
                      <a:pPr marL="0" marR="0" lvl="0" indent="0" algn="l" rtl="0">
                        <a:spcBef>
                          <a:spcPts val="0"/>
                        </a:spcBef>
                        <a:spcAft>
                          <a:spcPts val="0"/>
                        </a:spcAft>
                        <a:buNone/>
                      </a:pPr>
                      <a:r>
                        <a:rPr lang="en-US" sz="1500" b="1" u="sng" dirty="0">
                          <a:solidFill>
                            <a:schemeClr val="dk1"/>
                          </a:solidFill>
                        </a:rPr>
                        <a:t>Essential Questions</a:t>
                      </a:r>
                      <a:r>
                        <a:rPr lang="en-US" sz="1500" b="1" dirty="0">
                          <a:solidFill>
                            <a:schemeClr val="dk1"/>
                          </a:solidFill>
                        </a:rPr>
                        <a:t>:</a:t>
                      </a:r>
                      <a:endParaRPr sz="1500" dirty="0"/>
                    </a:p>
                    <a:p>
                      <a:pPr marL="0" marR="0" lvl="0" indent="0" algn="l" rtl="0">
                        <a:spcBef>
                          <a:spcPts val="0"/>
                        </a:spcBef>
                        <a:spcAft>
                          <a:spcPts val="0"/>
                        </a:spcAft>
                        <a:buNone/>
                      </a:pPr>
                      <a:r>
                        <a:rPr lang="en-US" sz="1500" b="1" dirty="0">
                          <a:solidFill>
                            <a:schemeClr val="dk1"/>
                          </a:solidFill>
                        </a:rPr>
                        <a:t> </a:t>
                      </a:r>
                      <a:r>
                        <a:rPr lang="en-US" sz="1500" b="0" dirty="0" smtClean="0"/>
                        <a:t>1</a:t>
                      </a:r>
                      <a:r>
                        <a:rPr lang="en-US" sz="1500" b="0" dirty="0"/>
                        <a:t>. How do musicians generate creative ideas?</a:t>
                      </a:r>
                      <a:endParaRPr sz="1500" b="0" dirty="0"/>
                    </a:p>
                    <a:p>
                      <a:pPr marL="0" marR="0" lvl="0" indent="0" algn="l" rtl="0">
                        <a:spcBef>
                          <a:spcPts val="0"/>
                        </a:spcBef>
                        <a:spcAft>
                          <a:spcPts val="0"/>
                        </a:spcAft>
                        <a:buClr>
                          <a:schemeClr val="dk1"/>
                        </a:buClr>
                        <a:buSzPts val="1100"/>
                        <a:buFont typeface="Arial"/>
                        <a:buNone/>
                      </a:pPr>
                      <a:r>
                        <a:rPr lang="en-US" sz="1500" b="0" dirty="0"/>
                        <a:t>2. How do musicians improve the quality of their creative work</a:t>
                      </a:r>
                      <a:r>
                        <a:rPr lang="en-US" sz="1500" b="0" dirty="0" smtClean="0"/>
                        <a:t>?</a:t>
                      </a:r>
                      <a:endParaRPr sz="1500" b="0" dirty="0"/>
                    </a:p>
                  </a:txBody>
                  <a:tcPr marL="68575" marR="68575" marT="0" marB="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323" name="Google Shape;323;p32"/>
          <p:cNvSpPr/>
          <p:nvPr/>
        </p:nvSpPr>
        <p:spPr>
          <a:xfrm>
            <a:off x="206312" y="88308"/>
            <a:ext cx="91683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tx1"/>
                </a:solidFill>
                <a:latin typeface="Calibri" panose="020F0502020204030204" pitchFamily="34" charset="0"/>
                <a:cs typeface="Calibri" panose="020F0502020204030204" pitchFamily="34" charset="0"/>
                <a:sym typeface="Arial"/>
              </a:rPr>
              <a:t>CAST MODEL DISTRICT UNIT TEMPLATE- Aligning Standards, EU’s </a:t>
            </a:r>
            <a:r>
              <a:rPr lang="en-US" sz="1800" dirty="0" smtClean="0">
                <a:solidFill>
                  <a:schemeClr val="tx1"/>
                </a:solidFill>
                <a:latin typeface="Calibri" panose="020F0502020204030204" pitchFamily="34" charset="0"/>
                <a:cs typeface="Calibri" panose="020F0502020204030204" pitchFamily="34" charset="0"/>
                <a:sym typeface="Arial"/>
              </a:rPr>
              <a:t>and </a:t>
            </a:r>
            <a:r>
              <a:rPr lang="en-US" sz="1800" dirty="0">
                <a:solidFill>
                  <a:schemeClr val="tx1"/>
                </a:solidFill>
                <a:latin typeface="Calibri" panose="020F0502020204030204" pitchFamily="34" charset="0"/>
                <a:cs typeface="Calibri" panose="020F0502020204030204" pitchFamily="34" charset="0"/>
                <a:sym typeface="Arial"/>
              </a:rPr>
              <a:t>EQ’s </a:t>
            </a:r>
            <a:endParaRPr sz="1800" dirty="0">
              <a:solidFill>
                <a:schemeClr val="tx1"/>
              </a:solidFill>
              <a:latin typeface="Calibri" panose="020F0502020204030204" pitchFamily="34" charset="0"/>
              <a:cs typeface="Calibri" panose="020F0502020204030204" pitchFamily="34" charset="0"/>
              <a:sym typeface="Arial"/>
            </a:endParaRPr>
          </a:p>
        </p:txBody>
      </p:sp>
      <p:pic>
        <p:nvPicPr>
          <p:cNvPr id="318" name="Google Shape;318;p32" title="CSDE tree logo"/>
          <p:cNvPicPr preferRelativeResize="0"/>
          <p:nvPr/>
        </p:nvPicPr>
        <p:blipFill rotWithShape="1">
          <a:blip r:embed="rId3">
            <a:alphaModFix/>
          </a:blip>
          <a:srcRect/>
          <a:stretch/>
        </p:blipFill>
        <p:spPr>
          <a:xfrm>
            <a:off x="206311" y="5950780"/>
            <a:ext cx="1096964" cy="832417"/>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3"/>
          <p:cNvSpPr txBox="1"/>
          <p:nvPr/>
        </p:nvSpPr>
        <p:spPr>
          <a:xfrm>
            <a:off x="311981" y="277772"/>
            <a:ext cx="8358188" cy="14465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dirty="0">
                <a:solidFill>
                  <a:schemeClr val="tx1"/>
                </a:solidFill>
                <a:latin typeface="Calibri" panose="020F0502020204030204" pitchFamily="34" charset="0"/>
                <a:ea typeface="Calibri"/>
                <a:cs typeface="Calibri" panose="020F0502020204030204" pitchFamily="34" charset="0"/>
                <a:sym typeface="Calibri"/>
              </a:rPr>
              <a:t>Learning Objectives/Outcomes</a:t>
            </a:r>
            <a:endParaRPr sz="3600" dirty="0">
              <a:solidFill>
                <a:schemeClr val="tx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en-US" sz="2800" dirty="0">
                <a:solidFill>
                  <a:schemeClr val="dk1"/>
                </a:solidFill>
                <a:latin typeface="Calibri" panose="020F0502020204030204" pitchFamily="34" charset="0"/>
                <a:ea typeface="Calibri"/>
                <a:cs typeface="Calibri" panose="020F0502020204030204" pitchFamily="34" charset="0"/>
                <a:sym typeface="Calibri"/>
              </a:rPr>
              <a:t>What we want students to </a:t>
            </a:r>
            <a:r>
              <a:rPr lang="en-US" sz="2800" u="sng" dirty="0">
                <a:solidFill>
                  <a:schemeClr val="dk1"/>
                </a:solidFill>
                <a:latin typeface="Calibri" panose="020F0502020204030204" pitchFamily="34" charset="0"/>
                <a:ea typeface="Calibri"/>
                <a:cs typeface="Calibri" panose="020F0502020204030204" pitchFamily="34" charset="0"/>
                <a:sym typeface="Calibri"/>
              </a:rPr>
              <a:t>know</a:t>
            </a:r>
            <a:r>
              <a:rPr lang="en-US" sz="2800" dirty="0">
                <a:solidFill>
                  <a:schemeClr val="dk1"/>
                </a:solidFill>
                <a:latin typeface="Calibri" panose="020F0502020204030204" pitchFamily="34" charset="0"/>
                <a:ea typeface="Calibri"/>
                <a:cs typeface="Calibri" panose="020F0502020204030204" pitchFamily="34" charset="0"/>
                <a:sym typeface="Calibri"/>
              </a:rPr>
              <a:t> and </a:t>
            </a:r>
            <a:r>
              <a:rPr lang="en-US" sz="2800" u="sng" dirty="0">
                <a:solidFill>
                  <a:schemeClr val="dk1"/>
                </a:solidFill>
                <a:latin typeface="Calibri" panose="020F0502020204030204" pitchFamily="34" charset="0"/>
                <a:ea typeface="Calibri"/>
                <a:cs typeface="Calibri" panose="020F0502020204030204" pitchFamily="34" charset="0"/>
                <a:sym typeface="Calibri"/>
              </a:rPr>
              <a:t>be able to do</a:t>
            </a:r>
            <a:endParaRPr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400" dirty="0">
                <a:solidFill>
                  <a:schemeClr val="dk1"/>
                </a:solidFill>
                <a:latin typeface="Calibri" panose="020F0502020204030204" pitchFamily="34" charset="0"/>
                <a:ea typeface="Calibri"/>
                <a:cs typeface="Calibri" panose="020F0502020204030204" pitchFamily="34" charset="0"/>
                <a:sym typeface="Calibri"/>
              </a:rPr>
              <a:t>ARTICULATED </a:t>
            </a:r>
            <a:r>
              <a:rPr lang="en-US" sz="2400" dirty="0" smtClean="0">
                <a:solidFill>
                  <a:schemeClr val="dk1"/>
                </a:solidFill>
                <a:latin typeface="Calibri" panose="020F0502020204030204" pitchFamily="34" charset="0"/>
                <a:ea typeface="Calibri"/>
                <a:cs typeface="Calibri" panose="020F0502020204030204" pitchFamily="34" charset="0"/>
                <a:sym typeface="Calibri"/>
              </a:rPr>
              <a:t>and </a:t>
            </a:r>
            <a:r>
              <a:rPr lang="en-US" sz="2400" dirty="0">
                <a:solidFill>
                  <a:schemeClr val="dk1"/>
                </a:solidFill>
                <a:latin typeface="Calibri" panose="020F0502020204030204" pitchFamily="34" charset="0"/>
                <a:ea typeface="Calibri"/>
                <a:cs typeface="Calibri" panose="020F0502020204030204" pitchFamily="34" charset="0"/>
                <a:sym typeface="Calibri"/>
              </a:rPr>
              <a:t>MEASURABLE</a:t>
            </a:r>
            <a:endParaRPr sz="2400"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30" name="Google Shape;330;p33"/>
          <p:cNvSpPr txBox="1"/>
          <p:nvPr/>
        </p:nvSpPr>
        <p:spPr>
          <a:xfrm>
            <a:off x="311981" y="1856237"/>
            <a:ext cx="8499228" cy="39616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dirty="0">
                <a:solidFill>
                  <a:schemeClr val="dk1"/>
                </a:solidFill>
                <a:latin typeface="Calibri"/>
                <a:ea typeface="Calibri"/>
                <a:cs typeface="Calibri"/>
                <a:sym typeface="Calibri"/>
              </a:rPr>
              <a:t>Learning objectives are a way to establish and articulate expectations for students so they know precisely what is expected of them. When learning objectives are clearly communicated to students, the reasoning goes, students will be more likely to understand and achieve expectations. Conversely, when learning objectives are absent or unclear, students may not know what’s expected of them, which may then lead to confusion, frustration, or other factors that could impede the learning process.</a:t>
            </a:r>
            <a:endParaRPr sz="2600" dirty="0">
              <a:solidFill>
                <a:schemeClr val="dk1"/>
              </a:solidFill>
              <a:latin typeface="Calibri"/>
              <a:ea typeface="Calibri"/>
              <a:cs typeface="Calibri"/>
              <a:sym typeface="Calibri"/>
            </a:endParaRPr>
          </a:p>
        </p:txBody>
      </p:sp>
      <p:sp>
        <p:nvSpPr>
          <p:cNvPr id="331" name="Google Shape;331;p33"/>
          <p:cNvSpPr/>
          <p:nvPr/>
        </p:nvSpPr>
        <p:spPr>
          <a:xfrm>
            <a:off x="2074127" y="6281215"/>
            <a:ext cx="7069873"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rgbClr val="002D73"/>
                </a:solidFill>
                <a:latin typeface="Times New Roman"/>
                <a:ea typeface="Times New Roman"/>
                <a:cs typeface="Times New Roman"/>
                <a:sym typeface="Times New Roman"/>
              </a:rPr>
              <a:t>CONNECTICUT STATE DEPARTMENT OF EDUCATION</a:t>
            </a:r>
            <a:endParaRPr/>
          </a:p>
        </p:txBody>
      </p:sp>
      <p:pic>
        <p:nvPicPr>
          <p:cNvPr id="332" name="Google Shape;332;p33"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sp>
        <p:nvSpPr>
          <p:cNvPr id="333" name="Google Shape;333;p33"/>
          <p:cNvSpPr/>
          <p:nvPr/>
        </p:nvSpPr>
        <p:spPr>
          <a:xfrm>
            <a:off x="1150419" y="5618672"/>
            <a:ext cx="7715555" cy="730372"/>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1D4B74"/>
              </a:buClr>
              <a:buSzPts val="900"/>
              <a:buFont typeface="Arial"/>
              <a:buNone/>
            </a:pPr>
            <a:r>
              <a:rPr lang="en-US" sz="900" b="1" i="0" u="sng" strike="noStrike" cap="none" dirty="0">
                <a:solidFill>
                  <a:schemeClr val="hlink"/>
                </a:solidFill>
                <a:latin typeface="Arial"/>
                <a:ea typeface="Arial"/>
                <a:cs typeface="Arial"/>
                <a:sym typeface="Arial"/>
                <a:hlinkClick r:id="rId4"/>
              </a:rPr>
              <a:t>  </a:t>
            </a:r>
            <a:r>
              <a:rPr lang="en-US" sz="2400" b="0" i="0" u="none" strike="noStrike" cap="none" dirty="0">
                <a:solidFill>
                  <a:schemeClr val="dk1"/>
                </a:solidFill>
                <a:latin typeface="Arial"/>
                <a:ea typeface="Arial"/>
                <a:cs typeface="Arial"/>
                <a:sym typeface="Arial"/>
              </a:rPr>
              <a:t/>
            </a:r>
            <a:br>
              <a:rPr lang="en-US" sz="2400" b="0" i="0" u="none" strike="noStrike" cap="none" dirty="0">
                <a:solidFill>
                  <a:schemeClr val="dk1"/>
                </a:solidFill>
                <a:latin typeface="Arial"/>
                <a:ea typeface="Arial"/>
                <a:cs typeface="Arial"/>
                <a:sym typeface="Arial"/>
              </a:rPr>
            </a:br>
            <a:r>
              <a:rPr lang="en-US" sz="1600" b="1" i="1" u="none" strike="noStrike" cap="none" dirty="0" smtClean="0">
                <a:solidFill>
                  <a:schemeClr val="dk1"/>
                </a:solidFill>
                <a:latin typeface="Calibri" panose="020F0502020204030204" pitchFamily="34" charset="0"/>
                <a:cs typeface="Calibri" panose="020F0502020204030204" pitchFamily="34" charset="0"/>
                <a:sym typeface="Arial"/>
              </a:rPr>
              <a:t>From: </a:t>
            </a:r>
            <a:r>
              <a:rPr lang="en-US" sz="1800" b="0" i="1" u="sng" strike="noStrike" cap="none" dirty="0" smtClean="0">
                <a:solidFill>
                  <a:srgbClr val="2C2E35"/>
                </a:solidFill>
                <a:latin typeface="Calibri" panose="020F0502020204030204" pitchFamily="34" charset="0"/>
                <a:cs typeface="Calibri" panose="020F0502020204030204" pitchFamily="34" charset="0"/>
                <a:sym typeface="Arial"/>
              </a:rPr>
              <a:t>The </a:t>
            </a:r>
            <a:r>
              <a:rPr lang="en-US" sz="1800" b="0" i="1" u="sng" strike="noStrike" cap="none" dirty="0">
                <a:solidFill>
                  <a:srgbClr val="2C2E35"/>
                </a:solidFill>
                <a:latin typeface="Calibri" panose="020F0502020204030204" pitchFamily="34" charset="0"/>
                <a:cs typeface="Calibri" panose="020F0502020204030204" pitchFamily="34" charset="0"/>
                <a:sym typeface="Arial"/>
              </a:rPr>
              <a:t>Glossary of Education Reform by </a:t>
            </a:r>
            <a:r>
              <a:rPr lang="en-US" sz="1800" b="1" i="1" u="sng" strike="noStrike" cap="none" dirty="0">
                <a:solidFill>
                  <a:schemeClr val="hlink"/>
                </a:solidFill>
                <a:latin typeface="Calibri" panose="020F0502020204030204" pitchFamily="34" charset="0"/>
                <a:cs typeface="Calibri" panose="020F0502020204030204" pitchFamily="34" charset="0"/>
                <a:sym typeface="Arial"/>
                <a:hlinkClick r:id="rId5"/>
              </a:rPr>
              <a:t>Great Schools Partnership</a:t>
            </a:r>
            <a:r>
              <a:rPr lang="en-US" sz="1800" b="0" i="1" u="none" strike="noStrike" cap="none" dirty="0">
                <a:solidFill>
                  <a:srgbClr val="2C2E35"/>
                </a:solidFill>
                <a:latin typeface="Calibri" panose="020F0502020204030204" pitchFamily="34" charset="0"/>
                <a:cs typeface="Calibri" panose="020F0502020204030204" pitchFamily="34" charset="0"/>
                <a:sym typeface="Arial"/>
              </a:rPr>
              <a:t> </a:t>
            </a:r>
            <a:endParaRPr sz="1800" b="1" i="1" u="sng" strike="noStrike" cap="none" dirty="0">
              <a:solidFill>
                <a:srgbClr val="1D4B74"/>
              </a:solidFill>
              <a:latin typeface="Calibri" panose="020F0502020204030204" pitchFamily="34" charset="0"/>
              <a:cs typeface="Calibri" panose="020F0502020204030204" pitchFamily="34" charset="0"/>
              <a:sym typeface="Arial"/>
            </a:endParaRPr>
          </a:p>
        </p:txBody>
      </p:sp>
      <p:cxnSp>
        <p:nvCxnSpPr>
          <p:cNvPr id="334" name="Google Shape;334;p33"/>
          <p:cNvCxnSpPr/>
          <p:nvPr/>
        </p:nvCxnSpPr>
        <p:spPr>
          <a:xfrm>
            <a:off x="1303274" y="6650768"/>
            <a:ext cx="7562700" cy="0"/>
          </a:xfrm>
          <a:prstGeom prst="straightConnector1">
            <a:avLst/>
          </a:prstGeom>
          <a:noFill/>
          <a:ln w="9525" cap="flat" cmpd="sng">
            <a:solidFill>
              <a:srgbClr val="002D73"/>
            </a:solidFill>
            <a:prstDash val="solid"/>
            <a:round/>
            <a:headEnd type="none" w="sm" len="sm"/>
            <a:tailEnd type="none" w="sm" len="sm"/>
          </a:ln>
        </p:spPr>
      </p:cxnSp>
      <p:sp>
        <p:nvSpPr>
          <p:cNvPr id="8" name="Google Shape;259;p27"/>
          <p:cNvSpPr txBox="1">
            <a:spLocks/>
          </p:cNvSpPr>
          <p:nvPr/>
        </p:nvSpPr>
        <p:spPr>
          <a:xfrm>
            <a:off x="311981" y="204312"/>
            <a:ext cx="8429584" cy="1585967"/>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0000FF"/>
              </a:buClr>
              <a:buSzPts val="2800"/>
            </a:pPr>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4"/>
          <p:cNvSpPr txBox="1">
            <a:spLocks noGrp="1"/>
          </p:cNvSpPr>
          <p:nvPr>
            <p:ph type="body" idx="1"/>
          </p:nvPr>
        </p:nvSpPr>
        <p:spPr>
          <a:xfrm>
            <a:off x="3234510" y="1282370"/>
            <a:ext cx="5431506" cy="14683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latin typeface="Arial"/>
                <a:ea typeface="Arial"/>
                <a:cs typeface="Arial"/>
                <a:sym typeface="Arial"/>
              </a:rPr>
              <a:t>What do we want students to know and to be able to do as a result of our instruction?</a:t>
            </a:r>
            <a:endParaRPr dirty="0"/>
          </a:p>
          <a:p>
            <a:pPr marL="0" lvl="0" indent="0" algn="ctr" rtl="0">
              <a:lnSpc>
                <a:spcPct val="90000"/>
              </a:lnSpc>
              <a:spcBef>
                <a:spcPts val="640"/>
              </a:spcBef>
              <a:spcAft>
                <a:spcPts val="0"/>
              </a:spcAft>
              <a:buClr>
                <a:schemeClr val="dk1"/>
              </a:buClr>
              <a:buSzPts val="3200"/>
              <a:buNone/>
            </a:pPr>
            <a:r>
              <a:rPr lang="en-US" dirty="0">
                <a:latin typeface="Arial"/>
                <a:ea typeface="Arial"/>
                <a:cs typeface="Arial"/>
                <a:sym typeface="Arial"/>
              </a:rPr>
              <a:t> </a:t>
            </a:r>
            <a:endParaRPr dirty="0"/>
          </a:p>
          <a:p>
            <a:pPr marL="457200" lvl="2" indent="0" algn="l" rtl="0">
              <a:lnSpc>
                <a:spcPct val="90000"/>
              </a:lnSpc>
              <a:spcBef>
                <a:spcPts val="720"/>
              </a:spcBef>
              <a:spcAft>
                <a:spcPts val="0"/>
              </a:spcAft>
              <a:buClr>
                <a:schemeClr val="dk1"/>
              </a:buClr>
              <a:buSzPts val="3600"/>
              <a:buNone/>
            </a:pPr>
            <a:endParaRPr sz="3600" dirty="0">
              <a:solidFill>
                <a:srgbClr val="0000FF"/>
              </a:solidFill>
              <a:latin typeface="Arial"/>
              <a:ea typeface="Arial"/>
              <a:cs typeface="Arial"/>
              <a:sym typeface="Arial"/>
            </a:endParaRPr>
          </a:p>
        </p:txBody>
      </p:sp>
      <p:pic>
        <p:nvPicPr>
          <p:cNvPr id="341" name="Google Shape;341;p34"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cxnSp>
        <p:nvCxnSpPr>
          <p:cNvPr id="342" name="Google Shape;342;p34"/>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343" name="Google Shape;343;p34"/>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sp>
        <p:nvSpPr>
          <p:cNvPr id="344" name="Google Shape;344;p34"/>
          <p:cNvSpPr txBox="1">
            <a:spLocks noGrp="1"/>
          </p:cNvSpPr>
          <p:nvPr>
            <p:ph type="sldNum" idx="12"/>
          </p:nvPr>
        </p:nvSpPr>
        <p:spPr>
          <a:xfrm>
            <a:off x="8239989" y="6582676"/>
            <a:ext cx="426027" cy="3469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345" name="Google Shape;345;p34"/>
          <p:cNvSpPr txBox="1"/>
          <p:nvPr/>
        </p:nvSpPr>
        <p:spPr>
          <a:xfrm>
            <a:off x="2188603" y="189598"/>
            <a:ext cx="6170890" cy="661035"/>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FF"/>
              </a:buClr>
              <a:buSzPts val="3600"/>
              <a:buFont typeface="Arial"/>
              <a:buNone/>
            </a:pPr>
            <a:r>
              <a:rPr lang="en-US" sz="3600" b="1" dirty="0">
                <a:solidFill>
                  <a:schemeClr val="tx1"/>
                </a:solidFill>
                <a:sym typeface="Arial"/>
              </a:rPr>
              <a:t>Learning Objectives</a:t>
            </a:r>
            <a:endParaRPr dirty="0">
              <a:solidFill>
                <a:schemeClr val="tx1"/>
              </a:solidFill>
            </a:endParaRPr>
          </a:p>
        </p:txBody>
      </p:sp>
      <p:sp>
        <p:nvSpPr>
          <p:cNvPr id="346" name="Google Shape;346;p34"/>
          <p:cNvSpPr/>
          <p:nvPr/>
        </p:nvSpPr>
        <p:spPr>
          <a:xfrm>
            <a:off x="754792" y="3084915"/>
            <a:ext cx="7720395" cy="2123658"/>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dirty="0">
                <a:solidFill>
                  <a:schemeClr val="tx1"/>
                </a:solidFill>
                <a:sym typeface="Arial"/>
              </a:rPr>
              <a:t>Step One</a:t>
            </a:r>
            <a:endParaRPr dirty="0">
              <a:solidFill>
                <a:schemeClr val="tx1"/>
              </a:solidFill>
            </a:endParaRPr>
          </a:p>
          <a:p>
            <a:pPr marL="914400" marR="0" lvl="1" indent="-457200" algn="l" rtl="0">
              <a:spcBef>
                <a:spcPts val="0"/>
              </a:spcBef>
              <a:spcAft>
                <a:spcPts val="0"/>
              </a:spcAft>
              <a:buClr>
                <a:schemeClr val="dk1"/>
              </a:buClr>
              <a:buSzPts val="3200"/>
              <a:buFont typeface="Arial"/>
              <a:buChar char="•"/>
            </a:pPr>
            <a:r>
              <a:rPr lang="en-US" sz="3200" b="1" i="0" u="none" strike="noStrike" cap="none" dirty="0">
                <a:solidFill>
                  <a:schemeClr val="dk1"/>
                </a:solidFill>
                <a:latin typeface="Arial"/>
                <a:ea typeface="Arial"/>
                <a:cs typeface="Arial"/>
                <a:sym typeface="Arial"/>
              </a:rPr>
              <a:t>Knowledge</a:t>
            </a:r>
            <a:r>
              <a:rPr lang="en-US" sz="1800" b="1" i="0" u="none" strike="noStrike" cap="none" dirty="0">
                <a:solidFill>
                  <a:schemeClr val="dk1"/>
                </a:solidFill>
                <a:latin typeface="Arial"/>
                <a:ea typeface="Arial"/>
                <a:cs typeface="Arial"/>
                <a:sym typeface="Arial"/>
              </a:rPr>
              <a:t> - </a:t>
            </a:r>
            <a:r>
              <a:rPr lang="en-US" sz="1800" b="0" i="0" u="none" strike="noStrike" cap="none" dirty="0">
                <a:solidFill>
                  <a:schemeClr val="dk1"/>
                </a:solidFill>
                <a:latin typeface="Arial"/>
                <a:ea typeface="Arial"/>
                <a:cs typeface="Arial"/>
                <a:sym typeface="Arial"/>
              </a:rPr>
              <a:t>Identify the</a:t>
            </a:r>
            <a:r>
              <a:rPr lang="en-US" sz="1800" b="0" i="0" u="none" strike="noStrike" cap="none" dirty="0">
                <a:solidFill>
                  <a:srgbClr val="FF0000"/>
                </a:solidFill>
                <a:latin typeface="Arial"/>
                <a:ea typeface="Arial"/>
                <a:cs typeface="Arial"/>
                <a:sym typeface="Arial"/>
              </a:rPr>
              <a:t> </a:t>
            </a:r>
            <a:r>
              <a:rPr lang="en-US" sz="3200" u="sng" strike="noStrike" cap="none" dirty="0">
                <a:solidFill>
                  <a:srgbClr val="FF0000"/>
                </a:solidFill>
                <a:latin typeface="Arial"/>
                <a:ea typeface="Arial"/>
                <a:cs typeface="Arial"/>
                <a:sym typeface="Arial"/>
              </a:rPr>
              <a:t>nouns</a:t>
            </a:r>
            <a:r>
              <a:rPr lang="en-US" sz="1800" b="0" i="0" u="none" strike="noStrike" cap="none" dirty="0">
                <a:solidFill>
                  <a:schemeClr val="dk1"/>
                </a:solidFill>
                <a:latin typeface="Arial"/>
                <a:ea typeface="Arial"/>
                <a:cs typeface="Arial"/>
                <a:sym typeface="Arial"/>
              </a:rPr>
              <a:t> in the Standards</a:t>
            </a:r>
            <a:endParaRPr dirty="0"/>
          </a:p>
          <a:p>
            <a:pPr marL="457200" marR="0" lvl="1" indent="0" algn="l" rtl="0">
              <a:spcBef>
                <a:spcPts val="0"/>
              </a:spcBef>
              <a:spcAft>
                <a:spcPts val="0"/>
              </a:spcAft>
              <a:buNone/>
            </a:pPr>
            <a:endParaRPr sz="3200" b="1" i="0" u="none" strike="noStrike" cap="none" dirty="0">
              <a:solidFill>
                <a:schemeClr val="dk1"/>
              </a:solidFill>
              <a:latin typeface="Arial"/>
              <a:ea typeface="Arial"/>
              <a:cs typeface="Arial"/>
              <a:sym typeface="Arial"/>
            </a:endParaRPr>
          </a:p>
          <a:p>
            <a:pPr marL="914400" marR="0" lvl="1" indent="-457200" algn="l" rtl="0">
              <a:spcBef>
                <a:spcPts val="0"/>
              </a:spcBef>
              <a:spcAft>
                <a:spcPts val="0"/>
              </a:spcAft>
              <a:buClr>
                <a:schemeClr val="dk1"/>
              </a:buClr>
              <a:buSzPts val="3200"/>
              <a:buFont typeface="Arial"/>
              <a:buChar char="•"/>
            </a:pPr>
            <a:r>
              <a:rPr lang="en-US" sz="3200" b="1" i="0" u="none" strike="noStrike" cap="none" dirty="0">
                <a:solidFill>
                  <a:schemeClr val="dk1"/>
                </a:solidFill>
                <a:latin typeface="Arial"/>
                <a:ea typeface="Arial"/>
                <a:cs typeface="Arial"/>
                <a:sym typeface="Arial"/>
              </a:rPr>
              <a:t>Skills </a:t>
            </a:r>
            <a:r>
              <a:rPr lang="en-US" sz="1800" b="1" i="0"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 Identify the </a:t>
            </a:r>
            <a:r>
              <a:rPr lang="en-US" sz="3200" b="1" i="1" u="none" strike="noStrike" cap="none" dirty="0">
                <a:solidFill>
                  <a:srgbClr val="0070C0"/>
                </a:solidFill>
                <a:latin typeface="Arial"/>
                <a:ea typeface="Arial"/>
                <a:cs typeface="Arial"/>
                <a:sym typeface="Arial"/>
              </a:rPr>
              <a:t>verbs</a:t>
            </a:r>
            <a:r>
              <a:rPr lang="en-US" sz="1800" b="0" i="0" u="none" strike="noStrike" cap="none" dirty="0">
                <a:solidFill>
                  <a:schemeClr val="dk1"/>
                </a:solidFill>
                <a:latin typeface="Arial"/>
                <a:ea typeface="Arial"/>
                <a:cs typeface="Arial"/>
                <a:sym typeface="Arial"/>
              </a:rPr>
              <a:t> in the Standards</a:t>
            </a:r>
            <a:endParaRPr sz="1800" b="0" i="0" u="none" strike="noStrike" cap="none" dirty="0">
              <a:solidFill>
                <a:schemeClr val="dk1"/>
              </a:solidFill>
              <a:latin typeface="Calibri"/>
              <a:ea typeface="Calibri"/>
              <a:cs typeface="Calibri"/>
              <a:sym typeface="Calibri"/>
            </a:endParaRPr>
          </a:p>
        </p:txBody>
      </p:sp>
      <p:pic>
        <p:nvPicPr>
          <p:cNvPr id="347" name="Google Shape;347;p34"/>
          <p:cNvPicPr preferRelativeResize="0"/>
          <p:nvPr/>
        </p:nvPicPr>
        <p:blipFill rotWithShape="1">
          <a:blip r:embed="rId4">
            <a:alphaModFix/>
          </a:blip>
          <a:srcRect/>
          <a:stretch/>
        </p:blipFill>
        <p:spPr>
          <a:xfrm>
            <a:off x="-209727" y="189598"/>
            <a:ext cx="3567076" cy="2717375"/>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354" name="Google Shape;354;p35"/>
          <p:cNvSpPr txBox="1"/>
          <p:nvPr/>
        </p:nvSpPr>
        <p:spPr>
          <a:xfrm>
            <a:off x="488829" y="160174"/>
            <a:ext cx="6295291" cy="4469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Jill’s Unit Sample</a:t>
            </a:r>
            <a:r>
              <a:rPr lang="en-US" sz="1800" dirty="0">
                <a:solidFill>
                  <a:schemeClr val="dk1"/>
                </a:solidFill>
                <a:latin typeface="Calibri"/>
                <a:ea typeface="Calibri"/>
                <a:cs typeface="Calibri"/>
                <a:sym typeface="Calibri"/>
              </a:rPr>
              <a:t>:</a:t>
            </a:r>
            <a:endParaRPr dirty="0"/>
          </a:p>
        </p:txBody>
      </p:sp>
      <p:pic>
        <p:nvPicPr>
          <p:cNvPr id="355" name="Google Shape;355;p35" title="CSDE tree logo"/>
          <p:cNvPicPr preferRelativeResize="0"/>
          <p:nvPr/>
        </p:nvPicPr>
        <p:blipFill rotWithShape="1">
          <a:blip r:embed="rId3">
            <a:alphaModFix/>
          </a:blip>
          <a:srcRect/>
          <a:stretch/>
        </p:blipFill>
        <p:spPr>
          <a:xfrm>
            <a:off x="0" y="5940141"/>
            <a:ext cx="1096963" cy="832417"/>
          </a:xfrm>
          <a:prstGeom prst="rect">
            <a:avLst/>
          </a:prstGeom>
          <a:noFill/>
          <a:ln>
            <a:noFill/>
          </a:ln>
        </p:spPr>
      </p:pic>
      <p:sp>
        <p:nvSpPr>
          <p:cNvPr id="356" name="Google Shape;356;p35"/>
          <p:cNvSpPr/>
          <p:nvPr/>
        </p:nvSpPr>
        <p:spPr>
          <a:xfrm>
            <a:off x="2893278" y="6358776"/>
            <a:ext cx="6250722" cy="369332"/>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a:solidFill>
                  <a:srgbClr val="002D73"/>
                </a:solidFill>
                <a:latin typeface="Times New Roman"/>
                <a:ea typeface="Times New Roman"/>
                <a:cs typeface="Times New Roman"/>
                <a:sym typeface="Times New Roman"/>
              </a:rPr>
              <a:t>CONNECTICUT STATE DEPARTMENT OF EDUCATION</a:t>
            </a:r>
            <a:endParaRPr/>
          </a:p>
        </p:txBody>
      </p:sp>
      <p:cxnSp>
        <p:nvCxnSpPr>
          <p:cNvPr id="357" name="Google Shape;357;p35"/>
          <p:cNvCxnSpPr/>
          <p:nvPr/>
        </p:nvCxnSpPr>
        <p:spPr>
          <a:xfrm>
            <a:off x="1455674" y="6726968"/>
            <a:ext cx="7562700" cy="0"/>
          </a:xfrm>
          <a:prstGeom prst="straightConnector1">
            <a:avLst/>
          </a:prstGeom>
          <a:noFill/>
          <a:ln w="9525" cap="flat" cmpd="sng">
            <a:solidFill>
              <a:srgbClr val="002D73"/>
            </a:solidFill>
            <a:prstDash val="solid"/>
            <a:round/>
            <a:headEnd type="none" w="sm" len="sm"/>
            <a:tailEnd type="none" w="sm" len="sm"/>
          </a:ln>
        </p:spPr>
      </p:cxnSp>
      <p:graphicFrame>
        <p:nvGraphicFramePr>
          <p:cNvPr id="358" name="Google Shape;358;p35"/>
          <p:cNvGraphicFramePr/>
          <p:nvPr>
            <p:extLst>
              <p:ext uri="{D42A27DB-BD31-4B8C-83A1-F6EECF244321}">
                <p14:modId xmlns:p14="http://schemas.microsoft.com/office/powerpoint/2010/main" val="2103339380"/>
              </p:ext>
            </p:extLst>
          </p:nvPr>
        </p:nvGraphicFramePr>
        <p:xfrm>
          <a:off x="488829" y="695052"/>
          <a:ext cx="8382001" cy="5787636"/>
        </p:xfrm>
        <a:graphic>
          <a:graphicData uri="http://schemas.openxmlformats.org/drawingml/2006/table">
            <a:tbl>
              <a:tblPr>
                <a:noFill/>
                <a:tableStyleId>{A3E583D2-69EB-4C05-9550-187F768AC509}</a:tableStyleId>
              </a:tblPr>
              <a:tblGrid>
                <a:gridCol w="8382001">
                  <a:extLst>
                    <a:ext uri="{9D8B030D-6E8A-4147-A177-3AD203B41FA5}">
                      <a16:colId xmlns:a16="http://schemas.microsoft.com/office/drawing/2014/main" val="20000"/>
                    </a:ext>
                  </a:extLst>
                </a:gridCol>
              </a:tblGrid>
              <a:tr h="2085936">
                <a:tc>
                  <a:txBody>
                    <a:bodyPr/>
                    <a:lstStyle/>
                    <a:p>
                      <a:pPr marL="0" lvl="0" indent="0" algn="l" rtl="0">
                        <a:lnSpc>
                          <a:spcPct val="115000"/>
                        </a:lnSpc>
                        <a:spcBef>
                          <a:spcPts val="0"/>
                        </a:spcBef>
                        <a:spcAft>
                          <a:spcPts val="0"/>
                        </a:spcAft>
                        <a:buNone/>
                      </a:pPr>
                      <a:r>
                        <a:rPr lang="en-US" sz="1800" b="1" dirty="0">
                          <a:latin typeface="Calibri"/>
                          <a:ea typeface="Calibri"/>
                          <a:cs typeface="Calibri"/>
                          <a:sym typeface="Calibri"/>
                        </a:rPr>
                        <a:t>Brief Description of Unit:</a:t>
                      </a:r>
                      <a:endParaRPr sz="1800" b="1" dirty="0">
                        <a:latin typeface="Calibri"/>
                        <a:ea typeface="Calibri"/>
                        <a:cs typeface="Calibri"/>
                        <a:sym typeface="Calibri"/>
                      </a:endParaRPr>
                    </a:p>
                    <a:p>
                      <a:pPr marL="0" lvl="0" indent="0" algn="l" rtl="0">
                        <a:lnSpc>
                          <a:spcPct val="100000"/>
                        </a:lnSpc>
                        <a:spcBef>
                          <a:spcPts val="0"/>
                        </a:spcBef>
                        <a:spcAft>
                          <a:spcPts val="0"/>
                        </a:spcAft>
                        <a:buNone/>
                      </a:pPr>
                      <a:r>
                        <a:rPr lang="en-US" sz="1800" b="1" dirty="0" smtClean="0">
                          <a:latin typeface="Calibri"/>
                          <a:ea typeface="Calibri"/>
                          <a:cs typeface="Calibri"/>
                          <a:sym typeface="Calibri"/>
                        </a:rPr>
                        <a:t>      Following </a:t>
                      </a:r>
                      <a:r>
                        <a:rPr lang="en-US" sz="1800" b="1" dirty="0">
                          <a:latin typeface="Calibri"/>
                          <a:ea typeface="Calibri"/>
                          <a:cs typeface="Calibri"/>
                          <a:sym typeface="Calibri"/>
                        </a:rPr>
                        <a:t>the introduction and study </a:t>
                      </a:r>
                      <a:r>
                        <a:rPr lang="en-US" sz="1800" b="1" u="sng" dirty="0">
                          <a:solidFill>
                            <a:srgbClr val="FF0000"/>
                          </a:solidFill>
                          <a:latin typeface="Calibri"/>
                          <a:ea typeface="Calibri"/>
                          <a:cs typeface="Calibri"/>
                          <a:sym typeface="Calibri"/>
                        </a:rPr>
                        <a:t>of various types of landscapes </a:t>
                      </a:r>
                      <a:r>
                        <a:rPr lang="en-US" sz="1800" b="1" u="sng" dirty="0" smtClean="0">
                          <a:solidFill>
                            <a:srgbClr val="000000"/>
                          </a:solidFill>
                          <a:latin typeface="Calibri"/>
                          <a:ea typeface="Calibri"/>
                          <a:cs typeface="Calibri"/>
                          <a:sym typeface="Calibri"/>
                        </a:rPr>
                        <a:t>and</a:t>
                      </a:r>
                      <a:r>
                        <a:rPr lang="en-US" sz="1800" b="1" u="sng" dirty="0" smtClean="0">
                          <a:latin typeface="Calibri"/>
                          <a:ea typeface="Calibri"/>
                          <a:cs typeface="Calibri"/>
                          <a:sym typeface="Calibri"/>
                        </a:rPr>
                        <a:t> </a:t>
                      </a:r>
                      <a:r>
                        <a:rPr lang="en-US" sz="1800" b="1" u="sng" dirty="0">
                          <a:solidFill>
                            <a:srgbClr val="FF0000"/>
                          </a:solidFill>
                          <a:latin typeface="Calibri"/>
                          <a:ea typeface="Calibri"/>
                          <a:cs typeface="Calibri"/>
                          <a:sym typeface="Calibri"/>
                        </a:rPr>
                        <a:t>artists</a:t>
                      </a:r>
                      <a:r>
                        <a:rPr lang="en-US" sz="1800" b="1" dirty="0">
                          <a:latin typeface="Calibri"/>
                          <a:ea typeface="Calibri"/>
                          <a:cs typeface="Calibri"/>
                          <a:sym typeface="Calibri"/>
                        </a:rPr>
                        <a:t>, students will </a:t>
                      </a:r>
                      <a:r>
                        <a:rPr lang="en-US" sz="1800" b="1" i="1" dirty="0">
                          <a:solidFill>
                            <a:srgbClr val="0070C0"/>
                          </a:solidFill>
                          <a:latin typeface="Calibri"/>
                          <a:ea typeface="Calibri"/>
                          <a:cs typeface="Calibri"/>
                          <a:sym typeface="Calibri"/>
                        </a:rPr>
                        <a:t>select</a:t>
                      </a:r>
                      <a:r>
                        <a:rPr lang="en-US" sz="1800" b="1" dirty="0">
                          <a:solidFill>
                            <a:srgbClr val="0070C0"/>
                          </a:solidFill>
                          <a:latin typeface="Calibri"/>
                          <a:ea typeface="Calibri"/>
                          <a:cs typeface="Calibri"/>
                          <a:sym typeface="Calibri"/>
                        </a:rPr>
                        <a:t> </a:t>
                      </a:r>
                      <a:r>
                        <a:rPr lang="en-US" sz="1800" b="1" dirty="0">
                          <a:latin typeface="Calibri"/>
                          <a:ea typeface="Calibri"/>
                          <a:cs typeface="Calibri"/>
                          <a:sym typeface="Calibri"/>
                        </a:rPr>
                        <a:t>and </a:t>
                      </a:r>
                      <a:r>
                        <a:rPr lang="en-US" sz="1800" b="1" i="1" dirty="0">
                          <a:solidFill>
                            <a:srgbClr val="0070C0"/>
                          </a:solidFill>
                          <a:latin typeface="Calibri"/>
                          <a:ea typeface="Calibri"/>
                          <a:cs typeface="Calibri"/>
                          <a:sym typeface="Calibri"/>
                        </a:rPr>
                        <a:t>create</a:t>
                      </a:r>
                      <a:r>
                        <a:rPr lang="en-US" sz="1800" b="1" dirty="0">
                          <a:solidFill>
                            <a:srgbClr val="0070C0"/>
                          </a:solidFill>
                          <a:latin typeface="Calibri"/>
                          <a:ea typeface="Calibri"/>
                          <a:cs typeface="Calibri"/>
                          <a:sym typeface="Calibri"/>
                        </a:rPr>
                        <a:t> </a:t>
                      </a:r>
                      <a:r>
                        <a:rPr lang="en-US" sz="1800" b="1" dirty="0">
                          <a:latin typeface="Calibri"/>
                          <a:ea typeface="Calibri"/>
                          <a:cs typeface="Calibri"/>
                          <a:sym typeface="Calibri"/>
                        </a:rPr>
                        <a:t>a </a:t>
                      </a:r>
                      <a:r>
                        <a:rPr lang="en-US" sz="1800" b="1" u="sng" dirty="0">
                          <a:solidFill>
                            <a:srgbClr val="FF0000"/>
                          </a:solidFill>
                          <a:latin typeface="Calibri"/>
                          <a:ea typeface="Calibri"/>
                          <a:cs typeface="Calibri"/>
                          <a:sym typeface="Calibri"/>
                        </a:rPr>
                        <a:t>landscape composition </a:t>
                      </a:r>
                      <a:r>
                        <a:rPr lang="en-US" sz="1800" b="1" u="sng" dirty="0" smtClean="0">
                          <a:latin typeface="Calibri"/>
                          <a:ea typeface="Calibri"/>
                          <a:cs typeface="Calibri"/>
                          <a:sym typeface="Calibri"/>
                        </a:rPr>
                        <a:t>and </a:t>
                      </a:r>
                      <a:r>
                        <a:rPr lang="en-US" sz="1800" b="1" u="sng" dirty="0">
                          <a:solidFill>
                            <a:srgbClr val="FF0000"/>
                          </a:solidFill>
                          <a:latin typeface="Calibri"/>
                          <a:ea typeface="Calibri"/>
                          <a:cs typeface="Calibri"/>
                          <a:sym typeface="Calibri"/>
                        </a:rPr>
                        <a:t>subject</a:t>
                      </a:r>
                      <a:r>
                        <a:rPr lang="en-US" sz="1800" b="1" u="sng" dirty="0">
                          <a:latin typeface="Calibri"/>
                          <a:ea typeface="Calibri"/>
                          <a:cs typeface="Calibri"/>
                          <a:sym typeface="Calibri"/>
                        </a:rPr>
                        <a:t> </a:t>
                      </a:r>
                      <a:r>
                        <a:rPr lang="en-US" sz="1800" b="1" dirty="0">
                          <a:latin typeface="Calibri"/>
                          <a:ea typeface="Calibri"/>
                          <a:cs typeface="Calibri"/>
                          <a:sym typeface="Calibri"/>
                        </a:rPr>
                        <a:t>of their choice.  Students will be provided opportunities to </a:t>
                      </a:r>
                      <a:r>
                        <a:rPr lang="en-US" sz="1800" b="1" i="1" dirty="0">
                          <a:solidFill>
                            <a:srgbClr val="0070C0"/>
                          </a:solidFill>
                          <a:latin typeface="Calibri"/>
                          <a:ea typeface="Calibri"/>
                          <a:cs typeface="Calibri"/>
                          <a:sym typeface="Calibri"/>
                        </a:rPr>
                        <a:t>experiment</a:t>
                      </a:r>
                      <a:r>
                        <a:rPr lang="en-US" sz="1800" b="1" dirty="0">
                          <a:latin typeface="Calibri"/>
                          <a:ea typeface="Calibri"/>
                          <a:cs typeface="Calibri"/>
                          <a:sym typeface="Calibri"/>
                        </a:rPr>
                        <a:t> with a </a:t>
                      </a:r>
                      <a:r>
                        <a:rPr lang="en-US" sz="1800" b="1" u="sng" dirty="0">
                          <a:solidFill>
                            <a:srgbClr val="FF0000"/>
                          </a:solidFill>
                          <a:latin typeface="Calibri"/>
                          <a:ea typeface="Calibri"/>
                          <a:cs typeface="Calibri"/>
                          <a:sym typeface="Calibri"/>
                        </a:rPr>
                        <a:t>variety of tools</a:t>
                      </a:r>
                      <a:r>
                        <a:rPr lang="en-US" sz="1800" b="1" dirty="0">
                          <a:latin typeface="Calibri"/>
                          <a:ea typeface="Calibri"/>
                          <a:cs typeface="Calibri"/>
                          <a:sym typeface="Calibri"/>
                        </a:rPr>
                        <a:t> with which </a:t>
                      </a:r>
                      <a:r>
                        <a:rPr lang="en-US" sz="1800" b="1" u="sng" dirty="0">
                          <a:solidFill>
                            <a:srgbClr val="FF0000"/>
                          </a:solidFill>
                          <a:latin typeface="Calibri"/>
                          <a:ea typeface="Calibri"/>
                          <a:cs typeface="Calibri"/>
                          <a:sym typeface="Calibri"/>
                        </a:rPr>
                        <a:t>paint</a:t>
                      </a:r>
                      <a:r>
                        <a:rPr lang="en-US" sz="1800" b="1" dirty="0">
                          <a:latin typeface="Calibri"/>
                          <a:ea typeface="Calibri"/>
                          <a:cs typeface="Calibri"/>
                          <a:sym typeface="Calibri"/>
                        </a:rPr>
                        <a:t> can be </a:t>
                      </a:r>
                      <a:r>
                        <a:rPr lang="en-US" sz="1800" b="1" i="1" dirty="0">
                          <a:solidFill>
                            <a:srgbClr val="0070C0"/>
                          </a:solidFill>
                          <a:latin typeface="Calibri"/>
                          <a:ea typeface="Calibri"/>
                          <a:cs typeface="Calibri"/>
                          <a:sym typeface="Calibri"/>
                        </a:rPr>
                        <a:t>applied</a:t>
                      </a:r>
                      <a:r>
                        <a:rPr lang="en-US" sz="1800" b="1" dirty="0">
                          <a:latin typeface="Calibri"/>
                          <a:ea typeface="Calibri"/>
                          <a:cs typeface="Calibri"/>
                          <a:sym typeface="Calibri"/>
                        </a:rPr>
                        <a:t> to paper.  They will complete their </a:t>
                      </a:r>
                      <a:r>
                        <a:rPr lang="en-US" sz="1800" b="1" u="sng" dirty="0">
                          <a:solidFill>
                            <a:srgbClr val="FF0000"/>
                          </a:solidFill>
                          <a:latin typeface="Calibri"/>
                          <a:ea typeface="Calibri"/>
                          <a:cs typeface="Calibri"/>
                          <a:sym typeface="Calibri"/>
                        </a:rPr>
                        <a:t>landscape</a:t>
                      </a:r>
                      <a:r>
                        <a:rPr lang="en-US" sz="1800" b="1" dirty="0">
                          <a:latin typeface="Calibri"/>
                          <a:ea typeface="Calibri"/>
                          <a:cs typeface="Calibri"/>
                          <a:sym typeface="Calibri"/>
                        </a:rPr>
                        <a:t> into a </a:t>
                      </a:r>
                      <a:r>
                        <a:rPr lang="en-US" sz="1800" b="1" u="sng" dirty="0">
                          <a:solidFill>
                            <a:srgbClr val="FF0000"/>
                          </a:solidFill>
                          <a:latin typeface="Calibri"/>
                          <a:ea typeface="Calibri"/>
                          <a:cs typeface="Calibri"/>
                          <a:sym typeface="Calibri"/>
                        </a:rPr>
                        <a:t>painting</a:t>
                      </a:r>
                      <a:r>
                        <a:rPr lang="en-US" sz="1800" b="1" dirty="0">
                          <a:latin typeface="Calibri"/>
                          <a:ea typeface="Calibri"/>
                          <a:cs typeface="Calibri"/>
                          <a:sym typeface="Calibri"/>
                        </a:rPr>
                        <a:t> using </a:t>
                      </a:r>
                      <a:r>
                        <a:rPr lang="en-US" sz="1800" b="1" dirty="0" smtClean="0">
                          <a:latin typeface="Calibri"/>
                          <a:ea typeface="Calibri"/>
                          <a:cs typeface="Calibri"/>
                          <a:sym typeface="Calibri"/>
                        </a:rPr>
                        <a:t>two </a:t>
                      </a:r>
                      <a:r>
                        <a:rPr lang="en-US" sz="1800" b="1" dirty="0">
                          <a:latin typeface="Calibri"/>
                          <a:ea typeface="Calibri"/>
                          <a:cs typeface="Calibri"/>
                          <a:sym typeface="Calibri"/>
                        </a:rPr>
                        <a:t>or more </a:t>
                      </a:r>
                      <a:r>
                        <a:rPr lang="en-US" sz="1800" b="1" u="sng" dirty="0">
                          <a:solidFill>
                            <a:srgbClr val="FF0000"/>
                          </a:solidFill>
                          <a:latin typeface="Calibri"/>
                          <a:ea typeface="Calibri"/>
                          <a:cs typeface="Calibri"/>
                          <a:sym typeface="Calibri"/>
                        </a:rPr>
                        <a:t>tools</a:t>
                      </a:r>
                      <a:r>
                        <a:rPr lang="en-US" sz="1800" b="1" dirty="0">
                          <a:latin typeface="Calibri"/>
                          <a:ea typeface="Calibri"/>
                          <a:cs typeface="Calibri"/>
                          <a:sym typeface="Calibri"/>
                        </a:rPr>
                        <a:t> of their </a:t>
                      </a:r>
                      <a:r>
                        <a:rPr lang="en-US" sz="1800" b="1" u="sng" dirty="0">
                          <a:solidFill>
                            <a:srgbClr val="FF0000"/>
                          </a:solidFill>
                          <a:latin typeface="Calibri"/>
                          <a:ea typeface="Calibri"/>
                          <a:cs typeface="Calibri"/>
                          <a:sym typeface="Calibri"/>
                        </a:rPr>
                        <a:t>choice</a:t>
                      </a:r>
                      <a:r>
                        <a:rPr lang="en-US" sz="1800" b="1" dirty="0" smtClean="0">
                          <a:latin typeface="Calibri"/>
                          <a:ea typeface="Calibri"/>
                          <a:cs typeface="Calibri"/>
                          <a:sym typeface="Calibri"/>
                        </a:rPr>
                        <a:t>.</a:t>
                      </a:r>
                      <a:endParaRPr sz="1800" b="1" dirty="0">
                        <a:latin typeface="Calibri"/>
                        <a:ea typeface="Calibri"/>
                        <a:cs typeface="Calibri"/>
                        <a:sym typeface="Calibri"/>
                      </a:endParaRPr>
                    </a:p>
                  </a:txBody>
                  <a:tcPr marL="91425" marR="91425" marT="91425" marB="91425">
                    <a:solidFill>
                      <a:schemeClr val="accent6">
                        <a:lumMod val="40000"/>
                        <a:lumOff val="60000"/>
                      </a:schemeClr>
                    </a:solidFill>
                  </a:tcPr>
                </a:tc>
                <a:extLst>
                  <a:ext uri="{0D108BD9-81ED-4DB2-BD59-A6C34878D82A}">
                    <a16:rowId xmlns:a16="http://schemas.microsoft.com/office/drawing/2014/main" val="10000"/>
                  </a:ext>
                </a:extLst>
              </a:tr>
              <a:tr h="3701700">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US" sz="1800" b="1" dirty="0" smtClean="0">
                          <a:latin typeface="Calibri"/>
                          <a:ea typeface="Calibri"/>
                          <a:cs typeface="Calibri"/>
                          <a:sym typeface="Calibri"/>
                        </a:rPr>
                        <a:t>STANDARDS:</a:t>
                      </a:r>
                    </a:p>
                    <a:p>
                      <a:pPr marL="285750" lvl="0" indent="-285750" algn="l" rtl="0">
                        <a:lnSpc>
                          <a:spcPct val="100000"/>
                        </a:lnSpc>
                        <a:spcBef>
                          <a:spcPts val="0"/>
                        </a:spcBef>
                        <a:spcAft>
                          <a:spcPts val="0"/>
                        </a:spcAft>
                        <a:buFont typeface="Arial" panose="020B0604020202020204" pitchFamily="34" charset="0"/>
                        <a:buChar char="•"/>
                      </a:pPr>
                      <a:r>
                        <a:rPr lang="en-US" sz="1800" b="1" i="1" dirty="0" smtClean="0">
                          <a:latin typeface="Calibri"/>
                          <a:ea typeface="Calibri"/>
                          <a:cs typeface="Calibri"/>
                          <a:sym typeface="Calibri"/>
                        </a:rPr>
                        <a:t>Creating</a:t>
                      </a:r>
                      <a:r>
                        <a:rPr lang="en-US" sz="1800" b="1" i="1" dirty="0">
                          <a:latin typeface="Calibri"/>
                          <a:ea typeface="Calibri"/>
                          <a:cs typeface="Calibri"/>
                          <a:sym typeface="Calibri"/>
                        </a:rPr>
                        <a:t>:  </a:t>
                      </a:r>
                      <a:endParaRPr lang="en-US" sz="1800" b="1" i="1" dirty="0" smtClean="0">
                        <a:latin typeface="Calibri"/>
                        <a:ea typeface="Calibri"/>
                        <a:cs typeface="Calibri"/>
                        <a:sym typeface="Calibri"/>
                      </a:endParaRPr>
                    </a:p>
                    <a:p>
                      <a:pPr marL="0" lvl="0" indent="0" algn="l" rtl="0">
                        <a:lnSpc>
                          <a:spcPct val="100000"/>
                        </a:lnSpc>
                        <a:spcBef>
                          <a:spcPts val="0"/>
                        </a:spcBef>
                        <a:spcAft>
                          <a:spcPts val="0"/>
                        </a:spcAft>
                        <a:buFont typeface="Arial" panose="020B0604020202020204" pitchFamily="34" charset="0"/>
                        <a:buNone/>
                      </a:pPr>
                      <a:r>
                        <a:rPr lang="en-US" sz="1800" b="1" i="1" dirty="0" smtClean="0">
                          <a:latin typeface="Calibri"/>
                          <a:ea typeface="Calibri"/>
                          <a:cs typeface="Calibri"/>
                          <a:sym typeface="Calibri"/>
                        </a:rPr>
                        <a:t>   VA</a:t>
                      </a:r>
                      <a:r>
                        <a:rPr lang="en-US" sz="1800" b="1" i="1" dirty="0">
                          <a:latin typeface="Calibri"/>
                          <a:ea typeface="Calibri"/>
                          <a:cs typeface="Calibri"/>
                          <a:sym typeface="Calibri"/>
                        </a:rPr>
                        <a:t>: </a:t>
                      </a:r>
                      <a:r>
                        <a:rPr lang="en-US" sz="1800" b="1" i="1" dirty="0" smtClean="0">
                          <a:latin typeface="Calibri"/>
                          <a:ea typeface="Calibri"/>
                          <a:cs typeface="Calibri"/>
                          <a:sym typeface="Calibri"/>
                        </a:rPr>
                        <a:t>Cr1.2.3 - </a:t>
                      </a:r>
                      <a:r>
                        <a:rPr lang="en-US" sz="1800" b="1" i="1" dirty="0">
                          <a:solidFill>
                            <a:srgbClr val="0070C0"/>
                          </a:solidFill>
                          <a:latin typeface="Calibri"/>
                          <a:ea typeface="Calibri"/>
                          <a:cs typeface="Calibri"/>
                          <a:sym typeface="Calibri"/>
                        </a:rPr>
                        <a:t>Apply</a:t>
                      </a:r>
                      <a:r>
                        <a:rPr lang="en-US" sz="1800" b="1" dirty="0">
                          <a:solidFill>
                            <a:srgbClr val="0070C0"/>
                          </a:solidFill>
                          <a:latin typeface="Calibri"/>
                          <a:ea typeface="Calibri"/>
                          <a:cs typeface="Calibri"/>
                          <a:sym typeface="Calibri"/>
                        </a:rPr>
                        <a:t> </a:t>
                      </a:r>
                      <a:r>
                        <a:rPr lang="en-US" sz="1800" b="1" u="sng" dirty="0">
                          <a:solidFill>
                            <a:srgbClr val="FF0000"/>
                          </a:solidFill>
                          <a:latin typeface="Calibri"/>
                          <a:ea typeface="Calibri"/>
                          <a:cs typeface="Calibri"/>
                          <a:sym typeface="Calibri"/>
                        </a:rPr>
                        <a:t>knowledge</a:t>
                      </a:r>
                      <a:r>
                        <a:rPr lang="en-US" sz="1800" b="1" dirty="0">
                          <a:latin typeface="Calibri"/>
                          <a:ea typeface="Calibri"/>
                          <a:cs typeface="Calibri"/>
                          <a:sym typeface="Calibri"/>
                        </a:rPr>
                        <a:t> of </a:t>
                      </a:r>
                      <a:r>
                        <a:rPr lang="en-US" sz="1800" b="1" u="sng" dirty="0">
                          <a:solidFill>
                            <a:srgbClr val="FF0000"/>
                          </a:solidFill>
                          <a:latin typeface="Calibri"/>
                          <a:ea typeface="Calibri"/>
                          <a:cs typeface="Calibri"/>
                          <a:sym typeface="Calibri"/>
                        </a:rPr>
                        <a:t>available resources</a:t>
                      </a:r>
                      <a:r>
                        <a:rPr lang="en-US" sz="1800" b="1" u="sng" dirty="0">
                          <a:latin typeface="Calibri"/>
                          <a:ea typeface="Calibri"/>
                          <a:cs typeface="Calibri"/>
                          <a:sym typeface="Calibri"/>
                        </a:rPr>
                        <a:t>, </a:t>
                      </a:r>
                      <a:r>
                        <a:rPr lang="en-US" sz="1800" b="1" u="sng" dirty="0">
                          <a:solidFill>
                            <a:srgbClr val="FF0000"/>
                          </a:solidFill>
                          <a:latin typeface="Calibri"/>
                          <a:ea typeface="Calibri"/>
                          <a:cs typeface="Calibri"/>
                          <a:sym typeface="Calibri"/>
                        </a:rPr>
                        <a:t>tools</a:t>
                      </a:r>
                      <a:r>
                        <a:rPr lang="en-US" sz="1800" b="1" u="sng" dirty="0">
                          <a:latin typeface="Calibri"/>
                          <a:ea typeface="Calibri"/>
                          <a:cs typeface="Calibri"/>
                          <a:sym typeface="Calibri"/>
                        </a:rPr>
                        <a:t>, and </a:t>
                      </a:r>
                      <a:r>
                        <a:rPr lang="en-US" sz="1800" b="1" u="sng" dirty="0">
                          <a:solidFill>
                            <a:srgbClr val="FF0000"/>
                          </a:solidFill>
                          <a:latin typeface="Calibri"/>
                          <a:ea typeface="Calibri"/>
                          <a:cs typeface="Calibri"/>
                          <a:sym typeface="Calibri"/>
                        </a:rPr>
                        <a:t>technologies </a:t>
                      </a:r>
                      <a:r>
                        <a:rPr lang="en-US" sz="1800" b="1" dirty="0">
                          <a:latin typeface="Calibri"/>
                          <a:ea typeface="Calibri"/>
                          <a:cs typeface="Calibri"/>
                          <a:sym typeface="Calibri"/>
                        </a:rPr>
                        <a:t>to </a:t>
                      </a:r>
                      <a:r>
                        <a:rPr lang="en-US" sz="1800" b="1" i="1" dirty="0">
                          <a:solidFill>
                            <a:srgbClr val="0070C0"/>
                          </a:solidFill>
                          <a:latin typeface="Calibri"/>
                          <a:ea typeface="Calibri"/>
                          <a:cs typeface="Calibri"/>
                          <a:sym typeface="Calibri"/>
                        </a:rPr>
                        <a:t>investigate</a:t>
                      </a:r>
                      <a:r>
                        <a:rPr lang="en-US" sz="1800" b="1" dirty="0">
                          <a:latin typeface="Calibri"/>
                          <a:ea typeface="Calibri"/>
                          <a:cs typeface="Calibri"/>
                          <a:sym typeface="Calibri"/>
                        </a:rPr>
                        <a:t> </a:t>
                      </a:r>
                      <a:r>
                        <a:rPr lang="en-US" sz="1800" b="1" u="sng" dirty="0">
                          <a:solidFill>
                            <a:srgbClr val="FF0000"/>
                          </a:solidFill>
                          <a:latin typeface="Calibri"/>
                          <a:ea typeface="Calibri"/>
                          <a:cs typeface="Calibri"/>
                          <a:sym typeface="Calibri"/>
                        </a:rPr>
                        <a:t>personal ideas</a:t>
                      </a:r>
                      <a:r>
                        <a:rPr lang="en-US" sz="1800" b="1" dirty="0">
                          <a:solidFill>
                            <a:srgbClr val="FF0000"/>
                          </a:solidFill>
                          <a:latin typeface="Calibri"/>
                          <a:ea typeface="Calibri"/>
                          <a:cs typeface="Calibri"/>
                          <a:sym typeface="Calibri"/>
                        </a:rPr>
                        <a:t> </a:t>
                      </a:r>
                      <a:r>
                        <a:rPr lang="en-US" sz="1800" b="1" dirty="0">
                          <a:latin typeface="Calibri"/>
                          <a:ea typeface="Calibri"/>
                          <a:cs typeface="Calibri"/>
                          <a:sym typeface="Calibri"/>
                        </a:rPr>
                        <a:t>through the </a:t>
                      </a:r>
                      <a:r>
                        <a:rPr lang="en-US" sz="1800" b="1" u="sng" dirty="0">
                          <a:solidFill>
                            <a:srgbClr val="FF0000"/>
                          </a:solidFill>
                          <a:latin typeface="Calibri"/>
                          <a:ea typeface="Calibri"/>
                          <a:cs typeface="Calibri"/>
                          <a:sym typeface="Calibri"/>
                        </a:rPr>
                        <a:t>art-making process</a:t>
                      </a:r>
                      <a:r>
                        <a:rPr lang="en-US" sz="1800" b="1" dirty="0">
                          <a:latin typeface="Calibri"/>
                          <a:ea typeface="Calibri"/>
                          <a:cs typeface="Calibri"/>
                          <a:sym typeface="Calibri"/>
                        </a:rPr>
                        <a:t>.</a:t>
                      </a:r>
                      <a:endParaRPr sz="1800" b="1" dirty="0">
                        <a:latin typeface="Calibri"/>
                        <a:ea typeface="Calibri"/>
                        <a:cs typeface="Calibri"/>
                        <a:sym typeface="Calibri"/>
                      </a:endParaRPr>
                    </a:p>
                    <a:p>
                      <a:pPr marL="0" lvl="0" indent="0" algn="l" rtl="0">
                        <a:lnSpc>
                          <a:spcPct val="100000"/>
                        </a:lnSpc>
                        <a:spcBef>
                          <a:spcPts val="0"/>
                        </a:spcBef>
                        <a:spcAft>
                          <a:spcPts val="0"/>
                        </a:spcAft>
                        <a:buNone/>
                      </a:pPr>
                      <a:r>
                        <a:rPr lang="en-US" sz="1800" b="1" dirty="0">
                          <a:latin typeface="Calibri"/>
                          <a:ea typeface="Calibri"/>
                          <a:cs typeface="Calibri"/>
                          <a:sym typeface="Calibri"/>
                        </a:rPr>
                        <a:t>   </a:t>
                      </a:r>
                      <a:r>
                        <a:rPr lang="en-US" sz="1800" b="1" i="1" dirty="0" smtClean="0">
                          <a:latin typeface="Calibri"/>
                          <a:ea typeface="Calibri"/>
                          <a:cs typeface="Calibri"/>
                          <a:sym typeface="Calibri"/>
                        </a:rPr>
                        <a:t>VA</a:t>
                      </a:r>
                      <a:r>
                        <a:rPr lang="en-US" sz="1800" b="1" i="1" dirty="0">
                          <a:latin typeface="Calibri"/>
                          <a:ea typeface="Calibri"/>
                          <a:cs typeface="Calibri"/>
                          <a:sym typeface="Calibri"/>
                        </a:rPr>
                        <a:t>: </a:t>
                      </a:r>
                      <a:r>
                        <a:rPr lang="en-US" sz="1800" b="1" i="1" dirty="0" smtClean="0">
                          <a:latin typeface="Calibri"/>
                          <a:ea typeface="Calibri"/>
                          <a:cs typeface="Calibri"/>
                          <a:sym typeface="Calibri"/>
                        </a:rPr>
                        <a:t>Cr2.2.3 </a:t>
                      </a:r>
                      <a:r>
                        <a:rPr lang="en-US" sz="1800" b="1" dirty="0" smtClean="0">
                          <a:latin typeface="Calibri"/>
                          <a:ea typeface="Calibri"/>
                          <a:cs typeface="Calibri"/>
                          <a:sym typeface="Calibri"/>
                        </a:rPr>
                        <a:t>- </a:t>
                      </a:r>
                      <a:r>
                        <a:rPr lang="en-US" sz="1800" b="1" i="1" dirty="0" smtClean="0">
                          <a:solidFill>
                            <a:srgbClr val="0070C0"/>
                          </a:solidFill>
                          <a:latin typeface="Calibri"/>
                          <a:ea typeface="Calibri"/>
                          <a:cs typeface="Calibri"/>
                          <a:sym typeface="Calibri"/>
                        </a:rPr>
                        <a:t>Demonstrate</a:t>
                      </a:r>
                      <a:r>
                        <a:rPr lang="en-US" sz="1800" b="1" dirty="0" smtClean="0">
                          <a:latin typeface="Calibri"/>
                          <a:ea typeface="Calibri"/>
                          <a:cs typeface="Calibri"/>
                          <a:sym typeface="Calibri"/>
                        </a:rPr>
                        <a:t> </a:t>
                      </a:r>
                      <a:r>
                        <a:rPr lang="en-US" sz="1800" b="1" dirty="0">
                          <a:latin typeface="Calibri"/>
                          <a:ea typeface="Calibri"/>
                          <a:cs typeface="Calibri"/>
                          <a:sym typeface="Calibri"/>
                        </a:rPr>
                        <a:t>an </a:t>
                      </a:r>
                      <a:r>
                        <a:rPr lang="en-US" sz="1800" b="1" u="sng" dirty="0">
                          <a:solidFill>
                            <a:srgbClr val="FF0000"/>
                          </a:solidFill>
                          <a:latin typeface="Calibri"/>
                          <a:ea typeface="Calibri"/>
                          <a:cs typeface="Calibri"/>
                          <a:sym typeface="Calibri"/>
                        </a:rPr>
                        <a:t>understanding</a:t>
                      </a:r>
                      <a:r>
                        <a:rPr lang="en-US" sz="1800" b="1" dirty="0">
                          <a:latin typeface="Calibri"/>
                          <a:ea typeface="Calibri"/>
                          <a:cs typeface="Calibri"/>
                          <a:sym typeface="Calibri"/>
                        </a:rPr>
                        <a:t> of the safe </a:t>
                      </a:r>
                      <a:r>
                        <a:rPr lang="en-US" sz="1800" b="1" dirty="0" smtClean="0">
                          <a:latin typeface="Calibri"/>
                          <a:ea typeface="Calibri"/>
                          <a:cs typeface="Calibri"/>
                          <a:sym typeface="Calibri"/>
                        </a:rPr>
                        <a:t>and </a:t>
                      </a:r>
                      <a:r>
                        <a:rPr lang="en-US" sz="1800" b="1" dirty="0">
                          <a:latin typeface="Calibri"/>
                          <a:ea typeface="Calibri"/>
                          <a:cs typeface="Calibri"/>
                          <a:sym typeface="Calibri"/>
                        </a:rPr>
                        <a:t>proficient use of </a:t>
                      </a:r>
                      <a:r>
                        <a:rPr lang="en-US" sz="1800" b="1" u="sng" dirty="0">
                          <a:solidFill>
                            <a:srgbClr val="FF0000"/>
                          </a:solidFill>
                          <a:latin typeface="Calibri"/>
                          <a:ea typeface="Calibri"/>
                          <a:cs typeface="Calibri"/>
                          <a:sym typeface="Calibri"/>
                        </a:rPr>
                        <a:t>materials</a:t>
                      </a:r>
                      <a:r>
                        <a:rPr lang="en-US" sz="1800" b="1" dirty="0">
                          <a:latin typeface="Calibri"/>
                          <a:ea typeface="Calibri"/>
                          <a:cs typeface="Calibri"/>
                          <a:sym typeface="Calibri"/>
                        </a:rPr>
                        <a:t>, tools </a:t>
                      </a:r>
                      <a:r>
                        <a:rPr lang="en-US" sz="1800" b="1" dirty="0" smtClean="0">
                          <a:latin typeface="Calibri"/>
                          <a:ea typeface="Calibri"/>
                          <a:cs typeface="Calibri"/>
                          <a:sym typeface="Calibri"/>
                        </a:rPr>
                        <a:t>and </a:t>
                      </a:r>
                      <a:r>
                        <a:rPr lang="en-US" sz="1800" b="1" u="sng" dirty="0">
                          <a:solidFill>
                            <a:srgbClr val="FF0000"/>
                          </a:solidFill>
                          <a:latin typeface="Calibri"/>
                          <a:ea typeface="Calibri"/>
                          <a:cs typeface="Calibri"/>
                          <a:sym typeface="Calibri"/>
                        </a:rPr>
                        <a:t>equipment</a:t>
                      </a:r>
                      <a:r>
                        <a:rPr lang="en-US" sz="1800" b="1" dirty="0">
                          <a:solidFill>
                            <a:srgbClr val="FF0000"/>
                          </a:solidFill>
                          <a:latin typeface="Calibri"/>
                          <a:ea typeface="Calibri"/>
                          <a:cs typeface="Calibri"/>
                          <a:sym typeface="Calibri"/>
                        </a:rPr>
                        <a:t> </a:t>
                      </a:r>
                      <a:r>
                        <a:rPr lang="en-US" sz="1800" b="1" dirty="0">
                          <a:latin typeface="Calibri"/>
                          <a:ea typeface="Calibri"/>
                          <a:cs typeface="Calibri"/>
                          <a:sym typeface="Calibri"/>
                        </a:rPr>
                        <a:t>for a variety of </a:t>
                      </a:r>
                      <a:r>
                        <a:rPr lang="en-US" sz="1800" b="1" u="sng" dirty="0">
                          <a:solidFill>
                            <a:srgbClr val="FF0000"/>
                          </a:solidFill>
                          <a:latin typeface="Calibri"/>
                          <a:ea typeface="Calibri"/>
                          <a:cs typeface="Calibri"/>
                          <a:sym typeface="Calibri"/>
                        </a:rPr>
                        <a:t>artistic processes</a:t>
                      </a:r>
                      <a:r>
                        <a:rPr lang="en-US" sz="1800" b="1" u="sng" dirty="0">
                          <a:latin typeface="Calibri"/>
                          <a:ea typeface="Calibri"/>
                          <a:cs typeface="Calibri"/>
                          <a:sym typeface="Calibri"/>
                        </a:rPr>
                        <a:t>.</a:t>
                      </a:r>
                      <a:endParaRPr sz="1800" b="1" u="sng" dirty="0">
                        <a:latin typeface="Calibri"/>
                        <a:ea typeface="Calibri"/>
                        <a:cs typeface="Calibri"/>
                        <a:sym typeface="Calibri"/>
                      </a:endParaRPr>
                    </a:p>
                    <a:p>
                      <a:pPr marL="285750" lvl="0" indent="-285750" algn="l" rtl="0">
                        <a:lnSpc>
                          <a:spcPct val="100000"/>
                        </a:lnSpc>
                        <a:spcBef>
                          <a:spcPts val="0"/>
                        </a:spcBef>
                        <a:spcAft>
                          <a:spcPts val="0"/>
                        </a:spcAft>
                        <a:buFont typeface="Arial" panose="020B0604020202020204" pitchFamily="34" charset="0"/>
                        <a:buChar char="•"/>
                      </a:pPr>
                      <a:r>
                        <a:rPr lang="en-US" sz="1800" b="1" i="1" dirty="0" smtClean="0">
                          <a:latin typeface="Calibri"/>
                          <a:ea typeface="Calibri"/>
                          <a:cs typeface="Calibri"/>
                          <a:sym typeface="Calibri"/>
                        </a:rPr>
                        <a:t>Responding: </a:t>
                      </a:r>
                    </a:p>
                    <a:p>
                      <a:pPr marL="0" lvl="0" indent="0" algn="l" rtl="0">
                        <a:lnSpc>
                          <a:spcPct val="100000"/>
                        </a:lnSpc>
                        <a:spcBef>
                          <a:spcPts val="0"/>
                        </a:spcBef>
                        <a:spcAft>
                          <a:spcPts val="0"/>
                        </a:spcAft>
                        <a:buFont typeface="Arial" panose="020B0604020202020204" pitchFamily="34" charset="0"/>
                        <a:buNone/>
                      </a:pPr>
                      <a:r>
                        <a:rPr lang="en-US" sz="1800" b="1" i="1" dirty="0" smtClean="0">
                          <a:latin typeface="Calibri"/>
                          <a:ea typeface="Calibri"/>
                          <a:cs typeface="Calibri"/>
                          <a:sym typeface="Calibri"/>
                        </a:rPr>
                        <a:t>    VA: Re7.1.3 </a:t>
                      </a:r>
                      <a:r>
                        <a:rPr lang="en-US" sz="1800" b="1" dirty="0" smtClean="0">
                          <a:latin typeface="Calibri"/>
                          <a:ea typeface="Calibri"/>
                          <a:cs typeface="Calibri"/>
                          <a:sym typeface="Calibri"/>
                        </a:rPr>
                        <a:t>- </a:t>
                      </a:r>
                      <a:r>
                        <a:rPr lang="en-US" sz="1800" b="1" i="1" dirty="0" smtClean="0">
                          <a:solidFill>
                            <a:srgbClr val="0070C0"/>
                          </a:solidFill>
                          <a:latin typeface="Calibri"/>
                          <a:ea typeface="Calibri"/>
                          <a:cs typeface="Calibri"/>
                          <a:sym typeface="Calibri"/>
                        </a:rPr>
                        <a:t>Speculate</a:t>
                      </a:r>
                      <a:r>
                        <a:rPr lang="en-US" sz="1800" b="1" dirty="0" smtClean="0">
                          <a:latin typeface="Calibri"/>
                          <a:ea typeface="Calibri"/>
                          <a:cs typeface="Calibri"/>
                          <a:sym typeface="Calibri"/>
                        </a:rPr>
                        <a:t> about </a:t>
                      </a:r>
                      <a:r>
                        <a:rPr lang="en-US" sz="1800" b="1" u="sng" dirty="0" smtClean="0">
                          <a:solidFill>
                            <a:srgbClr val="FF0000"/>
                          </a:solidFill>
                          <a:latin typeface="Calibri"/>
                          <a:ea typeface="Calibri"/>
                          <a:cs typeface="Calibri"/>
                          <a:sym typeface="Calibri"/>
                        </a:rPr>
                        <a:t>processes</a:t>
                      </a:r>
                      <a:r>
                        <a:rPr lang="en-US" sz="1800" b="1" dirty="0" smtClean="0">
                          <a:latin typeface="Calibri"/>
                          <a:ea typeface="Calibri"/>
                          <a:cs typeface="Calibri"/>
                          <a:sym typeface="Calibri"/>
                        </a:rPr>
                        <a:t> an artist uses to create a work of art.</a:t>
                      </a:r>
                    </a:p>
                    <a:p>
                      <a:pPr marL="0" lvl="0" indent="0" algn="l" rtl="0">
                        <a:lnSpc>
                          <a:spcPct val="100000"/>
                        </a:lnSpc>
                        <a:spcBef>
                          <a:spcPts val="0"/>
                        </a:spcBef>
                        <a:spcAft>
                          <a:spcPts val="0"/>
                        </a:spcAft>
                        <a:buNone/>
                      </a:pPr>
                      <a:r>
                        <a:rPr lang="en-US" sz="1800" b="1" dirty="0" smtClean="0">
                          <a:latin typeface="Calibri"/>
                          <a:ea typeface="Calibri"/>
                          <a:cs typeface="Calibri"/>
                          <a:sym typeface="Calibri"/>
                        </a:rPr>
                        <a:t>    </a:t>
                      </a:r>
                      <a:r>
                        <a:rPr lang="en-US" sz="1800" b="1" i="1" dirty="0" smtClean="0">
                          <a:latin typeface="Calibri"/>
                          <a:ea typeface="Calibri"/>
                          <a:cs typeface="Calibri"/>
                          <a:sym typeface="Calibri"/>
                        </a:rPr>
                        <a:t>VA: Re8.1.3 </a:t>
                      </a:r>
                      <a:r>
                        <a:rPr lang="en-US" sz="1800" b="1" dirty="0" smtClean="0">
                          <a:latin typeface="Calibri"/>
                          <a:ea typeface="Calibri"/>
                          <a:cs typeface="Calibri"/>
                          <a:sym typeface="Calibri"/>
                        </a:rPr>
                        <a:t>- </a:t>
                      </a:r>
                      <a:r>
                        <a:rPr lang="en-US" sz="1800" b="1" i="1" dirty="0" smtClean="0">
                          <a:solidFill>
                            <a:srgbClr val="0070C0"/>
                          </a:solidFill>
                          <a:latin typeface="Calibri"/>
                          <a:ea typeface="Calibri"/>
                          <a:cs typeface="Calibri"/>
                          <a:sym typeface="Calibri"/>
                        </a:rPr>
                        <a:t>Interpret</a:t>
                      </a:r>
                      <a:r>
                        <a:rPr lang="en-US" sz="1800" b="1" dirty="0" smtClean="0">
                          <a:latin typeface="Calibri"/>
                          <a:ea typeface="Calibri"/>
                          <a:cs typeface="Calibri"/>
                          <a:sym typeface="Calibri"/>
                        </a:rPr>
                        <a:t> </a:t>
                      </a:r>
                      <a:r>
                        <a:rPr lang="en-US" sz="1800" b="1" u="sng" dirty="0" smtClean="0">
                          <a:solidFill>
                            <a:srgbClr val="FF0000"/>
                          </a:solidFill>
                          <a:latin typeface="Calibri"/>
                          <a:ea typeface="Calibri"/>
                          <a:cs typeface="Calibri"/>
                          <a:sym typeface="Calibri"/>
                        </a:rPr>
                        <a:t>art</a:t>
                      </a:r>
                      <a:r>
                        <a:rPr lang="en-US" sz="1800" b="1" dirty="0" smtClean="0">
                          <a:solidFill>
                            <a:srgbClr val="FF0000"/>
                          </a:solidFill>
                          <a:latin typeface="Calibri"/>
                          <a:ea typeface="Calibri"/>
                          <a:cs typeface="Calibri"/>
                          <a:sym typeface="Calibri"/>
                        </a:rPr>
                        <a:t> </a:t>
                      </a:r>
                      <a:r>
                        <a:rPr lang="en-US" sz="1800" b="1" dirty="0" smtClean="0">
                          <a:latin typeface="Calibri"/>
                          <a:ea typeface="Calibri"/>
                          <a:cs typeface="Calibri"/>
                          <a:sym typeface="Calibri"/>
                        </a:rPr>
                        <a:t>by </a:t>
                      </a:r>
                      <a:r>
                        <a:rPr lang="en-US" sz="1800" b="1" i="1" dirty="0" smtClean="0">
                          <a:solidFill>
                            <a:srgbClr val="0070C0"/>
                          </a:solidFill>
                          <a:latin typeface="Calibri"/>
                          <a:ea typeface="Calibri"/>
                          <a:cs typeface="Calibri"/>
                          <a:sym typeface="Calibri"/>
                        </a:rPr>
                        <a:t>analyzing</a:t>
                      </a:r>
                      <a:r>
                        <a:rPr lang="en-US" sz="1800" b="1" dirty="0" smtClean="0">
                          <a:latin typeface="Calibri"/>
                          <a:ea typeface="Calibri"/>
                          <a:cs typeface="Calibri"/>
                          <a:sym typeface="Calibri"/>
                        </a:rPr>
                        <a:t> use of </a:t>
                      </a:r>
                      <a:r>
                        <a:rPr lang="en-US" sz="1800" b="1" u="sng" dirty="0" smtClean="0">
                          <a:solidFill>
                            <a:srgbClr val="FF0000"/>
                          </a:solidFill>
                          <a:latin typeface="Calibri"/>
                          <a:ea typeface="Calibri"/>
                          <a:cs typeface="Calibri"/>
                          <a:sym typeface="Calibri"/>
                        </a:rPr>
                        <a:t>media</a:t>
                      </a:r>
                      <a:r>
                        <a:rPr lang="en-US" sz="1800" b="1" dirty="0" smtClean="0">
                          <a:latin typeface="Calibri"/>
                          <a:ea typeface="Calibri"/>
                          <a:cs typeface="Calibri"/>
                          <a:sym typeface="Calibri"/>
                        </a:rPr>
                        <a:t> to </a:t>
                      </a:r>
                      <a:r>
                        <a:rPr lang="en-US" sz="1800" b="1" i="1" dirty="0" smtClean="0">
                          <a:solidFill>
                            <a:srgbClr val="0070C0"/>
                          </a:solidFill>
                          <a:latin typeface="Calibri"/>
                          <a:ea typeface="Calibri"/>
                          <a:cs typeface="Calibri"/>
                          <a:sym typeface="Calibri"/>
                        </a:rPr>
                        <a:t>create</a:t>
                      </a:r>
                      <a:r>
                        <a:rPr lang="en-US" sz="1800" b="1" dirty="0" smtClean="0">
                          <a:latin typeface="Calibri"/>
                          <a:ea typeface="Calibri"/>
                          <a:cs typeface="Calibri"/>
                          <a:sym typeface="Calibri"/>
                        </a:rPr>
                        <a:t> </a:t>
                      </a:r>
                      <a:r>
                        <a:rPr lang="en-US" sz="1800" b="1" u="sng" dirty="0" smtClean="0">
                          <a:solidFill>
                            <a:srgbClr val="FF0000"/>
                          </a:solidFill>
                          <a:latin typeface="Calibri"/>
                          <a:ea typeface="Calibri"/>
                          <a:cs typeface="Calibri"/>
                          <a:sym typeface="Calibri"/>
                        </a:rPr>
                        <a:t>subject matter, characteristics of form</a:t>
                      </a:r>
                      <a:r>
                        <a:rPr lang="en-US" sz="1800" b="1" u="sng" dirty="0" smtClean="0">
                          <a:latin typeface="Calibri"/>
                          <a:ea typeface="Calibri"/>
                          <a:cs typeface="Calibri"/>
                          <a:sym typeface="Calibri"/>
                        </a:rPr>
                        <a:t>, and </a:t>
                      </a:r>
                      <a:r>
                        <a:rPr lang="en-US" sz="1800" b="1" u="sng" dirty="0" smtClean="0">
                          <a:solidFill>
                            <a:srgbClr val="FF0000"/>
                          </a:solidFill>
                          <a:latin typeface="Calibri"/>
                          <a:ea typeface="Calibri"/>
                          <a:cs typeface="Calibri"/>
                          <a:sym typeface="Calibri"/>
                        </a:rPr>
                        <a:t>mood</a:t>
                      </a:r>
                      <a:r>
                        <a:rPr lang="en-US" sz="1800" b="1" dirty="0" smtClean="0">
                          <a:latin typeface="Calibri"/>
                          <a:ea typeface="Calibri"/>
                          <a:cs typeface="Calibri"/>
                          <a:sym typeface="Calibri"/>
                        </a:rPr>
                        <a:t>.</a:t>
                      </a:r>
                      <a:endParaRPr lang="en-US" sz="1800" b="1" dirty="0">
                        <a:latin typeface="Calibri"/>
                        <a:ea typeface="Calibri"/>
                        <a:cs typeface="Calibri"/>
                        <a:sym typeface="Calibri"/>
                      </a:endParaRPr>
                    </a:p>
                  </a:txBody>
                  <a:tcPr marL="91425" marR="91425" marT="91425" marB="91425">
                    <a:solidFill>
                      <a:schemeClr val="accent6">
                        <a:lumMod val="40000"/>
                        <a:lumOff val="60000"/>
                      </a:schemeClr>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6"/>
          <p:cNvSpPr txBox="1">
            <a:spLocks noGrp="1"/>
          </p:cNvSpPr>
          <p:nvPr>
            <p:ph type="body" idx="1"/>
          </p:nvPr>
        </p:nvSpPr>
        <p:spPr>
          <a:xfrm>
            <a:off x="336653" y="1663807"/>
            <a:ext cx="8529300" cy="2022548"/>
          </a:xfrm>
          <a:prstGeom prst="rect">
            <a:avLst/>
          </a:prstGeom>
          <a:noFill/>
          <a:ln>
            <a:noFill/>
          </a:ln>
        </p:spPr>
        <p:txBody>
          <a:bodyPr spcFirstLastPara="1" wrap="square" lIns="91425" tIns="45700" rIns="91425" bIns="45700" anchor="t" anchorCtr="0">
            <a:noAutofit/>
          </a:bodyPr>
          <a:lstStyle/>
          <a:p>
            <a:pPr marL="457200" lvl="1" indent="0" algn="ctr" rtl="0">
              <a:spcBef>
                <a:spcPts val="0"/>
              </a:spcBef>
              <a:spcAft>
                <a:spcPts val="0"/>
              </a:spcAft>
              <a:buClr>
                <a:schemeClr val="dk1"/>
              </a:buClr>
              <a:buSzPts val="2800"/>
              <a:buNone/>
            </a:pPr>
            <a:r>
              <a:rPr lang="en-US" b="1" dirty="0">
                <a:latin typeface="Arial"/>
                <a:ea typeface="Arial"/>
                <a:cs typeface="Arial"/>
                <a:sym typeface="Arial"/>
              </a:rPr>
              <a:t>Visual Art Standard: Cr1.2.3</a:t>
            </a:r>
            <a:endParaRPr dirty="0"/>
          </a:p>
          <a:p>
            <a:pPr marL="457200" lvl="1" indent="0" algn="l" rtl="0">
              <a:spcBef>
                <a:spcPts val="560"/>
              </a:spcBef>
              <a:spcAft>
                <a:spcPts val="0"/>
              </a:spcAft>
              <a:buClr>
                <a:srgbClr val="0070C0"/>
              </a:buClr>
              <a:buSzPts val="2800"/>
              <a:buNone/>
            </a:pPr>
            <a:r>
              <a:rPr lang="en-US" i="1" dirty="0">
                <a:solidFill>
                  <a:srgbClr val="0000FF"/>
                </a:solidFill>
                <a:latin typeface="Arial"/>
                <a:ea typeface="Arial"/>
                <a:cs typeface="Arial"/>
                <a:sym typeface="Arial"/>
              </a:rPr>
              <a:t>Apply</a:t>
            </a:r>
            <a:r>
              <a:rPr lang="en-US" dirty="0">
                <a:latin typeface="Arial"/>
                <a:ea typeface="Arial"/>
                <a:cs typeface="Arial"/>
                <a:sym typeface="Arial"/>
              </a:rPr>
              <a:t> </a:t>
            </a:r>
            <a:r>
              <a:rPr lang="en-US" u="sng" dirty="0">
                <a:solidFill>
                  <a:srgbClr val="FF0000"/>
                </a:solidFill>
                <a:latin typeface="Arial"/>
                <a:ea typeface="Arial"/>
                <a:cs typeface="Arial"/>
                <a:sym typeface="Arial"/>
              </a:rPr>
              <a:t>knowledge</a:t>
            </a:r>
            <a:r>
              <a:rPr lang="en-US" dirty="0">
                <a:latin typeface="Arial"/>
                <a:ea typeface="Arial"/>
                <a:cs typeface="Arial"/>
                <a:sym typeface="Arial"/>
              </a:rPr>
              <a:t> of available </a:t>
            </a:r>
            <a:r>
              <a:rPr lang="en-US" u="sng" dirty="0">
                <a:solidFill>
                  <a:srgbClr val="FF0000"/>
                </a:solidFill>
                <a:latin typeface="Arial"/>
                <a:ea typeface="Arial"/>
                <a:cs typeface="Arial"/>
                <a:sym typeface="Arial"/>
              </a:rPr>
              <a:t>resources, tools,</a:t>
            </a:r>
            <a:r>
              <a:rPr lang="en-US" u="sng" dirty="0">
                <a:latin typeface="Arial"/>
                <a:ea typeface="Arial"/>
                <a:cs typeface="Arial"/>
                <a:sym typeface="Arial"/>
              </a:rPr>
              <a:t> </a:t>
            </a:r>
            <a:r>
              <a:rPr lang="en-US" dirty="0">
                <a:latin typeface="Arial"/>
                <a:ea typeface="Arial"/>
                <a:cs typeface="Arial"/>
                <a:sym typeface="Arial"/>
              </a:rPr>
              <a:t>and </a:t>
            </a:r>
            <a:r>
              <a:rPr lang="en-US" u="sng" dirty="0">
                <a:solidFill>
                  <a:srgbClr val="FF0000"/>
                </a:solidFill>
                <a:latin typeface="Arial"/>
                <a:ea typeface="Arial"/>
                <a:cs typeface="Arial"/>
                <a:sym typeface="Arial"/>
              </a:rPr>
              <a:t>technologies</a:t>
            </a:r>
            <a:r>
              <a:rPr lang="en-US" dirty="0">
                <a:latin typeface="Arial"/>
                <a:ea typeface="Arial"/>
                <a:cs typeface="Arial"/>
                <a:sym typeface="Arial"/>
              </a:rPr>
              <a:t> to </a:t>
            </a:r>
            <a:r>
              <a:rPr lang="en-US" i="1" dirty="0">
                <a:solidFill>
                  <a:srgbClr val="0000FF"/>
                </a:solidFill>
                <a:latin typeface="Arial"/>
                <a:ea typeface="Arial"/>
                <a:cs typeface="Arial"/>
                <a:sym typeface="Arial"/>
              </a:rPr>
              <a:t>investigate</a:t>
            </a:r>
            <a:r>
              <a:rPr lang="en-US" dirty="0">
                <a:latin typeface="Arial"/>
                <a:ea typeface="Arial"/>
                <a:cs typeface="Arial"/>
                <a:sym typeface="Arial"/>
              </a:rPr>
              <a:t> </a:t>
            </a:r>
            <a:r>
              <a:rPr lang="en-US" u="sng" dirty="0">
                <a:solidFill>
                  <a:srgbClr val="FF0000"/>
                </a:solidFill>
                <a:latin typeface="Arial"/>
                <a:ea typeface="Arial"/>
                <a:cs typeface="Arial"/>
                <a:sym typeface="Arial"/>
              </a:rPr>
              <a:t>personal ideas</a:t>
            </a:r>
            <a:r>
              <a:rPr lang="en-US" dirty="0">
                <a:solidFill>
                  <a:srgbClr val="FFC000"/>
                </a:solidFill>
                <a:latin typeface="Arial"/>
                <a:ea typeface="Arial"/>
                <a:cs typeface="Arial"/>
                <a:sym typeface="Arial"/>
              </a:rPr>
              <a:t> </a:t>
            </a:r>
            <a:r>
              <a:rPr lang="en-US" dirty="0">
                <a:latin typeface="Arial"/>
                <a:ea typeface="Arial"/>
                <a:cs typeface="Arial"/>
                <a:sym typeface="Arial"/>
              </a:rPr>
              <a:t>through the </a:t>
            </a:r>
            <a:r>
              <a:rPr lang="en-US" u="sng" dirty="0">
                <a:solidFill>
                  <a:srgbClr val="FF0000"/>
                </a:solidFill>
                <a:latin typeface="Arial"/>
                <a:ea typeface="Arial"/>
                <a:cs typeface="Arial"/>
                <a:sym typeface="Arial"/>
              </a:rPr>
              <a:t>art-making </a:t>
            </a:r>
            <a:r>
              <a:rPr lang="en-US" u="sng" dirty="0" smtClean="0">
                <a:solidFill>
                  <a:srgbClr val="FF0000"/>
                </a:solidFill>
                <a:latin typeface="Arial"/>
                <a:ea typeface="Arial"/>
                <a:cs typeface="Arial"/>
                <a:sym typeface="Arial"/>
              </a:rPr>
              <a:t>process</a:t>
            </a:r>
            <a:r>
              <a:rPr lang="en-US" dirty="0" smtClean="0">
                <a:solidFill>
                  <a:srgbClr val="FF0000"/>
                </a:solidFill>
                <a:latin typeface="Arial"/>
                <a:ea typeface="Arial"/>
                <a:cs typeface="Arial"/>
                <a:sym typeface="Arial"/>
              </a:rPr>
              <a:t>.</a:t>
            </a:r>
            <a:endParaRPr dirty="0">
              <a:solidFill>
                <a:srgbClr val="FF0000"/>
              </a:solidFill>
            </a:endParaRPr>
          </a:p>
          <a:p>
            <a:pPr marL="457200" lvl="1" indent="0" algn="l" rtl="0">
              <a:spcBef>
                <a:spcPts val="560"/>
              </a:spcBef>
              <a:spcAft>
                <a:spcPts val="0"/>
              </a:spcAft>
              <a:buClr>
                <a:schemeClr val="dk1"/>
              </a:buClr>
              <a:buSzPts val="2800"/>
              <a:buNone/>
            </a:pPr>
            <a:endParaRPr dirty="0">
              <a:latin typeface="Arial"/>
              <a:ea typeface="Arial"/>
              <a:cs typeface="Arial"/>
              <a:sym typeface="Arial"/>
            </a:endParaRPr>
          </a:p>
          <a:p>
            <a:pPr marL="457200" lvl="1" indent="0" algn="l" rtl="0">
              <a:spcBef>
                <a:spcPts val="560"/>
              </a:spcBef>
              <a:spcAft>
                <a:spcPts val="0"/>
              </a:spcAft>
              <a:buClr>
                <a:schemeClr val="dk1"/>
              </a:buClr>
              <a:buSzPts val="2800"/>
              <a:buNone/>
            </a:pPr>
            <a:endParaRPr dirty="0">
              <a:latin typeface="Arial"/>
              <a:ea typeface="Arial"/>
              <a:cs typeface="Arial"/>
              <a:sym typeface="Arial"/>
            </a:endParaRPr>
          </a:p>
          <a:p>
            <a:pPr marL="457200" lvl="1" indent="0" algn="l" rtl="0">
              <a:spcBef>
                <a:spcPts val="560"/>
              </a:spcBef>
              <a:spcAft>
                <a:spcPts val="0"/>
              </a:spcAft>
              <a:buClr>
                <a:schemeClr val="dk1"/>
              </a:buClr>
              <a:buSzPts val="2800"/>
              <a:buNone/>
            </a:pPr>
            <a:endParaRPr dirty="0">
              <a:latin typeface="Arial"/>
              <a:ea typeface="Arial"/>
              <a:cs typeface="Arial"/>
              <a:sym typeface="Arial"/>
            </a:endParaRPr>
          </a:p>
          <a:p>
            <a:pPr marL="457200" lvl="2" indent="0" algn="l" rtl="0">
              <a:spcBef>
                <a:spcPts val="720"/>
              </a:spcBef>
              <a:spcAft>
                <a:spcPts val="0"/>
              </a:spcAft>
              <a:buClr>
                <a:schemeClr val="dk1"/>
              </a:buClr>
              <a:buSzPts val="3600"/>
              <a:buNone/>
            </a:pPr>
            <a:endParaRPr sz="3600" dirty="0">
              <a:solidFill>
                <a:srgbClr val="0000FF"/>
              </a:solidFill>
              <a:latin typeface="Arial"/>
              <a:ea typeface="Arial"/>
              <a:cs typeface="Arial"/>
              <a:sym typeface="Arial"/>
            </a:endParaRPr>
          </a:p>
        </p:txBody>
      </p:sp>
      <p:pic>
        <p:nvPicPr>
          <p:cNvPr id="365" name="Google Shape;365;p36"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cxnSp>
        <p:nvCxnSpPr>
          <p:cNvPr id="366" name="Google Shape;366;p36"/>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367" name="Google Shape;367;p36"/>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sp>
        <p:nvSpPr>
          <p:cNvPr id="368" name="Google Shape;368;p36"/>
          <p:cNvSpPr txBox="1">
            <a:spLocks noGrp="1"/>
          </p:cNvSpPr>
          <p:nvPr>
            <p:ph type="sldNum" idx="12"/>
          </p:nvPr>
        </p:nvSpPr>
        <p:spPr>
          <a:xfrm>
            <a:off x="8239989" y="6582676"/>
            <a:ext cx="426027" cy="3469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369" name="Google Shape;369;p36"/>
          <p:cNvSpPr txBox="1"/>
          <p:nvPr/>
        </p:nvSpPr>
        <p:spPr>
          <a:xfrm>
            <a:off x="1000664" y="291694"/>
            <a:ext cx="7058335" cy="1157544"/>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SzPts val="2480"/>
              <a:buFont typeface="Arial"/>
              <a:buNone/>
            </a:pPr>
            <a:r>
              <a:rPr lang="en-US" sz="2480" dirty="0">
                <a:solidFill>
                  <a:schemeClr val="tx1"/>
                </a:solidFill>
                <a:latin typeface="Arial"/>
                <a:ea typeface="Arial"/>
                <a:cs typeface="Arial"/>
                <a:sym typeface="Arial"/>
              </a:rPr>
              <a:t>Step One: Identify </a:t>
            </a:r>
            <a:endParaRPr sz="2480" dirty="0">
              <a:solidFill>
                <a:schemeClr val="tx1"/>
              </a:solidFill>
              <a:latin typeface="Arial"/>
              <a:ea typeface="Arial"/>
              <a:cs typeface="Arial"/>
              <a:sym typeface="Arial"/>
            </a:endParaRPr>
          </a:p>
          <a:p>
            <a:pPr marL="0" marR="0" lvl="0" indent="0" algn="ctr" rtl="0">
              <a:spcBef>
                <a:spcPts val="0"/>
              </a:spcBef>
              <a:spcAft>
                <a:spcPts val="0"/>
              </a:spcAft>
              <a:buClr>
                <a:schemeClr val="dk1"/>
              </a:buClr>
              <a:buSzPts val="2480"/>
              <a:buFont typeface="Arial"/>
              <a:buNone/>
            </a:pPr>
            <a:r>
              <a:rPr lang="en-US" sz="2480" dirty="0">
                <a:solidFill>
                  <a:schemeClr val="tx1"/>
                </a:solidFill>
                <a:latin typeface="Arial"/>
                <a:ea typeface="Arial"/>
                <a:cs typeface="Arial"/>
                <a:sym typeface="Arial"/>
              </a:rPr>
              <a:t>Knowledge - </a:t>
            </a:r>
            <a:r>
              <a:rPr lang="en-US" sz="2480" b="1" i="1" dirty="0">
                <a:solidFill>
                  <a:schemeClr val="tx1"/>
                </a:solidFill>
                <a:latin typeface="Arial"/>
                <a:ea typeface="Arial"/>
                <a:cs typeface="Arial"/>
                <a:sym typeface="Arial"/>
              </a:rPr>
              <a:t>Nouns</a:t>
            </a:r>
            <a:r>
              <a:rPr lang="en-US" sz="2480" dirty="0">
                <a:solidFill>
                  <a:schemeClr val="tx1"/>
                </a:solidFill>
                <a:latin typeface="Arial"/>
                <a:ea typeface="Arial"/>
                <a:cs typeface="Arial"/>
                <a:sym typeface="Arial"/>
              </a:rPr>
              <a:t> and Skills – </a:t>
            </a:r>
            <a:r>
              <a:rPr lang="en-US" sz="2480" b="1" i="1" dirty="0">
                <a:solidFill>
                  <a:schemeClr val="tx1"/>
                </a:solidFill>
                <a:sym typeface="Arial"/>
              </a:rPr>
              <a:t>Verbs </a:t>
            </a:r>
            <a:endParaRPr dirty="0">
              <a:solidFill>
                <a:schemeClr val="tx1"/>
              </a:solidFill>
            </a:endParaRPr>
          </a:p>
          <a:p>
            <a:pPr marL="0" marR="0" lvl="0" indent="0" algn="ctr" rtl="0">
              <a:spcBef>
                <a:spcPts val="0"/>
              </a:spcBef>
              <a:spcAft>
                <a:spcPts val="0"/>
              </a:spcAft>
              <a:buClr>
                <a:schemeClr val="dk1"/>
              </a:buClr>
              <a:buSzPts val="2480"/>
              <a:buFont typeface="Arial"/>
              <a:buNone/>
            </a:pPr>
            <a:r>
              <a:rPr lang="en-US" sz="2480" dirty="0">
                <a:solidFill>
                  <a:schemeClr val="tx1"/>
                </a:solidFill>
                <a:latin typeface="Arial"/>
                <a:ea typeface="Arial"/>
                <a:cs typeface="Arial"/>
                <a:sym typeface="Arial"/>
              </a:rPr>
              <a:t>found in the standards</a:t>
            </a:r>
            <a:endParaRPr sz="2480" dirty="0">
              <a:solidFill>
                <a:schemeClr val="tx1"/>
              </a:solidFill>
              <a:latin typeface="Arial"/>
              <a:ea typeface="Arial"/>
              <a:cs typeface="Arial"/>
              <a:sym typeface="Arial"/>
            </a:endParaRPr>
          </a:p>
        </p:txBody>
      </p:sp>
      <p:graphicFrame>
        <p:nvGraphicFramePr>
          <p:cNvPr id="370" name="Google Shape;370;p36"/>
          <p:cNvGraphicFramePr/>
          <p:nvPr>
            <p:extLst>
              <p:ext uri="{D42A27DB-BD31-4B8C-83A1-F6EECF244321}">
                <p14:modId xmlns:p14="http://schemas.microsoft.com/office/powerpoint/2010/main" val="3838321080"/>
              </p:ext>
            </p:extLst>
          </p:nvPr>
        </p:nvGraphicFramePr>
        <p:xfrm>
          <a:off x="307398" y="3790186"/>
          <a:ext cx="8529200" cy="1749800"/>
        </p:xfrm>
        <a:graphic>
          <a:graphicData uri="http://schemas.openxmlformats.org/drawingml/2006/table">
            <a:tbl>
              <a:tblPr firstRow="1" bandRow="1">
                <a:noFill/>
                <a:tableStyleId>{101F9C5A-3A31-46BF-8728-CBCD98EFCEC2}</a:tableStyleId>
              </a:tblPr>
              <a:tblGrid>
                <a:gridCol w="5471075">
                  <a:extLst>
                    <a:ext uri="{9D8B030D-6E8A-4147-A177-3AD203B41FA5}">
                      <a16:colId xmlns:a16="http://schemas.microsoft.com/office/drawing/2014/main" val="20000"/>
                    </a:ext>
                  </a:extLst>
                </a:gridCol>
                <a:gridCol w="3058125">
                  <a:extLst>
                    <a:ext uri="{9D8B030D-6E8A-4147-A177-3AD203B41FA5}">
                      <a16:colId xmlns:a16="http://schemas.microsoft.com/office/drawing/2014/main" val="20001"/>
                    </a:ext>
                  </a:extLst>
                </a:gridCol>
              </a:tblGrid>
              <a:tr h="874900">
                <a:tc>
                  <a:txBody>
                    <a:bodyPr/>
                    <a:lstStyle/>
                    <a:p>
                      <a:pPr marL="0" marR="0" lvl="0" indent="0" algn="l" rtl="0">
                        <a:spcBef>
                          <a:spcPts val="0"/>
                        </a:spcBef>
                        <a:spcAft>
                          <a:spcPts val="0"/>
                        </a:spcAft>
                        <a:buNone/>
                      </a:pPr>
                      <a:r>
                        <a:rPr lang="en-US" sz="2400" dirty="0">
                          <a:solidFill>
                            <a:schemeClr val="dk1"/>
                          </a:solidFill>
                        </a:rPr>
                        <a:t>Knowledge: </a:t>
                      </a:r>
                      <a:r>
                        <a:rPr lang="en-US" sz="2400" i="0" dirty="0">
                          <a:solidFill>
                            <a:schemeClr val="dk1"/>
                          </a:solidFill>
                        </a:rPr>
                        <a:t>Identify the nouns in the standards</a:t>
                      </a:r>
                      <a:endParaRPr sz="2400" i="0" dirty="0">
                        <a:solidFill>
                          <a:schemeClr val="dk1"/>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2400" dirty="0">
                          <a:solidFill>
                            <a:schemeClr val="dk1"/>
                          </a:solidFill>
                        </a:rPr>
                        <a:t>Skills:</a:t>
                      </a:r>
                      <a:r>
                        <a:rPr lang="en-US" sz="2400" i="1" dirty="0">
                          <a:solidFill>
                            <a:schemeClr val="dk1"/>
                          </a:solidFill>
                        </a:rPr>
                        <a:t> </a:t>
                      </a:r>
                      <a:r>
                        <a:rPr lang="en-US" sz="2400" i="0" dirty="0">
                          <a:solidFill>
                            <a:schemeClr val="dk1"/>
                          </a:solidFill>
                        </a:rPr>
                        <a:t>Identify the verbs in the </a:t>
                      </a:r>
                      <a:r>
                        <a:rPr lang="en-US" sz="2400" dirty="0">
                          <a:solidFill>
                            <a:schemeClr val="dk1"/>
                          </a:solidFill>
                        </a:rPr>
                        <a:t>standards</a:t>
                      </a:r>
                      <a:endParaRPr sz="2400"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874900">
                <a:tc>
                  <a:txBody>
                    <a:bodyPr/>
                    <a:lstStyle/>
                    <a:p>
                      <a:pPr marL="0" marR="0" lvl="0" indent="0" algn="l" rtl="0">
                        <a:spcBef>
                          <a:spcPts val="0"/>
                        </a:spcBef>
                        <a:spcAft>
                          <a:spcPts val="0"/>
                        </a:spcAft>
                        <a:buNone/>
                      </a:pPr>
                      <a:r>
                        <a:rPr lang="en-US" sz="2400"/>
                        <a:t>Knowledge, resources, tools, technologies, personal ideas, art-making process</a:t>
                      </a:r>
                      <a:endParaRPr sz="2400">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2400" dirty="0"/>
                        <a:t>Apply, investigate, plan</a:t>
                      </a:r>
                      <a:endParaRPr sz="2400" dirty="0">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7"/>
          <p:cNvSpPr txBox="1">
            <a:spLocks noGrp="1"/>
          </p:cNvSpPr>
          <p:nvPr>
            <p:ph type="body" idx="1"/>
          </p:nvPr>
        </p:nvSpPr>
        <p:spPr>
          <a:xfrm>
            <a:off x="135319" y="799063"/>
            <a:ext cx="8730634" cy="3008062"/>
          </a:xfrm>
          <a:prstGeom prst="rect">
            <a:avLst/>
          </a:prstGeom>
          <a:noFill/>
          <a:ln>
            <a:noFill/>
          </a:ln>
        </p:spPr>
        <p:txBody>
          <a:bodyPr spcFirstLastPara="1" wrap="square" lIns="91425" tIns="45700" rIns="91425" bIns="45700" anchor="t" anchorCtr="0">
            <a:noAutofit/>
          </a:bodyPr>
          <a:lstStyle/>
          <a:p>
            <a:pPr marL="457200" lvl="1" indent="0" algn="ctr" rtl="0">
              <a:spcBef>
                <a:spcPts val="0"/>
              </a:spcBef>
              <a:spcAft>
                <a:spcPts val="0"/>
              </a:spcAft>
              <a:buClr>
                <a:schemeClr val="dk1"/>
              </a:buClr>
              <a:buSzPts val="2400"/>
              <a:buNone/>
            </a:pPr>
            <a:r>
              <a:rPr lang="en-US" sz="2400" b="1" dirty="0">
                <a:latin typeface="Arial"/>
                <a:ea typeface="Arial"/>
                <a:cs typeface="Arial"/>
                <a:sym typeface="Arial"/>
              </a:rPr>
              <a:t>Music Standard: Pr4.1.E.IIIa </a:t>
            </a:r>
            <a:endParaRPr dirty="0"/>
          </a:p>
          <a:p>
            <a:pPr marL="457200" lvl="1" indent="0" algn="l" rtl="0">
              <a:spcBef>
                <a:spcPts val="480"/>
              </a:spcBef>
              <a:spcAft>
                <a:spcPts val="0"/>
              </a:spcAft>
              <a:buClr>
                <a:srgbClr val="00B0F0"/>
              </a:buClr>
              <a:buSzPts val="2400"/>
              <a:buNone/>
            </a:pPr>
            <a:r>
              <a:rPr lang="en-US" sz="2600" i="1" dirty="0">
                <a:solidFill>
                  <a:srgbClr val="0000FF"/>
                </a:solidFill>
                <a:latin typeface="Arial"/>
                <a:ea typeface="Arial"/>
                <a:cs typeface="Arial"/>
                <a:sym typeface="Arial"/>
              </a:rPr>
              <a:t>Develop</a:t>
            </a:r>
            <a:r>
              <a:rPr lang="en-US" sz="2600" dirty="0">
                <a:solidFill>
                  <a:srgbClr val="00B0F0"/>
                </a:solidFill>
                <a:latin typeface="Arial"/>
                <a:ea typeface="Arial"/>
                <a:cs typeface="Arial"/>
                <a:sym typeface="Arial"/>
              </a:rPr>
              <a:t> </a:t>
            </a:r>
            <a:r>
              <a:rPr lang="en-US" sz="2600" dirty="0">
                <a:latin typeface="Arial"/>
                <a:ea typeface="Arial"/>
                <a:cs typeface="Arial"/>
                <a:sym typeface="Arial"/>
              </a:rPr>
              <a:t>and </a:t>
            </a:r>
            <a:r>
              <a:rPr lang="en-US" sz="2600" i="1" dirty="0">
                <a:solidFill>
                  <a:srgbClr val="0000FF"/>
                </a:solidFill>
                <a:latin typeface="Arial"/>
                <a:ea typeface="Arial"/>
                <a:cs typeface="Arial"/>
                <a:sym typeface="Arial"/>
              </a:rPr>
              <a:t>apply</a:t>
            </a:r>
            <a:r>
              <a:rPr lang="en-US" sz="2600" dirty="0">
                <a:solidFill>
                  <a:srgbClr val="0000FF"/>
                </a:solidFill>
                <a:latin typeface="Arial"/>
                <a:ea typeface="Arial"/>
                <a:cs typeface="Arial"/>
                <a:sym typeface="Arial"/>
              </a:rPr>
              <a:t> </a:t>
            </a:r>
            <a:r>
              <a:rPr lang="en-US" sz="2600" u="sng" dirty="0">
                <a:solidFill>
                  <a:srgbClr val="FF0000"/>
                </a:solidFill>
                <a:latin typeface="Arial"/>
                <a:ea typeface="Arial"/>
                <a:cs typeface="Arial"/>
                <a:sym typeface="Arial"/>
              </a:rPr>
              <a:t>criteria</a:t>
            </a:r>
            <a:r>
              <a:rPr lang="en-US" sz="2600" dirty="0">
                <a:solidFill>
                  <a:srgbClr val="00B0F0"/>
                </a:solidFill>
                <a:latin typeface="Arial"/>
                <a:ea typeface="Arial"/>
                <a:cs typeface="Arial"/>
                <a:sym typeface="Arial"/>
              </a:rPr>
              <a:t> </a:t>
            </a:r>
            <a:r>
              <a:rPr lang="en-US" sz="2600" dirty="0">
                <a:latin typeface="Arial"/>
                <a:ea typeface="Arial"/>
                <a:cs typeface="Arial"/>
                <a:sym typeface="Arial"/>
              </a:rPr>
              <a:t>to select varied programs to </a:t>
            </a:r>
            <a:r>
              <a:rPr lang="en-US" sz="2600" i="1" dirty="0">
                <a:solidFill>
                  <a:srgbClr val="3333FF"/>
                </a:solidFill>
                <a:latin typeface="Arial"/>
                <a:ea typeface="Arial"/>
                <a:cs typeface="Arial"/>
                <a:sym typeface="Arial"/>
              </a:rPr>
              <a:t>study and perform </a:t>
            </a:r>
            <a:r>
              <a:rPr lang="en-US" sz="2600" dirty="0">
                <a:latin typeface="Arial"/>
                <a:ea typeface="Arial"/>
                <a:cs typeface="Arial"/>
                <a:sym typeface="Arial"/>
              </a:rPr>
              <a:t>based on an </a:t>
            </a:r>
            <a:r>
              <a:rPr lang="en-US" sz="2600" u="sng" dirty="0">
                <a:solidFill>
                  <a:srgbClr val="FF0000"/>
                </a:solidFill>
                <a:latin typeface="Arial"/>
                <a:ea typeface="Arial"/>
                <a:cs typeface="Arial"/>
                <a:sym typeface="Arial"/>
              </a:rPr>
              <a:t>understanding of theoretical and structural characteristics</a:t>
            </a:r>
            <a:r>
              <a:rPr lang="en-US" sz="2600" dirty="0">
                <a:solidFill>
                  <a:srgbClr val="FABF8E"/>
                </a:solidFill>
                <a:latin typeface="Arial"/>
                <a:ea typeface="Arial"/>
                <a:cs typeface="Arial"/>
                <a:sym typeface="Arial"/>
              </a:rPr>
              <a:t> </a:t>
            </a:r>
            <a:r>
              <a:rPr lang="en-US" sz="2600" dirty="0">
                <a:latin typeface="Arial"/>
                <a:ea typeface="Arial"/>
                <a:cs typeface="Arial"/>
                <a:sym typeface="Arial"/>
              </a:rPr>
              <a:t>and </a:t>
            </a:r>
            <a:r>
              <a:rPr lang="en-US" sz="2600" u="sng" dirty="0">
                <a:solidFill>
                  <a:srgbClr val="FF0000"/>
                </a:solidFill>
                <a:latin typeface="Arial"/>
                <a:ea typeface="Arial"/>
                <a:cs typeface="Arial"/>
                <a:sym typeface="Arial"/>
              </a:rPr>
              <a:t>expressive challenges</a:t>
            </a:r>
            <a:r>
              <a:rPr lang="en-US" sz="2600" dirty="0">
                <a:latin typeface="Arial"/>
                <a:ea typeface="Arial"/>
                <a:cs typeface="Arial"/>
                <a:sym typeface="Arial"/>
              </a:rPr>
              <a:t> in the music, the </a:t>
            </a:r>
            <a:r>
              <a:rPr lang="en-US" sz="2600" u="sng" dirty="0">
                <a:solidFill>
                  <a:srgbClr val="FF0000"/>
                </a:solidFill>
                <a:latin typeface="Arial"/>
                <a:ea typeface="Arial"/>
                <a:cs typeface="Arial"/>
                <a:sym typeface="Arial"/>
              </a:rPr>
              <a:t>technical skill</a:t>
            </a:r>
            <a:r>
              <a:rPr lang="en-US" sz="2600" dirty="0">
                <a:solidFill>
                  <a:srgbClr val="FF0000"/>
                </a:solidFill>
                <a:latin typeface="Arial"/>
                <a:ea typeface="Arial"/>
                <a:cs typeface="Arial"/>
                <a:sym typeface="Arial"/>
              </a:rPr>
              <a:t> </a:t>
            </a:r>
            <a:r>
              <a:rPr lang="en-US" sz="2600" dirty="0">
                <a:latin typeface="Arial"/>
                <a:ea typeface="Arial"/>
                <a:cs typeface="Arial"/>
                <a:sym typeface="Arial"/>
              </a:rPr>
              <a:t>of the </a:t>
            </a:r>
            <a:r>
              <a:rPr lang="en-US" sz="2600" u="sng" dirty="0">
                <a:solidFill>
                  <a:srgbClr val="FF0000"/>
                </a:solidFill>
                <a:latin typeface="Arial"/>
                <a:ea typeface="Arial"/>
                <a:cs typeface="Arial"/>
                <a:sym typeface="Arial"/>
              </a:rPr>
              <a:t>individual or ensemble</a:t>
            </a:r>
            <a:r>
              <a:rPr lang="en-US" sz="2600" dirty="0">
                <a:latin typeface="Arial"/>
                <a:ea typeface="Arial"/>
                <a:cs typeface="Arial"/>
                <a:sym typeface="Arial"/>
              </a:rPr>
              <a:t>, and the </a:t>
            </a:r>
            <a:r>
              <a:rPr lang="en-US" sz="2600" u="sng" dirty="0">
                <a:solidFill>
                  <a:srgbClr val="FF0000"/>
                </a:solidFill>
                <a:latin typeface="Arial"/>
                <a:ea typeface="Arial"/>
                <a:cs typeface="Arial"/>
                <a:sym typeface="Arial"/>
              </a:rPr>
              <a:t>purpose and context of the performance</a:t>
            </a:r>
            <a:r>
              <a:rPr lang="en-US" sz="2600" dirty="0">
                <a:solidFill>
                  <a:schemeClr val="tx1"/>
                </a:solidFill>
                <a:latin typeface="Arial"/>
                <a:ea typeface="Arial"/>
                <a:cs typeface="Arial"/>
                <a:sym typeface="Arial"/>
              </a:rPr>
              <a:t>.</a:t>
            </a:r>
            <a:endParaRPr sz="2600" dirty="0">
              <a:solidFill>
                <a:schemeClr val="tx1"/>
              </a:solidFill>
            </a:endParaRPr>
          </a:p>
          <a:p>
            <a:pPr marL="457200" lvl="1" indent="0" algn="l" rtl="0">
              <a:spcBef>
                <a:spcPts val="480"/>
              </a:spcBef>
              <a:spcAft>
                <a:spcPts val="0"/>
              </a:spcAft>
              <a:buClr>
                <a:schemeClr val="dk1"/>
              </a:buClr>
              <a:buSzPts val="2400"/>
              <a:buNone/>
            </a:pPr>
            <a:endParaRPr sz="2400" dirty="0"/>
          </a:p>
          <a:p>
            <a:pPr marL="457200" lvl="1" indent="0" algn="l" rtl="0">
              <a:spcBef>
                <a:spcPts val="480"/>
              </a:spcBef>
              <a:spcAft>
                <a:spcPts val="0"/>
              </a:spcAft>
              <a:buClr>
                <a:schemeClr val="dk1"/>
              </a:buClr>
              <a:buSzPts val="2400"/>
              <a:buNone/>
            </a:pPr>
            <a:endParaRPr sz="2400" dirty="0"/>
          </a:p>
          <a:p>
            <a:pPr marL="457200" lvl="1" indent="0" algn="l" rtl="0">
              <a:spcBef>
                <a:spcPts val="560"/>
              </a:spcBef>
              <a:spcAft>
                <a:spcPts val="0"/>
              </a:spcAft>
              <a:buClr>
                <a:schemeClr val="dk1"/>
              </a:buClr>
              <a:buSzPts val="2800"/>
              <a:buNone/>
            </a:pPr>
            <a:endParaRPr dirty="0"/>
          </a:p>
          <a:p>
            <a:pPr marL="457200" lvl="2" indent="0" algn="l" rtl="0">
              <a:spcBef>
                <a:spcPts val="720"/>
              </a:spcBef>
              <a:spcAft>
                <a:spcPts val="0"/>
              </a:spcAft>
              <a:buClr>
                <a:schemeClr val="dk1"/>
              </a:buClr>
              <a:buSzPts val="3600"/>
              <a:buNone/>
            </a:pPr>
            <a:endParaRPr sz="3600" dirty="0">
              <a:solidFill>
                <a:srgbClr val="0000FF"/>
              </a:solidFill>
              <a:latin typeface="Arial"/>
              <a:ea typeface="Arial"/>
              <a:cs typeface="Arial"/>
              <a:sym typeface="Arial"/>
            </a:endParaRPr>
          </a:p>
        </p:txBody>
      </p:sp>
      <p:pic>
        <p:nvPicPr>
          <p:cNvPr id="377" name="Google Shape;377;p37"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cxnSp>
        <p:nvCxnSpPr>
          <p:cNvPr id="378" name="Google Shape;378;p37"/>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379" name="Google Shape;379;p37"/>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sp>
        <p:nvSpPr>
          <p:cNvPr id="380" name="Google Shape;380;p37"/>
          <p:cNvSpPr txBox="1">
            <a:spLocks noGrp="1"/>
          </p:cNvSpPr>
          <p:nvPr>
            <p:ph type="sldNum" idx="12"/>
          </p:nvPr>
        </p:nvSpPr>
        <p:spPr>
          <a:xfrm>
            <a:off x="8239989" y="6582676"/>
            <a:ext cx="426027" cy="3469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381" name="Google Shape;381;p37"/>
          <p:cNvSpPr txBox="1"/>
          <p:nvPr/>
        </p:nvSpPr>
        <p:spPr>
          <a:xfrm>
            <a:off x="633843" y="172425"/>
            <a:ext cx="8032173" cy="625915"/>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0000"/>
              </a:buClr>
              <a:buSzPts val="3200"/>
              <a:buFont typeface="Arial"/>
              <a:buNone/>
            </a:pPr>
            <a:r>
              <a:rPr lang="en-US" sz="3200" dirty="0">
                <a:solidFill>
                  <a:schemeClr val="tx1"/>
                </a:solidFill>
                <a:latin typeface="Arial"/>
                <a:ea typeface="Arial"/>
                <a:cs typeface="Arial"/>
                <a:sym typeface="Arial"/>
              </a:rPr>
              <a:t>Step One: </a:t>
            </a:r>
            <a:r>
              <a:rPr lang="en-US" sz="3200" dirty="0">
                <a:latin typeface="Arial"/>
                <a:ea typeface="Arial"/>
                <a:cs typeface="Arial"/>
                <a:sym typeface="Arial"/>
              </a:rPr>
              <a:t>Identify Nouns and Verbs</a:t>
            </a:r>
            <a:endParaRPr dirty="0"/>
          </a:p>
        </p:txBody>
      </p:sp>
      <p:graphicFrame>
        <p:nvGraphicFramePr>
          <p:cNvPr id="382" name="Google Shape;382;p37"/>
          <p:cNvGraphicFramePr/>
          <p:nvPr>
            <p:extLst>
              <p:ext uri="{D42A27DB-BD31-4B8C-83A1-F6EECF244321}">
                <p14:modId xmlns:p14="http://schemas.microsoft.com/office/powerpoint/2010/main" val="304100105"/>
              </p:ext>
            </p:extLst>
          </p:nvPr>
        </p:nvGraphicFramePr>
        <p:xfrm>
          <a:off x="254120" y="3760656"/>
          <a:ext cx="8682825" cy="2388376"/>
        </p:xfrm>
        <a:graphic>
          <a:graphicData uri="http://schemas.openxmlformats.org/drawingml/2006/table">
            <a:tbl>
              <a:tblPr firstRow="1" bandRow="1">
                <a:noFill/>
                <a:tableStyleId>{101F9C5A-3A31-46BF-8728-CBCD98EFCEC2}</a:tableStyleId>
              </a:tblPr>
              <a:tblGrid>
                <a:gridCol w="5351225">
                  <a:extLst>
                    <a:ext uri="{9D8B030D-6E8A-4147-A177-3AD203B41FA5}">
                      <a16:colId xmlns:a16="http://schemas.microsoft.com/office/drawing/2014/main" val="20000"/>
                    </a:ext>
                  </a:extLst>
                </a:gridCol>
                <a:gridCol w="3331600">
                  <a:extLst>
                    <a:ext uri="{9D8B030D-6E8A-4147-A177-3AD203B41FA5}">
                      <a16:colId xmlns:a16="http://schemas.microsoft.com/office/drawing/2014/main" val="20001"/>
                    </a:ext>
                  </a:extLst>
                </a:gridCol>
              </a:tblGrid>
              <a:tr h="833886">
                <a:tc>
                  <a:txBody>
                    <a:bodyPr/>
                    <a:lstStyle/>
                    <a:p>
                      <a:pPr marL="0" marR="0" lvl="0" indent="0" algn="l" rtl="0">
                        <a:spcBef>
                          <a:spcPts val="0"/>
                        </a:spcBef>
                        <a:spcAft>
                          <a:spcPts val="0"/>
                        </a:spcAft>
                        <a:buNone/>
                      </a:pPr>
                      <a:r>
                        <a:rPr lang="en-US" sz="2400" dirty="0">
                          <a:solidFill>
                            <a:schemeClr val="dk1"/>
                          </a:solidFill>
                        </a:rPr>
                        <a:t>Knowledge: Identify the nouns in the standards</a:t>
                      </a:r>
                      <a:endParaRPr sz="2400" dirty="0">
                        <a:solidFill>
                          <a:schemeClr val="dk1"/>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2400">
                          <a:solidFill>
                            <a:schemeClr val="dk1"/>
                          </a:solidFill>
                        </a:rPr>
                        <a:t>Skills: Identify the verbs in the standards</a:t>
                      </a:r>
                      <a:endParaRPr sz="240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2400" dirty="0">
                          <a:solidFill>
                            <a:schemeClr val="dk1"/>
                          </a:solidFill>
                        </a:rPr>
                        <a:t>Criteria, programs, characteristics, expressive challenges, technical skill, individual, ensemble, purpose, context, performance</a:t>
                      </a:r>
                      <a:endParaRPr sz="2400" dirty="0">
                        <a:solidFill>
                          <a:schemeClr val="dk1"/>
                        </a:solidFill>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n-US" sz="2400" dirty="0">
                          <a:solidFill>
                            <a:schemeClr val="dk1"/>
                          </a:solidFill>
                        </a:rPr>
                        <a:t>Develop, apply, study, perform</a:t>
                      </a:r>
                      <a:endParaRPr sz="2400" dirty="0">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38"/>
          <p:cNvSpPr txBox="1"/>
          <p:nvPr/>
        </p:nvSpPr>
        <p:spPr>
          <a:xfrm>
            <a:off x="240945" y="534055"/>
            <a:ext cx="8523493" cy="70788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dirty="0">
                <a:solidFill>
                  <a:schemeClr val="dk1"/>
                </a:solidFill>
                <a:latin typeface="Calibri"/>
                <a:ea typeface="Calibri"/>
                <a:cs typeface="Calibri"/>
                <a:sym typeface="Calibri"/>
              </a:rPr>
              <a:t>Sample:  Standard:  VA: Cr1.2.3- </a:t>
            </a:r>
            <a:r>
              <a:rPr lang="en-US" sz="2000" dirty="0">
                <a:solidFill>
                  <a:schemeClr val="dk1"/>
                </a:solidFill>
                <a:latin typeface="Calibri"/>
                <a:ea typeface="Calibri"/>
                <a:cs typeface="Calibri"/>
                <a:sym typeface="Calibri"/>
              </a:rPr>
              <a:t>Apply knowledge of available resources, tools, and technologies to investigate personal ideas through the art-making process</a:t>
            </a:r>
            <a:endParaRPr sz="2000" dirty="0">
              <a:solidFill>
                <a:schemeClr val="dk1"/>
              </a:solidFill>
              <a:latin typeface="Calibri"/>
              <a:ea typeface="Calibri"/>
              <a:cs typeface="Calibri"/>
              <a:sym typeface="Calibri"/>
            </a:endParaRPr>
          </a:p>
        </p:txBody>
      </p:sp>
      <p:sp>
        <p:nvSpPr>
          <p:cNvPr id="389" name="Google Shape;389;p38"/>
          <p:cNvSpPr txBox="1"/>
          <p:nvPr/>
        </p:nvSpPr>
        <p:spPr>
          <a:xfrm>
            <a:off x="4711217" y="6408466"/>
            <a:ext cx="42201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390" name="Google Shape;390;p38" title="CSDE tree logo"/>
          <p:cNvPicPr preferRelativeResize="0"/>
          <p:nvPr/>
        </p:nvPicPr>
        <p:blipFill rotWithShape="1">
          <a:blip r:embed="rId3">
            <a:alphaModFix/>
          </a:blip>
          <a:srcRect/>
          <a:stretch/>
        </p:blipFill>
        <p:spPr>
          <a:xfrm>
            <a:off x="206312" y="6202182"/>
            <a:ext cx="590858" cy="448365"/>
          </a:xfrm>
          <a:prstGeom prst="rect">
            <a:avLst/>
          </a:prstGeom>
          <a:noFill/>
          <a:ln>
            <a:noFill/>
          </a:ln>
        </p:spPr>
      </p:pic>
      <p:sp>
        <p:nvSpPr>
          <p:cNvPr id="391" name="Google Shape;391;p38"/>
          <p:cNvSpPr txBox="1"/>
          <p:nvPr/>
        </p:nvSpPr>
        <p:spPr>
          <a:xfrm>
            <a:off x="584741" y="133945"/>
            <a:ext cx="78359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tx1"/>
                </a:solidFill>
                <a:latin typeface="Arial"/>
                <a:ea typeface="Arial"/>
                <a:cs typeface="Arial"/>
                <a:sym typeface="Arial"/>
              </a:rPr>
              <a:t>Step Two: Identify </a:t>
            </a:r>
            <a:r>
              <a:rPr lang="en-US" sz="2000" b="1" dirty="0">
                <a:solidFill>
                  <a:schemeClr val="tx1"/>
                </a:solidFill>
                <a:latin typeface="Arial"/>
                <a:ea typeface="Arial"/>
                <a:cs typeface="Arial"/>
                <a:sym typeface="Arial"/>
              </a:rPr>
              <a:t>Unit   </a:t>
            </a:r>
            <a:r>
              <a:rPr lang="en-US" sz="2000" dirty="0">
                <a:solidFill>
                  <a:schemeClr val="tx1"/>
                </a:solidFill>
                <a:latin typeface="Arial"/>
                <a:ea typeface="Arial"/>
                <a:cs typeface="Arial"/>
                <a:sym typeface="Arial"/>
              </a:rPr>
              <a:t>Knowledge - </a:t>
            </a:r>
            <a:r>
              <a:rPr lang="en-US" sz="2000" b="1" i="1" u="sng" dirty="0">
                <a:solidFill>
                  <a:schemeClr val="tx1"/>
                </a:solidFill>
                <a:latin typeface="Arial"/>
                <a:ea typeface="Arial"/>
                <a:cs typeface="Arial"/>
                <a:sym typeface="Arial"/>
              </a:rPr>
              <a:t>Nouns</a:t>
            </a:r>
            <a:r>
              <a:rPr lang="en-US" sz="2000" dirty="0">
                <a:solidFill>
                  <a:schemeClr val="tx1"/>
                </a:solidFill>
                <a:latin typeface="Arial"/>
                <a:ea typeface="Arial"/>
                <a:cs typeface="Arial"/>
                <a:sym typeface="Arial"/>
              </a:rPr>
              <a:t>  and  Skills - </a:t>
            </a:r>
            <a:r>
              <a:rPr lang="en-US" sz="2000" b="1" i="1" u="sng" dirty="0">
                <a:solidFill>
                  <a:schemeClr val="tx1"/>
                </a:solidFill>
                <a:latin typeface="Arial"/>
                <a:ea typeface="Arial"/>
                <a:cs typeface="Arial"/>
                <a:sym typeface="Arial"/>
              </a:rPr>
              <a:t>Verbs</a:t>
            </a:r>
            <a:endParaRPr sz="2000" b="1" i="1" u="sng" dirty="0">
              <a:solidFill>
                <a:schemeClr val="tx1"/>
              </a:solidFill>
              <a:latin typeface="Arial"/>
              <a:ea typeface="Arial"/>
              <a:cs typeface="Arial"/>
              <a:sym typeface="Arial"/>
            </a:endParaRPr>
          </a:p>
        </p:txBody>
      </p:sp>
      <p:graphicFrame>
        <p:nvGraphicFramePr>
          <p:cNvPr id="392" name="Google Shape;392;p38"/>
          <p:cNvGraphicFramePr/>
          <p:nvPr>
            <p:extLst>
              <p:ext uri="{D42A27DB-BD31-4B8C-83A1-F6EECF244321}">
                <p14:modId xmlns:p14="http://schemas.microsoft.com/office/powerpoint/2010/main" val="3060927928"/>
              </p:ext>
            </p:extLst>
          </p:nvPr>
        </p:nvGraphicFramePr>
        <p:xfrm>
          <a:off x="143217" y="1284755"/>
          <a:ext cx="8788100" cy="4941750"/>
        </p:xfrm>
        <a:graphic>
          <a:graphicData uri="http://schemas.openxmlformats.org/drawingml/2006/table">
            <a:tbl>
              <a:tblPr firstRow="1" bandRow="1">
                <a:noFill/>
                <a:tableStyleId>{101F9C5A-3A31-46BF-8728-CBCD98EFCEC2}</a:tableStyleId>
              </a:tblPr>
              <a:tblGrid>
                <a:gridCol w="4026325">
                  <a:extLst>
                    <a:ext uri="{9D8B030D-6E8A-4147-A177-3AD203B41FA5}">
                      <a16:colId xmlns:a16="http://schemas.microsoft.com/office/drawing/2014/main" val="20000"/>
                    </a:ext>
                  </a:extLst>
                </a:gridCol>
                <a:gridCol w="4761775">
                  <a:extLst>
                    <a:ext uri="{9D8B030D-6E8A-4147-A177-3AD203B41FA5}">
                      <a16:colId xmlns:a16="http://schemas.microsoft.com/office/drawing/2014/main" val="20001"/>
                    </a:ext>
                  </a:extLst>
                </a:gridCol>
              </a:tblGrid>
              <a:tr h="1201300">
                <a:tc>
                  <a:txBody>
                    <a:bodyPr/>
                    <a:lstStyle/>
                    <a:p>
                      <a:pPr marL="0" marR="0" lvl="0" indent="0" algn="l" rtl="0">
                        <a:spcBef>
                          <a:spcPts val="0"/>
                        </a:spcBef>
                        <a:spcAft>
                          <a:spcPts val="0"/>
                        </a:spcAft>
                        <a:buNone/>
                      </a:pPr>
                      <a:r>
                        <a:rPr lang="en-US" sz="1800" dirty="0">
                          <a:solidFill>
                            <a:schemeClr val="tx1"/>
                          </a:solidFill>
                        </a:rPr>
                        <a:t>KNOWLEDGE: </a:t>
                      </a:r>
                      <a:r>
                        <a:rPr lang="en-US" sz="1800" b="0" u="sng" dirty="0">
                          <a:solidFill>
                            <a:schemeClr val="tx1"/>
                          </a:solidFill>
                        </a:rPr>
                        <a:t>Identify the </a:t>
                      </a:r>
                      <a:r>
                        <a:rPr lang="en-US" sz="1800" b="0" i="1" u="sng" dirty="0">
                          <a:solidFill>
                            <a:schemeClr val="tx1"/>
                          </a:solidFill>
                        </a:rPr>
                        <a:t>nouns</a:t>
                      </a:r>
                      <a:r>
                        <a:rPr lang="en-US" sz="1800" b="0" dirty="0">
                          <a:solidFill>
                            <a:schemeClr val="tx1"/>
                          </a:solidFill>
                        </a:rPr>
                        <a:t> </a:t>
                      </a:r>
                      <a:r>
                        <a:rPr lang="en-US" sz="1800" b="0" dirty="0" smtClean="0">
                          <a:solidFill>
                            <a:schemeClr val="tx1"/>
                          </a:solidFill>
                        </a:rPr>
                        <a:t>i</a:t>
                      </a:r>
                      <a:r>
                        <a:rPr lang="en-US" sz="1800" b="0" dirty="0" smtClean="0">
                          <a:solidFill>
                            <a:schemeClr val="dk1"/>
                          </a:solidFill>
                        </a:rPr>
                        <a:t>n </a:t>
                      </a:r>
                      <a:r>
                        <a:rPr lang="en-US" sz="1800" b="0" dirty="0">
                          <a:solidFill>
                            <a:schemeClr val="dk1"/>
                          </a:solidFill>
                        </a:rPr>
                        <a:t>the standards: resources, </a:t>
                      </a:r>
                      <a:r>
                        <a:rPr lang="en-US" sz="1800" b="0" dirty="0" smtClean="0">
                          <a:solidFill>
                            <a:schemeClr val="dk1"/>
                          </a:solidFill>
                        </a:rPr>
                        <a:t>tools,</a:t>
                      </a:r>
                      <a:r>
                        <a:rPr lang="en-US" sz="1800" b="0" baseline="0" dirty="0" smtClean="0">
                          <a:solidFill>
                            <a:schemeClr val="dk1"/>
                          </a:solidFill>
                        </a:rPr>
                        <a:t> </a:t>
                      </a:r>
                      <a:r>
                        <a:rPr lang="en-US" sz="1800" b="0" dirty="0" smtClean="0">
                          <a:solidFill>
                            <a:schemeClr val="dk1"/>
                          </a:solidFill>
                        </a:rPr>
                        <a:t>technologies</a:t>
                      </a:r>
                      <a:r>
                        <a:rPr lang="en-US" sz="1800" b="0" dirty="0">
                          <a:solidFill>
                            <a:schemeClr val="dk1"/>
                          </a:solidFill>
                        </a:rPr>
                        <a:t>, personal ideas, art-making process</a:t>
                      </a:r>
                      <a:endParaRPr b="0" dirty="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a:txBody>
                    <a:bodyPr/>
                    <a:lstStyle/>
                    <a:p>
                      <a:pPr marL="0" marR="0" lvl="0" indent="0" algn="l" rtl="0">
                        <a:spcBef>
                          <a:spcPts val="0"/>
                        </a:spcBef>
                        <a:spcAft>
                          <a:spcPts val="0"/>
                        </a:spcAft>
                        <a:buNone/>
                      </a:pPr>
                      <a:r>
                        <a:rPr lang="en-US" sz="1800" b="0" i="0" dirty="0">
                          <a:solidFill>
                            <a:schemeClr val="tx1"/>
                          </a:solidFill>
                        </a:rPr>
                        <a:t>SKILLS: Identify the </a:t>
                      </a:r>
                      <a:r>
                        <a:rPr lang="en-US" sz="1800" b="0" i="0" u="sng" dirty="0">
                          <a:solidFill>
                            <a:schemeClr val="tx1"/>
                          </a:solidFill>
                        </a:rPr>
                        <a:t>verbs</a:t>
                      </a:r>
                      <a:r>
                        <a:rPr lang="en-US" sz="1800" b="0" i="0" dirty="0">
                          <a:solidFill>
                            <a:schemeClr val="tx1"/>
                          </a:solidFill>
                        </a:rPr>
                        <a:t> </a:t>
                      </a:r>
                      <a:r>
                        <a:rPr lang="en-US" sz="1800" b="0" dirty="0">
                          <a:solidFill>
                            <a:schemeClr val="dk1"/>
                          </a:solidFill>
                        </a:rPr>
                        <a:t>in the standards:</a:t>
                      </a:r>
                      <a:endParaRPr b="0" dirty="0"/>
                    </a:p>
                    <a:p>
                      <a:pPr marL="0" marR="0" lvl="0" indent="0" algn="l" rtl="0">
                        <a:spcBef>
                          <a:spcPts val="0"/>
                        </a:spcBef>
                        <a:spcAft>
                          <a:spcPts val="0"/>
                        </a:spcAft>
                        <a:buNone/>
                      </a:pPr>
                      <a:r>
                        <a:rPr lang="en-US" sz="1800" b="0" i="1" dirty="0">
                          <a:solidFill>
                            <a:srgbClr val="000000"/>
                          </a:solidFill>
                        </a:rPr>
                        <a:t>**</a:t>
                      </a:r>
                      <a:r>
                        <a:rPr lang="en-US" sz="1800" b="0" i="0" dirty="0">
                          <a:solidFill>
                            <a:srgbClr val="000000"/>
                          </a:solidFill>
                        </a:rPr>
                        <a:t>Also draw from the </a:t>
                      </a:r>
                      <a:r>
                        <a:rPr lang="en-US" sz="1800" b="0" i="0" dirty="0" smtClean="0">
                          <a:solidFill>
                            <a:srgbClr val="000000"/>
                          </a:solidFill>
                        </a:rPr>
                        <a:t>Process Components that </a:t>
                      </a:r>
                      <a:r>
                        <a:rPr lang="en-US" sz="1800" b="0" i="0" dirty="0">
                          <a:solidFill>
                            <a:srgbClr val="000000"/>
                          </a:solidFill>
                        </a:rPr>
                        <a:t>are aligned with the Artistic Processes</a:t>
                      </a:r>
                      <a:r>
                        <a:rPr lang="en-US" sz="1800" b="0" i="1" dirty="0">
                          <a:solidFill>
                            <a:srgbClr val="000000"/>
                          </a:solidFill>
                        </a:rPr>
                        <a:t>** </a:t>
                      </a:r>
                      <a:endParaRPr sz="1800" b="0" i="1" dirty="0">
                        <a:solidFill>
                          <a:srgbClr val="000000"/>
                        </a:solidFill>
                      </a:endParaRPr>
                    </a:p>
                    <a:p>
                      <a:pPr marL="0" marR="0" lvl="0" indent="0" algn="l" rtl="0">
                        <a:spcBef>
                          <a:spcPts val="0"/>
                        </a:spcBef>
                        <a:spcAft>
                          <a:spcPts val="0"/>
                        </a:spcAft>
                        <a:buNone/>
                      </a:pPr>
                      <a:r>
                        <a:rPr lang="en-US" sz="1800" b="0" dirty="0">
                          <a:solidFill>
                            <a:schemeClr val="dk1"/>
                          </a:solidFill>
                        </a:rPr>
                        <a:t>Apply, investigate</a:t>
                      </a:r>
                      <a:endParaRPr b="0" dirty="0"/>
                    </a:p>
                    <a:p>
                      <a:pPr marL="0" marR="0" lvl="0" indent="0" algn="l" rtl="0">
                        <a:spcBef>
                          <a:spcPts val="0"/>
                        </a:spcBef>
                        <a:spcAft>
                          <a:spcPts val="0"/>
                        </a:spcAft>
                        <a:buNone/>
                      </a:pPr>
                      <a:r>
                        <a:rPr lang="en-US" sz="1800" b="0" dirty="0">
                          <a:solidFill>
                            <a:schemeClr val="tx1"/>
                          </a:solidFill>
                        </a:rPr>
                        <a:t>Plan, make </a:t>
                      </a:r>
                      <a:r>
                        <a:rPr lang="en-US" sz="1800" b="0" dirty="0">
                          <a:solidFill>
                            <a:schemeClr val="dk1"/>
                          </a:solidFill>
                        </a:rPr>
                        <a:t>(from the Process components)</a:t>
                      </a:r>
                      <a:endParaRPr sz="1800" b="0" dirty="0">
                        <a:solidFill>
                          <a:schemeClr val="dk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0"/>
                  </a:ext>
                </a:extLst>
              </a:tr>
              <a:tr h="1558450">
                <a:tc gridSpan="2">
                  <a:txBody>
                    <a:bodyPr/>
                    <a:lstStyle/>
                    <a:p>
                      <a:pPr marL="0" marR="0" lvl="0" indent="0" algn="l" rtl="0">
                        <a:lnSpc>
                          <a:spcPct val="100000"/>
                        </a:lnSpc>
                        <a:spcBef>
                          <a:spcPts val="0"/>
                        </a:spcBef>
                        <a:spcAft>
                          <a:spcPts val="0"/>
                        </a:spcAft>
                        <a:buClr>
                          <a:schemeClr val="dk1"/>
                        </a:buClr>
                        <a:buSzPts val="1800"/>
                        <a:buFont typeface="Calibri"/>
                        <a:buNone/>
                      </a:pPr>
                      <a:r>
                        <a:rPr lang="en-US" sz="2400" b="1" dirty="0"/>
                        <a:t>Brief Description: </a:t>
                      </a:r>
                      <a:r>
                        <a:rPr lang="en-US" sz="1800" b="1" dirty="0"/>
                        <a:t> </a:t>
                      </a:r>
                      <a:r>
                        <a:rPr lang="en-US" sz="1800" b="0" dirty="0"/>
                        <a:t>Following the introduction and study of various types of </a:t>
                      </a:r>
                      <a:r>
                        <a:rPr lang="en-US" sz="1800" b="0" u="sng" dirty="0">
                          <a:solidFill>
                            <a:srgbClr val="FF0000"/>
                          </a:solidFill>
                        </a:rPr>
                        <a:t>landscapes</a:t>
                      </a:r>
                      <a:r>
                        <a:rPr lang="en-US" sz="1800" b="0" dirty="0">
                          <a:solidFill>
                            <a:srgbClr val="FF0000"/>
                          </a:solidFill>
                        </a:rPr>
                        <a:t> </a:t>
                      </a:r>
                      <a:r>
                        <a:rPr lang="en-US" sz="1800" b="0" dirty="0" smtClean="0">
                          <a:solidFill>
                            <a:schemeClr val="tx1"/>
                          </a:solidFill>
                        </a:rPr>
                        <a:t>and </a:t>
                      </a:r>
                      <a:r>
                        <a:rPr lang="en-US" sz="1800" b="0" u="sng" dirty="0">
                          <a:solidFill>
                            <a:srgbClr val="FF0000"/>
                          </a:solidFill>
                        </a:rPr>
                        <a:t>artists</a:t>
                      </a:r>
                      <a:r>
                        <a:rPr lang="en-US" sz="1800" b="0" dirty="0"/>
                        <a:t>, students will </a:t>
                      </a:r>
                      <a:r>
                        <a:rPr lang="en-US" sz="1800" b="0" i="1" dirty="0">
                          <a:solidFill>
                            <a:srgbClr val="0000FF"/>
                          </a:solidFill>
                        </a:rPr>
                        <a:t>select and create</a:t>
                      </a:r>
                      <a:r>
                        <a:rPr lang="en-US" sz="1800" b="0" dirty="0">
                          <a:solidFill>
                            <a:srgbClr val="0000FF"/>
                          </a:solidFill>
                        </a:rPr>
                        <a:t> </a:t>
                      </a:r>
                      <a:r>
                        <a:rPr lang="en-US" sz="1800" b="0" dirty="0"/>
                        <a:t>a</a:t>
                      </a:r>
                      <a:r>
                        <a:rPr lang="en-US" sz="1800" b="0" dirty="0">
                          <a:solidFill>
                            <a:srgbClr val="FF0000"/>
                          </a:solidFill>
                        </a:rPr>
                        <a:t> </a:t>
                      </a:r>
                      <a:r>
                        <a:rPr lang="en-US" sz="1800" b="0" u="sng" dirty="0">
                          <a:solidFill>
                            <a:srgbClr val="FF0000"/>
                          </a:solidFill>
                        </a:rPr>
                        <a:t>landscape composition</a:t>
                      </a:r>
                      <a:r>
                        <a:rPr lang="en-US" sz="1800" b="0" u="none" dirty="0"/>
                        <a:t> </a:t>
                      </a:r>
                      <a:r>
                        <a:rPr lang="en-US" sz="1800" b="0" dirty="0" smtClean="0"/>
                        <a:t>and </a:t>
                      </a:r>
                      <a:r>
                        <a:rPr lang="en-US" sz="1800" b="0" u="sng" dirty="0">
                          <a:solidFill>
                            <a:srgbClr val="FF0000"/>
                          </a:solidFill>
                        </a:rPr>
                        <a:t>subject</a:t>
                      </a:r>
                      <a:r>
                        <a:rPr lang="en-US" sz="1800" b="0" dirty="0">
                          <a:solidFill>
                            <a:srgbClr val="FF0000"/>
                          </a:solidFill>
                        </a:rPr>
                        <a:t> </a:t>
                      </a:r>
                      <a:r>
                        <a:rPr lang="en-US" sz="1800" b="0" dirty="0"/>
                        <a:t>of their choice.  Students will be provided opportunities to </a:t>
                      </a:r>
                      <a:r>
                        <a:rPr lang="en-US" sz="1800" b="0" dirty="0">
                          <a:solidFill>
                            <a:srgbClr val="0000FF"/>
                          </a:solidFill>
                        </a:rPr>
                        <a:t>experiment</a:t>
                      </a:r>
                      <a:r>
                        <a:rPr lang="en-US" sz="1800" b="0" dirty="0"/>
                        <a:t> with a</a:t>
                      </a:r>
                      <a:r>
                        <a:rPr lang="en-US" sz="1800" b="0" dirty="0">
                          <a:solidFill>
                            <a:srgbClr val="0000FF"/>
                          </a:solidFill>
                        </a:rPr>
                        <a:t> </a:t>
                      </a:r>
                      <a:r>
                        <a:rPr lang="en-US" sz="1800" b="0" u="sng" dirty="0">
                          <a:solidFill>
                            <a:srgbClr val="FF0000"/>
                          </a:solidFill>
                        </a:rPr>
                        <a:t>variety of tools</a:t>
                      </a:r>
                      <a:r>
                        <a:rPr lang="en-US" sz="1800" b="0" dirty="0"/>
                        <a:t> with which </a:t>
                      </a:r>
                      <a:r>
                        <a:rPr lang="en-US" sz="1800" b="0" u="sng" dirty="0">
                          <a:solidFill>
                            <a:srgbClr val="FF0000"/>
                          </a:solidFill>
                        </a:rPr>
                        <a:t>paint</a:t>
                      </a:r>
                      <a:r>
                        <a:rPr lang="en-US" sz="1800" b="0" dirty="0"/>
                        <a:t> can be </a:t>
                      </a:r>
                      <a:r>
                        <a:rPr lang="en-US" sz="1800" b="0" i="1" dirty="0">
                          <a:solidFill>
                            <a:srgbClr val="0000FF"/>
                          </a:solidFill>
                        </a:rPr>
                        <a:t>applied</a:t>
                      </a:r>
                      <a:r>
                        <a:rPr lang="en-US" sz="1800" b="0" dirty="0"/>
                        <a:t> to paper.  They will complete their </a:t>
                      </a:r>
                      <a:r>
                        <a:rPr lang="en-US" sz="1800" b="0" u="sng" dirty="0">
                          <a:solidFill>
                            <a:srgbClr val="FF0000"/>
                          </a:solidFill>
                        </a:rPr>
                        <a:t>landscape</a:t>
                      </a:r>
                      <a:r>
                        <a:rPr lang="en-US" sz="1800" b="0" dirty="0"/>
                        <a:t> into a </a:t>
                      </a:r>
                      <a:r>
                        <a:rPr lang="en-US" sz="1800" b="0" u="sng" dirty="0">
                          <a:solidFill>
                            <a:srgbClr val="FF0000"/>
                          </a:solidFill>
                        </a:rPr>
                        <a:t>painting</a:t>
                      </a:r>
                      <a:r>
                        <a:rPr lang="en-US" sz="1800" b="0" dirty="0">
                          <a:solidFill>
                            <a:srgbClr val="FF0000"/>
                          </a:solidFill>
                        </a:rPr>
                        <a:t> </a:t>
                      </a:r>
                      <a:r>
                        <a:rPr lang="en-US" sz="1800" b="0" dirty="0"/>
                        <a:t>using </a:t>
                      </a:r>
                      <a:r>
                        <a:rPr lang="en-US" sz="1800" b="0" dirty="0" smtClean="0"/>
                        <a:t>two </a:t>
                      </a:r>
                      <a:r>
                        <a:rPr lang="en-US" sz="1800" b="0" dirty="0"/>
                        <a:t>or more</a:t>
                      </a:r>
                      <a:r>
                        <a:rPr lang="en-US" sz="1800" b="0" dirty="0">
                          <a:solidFill>
                            <a:srgbClr val="FF0000"/>
                          </a:solidFill>
                        </a:rPr>
                        <a:t> </a:t>
                      </a:r>
                      <a:r>
                        <a:rPr lang="en-US" sz="1800" b="0" u="sng" dirty="0">
                          <a:solidFill>
                            <a:srgbClr val="FF0000"/>
                          </a:solidFill>
                        </a:rPr>
                        <a:t>tools</a:t>
                      </a:r>
                      <a:r>
                        <a:rPr lang="en-US" sz="1800" b="0" dirty="0"/>
                        <a:t> of their choice.</a:t>
                      </a:r>
                      <a:endParaRPr b="0" dirty="0"/>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1"/>
                  </a:ext>
                </a:extLst>
              </a:tr>
              <a:tr h="700625">
                <a:tc>
                  <a:txBody>
                    <a:bodyPr/>
                    <a:lstStyle/>
                    <a:p>
                      <a:pPr marL="0" marR="0" lvl="0" indent="0" algn="l" rtl="0">
                        <a:spcBef>
                          <a:spcPts val="0"/>
                        </a:spcBef>
                        <a:spcAft>
                          <a:spcPts val="0"/>
                        </a:spcAft>
                        <a:buNone/>
                      </a:pPr>
                      <a:r>
                        <a:rPr lang="en-US" sz="2000" b="1" dirty="0">
                          <a:solidFill>
                            <a:schemeClr val="tx1"/>
                          </a:solidFill>
                        </a:rPr>
                        <a:t>KNOWLEDGE: </a:t>
                      </a:r>
                      <a:r>
                        <a:rPr lang="en-US" sz="2000" b="0" dirty="0" smtClean="0">
                          <a:solidFill>
                            <a:schemeClr val="tx1"/>
                          </a:solidFill>
                        </a:rPr>
                        <a:t>Identify </a:t>
                      </a:r>
                      <a:r>
                        <a:rPr lang="en-US" sz="2000" b="0" dirty="0">
                          <a:solidFill>
                            <a:schemeClr val="tx1"/>
                          </a:solidFill>
                        </a:rPr>
                        <a:t>the </a:t>
                      </a:r>
                      <a:r>
                        <a:rPr lang="en-US" sz="2000" b="0" i="0" u="sng" dirty="0">
                          <a:solidFill>
                            <a:schemeClr val="tx1"/>
                          </a:solidFill>
                        </a:rPr>
                        <a:t>nouns</a:t>
                      </a:r>
                      <a:r>
                        <a:rPr lang="en-US" sz="2000" b="0" i="0" u="none" dirty="0">
                          <a:solidFill>
                            <a:schemeClr val="tx1"/>
                          </a:solidFill>
                        </a:rPr>
                        <a:t> </a:t>
                      </a:r>
                      <a:endParaRPr lang="en-US" sz="2000" b="0" i="0" u="none" dirty="0" smtClean="0">
                        <a:solidFill>
                          <a:schemeClr val="tx1"/>
                        </a:solidFill>
                      </a:endParaRPr>
                    </a:p>
                    <a:p>
                      <a:pPr marL="0" marR="0" lvl="0" indent="0" algn="l" rtl="0">
                        <a:spcBef>
                          <a:spcPts val="0"/>
                        </a:spcBef>
                        <a:spcAft>
                          <a:spcPts val="0"/>
                        </a:spcAft>
                        <a:buNone/>
                      </a:pPr>
                      <a:r>
                        <a:rPr lang="en-US" sz="2000" b="0" i="0" u="none" dirty="0" smtClean="0">
                          <a:solidFill>
                            <a:schemeClr val="tx1"/>
                          </a:solidFill>
                        </a:rPr>
                        <a:t>in </a:t>
                      </a:r>
                      <a:r>
                        <a:rPr lang="en-US" sz="2000" b="0" i="0" u="none" dirty="0">
                          <a:solidFill>
                            <a:schemeClr val="tx1"/>
                          </a:solidFill>
                        </a:rPr>
                        <a:t>the </a:t>
                      </a:r>
                      <a:r>
                        <a:rPr lang="en-US" sz="2000" b="0" i="0" u="none" dirty="0" smtClean="0">
                          <a:solidFill>
                            <a:schemeClr val="tx1"/>
                          </a:solidFill>
                        </a:rPr>
                        <a:t>unit:</a:t>
                      </a:r>
                      <a:endParaRPr b="0" dirty="0">
                        <a:solidFill>
                          <a:schemeClr val="tx1"/>
                        </a:solidFill>
                      </a:endParaRPr>
                    </a:p>
                    <a:p>
                      <a:pPr marL="0" marR="0" lvl="0" indent="0" algn="l" rtl="0">
                        <a:spcBef>
                          <a:spcPts val="0"/>
                        </a:spcBef>
                        <a:spcAft>
                          <a:spcPts val="0"/>
                        </a:spcAft>
                        <a:buNone/>
                      </a:pPr>
                      <a:r>
                        <a:rPr lang="en-US" sz="2000" b="0" i="0" u="none" dirty="0">
                          <a:solidFill>
                            <a:schemeClr val="tx1"/>
                          </a:solidFill>
                        </a:rPr>
                        <a:t>Painting techniques, a variety of painting tools, personal ideas, understanding, landscape, spatial </a:t>
                      </a:r>
                      <a:r>
                        <a:rPr lang="en-US" sz="2000" b="0" i="0" u="none" dirty="0" smtClean="0">
                          <a:solidFill>
                            <a:schemeClr val="tx1"/>
                          </a:solidFill>
                        </a:rPr>
                        <a:t>relationships.</a:t>
                      </a:r>
                      <a:endParaRPr b="0" dirty="0">
                        <a:solidFill>
                          <a:schemeClr val="tx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BD4B4"/>
                    </a:solidFill>
                  </a:tcPr>
                </a:tc>
                <a:tc>
                  <a:txBody>
                    <a:bodyPr/>
                    <a:lstStyle/>
                    <a:p>
                      <a:pPr marL="0" marR="0" lvl="0" indent="0" algn="l" rtl="0">
                        <a:spcBef>
                          <a:spcPts val="0"/>
                        </a:spcBef>
                        <a:spcAft>
                          <a:spcPts val="0"/>
                        </a:spcAft>
                        <a:buNone/>
                      </a:pPr>
                      <a:r>
                        <a:rPr lang="en-US" sz="2000" b="1" dirty="0">
                          <a:solidFill>
                            <a:schemeClr val="tx1"/>
                          </a:solidFill>
                        </a:rPr>
                        <a:t>SKILLS: </a:t>
                      </a:r>
                      <a:r>
                        <a:rPr lang="en-US" sz="2000" b="0" dirty="0">
                          <a:solidFill>
                            <a:schemeClr val="tx1"/>
                          </a:solidFill>
                        </a:rPr>
                        <a:t>Identify the </a:t>
                      </a:r>
                      <a:r>
                        <a:rPr lang="en-US" sz="2000" b="0" i="1" u="none" dirty="0">
                          <a:solidFill>
                            <a:schemeClr val="tx1"/>
                          </a:solidFill>
                        </a:rPr>
                        <a:t>verbs</a:t>
                      </a:r>
                      <a:r>
                        <a:rPr lang="en-US" sz="2000" b="0" u="none" dirty="0">
                          <a:solidFill>
                            <a:schemeClr val="tx1"/>
                          </a:solidFill>
                        </a:rPr>
                        <a:t> </a:t>
                      </a:r>
                      <a:r>
                        <a:rPr lang="en-US" sz="2000" b="0" dirty="0">
                          <a:solidFill>
                            <a:schemeClr val="tx1"/>
                          </a:solidFill>
                        </a:rPr>
                        <a:t>in the unit:</a:t>
                      </a:r>
                      <a:endParaRPr b="0" dirty="0">
                        <a:solidFill>
                          <a:schemeClr val="tx1"/>
                        </a:solidFill>
                      </a:endParaRPr>
                    </a:p>
                    <a:p>
                      <a:pPr marL="0" marR="0" lvl="0" indent="0" algn="l" rtl="0">
                        <a:spcBef>
                          <a:spcPts val="0"/>
                        </a:spcBef>
                        <a:spcAft>
                          <a:spcPts val="0"/>
                        </a:spcAft>
                        <a:buNone/>
                      </a:pPr>
                      <a:endParaRPr sz="2000" b="0" dirty="0">
                        <a:solidFill>
                          <a:schemeClr val="tx1"/>
                        </a:solidFill>
                      </a:endParaRPr>
                    </a:p>
                    <a:p>
                      <a:pPr marL="0" marR="0" lvl="0" indent="0" algn="l" rtl="0">
                        <a:spcBef>
                          <a:spcPts val="0"/>
                        </a:spcBef>
                        <a:spcAft>
                          <a:spcPts val="0"/>
                        </a:spcAft>
                        <a:buNone/>
                      </a:pPr>
                      <a:r>
                        <a:rPr lang="en-US" sz="2000" b="0" dirty="0">
                          <a:solidFill>
                            <a:schemeClr val="tx1"/>
                          </a:solidFill>
                        </a:rPr>
                        <a:t>Apply, investigate, demonstrate, paint</a:t>
                      </a:r>
                      <a:endParaRPr b="0" dirty="0">
                        <a:solidFill>
                          <a:schemeClr val="tx1"/>
                        </a:solidFill>
                      </a:endParaRPr>
                    </a:p>
                  </a:txBody>
                  <a:tcPr marL="91450" marR="91450" marT="45725" marB="457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lgn="ctr">
                      <a:solidFill>
                        <a:schemeClr val="dk1"/>
                      </a:solidFill>
                      <a:prstDash val="solid"/>
                      <a:round/>
                      <a:headEnd type="none" w="sm" len="sm"/>
                      <a:tailEnd type="none" w="sm" len="sm"/>
                    </a:lnT>
                    <a:lnB w="19050" cap="flat" cmpd="sng" algn="ctr">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2"/>
                  </a:ext>
                </a:extLst>
              </a:tr>
            </a:tbl>
          </a:graphicData>
        </a:graphic>
      </p:graphicFrame>
      <p:cxnSp>
        <p:nvCxnSpPr>
          <p:cNvPr id="393" name="Google Shape;393;p38"/>
          <p:cNvCxnSpPr/>
          <p:nvPr/>
        </p:nvCxnSpPr>
        <p:spPr>
          <a:xfrm>
            <a:off x="1303274" y="6726968"/>
            <a:ext cx="7562700" cy="0"/>
          </a:xfrm>
          <a:prstGeom prst="straightConnector1">
            <a:avLst/>
          </a:prstGeom>
          <a:noFill/>
          <a:ln w="9525" cap="flat" cmpd="sng">
            <a:solidFill>
              <a:srgbClr val="002D73"/>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7AD182-6AD6-4D48-9BEA-963FD907C6C0}"/>
              </a:ext>
            </a:extLst>
          </p:cNvPr>
          <p:cNvSpPr>
            <a:spLocks noGrp="1"/>
          </p:cNvSpPr>
          <p:nvPr>
            <p:ph type="sldNum" sz="quarter" idx="12"/>
          </p:nvPr>
        </p:nvSpPr>
        <p:spPr/>
        <p:txBody>
          <a:bodyPr/>
          <a:lstStyle/>
          <a:p>
            <a:fld id="{24F2258D-CF54-2C4E-9726-8648A0B8DDCC}" type="slidenum">
              <a:rPr lang="en-US" smtClean="0"/>
              <a:t>27</a:t>
            </a:fld>
            <a:endParaRPr lang="en-US" dirty="0"/>
          </a:p>
        </p:txBody>
      </p:sp>
      <p:graphicFrame>
        <p:nvGraphicFramePr>
          <p:cNvPr id="4" name="Table 3">
            <a:extLst>
              <a:ext uri="{FF2B5EF4-FFF2-40B4-BE49-F238E27FC236}">
                <a16:creationId xmlns:a16="http://schemas.microsoft.com/office/drawing/2014/main" id="{22C54DA1-5756-1746-81A7-8ABB6C944A5B}"/>
              </a:ext>
            </a:extLst>
          </p:cNvPr>
          <p:cNvGraphicFramePr>
            <a:graphicFrameLocks noGrp="1"/>
          </p:cNvGraphicFramePr>
          <p:nvPr>
            <p:extLst>
              <p:ext uri="{D42A27DB-BD31-4B8C-83A1-F6EECF244321}">
                <p14:modId xmlns:p14="http://schemas.microsoft.com/office/powerpoint/2010/main" val="4237151270"/>
              </p:ext>
            </p:extLst>
          </p:nvPr>
        </p:nvGraphicFramePr>
        <p:xfrm>
          <a:off x="466530" y="793102"/>
          <a:ext cx="8297907" cy="5212080"/>
        </p:xfrm>
        <a:graphic>
          <a:graphicData uri="http://schemas.openxmlformats.org/drawingml/2006/table">
            <a:tbl>
              <a:tblPr firstRow="1" firstCol="1" bandRow="1">
                <a:tableStyleId>{93296810-A885-4BE3-A3E7-6D5BEEA58F35}</a:tableStyleId>
              </a:tblPr>
              <a:tblGrid>
                <a:gridCol w="8297907">
                  <a:extLst>
                    <a:ext uri="{9D8B030D-6E8A-4147-A177-3AD203B41FA5}">
                      <a16:colId xmlns:a16="http://schemas.microsoft.com/office/drawing/2014/main" val="1012547770"/>
                    </a:ext>
                  </a:extLst>
                </a:gridCol>
              </a:tblGrid>
              <a:tr h="1815286">
                <a:tc>
                  <a:txBody>
                    <a:bodyPr/>
                    <a:lstStyle/>
                    <a:p>
                      <a:pPr marL="0" marR="0">
                        <a:spcBef>
                          <a:spcPts val="0"/>
                        </a:spcBef>
                        <a:spcAft>
                          <a:spcPts val="0"/>
                        </a:spcAft>
                      </a:pPr>
                      <a:r>
                        <a:rPr lang="en-US" sz="1800" dirty="0">
                          <a:solidFill>
                            <a:schemeClr val="tx1"/>
                          </a:solidFill>
                          <a:effectLst/>
                          <a:latin typeface="Calibri" panose="020F0502020204030204" pitchFamily="34" charset="0"/>
                          <a:cs typeface="Calibri" panose="020F0502020204030204" pitchFamily="34" charset="0"/>
                        </a:rPr>
                        <a:t>Brief Description of Unit:</a:t>
                      </a:r>
                    </a:p>
                    <a:p>
                      <a:pPr marL="0" marR="0">
                        <a:spcBef>
                          <a:spcPts val="0"/>
                        </a:spcBef>
                        <a:spcAft>
                          <a:spcPts val="0"/>
                        </a:spcAft>
                      </a:pPr>
                      <a:r>
                        <a:rPr lang="en-US" sz="1800" b="0" dirty="0">
                          <a:solidFill>
                            <a:schemeClr val="tx1"/>
                          </a:solidFill>
                          <a:effectLst/>
                          <a:latin typeface="Calibri" panose="020F0502020204030204" pitchFamily="34" charset="0"/>
                          <a:cs typeface="Calibri" panose="020F0502020204030204" pitchFamily="34" charset="0"/>
                        </a:rPr>
                        <a:t>Following the introduction and study </a:t>
                      </a:r>
                      <a:r>
                        <a:rPr lang="en-US" sz="1800" b="0" u="sng" dirty="0">
                          <a:solidFill>
                            <a:srgbClr val="FF0000"/>
                          </a:solidFill>
                          <a:effectLst/>
                          <a:latin typeface="Calibri" panose="020F0502020204030204" pitchFamily="34" charset="0"/>
                          <a:cs typeface="Calibri" panose="020F0502020204030204" pitchFamily="34" charset="0"/>
                        </a:rPr>
                        <a:t>of various types of landscapes </a:t>
                      </a:r>
                      <a:r>
                        <a:rPr lang="en-US" sz="1800" b="0" dirty="0" smtClean="0">
                          <a:solidFill>
                            <a:schemeClr val="tx1"/>
                          </a:solidFill>
                          <a:effectLst/>
                          <a:latin typeface="Calibri" panose="020F0502020204030204" pitchFamily="34" charset="0"/>
                          <a:cs typeface="Calibri" panose="020F0502020204030204" pitchFamily="34" charset="0"/>
                        </a:rPr>
                        <a:t>and </a:t>
                      </a:r>
                      <a:r>
                        <a:rPr lang="en-US" sz="1800" b="0" u="sng" dirty="0">
                          <a:solidFill>
                            <a:srgbClr val="FF0000"/>
                          </a:solidFill>
                          <a:effectLst/>
                          <a:latin typeface="Calibri" panose="020F0502020204030204" pitchFamily="34" charset="0"/>
                          <a:cs typeface="Calibri" panose="020F0502020204030204" pitchFamily="34" charset="0"/>
                        </a:rPr>
                        <a:t>artists</a:t>
                      </a:r>
                      <a:r>
                        <a:rPr lang="en-US" sz="1800" b="0" dirty="0">
                          <a:solidFill>
                            <a:schemeClr val="tx1"/>
                          </a:solidFill>
                          <a:effectLst/>
                          <a:latin typeface="Calibri" panose="020F0502020204030204" pitchFamily="34" charset="0"/>
                          <a:cs typeface="Calibri" panose="020F0502020204030204" pitchFamily="34" charset="0"/>
                        </a:rPr>
                        <a:t>, students will </a:t>
                      </a:r>
                      <a:r>
                        <a:rPr lang="en-US" sz="1800" b="0" i="1" dirty="0">
                          <a:solidFill>
                            <a:srgbClr val="0070C0"/>
                          </a:solidFill>
                          <a:effectLst/>
                          <a:latin typeface="Calibri" panose="020F0502020204030204" pitchFamily="34" charset="0"/>
                          <a:cs typeface="Calibri" panose="020F0502020204030204" pitchFamily="34" charset="0"/>
                        </a:rPr>
                        <a:t>select</a:t>
                      </a:r>
                      <a:r>
                        <a:rPr lang="en-US" sz="1800" b="0" dirty="0">
                          <a:solidFill>
                            <a:srgbClr val="0070C0"/>
                          </a:solidFill>
                          <a:effectLst/>
                          <a:latin typeface="Calibri" panose="020F0502020204030204" pitchFamily="34" charset="0"/>
                          <a:cs typeface="Calibri" panose="020F0502020204030204" pitchFamily="34" charset="0"/>
                        </a:rPr>
                        <a:t> </a:t>
                      </a:r>
                      <a:r>
                        <a:rPr lang="en-US" sz="1800" b="0" dirty="0">
                          <a:solidFill>
                            <a:schemeClr val="tx1"/>
                          </a:solidFill>
                          <a:effectLst/>
                          <a:latin typeface="Calibri" panose="020F0502020204030204" pitchFamily="34" charset="0"/>
                          <a:cs typeface="Calibri" panose="020F0502020204030204" pitchFamily="34" charset="0"/>
                        </a:rPr>
                        <a:t>and </a:t>
                      </a:r>
                      <a:r>
                        <a:rPr lang="en-US" sz="1800" b="0" i="1" dirty="0">
                          <a:solidFill>
                            <a:srgbClr val="0070C0"/>
                          </a:solidFill>
                          <a:effectLst/>
                          <a:latin typeface="Calibri" panose="020F0502020204030204" pitchFamily="34" charset="0"/>
                          <a:cs typeface="Calibri" panose="020F0502020204030204" pitchFamily="34" charset="0"/>
                        </a:rPr>
                        <a:t>create</a:t>
                      </a:r>
                      <a:r>
                        <a:rPr lang="en-US" sz="1800" b="0" dirty="0">
                          <a:solidFill>
                            <a:srgbClr val="0070C0"/>
                          </a:solidFill>
                          <a:effectLst/>
                          <a:latin typeface="Calibri" panose="020F0502020204030204" pitchFamily="34" charset="0"/>
                          <a:cs typeface="Calibri" panose="020F0502020204030204" pitchFamily="34" charset="0"/>
                        </a:rPr>
                        <a:t> </a:t>
                      </a:r>
                      <a:r>
                        <a:rPr lang="en-US" sz="1800" b="0" dirty="0">
                          <a:solidFill>
                            <a:schemeClr val="tx1"/>
                          </a:solidFill>
                          <a:effectLst/>
                          <a:latin typeface="Calibri" panose="020F0502020204030204" pitchFamily="34" charset="0"/>
                          <a:cs typeface="Calibri" panose="020F0502020204030204" pitchFamily="34" charset="0"/>
                        </a:rPr>
                        <a:t>a </a:t>
                      </a:r>
                      <a:r>
                        <a:rPr lang="en-US" sz="1800" b="0" u="sng" dirty="0">
                          <a:solidFill>
                            <a:srgbClr val="FF0000"/>
                          </a:solidFill>
                          <a:effectLst/>
                          <a:latin typeface="Calibri" panose="020F0502020204030204" pitchFamily="34" charset="0"/>
                          <a:cs typeface="Calibri" panose="020F0502020204030204" pitchFamily="34" charset="0"/>
                        </a:rPr>
                        <a:t>landscape composition </a:t>
                      </a:r>
                      <a:r>
                        <a:rPr lang="en-US" sz="1800" b="0" dirty="0" smtClean="0">
                          <a:solidFill>
                            <a:schemeClr val="tx1"/>
                          </a:solidFill>
                          <a:effectLst/>
                          <a:latin typeface="Calibri" panose="020F0502020204030204" pitchFamily="34" charset="0"/>
                          <a:cs typeface="Calibri" panose="020F0502020204030204" pitchFamily="34" charset="0"/>
                        </a:rPr>
                        <a:t>and </a:t>
                      </a:r>
                      <a:r>
                        <a:rPr lang="en-US" sz="1800" b="0" u="sng" dirty="0">
                          <a:solidFill>
                            <a:srgbClr val="FF0000"/>
                          </a:solidFill>
                          <a:effectLst/>
                          <a:latin typeface="Calibri" panose="020F0502020204030204" pitchFamily="34" charset="0"/>
                          <a:cs typeface="Calibri" panose="020F0502020204030204" pitchFamily="34" charset="0"/>
                        </a:rPr>
                        <a:t>subject</a:t>
                      </a:r>
                      <a:r>
                        <a:rPr lang="en-US" sz="1800" b="0" dirty="0">
                          <a:solidFill>
                            <a:schemeClr val="tx1"/>
                          </a:solidFill>
                          <a:effectLst/>
                          <a:latin typeface="Calibri" panose="020F0502020204030204" pitchFamily="34" charset="0"/>
                          <a:cs typeface="Calibri" panose="020F0502020204030204" pitchFamily="34" charset="0"/>
                        </a:rPr>
                        <a:t> of their choice.  Students will be provided opportunities to </a:t>
                      </a:r>
                      <a:r>
                        <a:rPr lang="en-US" sz="1800" b="0" i="1" dirty="0">
                          <a:solidFill>
                            <a:srgbClr val="0070C0"/>
                          </a:solidFill>
                          <a:effectLst/>
                          <a:latin typeface="Calibri" panose="020F0502020204030204" pitchFamily="34" charset="0"/>
                          <a:cs typeface="Calibri" panose="020F0502020204030204" pitchFamily="34" charset="0"/>
                        </a:rPr>
                        <a:t>experiment</a:t>
                      </a:r>
                      <a:r>
                        <a:rPr lang="en-US" sz="1800" b="0" dirty="0">
                          <a:solidFill>
                            <a:schemeClr val="tx1"/>
                          </a:solidFill>
                          <a:effectLst/>
                          <a:latin typeface="Calibri" panose="020F0502020204030204" pitchFamily="34" charset="0"/>
                          <a:cs typeface="Calibri" panose="020F0502020204030204" pitchFamily="34" charset="0"/>
                        </a:rPr>
                        <a:t> with a </a:t>
                      </a:r>
                      <a:r>
                        <a:rPr lang="en-US" sz="1800" b="0" u="sng" dirty="0">
                          <a:solidFill>
                            <a:srgbClr val="FF0000"/>
                          </a:solidFill>
                          <a:effectLst/>
                          <a:latin typeface="Calibri" panose="020F0502020204030204" pitchFamily="34" charset="0"/>
                          <a:cs typeface="Calibri" panose="020F0502020204030204" pitchFamily="34" charset="0"/>
                        </a:rPr>
                        <a:t>variety of tools</a:t>
                      </a:r>
                      <a:r>
                        <a:rPr lang="en-US" sz="1800" b="0" dirty="0">
                          <a:solidFill>
                            <a:schemeClr val="tx1"/>
                          </a:solidFill>
                          <a:effectLst/>
                          <a:latin typeface="Calibri" panose="020F0502020204030204" pitchFamily="34" charset="0"/>
                          <a:cs typeface="Calibri" panose="020F0502020204030204" pitchFamily="34" charset="0"/>
                        </a:rPr>
                        <a:t> with which </a:t>
                      </a:r>
                      <a:r>
                        <a:rPr lang="en-US" sz="1800" b="0" u="sng" dirty="0">
                          <a:solidFill>
                            <a:srgbClr val="FF0000"/>
                          </a:solidFill>
                          <a:effectLst/>
                          <a:latin typeface="Calibri" panose="020F0502020204030204" pitchFamily="34" charset="0"/>
                          <a:cs typeface="Calibri" panose="020F0502020204030204" pitchFamily="34" charset="0"/>
                        </a:rPr>
                        <a:t>paint</a:t>
                      </a:r>
                      <a:r>
                        <a:rPr lang="en-US" sz="1800" b="0" dirty="0">
                          <a:solidFill>
                            <a:schemeClr val="tx1"/>
                          </a:solidFill>
                          <a:effectLst/>
                          <a:latin typeface="Calibri" panose="020F0502020204030204" pitchFamily="34" charset="0"/>
                          <a:cs typeface="Calibri" panose="020F0502020204030204" pitchFamily="34" charset="0"/>
                        </a:rPr>
                        <a:t> can be </a:t>
                      </a:r>
                      <a:r>
                        <a:rPr lang="en-US" sz="1800" b="0" i="1" dirty="0">
                          <a:solidFill>
                            <a:srgbClr val="0070C0"/>
                          </a:solidFill>
                          <a:effectLst/>
                          <a:latin typeface="Calibri" panose="020F0502020204030204" pitchFamily="34" charset="0"/>
                          <a:cs typeface="Calibri" panose="020F0502020204030204" pitchFamily="34" charset="0"/>
                        </a:rPr>
                        <a:t>applied</a:t>
                      </a:r>
                      <a:r>
                        <a:rPr lang="en-US" sz="1800" b="0" dirty="0">
                          <a:solidFill>
                            <a:schemeClr val="tx1"/>
                          </a:solidFill>
                          <a:effectLst/>
                          <a:latin typeface="Calibri" panose="020F0502020204030204" pitchFamily="34" charset="0"/>
                          <a:cs typeface="Calibri" panose="020F0502020204030204" pitchFamily="34" charset="0"/>
                        </a:rPr>
                        <a:t> to paper.  They will complete their </a:t>
                      </a:r>
                      <a:r>
                        <a:rPr lang="en-US" sz="1800" b="0" u="sng" dirty="0">
                          <a:solidFill>
                            <a:srgbClr val="FF0000"/>
                          </a:solidFill>
                          <a:effectLst/>
                          <a:latin typeface="Calibri" panose="020F0502020204030204" pitchFamily="34" charset="0"/>
                          <a:cs typeface="Calibri" panose="020F0502020204030204" pitchFamily="34" charset="0"/>
                        </a:rPr>
                        <a:t>landscape</a:t>
                      </a:r>
                      <a:r>
                        <a:rPr lang="en-US" sz="1800" b="0" dirty="0">
                          <a:solidFill>
                            <a:schemeClr val="tx1"/>
                          </a:solidFill>
                          <a:effectLst/>
                          <a:latin typeface="Calibri" panose="020F0502020204030204" pitchFamily="34" charset="0"/>
                          <a:cs typeface="Calibri" panose="020F0502020204030204" pitchFamily="34" charset="0"/>
                        </a:rPr>
                        <a:t> into a </a:t>
                      </a:r>
                      <a:r>
                        <a:rPr lang="en-US" sz="1800" b="0" u="sng" dirty="0">
                          <a:solidFill>
                            <a:srgbClr val="FF0000"/>
                          </a:solidFill>
                          <a:effectLst/>
                          <a:latin typeface="Calibri" panose="020F0502020204030204" pitchFamily="34" charset="0"/>
                          <a:cs typeface="Calibri" panose="020F0502020204030204" pitchFamily="34" charset="0"/>
                        </a:rPr>
                        <a:t>painting</a:t>
                      </a:r>
                      <a:r>
                        <a:rPr lang="en-US" sz="1800" b="0" dirty="0">
                          <a:solidFill>
                            <a:schemeClr val="tx1"/>
                          </a:solidFill>
                          <a:effectLst/>
                          <a:latin typeface="Calibri" panose="020F0502020204030204" pitchFamily="34" charset="0"/>
                          <a:cs typeface="Calibri" panose="020F0502020204030204" pitchFamily="34" charset="0"/>
                        </a:rPr>
                        <a:t> using </a:t>
                      </a:r>
                      <a:r>
                        <a:rPr lang="en-US" sz="1800" b="0" dirty="0" smtClean="0">
                          <a:solidFill>
                            <a:schemeClr val="tx1"/>
                          </a:solidFill>
                          <a:effectLst/>
                          <a:latin typeface="Calibri" panose="020F0502020204030204" pitchFamily="34" charset="0"/>
                          <a:cs typeface="Calibri" panose="020F0502020204030204" pitchFamily="34" charset="0"/>
                        </a:rPr>
                        <a:t>two </a:t>
                      </a:r>
                      <a:r>
                        <a:rPr lang="en-US" sz="1800" b="0" dirty="0">
                          <a:solidFill>
                            <a:schemeClr val="tx1"/>
                          </a:solidFill>
                          <a:effectLst/>
                          <a:latin typeface="Calibri" panose="020F0502020204030204" pitchFamily="34" charset="0"/>
                          <a:cs typeface="Calibri" panose="020F0502020204030204" pitchFamily="34" charset="0"/>
                        </a:rPr>
                        <a:t>or more </a:t>
                      </a:r>
                      <a:r>
                        <a:rPr lang="en-US" sz="1800" b="0" u="sng" dirty="0">
                          <a:solidFill>
                            <a:srgbClr val="FF0000"/>
                          </a:solidFill>
                          <a:effectLst/>
                          <a:latin typeface="Calibri" panose="020F0502020204030204" pitchFamily="34" charset="0"/>
                          <a:cs typeface="Calibri" panose="020F0502020204030204" pitchFamily="34" charset="0"/>
                        </a:rPr>
                        <a:t>tools</a:t>
                      </a:r>
                      <a:r>
                        <a:rPr lang="en-US" sz="1800" b="0" dirty="0">
                          <a:solidFill>
                            <a:schemeClr val="tx1"/>
                          </a:solidFill>
                          <a:effectLst/>
                          <a:latin typeface="Calibri" panose="020F0502020204030204" pitchFamily="34" charset="0"/>
                          <a:cs typeface="Calibri" panose="020F0502020204030204" pitchFamily="34" charset="0"/>
                        </a:rPr>
                        <a:t> of their </a:t>
                      </a:r>
                      <a:r>
                        <a:rPr lang="en-US" sz="1800" b="0" u="sng" dirty="0">
                          <a:solidFill>
                            <a:srgbClr val="FF0000"/>
                          </a:solidFill>
                          <a:effectLst/>
                          <a:latin typeface="Calibri" panose="020F0502020204030204" pitchFamily="34" charset="0"/>
                          <a:cs typeface="Calibri" panose="020F0502020204030204" pitchFamily="34" charset="0"/>
                        </a:rPr>
                        <a:t>choice</a:t>
                      </a:r>
                      <a:r>
                        <a:rPr lang="en-US" sz="1800" b="0" dirty="0">
                          <a:solidFill>
                            <a:schemeClr val="tx1"/>
                          </a:solidFill>
                          <a:effectLst/>
                          <a:latin typeface="Calibri" panose="020F0502020204030204" pitchFamily="34" charset="0"/>
                          <a:cs typeface="Calibri" panose="020F0502020204030204" pitchFamily="34" charset="0"/>
                        </a:rPr>
                        <a:t>.</a:t>
                      </a:r>
                    </a:p>
                    <a:p>
                      <a:pPr marL="0" marR="0">
                        <a:spcBef>
                          <a:spcPts val="0"/>
                        </a:spcBef>
                        <a:spcAft>
                          <a:spcPts val="0"/>
                        </a:spcAft>
                      </a:pPr>
                      <a:r>
                        <a:rPr lang="en-US" sz="1800" b="0" dirty="0">
                          <a:solidFill>
                            <a:schemeClr val="tx1"/>
                          </a:solidFill>
                          <a:effectLst/>
                          <a:latin typeface="Calibri" panose="020F0502020204030204" pitchFamily="34" charset="0"/>
                          <a:cs typeface="Calibri" panose="020F0502020204030204" pitchFamily="34" charset="0"/>
                        </a:rPr>
                        <a:t> </a:t>
                      </a:r>
                      <a:endPar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54817" marR="54817"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479542944"/>
                  </a:ext>
                </a:extLst>
              </a:tr>
              <a:tr h="2852592">
                <a:tc>
                  <a:txBody>
                    <a:bodyPr/>
                    <a:lstStyle/>
                    <a:p>
                      <a:pPr marL="0" marR="0">
                        <a:spcBef>
                          <a:spcPts val="0"/>
                        </a:spcBef>
                        <a:spcAft>
                          <a:spcPts val="0"/>
                        </a:spcAft>
                      </a:pPr>
                      <a:r>
                        <a:rPr lang="en-US" sz="1800" dirty="0" smtClean="0">
                          <a:solidFill>
                            <a:schemeClr val="tx1"/>
                          </a:solidFill>
                          <a:effectLst/>
                          <a:latin typeface="Calibri" panose="020F0502020204030204" pitchFamily="34" charset="0"/>
                          <a:cs typeface="Calibri" panose="020F0502020204030204" pitchFamily="34" charset="0"/>
                        </a:rPr>
                        <a:t>STANDARDS:</a:t>
                      </a:r>
                    </a:p>
                    <a:p>
                      <a:pPr marL="0" marR="0">
                        <a:spcBef>
                          <a:spcPts val="0"/>
                        </a:spcBef>
                        <a:spcAft>
                          <a:spcPts val="0"/>
                        </a:spcAft>
                      </a:pPr>
                      <a:r>
                        <a:rPr lang="en-US" sz="1800" dirty="0" smtClean="0">
                          <a:solidFill>
                            <a:schemeClr val="tx1"/>
                          </a:solidFill>
                          <a:effectLst/>
                          <a:latin typeface="Calibri" panose="020F0502020204030204" pitchFamily="34" charset="0"/>
                          <a:cs typeface="Calibri" panose="020F0502020204030204" pitchFamily="34" charset="0"/>
                        </a:rPr>
                        <a:t>Creating</a:t>
                      </a:r>
                      <a:r>
                        <a:rPr lang="en-US" sz="1800" dirty="0">
                          <a:solidFill>
                            <a:schemeClr val="tx1"/>
                          </a:solidFill>
                          <a:effectLst/>
                          <a:latin typeface="Calibri" panose="020F0502020204030204" pitchFamily="34" charset="0"/>
                          <a:cs typeface="Calibri" panose="020F0502020204030204" pitchFamily="34" charset="0"/>
                        </a:rPr>
                        <a:t>:  </a:t>
                      </a:r>
                      <a:endParaRPr lang="en-US" sz="1800" dirty="0" smtClean="0">
                        <a:solidFill>
                          <a:schemeClr val="tx1"/>
                        </a:solidFill>
                        <a:effectLst/>
                        <a:latin typeface="Calibri" panose="020F0502020204030204" pitchFamily="34" charset="0"/>
                        <a:cs typeface="Calibri" panose="020F0502020204030204" pitchFamily="34" charset="0"/>
                      </a:endParaRPr>
                    </a:p>
                    <a:p>
                      <a:pPr marL="0" marR="0">
                        <a:spcBef>
                          <a:spcPts val="0"/>
                        </a:spcBef>
                        <a:spcAft>
                          <a:spcPts val="0"/>
                        </a:spcAft>
                      </a:pPr>
                      <a:r>
                        <a:rPr lang="en-US" sz="1800" dirty="0" smtClean="0">
                          <a:solidFill>
                            <a:schemeClr val="tx1"/>
                          </a:solidFill>
                          <a:effectLst/>
                          <a:latin typeface="Calibri" panose="020F0502020204030204" pitchFamily="34" charset="0"/>
                          <a:cs typeface="Calibri" panose="020F0502020204030204" pitchFamily="34" charset="0"/>
                        </a:rPr>
                        <a:t>VA</a:t>
                      </a:r>
                      <a:r>
                        <a:rPr lang="en-US" sz="1800" dirty="0">
                          <a:solidFill>
                            <a:schemeClr val="tx1"/>
                          </a:solidFill>
                          <a:effectLst/>
                          <a:latin typeface="Calibri" panose="020F0502020204030204" pitchFamily="34" charset="0"/>
                          <a:cs typeface="Calibri" panose="020F0502020204030204" pitchFamily="34" charset="0"/>
                        </a:rPr>
                        <a:t>: </a:t>
                      </a:r>
                      <a:r>
                        <a:rPr lang="en-US" sz="1800" dirty="0" smtClean="0">
                          <a:solidFill>
                            <a:schemeClr val="tx1"/>
                          </a:solidFill>
                          <a:effectLst/>
                          <a:latin typeface="Calibri" panose="020F0502020204030204" pitchFamily="34" charset="0"/>
                          <a:cs typeface="Calibri" panose="020F0502020204030204" pitchFamily="34" charset="0"/>
                        </a:rPr>
                        <a:t>Cr1.2.3 - </a:t>
                      </a:r>
                      <a:r>
                        <a:rPr lang="en-US" sz="1800" b="0" i="1" dirty="0">
                          <a:solidFill>
                            <a:srgbClr val="0070C0"/>
                          </a:solidFill>
                          <a:effectLst/>
                          <a:latin typeface="Calibri" panose="020F0502020204030204" pitchFamily="34" charset="0"/>
                          <a:cs typeface="Calibri" panose="020F0502020204030204" pitchFamily="34" charset="0"/>
                        </a:rPr>
                        <a:t>Apply </a:t>
                      </a:r>
                      <a:r>
                        <a:rPr lang="en-US" sz="1800" b="0" u="sng" dirty="0">
                          <a:solidFill>
                            <a:srgbClr val="FF0000"/>
                          </a:solidFill>
                          <a:effectLst/>
                          <a:latin typeface="Calibri" panose="020F0502020204030204" pitchFamily="34" charset="0"/>
                          <a:cs typeface="Calibri" panose="020F0502020204030204" pitchFamily="34" charset="0"/>
                        </a:rPr>
                        <a:t>knowledge</a:t>
                      </a:r>
                      <a:r>
                        <a:rPr lang="en-US" sz="1800" b="0" dirty="0">
                          <a:solidFill>
                            <a:schemeClr val="tx1"/>
                          </a:solidFill>
                          <a:effectLst/>
                          <a:latin typeface="Calibri" panose="020F0502020204030204" pitchFamily="34" charset="0"/>
                          <a:cs typeface="Calibri" panose="020F0502020204030204" pitchFamily="34" charset="0"/>
                        </a:rPr>
                        <a:t> of </a:t>
                      </a:r>
                      <a:r>
                        <a:rPr lang="en-US" sz="1800" b="0" u="sng" dirty="0">
                          <a:solidFill>
                            <a:srgbClr val="FF0000"/>
                          </a:solidFill>
                          <a:effectLst/>
                          <a:latin typeface="Calibri" panose="020F0502020204030204" pitchFamily="34" charset="0"/>
                          <a:cs typeface="Calibri" panose="020F0502020204030204" pitchFamily="34" charset="0"/>
                        </a:rPr>
                        <a:t>available resources</a:t>
                      </a:r>
                      <a:r>
                        <a:rPr lang="en-US" sz="1800" b="0" dirty="0">
                          <a:solidFill>
                            <a:schemeClr val="tx1"/>
                          </a:solidFill>
                          <a:effectLst/>
                          <a:latin typeface="Calibri" panose="020F0502020204030204" pitchFamily="34" charset="0"/>
                          <a:cs typeface="Calibri" panose="020F0502020204030204" pitchFamily="34" charset="0"/>
                        </a:rPr>
                        <a:t>, </a:t>
                      </a:r>
                      <a:r>
                        <a:rPr lang="en-US" sz="1800" b="0" u="sng" dirty="0">
                          <a:solidFill>
                            <a:srgbClr val="FF0000"/>
                          </a:solidFill>
                          <a:effectLst/>
                          <a:latin typeface="Calibri" panose="020F0502020204030204" pitchFamily="34" charset="0"/>
                          <a:cs typeface="Calibri" panose="020F0502020204030204" pitchFamily="34" charset="0"/>
                        </a:rPr>
                        <a:t>tools</a:t>
                      </a:r>
                      <a:r>
                        <a:rPr lang="en-US" sz="1800" b="0" dirty="0">
                          <a:solidFill>
                            <a:schemeClr val="tx1"/>
                          </a:solidFill>
                          <a:effectLst/>
                          <a:latin typeface="Calibri" panose="020F0502020204030204" pitchFamily="34" charset="0"/>
                          <a:cs typeface="Calibri" panose="020F0502020204030204" pitchFamily="34" charset="0"/>
                        </a:rPr>
                        <a:t>, and </a:t>
                      </a:r>
                      <a:r>
                        <a:rPr lang="en-US" sz="1800" b="0" u="sng" dirty="0">
                          <a:solidFill>
                            <a:srgbClr val="FF0000"/>
                          </a:solidFill>
                          <a:effectLst/>
                          <a:latin typeface="Calibri" panose="020F0502020204030204" pitchFamily="34" charset="0"/>
                          <a:cs typeface="Calibri" panose="020F0502020204030204" pitchFamily="34" charset="0"/>
                        </a:rPr>
                        <a:t>technologies</a:t>
                      </a:r>
                      <a:r>
                        <a:rPr lang="en-US" sz="1800" b="0" dirty="0">
                          <a:solidFill>
                            <a:srgbClr val="FF0000"/>
                          </a:solidFill>
                          <a:effectLst/>
                          <a:latin typeface="Calibri" panose="020F0502020204030204" pitchFamily="34" charset="0"/>
                          <a:cs typeface="Calibri" panose="020F0502020204030204" pitchFamily="34" charset="0"/>
                        </a:rPr>
                        <a:t> </a:t>
                      </a:r>
                      <a:r>
                        <a:rPr lang="en-US" sz="1800" b="0" dirty="0">
                          <a:solidFill>
                            <a:schemeClr val="tx1"/>
                          </a:solidFill>
                          <a:effectLst/>
                          <a:latin typeface="Calibri" panose="020F0502020204030204" pitchFamily="34" charset="0"/>
                          <a:cs typeface="Calibri" panose="020F0502020204030204" pitchFamily="34" charset="0"/>
                        </a:rPr>
                        <a:t>to </a:t>
                      </a:r>
                      <a:r>
                        <a:rPr lang="en-US" sz="1800" b="0" i="1" dirty="0">
                          <a:solidFill>
                            <a:srgbClr val="0070C0"/>
                          </a:solidFill>
                          <a:effectLst/>
                          <a:latin typeface="Calibri" panose="020F0502020204030204" pitchFamily="34" charset="0"/>
                          <a:cs typeface="Calibri" panose="020F0502020204030204" pitchFamily="34" charset="0"/>
                        </a:rPr>
                        <a:t>investigate</a:t>
                      </a:r>
                      <a:r>
                        <a:rPr lang="en-US" sz="1800" b="0" dirty="0">
                          <a:solidFill>
                            <a:schemeClr val="tx1"/>
                          </a:solidFill>
                          <a:effectLst/>
                          <a:latin typeface="Calibri" panose="020F0502020204030204" pitchFamily="34" charset="0"/>
                          <a:cs typeface="Calibri" panose="020F0502020204030204" pitchFamily="34" charset="0"/>
                        </a:rPr>
                        <a:t> </a:t>
                      </a:r>
                      <a:r>
                        <a:rPr lang="en-US" sz="1800" b="0" u="sng" dirty="0">
                          <a:solidFill>
                            <a:srgbClr val="FF0000"/>
                          </a:solidFill>
                          <a:effectLst/>
                          <a:latin typeface="Calibri" panose="020F0502020204030204" pitchFamily="34" charset="0"/>
                          <a:cs typeface="Calibri" panose="020F0502020204030204" pitchFamily="34" charset="0"/>
                        </a:rPr>
                        <a:t>personal ideas</a:t>
                      </a:r>
                      <a:r>
                        <a:rPr lang="en-US" sz="1800" b="0" u="none" dirty="0">
                          <a:solidFill>
                            <a:srgbClr val="FF0000"/>
                          </a:solidFill>
                          <a:effectLst/>
                          <a:latin typeface="Calibri" panose="020F0502020204030204" pitchFamily="34" charset="0"/>
                          <a:cs typeface="Calibri" panose="020F0502020204030204" pitchFamily="34" charset="0"/>
                        </a:rPr>
                        <a:t> </a:t>
                      </a:r>
                      <a:r>
                        <a:rPr lang="en-US" sz="1800" b="0" dirty="0">
                          <a:solidFill>
                            <a:schemeClr val="tx1"/>
                          </a:solidFill>
                          <a:effectLst/>
                          <a:latin typeface="Calibri" panose="020F0502020204030204" pitchFamily="34" charset="0"/>
                          <a:cs typeface="Calibri" panose="020F0502020204030204" pitchFamily="34" charset="0"/>
                        </a:rPr>
                        <a:t>through the </a:t>
                      </a:r>
                      <a:r>
                        <a:rPr lang="en-US" sz="1800" b="0" u="sng" dirty="0">
                          <a:solidFill>
                            <a:srgbClr val="FF0000"/>
                          </a:solidFill>
                          <a:effectLst/>
                          <a:latin typeface="Calibri" panose="020F0502020204030204" pitchFamily="34" charset="0"/>
                          <a:cs typeface="Calibri" panose="020F0502020204030204" pitchFamily="34" charset="0"/>
                        </a:rPr>
                        <a:t>art-making process</a:t>
                      </a:r>
                      <a:r>
                        <a:rPr lang="en-US" sz="1800" b="0" dirty="0">
                          <a:solidFill>
                            <a:schemeClr val="tx1"/>
                          </a:solidFill>
                          <a:effectLst/>
                          <a:latin typeface="Calibri" panose="020F0502020204030204" pitchFamily="34" charset="0"/>
                          <a:cs typeface="Calibri" panose="020F0502020204030204" pitchFamily="34" charset="0"/>
                        </a:rPr>
                        <a:t>. </a:t>
                      </a:r>
                    </a:p>
                    <a:p>
                      <a:pPr marL="0" marR="0">
                        <a:spcBef>
                          <a:spcPts val="0"/>
                        </a:spcBef>
                        <a:spcAft>
                          <a:spcPts val="0"/>
                        </a:spcAft>
                      </a:pPr>
                      <a:r>
                        <a:rPr lang="en-US" sz="1800" dirty="0" smtClean="0">
                          <a:solidFill>
                            <a:schemeClr val="tx1"/>
                          </a:solidFill>
                          <a:effectLst/>
                          <a:latin typeface="Calibri" panose="020F0502020204030204" pitchFamily="34" charset="0"/>
                          <a:cs typeface="Calibri" panose="020F0502020204030204" pitchFamily="34" charset="0"/>
                        </a:rPr>
                        <a:t>VA</a:t>
                      </a:r>
                      <a:r>
                        <a:rPr lang="en-US" sz="1800" dirty="0">
                          <a:solidFill>
                            <a:schemeClr val="tx1"/>
                          </a:solidFill>
                          <a:effectLst/>
                          <a:latin typeface="Calibri" panose="020F0502020204030204" pitchFamily="34" charset="0"/>
                          <a:cs typeface="Calibri" panose="020F0502020204030204" pitchFamily="34" charset="0"/>
                        </a:rPr>
                        <a:t>: </a:t>
                      </a:r>
                      <a:r>
                        <a:rPr lang="en-US" sz="1800" dirty="0" smtClean="0">
                          <a:solidFill>
                            <a:schemeClr val="tx1"/>
                          </a:solidFill>
                          <a:effectLst/>
                          <a:latin typeface="Calibri" panose="020F0502020204030204" pitchFamily="34" charset="0"/>
                          <a:cs typeface="Calibri" panose="020F0502020204030204" pitchFamily="34" charset="0"/>
                        </a:rPr>
                        <a:t>Cr2.2.3 - </a:t>
                      </a:r>
                      <a:r>
                        <a:rPr lang="en-US" sz="1800" b="0" i="1" dirty="0" smtClean="0">
                          <a:solidFill>
                            <a:srgbClr val="0070C0"/>
                          </a:solidFill>
                          <a:effectLst/>
                          <a:latin typeface="Calibri" panose="020F0502020204030204" pitchFamily="34" charset="0"/>
                          <a:cs typeface="Calibri" panose="020F0502020204030204" pitchFamily="34" charset="0"/>
                        </a:rPr>
                        <a:t>Demonstrate</a:t>
                      </a:r>
                      <a:r>
                        <a:rPr lang="en-US" sz="1800" b="0" dirty="0" smtClean="0">
                          <a:solidFill>
                            <a:schemeClr val="tx1"/>
                          </a:solidFill>
                          <a:effectLst/>
                          <a:latin typeface="Calibri" panose="020F0502020204030204" pitchFamily="34" charset="0"/>
                          <a:cs typeface="Calibri" panose="020F0502020204030204" pitchFamily="34" charset="0"/>
                        </a:rPr>
                        <a:t> </a:t>
                      </a:r>
                      <a:r>
                        <a:rPr lang="en-US" sz="1800" b="0" dirty="0">
                          <a:solidFill>
                            <a:schemeClr val="tx1"/>
                          </a:solidFill>
                          <a:effectLst/>
                          <a:latin typeface="Calibri" panose="020F0502020204030204" pitchFamily="34" charset="0"/>
                          <a:cs typeface="Calibri" panose="020F0502020204030204" pitchFamily="34" charset="0"/>
                        </a:rPr>
                        <a:t>an </a:t>
                      </a:r>
                      <a:r>
                        <a:rPr lang="en-US" sz="1800" b="0" u="sng" dirty="0">
                          <a:solidFill>
                            <a:srgbClr val="FF0000"/>
                          </a:solidFill>
                          <a:effectLst/>
                          <a:latin typeface="Calibri" panose="020F0502020204030204" pitchFamily="34" charset="0"/>
                          <a:cs typeface="Calibri" panose="020F0502020204030204" pitchFamily="34" charset="0"/>
                        </a:rPr>
                        <a:t>understanding</a:t>
                      </a:r>
                      <a:r>
                        <a:rPr lang="en-US" sz="1800" b="0" dirty="0">
                          <a:solidFill>
                            <a:schemeClr val="tx1"/>
                          </a:solidFill>
                          <a:effectLst/>
                          <a:latin typeface="Calibri" panose="020F0502020204030204" pitchFamily="34" charset="0"/>
                          <a:cs typeface="Calibri" panose="020F0502020204030204" pitchFamily="34" charset="0"/>
                        </a:rPr>
                        <a:t> of the safe </a:t>
                      </a:r>
                      <a:r>
                        <a:rPr lang="en-US" sz="1800" b="0" dirty="0" smtClean="0">
                          <a:solidFill>
                            <a:schemeClr val="tx1"/>
                          </a:solidFill>
                          <a:effectLst/>
                          <a:latin typeface="Calibri" panose="020F0502020204030204" pitchFamily="34" charset="0"/>
                          <a:cs typeface="Calibri" panose="020F0502020204030204" pitchFamily="34" charset="0"/>
                        </a:rPr>
                        <a:t>and </a:t>
                      </a:r>
                      <a:r>
                        <a:rPr lang="en-US" sz="1800" b="0" dirty="0">
                          <a:solidFill>
                            <a:schemeClr val="tx1"/>
                          </a:solidFill>
                          <a:effectLst/>
                          <a:latin typeface="Calibri" panose="020F0502020204030204" pitchFamily="34" charset="0"/>
                          <a:cs typeface="Calibri" panose="020F0502020204030204" pitchFamily="34" charset="0"/>
                        </a:rPr>
                        <a:t>proficient use of </a:t>
                      </a:r>
                      <a:r>
                        <a:rPr lang="en-US" sz="1800" b="0" u="sng" dirty="0" smtClean="0">
                          <a:solidFill>
                            <a:srgbClr val="FF0000"/>
                          </a:solidFill>
                          <a:effectLst/>
                          <a:latin typeface="Calibri" panose="020F0502020204030204" pitchFamily="34" charset="0"/>
                          <a:cs typeface="Calibri" panose="020F0502020204030204" pitchFamily="34" charset="0"/>
                        </a:rPr>
                        <a:t>materials</a:t>
                      </a:r>
                      <a:r>
                        <a:rPr lang="en-US" sz="1800" b="0" dirty="0">
                          <a:solidFill>
                            <a:schemeClr val="tx1"/>
                          </a:solidFill>
                          <a:effectLst/>
                          <a:latin typeface="Calibri" panose="020F0502020204030204" pitchFamily="34" charset="0"/>
                          <a:cs typeface="Calibri" panose="020F0502020204030204" pitchFamily="34" charset="0"/>
                        </a:rPr>
                        <a:t>, </a:t>
                      </a:r>
                      <a:r>
                        <a:rPr lang="en-US" sz="1800" b="0" u="sng" dirty="0">
                          <a:solidFill>
                            <a:srgbClr val="FF0000"/>
                          </a:solidFill>
                          <a:effectLst/>
                          <a:latin typeface="Calibri" panose="020F0502020204030204" pitchFamily="34" charset="0"/>
                          <a:cs typeface="Calibri" panose="020F0502020204030204" pitchFamily="34" charset="0"/>
                        </a:rPr>
                        <a:t>tools </a:t>
                      </a:r>
                      <a:r>
                        <a:rPr lang="en-US" sz="1800" b="0" u="sng" dirty="0" smtClean="0">
                          <a:solidFill>
                            <a:srgbClr val="FF0000"/>
                          </a:solidFill>
                          <a:effectLst/>
                          <a:latin typeface="Calibri" panose="020F0502020204030204" pitchFamily="34" charset="0"/>
                          <a:cs typeface="Calibri" panose="020F0502020204030204" pitchFamily="34" charset="0"/>
                        </a:rPr>
                        <a:t>and </a:t>
                      </a:r>
                      <a:r>
                        <a:rPr lang="en-US" sz="1800" b="0" u="sng" dirty="0">
                          <a:solidFill>
                            <a:srgbClr val="FF0000"/>
                          </a:solidFill>
                          <a:effectLst/>
                          <a:latin typeface="Calibri" panose="020F0502020204030204" pitchFamily="34" charset="0"/>
                          <a:cs typeface="Calibri" panose="020F0502020204030204" pitchFamily="34" charset="0"/>
                        </a:rPr>
                        <a:t>equipment </a:t>
                      </a:r>
                      <a:r>
                        <a:rPr lang="en-US" sz="1800" b="0" dirty="0">
                          <a:solidFill>
                            <a:schemeClr val="tx1"/>
                          </a:solidFill>
                          <a:effectLst/>
                          <a:latin typeface="Calibri" panose="020F0502020204030204" pitchFamily="34" charset="0"/>
                          <a:cs typeface="Calibri" panose="020F0502020204030204" pitchFamily="34" charset="0"/>
                        </a:rPr>
                        <a:t>for a variety of </a:t>
                      </a:r>
                      <a:r>
                        <a:rPr lang="en-US" sz="1800" b="0" u="sng" dirty="0">
                          <a:solidFill>
                            <a:srgbClr val="FF0000"/>
                          </a:solidFill>
                          <a:effectLst/>
                          <a:latin typeface="Calibri" panose="020F0502020204030204" pitchFamily="34" charset="0"/>
                          <a:cs typeface="Calibri" panose="020F0502020204030204" pitchFamily="34" charset="0"/>
                        </a:rPr>
                        <a:t>artistic processes</a:t>
                      </a:r>
                      <a:r>
                        <a:rPr lang="en-US" sz="1800" b="0" dirty="0">
                          <a:solidFill>
                            <a:schemeClr val="tx1"/>
                          </a:solidFill>
                          <a:effectLst/>
                          <a:latin typeface="Calibri" panose="020F0502020204030204" pitchFamily="34" charset="0"/>
                          <a:cs typeface="Calibri" panose="020F0502020204030204" pitchFamily="34" charset="0"/>
                        </a:rPr>
                        <a:t>.</a:t>
                      </a:r>
                    </a:p>
                    <a:p>
                      <a:pPr marL="0" marR="0">
                        <a:spcBef>
                          <a:spcPts val="0"/>
                        </a:spcBef>
                        <a:spcAft>
                          <a:spcPts val="0"/>
                        </a:spcAft>
                      </a:pPr>
                      <a:endParaRPr lang="en-US" sz="1800" dirty="0" smtClean="0">
                        <a:solidFill>
                          <a:schemeClr val="tx1"/>
                        </a:solidFill>
                        <a:effectLst/>
                        <a:latin typeface="Calibri" panose="020F0502020204030204" pitchFamily="34" charset="0"/>
                        <a:cs typeface="Calibri" panose="020F0502020204030204" pitchFamily="34" charset="0"/>
                      </a:endParaRPr>
                    </a:p>
                    <a:p>
                      <a:pPr marL="0" marR="0">
                        <a:spcBef>
                          <a:spcPts val="0"/>
                        </a:spcBef>
                        <a:spcAft>
                          <a:spcPts val="0"/>
                        </a:spcAft>
                      </a:pPr>
                      <a:r>
                        <a:rPr lang="en-US" sz="1800" dirty="0" smtClean="0">
                          <a:solidFill>
                            <a:schemeClr val="tx1"/>
                          </a:solidFill>
                          <a:effectLst/>
                          <a:latin typeface="Calibri" panose="020F0502020204030204" pitchFamily="34" charset="0"/>
                          <a:cs typeface="Calibri" panose="020F0502020204030204" pitchFamily="34" charset="0"/>
                        </a:rPr>
                        <a:t>Responding: </a:t>
                      </a:r>
                    </a:p>
                    <a:p>
                      <a:pPr marL="0" marR="0">
                        <a:spcBef>
                          <a:spcPts val="0"/>
                        </a:spcBef>
                        <a:spcAft>
                          <a:spcPts val="0"/>
                        </a:spcAft>
                      </a:pPr>
                      <a:r>
                        <a:rPr lang="en-US" sz="1800" dirty="0" smtClean="0">
                          <a:solidFill>
                            <a:schemeClr val="tx1"/>
                          </a:solidFill>
                          <a:effectLst/>
                          <a:latin typeface="Calibri" panose="020F0502020204030204" pitchFamily="34" charset="0"/>
                          <a:cs typeface="Calibri" panose="020F0502020204030204" pitchFamily="34" charset="0"/>
                        </a:rPr>
                        <a:t>VA: Re7.1.3 - </a:t>
                      </a:r>
                      <a:r>
                        <a:rPr lang="en-US" sz="1800" b="0" i="1" dirty="0" smtClean="0">
                          <a:solidFill>
                            <a:srgbClr val="0070C0"/>
                          </a:solidFill>
                          <a:effectLst/>
                          <a:latin typeface="Calibri" panose="020F0502020204030204" pitchFamily="34" charset="0"/>
                          <a:cs typeface="Calibri" panose="020F0502020204030204" pitchFamily="34" charset="0"/>
                        </a:rPr>
                        <a:t>Speculate</a:t>
                      </a:r>
                      <a:r>
                        <a:rPr lang="en-US" sz="1800" b="0" dirty="0" smtClean="0">
                          <a:solidFill>
                            <a:schemeClr val="tx1"/>
                          </a:solidFill>
                          <a:effectLst/>
                          <a:latin typeface="Calibri" panose="020F0502020204030204" pitchFamily="34" charset="0"/>
                          <a:cs typeface="Calibri" panose="020F0502020204030204" pitchFamily="34" charset="0"/>
                        </a:rPr>
                        <a:t> about </a:t>
                      </a:r>
                      <a:r>
                        <a:rPr lang="en-US" sz="1800" b="0" u="sng" dirty="0" smtClean="0">
                          <a:solidFill>
                            <a:srgbClr val="FF0000"/>
                          </a:solidFill>
                          <a:effectLst/>
                          <a:latin typeface="Calibri" panose="020F0502020204030204" pitchFamily="34" charset="0"/>
                          <a:cs typeface="Calibri" panose="020F0502020204030204" pitchFamily="34" charset="0"/>
                        </a:rPr>
                        <a:t>processes</a:t>
                      </a:r>
                      <a:r>
                        <a:rPr lang="en-US" sz="1800" b="0" dirty="0" smtClean="0">
                          <a:solidFill>
                            <a:schemeClr val="tx1"/>
                          </a:solidFill>
                          <a:effectLst/>
                          <a:latin typeface="Calibri" panose="020F0502020204030204" pitchFamily="34" charset="0"/>
                          <a:cs typeface="Calibri" panose="020F0502020204030204" pitchFamily="34" charset="0"/>
                        </a:rPr>
                        <a:t> an artist uses to create a work of art.</a:t>
                      </a:r>
                    </a:p>
                    <a:p>
                      <a:pPr marL="0" marR="0">
                        <a:spcBef>
                          <a:spcPts val="0"/>
                        </a:spcBef>
                        <a:spcAft>
                          <a:spcPts val="0"/>
                        </a:spcAft>
                      </a:pPr>
                      <a:r>
                        <a:rPr lang="en-US" sz="1800" dirty="0" smtClean="0">
                          <a:solidFill>
                            <a:schemeClr val="tx1"/>
                          </a:solidFill>
                          <a:effectLst/>
                          <a:latin typeface="Calibri" panose="020F0502020204030204" pitchFamily="34" charset="0"/>
                          <a:cs typeface="Calibri" panose="020F0502020204030204" pitchFamily="34" charset="0"/>
                        </a:rPr>
                        <a:t>VA: Re8.1.3 - </a:t>
                      </a:r>
                      <a:r>
                        <a:rPr lang="en-US" sz="1800" b="0" i="1" dirty="0" smtClean="0">
                          <a:solidFill>
                            <a:srgbClr val="0070C0"/>
                          </a:solidFill>
                          <a:effectLst/>
                          <a:latin typeface="Calibri" panose="020F0502020204030204" pitchFamily="34" charset="0"/>
                          <a:cs typeface="Calibri" panose="020F0502020204030204" pitchFamily="34" charset="0"/>
                        </a:rPr>
                        <a:t>Interpret</a:t>
                      </a:r>
                      <a:r>
                        <a:rPr lang="en-US" sz="1800" b="0" dirty="0" smtClean="0">
                          <a:solidFill>
                            <a:schemeClr val="tx1"/>
                          </a:solidFill>
                          <a:effectLst/>
                          <a:latin typeface="Calibri" panose="020F0502020204030204" pitchFamily="34" charset="0"/>
                          <a:cs typeface="Calibri" panose="020F0502020204030204" pitchFamily="34" charset="0"/>
                        </a:rPr>
                        <a:t> </a:t>
                      </a:r>
                      <a:r>
                        <a:rPr lang="en-US" sz="1800" b="0" u="sng" dirty="0" smtClean="0">
                          <a:solidFill>
                            <a:srgbClr val="FF0000"/>
                          </a:solidFill>
                          <a:effectLst/>
                          <a:latin typeface="Calibri" panose="020F0502020204030204" pitchFamily="34" charset="0"/>
                          <a:cs typeface="Calibri" panose="020F0502020204030204" pitchFamily="34" charset="0"/>
                        </a:rPr>
                        <a:t>art</a:t>
                      </a:r>
                      <a:r>
                        <a:rPr lang="en-US" sz="1800" b="0" dirty="0" smtClean="0">
                          <a:solidFill>
                            <a:srgbClr val="FF0000"/>
                          </a:solidFill>
                          <a:effectLst/>
                          <a:latin typeface="Calibri" panose="020F0502020204030204" pitchFamily="34" charset="0"/>
                          <a:cs typeface="Calibri" panose="020F0502020204030204" pitchFamily="34" charset="0"/>
                        </a:rPr>
                        <a:t> </a:t>
                      </a:r>
                      <a:r>
                        <a:rPr lang="en-US" sz="1800" b="0" dirty="0" smtClean="0">
                          <a:solidFill>
                            <a:schemeClr val="tx1"/>
                          </a:solidFill>
                          <a:effectLst/>
                          <a:latin typeface="Calibri" panose="020F0502020204030204" pitchFamily="34" charset="0"/>
                          <a:cs typeface="Calibri" panose="020F0502020204030204" pitchFamily="34" charset="0"/>
                        </a:rPr>
                        <a:t>by </a:t>
                      </a:r>
                      <a:r>
                        <a:rPr lang="en-US" sz="1800" b="0" i="1" dirty="0" smtClean="0">
                          <a:solidFill>
                            <a:srgbClr val="0070C0"/>
                          </a:solidFill>
                          <a:effectLst/>
                          <a:latin typeface="Calibri" panose="020F0502020204030204" pitchFamily="34" charset="0"/>
                          <a:cs typeface="Calibri" panose="020F0502020204030204" pitchFamily="34" charset="0"/>
                        </a:rPr>
                        <a:t>analyzing</a:t>
                      </a:r>
                      <a:r>
                        <a:rPr lang="en-US" sz="1800" b="0" dirty="0" smtClean="0">
                          <a:solidFill>
                            <a:schemeClr val="tx1"/>
                          </a:solidFill>
                          <a:effectLst/>
                          <a:latin typeface="Calibri" panose="020F0502020204030204" pitchFamily="34" charset="0"/>
                          <a:cs typeface="Calibri" panose="020F0502020204030204" pitchFamily="34" charset="0"/>
                        </a:rPr>
                        <a:t> use of </a:t>
                      </a:r>
                      <a:r>
                        <a:rPr lang="en-US" sz="1800" b="0" u="sng" dirty="0" smtClean="0">
                          <a:solidFill>
                            <a:srgbClr val="FF0000"/>
                          </a:solidFill>
                          <a:effectLst/>
                          <a:latin typeface="Calibri" panose="020F0502020204030204" pitchFamily="34" charset="0"/>
                          <a:cs typeface="Calibri" panose="020F0502020204030204" pitchFamily="34" charset="0"/>
                        </a:rPr>
                        <a:t>media</a:t>
                      </a:r>
                      <a:r>
                        <a:rPr lang="en-US" sz="1800" b="0" dirty="0" smtClean="0">
                          <a:solidFill>
                            <a:schemeClr val="tx1"/>
                          </a:solidFill>
                          <a:effectLst/>
                          <a:latin typeface="Calibri" panose="020F0502020204030204" pitchFamily="34" charset="0"/>
                          <a:cs typeface="Calibri" panose="020F0502020204030204" pitchFamily="34" charset="0"/>
                        </a:rPr>
                        <a:t> to </a:t>
                      </a:r>
                      <a:r>
                        <a:rPr lang="en-US" sz="1800" b="0" i="1" dirty="0" smtClean="0">
                          <a:solidFill>
                            <a:srgbClr val="0070C0"/>
                          </a:solidFill>
                          <a:effectLst/>
                          <a:latin typeface="Calibri" panose="020F0502020204030204" pitchFamily="34" charset="0"/>
                          <a:cs typeface="Calibri" panose="020F0502020204030204" pitchFamily="34" charset="0"/>
                        </a:rPr>
                        <a:t>create</a:t>
                      </a:r>
                      <a:r>
                        <a:rPr lang="en-US" sz="1800" b="0" dirty="0" smtClean="0">
                          <a:solidFill>
                            <a:schemeClr val="tx1"/>
                          </a:solidFill>
                          <a:effectLst/>
                          <a:latin typeface="Calibri" panose="020F0502020204030204" pitchFamily="34" charset="0"/>
                          <a:cs typeface="Calibri" panose="020F0502020204030204" pitchFamily="34" charset="0"/>
                        </a:rPr>
                        <a:t> </a:t>
                      </a:r>
                      <a:r>
                        <a:rPr lang="en-US" sz="1800" b="0" u="sng" dirty="0" smtClean="0">
                          <a:solidFill>
                            <a:srgbClr val="FF0000"/>
                          </a:solidFill>
                          <a:effectLst/>
                          <a:latin typeface="Calibri" panose="020F0502020204030204" pitchFamily="34" charset="0"/>
                          <a:cs typeface="Calibri" panose="020F0502020204030204" pitchFamily="34" charset="0"/>
                        </a:rPr>
                        <a:t>subject matter</a:t>
                      </a:r>
                      <a:r>
                        <a:rPr lang="en-US" sz="1800" b="0" dirty="0" smtClean="0">
                          <a:solidFill>
                            <a:schemeClr val="tx1"/>
                          </a:solidFill>
                          <a:effectLst/>
                          <a:latin typeface="Calibri" panose="020F0502020204030204" pitchFamily="34" charset="0"/>
                          <a:cs typeface="Calibri" panose="020F0502020204030204" pitchFamily="34" charset="0"/>
                        </a:rPr>
                        <a:t>,</a:t>
                      </a:r>
                      <a:r>
                        <a:rPr lang="en-US" sz="1800" b="0" dirty="0" smtClean="0">
                          <a:solidFill>
                            <a:srgbClr val="FF0000"/>
                          </a:solidFill>
                          <a:effectLst/>
                          <a:latin typeface="Calibri" panose="020F0502020204030204" pitchFamily="34" charset="0"/>
                          <a:cs typeface="Calibri" panose="020F0502020204030204" pitchFamily="34" charset="0"/>
                        </a:rPr>
                        <a:t> </a:t>
                      </a:r>
                      <a:r>
                        <a:rPr lang="en-US" sz="1800" b="0" u="sng" dirty="0" smtClean="0">
                          <a:solidFill>
                            <a:srgbClr val="FF0000"/>
                          </a:solidFill>
                          <a:effectLst/>
                          <a:latin typeface="Calibri" panose="020F0502020204030204" pitchFamily="34" charset="0"/>
                          <a:cs typeface="Calibri" panose="020F0502020204030204" pitchFamily="34" charset="0"/>
                        </a:rPr>
                        <a:t>characteristics of form</a:t>
                      </a:r>
                      <a:r>
                        <a:rPr lang="en-US" sz="1800" b="0" dirty="0" smtClean="0">
                          <a:solidFill>
                            <a:schemeClr val="tx1"/>
                          </a:solidFill>
                          <a:effectLst/>
                          <a:latin typeface="Calibri" panose="020F0502020204030204" pitchFamily="34" charset="0"/>
                          <a:cs typeface="Calibri" panose="020F0502020204030204" pitchFamily="34" charset="0"/>
                        </a:rPr>
                        <a:t>, and </a:t>
                      </a:r>
                      <a:r>
                        <a:rPr lang="en-US" sz="1800" b="0" u="sng" dirty="0" smtClean="0">
                          <a:solidFill>
                            <a:srgbClr val="FF0000"/>
                          </a:solidFill>
                          <a:effectLst/>
                          <a:latin typeface="Calibri" panose="020F0502020204030204" pitchFamily="34" charset="0"/>
                          <a:cs typeface="Calibri" panose="020F0502020204030204" pitchFamily="34" charset="0"/>
                        </a:rPr>
                        <a:t>mood</a:t>
                      </a:r>
                      <a:r>
                        <a:rPr lang="en-US" sz="1800" b="0" dirty="0" smtClean="0">
                          <a:solidFill>
                            <a:schemeClr val="tx1"/>
                          </a:solidFill>
                          <a:effectLst/>
                          <a:latin typeface="Calibri" panose="020F0502020204030204" pitchFamily="34" charset="0"/>
                          <a:cs typeface="Calibri" panose="020F0502020204030204" pitchFamily="34" charset="0"/>
                        </a:rPr>
                        <a:t>.</a:t>
                      </a:r>
                    </a:p>
                    <a:p>
                      <a:pPr marL="0" marR="0">
                        <a:spcBef>
                          <a:spcPts val="0"/>
                        </a:spcBef>
                        <a:spcAft>
                          <a:spcPts val="0"/>
                        </a:spcAft>
                      </a:pPr>
                      <a:endParaRPr lang="en-US" sz="1800" dirty="0" smtClean="0">
                        <a:solidFill>
                          <a:schemeClr val="tx1"/>
                        </a:solidFill>
                        <a:effectLst/>
                        <a:latin typeface="Calibri" panose="020F0502020204030204" pitchFamily="34" charset="0"/>
                        <a:cs typeface="Calibri" panose="020F0502020204030204" pitchFamily="34" charset="0"/>
                      </a:endParaRPr>
                    </a:p>
                  </a:txBody>
                  <a:tcPr marL="54817" marR="54817"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58262775"/>
                  </a:ext>
                </a:extLst>
              </a:tr>
            </a:tbl>
          </a:graphicData>
        </a:graphic>
      </p:graphicFrame>
      <p:sp>
        <p:nvSpPr>
          <p:cNvPr id="5" name="TextBox 4">
            <a:extLst>
              <a:ext uri="{FF2B5EF4-FFF2-40B4-BE49-F238E27FC236}">
                <a16:creationId xmlns:a16="http://schemas.microsoft.com/office/drawing/2014/main" id="{2B6101F1-59AA-FE4B-B79D-928DCCC82212}"/>
              </a:ext>
            </a:extLst>
          </p:cNvPr>
          <p:cNvSpPr txBox="1"/>
          <p:nvPr/>
        </p:nvSpPr>
        <p:spPr>
          <a:xfrm>
            <a:off x="3318349" y="0"/>
            <a:ext cx="2998475"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Jill’s Unit </a:t>
            </a:r>
            <a:r>
              <a:rPr lang="en-US" sz="2800" dirty="0" smtClean="0">
                <a:latin typeface="Calibri" panose="020F0502020204030204" pitchFamily="34" charset="0"/>
                <a:cs typeface="Calibri" panose="020F0502020204030204" pitchFamily="34" charset="0"/>
              </a:rPr>
              <a:t>Sample</a:t>
            </a:r>
            <a:endParaRPr lang="en-US" dirty="0">
              <a:latin typeface="Calibri" panose="020F0502020204030204" pitchFamily="34" charset="0"/>
              <a:cs typeface="Calibri" panose="020F0502020204030204" pitchFamily="34" charset="0"/>
            </a:endParaRPr>
          </a:p>
        </p:txBody>
      </p:sp>
      <p:pic>
        <p:nvPicPr>
          <p:cNvPr id="6" name="Picture 5" title="CSDE tree logo">
            <a:extLst>
              <a:ext uri="{FF2B5EF4-FFF2-40B4-BE49-F238E27FC236}">
                <a16:creationId xmlns:a16="http://schemas.microsoft.com/office/drawing/2014/main" id="{DD7DF953-27D6-7042-9082-4498DF7F0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40141"/>
            <a:ext cx="1096963" cy="832417"/>
          </a:xfrm>
          <a:prstGeom prst="rect">
            <a:avLst/>
          </a:prstGeom>
        </p:spPr>
      </p:pic>
      <p:sp>
        <p:nvSpPr>
          <p:cNvPr id="12" name="Rectangle 11">
            <a:extLst>
              <a:ext uri="{FF2B5EF4-FFF2-40B4-BE49-F238E27FC236}">
                <a16:creationId xmlns:a16="http://schemas.microsoft.com/office/drawing/2014/main" id="{B5719671-6B0A-384F-9AE9-05EE4ACA4551}"/>
              </a:ext>
            </a:extLst>
          </p:cNvPr>
          <p:cNvSpPr/>
          <p:nvPr/>
        </p:nvSpPr>
        <p:spPr>
          <a:xfrm>
            <a:off x="2893278" y="6358776"/>
            <a:ext cx="6250722" cy="369332"/>
          </a:xfrm>
          <a:prstGeom prst="rect">
            <a:avLst/>
          </a:prstGeom>
        </p:spPr>
        <p:txBody>
          <a:bodyPr wrap="square">
            <a:spAutoFit/>
          </a:bodyPr>
          <a:lstStyle/>
          <a:p>
            <a:pPr algn="r"/>
            <a:r>
              <a:rPr lang="en-US" spc="50" dirty="0">
                <a:solidFill>
                  <a:srgbClr val="002D73"/>
                </a:solidFill>
                <a:latin typeface="Times New Roman"/>
                <a:cs typeface="Times New Roman"/>
              </a:rPr>
              <a:t>CONNECTICUT STATE DEPARTMENT OF EDUCATION</a:t>
            </a:r>
          </a:p>
        </p:txBody>
      </p:sp>
    </p:spTree>
    <p:extLst>
      <p:ext uri="{BB962C8B-B14F-4D97-AF65-F5344CB8AC3E}">
        <p14:creationId xmlns:p14="http://schemas.microsoft.com/office/powerpoint/2010/main" val="584464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0"/>
          <p:cNvSpPr/>
          <p:nvPr/>
        </p:nvSpPr>
        <p:spPr>
          <a:xfrm>
            <a:off x="404285" y="1078215"/>
            <a:ext cx="8347471" cy="2423933"/>
          </a:xfrm>
          <a:prstGeom prst="rect">
            <a:avLst/>
          </a:prstGeom>
          <a:noFill/>
          <a:ln>
            <a:noFill/>
          </a:ln>
        </p:spPr>
        <p:txBody>
          <a:bodyPr spcFirstLastPara="1" wrap="square" lIns="91425" tIns="45700" rIns="91425" bIns="45700" anchor="t" anchorCtr="0">
            <a:noAutofit/>
          </a:bodyPr>
          <a:lstStyle/>
          <a:p>
            <a:pPr marL="257175" marR="0" lvl="0" indent="-257175" algn="l" rtl="0">
              <a:spcBef>
                <a:spcPts val="0"/>
              </a:spcBef>
              <a:spcAft>
                <a:spcPts val="0"/>
              </a:spcAft>
              <a:buClr>
                <a:schemeClr val="dk1"/>
              </a:buClr>
              <a:buSzPts val="3000"/>
              <a:buFont typeface="Calibri"/>
              <a:buAutoNum type="arabicPeriod"/>
            </a:pPr>
            <a:r>
              <a:rPr lang="en-US" sz="3000" dirty="0">
                <a:solidFill>
                  <a:schemeClr val="tx1"/>
                </a:solidFill>
                <a:latin typeface="Calibri"/>
                <a:ea typeface="Calibri"/>
                <a:cs typeface="Calibri"/>
                <a:sym typeface="Calibri"/>
              </a:rPr>
              <a:t>Write corresponding </a:t>
            </a:r>
            <a:r>
              <a:rPr lang="en-US" sz="3000" dirty="0" smtClean="0">
                <a:solidFill>
                  <a:schemeClr val="tx1"/>
                </a:solidFill>
                <a:latin typeface="Calibri"/>
                <a:ea typeface="Calibri"/>
                <a:cs typeface="Calibri"/>
                <a:sym typeface="Calibri"/>
              </a:rPr>
              <a:t>knowledge (nouns) and </a:t>
            </a:r>
            <a:r>
              <a:rPr lang="en-US" sz="3000" dirty="0">
                <a:solidFill>
                  <a:schemeClr val="tx1"/>
                </a:solidFill>
                <a:latin typeface="Calibri"/>
                <a:ea typeface="Calibri"/>
                <a:cs typeface="Calibri"/>
                <a:sym typeface="Calibri"/>
              </a:rPr>
              <a:t>skills (</a:t>
            </a:r>
            <a:r>
              <a:rPr lang="en-US" sz="3000" dirty="0" smtClean="0">
                <a:solidFill>
                  <a:schemeClr val="tx1"/>
                </a:solidFill>
                <a:latin typeface="Calibri"/>
                <a:ea typeface="Calibri"/>
                <a:cs typeface="Calibri"/>
                <a:sym typeface="Calibri"/>
              </a:rPr>
              <a:t>verbs) </a:t>
            </a:r>
            <a:r>
              <a:rPr lang="en-US" sz="3000" dirty="0">
                <a:solidFill>
                  <a:schemeClr val="tx1"/>
                </a:solidFill>
                <a:latin typeface="Calibri"/>
                <a:ea typeface="Calibri"/>
                <a:cs typeface="Calibri"/>
                <a:sym typeface="Calibri"/>
              </a:rPr>
              <a:t>that you want students to know </a:t>
            </a:r>
            <a:r>
              <a:rPr lang="en-US" sz="3000" dirty="0" smtClean="0">
                <a:solidFill>
                  <a:schemeClr val="tx1"/>
                </a:solidFill>
                <a:latin typeface="Calibri"/>
                <a:ea typeface="Calibri"/>
                <a:cs typeface="Calibri"/>
                <a:sym typeface="Calibri"/>
              </a:rPr>
              <a:t>and </a:t>
            </a:r>
            <a:r>
              <a:rPr lang="en-US" sz="3000" dirty="0">
                <a:solidFill>
                  <a:schemeClr val="tx1"/>
                </a:solidFill>
                <a:latin typeface="Calibri"/>
                <a:ea typeface="Calibri"/>
                <a:cs typeface="Calibri"/>
                <a:sym typeface="Calibri"/>
              </a:rPr>
              <a:t>be able to do from the unit</a:t>
            </a:r>
            <a:endParaRPr dirty="0">
              <a:solidFill>
                <a:schemeClr val="tx1"/>
              </a:solidFill>
            </a:endParaRPr>
          </a:p>
          <a:p>
            <a:pPr marL="257175" marR="0" lvl="0" indent="-257175" algn="l" rtl="0">
              <a:spcBef>
                <a:spcPts val="0"/>
              </a:spcBef>
              <a:spcAft>
                <a:spcPts val="0"/>
              </a:spcAft>
              <a:buClr>
                <a:schemeClr val="dk1"/>
              </a:buClr>
              <a:buSzPts val="3000"/>
              <a:buFont typeface="Calibri"/>
              <a:buAutoNum type="arabicPeriod"/>
            </a:pPr>
            <a:r>
              <a:rPr lang="en-US" sz="3000" dirty="0">
                <a:solidFill>
                  <a:schemeClr val="tx1"/>
                </a:solidFill>
                <a:latin typeface="Calibri"/>
                <a:ea typeface="Calibri"/>
                <a:cs typeface="Calibri"/>
                <a:sym typeface="Calibri"/>
              </a:rPr>
              <a:t>Combine the </a:t>
            </a:r>
            <a:r>
              <a:rPr lang="en-US" sz="3000" dirty="0" smtClean="0">
                <a:solidFill>
                  <a:schemeClr val="tx1"/>
                </a:solidFill>
                <a:latin typeface="Calibri"/>
                <a:ea typeface="Calibri"/>
                <a:cs typeface="Calibri"/>
                <a:sym typeface="Calibri"/>
              </a:rPr>
              <a:t>knowledge (nouns) </a:t>
            </a:r>
            <a:r>
              <a:rPr lang="en-US" sz="3000" dirty="0">
                <a:solidFill>
                  <a:schemeClr val="tx1"/>
                </a:solidFill>
                <a:latin typeface="Calibri"/>
                <a:ea typeface="Calibri"/>
                <a:cs typeface="Calibri"/>
                <a:sym typeface="Calibri"/>
              </a:rPr>
              <a:t>and skills </a:t>
            </a:r>
            <a:r>
              <a:rPr lang="en-US" sz="3000" dirty="0" smtClean="0">
                <a:solidFill>
                  <a:schemeClr val="tx1"/>
                </a:solidFill>
                <a:latin typeface="Calibri"/>
                <a:ea typeface="Calibri"/>
                <a:cs typeface="Calibri"/>
                <a:sym typeface="Calibri"/>
              </a:rPr>
              <a:t>(verbs) to </a:t>
            </a:r>
            <a:r>
              <a:rPr lang="en-US" sz="3000" dirty="0">
                <a:solidFill>
                  <a:schemeClr val="tx1"/>
                </a:solidFill>
                <a:latin typeface="Calibri"/>
                <a:ea typeface="Calibri"/>
                <a:cs typeface="Calibri"/>
                <a:sym typeface="Calibri"/>
              </a:rPr>
              <a:t>write the learning objective (outcome)</a:t>
            </a:r>
            <a:endParaRPr sz="3000" dirty="0">
              <a:solidFill>
                <a:schemeClr val="tx1"/>
              </a:solidFill>
              <a:latin typeface="Calibri"/>
              <a:ea typeface="Calibri"/>
              <a:cs typeface="Calibri"/>
              <a:sym typeface="Calibri"/>
            </a:endParaRPr>
          </a:p>
          <a:p>
            <a:pPr marL="0" marR="0" lvl="0" indent="0" algn="ctr" rtl="0">
              <a:spcBef>
                <a:spcPts val="0"/>
              </a:spcBef>
              <a:spcAft>
                <a:spcPts val="0"/>
              </a:spcAft>
              <a:buNone/>
            </a:pPr>
            <a:r>
              <a:rPr lang="en-US" sz="3600" b="1" dirty="0">
                <a:solidFill>
                  <a:schemeClr val="dk1"/>
                </a:solidFill>
                <a:latin typeface="Calibri"/>
                <a:ea typeface="Calibri"/>
                <a:cs typeface="Calibri"/>
                <a:sym typeface="Calibri"/>
              </a:rPr>
              <a:t>  </a:t>
            </a:r>
            <a:endParaRPr dirty="0"/>
          </a:p>
        </p:txBody>
      </p:sp>
      <p:sp>
        <p:nvSpPr>
          <p:cNvPr id="407" name="Google Shape;407;p40"/>
          <p:cNvSpPr txBox="1"/>
          <p:nvPr/>
        </p:nvSpPr>
        <p:spPr>
          <a:xfrm>
            <a:off x="595156" y="231886"/>
            <a:ext cx="7404497" cy="646331"/>
          </a:xfrm>
          <a:prstGeom prst="rect">
            <a:avLst/>
          </a:prstGeom>
          <a:noFill/>
          <a:ln w="38100" cap="flat" cmpd="sng">
            <a:solidFill>
              <a:srgbClr val="0070C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dirty="0">
                <a:solidFill>
                  <a:schemeClr val="dk1"/>
                </a:solidFill>
                <a:latin typeface="Calibri"/>
                <a:ea typeface="Calibri"/>
                <a:cs typeface="Calibri"/>
                <a:sym typeface="Calibri"/>
              </a:rPr>
              <a:t>Writing Learning </a:t>
            </a:r>
            <a:r>
              <a:rPr lang="en-US" sz="3600" dirty="0" smtClean="0">
                <a:solidFill>
                  <a:schemeClr val="dk1"/>
                </a:solidFill>
                <a:latin typeface="Calibri"/>
                <a:ea typeface="Calibri"/>
                <a:cs typeface="Calibri"/>
                <a:sym typeface="Calibri"/>
              </a:rPr>
              <a:t>Objectives</a:t>
            </a:r>
            <a:endParaRPr dirty="0"/>
          </a:p>
        </p:txBody>
      </p:sp>
      <p:sp>
        <p:nvSpPr>
          <p:cNvPr id="408" name="Google Shape;408;p40"/>
          <p:cNvSpPr/>
          <p:nvPr/>
        </p:nvSpPr>
        <p:spPr>
          <a:xfrm>
            <a:off x="2292096" y="6412468"/>
            <a:ext cx="65472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pic>
        <p:nvPicPr>
          <p:cNvPr id="409" name="Google Shape;409;p40" title="CSDE tree logo"/>
          <p:cNvPicPr preferRelativeResize="0"/>
          <p:nvPr/>
        </p:nvPicPr>
        <p:blipFill rotWithShape="1">
          <a:blip r:embed="rId3">
            <a:alphaModFix/>
          </a:blip>
          <a:srcRect/>
          <a:stretch/>
        </p:blipFill>
        <p:spPr>
          <a:xfrm>
            <a:off x="206312" y="6202182"/>
            <a:ext cx="590858" cy="448365"/>
          </a:xfrm>
          <a:prstGeom prst="rect">
            <a:avLst/>
          </a:prstGeom>
          <a:noFill/>
          <a:ln>
            <a:noFill/>
          </a:ln>
        </p:spPr>
      </p:pic>
      <p:sp>
        <p:nvSpPr>
          <p:cNvPr id="410" name="Google Shape;410;p40"/>
          <p:cNvSpPr/>
          <p:nvPr/>
        </p:nvSpPr>
        <p:spPr>
          <a:xfrm>
            <a:off x="797170" y="3645342"/>
            <a:ext cx="7575553" cy="2623931"/>
          </a:xfrm>
          <a:prstGeom prst="rect">
            <a:avLst/>
          </a:prstGeom>
          <a:noFill/>
          <a:ln w="38100"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u="sng" dirty="0">
                <a:solidFill>
                  <a:schemeClr val="dk1"/>
                </a:solidFill>
                <a:latin typeface="Calibri" panose="020F0502020204030204" pitchFamily="34" charset="0"/>
                <a:ea typeface="Calibri"/>
                <a:cs typeface="Calibri" panose="020F0502020204030204" pitchFamily="34" charset="0"/>
                <a:sym typeface="Calibri"/>
              </a:rPr>
              <a:t>Learning Objective Formula</a:t>
            </a:r>
            <a:endParaRPr sz="1800" u="sng" dirty="0">
              <a:solidFill>
                <a:schemeClr val="lt1"/>
              </a:solidFill>
              <a:latin typeface="Calibri" panose="020F0502020204030204" pitchFamily="34" charset="0"/>
              <a:ea typeface="Calibri"/>
              <a:cs typeface="Calibri" panose="020F0502020204030204" pitchFamily="34" charset="0"/>
              <a:sym typeface="Calibri"/>
            </a:endParaRPr>
          </a:p>
          <a:p>
            <a:pPr marL="0" marR="0" lvl="0" indent="0" algn="ctr" rtl="0">
              <a:spcBef>
                <a:spcPts val="0"/>
              </a:spcBef>
              <a:spcAft>
                <a:spcPts val="0"/>
              </a:spcAft>
              <a:buNone/>
            </a:pPr>
            <a:r>
              <a:rPr lang="en-US" sz="2800" dirty="0">
                <a:solidFill>
                  <a:schemeClr val="dk1"/>
                </a:solidFill>
                <a:latin typeface="Calibri" panose="020F0502020204030204" pitchFamily="34" charset="0"/>
                <a:ea typeface="Calibri"/>
                <a:cs typeface="Calibri" panose="020F0502020204030204" pitchFamily="34" charset="0"/>
                <a:sym typeface="Calibri"/>
              </a:rPr>
              <a:t>Students </a:t>
            </a:r>
            <a:r>
              <a:rPr lang="en-US" sz="2800" dirty="0" smtClean="0">
                <a:solidFill>
                  <a:schemeClr val="tx1"/>
                </a:solidFill>
                <a:latin typeface="Calibri" panose="020F0502020204030204" pitchFamily="34" charset="0"/>
                <a:ea typeface="Calibri"/>
                <a:cs typeface="Calibri" panose="020F0502020204030204" pitchFamily="34" charset="0"/>
                <a:sym typeface="Calibri"/>
              </a:rPr>
              <a:t>will know </a:t>
            </a:r>
            <a:r>
              <a:rPr lang="en-US" sz="2800" dirty="0">
                <a:solidFill>
                  <a:schemeClr val="tx1"/>
                </a:solidFill>
                <a:latin typeface="Calibri" panose="020F0502020204030204" pitchFamily="34" charset="0"/>
                <a:ea typeface="Calibri"/>
                <a:cs typeface="Calibri" panose="020F0502020204030204" pitchFamily="34" charset="0"/>
                <a:sym typeface="Calibri"/>
              </a:rPr>
              <a:t>(Nouns) </a:t>
            </a:r>
            <a:r>
              <a:rPr lang="en-US" sz="2800" dirty="0" smtClean="0">
                <a:solidFill>
                  <a:schemeClr val="tx1"/>
                </a:solidFill>
                <a:latin typeface="Calibri" panose="020F0502020204030204" pitchFamily="34" charset="0"/>
                <a:ea typeface="Calibri"/>
                <a:cs typeface="Calibri" panose="020F0502020204030204" pitchFamily="34" charset="0"/>
                <a:sym typeface="Calibri"/>
              </a:rPr>
              <a:t>and</a:t>
            </a:r>
            <a:endParaRPr sz="2800" dirty="0">
              <a:solidFill>
                <a:schemeClr val="tx1"/>
              </a:solidFill>
              <a:latin typeface="Calibri" panose="020F0502020204030204" pitchFamily="34" charset="0"/>
              <a:ea typeface="Calibri"/>
              <a:cs typeface="Calibri" panose="020F0502020204030204" pitchFamily="34" charset="0"/>
              <a:sym typeface="Calibri"/>
            </a:endParaRPr>
          </a:p>
          <a:p>
            <a:pPr marL="0" marR="0" lvl="0" indent="0" algn="ctr" rtl="0">
              <a:spcBef>
                <a:spcPts val="0"/>
              </a:spcBef>
              <a:spcAft>
                <a:spcPts val="0"/>
              </a:spcAft>
              <a:buNone/>
            </a:pPr>
            <a:r>
              <a:rPr lang="en-US" sz="2800" dirty="0">
                <a:solidFill>
                  <a:schemeClr val="tx1"/>
                </a:solidFill>
                <a:latin typeface="Calibri" panose="020F0502020204030204" pitchFamily="34" charset="0"/>
                <a:ea typeface="Calibri"/>
                <a:cs typeface="Calibri" panose="020F0502020204030204" pitchFamily="34" charset="0"/>
                <a:sym typeface="Calibri"/>
              </a:rPr>
              <a:t>be able </a:t>
            </a:r>
            <a:r>
              <a:rPr lang="en-US" sz="2800" dirty="0" smtClean="0">
                <a:solidFill>
                  <a:schemeClr val="tx1"/>
                </a:solidFill>
                <a:latin typeface="Calibri" panose="020F0502020204030204" pitchFamily="34" charset="0"/>
                <a:ea typeface="Calibri"/>
                <a:cs typeface="Calibri" panose="020F0502020204030204" pitchFamily="34" charset="0"/>
                <a:sym typeface="Calibri"/>
              </a:rPr>
              <a:t>to skills </a:t>
            </a:r>
            <a:r>
              <a:rPr lang="en-US" sz="2800" dirty="0">
                <a:solidFill>
                  <a:schemeClr val="tx1"/>
                </a:solidFill>
                <a:latin typeface="Calibri" panose="020F0502020204030204" pitchFamily="34" charset="0"/>
                <a:ea typeface="Calibri"/>
                <a:cs typeface="Calibri" panose="020F0502020204030204" pitchFamily="34" charset="0"/>
                <a:sym typeface="Calibri"/>
              </a:rPr>
              <a:t>(Verbs)    </a:t>
            </a:r>
            <a:endParaRPr dirty="0">
              <a:solidFill>
                <a:schemeClr val="tx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dirty="0">
                <a:solidFill>
                  <a:schemeClr val="dk1"/>
                </a:solidFill>
                <a:latin typeface="Calibri" panose="020F0502020204030204" pitchFamily="34" charset="0"/>
                <a:ea typeface="Calibri"/>
                <a:cs typeface="Calibri" panose="020F0502020204030204" pitchFamily="34" charset="0"/>
                <a:sym typeface="Calibri"/>
              </a:rPr>
              <a:t>=</a:t>
            </a:r>
            <a:endParaRPr sz="2800"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ctr" rtl="0">
              <a:spcBef>
                <a:spcPts val="0"/>
              </a:spcBef>
              <a:spcAft>
                <a:spcPts val="0"/>
              </a:spcAft>
              <a:buNone/>
            </a:pPr>
            <a:r>
              <a:rPr lang="en-US" sz="2800" dirty="0">
                <a:solidFill>
                  <a:schemeClr val="dk1"/>
                </a:solidFill>
                <a:latin typeface="Calibri" panose="020F0502020204030204" pitchFamily="34" charset="0"/>
                <a:ea typeface="Calibri"/>
                <a:cs typeface="Calibri" panose="020F0502020204030204" pitchFamily="34" charset="0"/>
                <a:sym typeface="Calibri"/>
              </a:rPr>
              <a:t>Learning Objective</a:t>
            </a:r>
            <a:endParaRPr sz="1800" dirty="0">
              <a:solidFill>
                <a:schemeClr val="lt1"/>
              </a:solidFill>
              <a:latin typeface="Calibri" panose="020F0502020204030204" pitchFamily="34" charset="0"/>
              <a:ea typeface="Calibri"/>
              <a:cs typeface="Calibri" panose="020F0502020204030204" pitchFamily="34" charset="0"/>
              <a:sym typeface="Calibri"/>
            </a:endParaRPr>
          </a:p>
        </p:txBody>
      </p:sp>
      <p:cxnSp>
        <p:nvCxnSpPr>
          <p:cNvPr id="411" name="Google Shape;411;p40"/>
          <p:cNvCxnSpPr/>
          <p:nvPr/>
        </p:nvCxnSpPr>
        <p:spPr>
          <a:xfrm>
            <a:off x="1150874" y="6726968"/>
            <a:ext cx="7562700" cy="0"/>
          </a:xfrm>
          <a:prstGeom prst="straightConnector1">
            <a:avLst/>
          </a:prstGeom>
          <a:noFill/>
          <a:ln w="9525" cap="flat" cmpd="sng">
            <a:solidFill>
              <a:srgbClr val="002D73"/>
            </a:solidFill>
            <a:prstDash val="solid"/>
            <a:round/>
            <a:headEnd type="none" w="sm" len="sm"/>
            <a:tailEnd type="none" w="sm" len="sm"/>
          </a:ln>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1"/>
          <p:cNvSpPr txBox="1">
            <a:spLocks noGrp="1"/>
          </p:cNvSpPr>
          <p:nvPr>
            <p:ph type="body" idx="1"/>
          </p:nvPr>
        </p:nvSpPr>
        <p:spPr>
          <a:xfrm>
            <a:off x="206311" y="1005324"/>
            <a:ext cx="8350620" cy="4464626"/>
          </a:xfrm>
          <a:prstGeom prst="rect">
            <a:avLst/>
          </a:prstGeom>
          <a:noFill/>
          <a:ln>
            <a:noFill/>
          </a:ln>
        </p:spPr>
        <p:txBody>
          <a:bodyPr spcFirstLastPara="1" wrap="square" lIns="91425" tIns="45700" rIns="91425" bIns="45700" anchor="t" anchorCtr="0">
            <a:noAutofit/>
          </a:bodyPr>
          <a:lstStyle/>
          <a:p>
            <a:pPr marL="457200" lvl="2" indent="0" algn="l" rtl="0">
              <a:lnSpc>
                <a:spcPct val="90000"/>
              </a:lnSpc>
              <a:spcBef>
                <a:spcPts val="0"/>
              </a:spcBef>
              <a:spcAft>
                <a:spcPts val="0"/>
              </a:spcAft>
              <a:buClr>
                <a:schemeClr val="dk1"/>
              </a:buClr>
              <a:buSzPts val="3200"/>
              <a:buNone/>
            </a:pPr>
            <a:r>
              <a:rPr lang="en-US" sz="3200" dirty="0">
                <a:latin typeface="Calibri" panose="020F0502020204030204" pitchFamily="34" charset="0"/>
                <a:ea typeface="Arial"/>
                <a:cs typeface="Calibri" panose="020F0502020204030204" pitchFamily="34" charset="0"/>
                <a:sym typeface="Arial"/>
              </a:rPr>
              <a:t>Students will:</a:t>
            </a:r>
            <a:endParaRPr dirty="0">
              <a:solidFill>
                <a:srgbClr val="3333FF"/>
              </a:solidFill>
              <a:latin typeface="Calibri" panose="020F0502020204030204" pitchFamily="34" charset="0"/>
              <a:cs typeface="Calibri" panose="020F0502020204030204" pitchFamily="34" charset="0"/>
            </a:endParaRPr>
          </a:p>
          <a:p>
            <a:pPr marL="914400" lvl="2" indent="-457200">
              <a:lnSpc>
                <a:spcPct val="90000"/>
              </a:lnSpc>
              <a:spcBef>
                <a:spcPts val="600"/>
              </a:spcBef>
              <a:buClr>
                <a:srgbClr val="0070C0"/>
              </a:buClr>
              <a:buSzPts val="3000"/>
            </a:pPr>
            <a:r>
              <a:rPr lang="en-US" sz="3000" i="1" dirty="0">
                <a:solidFill>
                  <a:srgbClr val="0000FF"/>
                </a:solidFill>
                <a:latin typeface="Calibri" panose="020F0502020204030204" pitchFamily="34" charset="0"/>
                <a:ea typeface="Arial"/>
                <a:cs typeface="Calibri" panose="020F0502020204030204" pitchFamily="34" charset="0"/>
                <a:sym typeface="Arial"/>
              </a:rPr>
              <a:t>Investigate</a:t>
            </a:r>
            <a:r>
              <a:rPr lang="en-US" sz="3000" dirty="0">
                <a:solidFill>
                  <a:srgbClr val="000000"/>
                </a:solidFill>
                <a:latin typeface="Calibri" panose="020F0502020204030204" pitchFamily="34" charset="0"/>
                <a:ea typeface="Arial"/>
                <a:cs typeface="Calibri" panose="020F0502020204030204" pitchFamily="34" charset="0"/>
                <a:sym typeface="Arial"/>
              </a:rPr>
              <a:t> and</a:t>
            </a:r>
            <a:r>
              <a:rPr lang="en-US" sz="3000" dirty="0">
                <a:solidFill>
                  <a:srgbClr val="0000FF"/>
                </a:solidFill>
                <a:latin typeface="Calibri" panose="020F0502020204030204" pitchFamily="34" charset="0"/>
                <a:ea typeface="Arial"/>
                <a:cs typeface="Calibri" panose="020F0502020204030204" pitchFamily="34" charset="0"/>
                <a:sym typeface="Arial"/>
              </a:rPr>
              <a:t> </a:t>
            </a:r>
            <a:r>
              <a:rPr lang="en-US" sz="3000" i="1" dirty="0">
                <a:solidFill>
                  <a:srgbClr val="0000FF"/>
                </a:solidFill>
                <a:latin typeface="Calibri" panose="020F0502020204030204" pitchFamily="34" charset="0"/>
                <a:ea typeface="Arial"/>
                <a:cs typeface="Calibri" panose="020F0502020204030204" pitchFamily="34" charset="0"/>
                <a:sym typeface="Arial"/>
              </a:rPr>
              <a:t>demonstrate</a:t>
            </a:r>
            <a:r>
              <a:rPr lang="en-US" sz="3000" dirty="0">
                <a:solidFill>
                  <a:srgbClr val="0000FF"/>
                </a:solidFill>
                <a:latin typeface="Calibri" panose="020F0502020204030204" pitchFamily="34" charset="0"/>
                <a:ea typeface="Arial"/>
                <a:cs typeface="Calibri" panose="020F0502020204030204" pitchFamily="34" charset="0"/>
                <a:sym typeface="Arial"/>
              </a:rPr>
              <a:t> </a:t>
            </a:r>
            <a:r>
              <a:rPr lang="en-US" sz="3000" dirty="0">
                <a:latin typeface="Calibri" panose="020F0502020204030204" pitchFamily="34" charset="0"/>
                <a:ea typeface="Arial"/>
                <a:cs typeface="Calibri" panose="020F0502020204030204" pitchFamily="34" charset="0"/>
                <a:sym typeface="Arial"/>
              </a:rPr>
              <a:t>a</a:t>
            </a:r>
            <a:r>
              <a:rPr lang="en-US" sz="3000" dirty="0">
                <a:solidFill>
                  <a:srgbClr val="0000FF"/>
                </a:solidFill>
                <a:latin typeface="Calibri" panose="020F0502020204030204" pitchFamily="34" charset="0"/>
                <a:ea typeface="Arial"/>
                <a:cs typeface="Calibri" panose="020F0502020204030204" pitchFamily="34" charset="0"/>
                <a:sym typeface="Arial"/>
              </a:rPr>
              <a:t> </a:t>
            </a:r>
            <a:r>
              <a:rPr lang="en-US" sz="3000" u="sng" dirty="0">
                <a:solidFill>
                  <a:srgbClr val="FF0000"/>
                </a:solidFill>
                <a:latin typeface="Calibri" panose="020F0502020204030204" pitchFamily="34" charset="0"/>
                <a:ea typeface="Arial"/>
                <a:cs typeface="Calibri" panose="020F0502020204030204" pitchFamily="34" charset="0"/>
                <a:sym typeface="Arial"/>
              </a:rPr>
              <a:t>variety of painting </a:t>
            </a:r>
            <a:r>
              <a:rPr lang="en-US" sz="3000" u="sng" dirty="0" smtClean="0">
                <a:solidFill>
                  <a:srgbClr val="FF0000"/>
                </a:solidFill>
                <a:latin typeface="Calibri" panose="020F0502020204030204" pitchFamily="34" charset="0"/>
                <a:ea typeface="Arial"/>
                <a:cs typeface="Calibri" panose="020F0502020204030204" pitchFamily="34" charset="0"/>
                <a:sym typeface="Arial"/>
              </a:rPr>
              <a:t>tools</a:t>
            </a:r>
            <a:r>
              <a:rPr lang="en-US" sz="3000" dirty="0" smtClean="0">
                <a:solidFill>
                  <a:schemeClr val="tx1"/>
                </a:solidFill>
                <a:latin typeface="Calibri" panose="020F0502020204030204" pitchFamily="34" charset="0"/>
                <a:ea typeface="Arial"/>
                <a:cs typeface="Calibri" panose="020F0502020204030204" pitchFamily="34" charset="0"/>
                <a:sym typeface="Arial"/>
              </a:rPr>
              <a:t>;</a:t>
            </a:r>
            <a:endParaRPr dirty="0">
              <a:solidFill>
                <a:schemeClr val="tx1"/>
              </a:solidFill>
              <a:latin typeface="Calibri" panose="020F0502020204030204" pitchFamily="34" charset="0"/>
              <a:cs typeface="Calibri" panose="020F0502020204030204" pitchFamily="34" charset="0"/>
            </a:endParaRPr>
          </a:p>
          <a:p>
            <a:pPr marL="1028700" lvl="2" indent="-571500" algn="l" rtl="0">
              <a:lnSpc>
                <a:spcPct val="90000"/>
              </a:lnSpc>
              <a:spcBef>
                <a:spcPts val="600"/>
              </a:spcBef>
              <a:spcAft>
                <a:spcPts val="0"/>
              </a:spcAft>
              <a:buClr>
                <a:srgbClr val="0070C0"/>
              </a:buClr>
              <a:buSzPts val="3000"/>
              <a:buChar char="•"/>
            </a:pPr>
            <a:r>
              <a:rPr lang="en-US" sz="3000" i="1" dirty="0">
                <a:solidFill>
                  <a:srgbClr val="0000FF"/>
                </a:solidFill>
                <a:latin typeface="Calibri" panose="020F0502020204030204" pitchFamily="34" charset="0"/>
                <a:ea typeface="Arial"/>
                <a:cs typeface="Calibri" panose="020F0502020204030204" pitchFamily="34" charset="0"/>
                <a:sym typeface="Arial"/>
              </a:rPr>
              <a:t>Apply</a:t>
            </a:r>
            <a:r>
              <a:rPr lang="en-US" sz="3000" dirty="0">
                <a:solidFill>
                  <a:srgbClr val="0000FF"/>
                </a:solidFill>
                <a:latin typeface="Calibri" panose="020F0502020204030204" pitchFamily="34" charset="0"/>
                <a:ea typeface="Arial"/>
                <a:cs typeface="Calibri" panose="020F0502020204030204" pitchFamily="34" charset="0"/>
                <a:sym typeface="Arial"/>
              </a:rPr>
              <a:t> </a:t>
            </a:r>
            <a:r>
              <a:rPr lang="en-US" sz="3000" dirty="0">
                <a:latin typeface="Calibri" panose="020F0502020204030204" pitchFamily="34" charset="0"/>
                <a:ea typeface="Arial"/>
                <a:cs typeface="Calibri" panose="020F0502020204030204" pitchFamily="34" charset="0"/>
                <a:sym typeface="Arial"/>
              </a:rPr>
              <a:t>a</a:t>
            </a:r>
            <a:r>
              <a:rPr lang="en-US" sz="3000" dirty="0">
                <a:solidFill>
                  <a:srgbClr val="0000FF"/>
                </a:solidFill>
                <a:latin typeface="Calibri" panose="020F0502020204030204" pitchFamily="34" charset="0"/>
                <a:ea typeface="Arial"/>
                <a:cs typeface="Calibri" panose="020F0502020204030204" pitchFamily="34" charset="0"/>
                <a:sym typeface="Arial"/>
              </a:rPr>
              <a:t> </a:t>
            </a:r>
            <a:r>
              <a:rPr lang="en-US" sz="3000" u="sng" dirty="0">
                <a:solidFill>
                  <a:srgbClr val="FF0000"/>
                </a:solidFill>
                <a:latin typeface="Calibri" panose="020F0502020204030204" pitchFamily="34" charset="0"/>
                <a:ea typeface="Arial"/>
                <a:cs typeface="Calibri" panose="020F0502020204030204" pitchFamily="34" charset="0"/>
                <a:sym typeface="Arial"/>
              </a:rPr>
              <a:t>variety of painting techniques</a:t>
            </a:r>
            <a:r>
              <a:rPr lang="en-US" sz="3000" dirty="0">
                <a:solidFill>
                  <a:srgbClr val="FF0000"/>
                </a:solidFill>
                <a:latin typeface="Calibri" panose="020F0502020204030204" pitchFamily="34" charset="0"/>
                <a:ea typeface="Arial"/>
                <a:cs typeface="Calibri" panose="020F0502020204030204" pitchFamily="34" charset="0"/>
                <a:sym typeface="Arial"/>
              </a:rPr>
              <a:t> </a:t>
            </a:r>
            <a:r>
              <a:rPr lang="en-US" sz="3000" dirty="0">
                <a:solidFill>
                  <a:srgbClr val="000000"/>
                </a:solidFill>
                <a:latin typeface="Calibri" panose="020F0502020204030204" pitchFamily="34" charset="0"/>
                <a:ea typeface="Arial"/>
                <a:cs typeface="Calibri" panose="020F0502020204030204" pitchFamily="34" charset="0"/>
                <a:sym typeface="Arial"/>
              </a:rPr>
              <a:t>for</a:t>
            </a:r>
            <a:r>
              <a:rPr lang="en-US" sz="3000" dirty="0">
                <a:solidFill>
                  <a:srgbClr val="FF0000"/>
                </a:solidFill>
                <a:latin typeface="Calibri" panose="020F0502020204030204" pitchFamily="34" charset="0"/>
                <a:ea typeface="Arial"/>
                <a:cs typeface="Calibri" panose="020F0502020204030204" pitchFamily="34" charset="0"/>
                <a:sym typeface="Arial"/>
              </a:rPr>
              <a:t> </a:t>
            </a:r>
            <a:r>
              <a:rPr lang="en-US" sz="3000" u="sng" dirty="0">
                <a:solidFill>
                  <a:srgbClr val="FF0000"/>
                </a:solidFill>
                <a:latin typeface="Calibri" panose="020F0502020204030204" pitchFamily="34" charset="0"/>
                <a:ea typeface="Arial"/>
                <a:cs typeface="Calibri" panose="020F0502020204030204" pitchFamily="34" charset="0"/>
                <a:sym typeface="Arial"/>
              </a:rPr>
              <a:t>personal </a:t>
            </a:r>
            <a:r>
              <a:rPr lang="en-US" sz="3000" u="sng" dirty="0" smtClean="0">
                <a:solidFill>
                  <a:srgbClr val="FF0000"/>
                </a:solidFill>
                <a:latin typeface="Calibri" panose="020F0502020204030204" pitchFamily="34" charset="0"/>
                <a:ea typeface="Arial"/>
                <a:cs typeface="Calibri" panose="020F0502020204030204" pitchFamily="34" charset="0"/>
                <a:sym typeface="Arial"/>
              </a:rPr>
              <a:t>ideas</a:t>
            </a:r>
            <a:r>
              <a:rPr lang="en-US" sz="3000" dirty="0" smtClean="0">
                <a:solidFill>
                  <a:schemeClr val="tx1"/>
                </a:solidFill>
                <a:latin typeface="Calibri" panose="020F0502020204030204" pitchFamily="34" charset="0"/>
                <a:ea typeface="Arial"/>
                <a:cs typeface="Calibri" panose="020F0502020204030204" pitchFamily="34" charset="0"/>
                <a:sym typeface="Arial"/>
              </a:rPr>
              <a:t>;</a:t>
            </a:r>
            <a:endParaRPr dirty="0">
              <a:solidFill>
                <a:schemeClr val="tx1"/>
              </a:solidFill>
              <a:latin typeface="Calibri" panose="020F0502020204030204" pitchFamily="34" charset="0"/>
              <a:cs typeface="Calibri" panose="020F0502020204030204" pitchFamily="34" charset="0"/>
            </a:endParaRPr>
          </a:p>
          <a:p>
            <a:pPr marL="1028700" lvl="2" indent="-571500" algn="l" rtl="0">
              <a:lnSpc>
                <a:spcPct val="90000"/>
              </a:lnSpc>
              <a:spcBef>
                <a:spcPts val="600"/>
              </a:spcBef>
              <a:spcAft>
                <a:spcPts val="0"/>
              </a:spcAft>
              <a:buClr>
                <a:srgbClr val="0070C0"/>
              </a:buClr>
              <a:buSzPts val="3000"/>
              <a:buChar char="•"/>
            </a:pPr>
            <a:r>
              <a:rPr lang="en-US" sz="3000" i="1" dirty="0">
                <a:solidFill>
                  <a:srgbClr val="0000FF"/>
                </a:solidFill>
                <a:latin typeface="Calibri" panose="020F0502020204030204" pitchFamily="34" charset="0"/>
                <a:ea typeface="Arial"/>
                <a:cs typeface="Calibri" panose="020F0502020204030204" pitchFamily="34" charset="0"/>
                <a:sym typeface="Arial"/>
              </a:rPr>
              <a:t>Demonstrate</a:t>
            </a:r>
            <a:r>
              <a:rPr lang="en-US" sz="3000" dirty="0">
                <a:solidFill>
                  <a:srgbClr val="0000FF"/>
                </a:solidFill>
                <a:latin typeface="Calibri" panose="020F0502020204030204" pitchFamily="34" charset="0"/>
                <a:ea typeface="Arial"/>
                <a:cs typeface="Calibri" panose="020F0502020204030204" pitchFamily="34" charset="0"/>
                <a:sym typeface="Arial"/>
              </a:rPr>
              <a:t> </a:t>
            </a:r>
            <a:r>
              <a:rPr lang="en-US" sz="3000" dirty="0">
                <a:latin typeface="Calibri" panose="020F0502020204030204" pitchFamily="34" charset="0"/>
                <a:ea typeface="Arial"/>
                <a:cs typeface="Calibri" panose="020F0502020204030204" pitchFamily="34" charset="0"/>
                <a:sym typeface="Arial"/>
              </a:rPr>
              <a:t>an</a:t>
            </a:r>
            <a:r>
              <a:rPr lang="en-US" sz="3000" dirty="0">
                <a:solidFill>
                  <a:srgbClr val="0000FF"/>
                </a:solidFill>
                <a:latin typeface="Calibri" panose="020F0502020204030204" pitchFamily="34" charset="0"/>
                <a:ea typeface="Arial"/>
                <a:cs typeface="Calibri" panose="020F0502020204030204" pitchFamily="34" charset="0"/>
                <a:sym typeface="Arial"/>
              </a:rPr>
              <a:t> </a:t>
            </a:r>
            <a:r>
              <a:rPr lang="en-US" sz="3000" u="sng" dirty="0">
                <a:solidFill>
                  <a:srgbClr val="FF0000"/>
                </a:solidFill>
                <a:latin typeface="Calibri" panose="020F0502020204030204" pitchFamily="34" charset="0"/>
                <a:ea typeface="Arial"/>
                <a:cs typeface="Calibri" panose="020F0502020204030204" pitchFamily="34" charset="0"/>
                <a:sym typeface="Arial"/>
              </a:rPr>
              <a:t>understanding</a:t>
            </a:r>
            <a:r>
              <a:rPr lang="en-US" sz="3000" dirty="0">
                <a:solidFill>
                  <a:srgbClr val="FF0000"/>
                </a:solidFill>
                <a:latin typeface="Calibri" panose="020F0502020204030204" pitchFamily="34" charset="0"/>
                <a:ea typeface="Arial"/>
                <a:cs typeface="Calibri" panose="020F0502020204030204" pitchFamily="34" charset="0"/>
                <a:sym typeface="Arial"/>
              </a:rPr>
              <a:t> </a:t>
            </a:r>
            <a:r>
              <a:rPr lang="en-US" sz="3000" dirty="0">
                <a:solidFill>
                  <a:srgbClr val="000000"/>
                </a:solidFill>
                <a:latin typeface="Calibri" panose="020F0502020204030204" pitchFamily="34" charset="0"/>
                <a:ea typeface="Arial"/>
                <a:cs typeface="Calibri" panose="020F0502020204030204" pitchFamily="34" charset="0"/>
                <a:sym typeface="Arial"/>
              </a:rPr>
              <a:t>of</a:t>
            </a:r>
            <a:r>
              <a:rPr lang="en-US" sz="3000" dirty="0">
                <a:solidFill>
                  <a:srgbClr val="FF0000"/>
                </a:solidFill>
                <a:latin typeface="Calibri" panose="020F0502020204030204" pitchFamily="34" charset="0"/>
                <a:ea typeface="Arial"/>
                <a:cs typeface="Calibri" panose="020F0502020204030204" pitchFamily="34" charset="0"/>
                <a:sym typeface="Arial"/>
              </a:rPr>
              <a:t> </a:t>
            </a:r>
            <a:r>
              <a:rPr lang="en-US" sz="3000" u="sng" dirty="0">
                <a:solidFill>
                  <a:srgbClr val="FF0000"/>
                </a:solidFill>
                <a:latin typeface="Calibri" panose="020F0502020204030204" pitchFamily="34" charset="0"/>
                <a:ea typeface="Arial"/>
                <a:cs typeface="Calibri" panose="020F0502020204030204" pitchFamily="34" charset="0"/>
                <a:sym typeface="Arial"/>
              </a:rPr>
              <a:t>spatial relationships in </a:t>
            </a:r>
            <a:r>
              <a:rPr lang="en-US" sz="3000" u="sng" dirty="0" smtClean="0">
                <a:solidFill>
                  <a:srgbClr val="FF0000"/>
                </a:solidFill>
                <a:latin typeface="Calibri" panose="020F0502020204030204" pitchFamily="34" charset="0"/>
                <a:ea typeface="Arial"/>
                <a:cs typeface="Calibri" panose="020F0502020204030204" pitchFamily="34" charset="0"/>
                <a:sym typeface="Arial"/>
              </a:rPr>
              <a:t>landscape</a:t>
            </a:r>
            <a:r>
              <a:rPr lang="en-US" sz="3000" dirty="0" smtClean="0">
                <a:solidFill>
                  <a:schemeClr val="tx1"/>
                </a:solidFill>
                <a:latin typeface="Calibri" panose="020F0502020204030204" pitchFamily="34" charset="0"/>
                <a:ea typeface="Arial"/>
                <a:cs typeface="Calibri" panose="020F0502020204030204" pitchFamily="34" charset="0"/>
                <a:sym typeface="Arial"/>
              </a:rPr>
              <a:t>; and</a:t>
            </a:r>
            <a:endParaRPr dirty="0">
              <a:solidFill>
                <a:schemeClr val="tx1"/>
              </a:solidFill>
              <a:latin typeface="Calibri" panose="020F0502020204030204" pitchFamily="34" charset="0"/>
              <a:cs typeface="Calibri" panose="020F0502020204030204" pitchFamily="34" charset="0"/>
            </a:endParaRPr>
          </a:p>
          <a:p>
            <a:pPr marL="1028700" lvl="2" indent="-571500" algn="l" rtl="0">
              <a:lnSpc>
                <a:spcPct val="90000"/>
              </a:lnSpc>
              <a:spcBef>
                <a:spcPts val="560"/>
              </a:spcBef>
              <a:spcAft>
                <a:spcPts val="0"/>
              </a:spcAft>
              <a:buClr>
                <a:srgbClr val="0070C0"/>
              </a:buClr>
              <a:buSzPts val="2800"/>
              <a:buChar char="•"/>
            </a:pPr>
            <a:r>
              <a:rPr lang="en-US" sz="2800" i="1" dirty="0">
                <a:solidFill>
                  <a:srgbClr val="0000FF"/>
                </a:solidFill>
                <a:latin typeface="Calibri" panose="020F0502020204030204" pitchFamily="34" charset="0"/>
                <a:ea typeface="Arial"/>
                <a:cs typeface="Calibri" panose="020F0502020204030204" pitchFamily="34" charset="0"/>
                <a:sym typeface="Arial"/>
              </a:rPr>
              <a:t>Interpret</a:t>
            </a:r>
            <a:r>
              <a:rPr lang="en-US" sz="2800" dirty="0">
                <a:latin typeface="Calibri" panose="020F0502020204030204" pitchFamily="34" charset="0"/>
                <a:ea typeface="Arial"/>
                <a:cs typeface="Calibri" panose="020F0502020204030204" pitchFamily="34" charset="0"/>
                <a:sym typeface="Arial"/>
              </a:rPr>
              <a:t> a </a:t>
            </a:r>
            <a:r>
              <a:rPr lang="en-US" sz="2800" u="sng" dirty="0">
                <a:solidFill>
                  <a:srgbClr val="FF0000"/>
                </a:solidFill>
                <a:latin typeface="Calibri" panose="020F0502020204030204" pitchFamily="34" charset="0"/>
                <a:ea typeface="Arial"/>
                <a:cs typeface="Calibri" panose="020F0502020204030204" pitchFamily="34" charset="0"/>
                <a:sym typeface="Arial"/>
              </a:rPr>
              <a:t>variety</a:t>
            </a:r>
            <a:r>
              <a:rPr lang="en-US" sz="2800" dirty="0">
                <a:latin typeface="Calibri" panose="020F0502020204030204" pitchFamily="34" charset="0"/>
                <a:ea typeface="Arial"/>
                <a:cs typeface="Calibri" panose="020F0502020204030204" pitchFamily="34" charset="0"/>
                <a:sym typeface="Arial"/>
              </a:rPr>
              <a:t> of </a:t>
            </a:r>
            <a:r>
              <a:rPr lang="en-US" sz="2800" u="sng" dirty="0">
                <a:solidFill>
                  <a:srgbClr val="FF0000"/>
                </a:solidFill>
                <a:latin typeface="Calibri" panose="020F0502020204030204" pitchFamily="34" charset="0"/>
                <a:ea typeface="Arial"/>
                <a:cs typeface="Calibri" panose="020F0502020204030204" pitchFamily="34" charset="0"/>
                <a:sym typeface="Arial"/>
              </a:rPr>
              <a:t>landscape subjects</a:t>
            </a:r>
            <a:r>
              <a:rPr lang="en-US" sz="2800" dirty="0">
                <a:solidFill>
                  <a:srgbClr val="FFC000"/>
                </a:solidFill>
                <a:latin typeface="Calibri" panose="020F0502020204030204" pitchFamily="34" charset="0"/>
                <a:ea typeface="Arial"/>
                <a:cs typeface="Calibri" panose="020F0502020204030204" pitchFamily="34" charset="0"/>
                <a:sym typeface="Arial"/>
              </a:rPr>
              <a:t> </a:t>
            </a:r>
            <a:r>
              <a:rPr lang="en-US" sz="2800" dirty="0">
                <a:latin typeface="Calibri" panose="020F0502020204030204" pitchFamily="34" charset="0"/>
                <a:ea typeface="Arial"/>
                <a:cs typeface="Calibri" panose="020F0502020204030204" pitchFamily="34" charset="0"/>
                <a:sym typeface="Arial"/>
              </a:rPr>
              <a:t>to </a:t>
            </a:r>
            <a:r>
              <a:rPr lang="en-US" sz="2800" i="1" dirty="0">
                <a:solidFill>
                  <a:srgbClr val="0000FF"/>
                </a:solidFill>
                <a:latin typeface="Calibri" panose="020F0502020204030204" pitchFamily="34" charset="0"/>
                <a:ea typeface="Arial"/>
                <a:cs typeface="Calibri" panose="020F0502020204030204" pitchFamily="34" charset="0"/>
                <a:sym typeface="Arial"/>
              </a:rPr>
              <a:t>select </a:t>
            </a:r>
            <a:r>
              <a:rPr lang="en-US" sz="2800" i="1" dirty="0" smtClean="0">
                <a:solidFill>
                  <a:srgbClr val="0000FF"/>
                </a:solidFill>
                <a:latin typeface="Calibri" panose="020F0502020204030204" pitchFamily="34" charset="0"/>
                <a:ea typeface="Arial"/>
                <a:cs typeface="Calibri" panose="020F0502020204030204" pitchFamily="34" charset="0"/>
                <a:sym typeface="Arial"/>
              </a:rPr>
              <a:t>and </a:t>
            </a:r>
            <a:r>
              <a:rPr lang="en-US" sz="2800" i="1" dirty="0">
                <a:solidFill>
                  <a:srgbClr val="0000FF"/>
                </a:solidFill>
                <a:latin typeface="Calibri" panose="020F0502020204030204" pitchFamily="34" charset="0"/>
                <a:ea typeface="Arial"/>
                <a:cs typeface="Calibri" panose="020F0502020204030204" pitchFamily="34" charset="0"/>
                <a:sym typeface="Arial"/>
              </a:rPr>
              <a:t>apply</a:t>
            </a:r>
            <a:r>
              <a:rPr lang="en-US" sz="2800" dirty="0">
                <a:latin typeface="Calibri" panose="020F0502020204030204" pitchFamily="34" charset="0"/>
                <a:ea typeface="Arial"/>
                <a:cs typeface="Calibri" panose="020F0502020204030204" pitchFamily="34" charset="0"/>
                <a:sym typeface="Arial"/>
              </a:rPr>
              <a:t> to </a:t>
            </a:r>
            <a:r>
              <a:rPr lang="en-US" sz="2800" u="sng" dirty="0">
                <a:solidFill>
                  <a:srgbClr val="FF0000"/>
                </a:solidFill>
                <a:latin typeface="Calibri" panose="020F0502020204030204" pitchFamily="34" charset="0"/>
                <a:ea typeface="Arial"/>
                <a:cs typeface="Calibri" panose="020F0502020204030204" pitchFamily="34" charset="0"/>
                <a:sym typeface="Arial"/>
              </a:rPr>
              <a:t>landscape painting</a:t>
            </a:r>
            <a:r>
              <a:rPr lang="en-US" sz="2800" dirty="0">
                <a:solidFill>
                  <a:schemeClr val="tx1"/>
                </a:solidFill>
                <a:latin typeface="Calibri" panose="020F0502020204030204" pitchFamily="34" charset="0"/>
                <a:ea typeface="Arial"/>
                <a:cs typeface="Calibri" panose="020F0502020204030204" pitchFamily="34" charset="0"/>
                <a:sym typeface="Arial"/>
              </a:rPr>
              <a:t>.</a:t>
            </a:r>
            <a:endParaRPr dirty="0">
              <a:solidFill>
                <a:schemeClr val="tx1"/>
              </a:solidFill>
              <a:latin typeface="Calibri" panose="020F0502020204030204" pitchFamily="34" charset="0"/>
              <a:cs typeface="Calibri" panose="020F0502020204030204" pitchFamily="34" charset="0"/>
            </a:endParaRPr>
          </a:p>
          <a:p>
            <a:pPr marL="1028700" lvl="2" indent="-342900" algn="l" rtl="0">
              <a:lnSpc>
                <a:spcPct val="90000"/>
              </a:lnSpc>
              <a:spcBef>
                <a:spcPts val="720"/>
              </a:spcBef>
              <a:spcAft>
                <a:spcPts val="0"/>
              </a:spcAft>
              <a:buClr>
                <a:schemeClr val="dk1"/>
              </a:buClr>
              <a:buSzPts val="3600"/>
              <a:buNone/>
            </a:pPr>
            <a:endParaRPr sz="3600" dirty="0">
              <a:solidFill>
                <a:srgbClr val="FFC000"/>
              </a:solidFill>
              <a:latin typeface="Arial"/>
              <a:ea typeface="Arial"/>
              <a:cs typeface="Arial"/>
              <a:sym typeface="Arial"/>
            </a:endParaRPr>
          </a:p>
        </p:txBody>
      </p:sp>
      <p:pic>
        <p:nvPicPr>
          <p:cNvPr id="418" name="Google Shape;418;p41"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cxnSp>
        <p:nvCxnSpPr>
          <p:cNvPr id="419" name="Google Shape;419;p41"/>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420" name="Google Shape;420;p41"/>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sp>
        <p:nvSpPr>
          <p:cNvPr id="421" name="Google Shape;421;p41"/>
          <p:cNvSpPr txBox="1">
            <a:spLocks noGrp="1"/>
          </p:cNvSpPr>
          <p:nvPr>
            <p:ph type="sldNum" idx="12"/>
          </p:nvPr>
        </p:nvSpPr>
        <p:spPr>
          <a:xfrm>
            <a:off x="8239989" y="6582676"/>
            <a:ext cx="426027" cy="3469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422" name="Google Shape;422;p41"/>
          <p:cNvSpPr txBox="1"/>
          <p:nvPr/>
        </p:nvSpPr>
        <p:spPr>
          <a:xfrm>
            <a:off x="1815152" y="226785"/>
            <a:ext cx="5718412" cy="777816"/>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FF"/>
              </a:buClr>
              <a:buSzPts val="2800"/>
              <a:buFont typeface="Arial"/>
              <a:buNone/>
            </a:pPr>
            <a:r>
              <a:rPr lang="en-US" sz="2800" dirty="0">
                <a:solidFill>
                  <a:schemeClr val="tx1"/>
                </a:solidFill>
                <a:latin typeface="Calibri" panose="020F0502020204030204" pitchFamily="34" charset="0"/>
                <a:cs typeface="Calibri" panose="020F0502020204030204" pitchFamily="34" charset="0"/>
                <a:sym typeface="Arial"/>
              </a:rPr>
              <a:t>Jill’s Learning Objective Example</a:t>
            </a:r>
            <a:endParaRPr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5"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cxnSp>
        <p:nvCxnSpPr>
          <p:cNvPr id="114" name="Google Shape;114;p15"/>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115" name="Google Shape;115;p15"/>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
        <p:nvSpPr>
          <p:cNvPr id="116" name="Google Shape;116;p15"/>
          <p:cNvSpPr txBox="1">
            <a:spLocks noGrp="1"/>
          </p:cNvSpPr>
          <p:nvPr>
            <p:ph type="sldNum" idx="12"/>
          </p:nvPr>
        </p:nvSpPr>
        <p:spPr>
          <a:xfrm>
            <a:off x="8239989" y="6582676"/>
            <a:ext cx="426027" cy="3469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17" name="Google Shape;117;p15"/>
          <p:cNvSpPr txBox="1"/>
          <p:nvPr/>
        </p:nvSpPr>
        <p:spPr>
          <a:xfrm>
            <a:off x="2409645" y="602245"/>
            <a:ext cx="5551588" cy="1043032"/>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FF"/>
              </a:buClr>
              <a:buSzPts val="3600"/>
              <a:buFont typeface="Arial"/>
              <a:buNone/>
            </a:pPr>
            <a:r>
              <a:rPr lang="en-US" sz="3600" b="0" i="0" u="none" strike="noStrike" cap="none" dirty="0">
                <a:solidFill>
                  <a:schemeClr val="tx1"/>
                </a:solidFill>
                <a:latin typeface="Calibri" panose="020F0502020204030204" pitchFamily="34" charset="0"/>
                <a:cs typeface="Calibri" panose="020F0502020204030204" pitchFamily="34" charset="0"/>
                <a:sym typeface="Arial"/>
              </a:rPr>
              <a:t>Webinar Targets</a:t>
            </a:r>
            <a:endParaRPr dirty="0">
              <a:solidFill>
                <a:schemeClr val="tx1"/>
              </a:solidFill>
              <a:latin typeface="Calibri" panose="020F0502020204030204" pitchFamily="34" charset="0"/>
              <a:cs typeface="Calibri" panose="020F0502020204030204" pitchFamily="34" charset="0"/>
            </a:endParaRPr>
          </a:p>
        </p:txBody>
      </p:sp>
      <p:pic>
        <p:nvPicPr>
          <p:cNvPr id="118" name="Google Shape;118;p15"/>
          <p:cNvPicPr preferRelativeResize="0"/>
          <p:nvPr/>
        </p:nvPicPr>
        <p:blipFill rotWithShape="1">
          <a:blip r:embed="rId4">
            <a:alphaModFix/>
          </a:blip>
          <a:srcRect l="29062" t="11698" r="25735" b="41630"/>
          <a:stretch/>
        </p:blipFill>
        <p:spPr>
          <a:xfrm>
            <a:off x="173439" y="0"/>
            <a:ext cx="2083920" cy="2904857"/>
          </a:xfrm>
          <a:prstGeom prst="rect">
            <a:avLst/>
          </a:prstGeom>
          <a:noFill/>
          <a:ln>
            <a:noFill/>
          </a:ln>
        </p:spPr>
      </p:pic>
      <p:sp>
        <p:nvSpPr>
          <p:cNvPr id="119" name="Google Shape;119;p15"/>
          <p:cNvSpPr txBox="1">
            <a:spLocks noGrp="1"/>
          </p:cNvSpPr>
          <p:nvPr>
            <p:ph type="body" idx="1"/>
          </p:nvPr>
        </p:nvSpPr>
        <p:spPr>
          <a:xfrm>
            <a:off x="710820" y="2050033"/>
            <a:ext cx="8155133" cy="3683808"/>
          </a:xfrm>
          <a:prstGeom prst="rect">
            <a:avLst/>
          </a:prstGeom>
          <a:noFill/>
          <a:ln>
            <a:noFill/>
          </a:ln>
        </p:spPr>
        <p:txBody>
          <a:bodyPr spcFirstLastPara="1" wrap="square" lIns="91425" tIns="45700" rIns="91425" bIns="45700" anchor="t" anchorCtr="0">
            <a:noAutofit/>
          </a:bodyPr>
          <a:lstStyle/>
          <a:p>
            <a:pPr marL="457200" lvl="2" indent="0" algn="l" rtl="0">
              <a:spcBef>
                <a:spcPts val="0"/>
              </a:spcBef>
              <a:spcAft>
                <a:spcPts val="0"/>
              </a:spcAft>
              <a:buClr>
                <a:schemeClr val="dk1"/>
              </a:buClr>
              <a:buSzPts val="2400"/>
              <a:buNone/>
            </a:pPr>
            <a:r>
              <a:rPr lang="en-US" dirty="0" smtClean="0">
                <a:latin typeface="Arial"/>
                <a:ea typeface="Arial"/>
                <a:cs typeface="Arial"/>
                <a:sym typeface="Arial"/>
              </a:rPr>
              <a:t>		</a:t>
            </a:r>
            <a:r>
              <a:rPr lang="en-US" dirty="0" smtClean="0">
                <a:latin typeface="Calibri" panose="020F0502020204030204" pitchFamily="34" charset="0"/>
                <a:ea typeface="Arial"/>
                <a:cs typeface="Calibri" panose="020F0502020204030204" pitchFamily="34" charset="0"/>
                <a:sym typeface="Arial"/>
              </a:rPr>
              <a:t>As </a:t>
            </a:r>
            <a:r>
              <a:rPr lang="en-US" dirty="0">
                <a:latin typeface="Calibri" panose="020F0502020204030204" pitchFamily="34" charset="0"/>
                <a:ea typeface="Arial"/>
                <a:cs typeface="Calibri" panose="020F0502020204030204" pitchFamily="34" charset="0"/>
                <a:sym typeface="Arial"/>
              </a:rPr>
              <a:t>a result of this three-part Webinar series, </a:t>
            </a:r>
            <a:endParaRPr dirty="0">
              <a:latin typeface="Calibri" panose="020F0502020204030204" pitchFamily="34" charset="0"/>
              <a:ea typeface="Arial"/>
              <a:cs typeface="Calibri" panose="020F0502020204030204" pitchFamily="34" charset="0"/>
              <a:sym typeface="Arial"/>
            </a:endParaRPr>
          </a:p>
          <a:p>
            <a:pPr marL="457200" lvl="2" indent="0" algn="l" rtl="0">
              <a:spcBef>
                <a:spcPts val="480"/>
              </a:spcBef>
              <a:spcAft>
                <a:spcPts val="0"/>
              </a:spcAft>
              <a:buClr>
                <a:schemeClr val="dk1"/>
              </a:buClr>
              <a:buSzPts val="2400"/>
              <a:buNone/>
            </a:pPr>
            <a:r>
              <a:rPr lang="en-US" dirty="0">
                <a:latin typeface="Calibri" panose="020F0502020204030204" pitchFamily="34" charset="0"/>
                <a:ea typeface="Arial"/>
                <a:cs typeface="Calibri" panose="020F0502020204030204" pitchFamily="34" charset="0"/>
                <a:sym typeface="Arial"/>
              </a:rPr>
              <a:t>				you will: </a:t>
            </a:r>
            <a:endParaRPr dirty="0">
              <a:latin typeface="Calibri" panose="020F0502020204030204" pitchFamily="34" charset="0"/>
              <a:cs typeface="Calibri" panose="020F0502020204030204" pitchFamily="34" charset="0"/>
            </a:endParaRPr>
          </a:p>
          <a:p>
            <a:pPr marL="914400" lvl="2" indent="-457200" algn="l" rtl="0">
              <a:spcBef>
                <a:spcPts val="480"/>
              </a:spcBef>
              <a:spcAft>
                <a:spcPts val="0"/>
              </a:spcAft>
              <a:buClr>
                <a:schemeClr val="dk1"/>
              </a:buClr>
              <a:buSzPts val="2400"/>
              <a:buAutoNum type="arabicPeriod"/>
            </a:pPr>
            <a:r>
              <a:rPr lang="en-US" dirty="0">
                <a:latin typeface="Calibri" panose="020F0502020204030204" pitchFamily="34" charset="0"/>
                <a:ea typeface="Arial"/>
                <a:cs typeface="Calibri" panose="020F0502020204030204" pitchFamily="34" charset="0"/>
                <a:sym typeface="Arial"/>
              </a:rPr>
              <a:t>Understand the history and background of the Connecticut Arts Standards and Connecticut Arts Model Curricula Work.</a:t>
            </a:r>
            <a:endParaRPr dirty="0">
              <a:latin typeface="Calibri" panose="020F0502020204030204" pitchFamily="34" charset="0"/>
              <a:cs typeface="Calibri" panose="020F0502020204030204" pitchFamily="34" charset="0"/>
            </a:endParaRPr>
          </a:p>
          <a:p>
            <a:pPr marL="914400" lvl="2" indent="-457200" algn="l" rtl="0">
              <a:spcBef>
                <a:spcPts val="480"/>
              </a:spcBef>
              <a:spcAft>
                <a:spcPts val="0"/>
              </a:spcAft>
              <a:buClr>
                <a:schemeClr val="dk1"/>
              </a:buClr>
              <a:buSzPts val="2400"/>
              <a:buAutoNum type="arabicPeriod"/>
            </a:pPr>
            <a:r>
              <a:rPr lang="en-US" dirty="0">
                <a:latin typeface="Calibri" panose="020F0502020204030204" pitchFamily="34" charset="0"/>
                <a:ea typeface="Arial"/>
                <a:cs typeface="Calibri" panose="020F0502020204030204" pitchFamily="34" charset="0"/>
                <a:sym typeface="Arial"/>
              </a:rPr>
              <a:t>Build an understanding of the Connecticut Arts Standards and the accompanying instructional shift.</a:t>
            </a:r>
            <a:endParaRPr dirty="0">
              <a:latin typeface="Calibri" panose="020F0502020204030204" pitchFamily="34" charset="0"/>
              <a:ea typeface="Arial"/>
              <a:cs typeface="Calibri" panose="020F0502020204030204" pitchFamily="34" charset="0"/>
              <a:sym typeface="Arial"/>
            </a:endParaRPr>
          </a:p>
          <a:p>
            <a:pPr marL="914400" lvl="2" indent="-457200" algn="l" rtl="0">
              <a:spcBef>
                <a:spcPts val="480"/>
              </a:spcBef>
              <a:spcAft>
                <a:spcPts val="0"/>
              </a:spcAft>
              <a:buClr>
                <a:schemeClr val="dk1"/>
              </a:buClr>
              <a:buSzPts val="2400"/>
              <a:buAutoNum type="arabicPeriod"/>
            </a:pPr>
            <a:r>
              <a:rPr lang="en-US" dirty="0">
                <a:latin typeface="Calibri" panose="020F0502020204030204" pitchFamily="34" charset="0"/>
                <a:ea typeface="Arial"/>
                <a:cs typeface="Calibri" panose="020F0502020204030204" pitchFamily="34" charset="0"/>
                <a:sym typeface="Arial"/>
              </a:rPr>
              <a:t>Engage in the creation of a foundation for standards-based curricula.</a:t>
            </a:r>
            <a:r>
              <a:rPr lang="en-US" sz="2400" dirty="0">
                <a:latin typeface="Calibri" panose="020F0502020204030204" pitchFamily="34" charset="0"/>
                <a:ea typeface="Arial"/>
                <a:cs typeface="Calibri" panose="020F0502020204030204" pitchFamily="34" charset="0"/>
                <a:sym typeface="Arial"/>
              </a:rPr>
              <a:t>		</a:t>
            </a:r>
            <a:r>
              <a:rPr lang="en-US" sz="2400" dirty="0">
                <a:latin typeface="Arial"/>
                <a:ea typeface="Arial"/>
                <a:cs typeface="Arial"/>
                <a:sym typeface="Arial"/>
              </a:rPr>
              <a:t>  	</a:t>
            </a:r>
            <a:endParaRPr sz="3600" dirty="0">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429" name="Google Shape;429;p42"/>
          <p:cNvSpPr txBox="1"/>
          <p:nvPr/>
        </p:nvSpPr>
        <p:spPr>
          <a:xfrm>
            <a:off x="414466" y="371122"/>
            <a:ext cx="54114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600" b="1" dirty="0">
                <a:solidFill>
                  <a:schemeClr val="dk1"/>
                </a:solidFill>
                <a:latin typeface="Calibri"/>
                <a:ea typeface="Calibri"/>
                <a:cs typeface="Calibri"/>
                <a:sym typeface="Calibri"/>
              </a:rPr>
              <a:t>Next Steps:</a:t>
            </a:r>
            <a:endParaRPr dirty="0"/>
          </a:p>
        </p:txBody>
      </p:sp>
      <p:pic>
        <p:nvPicPr>
          <p:cNvPr id="430" name="Google Shape;430;p42"/>
          <p:cNvPicPr preferRelativeResize="0"/>
          <p:nvPr/>
        </p:nvPicPr>
        <p:blipFill rotWithShape="1">
          <a:blip r:embed="rId3">
            <a:alphaModFix/>
          </a:blip>
          <a:srcRect l="22498" t="10631" r="25278"/>
          <a:stretch/>
        </p:blipFill>
        <p:spPr>
          <a:xfrm>
            <a:off x="6940061" y="1610442"/>
            <a:ext cx="2122098" cy="4902501"/>
          </a:xfrm>
          <a:prstGeom prst="rect">
            <a:avLst/>
          </a:prstGeom>
          <a:noFill/>
          <a:ln>
            <a:noFill/>
          </a:ln>
        </p:spPr>
      </p:pic>
      <p:pic>
        <p:nvPicPr>
          <p:cNvPr id="431" name="Google Shape;431;p42" title="CSDE tree logo"/>
          <p:cNvPicPr preferRelativeResize="0"/>
          <p:nvPr/>
        </p:nvPicPr>
        <p:blipFill rotWithShape="1">
          <a:blip r:embed="rId4">
            <a:alphaModFix/>
          </a:blip>
          <a:srcRect/>
          <a:stretch/>
        </p:blipFill>
        <p:spPr>
          <a:xfrm>
            <a:off x="206311" y="5818130"/>
            <a:ext cx="1096964" cy="832417"/>
          </a:xfrm>
          <a:prstGeom prst="rect">
            <a:avLst/>
          </a:prstGeom>
          <a:noFill/>
          <a:ln>
            <a:noFill/>
          </a:ln>
        </p:spPr>
      </p:pic>
      <p:cxnSp>
        <p:nvCxnSpPr>
          <p:cNvPr id="432" name="Google Shape;432;p42"/>
          <p:cNvCxnSpPr/>
          <p:nvPr/>
        </p:nvCxnSpPr>
        <p:spPr>
          <a:xfrm>
            <a:off x="1303274" y="6650768"/>
            <a:ext cx="7562700" cy="0"/>
          </a:xfrm>
          <a:prstGeom prst="straightConnector1">
            <a:avLst/>
          </a:prstGeom>
          <a:noFill/>
          <a:ln w="9525" cap="flat" cmpd="sng">
            <a:solidFill>
              <a:srgbClr val="002D73"/>
            </a:solidFill>
            <a:prstDash val="solid"/>
            <a:round/>
            <a:headEnd type="none" w="sm" len="sm"/>
            <a:tailEnd type="none" w="sm" len="sm"/>
          </a:ln>
        </p:spPr>
      </p:cxnSp>
      <p:sp>
        <p:nvSpPr>
          <p:cNvPr id="433" name="Google Shape;433;p42"/>
          <p:cNvSpPr txBox="1"/>
          <p:nvPr/>
        </p:nvSpPr>
        <p:spPr>
          <a:xfrm>
            <a:off x="4716939" y="6374493"/>
            <a:ext cx="42201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sp>
        <p:nvSpPr>
          <p:cNvPr id="434" name="Google Shape;434;p42"/>
          <p:cNvSpPr txBox="1"/>
          <p:nvPr/>
        </p:nvSpPr>
        <p:spPr>
          <a:xfrm>
            <a:off x="311100" y="958050"/>
            <a:ext cx="7443300" cy="4941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Look for follow up webinars starting in the Fall of 2019, to continue Standards-Based Instructional Unit and curriculum writing process. These webinars will include support in developing:</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dirty="0"/>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Summative </a:t>
            </a:r>
            <a:r>
              <a:rPr lang="en-US" sz="2800" dirty="0" smtClean="0">
                <a:solidFill>
                  <a:schemeClr val="dk1"/>
                </a:solidFill>
                <a:latin typeface="Calibri"/>
                <a:ea typeface="Calibri"/>
                <a:cs typeface="Calibri"/>
                <a:sym typeface="Calibri"/>
              </a:rPr>
              <a:t>assessments;</a:t>
            </a:r>
            <a:endParaRPr sz="28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Instructional sequence and learning </a:t>
            </a:r>
            <a:r>
              <a:rPr lang="en-US" sz="2800" dirty="0" smtClean="0">
                <a:solidFill>
                  <a:schemeClr val="dk1"/>
                </a:solidFill>
                <a:latin typeface="Calibri"/>
                <a:ea typeface="Calibri"/>
                <a:cs typeface="Calibri"/>
                <a:sym typeface="Calibri"/>
              </a:rPr>
              <a:t>activities;</a:t>
            </a:r>
            <a:endParaRPr dirty="0"/>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Resources, repertoire, media/materials, differentiation/modification, academic vocabulary, formative </a:t>
            </a:r>
            <a:r>
              <a:rPr lang="en-US" sz="2800" dirty="0" smtClean="0">
                <a:solidFill>
                  <a:schemeClr val="dk1"/>
                </a:solidFill>
                <a:latin typeface="Calibri"/>
                <a:ea typeface="Calibri"/>
                <a:cs typeface="Calibri"/>
                <a:sym typeface="Calibri"/>
              </a:rPr>
              <a:t>assessments; and</a:t>
            </a:r>
            <a:endParaRPr sz="28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pPr>
            <a:r>
              <a:rPr lang="en-US" sz="2800" dirty="0">
                <a:solidFill>
                  <a:schemeClr val="dk1"/>
                </a:solidFill>
                <a:latin typeface="Calibri"/>
                <a:ea typeface="Calibri"/>
                <a:cs typeface="Calibri"/>
                <a:sym typeface="Calibri"/>
              </a:rPr>
              <a:t>District scope and </a:t>
            </a:r>
            <a:r>
              <a:rPr lang="en-US" sz="2800" dirty="0" smtClean="0">
                <a:solidFill>
                  <a:schemeClr val="dk1"/>
                </a:solidFill>
                <a:latin typeface="Calibri"/>
                <a:ea typeface="Calibri"/>
                <a:cs typeface="Calibri"/>
                <a:sym typeface="Calibri"/>
              </a:rPr>
              <a:t>sequence.</a:t>
            </a:r>
            <a:endParaRPr sz="2800" dirty="0">
              <a:solidFill>
                <a:schemeClr val="dk1"/>
              </a:solidFill>
              <a:latin typeface="Calibri"/>
              <a:ea typeface="Calibri"/>
              <a:cs typeface="Calibri"/>
              <a:sym typeface="Calibri"/>
            </a:endParaRPr>
          </a:p>
          <a:p>
            <a:pPr marL="457200" marR="0" lvl="0" indent="0" algn="l" rtl="0">
              <a:spcBef>
                <a:spcPts val="0"/>
              </a:spcBef>
              <a:spcAft>
                <a:spcPts val="0"/>
              </a:spcAft>
              <a:buNone/>
            </a:pPr>
            <a:endParaRPr sz="28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44" title="CSDE tree logo"/>
          <p:cNvPicPr preferRelativeResize="0"/>
          <p:nvPr/>
        </p:nvPicPr>
        <p:blipFill rotWithShape="1">
          <a:blip r:embed="rId3">
            <a:alphaModFix/>
          </a:blip>
          <a:srcRect/>
          <a:stretch/>
        </p:blipFill>
        <p:spPr>
          <a:xfrm>
            <a:off x="206311" y="5769749"/>
            <a:ext cx="1096963" cy="832417"/>
          </a:xfrm>
          <a:prstGeom prst="rect">
            <a:avLst/>
          </a:prstGeom>
          <a:noFill/>
          <a:ln>
            <a:noFill/>
          </a:ln>
        </p:spPr>
      </p:pic>
      <p:cxnSp>
        <p:nvCxnSpPr>
          <p:cNvPr id="451" name="Google Shape;451;p44"/>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452" name="Google Shape;452;p44"/>
          <p:cNvSpPr txBox="1"/>
          <p:nvPr/>
        </p:nvSpPr>
        <p:spPr>
          <a:xfrm>
            <a:off x="4727863" y="6398243"/>
            <a:ext cx="4209081"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a:solidFill>
                  <a:srgbClr val="002D73"/>
                </a:solidFill>
                <a:latin typeface="Times New Roman"/>
                <a:ea typeface="Times New Roman"/>
                <a:cs typeface="Times New Roman"/>
                <a:sym typeface="Times New Roman"/>
              </a:rPr>
              <a:t>CONNECTICUT STATE DEPARTMENT OF EDUCATION</a:t>
            </a:r>
            <a:endParaRPr/>
          </a:p>
        </p:txBody>
      </p:sp>
      <p:sp>
        <p:nvSpPr>
          <p:cNvPr id="453" name="Google Shape;453;p44"/>
          <p:cNvSpPr txBox="1">
            <a:spLocks noGrp="1"/>
          </p:cNvSpPr>
          <p:nvPr>
            <p:ph type="sldNum" idx="12"/>
          </p:nvPr>
        </p:nvSpPr>
        <p:spPr>
          <a:xfrm>
            <a:off x="8333508" y="6602166"/>
            <a:ext cx="353291" cy="301871"/>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grpSp>
        <p:nvGrpSpPr>
          <p:cNvPr id="454" name="Google Shape;454;p44"/>
          <p:cNvGrpSpPr/>
          <p:nvPr/>
        </p:nvGrpSpPr>
        <p:grpSpPr>
          <a:xfrm>
            <a:off x="1250309" y="130376"/>
            <a:ext cx="5788846" cy="2468656"/>
            <a:chOff x="0" y="42171"/>
            <a:chExt cx="7699743" cy="3588431"/>
          </a:xfrm>
          <a:effectLst>
            <a:outerShdw blurRad="177800" dist="38100" dir="12420000" algn="l" rotWithShape="0">
              <a:srgbClr val="0070C0">
                <a:alpha val="56000"/>
              </a:srgbClr>
            </a:outerShdw>
          </a:effectLst>
        </p:grpSpPr>
        <p:pic>
          <p:nvPicPr>
            <p:cNvPr id="455" name="Google Shape;455;p44"/>
            <p:cNvPicPr preferRelativeResize="0"/>
            <p:nvPr/>
          </p:nvPicPr>
          <p:blipFill rotWithShape="1">
            <a:blip r:embed="rId4">
              <a:alphaModFix/>
            </a:blip>
            <a:srcRect/>
            <a:stretch/>
          </p:blipFill>
          <p:spPr>
            <a:xfrm>
              <a:off x="3763493" y="42171"/>
              <a:ext cx="2793525" cy="3568920"/>
            </a:xfrm>
            <a:prstGeom prst="rect">
              <a:avLst/>
            </a:prstGeom>
            <a:noFill/>
            <a:ln>
              <a:noFill/>
            </a:ln>
          </p:spPr>
        </p:pic>
        <p:pic>
          <p:nvPicPr>
            <p:cNvPr id="456" name="Google Shape;456;p44"/>
            <p:cNvPicPr preferRelativeResize="0"/>
            <p:nvPr/>
          </p:nvPicPr>
          <p:blipFill rotWithShape="1">
            <a:blip r:embed="rId5">
              <a:alphaModFix/>
            </a:blip>
            <a:srcRect l="15163" r="34458"/>
            <a:stretch/>
          </p:blipFill>
          <p:spPr>
            <a:xfrm flipH="1">
              <a:off x="5745555" y="607903"/>
              <a:ext cx="1954188" cy="3003188"/>
            </a:xfrm>
            <a:prstGeom prst="rect">
              <a:avLst/>
            </a:prstGeom>
            <a:noFill/>
            <a:ln>
              <a:noFill/>
            </a:ln>
          </p:spPr>
        </p:pic>
        <p:pic>
          <p:nvPicPr>
            <p:cNvPr id="457" name="Google Shape;457;p44"/>
            <p:cNvPicPr preferRelativeResize="0"/>
            <p:nvPr/>
          </p:nvPicPr>
          <p:blipFill rotWithShape="1">
            <a:blip r:embed="rId6">
              <a:alphaModFix/>
            </a:blip>
            <a:srcRect/>
            <a:stretch/>
          </p:blipFill>
          <p:spPr>
            <a:xfrm>
              <a:off x="0" y="240126"/>
              <a:ext cx="4546032" cy="3390476"/>
            </a:xfrm>
            <a:prstGeom prst="rect">
              <a:avLst/>
            </a:prstGeom>
            <a:noFill/>
            <a:ln>
              <a:noFill/>
            </a:ln>
          </p:spPr>
        </p:pic>
        <p:pic>
          <p:nvPicPr>
            <p:cNvPr id="458" name="Google Shape;458;p44"/>
            <p:cNvPicPr preferRelativeResize="0"/>
            <p:nvPr/>
          </p:nvPicPr>
          <p:blipFill rotWithShape="1">
            <a:blip r:embed="rId7">
              <a:alphaModFix/>
            </a:blip>
            <a:srcRect l="30144" t="12775" r="26805" b="42132"/>
            <a:stretch/>
          </p:blipFill>
          <p:spPr>
            <a:xfrm>
              <a:off x="2620768" y="631565"/>
              <a:ext cx="2107095" cy="2979526"/>
            </a:xfrm>
            <a:prstGeom prst="rect">
              <a:avLst/>
            </a:prstGeom>
            <a:noFill/>
            <a:ln>
              <a:noFill/>
            </a:ln>
          </p:spPr>
        </p:pic>
      </p:grpSp>
      <p:pic>
        <p:nvPicPr>
          <p:cNvPr id="459" name="Google Shape;459;p44"/>
          <p:cNvPicPr preferRelativeResize="0"/>
          <p:nvPr/>
        </p:nvPicPr>
        <p:blipFill rotWithShape="1">
          <a:blip r:embed="rId8">
            <a:alphaModFix/>
          </a:blip>
          <a:srcRect l="6520" t="-405" r="7903" b="20948"/>
          <a:stretch/>
        </p:blipFill>
        <p:spPr>
          <a:xfrm>
            <a:off x="2457883" y="2599032"/>
            <a:ext cx="4055165" cy="2424039"/>
          </a:xfrm>
          <a:prstGeom prst="rect">
            <a:avLst/>
          </a:prstGeom>
          <a:noFill/>
          <a:ln w="127000" cap="sq" cmpd="sng">
            <a:solidFill>
              <a:srgbClr val="8F1173"/>
            </a:solidFill>
            <a:prstDash val="solid"/>
            <a:miter lim="800000"/>
            <a:headEnd type="none" w="sm" len="sm"/>
            <a:tailEnd type="none" w="sm" len="sm"/>
          </a:ln>
          <a:effectLst>
            <a:outerShdw blurRad="57150" dist="50800" dir="2700000" algn="tl" rotWithShape="0">
              <a:srgbClr val="000000">
                <a:alpha val="40000"/>
              </a:srgbClr>
            </a:outerShdw>
          </a:effectLst>
        </p:spPr>
      </p:pic>
      <p:sp>
        <p:nvSpPr>
          <p:cNvPr id="460" name="Google Shape;460;p44"/>
          <p:cNvSpPr txBox="1">
            <a:spLocks noGrp="1"/>
          </p:cNvSpPr>
          <p:nvPr>
            <p:ph type="body" idx="1"/>
          </p:nvPr>
        </p:nvSpPr>
        <p:spPr>
          <a:xfrm>
            <a:off x="989162" y="5275596"/>
            <a:ext cx="7074051" cy="10691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US" sz="2000" dirty="0">
                <a:latin typeface="Arial"/>
                <a:ea typeface="Arial"/>
                <a:cs typeface="Arial"/>
                <a:sym typeface="Arial"/>
              </a:rPr>
              <a:t>If you have any questions, please contact:   </a:t>
            </a:r>
            <a:endParaRPr dirty="0"/>
          </a:p>
          <a:p>
            <a:pPr marL="0" lvl="0" indent="0" algn="l" rtl="0">
              <a:lnSpc>
                <a:spcPct val="90000"/>
              </a:lnSpc>
              <a:spcBef>
                <a:spcPts val="400"/>
              </a:spcBef>
              <a:spcAft>
                <a:spcPts val="0"/>
              </a:spcAft>
              <a:buClr>
                <a:schemeClr val="dk1"/>
              </a:buClr>
              <a:buSzPts val="2000"/>
              <a:buNone/>
            </a:pPr>
            <a:r>
              <a:rPr lang="en-US" sz="2000" dirty="0">
                <a:latin typeface="Arial"/>
                <a:ea typeface="Arial"/>
                <a:cs typeface="Arial"/>
                <a:sym typeface="Arial"/>
              </a:rPr>
              <a:t>	Dr. Melissa K. </a:t>
            </a:r>
            <a:r>
              <a:rPr lang="en-US" sz="2000" dirty="0" err="1">
                <a:latin typeface="Arial"/>
                <a:ea typeface="Arial"/>
                <a:cs typeface="Arial"/>
                <a:sym typeface="Arial"/>
              </a:rPr>
              <a:t>Wlodarczyk</a:t>
            </a:r>
            <a:r>
              <a:rPr lang="en-US" sz="2000" dirty="0">
                <a:latin typeface="Arial"/>
                <a:ea typeface="Arial"/>
                <a:cs typeface="Arial"/>
                <a:sym typeface="Arial"/>
              </a:rPr>
              <a:t> Hickey, </a:t>
            </a:r>
            <a:endParaRPr dirty="0"/>
          </a:p>
          <a:p>
            <a:pPr marL="0" lvl="0" indent="0" algn="l" rtl="0">
              <a:lnSpc>
                <a:spcPct val="90000"/>
              </a:lnSpc>
              <a:spcBef>
                <a:spcPts val="400"/>
              </a:spcBef>
              <a:spcAft>
                <a:spcPts val="0"/>
              </a:spcAft>
              <a:buClr>
                <a:schemeClr val="dk1"/>
              </a:buClr>
              <a:buSzPts val="2000"/>
              <a:buNone/>
            </a:pPr>
            <a:r>
              <a:rPr lang="en-US" sz="2000" dirty="0">
                <a:latin typeface="Arial"/>
                <a:ea typeface="Arial"/>
                <a:cs typeface="Arial"/>
                <a:sym typeface="Arial"/>
              </a:rPr>
              <a:t>	Reading/Literacy Director at </a:t>
            </a:r>
            <a:r>
              <a:rPr lang="en-US" sz="2000" u="sng" dirty="0">
                <a:solidFill>
                  <a:schemeClr val="hlink"/>
                </a:solidFill>
                <a:latin typeface="Arial"/>
                <a:ea typeface="Arial"/>
                <a:cs typeface="Arial"/>
                <a:sym typeface="Arial"/>
                <a:hlinkClick r:id="rId9"/>
              </a:rPr>
              <a:t>Melissa.hickey@ct.gov</a:t>
            </a:r>
            <a:r>
              <a:rPr lang="en-US" sz="2000" dirty="0">
                <a:latin typeface="Arial"/>
                <a:ea typeface="Arial"/>
                <a:cs typeface="Arial"/>
                <a:sym typeface="Arial"/>
              </a:rPr>
              <a:t>.</a:t>
            </a:r>
            <a:endParaRPr dirty="0"/>
          </a:p>
          <a:p>
            <a:pPr marL="0" lvl="0" indent="0" algn="l" rtl="0">
              <a:lnSpc>
                <a:spcPct val="90000"/>
              </a:lnSpc>
              <a:spcBef>
                <a:spcPts val="400"/>
              </a:spcBef>
              <a:spcAft>
                <a:spcPts val="0"/>
              </a:spcAft>
              <a:buClr>
                <a:schemeClr val="dk1"/>
              </a:buClr>
              <a:buSzPts val="2000"/>
              <a:buNone/>
            </a:pPr>
            <a:endParaRPr sz="2000" dirty="0"/>
          </a:p>
          <a:p>
            <a:pPr marL="742950" lvl="1" indent="-107950" algn="l" rtl="0">
              <a:lnSpc>
                <a:spcPct val="90000"/>
              </a:lnSpc>
              <a:spcBef>
                <a:spcPts val="560"/>
              </a:spcBef>
              <a:spcAft>
                <a:spcPts val="0"/>
              </a:spcAft>
              <a:buClr>
                <a:schemeClr val="dk1"/>
              </a:buClr>
              <a:buSzPts val="2800"/>
              <a:buNone/>
            </a:pP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txBox="1">
            <a:spLocks noGrp="1"/>
          </p:cNvSpPr>
          <p:nvPr>
            <p:ph type="body" idx="1"/>
          </p:nvPr>
        </p:nvSpPr>
        <p:spPr>
          <a:xfrm>
            <a:off x="533642" y="1414275"/>
            <a:ext cx="8229600" cy="4464626"/>
          </a:xfrm>
          <a:prstGeom prst="rect">
            <a:avLst/>
          </a:prstGeom>
          <a:noFill/>
          <a:ln>
            <a:noFill/>
          </a:ln>
        </p:spPr>
        <p:txBody>
          <a:bodyPr spcFirstLastPara="1" wrap="square" lIns="91425" tIns="45700" rIns="91425" bIns="45700" anchor="t" anchorCtr="0">
            <a:noAutofit/>
          </a:bodyPr>
          <a:lstStyle/>
          <a:p>
            <a:pPr marL="457200" lvl="2" indent="0" algn="l" rtl="0">
              <a:spcBef>
                <a:spcPts val="0"/>
              </a:spcBef>
              <a:spcAft>
                <a:spcPts val="0"/>
              </a:spcAft>
              <a:buClr>
                <a:schemeClr val="dk1"/>
              </a:buClr>
              <a:buSzPts val="2400"/>
              <a:buNone/>
            </a:pPr>
            <a:r>
              <a:rPr lang="en-US" dirty="0">
                <a:latin typeface="Calibri" panose="020F0502020204030204" pitchFamily="34" charset="0"/>
                <a:ea typeface="Arial"/>
                <a:cs typeface="Calibri" panose="020F0502020204030204" pitchFamily="34" charset="0"/>
                <a:sym typeface="Arial"/>
              </a:rPr>
              <a:t>As a result of Webinars One and Two, you:</a:t>
            </a:r>
            <a:endParaRPr dirty="0">
              <a:latin typeface="Calibri" panose="020F0502020204030204" pitchFamily="34" charset="0"/>
              <a:cs typeface="Calibri" panose="020F0502020204030204" pitchFamily="34" charset="0"/>
            </a:endParaRPr>
          </a:p>
          <a:p>
            <a:pPr marL="914400" lvl="2" indent="-457200" algn="l" rtl="0">
              <a:spcBef>
                <a:spcPts val="480"/>
              </a:spcBef>
              <a:spcAft>
                <a:spcPts val="0"/>
              </a:spcAft>
              <a:buClr>
                <a:schemeClr val="dk1"/>
              </a:buClr>
              <a:buSzPts val="2400"/>
              <a:buAutoNum type="arabicPeriod"/>
            </a:pPr>
            <a:r>
              <a:rPr lang="en-US" dirty="0">
                <a:latin typeface="Calibri" panose="020F0502020204030204" pitchFamily="34" charset="0"/>
                <a:ea typeface="Arial"/>
                <a:cs typeface="Calibri" panose="020F0502020204030204" pitchFamily="34" charset="0"/>
                <a:sym typeface="Arial"/>
              </a:rPr>
              <a:t>Understand the history and background of the Connecticut Arts Standards.</a:t>
            </a:r>
            <a:endParaRPr dirty="0">
              <a:latin typeface="Calibri" panose="020F0502020204030204" pitchFamily="34" charset="0"/>
              <a:cs typeface="Calibri" panose="020F0502020204030204" pitchFamily="34" charset="0"/>
            </a:endParaRPr>
          </a:p>
          <a:p>
            <a:pPr marL="914400" lvl="2" indent="-457200" algn="l" rtl="0">
              <a:spcBef>
                <a:spcPts val="480"/>
              </a:spcBef>
              <a:spcAft>
                <a:spcPts val="0"/>
              </a:spcAft>
              <a:buClr>
                <a:schemeClr val="dk1"/>
              </a:buClr>
              <a:buSzPts val="2400"/>
              <a:buAutoNum type="arabicPeriod"/>
            </a:pPr>
            <a:r>
              <a:rPr lang="en-US" dirty="0">
                <a:latin typeface="Calibri" panose="020F0502020204030204" pitchFamily="34" charset="0"/>
                <a:ea typeface="Arial"/>
                <a:cs typeface="Calibri" panose="020F0502020204030204" pitchFamily="34" charset="0"/>
                <a:sym typeface="Arial"/>
              </a:rPr>
              <a:t>Have engaged in the standards to assist in building an understanding of the standards and the instructional shifts.</a:t>
            </a:r>
            <a:endParaRPr dirty="0">
              <a:latin typeface="Calibri" panose="020F0502020204030204" pitchFamily="34" charset="0"/>
              <a:cs typeface="Calibri" panose="020F0502020204030204" pitchFamily="34" charset="0"/>
            </a:endParaRPr>
          </a:p>
          <a:p>
            <a:pPr marL="914400" lvl="2" indent="-457200" algn="l" rtl="0">
              <a:spcBef>
                <a:spcPts val="480"/>
              </a:spcBef>
              <a:spcAft>
                <a:spcPts val="0"/>
              </a:spcAft>
              <a:buClr>
                <a:schemeClr val="dk1"/>
              </a:buClr>
              <a:buSzPts val="2400"/>
              <a:buAutoNum type="arabicPeriod"/>
            </a:pPr>
            <a:r>
              <a:rPr lang="en-US" dirty="0">
                <a:latin typeface="Calibri" panose="020F0502020204030204" pitchFamily="34" charset="0"/>
                <a:ea typeface="Arial"/>
                <a:cs typeface="Calibri" panose="020F0502020204030204" pitchFamily="34" charset="0"/>
                <a:sym typeface="Arial"/>
              </a:rPr>
              <a:t>Began the process of developing a standards-based instructional unit using the Unit Template.</a:t>
            </a:r>
            <a:endParaRPr dirty="0">
              <a:latin typeface="Calibri" panose="020F0502020204030204" pitchFamily="34" charset="0"/>
              <a:ea typeface="Arial"/>
              <a:cs typeface="Calibri" panose="020F0502020204030204" pitchFamily="34" charset="0"/>
              <a:sym typeface="Arial"/>
            </a:endParaRPr>
          </a:p>
          <a:p>
            <a:pPr marL="914400" lvl="2" indent="-457200" algn="l" rtl="0">
              <a:spcBef>
                <a:spcPts val="480"/>
              </a:spcBef>
              <a:spcAft>
                <a:spcPts val="0"/>
              </a:spcAft>
              <a:buClr>
                <a:schemeClr val="dk1"/>
              </a:buClr>
              <a:buSzPts val="2400"/>
              <a:buAutoNum type="arabicPeriod"/>
            </a:pPr>
            <a:r>
              <a:rPr lang="en-US" dirty="0">
                <a:latin typeface="Calibri" panose="020F0502020204030204" pitchFamily="34" charset="0"/>
                <a:ea typeface="Arial"/>
                <a:cs typeface="Calibri" panose="020F0502020204030204" pitchFamily="34" charset="0"/>
                <a:sym typeface="Arial"/>
              </a:rPr>
              <a:t>Followed the Model District Process by identifying the unit to be developed, writing a brief description and selecting the standards to be addressed.</a:t>
            </a:r>
            <a:endParaRPr sz="3600" dirty="0">
              <a:solidFill>
                <a:srgbClr val="0000FF"/>
              </a:solidFill>
              <a:latin typeface="Calibri" panose="020F0502020204030204" pitchFamily="34" charset="0"/>
              <a:ea typeface="Arial"/>
              <a:cs typeface="Calibri" panose="020F0502020204030204" pitchFamily="34" charset="0"/>
              <a:sym typeface="Arial"/>
            </a:endParaRPr>
          </a:p>
          <a:p>
            <a:pPr marL="914400" lvl="2" indent="-228600" algn="l" rtl="0">
              <a:spcBef>
                <a:spcPts val="720"/>
              </a:spcBef>
              <a:spcAft>
                <a:spcPts val="0"/>
              </a:spcAft>
              <a:buClr>
                <a:schemeClr val="dk1"/>
              </a:buClr>
              <a:buSzPts val="3600"/>
              <a:buNone/>
            </a:pPr>
            <a:endParaRPr sz="3600" dirty="0">
              <a:solidFill>
                <a:srgbClr val="0000FF"/>
              </a:solidFill>
              <a:latin typeface="Arial"/>
              <a:ea typeface="Arial"/>
              <a:cs typeface="Arial"/>
              <a:sym typeface="Arial"/>
            </a:endParaRPr>
          </a:p>
        </p:txBody>
      </p:sp>
      <p:pic>
        <p:nvPicPr>
          <p:cNvPr id="126" name="Google Shape;126;p16"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cxnSp>
        <p:nvCxnSpPr>
          <p:cNvPr id="127" name="Google Shape;127;p16"/>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128" name="Google Shape;128;p16"/>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
        <p:nvSpPr>
          <p:cNvPr id="129" name="Google Shape;129;p16"/>
          <p:cNvSpPr txBox="1">
            <a:spLocks noGrp="1"/>
          </p:cNvSpPr>
          <p:nvPr>
            <p:ph type="sldNum" idx="12"/>
          </p:nvPr>
        </p:nvSpPr>
        <p:spPr>
          <a:xfrm>
            <a:off x="8239989" y="6582676"/>
            <a:ext cx="426027" cy="3469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30" name="Google Shape;130;p16"/>
          <p:cNvSpPr txBox="1"/>
          <p:nvPr/>
        </p:nvSpPr>
        <p:spPr>
          <a:xfrm>
            <a:off x="555913" y="291694"/>
            <a:ext cx="8032173" cy="1043032"/>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0000FF"/>
              </a:buClr>
              <a:buSzPts val="3600"/>
              <a:buFont typeface="Arial"/>
              <a:buNone/>
            </a:pPr>
            <a:r>
              <a:rPr lang="en-US" sz="3600" b="0" i="0" u="none" strike="noStrike" cap="none" dirty="0">
                <a:solidFill>
                  <a:schemeClr val="tx1"/>
                </a:solidFill>
                <a:latin typeface="Calibri" panose="020F0502020204030204" pitchFamily="34" charset="0"/>
                <a:cs typeface="Calibri" panose="020F0502020204030204" pitchFamily="34" charset="0"/>
                <a:sym typeface="Arial"/>
              </a:rPr>
              <a:t>Webinar One and Two Targets</a:t>
            </a:r>
            <a:endParaRPr dirty="0">
              <a:solidFill>
                <a:schemeClr val="tx1"/>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a:spLocks noGrp="1"/>
          </p:cNvSpPr>
          <p:nvPr>
            <p:ph type="body" idx="1"/>
          </p:nvPr>
        </p:nvSpPr>
        <p:spPr>
          <a:xfrm>
            <a:off x="434340" y="1611001"/>
            <a:ext cx="8252478" cy="4542507"/>
          </a:xfrm>
          <a:prstGeom prst="rect">
            <a:avLst/>
          </a:prstGeom>
          <a:noFill/>
          <a:ln>
            <a:noFill/>
          </a:ln>
        </p:spPr>
        <p:txBody>
          <a:bodyPr spcFirstLastPara="1" wrap="square" lIns="91425" tIns="45700" rIns="91425" bIns="45700" anchor="t" anchorCtr="0">
            <a:noAutofit/>
          </a:bodyPr>
          <a:lstStyle/>
          <a:p>
            <a:pPr marL="457200" lvl="2" indent="0" algn="l" rtl="0">
              <a:spcBef>
                <a:spcPts val="0"/>
              </a:spcBef>
              <a:spcAft>
                <a:spcPts val="0"/>
              </a:spcAft>
              <a:buClr>
                <a:schemeClr val="dk1"/>
              </a:buClr>
              <a:buSzPts val="2400"/>
              <a:buNone/>
            </a:pPr>
            <a:r>
              <a:rPr lang="en-US" dirty="0">
                <a:latin typeface="Arial"/>
                <a:ea typeface="Arial"/>
                <a:cs typeface="Arial"/>
                <a:sym typeface="Arial"/>
              </a:rPr>
              <a:t>As a result of Webinar Three, you will continue to create a unit of study by:</a:t>
            </a:r>
            <a:endParaRPr dirty="0"/>
          </a:p>
          <a:p>
            <a:pPr marL="914400" lvl="2" indent="-457200" algn="l" rtl="0">
              <a:spcBef>
                <a:spcPts val="480"/>
              </a:spcBef>
              <a:spcAft>
                <a:spcPts val="0"/>
              </a:spcAft>
              <a:buClr>
                <a:schemeClr val="dk1"/>
              </a:buClr>
              <a:buSzPts val="2400"/>
              <a:buAutoNum type="arabicPeriod"/>
            </a:pPr>
            <a:r>
              <a:rPr lang="en-US" dirty="0">
                <a:latin typeface="Arial"/>
                <a:ea typeface="Arial"/>
                <a:cs typeface="Arial"/>
                <a:sym typeface="Arial"/>
              </a:rPr>
              <a:t>Identifying the corresponding Enduring Understandings (EUs) and Essential Questions (EQs).</a:t>
            </a:r>
            <a:endParaRPr dirty="0"/>
          </a:p>
          <a:p>
            <a:pPr marL="914400" lvl="2" indent="-457200" algn="l" rtl="0">
              <a:spcBef>
                <a:spcPts val="480"/>
              </a:spcBef>
              <a:spcAft>
                <a:spcPts val="0"/>
              </a:spcAft>
              <a:buClr>
                <a:schemeClr val="dk1"/>
              </a:buClr>
              <a:buSzPts val="2400"/>
              <a:buAutoNum type="arabicPeriod"/>
            </a:pPr>
            <a:r>
              <a:rPr lang="en-US" dirty="0">
                <a:latin typeface="Arial"/>
                <a:ea typeface="Arial"/>
                <a:cs typeface="Arial"/>
                <a:sym typeface="Arial"/>
              </a:rPr>
              <a:t>Writing Learning Objectives/Outcomes.	</a:t>
            </a:r>
            <a:endParaRPr dirty="0"/>
          </a:p>
          <a:p>
            <a:pPr marL="457200" lvl="2" indent="0" algn="l" rtl="0">
              <a:spcBef>
                <a:spcPts val="480"/>
              </a:spcBef>
              <a:spcAft>
                <a:spcPts val="0"/>
              </a:spcAft>
              <a:buClr>
                <a:schemeClr val="dk1"/>
              </a:buClr>
              <a:buSzPts val="2400"/>
              <a:buNone/>
            </a:pPr>
            <a:endParaRPr sz="2400" b="1" dirty="0">
              <a:latin typeface="Arial"/>
              <a:ea typeface="Arial"/>
              <a:cs typeface="Arial"/>
              <a:sym typeface="Arial"/>
            </a:endParaRPr>
          </a:p>
          <a:p>
            <a:pPr marL="457200" lvl="2" indent="0" algn="l" rtl="0">
              <a:spcBef>
                <a:spcPts val="480"/>
              </a:spcBef>
              <a:spcAft>
                <a:spcPts val="0"/>
              </a:spcAft>
              <a:buClr>
                <a:schemeClr val="dk1"/>
              </a:buClr>
              <a:buSzPts val="2400"/>
              <a:buNone/>
            </a:pPr>
            <a:r>
              <a:rPr lang="en-US" b="1" dirty="0">
                <a:latin typeface="Arial"/>
                <a:ea typeface="Arial"/>
                <a:cs typeface="Arial"/>
                <a:sym typeface="Arial"/>
              </a:rPr>
              <a:t>NCAS Website:  </a:t>
            </a:r>
            <a:r>
              <a:rPr lang="en-US" b="1" u="sng" dirty="0" smtClean="0">
                <a:solidFill>
                  <a:schemeClr val="hlink"/>
                </a:solidFill>
                <a:latin typeface="Arial"/>
                <a:ea typeface="Arial"/>
                <a:cs typeface="Arial"/>
                <a:sym typeface="Arial"/>
                <a:hlinkClick r:id="rId3"/>
              </a:rPr>
              <a:t>www.nationalartsstandards.org</a:t>
            </a:r>
            <a:endParaRPr lang="en-US" b="1" u="sng" dirty="0" smtClean="0">
              <a:solidFill>
                <a:schemeClr val="hlink"/>
              </a:solidFill>
              <a:latin typeface="Arial"/>
              <a:ea typeface="Arial"/>
              <a:cs typeface="Arial"/>
              <a:sym typeface="Arial"/>
            </a:endParaRPr>
          </a:p>
          <a:p>
            <a:pPr marL="457200" lvl="2" indent="0" algn="l" rtl="0">
              <a:spcBef>
                <a:spcPts val="480"/>
              </a:spcBef>
              <a:spcAft>
                <a:spcPts val="0"/>
              </a:spcAft>
              <a:buClr>
                <a:schemeClr val="dk1"/>
              </a:buClr>
              <a:buSzPts val="2400"/>
              <a:buNone/>
            </a:pPr>
            <a:endParaRPr lang="en-US" b="1" u="sng" dirty="0">
              <a:solidFill>
                <a:schemeClr val="hlink"/>
              </a:solidFill>
              <a:latin typeface="Arial"/>
              <a:ea typeface="Arial"/>
              <a:cs typeface="Arial"/>
              <a:sym typeface="Arial"/>
            </a:endParaRPr>
          </a:p>
          <a:p>
            <a:pPr marL="457200" lvl="2" indent="0" algn="l" rtl="0">
              <a:spcBef>
                <a:spcPts val="480"/>
              </a:spcBef>
              <a:spcAft>
                <a:spcPts val="0"/>
              </a:spcAft>
              <a:buClr>
                <a:schemeClr val="dk1"/>
              </a:buClr>
              <a:buSzPts val="2400"/>
              <a:buNone/>
            </a:pPr>
            <a:r>
              <a:rPr lang="en-US" sz="2400" dirty="0">
                <a:latin typeface="Arial"/>
                <a:ea typeface="Arial"/>
                <a:cs typeface="Arial"/>
                <a:sym typeface="Arial"/>
              </a:rPr>
              <a:t>	</a:t>
            </a:r>
            <a:endParaRPr sz="3600" dirty="0">
              <a:solidFill>
                <a:srgbClr val="0000FF"/>
              </a:solidFill>
              <a:latin typeface="Arial"/>
              <a:ea typeface="Arial"/>
              <a:cs typeface="Arial"/>
              <a:sym typeface="Arial"/>
            </a:endParaRPr>
          </a:p>
        </p:txBody>
      </p:sp>
      <p:pic>
        <p:nvPicPr>
          <p:cNvPr id="137" name="Google Shape;137;p17" title="CSDE tree logo"/>
          <p:cNvPicPr preferRelativeResize="0"/>
          <p:nvPr/>
        </p:nvPicPr>
        <p:blipFill rotWithShape="1">
          <a:blip r:embed="rId4">
            <a:alphaModFix/>
          </a:blip>
          <a:srcRect/>
          <a:stretch/>
        </p:blipFill>
        <p:spPr>
          <a:xfrm>
            <a:off x="206311" y="5818130"/>
            <a:ext cx="1096963" cy="832417"/>
          </a:xfrm>
          <a:prstGeom prst="rect">
            <a:avLst/>
          </a:prstGeom>
          <a:noFill/>
          <a:ln>
            <a:noFill/>
          </a:ln>
        </p:spPr>
      </p:pic>
      <p:cxnSp>
        <p:nvCxnSpPr>
          <p:cNvPr id="138" name="Google Shape;138;p17"/>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139" name="Google Shape;139;p17"/>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
        <p:nvSpPr>
          <p:cNvPr id="140" name="Google Shape;140;p17"/>
          <p:cNvSpPr txBox="1">
            <a:spLocks noGrp="1"/>
          </p:cNvSpPr>
          <p:nvPr>
            <p:ph type="sldNum" idx="12"/>
          </p:nvPr>
        </p:nvSpPr>
        <p:spPr>
          <a:xfrm>
            <a:off x="8239989" y="6582676"/>
            <a:ext cx="426027" cy="3469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41" name="Google Shape;141;p17"/>
          <p:cNvSpPr txBox="1"/>
          <p:nvPr/>
        </p:nvSpPr>
        <p:spPr>
          <a:xfrm>
            <a:off x="555913" y="291694"/>
            <a:ext cx="8032173" cy="1043032"/>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FF"/>
              </a:buClr>
              <a:buSzPts val="3330"/>
              <a:buFont typeface="Arial"/>
              <a:buNone/>
            </a:pPr>
            <a:r>
              <a:rPr lang="en-US" sz="3330" b="0" i="0" u="none" strike="noStrike" cap="none" dirty="0">
                <a:solidFill>
                  <a:schemeClr val="tx1"/>
                </a:solidFill>
                <a:sym typeface="Arial"/>
              </a:rPr>
              <a:t>Linking the Connecticut Arts Standards to Practice (Webinar 3) Targets</a:t>
            </a:r>
            <a:endParaRPr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206311" y="-5686"/>
            <a:ext cx="8142559" cy="98305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FF"/>
              </a:buClr>
              <a:buSzPts val="3200"/>
              <a:buFont typeface="Arial"/>
              <a:buNone/>
            </a:pPr>
            <a:r>
              <a:rPr lang="en-US" sz="2400" b="0" i="0" u="none" strike="noStrike" cap="none" dirty="0">
                <a:solidFill>
                  <a:schemeClr val="tx1"/>
                </a:solidFill>
                <a:latin typeface="Calibri" panose="020F0502020204030204" pitchFamily="34" charset="0"/>
                <a:ea typeface="Arial"/>
                <a:cs typeface="Calibri" panose="020F0502020204030204" pitchFamily="34" charset="0"/>
                <a:sym typeface="Arial"/>
              </a:rPr>
              <a:t>Connecticut Arts Standards: </a:t>
            </a:r>
            <a:br>
              <a:rPr lang="en-US" sz="2400" b="0" i="0" u="none" strike="noStrike" cap="none" dirty="0">
                <a:solidFill>
                  <a:schemeClr val="tx1"/>
                </a:solidFill>
                <a:latin typeface="Calibri" panose="020F0502020204030204" pitchFamily="34" charset="0"/>
                <a:ea typeface="Arial"/>
                <a:cs typeface="Calibri" panose="020F0502020204030204" pitchFamily="34" charset="0"/>
                <a:sym typeface="Arial"/>
              </a:rPr>
            </a:br>
            <a:r>
              <a:rPr lang="en-US" sz="2400" b="0" i="0" u="none" strike="noStrike" cap="none" dirty="0">
                <a:solidFill>
                  <a:schemeClr val="tx1"/>
                </a:solidFill>
                <a:latin typeface="Calibri" panose="020F0502020204030204" pitchFamily="34" charset="0"/>
                <a:ea typeface="Arial"/>
                <a:cs typeface="Calibri" panose="020F0502020204030204" pitchFamily="34" charset="0"/>
                <a:sym typeface="Arial"/>
              </a:rPr>
              <a:t>Building a Foundation for Curriculum Development</a:t>
            </a:r>
            <a:endParaRPr sz="2400" b="0" i="0" u="none" strike="noStrike" cap="none" dirty="0">
              <a:solidFill>
                <a:schemeClr val="tx1"/>
              </a:solidFill>
              <a:latin typeface="Calibri" panose="020F0502020204030204" pitchFamily="34" charset="0"/>
              <a:ea typeface="Arial"/>
              <a:cs typeface="Calibri" panose="020F0502020204030204" pitchFamily="34" charset="0"/>
              <a:sym typeface="Arial"/>
            </a:endParaRPr>
          </a:p>
        </p:txBody>
      </p:sp>
      <p:pic>
        <p:nvPicPr>
          <p:cNvPr id="148" name="Google Shape;148;p18" title="CSDE tree logo"/>
          <p:cNvPicPr preferRelativeResize="0"/>
          <p:nvPr/>
        </p:nvPicPr>
        <p:blipFill rotWithShape="1">
          <a:blip r:embed="rId3">
            <a:alphaModFix/>
          </a:blip>
          <a:srcRect/>
          <a:stretch/>
        </p:blipFill>
        <p:spPr>
          <a:xfrm>
            <a:off x="206311" y="5769749"/>
            <a:ext cx="1096963" cy="832417"/>
          </a:xfrm>
          <a:prstGeom prst="rect">
            <a:avLst/>
          </a:prstGeom>
          <a:noFill/>
          <a:ln>
            <a:noFill/>
          </a:ln>
        </p:spPr>
      </p:pic>
      <p:cxnSp>
        <p:nvCxnSpPr>
          <p:cNvPr id="149" name="Google Shape;149;p18"/>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150" name="Google Shape;150;p18"/>
          <p:cNvSpPr txBox="1"/>
          <p:nvPr/>
        </p:nvSpPr>
        <p:spPr>
          <a:xfrm>
            <a:off x="4716939" y="6373769"/>
            <a:ext cx="4220006" cy="276999"/>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sz="1400" b="0" i="0" u="none" strike="noStrike" cap="none">
              <a:solidFill>
                <a:srgbClr val="000000"/>
              </a:solidFill>
              <a:latin typeface="Arial"/>
              <a:ea typeface="Arial"/>
              <a:cs typeface="Arial"/>
              <a:sym typeface="Arial"/>
            </a:endParaRPr>
          </a:p>
        </p:txBody>
      </p:sp>
      <p:sp>
        <p:nvSpPr>
          <p:cNvPr id="151" name="Google Shape;151;p18"/>
          <p:cNvSpPr txBox="1">
            <a:spLocks noGrp="1"/>
          </p:cNvSpPr>
          <p:nvPr>
            <p:ph type="sldNum" idx="12"/>
          </p:nvPr>
        </p:nvSpPr>
        <p:spPr>
          <a:xfrm>
            <a:off x="8167254" y="6612748"/>
            <a:ext cx="519545" cy="25583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a:solidFill>
                  <a:srgbClr val="888888"/>
                </a:solidFill>
                <a:latin typeface="Calibri"/>
                <a:ea typeface="Calibri"/>
                <a:cs typeface="Calibri"/>
                <a:sym typeface="Calibri"/>
              </a:rPr>
              <a:t>6</a:t>
            </a:fld>
            <a:endParaRPr sz="1200">
              <a:solidFill>
                <a:srgbClr val="888888"/>
              </a:solidFill>
              <a:latin typeface="Calibri"/>
              <a:ea typeface="Calibri"/>
              <a:cs typeface="Calibri"/>
              <a:sym typeface="Calibri"/>
            </a:endParaRPr>
          </a:p>
        </p:txBody>
      </p:sp>
      <p:sp>
        <p:nvSpPr>
          <p:cNvPr id="152" name="Google Shape;152;p18"/>
          <p:cNvSpPr txBox="1">
            <a:spLocks noGrp="1"/>
          </p:cNvSpPr>
          <p:nvPr>
            <p:ph type="body" idx="1"/>
          </p:nvPr>
        </p:nvSpPr>
        <p:spPr>
          <a:xfrm>
            <a:off x="1472930" y="842667"/>
            <a:ext cx="6247786" cy="53026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000" b="0" i="0" u="none" strike="noStrike" cap="none">
                <a:solidFill>
                  <a:schemeClr val="dk1"/>
                </a:solidFill>
                <a:latin typeface="Arial"/>
                <a:ea typeface="Arial"/>
                <a:cs typeface="Arial"/>
                <a:sym typeface="Arial"/>
              </a:rPr>
              <a:t>Standards-Based Instructional Unit Development</a:t>
            </a:r>
            <a:endParaRPr sz="2000">
              <a:latin typeface="Arial"/>
              <a:ea typeface="Arial"/>
              <a:cs typeface="Arial"/>
              <a:sym typeface="Arial"/>
            </a:endParaRPr>
          </a:p>
        </p:txBody>
      </p:sp>
      <p:graphicFrame>
        <p:nvGraphicFramePr>
          <p:cNvPr id="153" name="Google Shape;153;p18"/>
          <p:cNvGraphicFramePr/>
          <p:nvPr>
            <p:extLst>
              <p:ext uri="{D42A27DB-BD31-4B8C-83A1-F6EECF244321}">
                <p14:modId xmlns:p14="http://schemas.microsoft.com/office/powerpoint/2010/main" val="535894147"/>
              </p:ext>
            </p:extLst>
          </p:nvPr>
        </p:nvGraphicFramePr>
        <p:xfrm>
          <a:off x="422385" y="1317121"/>
          <a:ext cx="3952200" cy="4451876"/>
        </p:xfrm>
        <a:graphic>
          <a:graphicData uri="http://schemas.openxmlformats.org/drawingml/2006/table">
            <a:tbl>
              <a:tblPr firstRow="1" firstCol="1" bandRow="1">
                <a:noFill/>
                <a:tableStyleId>{101F9C5A-3A31-46BF-8728-CBCD98EFCEC2}</a:tableStyleId>
              </a:tblPr>
              <a:tblGrid>
                <a:gridCol w="967675">
                  <a:extLst>
                    <a:ext uri="{9D8B030D-6E8A-4147-A177-3AD203B41FA5}">
                      <a16:colId xmlns:a16="http://schemas.microsoft.com/office/drawing/2014/main" val="20000"/>
                    </a:ext>
                  </a:extLst>
                </a:gridCol>
                <a:gridCol w="906450">
                  <a:extLst>
                    <a:ext uri="{9D8B030D-6E8A-4147-A177-3AD203B41FA5}">
                      <a16:colId xmlns:a16="http://schemas.microsoft.com/office/drawing/2014/main" val="20001"/>
                    </a:ext>
                  </a:extLst>
                </a:gridCol>
                <a:gridCol w="182475">
                  <a:extLst>
                    <a:ext uri="{9D8B030D-6E8A-4147-A177-3AD203B41FA5}">
                      <a16:colId xmlns:a16="http://schemas.microsoft.com/office/drawing/2014/main" val="20002"/>
                    </a:ext>
                  </a:extLst>
                </a:gridCol>
                <a:gridCol w="1895600">
                  <a:extLst>
                    <a:ext uri="{9D8B030D-6E8A-4147-A177-3AD203B41FA5}">
                      <a16:colId xmlns:a16="http://schemas.microsoft.com/office/drawing/2014/main" val="20003"/>
                    </a:ext>
                  </a:extLst>
                </a:gridCol>
              </a:tblGrid>
              <a:tr h="399072">
                <a:tc>
                  <a:txBody>
                    <a:bodyPr/>
                    <a:lstStyle/>
                    <a:p>
                      <a:pPr marL="0" marR="0" lvl="0" indent="0" algn="l" rtl="0">
                        <a:lnSpc>
                          <a:spcPct val="107000"/>
                        </a:lnSpc>
                        <a:spcBef>
                          <a:spcPts val="0"/>
                        </a:spcBef>
                        <a:spcAft>
                          <a:spcPts val="0"/>
                        </a:spcAft>
                        <a:buNone/>
                      </a:pPr>
                      <a:r>
                        <a:rPr lang="en-US" sz="1600" u="none" strike="noStrike" cap="none" dirty="0">
                          <a:solidFill>
                            <a:schemeClr val="dk1"/>
                          </a:solidFill>
                        </a:rPr>
                        <a:t>Unit Title:  </a:t>
                      </a:r>
                      <a:endParaRPr sz="1600" u="none" strike="noStrike" cap="none"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a:txBody>
                    <a:bodyPr/>
                    <a:lstStyle/>
                    <a:p>
                      <a:pPr marL="0" marR="0" lvl="0" indent="0" algn="l" rtl="0">
                        <a:lnSpc>
                          <a:spcPct val="107000"/>
                        </a:lnSpc>
                        <a:spcBef>
                          <a:spcPts val="0"/>
                        </a:spcBef>
                        <a:spcAft>
                          <a:spcPts val="0"/>
                        </a:spcAft>
                        <a:buNone/>
                      </a:pPr>
                      <a:r>
                        <a:rPr lang="en-US" sz="1600" u="none" strike="noStrike" cap="none">
                          <a:solidFill>
                            <a:schemeClr val="dk1"/>
                          </a:solidFill>
                        </a:rPr>
                        <a:t>Subject:             </a:t>
                      </a:r>
                      <a:endParaRPr sz="1600" u="none" strike="noStrike" cap="none">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gridSpan="2">
                  <a:txBody>
                    <a:bodyPr/>
                    <a:lstStyle/>
                    <a:p>
                      <a:pPr marL="0" marR="0" lvl="0" indent="0" algn="l" rtl="0">
                        <a:lnSpc>
                          <a:spcPct val="100000"/>
                        </a:lnSpc>
                        <a:spcBef>
                          <a:spcPts val="0"/>
                        </a:spcBef>
                        <a:spcAft>
                          <a:spcPts val="0"/>
                        </a:spcAft>
                        <a:buNone/>
                      </a:pPr>
                      <a:r>
                        <a:rPr lang="en-US" sz="1600" u="none" strike="noStrike" cap="none">
                          <a:solidFill>
                            <a:schemeClr val="dk1"/>
                          </a:solidFill>
                        </a:rPr>
                        <a:t>  Grade Level/ Course:  </a:t>
                      </a:r>
                      <a:endParaRPr sz="1600" u="none" strike="noStrike" cap="none">
                        <a:solidFill>
                          <a:schemeClr val="dk1"/>
                        </a:solidFill>
                        <a:latin typeface="Calibri"/>
                        <a:ea typeface="Calibri"/>
                        <a:cs typeface="Calibri"/>
                        <a:sym typeface="Calibri"/>
                      </a:endParaRPr>
                    </a:p>
                  </a:txBody>
                  <a:tcPr marL="0" marR="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0"/>
                  </a:ext>
                </a:extLst>
              </a:tr>
              <a:tr h="311750">
                <a:tc gridSpan="4">
                  <a:txBody>
                    <a:bodyPr/>
                    <a:lstStyle/>
                    <a:p>
                      <a:pPr marL="0" marR="0" lvl="0" indent="0" algn="l" rtl="0">
                        <a:lnSpc>
                          <a:spcPct val="100000"/>
                        </a:lnSpc>
                        <a:spcBef>
                          <a:spcPts val="0"/>
                        </a:spcBef>
                        <a:spcAft>
                          <a:spcPts val="0"/>
                        </a:spcAft>
                        <a:buNone/>
                      </a:pPr>
                      <a:r>
                        <a:rPr lang="en-US" sz="1700" u="none" strike="noStrike" cap="none">
                          <a:solidFill>
                            <a:schemeClr val="dk1"/>
                          </a:solidFill>
                        </a:rPr>
                        <a:t>School/Teachers: </a:t>
                      </a:r>
                      <a:endParaRPr sz="1100" u="none" strike="noStrike" cap="none">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670433">
                <a:tc gridSpan="4">
                  <a:txBody>
                    <a:bodyPr/>
                    <a:lstStyle/>
                    <a:p>
                      <a:pPr marL="0" marR="0" lvl="0" indent="0" algn="l" rtl="0">
                        <a:lnSpc>
                          <a:spcPct val="100000"/>
                        </a:lnSpc>
                        <a:spcBef>
                          <a:spcPts val="0"/>
                        </a:spcBef>
                        <a:spcAft>
                          <a:spcPts val="0"/>
                        </a:spcAft>
                        <a:buNone/>
                      </a:pPr>
                      <a:r>
                        <a:rPr lang="en-US" sz="1700" u="none" strike="noStrike" cap="none">
                          <a:solidFill>
                            <a:schemeClr val="dk1"/>
                          </a:solidFill>
                        </a:rPr>
                        <a:t>Brief Description of Unit:  </a:t>
                      </a:r>
                      <a:r>
                        <a:rPr lang="en-US" sz="1200" u="none" strike="noStrike" cap="none">
                          <a:solidFill>
                            <a:schemeClr val="dk1"/>
                          </a:solidFill>
                        </a:rPr>
                        <a:t>Statement pieces-reflecting personal experience </a:t>
                      </a:r>
                      <a:endParaRPr sz="1200" u="none" strike="noStrike" cap="none">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311524">
                <a:tc gridSpan="4">
                  <a:txBody>
                    <a:bodyPr/>
                    <a:lstStyle/>
                    <a:p>
                      <a:pPr marL="0" marR="0" lvl="0" indent="0" algn="l" rtl="0">
                        <a:lnSpc>
                          <a:spcPct val="100000"/>
                        </a:lnSpc>
                        <a:spcBef>
                          <a:spcPts val="0"/>
                        </a:spcBef>
                        <a:spcAft>
                          <a:spcPts val="0"/>
                        </a:spcAft>
                        <a:buNone/>
                      </a:pPr>
                      <a:r>
                        <a:rPr lang="en-US" sz="1700" u="none" strike="noStrike" cap="none" dirty="0">
                          <a:solidFill>
                            <a:schemeClr val="dk1"/>
                          </a:solidFill>
                        </a:rPr>
                        <a:t>Standards:</a:t>
                      </a:r>
                      <a:endParaRPr sz="1100" u="none" strike="noStrike" cap="none" dirty="0">
                        <a:solidFill>
                          <a:schemeClr val="dk1"/>
                        </a:solidFill>
                      </a:endParaRPr>
                    </a:p>
                    <a:p>
                      <a:pPr marL="0" marR="0" lvl="0" indent="0" algn="l" rtl="0">
                        <a:lnSpc>
                          <a:spcPct val="100000"/>
                        </a:lnSpc>
                        <a:spcBef>
                          <a:spcPts val="0"/>
                        </a:spcBef>
                        <a:spcAft>
                          <a:spcPts val="0"/>
                        </a:spcAft>
                        <a:buNone/>
                      </a:pPr>
                      <a:r>
                        <a:rPr lang="en-US" sz="1400" u="none" strike="noStrike" cap="none" dirty="0">
                          <a:solidFill>
                            <a:schemeClr val="dk1"/>
                          </a:solidFill>
                        </a:rPr>
                        <a:t>•Creating</a:t>
                      </a:r>
                      <a:endParaRPr dirty="0"/>
                    </a:p>
                    <a:p>
                      <a:pPr marL="0" marR="0" lvl="0" indent="0" algn="l" rtl="0">
                        <a:lnSpc>
                          <a:spcPct val="100000"/>
                        </a:lnSpc>
                        <a:spcBef>
                          <a:spcPts val="0"/>
                        </a:spcBef>
                        <a:spcAft>
                          <a:spcPts val="0"/>
                        </a:spcAft>
                        <a:buNone/>
                      </a:pPr>
                      <a:r>
                        <a:rPr lang="en-US" sz="1400" u="none" strike="noStrike" cap="none" dirty="0">
                          <a:solidFill>
                            <a:schemeClr val="dk1"/>
                          </a:solidFill>
                        </a:rPr>
                        <a:t>•</a:t>
                      </a:r>
                      <a:r>
                        <a:rPr lang="en-US" sz="1400" u="none" strike="noStrike" cap="none" dirty="0">
                          <a:solidFill>
                            <a:schemeClr val="dk1"/>
                          </a:solidFill>
                          <a:latin typeface="Calibri"/>
                          <a:ea typeface="Calibri"/>
                          <a:cs typeface="Calibri"/>
                          <a:sym typeface="Calibri"/>
                        </a:rPr>
                        <a:t>Performing/Presenting:</a:t>
                      </a:r>
                      <a:endParaRPr dirty="0"/>
                    </a:p>
                    <a:p>
                      <a:pPr marL="0" marR="0" lvl="0" indent="0" algn="l" rtl="0">
                        <a:lnSpc>
                          <a:spcPct val="100000"/>
                        </a:lnSpc>
                        <a:spcBef>
                          <a:spcPts val="0"/>
                        </a:spcBef>
                        <a:spcAft>
                          <a:spcPts val="0"/>
                        </a:spcAft>
                        <a:buNone/>
                      </a:pPr>
                      <a:r>
                        <a:rPr lang="en-US" sz="1400" u="none" strike="noStrike" cap="none" dirty="0">
                          <a:solidFill>
                            <a:schemeClr val="dk1"/>
                          </a:solidFill>
                        </a:rPr>
                        <a:t>•</a:t>
                      </a:r>
                      <a:r>
                        <a:rPr lang="en-US" sz="1400" u="none" strike="noStrike" cap="none" dirty="0">
                          <a:solidFill>
                            <a:schemeClr val="dk1"/>
                          </a:solidFill>
                          <a:latin typeface="Calibri"/>
                          <a:ea typeface="Calibri"/>
                          <a:cs typeface="Calibri"/>
                          <a:sym typeface="Calibri"/>
                        </a:rPr>
                        <a:t>Responding:</a:t>
                      </a:r>
                      <a:endParaRPr dirty="0"/>
                    </a:p>
                    <a:p>
                      <a:pPr marL="0" marR="0" lvl="0" indent="0" algn="l" rtl="0">
                        <a:lnSpc>
                          <a:spcPct val="100000"/>
                        </a:lnSpc>
                        <a:spcBef>
                          <a:spcPts val="0"/>
                        </a:spcBef>
                        <a:spcAft>
                          <a:spcPts val="0"/>
                        </a:spcAft>
                        <a:buNone/>
                      </a:pPr>
                      <a:r>
                        <a:rPr lang="en-US" sz="1400" u="none" strike="noStrike" cap="none" dirty="0">
                          <a:solidFill>
                            <a:schemeClr val="dk1"/>
                          </a:solidFill>
                        </a:rPr>
                        <a:t>•</a:t>
                      </a:r>
                      <a:r>
                        <a:rPr lang="en-US" sz="1400" u="none" strike="noStrike" cap="none" dirty="0">
                          <a:solidFill>
                            <a:schemeClr val="dk1"/>
                          </a:solidFill>
                          <a:latin typeface="Calibri"/>
                          <a:ea typeface="Calibri"/>
                          <a:cs typeface="Calibri"/>
                          <a:sym typeface="Calibri"/>
                        </a:rPr>
                        <a:t>Connecting:</a:t>
                      </a:r>
                      <a:endParaRPr dirty="0"/>
                    </a:p>
                    <a:p>
                      <a:pPr marL="0" marR="0" lvl="0" indent="0" algn="l" rtl="0">
                        <a:lnSpc>
                          <a:spcPct val="100000"/>
                        </a:lnSpc>
                        <a:spcBef>
                          <a:spcPts val="0"/>
                        </a:spcBef>
                        <a:spcAft>
                          <a:spcPts val="0"/>
                        </a:spcAft>
                        <a:buNone/>
                      </a:pPr>
                      <a:endParaRPr sz="1100" u="none" strike="noStrike" cap="none"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03102">
                <a:tc gridSpan="3">
                  <a:txBody>
                    <a:bodyPr/>
                    <a:lstStyle/>
                    <a:p>
                      <a:pPr marL="0" marR="0" lvl="0" indent="0" algn="l" rtl="0">
                        <a:lnSpc>
                          <a:spcPct val="107000"/>
                        </a:lnSpc>
                        <a:spcBef>
                          <a:spcPts val="0"/>
                        </a:spcBef>
                        <a:spcAft>
                          <a:spcPts val="0"/>
                        </a:spcAft>
                        <a:buNone/>
                      </a:pPr>
                      <a:r>
                        <a:rPr lang="en-US" sz="1700" u="none" strike="noStrike" cap="none">
                          <a:solidFill>
                            <a:schemeClr val="dk1"/>
                          </a:solidFill>
                          <a:latin typeface="Calibri"/>
                          <a:ea typeface="Calibri"/>
                          <a:cs typeface="Calibri"/>
                          <a:sym typeface="Calibri"/>
                        </a:rPr>
                        <a:t>EU’s</a:t>
                      </a:r>
                      <a:endParaRPr sz="1700" u="none" strike="noStrike" cap="none">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tc>
                  <a:txBody>
                    <a:bodyPr/>
                    <a:lstStyle/>
                    <a:p>
                      <a:pPr marL="0" marR="0" lvl="0" indent="0" algn="l" rtl="0">
                        <a:lnSpc>
                          <a:spcPct val="107000"/>
                        </a:lnSpc>
                        <a:spcBef>
                          <a:spcPts val="0"/>
                        </a:spcBef>
                        <a:spcAft>
                          <a:spcPts val="0"/>
                        </a:spcAft>
                        <a:buNone/>
                      </a:pPr>
                      <a:r>
                        <a:rPr lang="en-US" sz="1700" b="1" u="none" strike="noStrike" cap="none">
                          <a:solidFill>
                            <a:schemeClr val="dk1"/>
                          </a:solidFill>
                          <a:latin typeface="Calibri"/>
                          <a:ea typeface="Calibri"/>
                          <a:cs typeface="Calibri"/>
                          <a:sym typeface="Calibri"/>
                        </a:rPr>
                        <a:t>EQ’s</a:t>
                      </a:r>
                      <a:endParaRPr sz="1700" b="1" u="none" strike="noStrike" cap="none">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4"/>
                  </a:ext>
                </a:extLst>
              </a:tr>
              <a:tr h="676703">
                <a:tc gridSpan="3">
                  <a:txBody>
                    <a:bodyPr/>
                    <a:lstStyle/>
                    <a:p>
                      <a:pPr marL="0" marR="0" lvl="0" indent="0" algn="l" rtl="0">
                        <a:lnSpc>
                          <a:spcPct val="107000"/>
                        </a:lnSpc>
                        <a:spcBef>
                          <a:spcPts val="0"/>
                        </a:spcBef>
                        <a:spcAft>
                          <a:spcPts val="0"/>
                        </a:spcAft>
                        <a:buNone/>
                      </a:pPr>
                      <a:r>
                        <a:rPr lang="en-US" sz="1700" u="none" strike="noStrike" cap="none">
                          <a:solidFill>
                            <a:schemeClr val="dk1"/>
                          </a:solidFill>
                          <a:latin typeface="Calibri"/>
                          <a:ea typeface="Calibri"/>
                          <a:cs typeface="Calibri"/>
                          <a:sym typeface="Calibri"/>
                        </a:rPr>
                        <a:t>Knowledge</a:t>
                      </a:r>
                      <a:endParaRPr/>
                    </a:p>
                    <a:p>
                      <a:pPr marL="0" marR="0" lvl="0" indent="0" algn="l" rtl="0">
                        <a:lnSpc>
                          <a:spcPct val="107000"/>
                        </a:lnSpc>
                        <a:spcBef>
                          <a:spcPts val="800"/>
                        </a:spcBef>
                        <a:spcAft>
                          <a:spcPts val="0"/>
                        </a:spcAft>
                        <a:buNone/>
                      </a:pPr>
                      <a:endParaRPr sz="1700" u="none" strike="noStrike" cap="none">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tc>
                  <a:txBody>
                    <a:bodyPr/>
                    <a:lstStyle/>
                    <a:p>
                      <a:pPr marL="0" marR="0" lvl="0" indent="0" algn="l" rtl="0">
                        <a:spcBef>
                          <a:spcPts val="0"/>
                        </a:spcBef>
                        <a:spcAft>
                          <a:spcPts val="0"/>
                        </a:spcAft>
                        <a:buNone/>
                      </a:pPr>
                      <a:r>
                        <a:rPr lang="en-US" sz="1700" b="1" u="none" strike="noStrike" cap="none">
                          <a:latin typeface="Calibri"/>
                          <a:ea typeface="Calibri"/>
                          <a:cs typeface="Calibri"/>
                          <a:sym typeface="Calibri"/>
                        </a:rPr>
                        <a:t>Skills</a:t>
                      </a:r>
                      <a:endParaRPr sz="1700" b="1">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5"/>
                  </a:ext>
                </a:extLst>
              </a:tr>
              <a:tr h="679292">
                <a:tc gridSpan="4">
                  <a:txBody>
                    <a:bodyPr/>
                    <a:lstStyle/>
                    <a:p>
                      <a:pPr marL="0" marR="0" lvl="0" indent="0" algn="l" rtl="0">
                        <a:lnSpc>
                          <a:spcPct val="107000"/>
                        </a:lnSpc>
                        <a:spcBef>
                          <a:spcPts val="0"/>
                        </a:spcBef>
                        <a:spcAft>
                          <a:spcPts val="0"/>
                        </a:spcAft>
                        <a:buNone/>
                      </a:pPr>
                      <a:r>
                        <a:rPr lang="en-US" sz="1700" dirty="0">
                          <a:solidFill>
                            <a:schemeClr val="dk1"/>
                          </a:solidFill>
                          <a:latin typeface="Calibri"/>
                          <a:ea typeface="Calibri"/>
                          <a:cs typeface="Calibri"/>
                          <a:sym typeface="Calibri"/>
                        </a:rPr>
                        <a:t>Learning objectives/outcomes</a:t>
                      </a:r>
                      <a:endParaRPr dirty="0"/>
                    </a:p>
                    <a:p>
                      <a:pPr marL="0" marR="0" lvl="0" indent="0" algn="l" rtl="0">
                        <a:lnSpc>
                          <a:spcPct val="107000"/>
                        </a:lnSpc>
                        <a:spcBef>
                          <a:spcPts val="800"/>
                        </a:spcBef>
                        <a:spcAft>
                          <a:spcPts val="0"/>
                        </a:spcAft>
                        <a:buNone/>
                      </a:pPr>
                      <a:endParaRPr sz="1700"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graphicFrame>
        <p:nvGraphicFramePr>
          <p:cNvPr id="154" name="Google Shape;154;p18"/>
          <p:cNvGraphicFramePr/>
          <p:nvPr>
            <p:extLst>
              <p:ext uri="{D42A27DB-BD31-4B8C-83A1-F6EECF244321}">
                <p14:modId xmlns:p14="http://schemas.microsoft.com/office/powerpoint/2010/main" val="1019369517"/>
              </p:ext>
            </p:extLst>
          </p:nvPr>
        </p:nvGraphicFramePr>
        <p:xfrm>
          <a:off x="4590659" y="1251851"/>
          <a:ext cx="3962925" cy="4451875"/>
        </p:xfrm>
        <a:graphic>
          <a:graphicData uri="http://schemas.openxmlformats.org/drawingml/2006/table">
            <a:tbl>
              <a:tblPr firstRow="1" firstCol="1" bandRow="1">
                <a:noFill/>
                <a:tableStyleId>{101F9C5A-3A31-46BF-8728-CBCD98EFCEC2}</a:tableStyleId>
              </a:tblPr>
              <a:tblGrid>
                <a:gridCol w="1976100">
                  <a:extLst>
                    <a:ext uri="{9D8B030D-6E8A-4147-A177-3AD203B41FA5}">
                      <a16:colId xmlns:a16="http://schemas.microsoft.com/office/drawing/2014/main" val="20000"/>
                    </a:ext>
                  </a:extLst>
                </a:gridCol>
                <a:gridCol w="1986825">
                  <a:extLst>
                    <a:ext uri="{9D8B030D-6E8A-4147-A177-3AD203B41FA5}">
                      <a16:colId xmlns:a16="http://schemas.microsoft.com/office/drawing/2014/main" val="20001"/>
                    </a:ext>
                  </a:extLst>
                </a:gridCol>
              </a:tblGrid>
              <a:tr h="445975">
                <a:tc gridSpan="2">
                  <a:txBody>
                    <a:bodyPr/>
                    <a:lstStyle/>
                    <a:p>
                      <a:pPr marL="0" marR="0" lvl="0" indent="0" algn="l" rtl="0">
                        <a:lnSpc>
                          <a:spcPct val="107000"/>
                        </a:lnSpc>
                        <a:spcBef>
                          <a:spcPts val="0"/>
                        </a:spcBef>
                        <a:spcAft>
                          <a:spcPts val="0"/>
                        </a:spcAft>
                        <a:buNone/>
                      </a:pPr>
                      <a:r>
                        <a:rPr lang="en-US" sz="1600" dirty="0">
                          <a:solidFill>
                            <a:schemeClr val="dk1"/>
                          </a:solidFill>
                        </a:rPr>
                        <a:t>Instructional Strategies</a:t>
                      </a:r>
                      <a:endParaRPr sz="1600"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0"/>
                  </a:ext>
                </a:extLst>
              </a:tr>
              <a:tr h="659075">
                <a:tc>
                  <a:txBody>
                    <a:bodyPr/>
                    <a:lstStyle/>
                    <a:p>
                      <a:pPr marL="0" marR="0" lvl="0" indent="0" algn="l" rtl="0">
                        <a:lnSpc>
                          <a:spcPct val="100000"/>
                        </a:lnSpc>
                        <a:spcBef>
                          <a:spcPts val="0"/>
                        </a:spcBef>
                        <a:spcAft>
                          <a:spcPts val="0"/>
                        </a:spcAft>
                        <a:buNone/>
                      </a:pPr>
                      <a:r>
                        <a:rPr lang="en-US" sz="1700">
                          <a:solidFill>
                            <a:schemeClr val="dk1"/>
                          </a:solidFill>
                        </a:rPr>
                        <a:t>Resources</a:t>
                      </a:r>
                      <a:endParaRPr sz="120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a:txBody>
                    <a:bodyPr/>
                    <a:lstStyle/>
                    <a:p>
                      <a:pPr marL="0" marR="0" lvl="0" indent="0" algn="l" rtl="0">
                        <a:lnSpc>
                          <a:spcPct val="100000"/>
                        </a:lnSpc>
                        <a:spcBef>
                          <a:spcPts val="0"/>
                        </a:spcBef>
                        <a:spcAft>
                          <a:spcPts val="0"/>
                        </a:spcAft>
                        <a:buNone/>
                      </a:pPr>
                      <a:r>
                        <a:rPr lang="en-US" sz="1700" b="1" dirty="0">
                          <a:solidFill>
                            <a:schemeClr val="dk1"/>
                          </a:solidFill>
                          <a:latin typeface="Calibri"/>
                          <a:ea typeface="Calibri"/>
                          <a:cs typeface="Calibri"/>
                          <a:sym typeface="Calibri"/>
                        </a:rPr>
                        <a:t>Repertoire/Media </a:t>
                      </a:r>
                      <a:r>
                        <a:rPr lang="en-US" sz="1700" b="1" dirty="0" smtClean="0">
                          <a:solidFill>
                            <a:schemeClr val="dk1"/>
                          </a:solidFill>
                          <a:latin typeface="Calibri"/>
                          <a:ea typeface="Calibri"/>
                          <a:cs typeface="Calibri"/>
                          <a:sym typeface="Calibri"/>
                        </a:rPr>
                        <a:t>and </a:t>
                      </a:r>
                      <a:r>
                        <a:rPr lang="en-US" sz="1700" b="1" dirty="0">
                          <a:solidFill>
                            <a:schemeClr val="dk1"/>
                          </a:solidFill>
                          <a:latin typeface="Calibri"/>
                          <a:ea typeface="Calibri"/>
                          <a:cs typeface="Calibri"/>
                          <a:sym typeface="Calibri"/>
                        </a:rPr>
                        <a:t>Materials</a:t>
                      </a:r>
                      <a:endParaRPr sz="1700" b="1"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1"/>
                  </a:ext>
                </a:extLst>
              </a:tr>
              <a:tr h="612900">
                <a:tc gridSpan="2">
                  <a:txBody>
                    <a:bodyPr/>
                    <a:lstStyle/>
                    <a:p>
                      <a:pPr marL="0" marR="0" lvl="0" indent="0" algn="l" rtl="0">
                        <a:lnSpc>
                          <a:spcPct val="100000"/>
                        </a:lnSpc>
                        <a:spcBef>
                          <a:spcPts val="0"/>
                        </a:spcBef>
                        <a:spcAft>
                          <a:spcPts val="0"/>
                        </a:spcAft>
                        <a:buNone/>
                      </a:pPr>
                      <a:r>
                        <a:rPr lang="en-US" sz="1700">
                          <a:solidFill>
                            <a:schemeClr val="dk1"/>
                          </a:solidFill>
                        </a:rPr>
                        <a:t>Academic Vocabulary</a:t>
                      </a:r>
                      <a:endParaRPr sz="1100">
                        <a:solidFill>
                          <a:schemeClr val="dk1"/>
                        </a:solidFill>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2"/>
                  </a:ext>
                </a:extLst>
              </a:tr>
              <a:tr h="469125">
                <a:tc gridSpan="2">
                  <a:txBody>
                    <a:bodyPr/>
                    <a:lstStyle/>
                    <a:p>
                      <a:pPr marL="0" marR="0" lvl="0" indent="0" algn="l" rtl="0">
                        <a:lnSpc>
                          <a:spcPct val="107000"/>
                        </a:lnSpc>
                        <a:spcBef>
                          <a:spcPts val="0"/>
                        </a:spcBef>
                        <a:spcAft>
                          <a:spcPts val="0"/>
                        </a:spcAft>
                        <a:buNone/>
                      </a:pPr>
                      <a:r>
                        <a:rPr lang="en-US" sz="1700" b="1" dirty="0">
                          <a:solidFill>
                            <a:schemeClr val="dk1"/>
                          </a:solidFill>
                          <a:latin typeface="Calibri"/>
                          <a:ea typeface="Calibri"/>
                          <a:cs typeface="Calibri"/>
                          <a:sym typeface="Calibri"/>
                        </a:rPr>
                        <a:t>Differentiation/Modification:</a:t>
                      </a:r>
                      <a:endParaRPr sz="1700" b="1"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3"/>
                  </a:ext>
                </a:extLst>
              </a:tr>
              <a:tr h="1868550">
                <a:tc gridSpan="2">
                  <a:txBody>
                    <a:bodyPr/>
                    <a:lstStyle/>
                    <a:p>
                      <a:pPr marL="0" marR="0" lvl="0" indent="0" algn="l" rtl="0">
                        <a:lnSpc>
                          <a:spcPct val="100000"/>
                        </a:lnSpc>
                        <a:spcBef>
                          <a:spcPts val="0"/>
                        </a:spcBef>
                        <a:spcAft>
                          <a:spcPts val="0"/>
                        </a:spcAft>
                        <a:buNone/>
                      </a:pPr>
                      <a:r>
                        <a:rPr lang="en-US" sz="1700" b="1" dirty="0">
                          <a:solidFill>
                            <a:schemeClr val="dk1"/>
                          </a:solidFill>
                          <a:latin typeface="Calibri"/>
                          <a:ea typeface="Calibri"/>
                          <a:cs typeface="Calibri"/>
                          <a:sym typeface="Calibri"/>
                        </a:rPr>
                        <a:t>Assessments</a:t>
                      </a:r>
                      <a:r>
                        <a:rPr lang="en-US" sz="1200" b="1" dirty="0">
                          <a:solidFill>
                            <a:schemeClr val="dk1"/>
                          </a:solidFill>
                          <a:latin typeface="Calibri"/>
                          <a:ea typeface="Calibri"/>
                          <a:cs typeface="Calibri"/>
                          <a:sym typeface="Calibri"/>
                        </a:rPr>
                        <a:t>: </a:t>
                      </a:r>
                      <a:r>
                        <a:rPr lang="en-US" sz="1400" b="0" dirty="0">
                          <a:solidFill>
                            <a:schemeClr val="dk1"/>
                          </a:solidFill>
                          <a:latin typeface="Calibri"/>
                          <a:ea typeface="Calibri"/>
                          <a:cs typeface="Calibri"/>
                          <a:sym typeface="Calibri"/>
                        </a:rPr>
                        <a:t>Must link to unit standards and objectives.  What evidence will be used to demonstrate students have met the standards and achieved the learning objectives? </a:t>
                      </a:r>
                      <a:endParaRPr b="0" dirty="0"/>
                    </a:p>
                    <a:p>
                      <a:pPr marL="0" marR="0" lvl="0" indent="0" algn="l" rtl="0">
                        <a:lnSpc>
                          <a:spcPct val="100000"/>
                        </a:lnSpc>
                        <a:spcBef>
                          <a:spcPts val="0"/>
                        </a:spcBef>
                        <a:spcAft>
                          <a:spcPts val="0"/>
                        </a:spcAft>
                        <a:buNone/>
                      </a:pPr>
                      <a:r>
                        <a:rPr lang="en-US" sz="1400" b="0" dirty="0">
                          <a:solidFill>
                            <a:schemeClr val="dk1"/>
                          </a:solidFill>
                          <a:latin typeface="Calibri"/>
                          <a:ea typeface="Calibri"/>
                          <a:cs typeface="Calibri"/>
                          <a:sym typeface="Calibri"/>
                        </a:rPr>
                        <a:t>Formative Assessment description:</a:t>
                      </a:r>
                      <a:endParaRPr b="0" dirty="0"/>
                    </a:p>
                    <a:p>
                      <a:pPr marL="0" marR="0" lvl="0" indent="0" algn="l" rtl="0">
                        <a:lnSpc>
                          <a:spcPct val="100000"/>
                        </a:lnSpc>
                        <a:spcBef>
                          <a:spcPts val="0"/>
                        </a:spcBef>
                        <a:spcAft>
                          <a:spcPts val="0"/>
                        </a:spcAft>
                        <a:buNone/>
                      </a:pPr>
                      <a:r>
                        <a:rPr lang="en-US" sz="1400" b="0" dirty="0">
                          <a:solidFill>
                            <a:schemeClr val="dk1"/>
                          </a:solidFill>
                          <a:latin typeface="Calibri"/>
                          <a:ea typeface="Calibri"/>
                          <a:cs typeface="Calibri"/>
                          <a:sym typeface="Calibri"/>
                        </a:rPr>
                        <a:t>Summative Assessment** </a:t>
                      </a:r>
                      <a:endParaRPr lang="en-US" sz="1400" b="0" dirty="0" smtClean="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dirty="0" smtClean="0">
                          <a:solidFill>
                            <a:schemeClr val="dk1"/>
                          </a:solidFill>
                          <a:latin typeface="Calibri"/>
                          <a:ea typeface="Calibri"/>
                          <a:cs typeface="Calibri"/>
                          <a:sym typeface="Calibri"/>
                        </a:rPr>
                        <a:t>(</a:t>
                      </a:r>
                      <a:r>
                        <a:rPr lang="en-US" sz="1400" b="0" dirty="0">
                          <a:solidFill>
                            <a:schemeClr val="dk1"/>
                          </a:solidFill>
                          <a:latin typeface="Calibri"/>
                          <a:ea typeface="Calibri"/>
                          <a:cs typeface="Calibri"/>
                          <a:sym typeface="Calibri"/>
                        </a:rPr>
                        <a:t>Use attached Rubrics template)</a:t>
                      </a:r>
                      <a:endParaRPr sz="1400" b="0"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4"/>
                  </a:ext>
                </a:extLst>
              </a:tr>
              <a:tr h="396250">
                <a:tc gridSpan="2">
                  <a:txBody>
                    <a:bodyPr/>
                    <a:lstStyle/>
                    <a:p>
                      <a:pPr marL="0" marR="0" lvl="0" indent="0" algn="l" rtl="0">
                        <a:lnSpc>
                          <a:spcPct val="107000"/>
                        </a:lnSpc>
                        <a:spcBef>
                          <a:spcPts val="0"/>
                        </a:spcBef>
                        <a:spcAft>
                          <a:spcPts val="0"/>
                        </a:spcAft>
                        <a:buNone/>
                      </a:pPr>
                      <a:r>
                        <a:rPr lang="en-US" sz="1700" dirty="0">
                          <a:solidFill>
                            <a:schemeClr val="dk1"/>
                          </a:solidFill>
                          <a:latin typeface="Calibri"/>
                          <a:ea typeface="Calibri"/>
                          <a:cs typeface="Calibri"/>
                          <a:sym typeface="Calibri"/>
                        </a:rPr>
                        <a:t>Notes:</a:t>
                      </a:r>
                      <a:endParaRPr sz="1700" dirty="0">
                        <a:solidFill>
                          <a:schemeClr val="dk1"/>
                        </a:solidFill>
                        <a:latin typeface="Calibri"/>
                        <a:ea typeface="Calibri"/>
                        <a:cs typeface="Calibri"/>
                        <a:sym typeface="Calibri"/>
                      </a:endParaRPr>
                    </a:p>
                  </a:txBody>
                  <a:tcPr marL="65825" marR="65825" marT="915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5"/>
                  </a:ext>
                </a:extLst>
              </a:tr>
            </a:tbl>
          </a:graphicData>
        </a:graphic>
      </p:graphicFrame>
      <p:pic>
        <p:nvPicPr>
          <p:cNvPr id="155" name="Google Shape;155;p18"/>
          <p:cNvPicPr preferRelativeResize="0"/>
          <p:nvPr/>
        </p:nvPicPr>
        <p:blipFill rotWithShape="1">
          <a:blip r:embed="rId4">
            <a:alphaModFix/>
          </a:blip>
          <a:srcRect/>
          <a:stretch/>
        </p:blipFill>
        <p:spPr>
          <a:xfrm>
            <a:off x="7390243" y="4279375"/>
            <a:ext cx="1682501" cy="2143832"/>
          </a:xfrm>
          <a:prstGeom prst="rect">
            <a:avLst/>
          </a:prstGeom>
          <a:noFill/>
          <a:ln>
            <a:noFill/>
          </a:ln>
          <a:effectLst>
            <a:outerShdw blurRad="241300" dist="38100" dir="13500000" sx="104000" sy="104000" algn="br" rotWithShape="0">
              <a:prstClr val="black">
                <a:alpha val="40000"/>
              </a:prst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9"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cxnSp>
        <p:nvCxnSpPr>
          <p:cNvPr id="162" name="Google Shape;162;p19"/>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163" name="Google Shape;163;p19"/>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sp>
        <p:nvSpPr>
          <p:cNvPr id="164" name="Google Shape;164;p19"/>
          <p:cNvSpPr txBox="1">
            <a:spLocks noGrp="1"/>
          </p:cNvSpPr>
          <p:nvPr>
            <p:ph type="sldNum" idx="12"/>
          </p:nvPr>
        </p:nvSpPr>
        <p:spPr>
          <a:xfrm>
            <a:off x="8239989" y="6582676"/>
            <a:ext cx="426027" cy="346982"/>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65" name="Google Shape;165;p19"/>
          <p:cNvSpPr txBox="1"/>
          <p:nvPr/>
        </p:nvSpPr>
        <p:spPr>
          <a:xfrm>
            <a:off x="1" y="76498"/>
            <a:ext cx="8936944" cy="57285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000FF"/>
              </a:buClr>
              <a:buSzPts val="2400"/>
              <a:buFont typeface="Arial"/>
              <a:buNone/>
            </a:pPr>
            <a:r>
              <a:rPr lang="en-US" sz="2400" b="0" i="0" u="none" strike="noStrike" cap="none" dirty="0">
                <a:solidFill>
                  <a:schemeClr val="tx1"/>
                </a:solidFill>
                <a:latin typeface="Calibri" panose="020F0502020204030204" pitchFamily="34" charset="0"/>
                <a:cs typeface="Calibri" panose="020F0502020204030204" pitchFamily="34" charset="0"/>
                <a:sym typeface="Arial"/>
              </a:rPr>
              <a:t>Example of Model Unit (ART) Gr. 2  </a:t>
            </a:r>
            <a:r>
              <a:rPr lang="en-US" sz="1800" b="0" i="0" u="none" strike="noStrike" cap="none" dirty="0">
                <a:solidFill>
                  <a:schemeClr val="tx1"/>
                </a:solidFill>
                <a:latin typeface="Calibri" panose="020F0502020204030204" pitchFamily="34" charset="0"/>
                <a:cs typeface="Calibri" panose="020F0502020204030204" pitchFamily="34" charset="0"/>
                <a:sym typeface="Arial"/>
              </a:rPr>
              <a:t>(CAST Glastonbury Public Schools)</a:t>
            </a:r>
            <a:endParaRPr dirty="0">
              <a:solidFill>
                <a:schemeClr val="tx1"/>
              </a:solidFill>
              <a:latin typeface="Calibri" panose="020F0502020204030204" pitchFamily="34" charset="0"/>
              <a:cs typeface="Calibri" panose="020F0502020204030204" pitchFamily="34" charset="0"/>
            </a:endParaRPr>
          </a:p>
        </p:txBody>
      </p:sp>
      <p:graphicFrame>
        <p:nvGraphicFramePr>
          <p:cNvPr id="166" name="Google Shape;166;p19"/>
          <p:cNvGraphicFramePr/>
          <p:nvPr>
            <p:extLst>
              <p:ext uri="{D42A27DB-BD31-4B8C-83A1-F6EECF244321}">
                <p14:modId xmlns:p14="http://schemas.microsoft.com/office/powerpoint/2010/main" val="2988293549"/>
              </p:ext>
            </p:extLst>
          </p:nvPr>
        </p:nvGraphicFramePr>
        <p:xfrm>
          <a:off x="206311" y="705442"/>
          <a:ext cx="8551654" cy="5157919"/>
        </p:xfrm>
        <a:graphic>
          <a:graphicData uri="http://schemas.openxmlformats.org/drawingml/2006/table">
            <a:tbl>
              <a:tblPr firstRow="1" firstCol="1" bandRow="1">
                <a:noFill/>
                <a:tableStyleId>{101F9C5A-3A31-46BF-8728-CBCD98EFCEC2}</a:tableStyleId>
              </a:tblPr>
              <a:tblGrid>
                <a:gridCol w="4275827">
                  <a:extLst>
                    <a:ext uri="{9D8B030D-6E8A-4147-A177-3AD203B41FA5}">
                      <a16:colId xmlns:a16="http://schemas.microsoft.com/office/drawing/2014/main" val="20000"/>
                    </a:ext>
                  </a:extLst>
                </a:gridCol>
                <a:gridCol w="4275827">
                  <a:extLst>
                    <a:ext uri="{9D8B030D-6E8A-4147-A177-3AD203B41FA5}">
                      <a16:colId xmlns:a16="http://schemas.microsoft.com/office/drawing/2014/main" val="20001"/>
                    </a:ext>
                  </a:extLst>
                </a:gridCol>
              </a:tblGrid>
              <a:tr h="293072">
                <a:tc>
                  <a:txBody>
                    <a:bodyPr/>
                    <a:lstStyle/>
                    <a:p>
                      <a:pPr marL="0" marR="0" lvl="0" indent="0" algn="l" rtl="0">
                        <a:spcBef>
                          <a:spcPts val="0"/>
                        </a:spcBef>
                        <a:spcAft>
                          <a:spcPts val="0"/>
                        </a:spcAft>
                        <a:buNone/>
                      </a:pPr>
                      <a:r>
                        <a:rPr lang="en-US" sz="1800" dirty="0">
                          <a:solidFill>
                            <a:schemeClr val="dk1"/>
                          </a:solidFill>
                          <a:latin typeface="Calibri" panose="020F0502020204030204" pitchFamily="34" charset="0"/>
                          <a:ea typeface="Arial"/>
                          <a:cs typeface="Calibri" panose="020F0502020204030204" pitchFamily="34" charset="0"/>
                          <a:sym typeface="Arial"/>
                        </a:rPr>
                        <a:t>Unit Title:  Monet – Master of Color</a:t>
                      </a:r>
                      <a:endParaRPr sz="1800" dirty="0">
                        <a:solidFill>
                          <a:schemeClr val="dk1"/>
                        </a:solidFill>
                        <a:latin typeface="Calibri" panose="020F0502020204030204" pitchFamily="34" charset="0"/>
                        <a:ea typeface="Arial"/>
                        <a:cs typeface="Calibri" panose="020F0502020204030204" pitchFamily="34" charset="0"/>
                        <a:sym typeface="Arial"/>
                      </a:endParaRPr>
                    </a:p>
                  </a:txBody>
                  <a:tcPr marL="57525" marR="57525" marT="0" marB="0">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BD4B4"/>
                    </a:solidFill>
                  </a:tcPr>
                </a:tc>
                <a:tc>
                  <a:txBody>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Grade 2, Art </a:t>
                      </a:r>
                      <a:endParaRPr sz="1800">
                        <a:solidFill>
                          <a:schemeClr val="dk1"/>
                        </a:solidFill>
                        <a:latin typeface="Arial"/>
                        <a:ea typeface="Arial"/>
                        <a:cs typeface="Arial"/>
                        <a:sym typeface="Arial"/>
                      </a:endParaRPr>
                    </a:p>
                  </a:txBody>
                  <a:tcPr marL="57525" marR="57525" marT="0" marB="0">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BD4B4"/>
                    </a:solidFill>
                  </a:tcPr>
                </a:tc>
                <a:extLst>
                  <a:ext uri="{0D108BD9-81ED-4DB2-BD59-A6C34878D82A}">
                    <a16:rowId xmlns:a16="http://schemas.microsoft.com/office/drawing/2014/main" val="10000"/>
                  </a:ext>
                </a:extLst>
              </a:tr>
              <a:tr h="230980">
                <a:tc gridSpan="2">
                  <a:txBody>
                    <a:bodyPr/>
                    <a:lstStyle/>
                    <a:p>
                      <a:pPr marL="0" marR="0" lvl="0" indent="0" algn="l" rtl="0">
                        <a:spcBef>
                          <a:spcPts val="0"/>
                        </a:spcBef>
                        <a:spcAft>
                          <a:spcPts val="0"/>
                        </a:spcAft>
                        <a:buNone/>
                      </a:pPr>
                      <a:r>
                        <a:rPr lang="en-US" sz="1400" b="0" dirty="0">
                          <a:solidFill>
                            <a:schemeClr val="dk1"/>
                          </a:solidFill>
                          <a:latin typeface="Calibri" panose="020F0502020204030204" pitchFamily="34" charset="0"/>
                          <a:ea typeface="Arial"/>
                          <a:cs typeface="Calibri" panose="020F0502020204030204" pitchFamily="34" charset="0"/>
                          <a:sym typeface="Arial"/>
                        </a:rPr>
                        <a:t>Glastonbury Elementary Teachers Lynn </a:t>
                      </a:r>
                      <a:r>
                        <a:rPr lang="en-US" sz="1400" b="0" dirty="0" err="1">
                          <a:solidFill>
                            <a:schemeClr val="dk1"/>
                          </a:solidFill>
                          <a:latin typeface="Calibri" panose="020F0502020204030204" pitchFamily="34" charset="0"/>
                          <a:ea typeface="Arial"/>
                          <a:cs typeface="Calibri" panose="020F0502020204030204" pitchFamily="34" charset="0"/>
                          <a:sym typeface="Arial"/>
                        </a:rPr>
                        <a:t>Lettieri</a:t>
                      </a:r>
                      <a:r>
                        <a:rPr lang="en-US" sz="1400" b="0" dirty="0">
                          <a:solidFill>
                            <a:schemeClr val="dk1"/>
                          </a:solidFill>
                          <a:latin typeface="Calibri" panose="020F0502020204030204" pitchFamily="34" charset="0"/>
                          <a:ea typeface="Arial"/>
                          <a:cs typeface="Calibri" panose="020F0502020204030204" pitchFamily="34" charset="0"/>
                          <a:sym typeface="Arial"/>
                        </a:rPr>
                        <a:t>, Dawn </a:t>
                      </a:r>
                      <a:r>
                        <a:rPr lang="en-US" sz="1400" b="0" dirty="0" err="1">
                          <a:solidFill>
                            <a:schemeClr val="dk1"/>
                          </a:solidFill>
                          <a:latin typeface="Calibri" panose="020F0502020204030204" pitchFamily="34" charset="0"/>
                          <a:ea typeface="Arial"/>
                          <a:cs typeface="Calibri" panose="020F0502020204030204" pitchFamily="34" charset="0"/>
                          <a:sym typeface="Arial"/>
                        </a:rPr>
                        <a:t>Mistretta</a:t>
                      </a:r>
                      <a:endParaRPr sz="1400" b="0" dirty="0">
                        <a:solidFill>
                          <a:schemeClr val="dk1"/>
                        </a:solidFill>
                        <a:latin typeface="Calibri" panose="020F0502020204030204" pitchFamily="34" charset="0"/>
                        <a:ea typeface="Arial"/>
                        <a:cs typeface="Calibri" panose="020F0502020204030204" pitchFamily="34" charset="0"/>
                        <a:sym typeface="Arial"/>
                      </a:endParaRPr>
                    </a:p>
                  </a:txBody>
                  <a:tcPr marL="57525" marR="575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1"/>
                  </a:ext>
                </a:extLst>
              </a:tr>
              <a:tr h="2127632">
                <a:tc gridSpan="2">
                  <a:txBody>
                    <a:bodyPr/>
                    <a:lstStyle/>
                    <a:p>
                      <a:pPr marL="0" marR="0" lvl="0" indent="0" algn="l" rtl="0">
                        <a:spcBef>
                          <a:spcPts val="0"/>
                        </a:spcBef>
                        <a:spcAft>
                          <a:spcPts val="0"/>
                        </a:spcAft>
                        <a:buNone/>
                      </a:pPr>
                      <a:r>
                        <a:rPr lang="en-US" sz="1800" dirty="0">
                          <a:solidFill>
                            <a:schemeClr val="dk1"/>
                          </a:solidFill>
                          <a:latin typeface="Calibri" panose="020F0502020204030204" pitchFamily="34" charset="0"/>
                          <a:ea typeface="Arial"/>
                          <a:cs typeface="Calibri" panose="020F0502020204030204" pitchFamily="34" charset="0"/>
                          <a:sym typeface="Arial"/>
                        </a:rPr>
                        <a:t>Brief Description of Unit:  Value/Light and Shadow</a:t>
                      </a:r>
                      <a:endParaRPr sz="900" dirty="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spcBef>
                          <a:spcPts val="0"/>
                        </a:spcBef>
                        <a:spcAft>
                          <a:spcPts val="0"/>
                        </a:spcAft>
                        <a:buNone/>
                      </a:pPr>
                      <a:r>
                        <a:rPr lang="en-US" sz="400" dirty="0">
                          <a:solidFill>
                            <a:schemeClr val="dk1"/>
                          </a:solidFill>
                          <a:latin typeface="Calibri" panose="020F0502020204030204" pitchFamily="34" charset="0"/>
                          <a:ea typeface="Arial"/>
                          <a:cs typeface="Calibri" panose="020F0502020204030204" pitchFamily="34" charset="0"/>
                          <a:sym typeface="Arial"/>
                        </a:rPr>
                        <a:t> </a:t>
                      </a:r>
                      <a:endParaRPr sz="40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b="0" dirty="0" smtClean="0">
                          <a:solidFill>
                            <a:schemeClr val="dk1"/>
                          </a:solidFill>
                          <a:latin typeface="Calibri" panose="020F0502020204030204" pitchFamily="34" charset="0"/>
                          <a:ea typeface="Arial"/>
                          <a:cs typeface="Calibri" panose="020F0502020204030204" pitchFamily="34" charset="0"/>
                          <a:sym typeface="Arial"/>
                        </a:rPr>
                        <a:t>In </a:t>
                      </a:r>
                      <a:r>
                        <a:rPr lang="en-US" sz="1800" b="0" dirty="0">
                          <a:solidFill>
                            <a:schemeClr val="dk1"/>
                          </a:solidFill>
                          <a:latin typeface="Calibri" panose="020F0502020204030204" pitchFamily="34" charset="0"/>
                          <a:ea typeface="Arial"/>
                          <a:cs typeface="Calibri" panose="020F0502020204030204" pitchFamily="34" charset="0"/>
                          <a:sym typeface="Arial"/>
                        </a:rPr>
                        <a:t>this unit, students respond to the works of Claude Monet and learn to apply value changes in a series of paintings as observed in a </a:t>
                      </a:r>
                      <a:r>
                        <a:rPr lang="en-US" sz="1800" b="0" dirty="0" smtClean="0">
                          <a:solidFill>
                            <a:schemeClr val="dk1"/>
                          </a:solidFill>
                          <a:latin typeface="Calibri" panose="020F0502020204030204" pitchFamily="34" charset="0"/>
                          <a:ea typeface="Arial"/>
                          <a:cs typeface="Calibri" panose="020F0502020204030204" pitchFamily="34" charset="0"/>
                          <a:sym typeface="Arial"/>
                        </a:rPr>
                        <a:t>landscape.</a:t>
                      </a:r>
                      <a:r>
                        <a:rPr lang="en-US" sz="1800" b="0" baseline="0" dirty="0" smtClean="0">
                          <a:solidFill>
                            <a:schemeClr val="dk1"/>
                          </a:solidFill>
                          <a:latin typeface="Calibri" panose="020F0502020204030204" pitchFamily="34" charset="0"/>
                          <a:ea typeface="Arial"/>
                          <a:cs typeface="Calibri" panose="020F0502020204030204" pitchFamily="34" charset="0"/>
                          <a:sym typeface="Arial"/>
                        </a:rPr>
                        <a:t>  </a:t>
                      </a:r>
                      <a:r>
                        <a:rPr lang="en-US" sz="1800" b="0" dirty="0" smtClean="0">
                          <a:solidFill>
                            <a:schemeClr val="dk1"/>
                          </a:solidFill>
                          <a:latin typeface="Calibri" panose="020F0502020204030204" pitchFamily="34" charset="0"/>
                          <a:ea typeface="Arial"/>
                          <a:cs typeface="Calibri" panose="020F0502020204030204" pitchFamily="34" charset="0"/>
                          <a:sym typeface="Arial"/>
                        </a:rPr>
                        <a:t>Students </a:t>
                      </a:r>
                      <a:r>
                        <a:rPr lang="en-US" sz="1800" b="0" dirty="0">
                          <a:solidFill>
                            <a:schemeClr val="dk1"/>
                          </a:solidFill>
                          <a:latin typeface="Calibri" panose="020F0502020204030204" pitchFamily="34" charset="0"/>
                          <a:ea typeface="Arial"/>
                          <a:cs typeface="Calibri" panose="020F0502020204030204" pitchFamily="34" charset="0"/>
                          <a:sym typeface="Arial"/>
                        </a:rPr>
                        <a:t>will engage in media/technique experimentation and development of paint mixing skills to develop various values of color through worksheets and observation of simple objects to scaffold understanding.  The final series of paintings will reflect changes of value that occur due to weather, time of </a:t>
                      </a:r>
                      <a:r>
                        <a:rPr lang="en-US" sz="1800" b="0" dirty="0" smtClean="0">
                          <a:solidFill>
                            <a:schemeClr val="dk1"/>
                          </a:solidFill>
                          <a:latin typeface="Calibri" panose="020F0502020204030204" pitchFamily="34" charset="0"/>
                          <a:ea typeface="Arial"/>
                          <a:cs typeface="Calibri" panose="020F0502020204030204" pitchFamily="34" charset="0"/>
                          <a:sym typeface="Arial"/>
                        </a:rPr>
                        <a:t>day, </a:t>
                      </a:r>
                      <a:r>
                        <a:rPr lang="en-US" sz="1800" b="0" dirty="0">
                          <a:solidFill>
                            <a:schemeClr val="dk1"/>
                          </a:solidFill>
                          <a:latin typeface="Calibri" panose="020F0502020204030204" pitchFamily="34" charset="0"/>
                          <a:ea typeface="Arial"/>
                          <a:cs typeface="Calibri" panose="020F0502020204030204" pitchFamily="34" charset="0"/>
                          <a:sym typeface="Arial"/>
                        </a:rPr>
                        <a:t>and seasonal changes.</a:t>
                      </a:r>
                      <a:endParaRPr b="0" dirty="0">
                        <a:latin typeface="Calibri" panose="020F0502020204030204" pitchFamily="34" charset="0"/>
                        <a:cs typeface="Calibri" panose="020F0502020204030204" pitchFamily="34" charset="0"/>
                      </a:endParaRPr>
                    </a:p>
                  </a:txBody>
                  <a:tcPr marL="57525" marR="575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2"/>
                  </a:ext>
                </a:extLst>
              </a:tr>
              <a:tr h="2506235">
                <a:tc gridSpan="2">
                  <a:txBody>
                    <a:bodyPr/>
                    <a:lstStyle/>
                    <a:p>
                      <a:pPr marL="0" marR="0" lvl="0" indent="0" algn="l" rtl="0">
                        <a:spcBef>
                          <a:spcPts val="0"/>
                        </a:spcBef>
                        <a:spcAft>
                          <a:spcPts val="0"/>
                        </a:spcAft>
                        <a:buNone/>
                      </a:pPr>
                      <a:r>
                        <a:rPr lang="en-US" sz="1800" dirty="0">
                          <a:solidFill>
                            <a:schemeClr val="dk1"/>
                          </a:solidFill>
                          <a:latin typeface="Calibri" panose="020F0502020204030204" pitchFamily="34" charset="0"/>
                          <a:ea typeface="Arial"/>
                          <a:cs typeface="Calibri" panose="020F0502020204030204" pitchFamily="34" charset="0"/>
                          <a:sym typeface="Arial"/>
                        </a:rPr>
                        <a:t>Standards:</a:t>
                      </a:r>
                      <a:endParaRPr dirty="0">
                        <a:latin typeface="Calibri" panose="020F0502020204030204" pitchFamily="34" charset="0"/>
                        <a:cs typeface="Calibri" panose="020F0502020204030204" pitchFamily="34" charset="0"/>
                      </a:endParaRPr>
                    </a:p>
                    <a:p>
                      <a:pPr marL="285750" marR="0" lvl="0" indent="-285750" algn="l" rtl="0">
                        <a:spcBef>
                          <a:spcPts val="0"/>
                        </a:spcBef>
                        <a:spcAft>
                          <a:spcPts val="0"/>
                        </a:spcAft>
                        <a:buClr>
                          <a:schemeClr val="dk1"/>
                        </a:buClr>
                        <a:buSzPts val="1800"/>
                        <a:buFont typeface="Arial"/>
                        <a:buChar char="•"/>
                      </a:pPr>
                      <a:r>
                        <a:rPr lang="en-US" sz="1800" i="0" dirty="0">
                          <a:solidFill>
                            <a:schemeClr val="dk1"/>
                          </a:solidFill>
                          <a:latin typeface="Calibri" panose="020F0502020204030204" pitchFamily="34" charset="0"/>
                          <a:ea typeface="Arial"/>
                          <a:cs typeface="Calibri" panose="020F0502020204030204" pitchFamily="34" charset="0"/>
                          <a:sym typeface="Arial"/>
                        </a:rPr>
                        <a:t>Creating: </a:t>
                      </a:r>
                      <a:endParaRPr i="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i="0" dirty="0">
                          <a:solidFill>
                            <a:schemeClr val="dk1"/>
                          </a:solidFill>
                          <a:latin typeface="Calibri" panose="020F0502020204030204" pitchFamily="34" charset="0"/>
                          <a:ea typeface="Arial"/>
                          <a:cs typeface="Calibri" panose="020F0502020204030204" pitchFamily="34" charset="0"/>
                          <a:sym typeface="Arial"/>
                        </a:rPr>
                        <a:t>VA:Cr3.1.2a - </a:t>
                      </a:r>
                      <a:r>
                        <a:rPr lang="en-US" sz="1800" b="0" i="0" dirty="0">
                          <a:solidFill>
                            <a:schemeClr val="dk1"/>
                          </a:solidFill>
                          <a:latin typeface="Calibri" panose="020F0502020204030204" pitchFamily="34" charset="0"/>
                          <a:ea typeface="Arial"/>
                          <a:cs typeface="Calibri" panose="020F0502020204030204" pitchFamily="34" charset="0"/>
                          <a:sym typeface="Arial"/>
                        </a:rPr>
                        <a:t>Discuss and reflect with peers about choices </a:t>
                      </a:r>
                      <a:endParaRPr lang="en-US" sz="1800" b="0" i="0" dirty="0" smtClean="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spcBef>
                          <a:spcPts val="0"/>
                        </a:spcBef>
                        <a:spcAft>
                          <a:spcPts val="0"/>
                        </a:spcAft>
                        <a:buNone/>
                      </a:pPr>
                      <a:r>
                        <a:rPr lang="en-US" sz="1800" b="0" i="0" dirty="0" smtClean="0">
                          <a:solidFill>
                            <a:schemeClr val="dk1"/>
                          </a:solidFill>
                          <a:latin typeface="Calibri" panose="020F0502020204030204" pitchFamily="34" charset="0"/>
                          <a:ea typeface="Arial"/>
                          <a:cs typeface="Calibri" panose="020F0502020204030204" pitchFamily="34" charset="0"/>
                          <a:sym typeface="Arial"/>
                        </a:rPr>
                        <a:t>made</a:t>
                      </a:r>
                      <a:r>
                        <a:rPr lang="en-US" sz="1800" b="0" i="0" baseline="0" dirty="0" smtClean="0">
                          <a:solidFill>
                            <a:schemeClr val="dk1"/>
                          </a:solidFill>
                          <a:latin typeface="Calibri" panose="020F0502020204030204" pitchFamily="34" charset="0"/>
                          <a:ea typeface="Arial"/>
                          <a:cs typeface="Calibri" panose="020F0502020204030204" pitchFamily="34" charset="0"/>
                          <a:sym typeface="Arial"/>
                        </a:rPr>
                        <a:t> </a:t>
                      </a:r>
                      <a:r>
                        <a:rPr lang="en-US" sz="1800" b="0" i="0" dirty="0" smtClean="0">
                          <a:solidFill>
                            <a:schemeClr val="dk1"/>
                          </a:solidFill>
                          <a:latin typeface="Calibri" panose="020F0502020204030204" pitchFamily="34" charset="0"/>
                          <a:ea typeface="Arial"/>
                          <a:cs typeface="Calibri" panose="020F0502020204030204" pitchFamily="34" charset="0"/>
                          <a:sym typeface="Arial"/>
                        </a:rPr>
                        <a:t>in </a:t>
                      </a:r>
                      <a:r>
                        <a:rPr lang="en-US" sz="1800" b="0" i="0" dirty="0">
                          <a:solidFill>
                            <a:schemeClr val="dk1"/>
                          </a:solidFill>
                          <a:latin typeface="Calibri" panose="020F0502020204030204" pitchFamily="34" charset="0"/>
                          <a:ea typeface="Arial"/>
                          <a:cs typeface="Calibri" panose="020F0502020204030204" pitchFamily="34" charset="0"/>
                          <a:sym typeface="Arial"/>
                        </a:rPr>
                        <a:t>creating artwork.</a:t>
                      </a:r>
                      <a:endParaRPr b="0" i="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i="0" dirty="0">
                          <a:solidFill>
                            <a:schemeClr val="dk1"/>
                          </a:solidFill>
                          <a:latin typeface="Calibri" panose="020F0502020204030204" pitchFamily="34" charset="0"/>
                          <a:ea typeface="Arial"/>
                          <a:cs typeface="Calibri" panose="020F0502020204030204" pitchFamily="34" charset="0"/>
                          <a:sym typeface="Arial"/>
                        </a:rPr>
                        <a:t>VA:Cr1.2.1a - </a:t>
                      </a:r>
                      <a:r>
                        <a:rPr lang="en-US" sz="1800" b="0" i="0" dirty="0">
                          <a:solidFill>
                            <a:schemeClr val="dk1"/>
                          </a:solidFill>
                          <a:latin typeface="Calibri" panose="020F0502020204030204" pitchFamily="34" charset="0"/>
                          <a:ea typeface="Arial"/>
                          <a:cs typeface="Calibri" panose="020F0502020204030204" pitchFamily="34" charset="0"/>
                          <a:sym typeface="Arial"/>
                        </a:rPr>
                        <a:t>Use observation and investigation in </a:t>
                      </a:r>
                      <a:r>
                        <a:rPr lang="en-US" sz="1800" b="0" i="0" dirty="0" smtClean="0">
                          <a:solidFill>
                            <a:schemeClr val="dk1"/>
                          </a:solidFill>
                          <a:latin typeface="Calibri" panose="020F0502020204030204" pitchFamily="34" charset="0"/>
                          <a:ea typeface="Arial"/>
                          <a:cs typeface="Calibri" panose="020F0502020204030204" pitchFamily="34" charset="0"/>
                          <a:sym typeface="Arial"/>
                        </a:rPr>
                        <a:t>preparation</a:t>
                      </a:r>
                      <a:r>
                        <a:rPr lang="en-US" sz="1800" b="0" i="0" baseline="0" dirty="0" smtClean="0">
                          <a:solidFill>
                            <a:schemeClr val="dk1"/>
                          </a:solidFill>
                          <a:latin typeface="Calibri" panose="020F0502020204030204" pitchFamily="34" charset="0"/>
                          <a:ea typeface="Arial"/>
                          <a:cs typeface="Calibri" panose="020F0502020204030204" pitchFamily="34" charset="0"/>
                          <a:sym typeface="Arial"/>
                        </a:rPr>
                        <a:t> </a:t>
                      </a:r>
                      <a:r>
                        <a:rPr lang="en-US" sz="1800" b="0" i="0" dirty="0" smtClean="0">
                          <a:solidFill>
                            <a:schemeClr val="dk1"/>
                          </a:solidFill>
                          <a:latin typeface="Calibri" panose="020F0502020204030204" pitchFamily="34" charset="0"/>
                          <a:ea typeface="Arial"/>
                          <a:cs typeface="Calibri" panose="020F0502020204030204" pitchFamily="34" charset="0"/>
                          <a:sym typeface="Arial"/>
                        </a:rPr>
                        <a:t>for </a:t>
                      </a:r>
                    </a:p>
                    <a:p>
                      <a:pPr marL="0" marR="0" lvl="0" indent="0" algn="l" rtl="0">
                        <a:spcBef>
                          <a:spcPts val="0"/>
                        </a:spcBef>
                        <a:spcAft>
                          <a:spcPts val="0"/>
                        </a:spcAft>
                        <a:buNone/>
                      </a:pPr>
                      <a:r>
                        <a:rPr lang="en-US" sz="1800" b="0" i="0" dirty="0" smtClean="0">
                          <a:solidFill>
                            <a:schemeClr val="dk1"/>
                          </a:solidFill>
                          <a:latin typeface="Calibri" panose="020F0502020204030204" pitchFamily="34" charset="0"/>
                          <a:ea typeface="Arial"/>
                          <a:cs typeface="Calibri" panose="020F0502020204030204" pitchFamily="34" charset="0"/>
                          <a:sym typeface="Arial"/>
                        </a:rPr>
                        <a:t>making </a:t>
                      </a:r>
                      <a:r>
                        <a:rPr lang="en-US" sz="1800" b="0" i="0" dirty="0">
                          <a:solidFill>
                            <a:schemeClr val="dk1"/>
                          </a:solidFill>
                          <a:latin typeface="Calibri" panose="020F0502020204030204" pitchFamily="34" charset="0"/>
                          <a:ea typeface="Arial"/>
                          <a:cs typeface="Calibri" panose="020F0502020204030204" pitchFamily="34" charset="0"/>
                          <a:sym typeface="Arial"/>
                        </a:rPr>
                        <a:t>a work of art.</a:t>
                      </a:r>
                      <a:endParaRPr sz="800" b="0" i="0" dirty="0">
                        <a:solidFill>
                          <a:schemeClr val="dk1"/>
                        </a:solidFill>
                        <a:latin typeface="Calibri" panose="020F0502020204030204" pitchFamily="34" charset="0"/>
                        <a:ea typeface="Arial"/>
                        <a:cs typeface="Calibri" panose="020F0502020204030204" pitchFamily="34" charset="0"/>
                        <a:sym typeface="Arial"/>
                      </a:endParaRPr>
                    </a:p>
                    <a:p>
                      <a:pPr marL="285750" marR="0" lvl="0" indent="-285750" algn="l" rtl="0">
                        <a:spcBef>
                          <a:spcPts val="0"/>
                        </a:spcBef>
                        <a:spcAft>
                          <a:spcPts val="0"/>
                        </a:spcAft>
                        <a:buClr>
                          <a:schemeClr val="dk1"/>
                        </a:buClr>
                        <a:buSzPts val="1800"/>
                        <a:buFont typeface="Arial"/>
                        <a:buChar char="•"/>
                      </a:pPr>
                      <a:r>
                        <a:rPr lang="en-US" sz="1800" i="0" dirty="0">
                          <a:solidFill>
                            <a:schemeClr val="dk1"/>
                          </a:solidFill>
                          <a:latin typeface="Calibri" panose="020F0502020204030204" pitchFamily="34" charset="0"/>
                          <a:ea typeface="Arial"/>
                          <a:cs typeface="Calibri" panose="020F0502020204030204" pitchFamily="34" charset="0"/>
                          <a:sym typeface="Arial"/>
                        </a:rPr>
                        <a:t>Connecting: </a:t>
                      </a:r>
                      <a:endParaRPr i="0" dirty="0">
                        <a:latin typeface="Calibri" panose="020F0502020204030204" pitchFamily="34" charset="0"/>
                        <a:cs typeface="Calibri" panose="020F0502020204030204" pitchFamily="34" charset="0"/>
                      </a:endParaRPr>
                    </a:p>
                    <a:p>
                      <a:pPr marL="0" marR="0" lvl="0" indent="0" algn="l" rtl="0">
                        <a:spcBef>
                          <a:spcPts val="0"/>
                        </a:spcBef>
                        <a:spcAft>
                          <a:spcPts val="0"/>
                        </a:spcAft>
                        <a:buNone/>
                      </a:pPr>
                      <a:r>
                        <a:rPr lang="en-US" sz="1800" i="0" dirty="0">
                          <a:solidFill>
                            <a:schemeClr val="dk1"/>
                          </a:solidFill>
                          <a:latin typeface="Calibri" panose="020F0502020204030204" pitchFamily="34" charset="0"/>
                          <a:ea typeface="Arial"/>
                          <a:cs typeface="Calibri" panose="020F0502020204030204" pitchFamily="34" charset="0"/>
                          <a:sym typeface="Arial"/>
                        </a:rPr>
                        <a:t>VA:Cn10.1.3a </a:t>
                      </a:r>
                      <a:r>
                        <a:rPr lang="en-US" sz="1800" i="0" dirty="0" smtClean="0">
                          <a:solidFill>
                            <a:schemeClr val="dk1"/>
                          </a:solidFill>
                          <a:latin typeface="Calibri" panose="020F0502020204030204" pitchFamily="34" charset="0"/>
                          <a:ea typeface="Arial"/>
                          <a:cs typeface="Calibri" panose="020F0502020204030204" pitchFamily="34" charset="0"/>
                          <a:sym typeface="Arial"/>
                        </a:rPr>
                        <a:t>- </a:t>
                      </a:r>
                      <a:r>
                        <a:rPr lang="en-US" sz="1800" b="0" i="0" dirty="0" smtClean="0">
                          <a:solidFill>
                            <a:schemeClr val="dk1"/>
                          </a:solidFill>
                          <a:latin typeface="Calibri" panose="020F0502020204030204" pitchFamily="34" charset="0"/>
                          <a:ea typeface="Arial"/>
                          <a:cs typeface="Calibri" panose="020F0502020204030204" pitchFamily="34" charset="0"/>
                          <a:sym typeface="Arial"/>
                        </a:rPr>
                        <a:t>Develop </a:t>
                      </a:r>
                      <a:r>
                        <a:rPr lang="en-US" sz="1800" b="0" i="0" dirty="0">
                          <a:solidFill>
                            <a:schemeClr val="dk1"/>
                          </a:solidFill>
                          <a:latin typeface="Calibri" panose="020F0502020204030204" pitchFamily="34" charset="0"/>
                          <a:ea typeface="Arial"/>
                          <a:cs typeface="Calibri" panose="020F0502020204030204" pitchFamily="34" charset="0"/>
                          <a:sym typeface="Arial"/>
                        </a:rPr>
                        <a:t>a work of art based on observations </a:t>
                      </a:r>
                      <a:endParaRPr lang="en-US" sz="1800" b="0" i="0" dirty="0" smtClean="0">
                        <a:solidFill>
                          <a:schemeClr val="dk1"/>
                        </a:solidFill>
                        <a:latin typeface="Calibri" panose="020F0502020204030204" pitchFamily="34" charset="0"/>
                        <a:ea typeface="Arial"/>
                        <a:cs typeface="Calibri" panose="020F0502020204030204" pitchFamily="34" charset="0"/>
                        <a:sym typeface="Arial"/>
                      </a:endParaRPr>
                    </a:p>
                    <a:p>
                      <a:pPr marL="0" marR="0" lvl="0" indent="0" algn="l" rtl="0">
                        <a:spcBef>
                          <a:spcPts val="0"/>
                        </a:spcBef>
                        <a:spcAft>
                          <a:spcPts val="0"/>
                        </a:spcAft>
                        <a:buNone/>
                      </a:pPr>
                      <a:r>
                        <a:rPr lang="en-US" sz="1800" b="0" i="0" dirty="0" smtClean="0">
                          <a:solidFill>
                            <a:schemeClr val="dk1"/>
                          </a:solidFill>
                          <a:latin typeface="Calibri" panose="020F0502020204030204" pitchFamily="34" charset="0"/>
                          <a:ea typeface="Arial"/>
                          <a:cs typeface="Calibri" panose="020F0502020204030204" pitchFamily="34" charset="0"/>
                          <a:sym typeface="Arial"/>
                        </a:rPr>
                        <a:t>of </a:t>
                      </a:r>
                      <a:r>
                        <a:rPr lang="en-US" sz="1800" b="0" i="0" dirty="0">
                          <a:solidFill>
                            <a:schemeClr val="dk1"/>
                          </a:solidFill>
                          <a:latin typeface="Calibri" panose="020F0502020204030204" pitchFamily="34" charset="0"/>
                          <a:ea typeface="Arial"/>
                          <a:cs typeface="Calibri" panose="020F0502020204030204" pitchFamily="34" charset="0"/>
                          <a:sym typeface="Arial"/>
                        </a:rPr>
                        <a:t>surroundings</a:t>
                      </a:r>
                      <a:r>
                        <a:rPr lang="en-US" sz="1800" b="0" dirty="0">
                          <a:solidFill>
                            <a:schemeClr val="dk1"/>
                          </a:solidFill>
                          <a:latin typeface="Calibri" panose="020F0502020204030204" pitchFamily="34" charset="0"/>
                          <a:ea typeface="Arial"/>
                          <a:cs typeface="Calibri" panose="020F0502020204030204" pitchFamily="34" charset="0"/>
                          <a:sym typeface="Arial"/>
                        </a:rPr>
                        <a:t>.</a:t>
                      </a:r>
                      <a:endParaRPr b="0" dirty="0">
                        <a:latin typeface="Calibri" panose="020F0502020204030204" pitchFamily="34" charset="0"/>
                        <a:cs typeface="Calibri" panose="020F0502020204030204" pitchFamily="34" charset="0"/>
                      </a:endParaRPr>
                    </a:p>
                  </a:txBody>
                  <a:tcPr marL="57525" marR="57525"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BD4B4"/>
                    </a:solidFill>
                  </a:tcPr>
                </a:tc>
                <a:tc hMerge="1">
                  <a:txBody>
                    <a:bodyPr/>
                    <a:lstStyle/>
                    <a:p>
                      <a:endParaRPr lang="en-US"/>
                    </a:p>
                  </a:txBody>
                  <a:tcPr/>
                </a:tc>
                <a:extLst>
                  <a:ext uri="{0D108BD9-81ED-4DB2-BD59-A6C34878D82A}">
                    <a16:rowId xmlns:a16="http://schemas.microsoft.com/office/drawing/2014/main" val="10003"/>
                  </a:ext>
                </a:extLst>
              </a:tr>
            </a:tbl>
          </a:graphicData>
        </a:graphic>
      </p:graphicFrame>
      <p:pic>
        <p:nvPicPr>
          <p:cNvPr id="167" name="Google Shape;167;p19"/>
          <p:cNvPicPr preferRelativeResize="0"/>
          <p:nvPr/>
        </p:nvPicPr>
        <p:blipFill rotWithShape="1">
          <a:blip r:embed="rId4">
            <a:alphaModFix/>
          </a:blip>
          <a:srcRect l="11928" t="7514" r="10682"/>
          <a:stretch/>
        </p:blipFill>
        <p:spPr>
          <a:xfrm>
            <a:off x="7010400" y="3899140"/>
            <a:ext cx="1874808" cy="2542782"/>
          </a:xfrm>
          <a:prstGeom prst="rect">
            <a:avLst/>
          </a:prstGeom>
          <a:noFill/>
          <a:ln>
            <a:noFill/>
          </a:ln>
          <a:effectLst>
            <a:outerShdw blurRad="368300" dir="660000" sx="107000" sy="107000" algn="br" rotWithShape="0">
              <a:prstClr val="black">
                <a:alpha val="31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0"/>
          <p:cNvSpPr txBox="1">
            <a:spLocks noGrp="1"/>
          </p:cNvSpPr>
          <p:nvPr>
            <p:ph type="title"/>
          </p:nvPr>
        </p:nvSpPr>
        <p:spPr>
          <a:xfrm>
            <a:off x="437322" y="274637"/>
            <a:ext cx="8249478" cy="1892093"/>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FF"/>
              </a:buClr>
              <a:buSzPts val="2800"/>
              <a:buFont typeface="Arial"/>
              <a:buNone/>
            </a:pPr>
            <a:r>
              <a:rPr lang="en-US" sz="2800" dirty="0">
                <a:solidFill>
                  <a:schemeClr val="tx1"/>
                </a:solidFill>
                <a:latin typeface="Calibri" panose="020F0502020204030204" pitchFamily="34" charset="0"/>
                <a:ea typeface="Arial"/>
                <a:cs typeface="Calibri" panose="020F0502020204030204" pitchFamily="34" charset="0"/>
                <a:sym typeface="Arial"/>
              </a:rPr>
              <a:t>Linking the Connecticut Arts Standards to Practice: </a:t>
            </a:r>
            <a:r>
              <a:rPr lang="en-US" sz="3200" dirty="0">
                <a:solidFill>
                  <a:schemeClr val="tx1"/>
                </a:solidFill>
                <a:latin typeface="Calibri" panose="020F0502020204030204" pitchFamily="34" charset="0"/>
                <a:ea typeface="Arial"/>
                <a:cs typeface="Calibri" panose="020F0502020204030204" pitchFamily="34" charset="0"/>
                <a:sym typeface="Arial"/>
              </a:rPr>
              <a:t/>
            </a:r>
            <a:br>
              <a:rPr lang="en-US" sz="3200" dirty="0">
                <a:solidFill>
                  <a:schemeClr val="tx1"/>
                </a:solidFill>
                <a:latin typeface="Calibri" panose="020F0502020204030204" pitchFamily="34" charset="0"/>
                <a:ea typeface="Arial"/>
                <a:cs typeface="Calibri" panose="020F0502020204030204" pitchFamily="34" charset="0"/>
                <a:sym typeface="Arial"/>
              </a:rPr>
            </a:br>
            <a:r>
              <a:rPr lang="en-US" sz="3200" dirty="0">
                <a:solidFill>
                  <a:schemeClr val="tx1"/>
                </a:solidFill>
                <a:latin typeface="Calibri" panose="020F0502020204030204" pitchFamily="34" charset="0"/>
                <a:ea typeface="Arial"/>
                <a:cs typeface="Calibri" panose="020F0502020204030204" pitchFamily="34" charset="0"/>
                <a:sym typeface="Arial"/>
              </a:rPr>
              <a:t>Creating a Unit of Study</a:t>
            </a:r>
            <a:br>
              <a:rPr lang="en-US" sz="3200" dirty="0">
                <a:solidFill>
                  <a:schemeClr val="tx1"/>
                </a:solidFill>
                <a:latin typeface="Calibri" panose="020F0502020204030204" pitchFamily="34" charset="0"/>
                <a:ea typeface="Arial"/>
                <a:cs typeface="Calibri" panose="020F0502020204030204" pitchFamily="34" charset="0"/>
                <a:sym typeface="Arial"/>
              </a:rPr>
            </a:br>
            <a:r>
              <a:rPr lang="en-US" sz="2800" dirty="0">
                <a:solidFill>
                  <a:schemeClr val="tx1"/>
                </a:solidFill>
                <a:latin typeface="Calibri" panose="020F0502020204030204" pitchFamily="34" charset="0"/>
                <a:ea typeface="Arial"/>
                <a:cs typeface="Calibri" panose="020F0502020204030204" pitchFamily="34" charset="0"/>
                <a:sym typeface="Arial"/>
              </a:rPr>
              <a:t>Enduring Understandings</a:t>
            </a:r>
            <a:endParaRPr dirty="0">
              <a:solidFill>
                <a:schemeClr val="tx1"/>
              </a:solidFill>
              <a:latin typeface="Calibri" panose="020F0502020204030204" pitchFamily="34" charset="0"/>
              <a:cs typeface="Calibri" panose="020F0502020204030204" pitchFamily="34" charset="0"/>
            </a:endParaRPr>
          </a:p>
        </p:txBody>
      </p:sp>
      <p:sp>
        <p:nvSpPr>
          <p:cNvPr id="174" name="Google Shape;174;p20"/>
          <p:cNvSpPr txBox="1">
            <a:spLocks noGrp="1"/>
          </p:cNvSpPr>
          <p:nvPr>
            <p:ph type="body" idx="2"/>
          </p:nvPr>
        </p:nvSpPr>
        <p:spPr>
          <a:xfrm>
            <a:off x="1967945" y="2528937"/>
            <a:ext cx="6897900" cy="3951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2800" b="1" dirty="0">
                <a:latin typeface="Arial"/>
                <a:ea typeface="Arial"/>
                <a:cs typeface="Arial"/>
                <a:sym typeface="Arial"/>
              </a:rPr>
              <a:t>    </a:t>
            </a:r>
            <a:r>
              <a:rPr lang="en-US" sz="2800" b="1" dirty="0">
                <a:latin typeface="Calibri" panose="020F0502020204030204" pitchFamily="34" charset="0"/>
                <a:ea typeface="Arial"/>
                <a:cs typeface="Calibri" panose="020F0502020204030204" pitchFamily="34" charset="0"/>
                <a:sym typeface="Arial"/>
              </a:rPr>
              <a:t>    </a:t>
            </a:r>
            <a:r>
              <a:rPr lang="en-US" sz="2800" dirty="0">
                <a:latin typeface="Calibri" panose="020F0502020204030204" pitchFamily="34" charset="0"/>
                <a:ea typeface="Arial"/>
                <a:cs typeface="Calibri" panose="020F0502020204030204" pitchFamily="34" charset="0"/>
                <a:sym typeface="Arial"/>
              </a:rPr>
              <a:t>Enduring Understandings (EUs):</a:t>
            </a:r>
            <a:endParaRPr dirty="0">
              <a:latin typeface="Calibri" panose="020F0502020204030204" pitchFamily="34" charset="0"/>
              <a:cs typeface="Calibri" panose="020F0502020204030204" pitchFamily="34" charset="0"/>
            </a:endParaRPr>
          </a:p>
          <a:p>
            <a:pPr marL="342900" lvl="0" indent="-342900" algn="l" rtl="0">
              <a:lnSpc>
                <a:spcPct val="90000"/>
              </a:lnSpc>
              <a:spcBef>
                <a:spcPts val="560"/>
              </a:spcBef>
              <a:spcAft>
                <a:spcPts val="0"/>
              </a:spcAft>
              <a:buClr>
                <a:schemeClr val="dk1"/>
              </a:buClr>
              <a:buSzPts val="2800"/>
              <a:buChar char="•"/>
            </a:pPr>
            <a:r>
              <a:rPr lang="en-US" sz="2800" dirty="0">
                <a:latin typeface="Calibri" panose="020F0502020204030204" pitchFamily="34" charset="0"/>
                <a:ea typeface="Arial"/>
                <a:cs typeface="Calibri" panose="020F0502020204030204" pitchFamily="34" charset="0"/>
                <a:sym typeface="Arial"/>
              </a:rPr>
              <a:t>summarize important ideas and core processes that are central to a discipline and have lasting value beyond the classroom; and </a:t>
            </a:r>
            <a:endParaRPr dirty="0">
              <a:latin typeface="Calibri" panose="020F0502020204030204" pitchFamily="34" charset="0"/>
              <a:cs typeface="Calibri" panose="020F0502020204030204" pitchFamily="34" charset="0"/>
            </a:endParaRPr>
          </a:p>
          <a:p>
            <a:pPr marL="342900" lvl="0" indent="-342900" algn="l" rtl="0">
              <a:lnSpc>
                <a:spcPct val="90000"/>
              </a:lnSpc>
              <a:spcBef>
                <a:spcPts val="560"/>
              </a:spcBef>
              <a:spcAft>
                <a:spcPts val="0"/>
              </a:spcAft>
              <a:buClr>
                <a:schemeClr val="dk1"/>
              </a:buClr>
              <a:buSzPts val="2800"/>
              <a:buChar char="•"/>
            </a:pPr>
            <a:r>
              <a:rPr lang="en-US" sz="2800" dirty="0">
                <a:latin typeface="Calibri" panose="020F0502020204030204" pitchFamily="34" charset="0"/>
                <a:ea typeface="Arial"/>
                <a:cs typeface="Calibri" panose="020F0502020204030204" pitchFamily="34" charset="0"/>
                <a:sym typeface="Arial"/>
              </a:rPr>
              <a:t>synthesize what students should understand—not just know or do—as a result of studying a particular content area.</a:t>
            </a:r>
            <a:endParaRPr dirty="0">
              <a:latin typeface="Calibri" panose="020F0502020204030204" pitchFamily="34" charset="0"/>
              <a:cs typeface="Calibri" panose="020F0502020204030204" pitchFamily="34" charset="0"/>
            </a:endParaRPr>
          </a:p>
          <a:p>
            <a:pPr marL="0" lvl="0" indent="0" algn="l" rtl="0">
              <a:lnSpc>
                <a:spcPct val="90000"/>
              </a:lnSpc>
              <a:spcBef>
                <a:spcPts val="480"/>
              </a:spcBef>
              <a:spcAft>
                <a:spcPts val="0"/>
              </a:spcAft>
              <a:buClr>
                <a:schemeClr val="dk1"/>
              </a:buClr>
              <a:buSzPts val="2400"/>
              <a:buNone/>
            </a:pPr>
            <a:endParaRPr b="1" dirty="0">
              <a:latin typeface="Arial"/>
              <a:ea typeface="Arial"/>
              <a:cs typeface="Arial"/>
              <a:sym typeface="Arial"/>
            </a:endParaRPr>
          </a:p>
        </p:txBody>
      </p:sp>
      <p:sp>
        <p:nvSpPr>
          <p:cNvPr id="175" name="Google Shape;175;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76" name="Google Shape;176;p20"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cxnSp>
        <p:nvCxnSpPr>
          <p:cNvPr id="177" name="Google Shape;177;p20"/>
          <p:cNvCxnSpPr/>
          <p:nvPr/>
        </p:nvCxnSpPr>
        <p:spPr>
          <a:xfrm>
            <a:off x="1303274" y="6650768"/>
            <a:ext cx="7562679" cy="0"/>
          </a:xfrm>
          <a:prstGeom prst="straightConnector1">
            <a:avLst/>
          </a:prstGeom>
          <a:noFill/>
          <a:ln w="9525" cap="flat" cmpd="sng">
            <a:solidFill>
              <a:srgbClr val="002D73"/>
            </a:solidFill>
            <a:prstDash val="solid"/>
            <a:round/>
            <a:headEnd type="none" w="sm" len="sm"/>
            <a:tailEnd type="none" w="sm" len="sm"/>
          </a:ln>
        </p:spPr>
      </p:cxnSp>
      <p:sp>
        <p:nvSpPr>
          <p:cNvPr id="178" name="Google Shape;178;p20"/>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179" name="Google Shape;179;p20"/>
          <p:cNvPicPr preferRelativeResize="0"/>
          <p:nvPr/>
        </p:nvPicPr>
        <p:blipFill rotWithShape="1">
          <a:blip r:embed="rId4">
            <a:alphaModFix/>
          </a:blip>
          <a:srcRect/>
          <a:stretch/>
        </p:blipFill>
        <p:spPr>
          <a:xfrm rot="342646" flipH="1">
            <a:off x="-694003" y="1144787"/>
            <a:ext cx="4080707" cy="3925827"/>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186" name="Google Shape;186;p21"/>
          <p:cNvSpPr/>
          <p:nvPr/>
        </p:nvSpPr>
        <p:spPr>
          <a:xfrm>
            <a:off x="556592" y="2408928"/>
            <a:ext cx="8130208" cy="304698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EUs are the “Whys”</a:t>
            </a:r>
            <a:endParaRPr dirty="0">
              <a:latin typeface="Calibri" panose="020F0502020204030204" pitchFamily="34" charset="0"/>
              <a:cs typeface="Calibri" panose="020F0502020204030204" pitchFamily="34" charset="0"/>
            </a:endParaRPr>
          </a:p>
          <a:p>
            <a:pPr marL="285750" marR="0" lvl="0" indent="-285750" rtl="0">
              <a:spcBef>
                <a:spcPts val="0"/>
              </a:spcBef>
              <a:spcAft>
                <a:spcPts val="0"/>
              </a:spcAft>
              <a:buClr>
                <a:schemeClr val="dk1"/>
              </a:buClr>
              <a:buSzPts val="3200"/>
              <a:buFont typeface="Arial"/>
              <a:buChar char="•"/>
            </a:pPr>
            <a:r>
              <a:rPr lang="en-US" sz="320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They are what is </a:t>
            </a:r>
            <a:r>
              <a:rPr lang="en-US" sz="3200" i="0" u="none" strike="noStrike" cap="none" dirty="0">
                <a:solidFill>
                  <a:schemeClr val="dk1"/>
                </a:solidFill>
                <a:latin typeface="Calibri" panose="020F0502020204030204" pitchFamily="34" charset="0"/>
                <a:ea typeface="Calibri"/>
                <a:cs typeface="Calibri" panose="020F0502020204030204" pitchFamily="34" charset="0"/>
                <a:sym typeface="Calibri"/>
              </a:rPr>
              <a:t>different from </a:t>
            </a:r>
            <a:r>
              <a:rPr lang="en-US" sz="320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the </a:t>
            </a:r>
            <a:r>
              <a:rPr lang="en-US" sz="3200" i="0" u="none" strike="noStrike" cap="none" dirty="0">
                <a:solidFill>
                  <a:schemeClr val="dk1"/>
                </a:solidFill>
                <a:latin typeface="Calibri" panose="020F0502020204030204" pitchFamily="34" charset="0"/>
                <a:ea typeface="Calibri"/>
                <a:cs typeface="Calibri" panose="020F0502020204030204" pitchFamily="34" charset="0"/>
                <a:sym typeface="Calibri"/>
              </a:rPr>
              <a:t>old standards</a:t>
            </a:r>
            <a:endParaRPr dirty="0">
              <a:latin typeface="Calibri" panose="020F0502020204030204" pitchFamily="34" charset="0"/>
              <a:cs typeface="Calibri" panose="020F0502020204030204" pitchFamily="34" charset="0"/>
            </a:endParaRPr>
          </a:p>
          <a:p>
            <a:pPr marL="285750" marR="0" lvl="0" indent="-285750" rtl="0">
              <a:spcBef>
                <a:spcPts val="0"/>
              </a:spcBef>
              <a:spcAft>
                <a:spcPts val="0"/>
              </a:spcAft>
              <a:buClr>
                <a:schemeClr val="dk1"/>
              </a:buClr>
              <a:buSzPts val="3200"/>
              <a:buFont typeface="Arial"/>
              <a:buChar char="•"/>
            </a:pPr>
            <a:r>
              <a:rPr lang="en-US" sz="3200" i="0" u="none" strike="noStrike" cap="none" dirty="0">
                <a:solidFill>
                  <a:schemeClr val="dk1"/>
                </a:solidFill>
                <a:latin typeface="Calibri" panose="020F0502020204030204" pitchFamily="34" charset="0"/>
                <a:ea typeface="Calibri"/>
                <a:cs typeface="Calibri" panose="020F0502020204030204" pitchFamily="34" charset="0"/>
                <a:sym typeface="Calibri"/>
              </a:rPr>
              <a:t>They force the Big Idea for what we want students to know </a:t>
            </a:r>
            <a:r>
              <a:rPr lang="en-US" sz="320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and </a:t>
            </a:r>
            <a:r>
              <a:rPr lang="en-US" sz="3200" i="0" u="none" strike="noStrike" cap="none" dirty="0">
                <a:solidFill>
                  <a:schemeClr val="dk1"/>
                </a:solidFill>
                <a:latin typeface="Calibri" panose="020F0502020204030204" pitchFamily="34" charset="0"/>
                <a:ea typeface="Calibri"/>
                <a:cs typeface="Calibri" panose="020F0502020204030204" pitchFamily="34" charset="0"/>
                <a:sym typeface="Calibri"/>
              </a:rPr>
              <a:t>be able to do</a:t>
            </a:r>
            <a:endParaRPr dirty="0">
              <a:latin typeface="Calibri" panose="020F0502020204030204" pitchFamily="34" charset="0"/>
              <a:cs typeface="Calibri" panose="020F0502020204030204" pitchFamily="34" charset="0"/>
            </a:endParaRPr>
          </a:p>
          <a:p>
            <a:pPr marL="285750" marR="0" lvl="0" indent="-285750" rtl="0">
              <a:spcBef>
                <a:spcPts val="0"/>
              </a:spcBef>
              <a:spcAft>
                <a:spcPts val="0"/>
              </a:spcAft>
              <a:buClr>
                <a:schemeClr val="dk1"/>
              </a:buClr>
              <a:buSzPts val="3200"/>
              <a:buFont typeface="Arial"/>
              <a:buChar char="•"/>
            </a:pPr>
            <a:r>
              <a:rPr lang="en-US" sz="320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They</a:t>
            </a:r>
            <a:r>
              <a:rPr lang="en-US" sz="3200" dirty="0">
                <a:solidFill>
                  <a:schemeClr val="dk1"/>
                </a:solidFill>
                <a:latin typeface="Calibri" panose="020F0502020204030204" pitchFamily="34" charset="0"/>
                <a:ea typeface="Calibri"/>
                <a:cs typeface="Calibri" panose="020F0502020204030204" pitchFamily="34" charset="0"/>
                <a:sym typeface="Calibri"/>
              </a:rPr>
              <a:t> </a:t>
            </a:r>
            <a:r>
              <a:rPr lang="en-US" sz="3200" dirty="0" smtClean="0">
                <a:solidFill>
                  <a:schemeClr val="dk1"/>
                </a:solidFill>
                <a:latin typeface="Calibri" panose="020F0502020204030204" pitchFamily="34" charset="0"/>
                <a:ea typeface="Calibri"/>
                <a:cs typeface="Calibri" panose="020F0502020204030204" pitchFamily="34" charset="0"/>
                <a:sym typeface="Calibri"/>
              </a:rPr>
              <a:t>are</a:t>
            </a:r>
            <a:r>
              <a:rPr lang="en-US" sz="320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 </a:t>
            </a:r>
            <a:r>
              <a:rPr lang="en-US" sz="3200" i="0" u="none" strike="noStrike" cap="none" dirty="0">
                <a:solidFill>
                  <a:schemeClr val="dk1"/>
                </a:solidFill>
                <a:latin typeface="Calibri" panose="020F0502020204030204" pitchFamily="34" charset="0"/>
                <a:ea typeface="Calibri"/>
                <a:cs typeface="Calibri" panose="020F0502020204030204" pitchFamily="34" charset="0"/>
                <a:sym typeface="Calibri"/>
              </a:rPr>
              <a:t>already there for us</a:t>
            </a:r>
            <a:r>
              <a:rPr lang="en-US" sz="3200" i="0" u="none" strike="noStrike" cap="none" dirty="0" smtClean="0">
                <a:solidFill>
                  <a:schemeClr val="dk1"/>
                </a:solidFill>
                <a:latin typeface="Calibri" panose="020F0502020204030204" pitchFamily="34" charset="0"/>
                <a:ea typeface="Calibri"/>
                <a:cs typeface="Calibri" panose="020F0502020204030204" pitchFamily="34" charset="0"/>
                <a:sym typeface="Calibri"/>
              </a:rPr>
              <a:t>!</a:t>
            </a:r>
            <a:endParaRPr dirty="0">
              <a:latin typeface="Calibri" panose="020F0502020204030204" pitchFamily="34" charset="0"/>
              <a:cs typeface="Calibri" panose="020F0502020204030204" pitchFamily="34" charset="0"/>
            </a:endParaRPr>
          </a:p>
        </p:txBody>
      </p:sp>
      <p:sp>
        <p:nvSpPr>
          <p:cNvPr id="187" name="Google Shape;187;p21"/>
          <p:cNvSpPr/>
          <p:nvPr/>
        </p:nvSpPr>
        <p:spPr>
          <a:xfrm>
            <a:off x="556592" y="516835"/>
            <a:ext cx="7792278"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0" i="0" u="none" strike="noStrike" cap="none" dirty="0">
                <a:solidFill>
                  <a:schemeClr val="tx1"/>
                </a:solidFill>
                <a:latin typeface="Calibri" panose="020F0502020204030204" pitchFamily="34" charset="0"/>
                <a:cs typeface="Calibri" panose="020F0502020204030204" pitchFamily="34" charset="0"/>
                <a:sym typeface="Arial"/>
              </a:rPr>
              <a:t>Linking the Connecticut Arts Standards to </a:t>
            </a:r>
            <a:r>
              <a:rPr lang="en-US" sz="3200" b="0" i="0" u="none" strike="noStrike" cap="none" dirty="0" smtClean="0">
                <a:solidFill>
                  <a:schemeClr val="tx1"/>
                </a:solidFill>
                <a:latin typeface="Calibri" panose="020F0502020204030204" pitchFamily="34" charset="0"/>
                <a:cs typeface="Calibri" panose="020F0502020204030204" pitchFamily="34" charset="0"/>
                <a:sym typeface="Arial"/>
              </a:rPr>
              <a:t>Practice: EUs</a:t>
            </a:r>
            <a:endParaRPr sz="3200" b="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188" name="Google Shape;188;p21"/>
          <p:cNvSpPr txBox="1"/>
          <p:nvPr/>
        </p:nvSpPr>
        <p:spPr>
          <a:xfrm>
            <a:off x="4716939" y="6374493"/>
            <a:ext cx="422000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200" b="0" i="0" u="none" strike="noStrike" cap="none">
                <a:solidFill>
                  <a:srgbClr val="002D73"/>
                </a:solidFill>
                <a:latin typeface="Times New Roman"/>
                <a:ea typeface="Times New Roman"/>
                <a:cs typeface="Times New Roman"/>
                <a:sym typeface="Times New Roman"/>
              </a:rPr>
              <a:t>CONNECTICUT STATE DEPARTMENT OF EDUCATION</a:t>
            </a:r>
            <a:endParaRPr/>
          </a:p>
        </p:txBody>
      </p:sp>
      <p:pic>
        <p:nvPicPr>
          <p:cNvPr id="189" name="Google Shape;189;p21" title="CSDE tree logo"/>
          <p:cNvPicPr preferRelativeResize="0"/>
          <p:nvPr/>
        </p:nvPicPr>
        <p:blipFill rotWithShape="1">
          <a:blip r:embed="rId3">
            <a:alphaModFix/>
          </a:blip>
          <a:srcRect/>
          <a:stretch/>
        </p:blipFill>
        <p:spPr>
          <a:xfrm>
            <a:off x="206311" y="5818130"/>
            <a:ext cx="1096963" cy="832417"/>
          </a:xfrm>
          <a:prstGeom prst="rect">
            <a:avLst/>
          </a:prstGeom>
          <a:noFill/>
          <a:ln>
            <a:noFill/>
          </a:ln>
        </p:spPr>
      </p:pic>
      <p:cxnSp>
        <p:nvCxnSpPr>
          <p:cNvPr id="190" name="Google Shape;190;p21"/>
          <p:cNvCxnSpPr/>
          <p:nvPr/>
        </p:nvCxnSpPr>
        <p:spPr>
          <a:xfrm>
            <a:off x="1303274" y="6650768"/>
            <a:ext cx="7562700" cy="0"/>
          </a:xfrm>
          <a:prstGeom prst="straightConnector1">
            <a:avLst/>
          </a:prstGeom>
          <a:noFill/>
          <a:ln w="9525" cap="flat" cmpd="sng">
            <a:solidFill>
              <a:srgbClr val="002D73"/>
            </a:solidFill>
            <a:prstDash val="solid"/>
            <a:round/>
            <a:headEnd type="none" w="sm" len="sm"/>
            <a:tailEnd type="none" w="sm" len="sm"/>
          </a:ln>
        </p:spPr>
      </p:cxnSp>
      <p:sp>
        <p:nvSpPr>
          <p:cNvPr id="8" name="Google Shape;173;p20"/>
          <p:cNvSpPr txBox="1">
            <a:spLocks/>
          </p:cNvSpPr>
          <p:nvPr/>
        </p:nvSpPr>
        <p:spPr>
          <a:xfrm>
            <a:off x="327992" y="226629"/>
            <a:ext cx="8249478" cy="1695478"/>
          </a:xfrm>
          <a:prstGeom prst="rect">
            <a:avLst/>
          </a:prstGeom>
          <a:noFill/>
          <a:ln w="9525" cap="flat" cmpd="sng">
            <a:solidFill>
              <a:srgbClr val="0000FF"/>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rgbClr val="0000FF"/>
              </a:buClr>
              <a:buSzPts val="2800"/>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DE_ppt_templat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9188</TotalTime>
  <Words>6040</Words>
  <Application>Microsoft Office PowerPoint</Application>
  <PresentationFormat>On-screen Show (4:3)</PresentationFormat>
  <Paragraphs>637</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 Black</vt:lpstr>
      <vt:lpstr>Noto Sans Symbols</vt:lpstr>
      <vt:lpstr>Arial</vt:lpstr>
      <vt:lpstr>Calibri</vt:lpstr>
      <vt:lpstr>Times New Roman</vt:lpstr>
      <vt:lpstr>CSDE_ppt_template1</vt:lpstr>
      <vt:lpstr>CONNECTICUT STATE DEPARTMENT OF EDUCATION  </vt:lpstr>
      <vt:lpstr>Introductions</vt:lpstr>
      <vt:lpstr>PowerPoint Presentation</vt:lpstr>
      <vt:lpstr>PowerPoint Presentation</vt:lpstr>
      <vt:lpstr>PowerPoint Presentation</vt:lpstr>
      <vt:lpstr>Connecticut Arts Standards:  Building a Foundation for Curriculum Development</vt:lpstr>
      <vt:lpstr>PowerPoint Presentation</vt:lpstr>
      <vt:lpstr>Linking the Connecticut Arts Standards to Practice:  Creating a Unit of Study Enduring Understandings</vt:lpstr>
      <vt:lpstr>PowerPoint Presentation</vt:lpstr>
      <vt:lpstr>PowerPoint Presentation</vt:lpstr>
      <vt:lpstr>Linking the Connecticut Arts Standards to Practice: EUs</vt:lpstr>
      <vt:lpstr>Linking the Connecticut Arts Standards to Practice: EUs</vt:lpstr>
      <vt:lpstr>PowerPoint Presentation</vt:lpstr>
      <vt:lpstr>Linking the Connecticut Arts Standards to Practice: EUs</vt:lpstr>
      <vt:lpstr>Linking the Standards to Practice:  Creating a Unit of Study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STATE DEPARTMENT OF EDUCATION</dc:title>
  <dc:creator>Griffin Angela</dc:creator>
  <cp:lastModifiedBy>Hickey, Melissa</cp:lastModifiedBy>
  <cp:revision>40</cp:revision>
  <dcterms:modified xsi:type="dcterms:W3CDTF">2019-07-09T16:45:19Z</dcterms:modified>
</cp:coreProperties>
</file>