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 id="2147483692" r:id="rId3"/>
  </p:sldMasterIdLst>
  <p:notesMasterIdLst>
    <p:notesMasterId r:id="rId26"/>
  </p:notesMasterIdLst>
  <p:handoutMasterIdLst>
    <p:handoutMasterId r:id="rId27"/>
  </p:handoutMasterIdLst>
  <p:sldIdLst>
    <p:sldId id="259" r:id="rId4"/>
    <p:sldId id="260" r:id="rId5"/>
    <p:sldId id="262" r:id="rId6"/>
    <p:sldId id="261" r:id="rId7"/>
    <p:sldId id="264" r:id="rId8"/>
    <p:sldId id="273" r:id="rId9"/>
    <p:sldId id="278" r:id="rId10"/>
    <p:sldId id="299" r:id="rId11"/>
    <p:sldId id="302" r:id="rId12"/>
    <p:sldId id="303" r:id="rId13"/>
    <p:sldId id="290" r:id="rId14"/>
    <p:sldId id="304" r:id="rId15"/>
    <p:sldId id="280" r:id="rId16"/>
    <p:sldId id="305" r:id="rId17"/>
    <p:sldId id="283" r:id="rId18"/>
    <p:sldId id="301" r:id="rId19"/>
    <p:sldId id="296" r:id="rId20"/>
    <p:sldId id="276" r:id="rId21"/>
    <p:sldId id="300" r:id="rId22"/>
    <p:sldId id="271" r:id="rId23"/>
    <p:sldId id="272" r:id="rId24"/>
    <p:sldId id="295"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01" d="100"/>
          <a:sy n="101" d="100"/>
        </p:scale>
        <p:origin x="902" y="67"/>
      </p:cViewPr>
      <p:guideLst/>
    </p:cSldViewPr>
  </p:slideViewPr>
  <p:notesTextViewPr>
    <p:cViewPr>
      <p:scale>
        <a:sx n="1" d="1"/>
        <a:sy n="1" d="1"/>
      </p:scale>
      <p:origin x="0" y="0"/>
    </p:cViewPr>
  </p:notesTextViewPr>
  <p:sorterViewPr>
    <p:cViewPr varScale="1">
      <p:scale>
        <a:sx n="100" d="100"/>
        <a:sy n="100" d="100"/>
      </p:scale>
      <p:origin x="0" y="-5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6E06DDA-5079-48BA-8424-81FA0DBA371B}" type="datetimeFigureOut">
              <a:rPr lang="en-US" smtClean="0"/>
              <a:t>10/24/2018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DB2F97E-D64A-424D-8D16-89DAD818507C}" type="slidenum">
              <a:rPr lang="en-US" smtClean="0"/>
              <a:t>‹#›</a:t>
            </a:fld>
            <a:endParaRPr lang="en-US" dirty="0"/>
          </a:p>
        </p:txBody>
      </p:sp>
    </p:spTree>
    <p:extLst>
      <p:ext uri="{BB962C8B-B14F-4D97-AF65-F5344CB8AC3E}">
        <p14:creationId xmlns:p14="http://schemas.microsoft.com/office/powerpoint/2010/main" val="3996672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17F79B-37E1-4A3B-AD24-00D9AF02A1F6}" type="datetimeFigureOut">
              <a:rPr lang="en-US" smtClean="0"/>
              <a:t>10/24/2018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1D503F-EFF2-45D0-AD83-2C112BEDB9A6}" type="slidenum">
              <a:rPr lang="en-US" smtClean="0"/>
              <a:t>‹#›</a:t>
            </a:fld>
            <a:endParaRPr lang="en-US" dirty="0"/>
          </a:p>
        </p:txBody>
      </p:sp>
    </p:spTree>
    <p:extLst>
      <p:ext uri="{BB962C8B-B14F-4D97-AF65-F5344CB8AC3E}">
        <p14:creationId xmlns:p14="http://schemas.microsoft.com/office/powerpoint/2010/main" val="298681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19091">
              <a:defRPr/>
            </a:pPr>
            <a:fld id="{7AC25381-EC3D-C642-8046-33AE4078DDAA}" type="slidenum">
              <a:rPr lang="en-US">
                <a:solidFill>
                  <a:prstClr val="black"/>
                </a:solidFill>
                <a:latin typeface="Calibri"/>
              </a:rPr>
              <a:pPr defTabSz="519091">
                <a:defRPr/>
              </a:pPr>
              <a:t>1</a:t>
            </a:fld>
            <a:endParaRPr lang="en-US" dirty="0">
              <a:solidFill>
                <a:prstClr val="black"/>
              </a:solidFill>
              <a:latin typeface="Calibri"/>
            </a:endParaRPr>
          </a:p>
        </p:txBody>
      </p:sp>
    </p:spTree>
    <p:extLst>
      <p:ext uri="{BB962C8B-B14F-4D97-AF65-F5344CB8AC3E}">
        <p14:creationId xmlns:p14="http://schemas.microsoft.com/office/powerpoint/2010/main" val="176404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19091">
              <a:defRPr/>
            </a:pPr>
            <a:fld id="{7AC25381-EC3D-C642-8046-33AE4078DDAA}" type="slidenum">
              <a:rPr lang="en-US">
                <a:solidFill>
                  <a:prstClr val="black"/>
                </a:solidFill>
                <a:latin typeface="Calibri"/>
              </a:rPr>
              <a:pPr defTabSz="519091">
                <a:defRPr/>
              </a:pPr>
              <a:t>6</a:t>
            </a:fld>
            <a:endParaRPr lang="en-US" dirty="0">
              <a:solidFill>
                <a:prstClr val="black"/>
              </a:solidFill>
              <a:latin typeface="Calibri"/>
            </a:endParaRPr>
          </a:p>
        </p:txBody>
      </p:sp>
    </p:spTree>
    <p:extLst>
      <p:ext uri="{BB962C8B-B14F-4D97-AF65-F5344CB8AC3E}">
        <p14:creationId xmlns:p14="http://schemas.microsoft.com/office/powerpoint/2010/main" val="267658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19091">
              <a:defRPr/>
            </a:pPr>
            <a:fld id="{7AC25381-EC3D-C642-8046-33AE4078DDAA}" type="slidenum">
              <a:rPr lang="en-US">
                <a:solidFill>
                  <a:prstClr val="black"/>
                </a:solidFill>
                <a:latin typeface="Calibri"/>
              </a:rPr>
              <a:pPr defTabSz="519091">
                <a:defRPr/>
              </a:pPr>
              <a:t>7</a:t>
            </a:fld>
            <a:endParaRPr lang="en-US" dirty="0">
              <a:solidFill>
                <a:prstClr val="black"/>
              </a:solidFill>
              <a:latin typeface="Calibri"/>
            </a:endParaRPr>
          </a:p>
        </p:txBody>
      </p:sp>
    </p:spTree>
    <p:extLst>
      <p:ext uri="{BB962C8B-B14F-4D97-AF65-F5344CB8AC3E}">
        <p14:creationId xmlns:p14="http://schemas.microsoft.com/office/powerpoint/2010/main" val="230445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19091">
              <a:defRPr/>
            </a:pPr>
            <a:fld id="{7AC25381-EC3D-C642-8046-33AE4078DDAA}" type="slidenum">
              <a:rPr lang="en-US">
                <a:solidFill>
                  <a:prstClr val="black"/>
                </a:solidFill>
                <a:latin typeface="Calibri"/>
              </a:rPr>
              <a:pPr defTabSz="519091">
                <a:defRPr/>
              </a:pPr>
              <a:t>8</a:t>
            </a:fld>
            <a:endParaRPr lang="en-US" dirty="0">
              <a:solidFill>
                <a:prstClr val="black"/>
              </a:solidFill>
              <a:latin typeface="Calibri"/>
            </a:endParaRPr>
          </a:p>
        </p:txBody>
      </p:sp>
    </p:spTree>
    <p:extLst>
      <p:ext uri="{BB962C8B-B14F-4D97-AF65-F5344CB8AC3E}">
        <p14:creationId xmlns:p14="http://schemas.microsoft.com/office/powerpoint/2010/main" val="31043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19091" rtl="0" eaLnBrk="1" fontAlgn="auto" latinLnBrk="0" hangingPunct="1">
              <a:lnSpc>
                <a:spcPct val="100000"/>
              </a:lnSpc>
              <a:spcBef>
                <a:spcPts val="0"/>
              </a:spcBef>
              <a:spcAft>
                <a:spcPts val="0"/>
              </a:spcAft>
              <a:buClrTx/>
              <a:buSzTx/>
              <a:buFontTx/>
              <a:buNone/>
              <a:tabLst/>
              <a:defRPr/>
            </a:pPr>
            <a:fld id="{7AC25381-EC3D-C642-8046-33AE4078DDA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51909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74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19091" rtl="0" eaLnBrk="1" fontAlgn="auto" latinLnBrk="0" hangingPunct="1">
              <a:lnSpc>
                <a:spcPct val="100000"/>
              </a:lnSpc>
              <a:spcBef>
                <a:spcPts val="0"/>
              </a:spcBef>
              <a:spcAft>
                <a:spcPts val="0"/>
              </a:spcAft>
              <a:buClrTx/>
              <a:buSzTx/>
              <a:buFontTx/>
              <a:buNone/>
              <a:tabLst/>
              <a:defRPr/>
            </a:pPr>
            <a:fld id="{7AC25381-EC3D-C642-8046-33AE4078DDA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519091"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98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519091">
              <a:defRPr/>
            </a:pPr>
            <a:fld id="{7AC25381-EC3D-C642-8046-33AE4078DDAA}" type="slidenum">
              <a:rPr lang="en-US">
                <a:solidFill>
                  <a:prstClr val="black"/>
                </a:solidFill>
                <a:latin typeface="Calibri"/>
              </a:rPr>
              <a:pPr defTabSz="519091">
                <a:defRPr/>
              </a:pPr>
              <a:t>22</a:t>
            </a:fld>
            <a:endParaRPr lang="en-US" dirty="0">
              <a:solidFill>
                <a:prstClr val="black"/>
              </a:solidFill>
              <a:latin typeface="Calibri"/>
            </a:endParaRPr>
          </a:p>
        </p:txBody>
      </p:sp>
    </p:spTree>
    <p:extLst>
      <p:ext uri="{BB962C8B-B14F-4D97-AF65-F5344CB8AC3E}">
        <p14:creationId xmlns:p14="http://schemas.microsoft.com/office/powerpoint/2010/main" val="72094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36" name="Title 1"/>
          <p:cNvSpPr>
            <a:spLocks noGrp="1"/>
          </p:cNvSpPr>
          <p:nvPr>
            <p:ph type="title"/>
          </p:nvPr>
        </p:nvSpPr>
        <p:spPr>
          <a:xfrm>
            <a:off x="1010752" y="1352500"/>
            <a:ext cx="6961909" cy="2416879"/>
          </a:xfrm>
          <a:prstGeom prst="rect">
            <a:avLst/>
          </a:prstGeom>
        </p:spPr>
        <p:txBody>
          <a:bodyPr>
            <a:normAutofit/>
          </a:bodyPr>
          <a:lstStyle>
            <a:lvl1pPr>
              <a:lnSpc>
                <a:spcPct val="90000"/>
              </a:lnSpc>
              <a:defRPr sz="3530" spc="-26" baseline="0">
                <a:solidFill>
                  <a:schemeClr val="tx1"/>
                </a:solidFill>
              </a:defRPr>
            </a:lvl1pPr>
          </a:lstStyle>
          <a:p>
            <a:r>
              <a:rPr lang="en-US" dirty="0"/>
              <a:t>Click to edit Master title style</a:t>
            </a:r>
          </a:p>
        </p:txBody>
      </p:sp>
      <p:grpSp>
        <p:nvGrpSpPr>
          <p:cNvPr id="12" name="Group 11"/>
          <p:cNvGrpSpPr/>
          <p:nvPr userDrawn="1"/>
        </p:nvGrpSpPr>
        <p:grpSpPr>
          <a:xfrm>
            <a:off x="0" y="0"/>
            <a:ext cx="9151854" cy="6865624"/>
            <a:chOff x="0" y="0"/>
            <a:chExt cx="10067039" cy="7781040"/>
          </a:xfrm>
        </p:grpSpPr>
        <p:sp>
          <p:nvSpPr>
            <p:cNvPr id="13" name="Rectangle 12"/>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4" name="Rectangle 13"/>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5" name="Rectangle 14"/>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6" name="Rectangle 15"/>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17" name="Slide Number Placeholder 5"/>
          <p:cNvSpPr>
            <a:spLocks noGrp="1"/>
          </p:cNvSpPr>
          <p:nvPr>
            <p:ph type="sldNum" sz="quarter" idx="12"/>
          </p:nvPr>
        </p:nvSpPr>
        <p:spPr>
          <a:xfrm>
            <a:off x="8047582" y="6450272"/>
            <a:ext cx="838527" cy="304556"/>
          </a:xfrm>
        </p:spPr>
        <p:txBody>
          <a:bodyPr/>
          <a:lstStyle>
            <a:lvl1pPr>
              <a:defRPr>
                <a:solidFill>
                  <a:schemeClr val="bg1">
                    <a:lumMod val="50000"/>
                  </a:schemeClr>
                </a:solidFill>
              </a:defRPr>
            </a:lvl1pPr>
          </a:lstStyle>
          <a:p>
            <a:fld id="{77E85DEC-3C54-CC49-B6AA-116CC903AFD3}" type="slidenum">
              <a:rPr lang="en-US" smtClean="0"/>
              <a:pPr/>
              <a:t>‹#›</a:t>
            </a:fld>
            <a:endParaRPr lang="en-US" dirty="0"/>
          </a:p>
        </p:txBody>
      </p:sp>
      <p:grpSp>
        <p:nvGrpSpPr>
          <p:cNvPr id="19" name="Group 18"/>
          <p:cNvGrpSpPr/>
          <p:nvPr userDrawn="1"/>
        </p:nvGrpSpPr>
        <p:grpSpPr>
          <a:xfrm>
            <a:off x="437514" y="3871065"/>
            <a:ext cx="8282115" cy="98212"/>
            <a:chOff x="124691" y="4930884"/>
            <a:chExt cx="9827244" cy="57401"/>
          </a:xfrm>
        </p:grpSpPr>
        <p:sp>
          <p:nvSpPr>
            <p:cNvPr id="20" name="Rectangle 19"/>
            <p:cNvSpPr/>
            <p:nvPr/>
          </p:nvSpPr>
          <p:spPr>
            <a:xfrm>
              <a:off x="124691" y="4930884"/>
              <a:ext cx="1140913" cy="57401"/>
            </a:xfrm>
            <a:prstGeom prst="rect">
              <a:avLst/>
            </a:prstGeom>
            <a:solidFill>
              <a:srgbClr val="091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1" name="Rectangle 20"/>
            <p:cNvSpPr/>
            <p:nvPr/>
          </p:nvSpPr>
          <p:spPr>
            <a:xfrm>
              <a:off x="1265604" y="4930884"/>
              <a:ext cx="5449531" cy="57401"/>
            </a:xfrm>
            <a:prstGeom prst="rect">
              <a:avLst/>
            </a:prstGeom>
            <a:solidFill>
              <a:srgbClr val="2F8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2" name="Rectangle 21"/>
            <p:cNvSpPr/>
            <p:nvPr/>
          </p:nvSpPr>
          <p:spPr>
            <a:xfrm>
              <a:off x="6568655" y="4930884"/>
              <a:ext cx="338328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grpSp>
        <p:nvGrpSpPr>
          <p:cNvPr id="23" name="Group 22"/>
          <p:cNvGrpSpPr/>
          <p:nvPr userDrawn="1"/>
        </p:nvGrpSpPr>
        <p:grpSpPr>
          <a:xfrm rot="10800000">
            <a:off x="437514" y="1152603"/>
            <a:ext cx="8282115" cy="98212"/>
            <a:chOff x="124691" y="4930884"/>
            <a:chExt cx="9827244" cy="57401"/>
          </a:xfrm>
        </p:grpSpPr>
        <p:sp>
          <p:nvSpPr>
            <p:cNvPr id="24" name="Rectangle 23"/>
            <p:cNvSpPr/>
            <p:nvPr/>
          </p:nvSpPr>
          <p:spPr>
            <a:xfrm>
              <a:off x="124691" y="4930884"/>
              <a:ext cx="1140913" cy="57401"/>
            </a:xfrm>
            <a:prstGeom prst="rect">
              <a:avLst/>
            </a:prstGeom>
            <a:solidFill>
              <a:srgbClr val="091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5" name="Rectangle 24"/>
            <p:cNvSpPr/>
            <p:nvPr/>
          </p:nvSpPr>
          <p:spPr>
            <a:xfrm>
              <a:off x="1265604" y="4930884"/>
              <a:ext cx="5449531" cy="57401"/>
            </a:xfrm>
            <a:prstGeom prst="rect">
              <a:avLst/>
            </a:prstGeom>
            <a:solidFill>
              <a:srgbClr val="2F8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6" name="Rectangle 25"/>
            <p:cNvSpPr/>
            <p:nvPr/>
          </p:nvSpPr>
          <p:spPr>
            <a:xfrm>
              <a:off x="6568655" y="4930884"/>
              <a:ext cx="338328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pic>
        <p:nvPicPr>
          <p:cNvPr id="27" name="Picture 26">
            <a:extLst>
              <a:ext uri="{FF2B5EF4-FFF2-40B4-BE49-F238E27FC236}">
                <a16:creationId xmlns:a16="http://schemas.microsoft.com/office/drawing/2014/main" id="{571FA042-2DF8-2B48-BB61-FDD148DF1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52879" y="4735376"/>
            <a:ext cx="3343909" cy="1727071"/>
          </a:xfrm>
          <a:prstGeom prst="rect">
            <a:avLst/>
          </a:prstGeom>
        </p:spPr>
      </p:pic>
    </p:spTree>
    <p:extLst>
      <p:ext uri="{BB962C8B-B14F-4D97-AF65-F5344CB8AC3E}">
        <p14:creationId xmlns:p14="http://schemas.microsoft.com/office/powerpoint/2010/main" val="114131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0" name="Rectangle 19"/>
          <p:cNvSpPr/>
          <p:nvPr userDrawn="1"/>
        </p:nvSpPr>
        <p:spPr>
          <a:xfrm>
            <a:off x="111032" y="6445440"/>
            <a:ext cx="8936182" cy="322729"/>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nvGrpSpPr>
          <p:cNvPr id="22" name="Group 21"/>
          <p:cNvGrpSpPr/>
          <p:nvPr userDrawn="1"/>
        </p:nvGrpSpPr>
        <p:grpSpPr>
          <a:xfrm>
            <a:off x="8379064" y="6445440"/>
            <a:ext cx="668151" cy="322729"/>
            <a:chOff x="9304020" y="7304832"/>
            <a:chExt cx="647915" cy="365760"/>
          </a:xfrm>
          <a:solidFill>
            <a:srgbClr val="EB8E44"/>
          </a:solidFill>
        </p:grpSpPr>
        <p:sp>
          <p:nvSpPr>
            <p:cNvPr id="23" name="Parallelogram 22"/>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4" name="Rectangle 23"/>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14" name="Rectangle 13"/>
          <p:cNvSpPr/>
          <p:nvPr userDrawn="1"/>
        </p:nvSpPr>
        <p:spPr>
          <a:xfrm flipV="1">
            <a:off x="113356" y="916153"/>
            <a:ext cx="8933858" cy="40340"/>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4" name="Slide Number Placeholder 3"/>
          <p:cNvSpPr>
            <a:spLocks noGrp="1"/>
          </p:cNvSpPr>
          <p:nvPr>
            <p:ph type="sldNum" sz="quarter" idx="11"/>
          </p:nvPr>
        </p:nvSpPr>
        <p:spPr/>
        <p:txBody>
          <a:bodyPr/>
          <a:lstStyle/>
          <a:p>
            <a:fld id="{77E85DEC-3C54-CC49-B6AA-116CC903AFD3}" type="slidenum">
              <a:rPr lang="en-US" smtClean="0"/>
              <a:pPr/>
              <a:t>‹#›</a:t>
            </a:fld>
            <a:endParaRPr lang="en-US" dirty="0"/>
          </a:p>
        </p:txBody>
      </p:sp>
      <p:sp>
        <p:nvSpPr>
          <p:cNvPr id="18" name="Content Placeholder 2"/>
          <p:cNvSpPr>
            <a:spLocks noGrp="1"/>
          </p:cNvSpPr>
          <p:nvPr>
            <p:ph idx="1"/>
          </p:nvPr>
        </p:nvSpPr>
        <p:spPr>
          <a:xfrm>
            <a:off x="406793" y="1271789"/>
            <a:ext cx="8280007" cy="4883798"/>
          </a:xfrm>
        </p:spPr>
        <p:txBody>
          <a:bodyPr/>
          <a:lstStyle>
            <a:lvl1pPr>
              <a:lnSpc>
                <a:spcPct val="110000"/>
              </a:lnSpc>
              <a:spcBef>
                <a:spcPts val="1588"/>
              </a:spcBef>
              <a:defRPr/>
            </a:lvl1pPr>
            <a:lvl2pPr>
              <a:lnSpc>
                <a:spcPct val="110000"/>
              </a:lnSpc>
              <a:spcBef>
                <a:spcPts val="1588"/>
              </a:spcBef>
              <a:defRPr/>
            </a:lvl2pPr>
            <a:lvl3pPr>
              <a:lnSpc>
                <a:spcPct val="110000"/>
              </a:lnSpc>
              <a:spcBef>
                <a:spcPts val="1588"/>
              </a:spcBef>
              <a:defRPr/>
            </a:lvl3pPr>
          </a:lstStyle>
          <a:p>
            <a:pPr lvl="0"/>
            <a:r>
              <a:rPr lang="en-US" dirty="0"/>
              <a:t>Click to edit Master text styles</a:t>
            </a:r>
          </a:p>
          <a:p>
            <a:pPr lvl="1"/>
            <a:r>
              <a:rPr lang="en-US" dirty="0"/>
              <a:t>Second level</a:t>
            </a:r>
          </a:p>
          <a:p>
            <a:pPr lvl="2"/>
            <a:r>
              <a:rPr lang="en-US" dirty="0"/>
              <a:t>Third level</a:t>
            </a:r>
          </a:p>
        </p:txBody>
      </p:sp>
      <p:grpSp>
        <p:nvGrpSpPr>
          <p:cNvPr id="11" name="Group 10"/>
          <p:cNvGrpSpPr/>
          <p:nvPr userDrawn="1"/>
        </p:nvGrpSpPr>
        <p:grpSpPr>
          <a:xfrm>
            <a:off x="0" y="0"/>
            <a:ext cx="9151854" cy="6865624"/>
            <a:chOff x="0" y="0"/>
            <a:chExt cx="10067039" cy="7781040"/>
          </a:xfrm>
        </p:grpSpPr>
        <p:sp>
          <p:nvSpPr>
            <p:cNvPr id="12" name="Rectangle 11"/>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3" name="Rectangle 12"/>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5" name="Rectangle 14"/>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6" name="Rectangle 15"/>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2" name="Title 1"/>
          <p:cNvSpPr>
            <a:spLocks noGrp="1"/>
          </p:cNvSpPr>
          <p:nvPr>
            <p:ph type="title"/>
          </p:nvPr>
        </p:nvSpPr>
        <p:spPr>
          <a:xfrm>
            <a:off x="110836" y="103584"/>
            <a:ext cx="8931564" cy="804093"/>
          </a:xfrm>
          <a:prstGeom prst="rect">
            <a:avLst/>
          </a:prstGeom>
        </p:spPr>
        <p:txBody>
          <a:bodyPr>
            <a:normAutofit/>
          </a:bodyPr>
          <a:lstStyle>
            <a:lvl1pPr>
              <a:lnSpc>
                <a:spcPct val="90000"/>
              </a:lnSpc>
              <a:defRPr sz="2824" spc="-26" baseline="0">
                <a:solidFill>
                  <a:schemeClr val="tx1"/>
                </a:solidFill>
              </a:defRPr>
            </a:lvl1pPr>
          </a:lstStyle>
          <a:p>
            <a:r>
              <a:rPr lang="en-US" dirty="0"/>
              <a:t>Click to edit Master title style</a:t>
            </a:r>
          </a:p>
        </p:txBody>
      </p:sp>
      <p:pic>
        <p:nvPicPr>
          <p:cNvPr id="19" name="Picture 18">
            <a:extLst>
              <a:ext uri="{FF2B5EF4-FFF2-40B4-BE49-F238E27FC236}">
                <a16:creationId xmlns:a16="http://schemas.microsoft.com/office/drawing/2014/main" id="{D38F3B55-AE90-9C4A-ACC5-A4F01DBF79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6793" y="6487720"/>
            <a:ext cx="1898820" cy="206689"/>
          </a:xfrm>
          <a:prstGeom prst="rect">
            <a:avLst/>
          </a:prstGeom>
        </p:spPr>
      </p:pic>
    </p:spTree>
    <p:extLst>
      <p:ext uri="{BB962C8B-B14F-4D97-AF65-F5344CB8AC3E}">
        <p14:creationId xmlns:p14="http://schemas.microsoft.com/office/powerpoint/2010/main" val="163337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hank You Slide">
    <p:spTree>
      <p:nvGrpSpPr>
        <p:cNvPr id="1" name=""/>
        <p:cNvGrpSpPr/>
        <p:nvPr/>
      </p:nvGrpSpPr>
      <p:grpSpPr>
        <a:xfrm>
          <a:off x="0" y="0"/>
          <a:ext cx="0" cy="0"/>
          <a:chOff x="0" y="0"/>
          <a:chExt cx="0" cy="0"/>
        </a:xfrm>
      </p:grpSpPr>
      <p:sp>
        <p:nvSpPr>
          <p:cNvPr id="5" name="Rectangle 4"/>
          <p:cNvSpPr/>
          <p:nvPr userDrawn="1"/>
        </p:nvSpPr>
        <p:spPr>
          <a:xfrm>
            <a:off x="111032" y="6445440"/>
            <a:ext cx="8936182" cy="322729"/>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nvGrpSpPr>
          <p:cNvPr id="6" name="Group 5"/>
          <p:cNvGrpSpPr/>
          <p:nvPr userDrawn="1"/>
        </p:nvGrpSpPr>
        <p:grpSpPr>
          <a:xfrm>
            <a:off x="8379064" y="6445440"/>
            <a:ext cx="668151" cy="322729"/>
            <a:chOff x="9304020" y="7304832"/>
            <a:chExt cx="647915" cy="365760"/>
          </a:xfrm>
          <a:solidFill>
            <a:srgbClr val="EB8E44"/>
          </a:solidFill>
        </p:grpSpPr>
        <p:sp>
          <p:nvSpPr>
            <p:cNvPr id="7" name="Parallelogram 6"/>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8" name="Rectangle 7"/>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4" name="Slide Number Placeholder 3"/>
          <p:cNvSpPr>
            <a:spLocks noGrp="1"/>
          </p:cNvSpPr>
          <p:nvPr>
            <p:ph type="sldNum" sz="quarter" idx="12"/>
          </p:nvPr>
        </p:nvSpPr>
        <p:spPr/>
        <p:txBody>
          <a:bodyPr/>
          <a:lstStyle/>
          <a:p>
            <a:fld id="{77E85DEC-3C54-CC49-B6AA-116CC903AFD3}" type="slidenum">
              <a:rPr lang="en-US" smtClean="0"/>
              <a:t>‹#›</a:t>
            </a:fld>
            <a:endParaRPr lang="en-US" dirty="0"/>
          </a:p>
        </p:txBody>
      </p:sp>
      <p:grpSp>
        <p:nvGrpSpPr>
          <p:cNvPr id="15" name="Group 14"/>
          <p:cNvGrpSpPr/>
          <p:nvPr userDrawn="1"/>
        </p:nvGrpSpPr>
        <p:grpSpPr>
          <a:xfrm>
            <a:off x="0" y="0"/>
            <a:ext cx="9151854" cy="6865624"/>
            <a:chOff x="0" y="0"/>
            <a:chExt cx="10067039" cy="7781040"/>
          </a:xfrm>
        </p:grpSpPr>
        <p:sp>
          <p:nvSpPr>
            <p:cNvPr id="16" name="Rectangle 15"/>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7" name="Rectangle 16"/>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8" name="Rectangle 17"/>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9" name="Rectangle 18"/>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grpSp>
        <p:nvGrpSpPr>
          <p:cNvPr id="21" name="Group 20"/>
          <p:cNvGrpSpPr/>
          <p:nvPr userDrawn="1"/>
        </p:nvGrpSpPr>
        <p:grpSpPr>
          <a:xfrm>
            <a:off x="437514" y="4828614"/>
            <a:ext cx="8282115" cy="98212"/>
            <a:chOff x="124691" y="4930884"/>
            <a:chExt cx="9827244" cy="57401"/>
          </a:xfrm>
        </p:grpSpPr>
        <p:sp>
          <p:nvSpPr>
            <p:cNvPr id="22" name="Rectangle 21"/>
            <p:cNvSpPr/>
            <p:nvPr/>
          </p:nvSpPr>
          <p:spPr>
            <a:xfrm>
              <a:off x="124691" y="4930884"/>
              <a:ext cx="1140913" cy="57401"/>
            </a:xfrm>
            <a:prstGeom prst="rect">
              <a:avLst/>
            </a:prstGeom>
            <a:solidFill>
              <a:srgbClr val="091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3" name="Rectangle 22"/>
            <p:cNvSpPr/>
            <p:nvPr/>
          </p:nvSpPr>
          <p:spPr>
            <a:xfrm>
              <a:off x="1265604" y="4930884"/>
              <a:ext cx="5449531" cy="57401"/>
            </a:xfrm>
            <a:prstGeom prst="rect">
              <a:avLst/>
            </a:prstGeom>
            <a:solidFill>
              <a:srgbClr val="2F8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4" name="Rectangle 23"/>
            <p:cNvSpPr/>
            <p:nvPr/>
          </p:nvSpPr>
          <p:spPr>
            <a:xfrm>
              <a:off x="6568655" y="4930884"/>
              <a:ext cx="338328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pic>
        <p:nvPicPr>
          <p:cNvPr id="25" name="Picture 24">
            <a:extLst>
              <a:ext uri="{FF2B5EF4-FFF2-40B4-BE49-F238E27FC236}">
                <a16:creationId xmlns:a16="http://schemas.microsoft.com/office/drawing/2014/main" id="{63439A6F-594A-FB43-B41B-114CE9543C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6793" y="6487720"/>
            <a:ext cx="1898820" cy="206689"/>
          </a:xfrm>
          <a:prstGeom prst="rect">
            <a:avLst/>
          </a:prstGeom>
        </p:spPr>
      </p:pic>
    </p:spTree>
    <p:extLst>
      <p:ext uri="{BB962C8B-B14F-4D97-AF65-F5344CB8AC3E}">
        <p14:creationId xmlns:p14="http://schemas.microsoft.com/office/powerpoint/2010/main" val="34565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0" name="Rectangle 19"/>
          <p:cNvSpPr/>
          <p:nvPr userDrawn="1"/>
        </p:nvSpPr>
        <p:spPr>
          <a:xfrm>
            <a:off x="111032" y="6445441"/>
            <a:ext cx="8936182" cy="322729"/>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grpSp>
        <p:nvGrpSpPr>
          <p:cNvPr id="22" name="Group 21"/>
          <p:cNvGrpSpPr/>
          <p:nvPr userDrawn="1"/>
        </p:nvGrpSpPr>
        <p:grpSpPr>
          <a:xfrm>
            <a:off x="8379064" y="6445441"/>
            <a:ext cx="668151" cy="322729"/>
            <a:chOff x="9304020" y="7304832"/>
            <a:chExt cx="647915" cy="365760"/>
          </a:xfrm>
          <a:solidFill>
            <a:srgbClr val="EB8E44"/>
          </a:solidFill>
        </p:grpSpPr>
        <p:sp>
          <p:nvSpPr>
            <p:cNvPr id="23" name="Parallelogram 22"/>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sp>
          <p:nvSpPr>
            <p:cNvPr id="24" name="Rectangle 23"/>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grpSp>
      <p:sp>
        <p:nvSpPr>
          <p:cNvPr id="14" name="Rectangle 13"/>
          <p:cNvSpPr/>
          <p:nvPr userDrawn="1"/>
        </p:nvSpPr>
        <p:spPr>
          <a:xfrm flipV="1">
            <a:off x="113356" y="916153"/>
            <a:ext cx="8933858" cy="40340"/>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sp>
        <p:nvSpPr>
          <p:cNvPr id="4" name="Slide Number Placeholder 3"/>
          <p:cNvSpPr>
            <a:spLocks noGrp="1"/>
          </p:cNvSpPr>
          <p:nvPr>
            <p:ph type="sldNum" sz="quarter" idx="11"/>
          </p:nvPr>
        </p:nvSpPr>
        <p:spPr/>
        <p:txBody>
          <a:bodyPr/>
          <a:lstStyle>
            <a:lvl1pPr>
              <a:defRPr sz="1000"/>
            </a:lvl1pPr>
          </a:lstStyle>
          <a:p>
            <a:fld id="{77E85DEC-3C54-CC49-B6AA-116CC903AFD3}" type="slidenum">
              <a:rPr lang="en-US" smtClean="0"/>
              <a:pPr/>
              <a:t>‹#›</a:t>
            </a:fld>
            <a:endParaRPr lang="en-US" dirty="0"/>
          </a:p>
        </p:txBody>
      </p:sp>
      <p:sp>
        <p:nvSpPr>
          <p:cNvPr id="18" name="Content Placeholder 2"/>
          <p:cNvSpPr>
            <a:spLocks noGrp="1"/>
          </p:cNvSpPr>
          <p:nvPr>
            <p:ph idx="1"/>
          </p:nvPr>
        </p:nvSpPr>
        <p:spPr>
          <a:xfrm>
            <a:off x="406792" y="1151981"/>
            <a:ext cx="8280008" cy="5003606"/>
          </a:xfrm>
        </p:spPr>
        <p:txBody>
          <a:bodyPr/>
          <a:lstStyle>
            <a:lvl1pPr>
              <a:lnSpc>
                <a:spcPct val="110000"/>
              </a:lnSpc>
              <a:defRPr/>
            </a:lvl1pPr>
            <a:lvl2pPr>
              <a:lnSpc>
                <a:spcPct val="110000"/>
              </a:lnSpc>
              <a:defRPr/>
            </a:lvl2pPr>
            <a:lvl3pPr>
              <a:lnSpc>
                <a:spcPct val="110000"/>
              </a:lnSpc>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1" name="Group 10"/>
          <p:cNvGrpSpPr/>
          <p:nvPr userDrawn="1"/>
        </p:nvGrpSpPr>
        <p:grpSpPr>
          <a:xfrm>
            <a:off x="0" y="0"/>
            <a:ext cx="9151854" cy="6865624"/>
            <a:chOff x="0" y="0"/>
            <a:chExt cx="10067039" cy="7781040"/>
          </a:xfrm>
        </p:grpSpPr>
        <p:sp>
          <p:nvSpPr>
            <p:cNvPr id="12" name="Rectangle 11"/>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sp>
          <p:nvSpPr>
            <p:cNvPr id="13" name="Rectangle 12"/>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sp>
          <p:nvSpPr>
            <p:cNvPr id="15" name="Rectangle 14"/>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sp>
          <p:nvSpPr>
            <p:cNvPr id="16" name="Rectangle 15"/>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dirty="0"/>
            </a:p>
          </p:txBody>
        </p:sp>
      </p:grpSp>
      <p:sp>
        <p:nvSpPr>
          <p:cNvPr id="2" name="Title 1"/>
          <p:cNvSpPr>
            <a:spLocks noGrp="1"/>
          </p:cNvSpPr>
          <p:nvPr>
            <p:ph type="title"/>
          </p:nvPr>
        </p:nvSpPr>
        <p:spPr>
          <a:xfrm>
            <a:off x="110837" y="162438"/>
            <a:ext cx="8931564" cy="745240"/>
          </a:xfrm>
          <a:prstGeom prst="rect">
            <a:avLst/>
          </a:prstGeom>
        </p:spPr>
        <p:txBody>
          <a:bodyPr>
            <a:normAutofit/>
          </a:bodyPr>
          <a:lstStyle>
            <a:lvl1pPr>
              <a:lnSpc>
                <a:spcPct val="90000"/>
              </a:lnSpc>
              <a:defRPr sz="2800" spc="-20" baseline="0">
                <a:solidFill>
                  <a:srgbClr val="131F38"/>
                </a:solidFill>
              </a:defRPr>
            </a:lvl1pPr>
          </a:lstStyle>
          <a:p>
            <a:r>
              <a:rPr lang="en-US" dirty="0" smtClean="0"/>
              <a:t>Click to edit Master title style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10" y="6478944"/>
            <a:ext cx="874644" cy="224242"/>
          </a:xfrm>
          <a:prstGeom prst="rect">
            <a:avLst/>
          </a:prstGeom>
        </p:spPr>
      </p:pic>
    </p:spTree>
    <p:extLst>
      <p:ext uri="{BB962C8B-B14F-4D97-AF65-F5344CB8AC3E}">
        <p14:creationId xmlns:p14="http://schemas.microsoft.com/office/powerpoint/2010/main" val="12999246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Content Slide">
    <p:spTree>
      <p:nvGrpSpPr>
        <p:cNvPr id="1" name=""/>
        <p:cNvGrpSpPr/>
        <p:nvPr/>
      </p:nvGrpSpPr>
      <p:grpSpPr>
        <a:xfrm>
          <a:off x="0" y="0"/>
          <a:ext cx="0" cy="0"/>
          <a:chOff x="0" y="0"/>
          <a:chExt cx="0" cy="0"/>
        </a:xfrm>
      </p:grpSpPr>
      <p:grpSp>
        <p:nvGrpSpPr>
          <p:cNvPr id="11" name="Group 10"/>
          <p:cNvGrpSpPr/>
          <p:nvPr/>
        </p:nvGrpSpPr>
        <p:grpSpPr>
          <a:xfrm>
            <a:off x="0" y="0"/>
            <a:ext cx="9151854" cy="6865624"/>
            <a:chOff x="0" y="0"/>
            <a:chExt cx="10067039" cy="7781040"/>
          </a:xfrm>
        </p:grpSpPr>
        <p:sp>
          <p:nvSpPr>
            <p:cNvPr id="12" name="Rectangle 11"/>
            <p:cNvSpPr/>
            <p:nvPr/>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3" name="Rectangle 12"/>
            <p:cNvSpPr/>
            <p:nvPr/>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5" name="Rectangle 14"/>
            <p:cNvSpPr/>
            <p:nvPr/>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6" name="Rectangle 15"/>
            <p:cNvSpPr/>
            <p:nvPr/>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17" name="Title 1"/>
          <p:cNvSpPr>
            <a:spLocks noGrp="1"/>
          </p:cNvSpPr>
          <p:nvPr>
            <p:ph type="ctrTitle" hasCustomPrompt="1"/>
          </p:nvPr>
        </p:nvSpPr>
        <p:spPr>
          <a:xfrm>
            <a:off x="757894" y="1054500"/>
            <a:ext cx="7637576" cy="1606007"/>
          </a:xfrm>
        </p:spPr>
        <p:txBody>
          <a:bodyPr>
            <a:normAutofit/>
          </a:bodyPr>
          <a:lstStyle>
            <a:lvl1pPr algn="ctr">
              <a:lnSpc>
                <a:spcPct val="100000"/>
              </a:lnSpc>
              <a:defRPr sz="3530" baseline="0">
                <a:solidFill>
                  <a:srgbClr val="3DB5E6"/>
                </a:solidFill>
              </a:defRPr>
            </a:lvl1pPr>
          </a:lstStyle>
          <a:p>
            <a:r>
              <a:rPr lang="en-US" dirty="0" smtClean="0"/>
              <a:t>Click to Edit Presentation</a:t>
            </a:r>
            <a:br>
              <a:rPr lang="en-US" dirty="0" smtClean="0"/>
            </a:br>
            <a:r>
              <a:rPr lang="en-US" dirty="0" smtClean="0"/>
              <a:t>Slide Title</a:t>
            </a:r>
            <a:endParaRPr lang="en-US" dirty="0"/>
          </a:p>
        </p:txBody>
      </p:sp>
      <p:grpSp>
        <p:nvGrpSpPr>
          <p:cNvPr id="3" name="Group 2"/>
          <p:cNvGrpSpPr/>
          <p:nvPr/>
        </p:nvGrpSpPr>
        <p:grpSpPr>
          <a:xfrm>
            <a:off x="437514" y="2868051"/>
            <a:ext cx="8282115" cy="98212"/>
            <a:chOff x="124691" y="4930884"/>
            <a:chExt cx="9827244" cy="57401"/>
          </a:xfrm>
        </p:grpSpPr>
        <p:sp>
          <p:nvSpPr>
            <p:cNvPr id="21" name="Rectangle 20"/>
            <p:cNvSpPr/>
            <p:nvPr/>
          </p:nvSpPr>
          <p:spPr>
            <a:xfrm>
              <a:off x="124691" y="4930884"/>
              <a:ext cx="1140913" cy="57401"/>
            </a:xfrm>
            <a:prstGeom prst="rect">
              <a:avLst/>
            </a:prstGeom>
            <a:solidFill>
              <a:srgbClr val="091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5" name="Rectangle 24"/>
            <p:cNvSpPr/>
            <p:nvPr/>
          </p:nvSpPr>
          <p:spPr>
            <a:xfrm>
              <a:off x="1265604" y="4930884"/>
              <a:ext cx="5449531" cy="57401"/>
            </a:xfrm>
            <a:prstGeom prst="rect">
              <a:avLst/>
            </a:prstGeom>
            <a:solidFill>
              <a:srgbClr val="2F8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6" name="Rectangle 25"/>
            <p:cNvSpPr/>
            <p:nvPr/>
          </p:nvSpPr>
          <p:spPr>
            <a:xfrm>
              <a:off x="6568655" y="4930884"/>
              <a:ext cx="338328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pic>
        <p:nvPicPr>
          <p:cNvPr id="18" name="Picture 17" descr="BHO-Logo-stack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236" y="4800706"/>
            <a:ext cx="2151529" cy="1691218"/>
          </a:xfrm>
          <a:prstGeom prst="rect">
            <a:avLst/>
          </a:prstGeom>
        </p:spPr>
      </p:pic>
    </p:spTree>
    <p:extLst>
      <p:ext uri="{BB962C8B-B14F-4D97-AF65-F5344CB8AC3E}">
        <p14:creationId xmlns:p14="http://schemas.microsoft.com/office/powerpoint/2010/main" val="83395855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Slide">
    <p:spTree>
      <p:nvGrpSpPr>
        <p:cNvPr id="1" name=""/>
        <p:cNvGrpSpPr/>
        <p:nvPr/>
      </p:nvGrpSpPr>
      <p:grpSpPr>
        <a:xfrm>
          <a:off x="0" y="0"/>
          <a:ext cx="0" cy="0"/>
          <a:chOff x="0" y="0"/>
          <a:chExt cx="0" cy="0"/>
        </a:xfrm>
      </p:grpSpPr>
      <p:grpSp>
        <p:nvGrpSpPr>
          <p:cNvPr id="11" name="Group 10"/>
          <p:cNvGrpSpPr/>
          <p:nvPr/>
        </p:nvGrpSpPr>
        <p:grpSpPr>
          <a:xfrm>
            <a:off x="0" y="0"/>
            <a:ext cx="9151854" cy="6865624"/>
            <a:chOff x="0" y="0"/>
            <a:chExt cx="10067039" cy="7781040"/>
          </a:xfrm>
        </p:grpSpPr>
        <p:sp>
          <p:nvSpPr>
            <p:cNvPr id="12" name="Rectangle 11"/>
            <p:cNvSpPr/>
            <p:nvPr/>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3" name="Rectangle 12"/>
            <p:cNvSpPr/>
            <p:nvPr/>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5" name="Rectangle 14"/>
            <p:cNvSpPr/>
            <p:nvPr/>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6" name="Rectangle 15"/>
            <p:cNvSpPr/>
            <p:nvPr/>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17" name="Title 1"/>
          <p:cNvSpPr>
            <a:spLocks noGrp="1"/>
          </p:cNvSpPr>
          <p:nvPr>
            <p:ph type="ctrTitle" hasCustomPrompt="1"/>
          </p:nvPr>
        </p:nvSpPr>
        <p:spPr>
          <a:xfrm>
            <a:off x="757894" y="1054500"/>
            <a:ext cx="7637576" cy="1606007"/>
          </a:xfrm>
        </p:spPr>
        <p:txBody>
          <a:bodyPr>
            <a:normAutofit/>
          </a:bodyPr>
          <a:lstStyle>
            <a:lvl1pPr algn="ctr">
              <a:lnSpc>
                <a:spcPct val="100000"/>
              </a:lnSpc>
              <a:defRPr sz="3530" baseline="0">
                <a:solidFill>
                  <a:srgbClr val="3DB5E6"/>
                </a:solidFill>
              </a:defRPr>
            </a:lvl1pPr>
          </a:lstStyle>
          <a:p>
            <a:r>
              <a:rPr lang="en-US" dirty="0" smtClean="0"/>
              <a:t>Click to Edit Presentation</a:t>
            </a:r>
            <a:br>
              <a:rPr lang="en-US" dirty="0" smtClean="0"/>
            </a:br>
            <a:r>
              <a:rPr lang="en-US" dirty="0" smtClean="0"/>
              <a:t>Slide Title</a:t>
            </a:r>
            <a:endParaRPr lang="en-US" dirty="0"/>
          </a:p>
        </p:txBody>
      </p:sp>
      <p:grpSp>
        <p:nvGrpSpPr>
          <p:cNvPr id="3" name="Group 2"/>
          <p:cNvGrpSpPr/>
          <p:nvPr/>
        </p:nvGrpSpPr>
        <p:grpSpPr>
          <a:xfrm>
            <a:off x="437514" y="2868051"/>
            <a:ext cx="8282115" cy="98212"/>
            <a:chOff x="124691" y="4930884"/>
            <a:chExt cx="9827244" cy="57401"/>
          </a:xfrm>
        </p:grpSpPr>
        <p:sp>
          <p:nvSpPr>
            <p:cNvPr id="21" name="Rectangle 20"/>
            <p:cNvSpPr/>
            <p:nvPr/>
          </p:nvSpPr>
          <p:spPr>
            <a:xfrm>
              <a:off x="124691" y="4930884"/>
              <a:ext cx="1140913" cy="57401"/>
            </a:xfrm>
            <a:prstGeom prst="rect">
              <a:avLst/>
            </a:prstGeom>
            <a:solidFill>
              <a:srgbClr val="091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5" name="Rectangle 24"/>
            <p:cNvSpPr/>
            <p:nvPr/>
          </p:nvSpPr>
          <p:spPr>
            <a:xfrm>
              <a:off x="1265604" y="4930884"/>
              <a:ext cx="5449531" cy="57401"/>
            </a:xfrm>
            <a:prstGeom prst="rect">
              <a:avLst/>
            </a:prstGeom>
            <a:solidFill>
              <a:srgbClr val="2F8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6" name="Rectangle 25"/>
            <p:cNvSpPr/>
            <p:nvPr/>
          </p:nvSpPr>
          <p:spPr>
            <a:xfrm>
              <a:off x="6568655" y="4930884"/>
              <a:ext cx="338328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pic>
        <p:nvPicPr>
          <p:cNvPr id="18" name="Picture 17" descr="BHO-Logo-stack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236" y="4800706"/>
            <a:ext cx="2151529" cy="1691218"/>
          </a:xfrm>
          <a:prstGeom prst="rect">
            <a:avLst/>
          </a:prstGeom>
        </p:spPr>
      </p:pic>
    </p:spTree>
    <p:extLst>
      <p:ext uri="{BB962C8B-B14F-4D97-AF65-F5344CB8AC3E}">
        <p14:creationId xmlns:p14="http://schemas.microsoft.com/office/powerpoint/2010/main" val="254298660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36" name="Title 1"/>
          <p:cNvSpPr>
            <a:spLocks noGrp="1"/>
          </p:cNvSpPr>
          <p:nvPr>
            <p:ph type="title"/>
          </p:nvPr>
        </p:nvSpPr>
        <p:spPr>
          <a:xfrm>
            <a:off x="1010752" y="1352500"/>
            <a:ext cx="6961909" cy="2416879"/>
          </a:xfrm>
          <a:prstGeom prst="rect">
            <a:avLst/>
          </a:prstGeom>
        </p:spPr>
        <p:txBody>
          <a:bodyPr>
            <a:normAutofit/>
          </a:bodyPr>
          <a:lstStyle>
            <a:lvl1pPr>
              <a:lnSpc>
                <a:spcPct val="90000"/>
              </a:lnSpc>
              <a:defRPr sz="3530" spc="-26" baseline="0">
                <a:solidFill>
                  <a:schemeClr val="tx1"/>
                </a:solidFill>
              </a:defRPr>
            </a:lvl1pPr>
          </a:lstStyle>
          <a:p>
            <a:r>
              <a:rPr lang="en-US" dirty="0" smtClean="0"/>
              <a:t>Click to edit Master title style</a:t>
            </a:r>
            <a:endParaRPr lang="en-US" dirty="0"/>
          </a:p>
        </p:txBody>
      </p:sp>
      <p:grpSp>
        <p:nvGrpSpPr>
          <p:cNvPr id="12" name="Group 11"/>
          <p:cNvGrpSpPr/>
          <p:nvPr userDrawn="1"/>
        </p:nvGrpSpPr>
        <p:grpSpPr>
          <a:xfrm>
            <a:off x="0" y="0"/>
            <a:ext cx="9151854" cy="6865624"/>
            <a:chOff x="0" y="0"/>
            <a:chExt cx="10067039" cy="7781040"/>
          </a:xfrm>
        </p:grpSpPr>
        <p:sp>
          <p:nvSpPr>
            <p:cNvPr id="13" name="Rectangle 12"/>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4" name="Rectangle 13"/>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5" name="Rectangle 14"/>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6" name="Rectangle 15"/>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17" name="Slide Number Placeholder 5"/>
          <p:cNvSpPr>
            <a:spLocks noGrp="1"/>
          </p:cNvSpPr>
          <p:nvPr>
            <p:ph type="sldNum" sz="quarter" idx="12"/>
          </p:nvPr>
        </p:nvSpPr>
        <p:spPr>
          <a:xfrm>
            <a:off x="8047582" y="6450272"/>
            <a:ext cx="838527" cy="304556"/>
          </a:xfrm>
        </p:spPr>
        <p:txBody>
          <a:bodyPr/>
          <a:lstStyle>
            <a:lvl1pPr>
              <a:defRPr sz="1000">
                <a:solidFill>
                  <a:schemeClr val="bg1">
                    <a:lumMod val="50000"/>
                  </a:schemeClr>
                </a:solidFill>
              </a:defRPr>
            </a:lvl1pPr>
          </a:lstStyle>
          <a:p>
            <a:fld id="{77E85DEC-3C54-CC49-B6AA-116CC903AFD3}" type="slidenum">
              <a:rPr lang="en-US" smtClean="0"/>
              <a:pPr/>
              <a:t>‹#›</a:t>
            </a:fld>
            <a:endParaRPr lang="en-US" dirty="0"/>
          </a:p>
        </p:txBody>
      </p:sp>
      <p:grpSp>
        <p:nvGrpSpPr>
          <p:cNvPr id="19" name="Group 18"/>
          <p:cNvGrpSpPr/>
          <p:nvPr userDrawn="1"/>
        </p:nvGrpSpPr>
        <p:grpSpPr>
          <a:xfrm>
            <a:off x="437514" y="3871065"/>
            <a:ext cx="8282115" cy="98212"/>
            <a:chOff x="124691" y="4930884"/>
            <a:chExt cx="9827244" cy="57401"/>
          </a:xfrm>
        </p:grpSpPr>
        <p:sp>
          <p:nvSpPr>
            <p:cNvPr id="20" name="Rectangle 19"/>
            <p:cNvSpPr/>
            <p:nvPr/>
          </p:nvSpPr>
          <p:spPr>
            <a:xfrm>
              <a:off x="124691" y="4930884"/>
              <a:ext cx="1140913" cy="57401"/>
            </a:xfrm>
            <a:prstGeom prst="rect">
              <a:avLst/>
            </a:prstGeom>
            <a:solidFill>
              <a:srgbClr val="091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1" name="Rectangle 20"/>
            <p:cNvSpPr/>
            <p:nvPr/>
          </p:nvSpPr>
          <p:spPr>
            <a:xfrm>
              <a:off x="1265604" y="4930884"/>
              <a:ext cx="5449531" cy="57401"/>
            </a:xfrm>
            <a:prstGeom prst="rect">
              <a:avLst/>
            </a:prstGeom>
            <a:solidFill>
              <a:srgbClr val="2F8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2" name="Rectangle 21"/>
            <p:cNvSpPr/>
            <p:nvPr/>
          </p:nvSpPr>
          <p:spPr>
            <a:xfrm>
              <a:off x="6568655" y="4930884"/>
              <a:ext cx="338328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grpSp>
        <p:nvGrpSpPr>
          <p:cNvPr id="23" name="Group 22"/>
          <p:cNvGrpSpPr/>
          <p:nvPr userDrawn="1"/>
        </p:nvGrpSpPr>
        <p:grpSpPr>
          <a:xfrm rot="10800000">
            <a:off x="437514" y="1152603"/>
            <a:ext cx="8282115" cy="98212"/>
            <a:chOff x="124691" y="4930884"/>
            <a:chExt cx="9827244" cy="57401"/>
          </a:xfrm>
        </p:grpSpPr>
        <p:sp>
          <p:nvSpPr>
            <p:cNvPr id="24" name="Rectangle 23"/>
            <p:cNvSpPr/>
            <p:nvPr/>
          </p:nvSpPr>
          <p:spPr>
            <a:xfrm>
              <a:off x="124691" y="4930884"/>
              <a:ext cx="1140913" cy="57401"/>
            </a:xfrm>
            <a:prstGeom prst="rect">
              <a:avLst/>
            </a:prstGeom>
            <a:solidFill>
              <a:srgbClr val="091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5" name="Rectangle 24"/>
            <p:cNvSpPr/>
            <p:nvPr/>
          </p:nvSpPr>
          <p:spPr>
            <a:xfrm>
              <a:off x="1265604" y="4930884"/>
              <a:ext cx="5449531" cy="57401"/>
            </a:xfrm>
            <a:prstGeom prst="rect">
              <a:avLst/>
            </a:prstGeom>
            <a:solidFill>
              <a:srgbClr val="2F8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6" name="Rectangle 25"/>
            <p:cNvSpPr/>
            <p:nvPr/>
          </p:nvSpPr>
          <p:spPr>
            <a:xfrm>
              <a:off x="6568655" y="4930884"/>
              <a:ext cx="338328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pic>
        <p:nvPicPr>
          <p:cNvPr id="28" name="Picture 27" descr="BHO-Logo-stack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6236" y="4800706"/>
            <a:ext cx="2151529" cy="1691218"/>
          </a:xfrm>
          <a:prstGeom prst="rect">
            <a:avLst/>
          </a:prstGeom>
        </p:spPr>
      </p:pic>
    </p:spTree>
    <p:extLst>
      <p:ext uri="{BB962C8B-B14F-4D97-AF65-F5344CB8AC3E}">
        <p14:creationId xmlns:p14="http://schemas.microsoft.com/office/powerpoint/2010/main" val="49404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0" name="Rectangle 19"/>
          <p:cNvSpPr/>
          <p:nvPr userDrawn="1"/>
        </p:nvSpPr>
        <p:spPr>
          <a:xfrm>
            <a:off x="111032" y="6445440"/>
            <a:ext cx="8936182" cy="322729"/>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nvGrpSpPr>
          <p:cNvPr id="22" name="Group 21"/>
          <p:cNvGrpSpPr/>
          <p:nvPr userDrawn="1"/>
        </p:nvGrpSpPr>
        <p:grpSpPr>
          <a:xfrm>
            <a:off x="8379064" y="6445440"/>
            <a:ext cx="668151" cy="322729"/>
            <a:chOff x="9304020" y="7304832"/>
            <a:chExt cx="647915" cy="365760"/>
          </a:xfrm>
          <a:solidFill>
            <a:srgbClr val="EB8E44"/>
          </a:solidFill>
        </p:grpSpPr>
        <p:sp>
          <p:nvSpPr>
            <p:cNvPr id="23" name="Parallelogram 22"/>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24" name="Rectangle 23"/>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14" name="Rectangle 13"/>
          <p:cNvSpPr/>
          <p:nvPr userDrawn="1"/>
        </p:nvSpPr>
        <p:spPr>
          <a:xfrm flipV="1">
            <a:off x="113356" y="916153"/>
            <a:ext cx="8933858" cy="40340"/>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4" name="Slide Number Placeholder 3"/>
          <p:cNvSpPr>
            <a:spLocks noGrp="1"/>
          </p:cNvSpPr>
          <p:nvPr>
            <p:ph type="sldNum" sz="quarter" idx="11"/>
          </p:nvPr>
        </p:nvSpPr>
        <p:spPr/>
        <p:txBody>
          <a:bodyPr/>
          <a:lstStyle/>
          <a:p>
            <a:fld id="{77E85DEC-3C54-CC49-B6AA-116CC903AFD3}" type="slidenum">
              <a:rPr lang="en-US" smtClean="0"/>
              <a:pPr/>
              <a:t>‹#›</a:t>
            </a:fld>
            <a:endParaRPr lang="en-US" dirty="0"/>
          </a:p>
        </p:txBody>
      </p:sp>
      <p:sp>
        <p:nvSpPr>
          <p:cNvPr id="18" name="Content Placeholder 2"/>
          <p:cNvSpPr>
            <a:spLocks noGrp="1"/>
          </p:cNvSpPr>
          <p:nvPr>
            <p:ph idx="1"/>
          </p:nvPr>
        </p:nvSpPr>
        <p:spPr>
          <a:xfrm>
            <a:off x="406793" y="1271789"/>
            <a:ext cx="8280007" cy="4883798"/>
          </a:xfrm>
        </p:spPr>
        <p:txBody>
          <a:bodyPr/>
          <a:lstStyle>
            <a:lvl1pPr>
              <a:lnSpc>
                <a:spcPct val="110000"/>
              </a:lnSpc>
              <a:spcBef>
                <a:spcPts val="1588"/>
              </a:spcBef>
              <a:defRPr/>
            </a:lvl1pPr>
            <a:lvl2pPr>
              <a:lnSpc>
                <a:spcPct val="110000"/>
              </a:lnSpc>
              <a:spcBef>
                <a:spcPts val="1588"/>
              </a:spcBef>
              <a:defRPr/>
            </a:lvl2pPr>
            <a:lvl3pPr>
              <a:lnSpc>
                <a:spcPct val="110000"/>
              </a:lnSpc>
              <a:spcBef>
                <a:spcPts val="1588"/>
              </a:spcBef>
              <a:defRPr/>
            </a:lvl3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1" name="Group 10"/>
          <p:cNvGrpSpPr/>
          <p:nvPr userDrawn="1"/>
        </p:nvGrpSpPr>
        <p:grpSpPr>
          <a:xfrm>
            <a:off x="0" y="0"/>
            <a:ext cx="9151854" cy="6865624"/>
            <a:chOff x="0" y="0"/>
            <a:chExt cx="10067039" cy="7781040"/>
          </a:xfrm>
        </p:grpSpPr>
        <p:sp>
          <p:nvSpPr>
            <p:cNvPr id="12" name="Rectangle 11"/>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3" name="Rectangle 12"/>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5" name="Rectangle 14"/>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6" name="Rectangle 15"/>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2" name="Title 1"/>
          <p:cNvSpPr>
            <a:spLocks noGrp="1"/>
          </p:cNvSpPr>
          <p:nvPr>
            <p:ph type="title"/>
          </p:nvPr>
        </p:nvSpPr>
        <p:spPr>
          <a:xfrm>
            <a:off x="110836" y="103584"/>
            <a:ext cx="8931564" cy="804093"/>
          </a:xfrm>
          <a:prstGeom prst="rect">
            <a:avLst/>
          </a:prstGeom>
        </p:spPr>
        <p:txBody>
          <a:bodyPr>
            <a:normAutofit/>
          </a:bodyPr>
          <a:lstStyle>
            <a:lvl1pPr>
              <a:lnSpc>
                <a:spcPct val="90000"/>
              </a:lnSpc>
              <a:defRPr sz="2824" spc="-26" baseline="0">
                <a:solidFill>
                  <a:schemeClr val="tx1"/>
                </a:solidFill>
              </a:defRPr>
            </a:lvl1pPr>
          </a:lstStyle>
          <a:p>
            <a:r>
              <a:rPr lang="en-US" dirty="0" smtClean="0"/>
              <a:t>Click to edit Master title style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10" y="6478944"/>
            <a:ext cx="874644" cy="224242"/>
          </a:xfrm>
          <a:prstGeom prst="rect">
            <a:avLst/>
          </a:prstGeom>
        </p:spPr>
      </p:pic>
    </p:spTree>
    <p:extLst>
      <p:ext uri="{BB962C8B-B14F-4D97-AF65-F5344CB8AC3E}">
        <p14:creationId xmlns:p14="http://schemas.microsoft.com/office/powerpoint/2010/main" val="42115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Slide">
    <p:spTree>
      <p:nvGrpSpPr>
        <p:cNvPr id="1" name=""/>
        <p:cNvGrpSpPr/>
        <p:nvPr/>
      </p:nvGrpSpPr>
      <p:grpSpPr>
        <a:xfrm>
          <a:off x="0" y="0"/>
          <a:ext cx="0" cy="0"/>
          <a:chOff x="0" y="0"/>
          <a:chExt cx="0" cy="0"/>
        </a:xfrm>
      </p:grpSpPr>
      <p:sp>
        <p:nvSpPr>
          <p:cNvPr id="5" name="Rectangle 4"/>
          <p:cNvSpPr/>
          <p:nvPr userDrawn="1"/>
        </p:nvSpPr>
        <p:spPr>
          <a:xfrm>
            <a:off x="111032" y="6445440"/>
            <a:ext cx="8936182" cy="322729"/>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nvGrpSpPr>
          <p:cNvPr id="6" name="Group 5"/>
          <p:cNvGrpSpPr/>
          <p:nvPr userDrawn="1"/>
        </p:nvGrpSpPr>
        <p:grpSpPr>
          <a:xfrm>
            <a:off x="8379064" y="6445440"/>
            <a:ext cx="668151" cy="322729"/>
            <a:chOff x="9304020" y="7304832"/>
            <a:chExt cx="647915" cy="365760"/>
          </a:xfrm>
          <a:solidFill>
            <a:srgbClr val="EB8E44"/>
          </a:solidFill>
        </p:grpSpPr>
        <p:sp>
          <p:nvSpPr>
            <p:cNvPr id="7" name="Parallelogram 6"/>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8" name="Rectangle 7"/>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4" name="Slide Number Placeholder 3"/>
          <p:cNvSpPr>
            <a:spLocks noGrp="1"/>
          </p:cNvSpPr>
          <p:nvPr>
            <p:ph type="sldNum" sz="quarter" idx="12"/>
          </p:nvPr>
        </p:nvSpPr>
        <p:spPr/>
        <p:txBody>
          <a:bodyPr/>
          <a:lstStyle/>
          <a:p>
            <a:fld id="{77E85DEC-3C54-CC49-B6AA-116CC903AFD3}" type="slidenum">
              <a:rPr lang="en-US" smtClean="0"/>
              <a:t>‹#›</a:t>
            </a:fld>
            <a:endParaRPr lang="en-US" dirty="0"/>
          </a:p>
        </p:txBody>
      </p:sp>
      <p:grpSp>
        <p:nvGrpSpPr>
          <p:cNvPr id="15" name="Group 14"/>
          <p:cNvGrpSpPr/>
          <p:nvPr userDrawn="1"/>
        </p:nvGrpSpPr>
        <p:grpSpPr>
          <a:xfrm>
            <a:off x="0" y="0"/>
            <a:ext cx="9151854" cy="6865624"/>
            <a:chOff x="0" y="0"/>
            <a:chExt cx="10067039" cy="7781040"/>
          </a:xfrm>
        </p:grpSpPr>
        <p:sp>
          <p:nvSpPr>
            <p:cNvPr id="16" name="Rectangle 15"/>
            <p:cNvSpPr/>
            <p:nvPr userDrawn="1"/>
          </p:nvSpPr>
          <p:spPr>
            <a:xfrm>
              <a:off x="9948167"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7" name="Rectangle 16"/>
            <p:cNvSpPr/>
            <p:nvPr userDrawn="1"/>
          </p:nvSpPr>
          <p:spPr>
            <a:xfrm>
              <a:off x="0" y="0"/>
              <a:ext cx="118872" cy="777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8" name="Rectangle 17"/>
            <p:cNvSpPr/>
            <p:nvPr userDrawn="1"/>
          </p:nvSpPr>
          <p:spPr>
            <a:xfrm>
              <a:off x="0" y="7662168"/>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9" name="Rectangle 18"/>
            <p:cNvSpPr/>
            <p:nvPr userDrawn="1"/>
          </p:nvSpPr>
          <p:spPr>
            <a:xfrm>
              <a:off x="0" y="0"/>
              <a:ext cx="10058400"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10" y="6478944"/>
            <a:ext cx="874644" cy="224242"/>
          </a:xfrm>
          <a:prstGeom prst="rect">
            <a:avLst/>
          </a:prstGeom>
        </p:spPr>
      </p:pic>
    </p:spTree>
    <p:extLst>
      <p:ext uri="{BB962C8B-B14F-4D97-AF65-F5344CB8AC3E}">
        <p14:creationId xmlns:p14="http://schemas.microsoft.com/office/powerpoint/2010/main" val="2257895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3323" y="1150152"/>
            <a:ext cx="8253477" cy="5021106"/>
          </a:xfrm>
          <a:prstGeom prst="rect">
            <a:avLst/>
          </a:prstGeom>
        </p:spPr>
        <p:txBody>
          <a:bodyPr vert="horz" lIns="101882" tIns="50941" rIns="101882" bIns="50941"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047582" y="6450272"/>
            <a:ext cx="838527" cy="304556"/>
          </a:xfrm>
          <a:prstGeom prst="rect">
            <a:avLst/>
          </a:prstGeom>
        </p:spPr>
        <p:txBody>
          <a:bodyPr vert="horz" lIns="101882" tIns="50941" rIns="101882" bIns="50941" rtlCol="0" anchor="ctr"/>
          <a:lstStyle>
            <a:lvl1pPr algn="r">
              <a:defRPr sz="882">
                <a:solidFill>
                  <a:schemeClr val="bg1"/>
                </a:solidFill>
              </a:defRPr>
            </a:lvl1pPr>
          </a:lstStyle>
          <a:p>
            <a:fld id="{77E85DEC-3C54-CC49-B6AA-116CC903AFD3}" type="slidenum">
              <a:rPr lang="en-US" smtClean="0"/>
              <a:pPr/>
              <a:t>‹#›</a:t>
            </a:fld>
            <a:endParaRPr lang="en-US" dirty="0"/>
          </a:p>
        </p:txBody>
      </p:sp>
      <p:sp>
        <p:nvSpPr>
          <p:cNvPr id="13" name="Date Placeholder 3"/>
          <p:cNvSpPr>
            <a:spLocks noGrp="1"/>
          </p:cNvSpPr>
          <p:nvPr>
            <p:ph type="dt" sz="half" idx="2"/>
          </p:nvPr>
        </p:nvSpPr>
        <p:spPr>
          <a:xfrm>
            <a:off x="1372798" y="6450272"/>
            <a:ext cx="2133600" cy="304556"/>
          </a:xfrm>
          <a:prstGeom prst="rect">
            <a:avLst/>
          </a:prstGeom>
        </p:spPr>
        <p:txBody>
          <a:bodyPr vert="horz" lIns="101882" tIns="50941" rIns="101882" bIns="50941" rtlCol="0" anchor="ctr"/>
          <a:lstStyle>
            <a:lvl1pPr algn="l">
              <a:defRPr sz="882">
                <a:solidFill>
                  <a:schemeClr val="bg1"/>
                </a:solidFill>
              </a:defRPr>
            </a:lvl1pPr>
          </a:lstStyle>
          <a:p>
            <a:endParaRPr lang="en-US" dirty="0"/>
          </a:p>
        </p:txBody>
      </p:sp>
      <p:sp>
        <p:nvSpPr>
          <p:cNvPr id="10" name="Title Placeholder 1"/>
          <p:cNvSpPr>
            <a:spLocks noGrp="1"/>
          </p:cNvSpPr>
          <p:nvPr>
            <p:ph type="title"/>
          </p:nvPr>
        </p:nvSpPr>
        <p:spPr>
          <a:xfrm>
            <a:off x="120073" y="94415"/>
            <a:ext cx="8922327" cy="822430"/>
          </a:xfrm>
          <a:prstGeom prst="rect">
            <a:avLst/>
          </a:prstGeom>
          <a:ln>
            <a:noFill/>
          </a:ln>
        </p:spPr>
        <p:txBody>
          <a:bodyPr vert="horz" lIns="101882" tIns="50941" rIns="101882" bIns="50941" rtlCol="0" anchor="ctr">
            <a:noAutofit/>
          </a:bodyPr>
          <a:lstStyle/>
          <a:p>
            <a:r>
              <a:rPr lang="en-US" dirty="0"/>
              <a:t>Click to edit Master title style</a:t>
            </a:r>
          </a:p>
        </p:txBody>
      </p:sp>
    </p:spTree>
    <p:extLst>
      <p:ext uri="{BB962C8B-B14F-4D97-AF65-F5344CB8AC3E}">
        <p14:creationId xmlns:p14="http://schemas.microsoft.com/office/powerpoint/2010/main" val="14640503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ftr="0" dt="0"/>
  <p:txStyles>
    <p:titleStyle>
      <a:lvl1pPr algn="ctr" defTabSz="449505" rtl="0" eaLnBrk="1" latinLnBrk="0" hangingPunct="1">
        <a:spcBef>
          <a:spcPct val="0"/>
        </a:spcBef>
        <a:buNone/>
        <a:defRPr sz="2824" b="1" kern="1200" spc="-26" baseline="0">
          <a:solidFill>
            <a:schemeClr val="tx1"/>
          </a:solidFill>
          <a:latin typeface="+mj-lt"/>
          <a:ea typeface="+mj-ea"/>
          <a:cs typeface="+mj-cs"/>
        </a:defRPr>
      </a:lvl1pPr>
    </p:titleStyle>
    <p:bodyStyle>
      <a:lvl1pPr marL="282403" indent="-242060" algn="l" defTabSz="449505" rtl="0" eaLnBrk="1" latinLnBrk="0" hangingPunct="1">
        <a:spcBef>
          <a:spcPts val="1059"/>
        </a:spcBef>
        <a:buFont typeface="Wingdings" charset="2"/>
        <a:buChar char="§"/>
        <a:defRPr sz="2118" kern="1200">
          <a:solidFill>
            <a:schemeClr val="tx1">
              <a:lumMod val="95000"/>
              <a:lumOff val="5000"/>
            </a:schemeClr>
          </a:solidFill>
          <a:latin typeface="+mn-lt"/>
          <a:ea typeface="+mn-ea"/>
          <a:cs typeface="+mn-cs"/>
        </a:defRPr>
      </a:lvl1pPr>
      <a:lvl2pPr marL="492189" indent="-201717" algn="l" defTabSz="449505" rtl="0" eaLnBrk="1" latinLnBrk="0" hangingPunct="1">
        <a:spcBef>
          <a:spcPts val="1059"/>
        </a:spcBef>
        <a:buFont typeface="Arial"/>
        <a:buChar char="•"/>
        <a:defRPr sz="1941" kern="1200">
          <a:solidFill>
            <a:schemeClr val="tx1">
              <a:lumMod val="95000"/>
              <a:lumOff val="5000"/>
            </a:schemeClr>
          </a:solidFill>
          <a:latin typeface="+mn-lt"/>
          <a:ea typeface="+mn-ea"/>
          <a:cs typeface="+mn-cs"/>
        </a:defRPr>
      </a:lvl2pPr>
      <a:lvl3pPr marL="637425" indent="-145236" algn="l" defTabSz="449505" rtl="0" eaLnBrk="1" latinLnBrk="0" hangingPunct="1">
        <a:spcBef>
          <a:spcPts val="1059"/>
        </a:spcBef>
        <a:buFont typeface="Wingdings" charset="2"/>
        <a:buChar char="§"/>
        <a:defRPr sz="1765" kern="1200">
          <a:solidFill>
            <a:schemeClr val="tx1">
              <a:lumMod val="95000"/>
              <a:lumOff val="5000"/>
            </a:schemeClr>
          </a:solidFill>
          <a:latin typeface="+mn-lt"/>
          <a:ea typeface="+mn-ea"/>
          <a:cs typeface="+mn-cs"/>
        </a:defRPr>
      </a:lvl3pPr>
      <a:lvl4pPr marL="1573269" indent="-224753" algn="l" defTabSz="449505" rtl="0" eaLnBrk="1" latinLnBrk="0" hangingPunct="1">
        <a:spcBef>
          <a:spcPct val="20000"/>
        </a:spcBef>
        <a:buFont typeface="Arial"/>
        <a:buChar char="–"/>
        <a:defRPr sz="1941" kern="1200">
          <a:solidFill>
            <a:schemeClr val="tx1"/>
          </a:solidFill>
          <a:latin typeface="+mn-lt"/>
          <a:ea typeface="+mn-ea"/>
          <a:cs typeface="+mn-cs"/>
        </a:defRPr>
      </a:lvl4pPr>
      <a:lvl5pPr marL="2022774" indent="-224753" algn="l" defTabSz="449505" rtl="0" eaLnBrk="1" latinLnBrk="0" hangingPunct="1">
        <a:spcBef>
          <a:spcPct val="20000"/>
        </a:spcBef>
        <a:buFont typeface="Arial"/>
        <a:buChar char="»"/>
        <a:defRPr sz="1941" kern="1200">
          <a:solidFill>
            <a:schemeClr val="tx1"/>
          </a:solidFill>
          <a:latin typeface="+mn-lt"/>
          <a:ea typeface="+mn-ea"/>
          <a:cs typeface="+mn-cs"/>
        </a:defRPr>
      </a:lvl5pPr>
      <a:lvl6pPr marL="2472279" indent="-224753" algn="l" defTabSz="449505" rtl="0" eaLnBrk="1" latinLnBrk="0" hangingPunct="1">
        <a:spcBef>
          <a:spcPct val="20000"/>
        </a:spcBef>
        <a:buFont typeface="Arial"/>
        <a:buChar char="•"/>
        <a:defRPr sz="1941" kern="1200">
          <a:solidFill>
            <a:schemeClr val="tx1"/>
          </a:solidFill>
          <a:latin typeface="+mn-lt"/>
          <a:ea typeface="+mn-ea"/>
          <a:cs typeface="+mn-cs"/>
        </a:defRPr>
      </a:lvl6pPr>
      <a:lvl7pPr marL="2921785" indent="-224753" algn="l" defTabSz="449505" rtl="0" eaLnBrk="1" latinLnBrk="0" hangingPunct="1">
        <a:spcBef>
          <a:spcPct val="20000"/>
        </a:spcBef>
        <a:buFont typeface="Arial"/>
        <a:buChar char="•"/>
        <a:defRPr sz="1941" kern="1200">
          <a:solidFill>
            <a:schemeClr val="tx1"/>
          </a:solidFill>
          <a:latin typeface="+mn-lt"/>
          <a:ea typeface="+mn-ea"/>
          <a:cs typeface="+mn-cs"/>
        </a:defRPr>
      </a:lvl7pPr>
      <a:lvl8pPr marL="3371290" indent="-224753" algn="l" defTabSz="449505" rtl="0" eaLnBrk="1" latinLnBrk="0" hangingPunct="1">
        <a:spcBef>
          <a:spcPct val="20000"/>
        </a:spcBef>
        <a:buFont typeface="Arial"/>
        <a:buChar char="•"/>
        <a:defRPr sz="1941" kern="1200">
          <a:solidFill>
            <a:schemeClr val="tx1"/>
          </a:solidFill>
          <a:latin typeface="+mn-lt"/>
          <a:ea typeface="+mn-ea"/>
          <a:cs typeface="+mn-cs"/>
        </a:defRPr>
      </a:lvl8pPr>
      <a:lvl9pPr marL="3820796" indent="-224753" algn="l" defTabSz="449505" rtl="0" eaLnBrk="1" latinLnBrk="0" hangingPunct="1">
        <a:spcBef>
          <a:spcPct val="20000"/>
        </a:spcBef>
        <a:buFont typeface="Arial"/>
        <a:buChar char="•"/>
        <a:defRPr sz="1941" kern="1200">
          <a:solidFill>
            <a:schemeClr val="tx1"/>
          </a:solidFill>
          <a:latin typeface="+mn-lt"/>
          <a:ea typeface="+mn-ea"/>
          <a:cs typeface="+mn-cs"/>
        </a:defRPr>
      </a:lvl9pPr>
    </p:bodyStyle>
    <p:otherStyle>
      <a:defPPr>
        <a:defRPr lang="en-US"/>
      </a:defPPr>
      <a:lvl1pPr marL="0" algn="l" defTabSz="449505" rtl="0" eaLnBrk="1" latinLnBrk="0" hangingPunct="1">
        <a:defRPr sz="1765" kern="1200">
          <a:solidFill>
            <a:schemeClr val="tx1"/>
          </a:solidFill>
          <a:latin typeface="+mn-lt"/>
          <a:ea typeface="+mn-ea"/>
          <a:cs typeface="+mn-cs"/>
        </a:defRPr>
      </a:lvl1pPr>
      <a:lvl2pPr marL="449505" algn="l" defTabSz="449505" rtl="0" eaLnBrk="1" latinLnBrk="0" hangingPunct="1">
        <a:defRPr sz="1765" kern="1200">
          <a:solidFill>
            <a:schemeClr val="tx1"/>
          </a:solidFill>
          <a:latin typeface="+mn-lt"/>
          <a:ea typeface="+mn-ea"/>
          <a:cs typeface="+mn-cs"/>
        </a:defRPr>
      </a:lvl2pPr>
      <a:lvl3pPr marL="899010" algn="l" defTabSz="449505" rtl="0" eaLnBrk="1" latinLnBrk="0" hangingPunct="1">
        <a:defRPr sz="1765" kern="1200">
          <a:solidFill>
            <a:schemeClr val="tx1"/>
          </a:solidFill>
          <a:latin typeface="+mn-lt"/>
          <a:ea typeface="+mn-ea"/>
          <a:cs typeface="+mn-cs"/>
        </a:defRPr>
      </a:lvl3pPr>
      <a:lvl4pPr marL="1348516" algn="l" defTabSz="449505" rtl="0" eaLnBrk="1" latinLnBrk="0" hangingPunct="1">
        <a:defRPr sz="1765" kern="1200">
          <a:solidFill>
            <a:schemeClr val="tx1"/>
          </a:solidFill>
          <a:latin typeface="+mn-lt"/>
          <a:ea typeface="+mn-ea"/>
          <a:cs typeface="+mn-cs"/>
        </a:defRPr>
      </a:lvl4pPr>
      <a:lvl5pPr marL="1798021" algn="l" defTabSz="449505" rtl="0" eaLnBrk="1" latinLnBrk="0" hangingPunct="1">
        <a:defRPr sz="1765" kern="1200">
          <a:solidFill>
            <a:schemeClr val="tx1"/>
          </a:solidFill>
          <a:latin typeface="+mn-lt"/>
          <a:ea typeface="+mn-ea"/>
          <a:cs typeface="+mn-cs"/>
        </a:defRPr>
      </a:lvl5pPr>
      <a:lvl6pPr marL="2247527" algn="l" defTabSz="449505" rtl="0" eaLnBrk="1" latinLnBrk="0" hangingPunct="1">
        <a:defRPr sz="1765" kern="1200">
          <a:solidFill>
            <a:schemeClr val="tx1"/>
          </a:solidFill>
          <a:latin typeface="+mn-lt"/>
          <a:ea typeface="+mn-ea"/>
          <a:cs typeface="+mn-cs"/>
        </a:defRPr>
      </a:lvl6pPr>
      <a:lvl7pPr marL="2697032" algn="l" defTabSz="449505" rtl="0" eaLnBrk="1" latinLnBrk="0" hangingPunct="1">
        <a:defRPr sz="1765" kern="1200">
          <a:solidFill>
            <a:schemeClr val="tx1"/>
          </a:solidFill>
          <a:latin typeface="+mn-lt"/>
          <a:ea typeface="+mn-ea"/>
          <a:cs typeface="+mn-cs"/>
        </a:defRPr>
      </a:lvl7pPr>
      <a:lvl8pPr marL="3146538" algn="l" defTabSz="449505" rtl="0" eaLnBrk="1" latinLnBrk="0" hangingPunct="1">
        <a:defRPr sz="1765" kern="1200">
          <a:solidFill>
            <a:schemeClr val="tx1"/>
          </a:solidFill>
          <a:latin typeface="+mn-lt"/>
          <a:ea typeface="+mn-ea"/>
          <a:cs typeface="+mn-cs"/>
        </a:defRPr>
      </a:lvl8pPr>
      <a:lvl9pPr marL="3596043" algn="l" defTabSz="449505"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3323" y="1150152"/>
            <a:ext cx="8253477" cy="5021106"/>
          </a:xfrm>
          <a:prstGeom prst="rect">
            <a:avLst/>
          </a:prstGeom>
        </p:spPr>
        <p:txBody>
          <a:bodyPr vert="horz" lIns="101882" tIns="50941" rIns="101882" bIns="50941" rtlCol="0">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Slide Number Placeholder 5"/>
          <p:cNvSpPr>
            <a:spLocks noGrp="1"/>
          </p:cNvSpPr>
          <p:nvPr>
            <p:ph type="sldNum" sz="quarter" idx="4"/>
          </p:nvPr>
        </p:nvSpPr>
        <p:spPr>
          <a:xfrm>
            <a:off x="8047582" y="6450272"/>
            <a:ext cx="838527" cy="304556"/>
          </a:xfrm>
          <a:prstGeom prst="rect">
            <a:avLst/>
          </a:prstGeom>
        </p:spPr>
        <p:txBody>
          <a:bodyPr vert="horz" lIns="101882" tIns="50941" rIns="101882" bIns="50941" rtlCol="0" anchor="ctr"/>
          <a:lstStyle>
            <a:lvl1pPr algn="r">
              <a:defRPr sz="1000">
                <a:solidFill>
                  <a:schemeClr val="bg1"/>
                </a:solidFill>
              </a:defRPr>
            </a:lvl1pPr>
          </a:lstStyle>
          <a:p>
            <a:fld id="{77E85DEC-3C54-CC49-B6AA-116CC903AFD3}" type="slidenum">
              <a:rPr lang="en-US" smtClean="0"/>
              <a:pPr/>
              <a:t>‹#›</a:t>
            </a:fld>
            <a:endParaRPr lang="en-US" dirty="0"/>
          </a:p>
        </p:txBody>
      </p:sp>
      <p:sp>
        <p:nvSpPr>
          <p:cNvPr id="13" name="Date Placeholder 3"/>
          <p:cNvSpPr>
            <a:spLocks noGrp="1"/>
          </p:cNvSpPr>
          <p:nvPr>
            <p:ph type="dt" sz="half" idx="2"/>
          </p:nvPr>
        </p:nvSpPr>
        <p:spPr>
          <a:xfrm>
            <a:off x="1372799" y="6450272"/>
            <a:ext cx="2133600" cy="304556"/>
          </a:xfrm>
          <a:prstGeom prst="rect">
            <a:avLst/>
          </a:prstGeom>
        </p:spPr>
        <p:txBody>
          <a:bodyPr vert="horz" lIns="101882" tIns="50941" rIns="101882" bIns="50941" rtlCol="0" anchor="ctr"/>
          <a:lstStyle>
            <a:lvl1pPr algn="l">
              <a:defRPr sz="662">
                <a:solidFill>
                  <a:schemeClr val="bg1"/>
                </a:solidFill>
              </a:defRPr>
            </a:lvl1pPr>
          </a:lstStyle>
          <a:p>
            <a:endParaRPr lang="en-US" dirty="0"/>
          </a:p>
        </p:txBody>
      </p:sp>
      <p:sp>
        <p:nvSpPr>
          <p:cNvPr id="10" name="Title Placeholder 1"/>
          <p:cNvSpPr>
            <a:spLocks noGrp="1"/>
          </p:cNvSpPr>
          <p:nvPr>
            <p:ph type="title"/>
          </p:nvPr>
        </p:nvSpPr>
        <p:spPr>
          <a:xfrm>
            <a:off x="120073" y="94415"/>
            <a:ext cx="8922327" cy="822430"/>
          </a:xfrm>
          <a:prstGeom prst="rect">
            <a:avLst/>
          </a:prstGeom>
          <a:ln>
            <a:noFill/>
          </a:ln>
        </p:spPr>
        <p:txBody>
          <a:bodyPr vert="horz" lIns="101882" tIns="50941" rIns="101882" bIns="50941"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873120061"/>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337129" rtl="0" eaLnBrk="1" latinLnBrk="0" hangingPunct="1">
        <a:spcBef>
          <a:spcPct val="0"/>
        </a:spcBef>
        <a:buNone/>
        <a:defRPr sz="2118" b="1" kern="1200" spc="-20" baseline="0">
          <a:solidFill>
            <a:schemeClr val="tx1"/>
          </a:solidFill>
          <a:latin typeface="+mj-lt"/>
          <a:ea typeface="+mj-ea"/>
          <a:cs typeface="+mj-cs"/>
        </a:defRPr>
      </a:lvl1pPr>
    </p:titleStyle>
    <p:bodyStyle>
      <a:lvl1pPr marL="211802" indent="-181545" algn="l" defTabSz="337129" rtl="0" eaLnBrk="1" latinLnBrk="0" hangingPunct="1">
        <a:spcBef>
          <a:spcPts val="794"/>
        </a:spcBef>
        <a:buFont typeface="Wingdings" charset="2"/>
        <a:buChar char="§"/>
        <a:defRPr sz="1589" kern="1200">
          <a:solidFill>
            <a:schemeClr val="tx1">
              <a:lumMod val="95000"/>
              <a:lumOff val="5000"/>
            </a:schemeClr>
          </a:solidFill>
          <a:latin typeface="+mn-lt"/>
          <a:ea typeface="+mn-ea"/>
          <a:cs typeface="+mn-cs"/>
        </a:defRPr>
      </a:lvl1pPr>
      <a:lvl2pPr marL="369142" indent="-151288" algn="l" defTabSz="337129" rtl="0" eaLnBrk="1" latinLnBrk="0" hangingPunct="1">
        <a:spcBef>
          <a:spcPts val="794"/>
        </a:spcBef>
        <a:buFont typeface="Arial"/>
        <a:buChar char="•"/>
        <a:defRPr sz="1456" kern="1200">
          <a:solidFill>
            <a:schemeClr val="tx1">
              <a:lumMod val="95000"/>
              <a:lumOff val="5000"/>
            </a:schemeClr>
          </a:solidFill>
          <a:latin typeface="+mn-lt"/>
          <a:ea typeface="+mn-ea"/>
          <a:cs typeface="+mn-cs"/>
        </a:defRPr>
      </a:lvl2pPr>
      <a:lvl3pPr marL="478069" indent="-108927" algn="l" defTabSz="337129" rtl="0" eaLnBrk="1" latinLnBrk="0" hangingPunct="1">
        <a:spcBef>
          <a:spcPts val="794"/>
        </a:spcBef>
        <a:buFont typeface="Wingdings" charset="2"/>
        <a:buChar char="§"/>
        <a:defRPr sz="1324" kern="1200">
          <a:solidFill>
            <a:schemeClr val="tx1">
              <a:lumMod val="95000"/>
              <a:lumOff val="5000"/>
            </a:schemeClr>
          </a:solidFill>
          <a:latin typeface="+mn-lt"/>
          <a:ea typeface="+mn-ea"/>
          <a:cs typeface="+mn-cs"/>
        </a:defRPr>
      </a:lvl3pPr>
      <a:lvl4pPr marL="1179952" indent="-168565" algn="l" defTabSz="337129" rtl="0" eaLnBrk="1" latinLnBrk="0" hangingPunct="1">
        <a:spcBef>
          <a:spcPct val="20000"/>
        </a:spcBef>
        <a:buFont typeface="Arial"/>
        <a:buChar char="–"/>
        <a:defRPr sz="1456" kern="1200">
          <a:solidFill>
            <a:schemeClr val="tx1"/>
          </a:solidFill>
          <a:latin typeface="+mn-lt"/>
          <a:ea typeface="+mn-ea"/>
          <a:cs typeface="+mn-cs"/>
        </a:defRPr>
      </a:lvl4pPr>
      <a:lvl5pPr marL="1517081" indent="-168565" algn="l" defTabSz="337129" rtl="0" eaLnBrk="1" latinLnBrk="0" hangingPunct="1">
        <a:spcBef>
          <a:spcPct val="20000"/>
        </a:spcBef>
        <a:buFont typeface="Arial"/>
        <a:buChar char="»"/>
        <a:defRPr sz="1456" kern="1200">
          <a:solidFill>
            <a:schemeClr val="tx1"/>
          </a:solidFill>
          <a:latin typeface="+mn-lt"/>
          <a:ea typeface="+mn-ea"/>
          <a:cs typeface="+mn-cs"/>
        </a:defRPr>
      </a:lvl5pPr>
      <a:lvl6pPr marL="1854209" indent="-168565" algn="l" defTabSz="337129" rtl="0" eaLnBrk="1" latinLnBrk="0" hangingPunct="1">
        <a:spcBef>
          <a:spcPct val="20000"/>
        </a:spcBef>
        <a:buFont typeface="Arial"/>
        <a:buChar char="•"/>
        <a:defRPr sz="1456" kern="1200">
          <a:solidFill>
            <a:schemeClr val="tx1"/>
          </a:solidFill>
          <a:latin typeface="+mn-lt"/>
          <a:ea typeface="+mn-ea"/>
          <a:cs typeface="+mn-cs"/>
        </a:defRPr>
      </a:lvl6pPr>
      <a:lvl7pPr marL="2191339" indent="-168565" algn="l" defTabSz="337129" rtl="0" eaLnBrk="1" latinLnBrk="0" hangingPunct="1">
        <a:spcBef>
          <a:spcPct val="20000"/>
        </a:spcBef>
        <a:buFont typeface="Arial"/>
        <a:buChar char="•"/>
        <a:defRPr sz="1456" kern="1200">
          <a:solidFill>
            <a:schemeClr val="tx1"/>
          </a:solidFill>
          <a:latin typeface="+mn-lt"/>
          <a:ea typeface="+mn-ea"/>
          <a:cs typeface="+mn-cs"/>
        </a:defRPr>
      </a:lvl7pPr>
      <a:lvl8pPr marL="2528468" indent="-168565" algn="l" defTabSz="337129" rtl="0" eaLnBrk="1" latinLnBrk="0" hangingPunct="1">
        <a:spcBef>
          <a:spcPct val="20000"/>
        </a:spcBef>
        <a:buFont typeface="Arial"/>
        <a:buChar char="•"/>
        <a:defRPr sz="1456" kern="1200">
          <a:solidFill>
            <a:schemeClr val="tx1"/>
          </a:solidFill>
          <a:latin typeface="+mn-lt"/>
          <a:ea typeface="+mn-ea"/>
          <a:cs typeface="+mn-cs"/>
        </a:defRPr>
      </a:lvl8pPr>
      <a:lvl9pPr marL="2865597" indent="-168565" algn="l" defTabSz="337129" rtl="0" eaLnBrk="1" latinLnBrk="0" hangingPunct="1">
        <a:spcBef>
          <a:spcPct val="20000"/>
        </a:spcBef>
        <a:buFont typeface="Arial"/>
        <a:buChar char="•"/>
        <a:defRPr sz="1456" kern="1200">
          <a:solidFill>
            <a:schemeClr val="tx1"/>
          </a:solidFill>
          <a:latin typeface="+mn-lt"/>
          <a:ea typeface="+mn-ea"/>
          <a:cs typeface="+mn-cs"/>
        </a:defRPr>
      </a:lvl9pPr>
    </p:bodyStyle>
    <p:otherStyle>
      <a:defPPr>
        <a:defRPr lang="en-US"/>
      </a:defPPr>
      <a:lvl1pPr marL="0" algn="l" defTabSz="337129" rtl="0" eaLnBrk="1" latinLnBrk="0" hangingPunct="1">
        <a:defRPr sz="1324" kern="1200">
          <a:solidFill>
            <a:schemeClr val="tx1"/>
          </a:solidFill>
          <a:latin typeface="+mn-lt"/>
          <a:ea typeface="+mn-ea"/>
          <a:cs typeface="+mn-cs"/>
        </a:defRPr>
      </a:lvl1pPr>
      <a:lvl2pPr marL="337129" algn="l" defTabSz="337129" rtl="0" eaLnBrk="1" latinLnBrk="0" hangingPunct="1">
        <a:defRPr sz="1324" kern="1200">
          <a:solidFill>
            <a:schemeClr val="tx1"/>
          </a:solidFill>
          <a:latin typeface="+mn-lt"/>
          <a:ea typeface="+mn-ea"/>
          <a:cs typeface="+mn-cs"/>
        </a:defRPr>
      </a:lvl2pPr>
      <a:lvl3pPr marL="674258" algn="l" defTabSz="337129" rtl="0" eaLnBrk="1" latinLnBrk="0" hangingPunct="1">
        <a:defRPr sz="1324" kern="1200">
          <a:solidFill>
            <a:schemeClr val="tx1"/>
          </a:solidFill>
          <a:latin typeface="+mn-lt"/>
          <a:ea typeface="+mn-ea"/>
          <a:cs typeface="+mn-cs"/>
        </a:defRPr>
      </a:lvl3pPr>
      <a:lvl4pPr marL="1011387" algn="l" defTabSz="337129" rtl="0" eaLnBrk="1" latinLnBrk="0" hangingPunct="1">
        <a:defRPr sz="1324" kern="1200">
          <a:solidFill>
            <a:schemeClr val="tx1"/>
          </a:solidFill>
          <a:latin typeface="+mn-lt"/>
          <a:ea typeface="+mn-ea"/>
          <a:cs typeface="+mn-cs"/>
        </a:defRPr>
      </a:lvl4pPr>
      <a:lvl5pPr marL="1348516" algn="l" defTabSz="337129" rtl="0" eaLnBrk="1" latinLnBrk="0" hangingPunct="1">
        <a:defRPr sz="1324" kern="1200">
          <a:solidFill>
            <a:schemeClr val="tx1"/>
          </a:solidFill>
          <a:latin typeface="+mn-lt"/>
          <a:ea typeface="+mn-ea"/>
          <a:cs typeface="+mn-cs"/>
        </a:defRPr>
      </a:lvl5pPr>
      <a:lvl6pPr marL="1685645" algn="l" defTabSz="337129" rtl="0" eaLnBrk="1" latinLnBrk="0" hangingPunct="1">
        <a:defRPr sz="1324" kern="1200">
          <a:solidFill>
            <a:schemeClr val="tx1"/>
          </a:solidFill>
          <a:latin typeface="+mn-lt"/>
          <a:ea typeface="+mn-ea"/>
          <a:cs typeface="+mn-cs"/>
        </a:defRPr>
      </a:lvl6pPr>
      <a:lvl7pPr marL="2022774" algn="l" defTabSz="337129" rtl="0" eaLnBrk="1" latinLnBrk="0" hangingPunct="1">
        <a:defRPr sz="1324" kern="1200">
          <a:solidFill>
            <a:schemeClr val="tx1"/>
          </a:solidFill>
          <a:latin typeface="+mn-lt"/>
          <a:ea typeface="+mn-ea"/>
          <a:cs typeface="+mn-cs"/>
        </a:defRPr>
      </a:lvl7pPr>
      <a:lvl8pPr marL="2359904" algn="l" defTabSz="337129" rtl="0" eaLnBrk="1" latinLnBrk="0" hangingPunct="1">
        <a:defRPr sz="1324" kern="1200">
          <a:solidFill>
            <a:schemeClr val="tx1"/>
          </a:solidFill>
          <a:latin typeface="+mn-lt"/>
          <a:ea typeface="+mn-ea"/>
          <a:cs typeface="+mn-cs"/>
        </a:defRPr>
      </a:lvl8pPr>
      <a:lvl9pPr marL="2697032" algn="l" defTabSz="337129" rtl="0" eaLnBrk="1" latinLnBrk="0" hangingPunct="1">
        <a:defRPr sz="13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3323" y="1150152"/>
            <a:ext cx="8253477" cy="5021106"/>
          </a:xfrm>
          <a:prstGeom prst="rect">
            <a:avLst/>
          </a:prstGeom>
        </p:spPr>
        <p:txBody>
          <a:bodyPr vert="horz" lIns="101882" tIns="50941" rIns="101882" bIns="50941" rtlCol="0">
            <a:no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Slide Number Placeholder 5"/>
          <p:cNvSpPr>
            <a:spLocks noGrp="1"/>
          </p:cNvSpPr>
          <p:nvPr>
            <p:ph type="sldNum" sz="quarter" idx="4"/>
          </p:nvPr>
        </p:nvSpPr>
        <p:spPr>
          <a:xfrm>
            <a:off x="8047582" y="6450272"/>
            <a:ext cx="838527" cy="304556"/>
          </a:xfrm>
          <a:prstGeom prst="rect">
            <a:avLst/>
          </a:prstGeom>
        </p:spPr>
        <p:txBody>
          <a:bodyPr vert="horz" lIns="101882" tIns="50941" rIns="101882" bIns="50941" rtlCol="0" anchor="ctr"/>
          <a:lstStyle>
            <a:lvl1pPr algn="r">
              <a:defRPr sz="882">
                <a:solidFill>
                  <a:schemeClr val="bg1"/>
                </a:solidFill>
              </a:defRPr>
            </a:lvl1pPr>
          </a:lstStyle>
          <a:p>
            <a:fld id="{77E85DEC-3C54-CC49-B6AA-116CC903AFD3}" type="slidenum">
              <a:rPr lang="en-US" smtClean="0"/>
              <a:pPr/>
              <a:t>‹#›</a:t>
            </a:fld>
            <a:endParaRPr lang="en-US" dirty="0"/>
          </a:p>
        </p:txBody>
      </p:sp>
      <p:sp>
        <p:nvSpPr>
          <p:cNvPr id="13" name="Date Placeholder 3"/>
          <p:cNvSpPr>
            <a:spLocks noGrp="1"/>
          </p:cNvSpPr>
          <p:nvPr>
            <p:ph type="dt" sz="half" idx="2"/>
          </p:nvPr>
        </p:nvSpPr>
        <p:spPr>
          <a:xfrm>
            <a:off x="1372798" y="6450272"/>
            <a:ext cx="2133600" cy="304556"/>
          </a:xfrm>
          <a:prstGeom prst="rect">
            <a:avLst/>
          </a:prstGeom>
        </p:spPr>
        <p:txBody>
          <a:bodyPr vert="horz" lIns="101882" tIns="50941" rIns="101882" bIns="50941" rtlCol="0" anchor="ctr"/>
          <a:lstStyle>
            <a:lvl1pPr algn="l">
              <a:defRPr sz="882">
                <a:solidFill>
                  <a:schemeClr val="bg1"/>
                </a:solidFill>
              </a:defRPr>
            </a:lvl1pPr>
          </a:lstStyle>
          <a:p>
            <a:endParaRPr lang="en-US" dirty="0"/>
          </a:p>
        </p:txBody>
      </p:sp>
      <p:sp>
        <p:nvSpPr>
          <p:cNvPr id="10" name="Title Placeholder 1"/>
          <p:cNvSpPr>
            <a:spLocks noGrp="1"/>
          </p:cNvSpPr>
          <p:nvPr>
            <p:ph type="title"/>
          </p:nvPr>
        </p:nvSpPr>
        <p:spPr>
          <a:xfrm>
            <a:off x="120073" y="94415"/>
            <a:ext cx="8922327" cy="822430"/>
          </a:xfrm>
          <a:prstGeom prst="rect">
            <a:avLst/>
          </a:prstGeom>
          <a:ln>
            <a:noFill/>
          </a:ln>
        </p:spPr>
        <p:txBody>
          <a:bodyPr vert="horz" lIns="101882" tIns="50941" rIns="101882" bIns="50941"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7610083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algn="ctr" defTabSz="449505" rtl="0" eaLnBrk="1" latinLnBrk="0" hangingPunct="1">
        <a:spcBef>
          <a:spcPct val="0"/>
        </a:spcBef>
        <a:buNone/>
        <a:defRPr sz="2824" b="1" kern="1200" spc="-26" baseline="0">
          <a:solidFill>
            <a:schemeClr val="tx1"/>
          </a:solidFill>
          <a:latin typeface="+mj-lt"/>
          <a:ea typeface="+mj-ea"/>
          <a:cs typeface="+mj-cs"/>
        </a:defRPr>
      </a:lvl1pPr>
    </p:titleStyle>
    <p:bodyStyle>
      <a:lvl1pPr marL="282403" indent="-242060" algn="l" defTabSz="449505" rtl="0" eaLnBrk="1" latinLnBrk="0" hangingPunct="1">
        <a:spcBef>
          <a:spcPts val="1059"/>
        </a:spcBef>
        <a:buFont typeface="Wingdings" charset="2"/>
        <a:buChar char="§"/>
        <a:defRPr sz="2118" kern="1200">
          <a:solidFill>
            <a:schemeClr val="tx1">
              <a:lumMod val="95000"/>
              <a:lumOff val="5000"/>
            </a:schemeClr>
          </a:solidFill>
          <a:latin typeface="+mn-lt"/>
          <a:ea typeface="+mn-ea"/>
          <a:cs typeface="+mn-cs"/>
        </a:defRPr>
      </a:lvl1pPr>
      <a:lvl2pPr marL="492189" indent="-201717" algn="l" defTabSz="449505" rtl="0" eaLnBrk="1" latinLnBrk="0" hangingPunct="1">
        <a:spcBef>
          <a:spcPts val="1059"/>
        </a:spcBef>
        <a:buFont typeface="Arial"/>
        <a:buChar char="•"/>
        <a:defRPr sz="1941" kern="1200">
          <a:solidFill>
            <a:schemeClr val="tx1">
              <a:lumMod val="95000"/>
              <a:lumOff val="5000"/>
            </a:schemeClr>
          </a:solidFill>
          <a:latin typeface="+mn-lt"/>
          <a:ea typeface="+mn-ea"/>
          <a:cs typeface="+mn-cs"/>
        </a:defRPr>
      </a:lvl2pPr>
      <a:lvl3pPr marL="637425" indent="-145236" algn="l" defTabSz="449505" rtl="0" eaLnBrk="1" latinLnBrk="0" hangingPunct="1">
        <a:spcBef>
          <a:spcPts val="1059"/>
        </a:spcBef>
        <a:buFont typeface="Wingdings" charset="2"/>
        <a:buChar char="§"/>
        <a:defRPr sz="1765" kern="1200">
          <a:solidFill>
            <a:schemeClr val="tx1">
              <a:lumMod val="95000"/>
              <a:lumOff val="5000"/>
            </a:schemeClr>
          </a:solidFill>
          <a:latin typeface="+mn-lt"/>
          <a:ea typeface="+mn-ea"/>
          <a:cs typeface="+mn-cs"/>
        </a:defRPr>
      </a:lvl3pPr>
      <a:lvl4pPr marL="1573269" indent="-224753" algn="l" defTabSz="449505" rtl="0" eaLnBrk="1" latinLnBrk="0" hangingPunct="1">
        <a:spcBef>
          <a:spcPct val="20000"/>
        </a:spcBef>
        <a:buFont typeface="Arial"/>
        <a:buChar char="–"/>
        <a:defRPr sz="1941" kern="1200">
          <a:solidFill>
            <a:schemeClr val="tx1"/>
          </a:solidFill>
          <a:latin typeface="+mn-lt"/>
          <a:ea typeface="+mn-ea"/>
          <a:cs typeface="+mn-cs"/>
        </a:defRPr>
      </a:lvl4pPr>
      <a:lvl5pPr marL="2022774" indent="-224753" algn="l" defTabSz="449505" rtl="0" eaLnBrk="1" latinLnBrk="0" hangingPunct="1">
        <a:spcBef>
          <a:spcPct val="20000"/>
        </a:spcBef>
        <a:buFont typeface="Arial"/>
        <a:buChar char="»"/>
        <a:defRPr sz="1941" kern="1200">
          <a:solidFill>
            <a:schemeClr val="tx1"/>
          </a:solidFill>
          <a:latin typeface="+mn-lt"/>
          <a:ea typeface="+mn-ea"/>
          <a:cs typeface="+mn-cs"/>
        </a:defRPr>
      </a:lvl5pPr>
      <a:lvl6pPr marL="2472279" indent="-224753" algn="l" defTabSz="449505" rtl="0" eaLnBrk="1" latinLnBrk="0" hangingPunct="1">
        <a:spcBef>
          <a:spcPct val="20000"/>
        </a:spcBef>
        <a:buFont typeface="Arial"/>
        <a:buChar char="•"/>
        <a:defRPr sz="1941" kern="1200">
          <a:solidFill>
            <a:schemeClr val="tx1"/>
          </a:solidFill>
          <a:latin typeface="+mn-lt"/>
          <a:ea typeface="+mn-ea"/>
          <a:cs typeface="+mn-cs"/>
        </a:defRPr>
      </a:lvl6pPr>
      <a:lvl7pPr marL="2921785" indent="-224753" algn="l" defTabSz="449505" rtl="0" eaLnBrk="1" latinLnBrk="0" hangingPunct="1">
        <a:spcBef>
          <a:spcPct val="20000"/>
        </a:spcBef>
        <a:buFont typeface="Arial"/>
        <a:buChar char="•"/>
        <a:defRPr sz="1941" kern="1200">
          <a:solidFill>
            <a:schemeClr val="tx1"/>
          </a:solidFill>
          <a:latin typeface="+mn-lt"/>
          <a:ea typeface="+mn-ea"/>
          <a:cs typeface="+mn-cs"/>
        </a:defRPr>
      </a:lvl7pPr>
      <a:lvl8pPr marL="3371290" indent="-224753" algn="l" defTabSz="449505" rtl="0" eaLnBrk="1" latinLnBrk="0" hangingPunct="1">
        <a:spcBef>
          <a:spcPct val="20000"/>
        </a:spcBef>
        <a:buFont typeface="Arial"/>
        <a:buChar char="•"/>
        <a:defRPr sz="1941" kern="1200">
          <a:solidFill>
            <a:schemeClr val="tx1"/>
          </a:solidFill>
          <a:latin typeface="+mn-lt"/>
          <a:ea typeface="+mn-ea"/>
          <a:cs typeface="+mn-cs"/>
        </a:defRPr>
      </a:lvl8pPr>
      <a:lvl9pPr marL="3820796" indent="-224753" algn="l" defTabSz="449505" rtl="0" eaLnBrk="1" latinLnBrk="0" hangingPunct="1">
        <a:spcBef>
          <a:spcPct val="20000"/>
        </a:spcBef>
        <a:buFont typeface="Arial"/>
        <a:buChar char="•"/>
        <a:defRPr sz="1941" kern="1200">
          <a:solidFill>
            <a:schemeClr val="tx1"/>
          </a:solidFill>
          <a:latin typeface="+mn-lt"/>
          <a:ea typeface="+mn-ea"/>
          <a:cs typeface="+mn-cs"/>
        </a:defRPr>
      </a:lvl9pPr>
    </p:bodyStyle>
    <p:otherStyle>
      <a:defPPr>
        <a:defRPr lang="en-US"/>
      </a:defPPr>
      <a:lvl1pPr marL="0" algn="l" defTabSz="449505" rtl="0" eaLnBrk="1" latinLnBrk="0" hangingPunct="1">
        <a:defRPr sz="1765" kern="1200">
          <a:solidFill>
            <a:schemeClr val="tx1"/>
          </a:solidFill>
          <a:latin typeface="+mn-lt"/>
          <a:ea typeface="+mn-ea"/>
          <a:cs typeface="+mn-cs"/>
        </a:defRPr>
      </a:lvl1pPr>
      <a:lvl2pPr marL="449505" algn="l" defTabSz="449505" rtl="0" eaLnBrk="1" latinLnBrk="0" hangingPunct="1">
        <a:defRPr sz="1765" kern="1200">
          <a:solidFill>
            <a:schemeClr val="tx1"/>
          </a:solidFill>
          <a:latin typeface="+mn-lt"/>
          <a:ea typeface="+mn-ea"/>
          <a:cs typeface="+mn-cs"/>
        </a:defRPr>
      </a:lvl2pPr>
      <a:lvl3pPr marL="899010" algn="l" defTabSz="449505" rtl="0" eaLnBrk="1" latinLnBrk="0" hangingPunct="1">
        <a:defRPr sz="1765" kern="1200">
          <a:solidFill>
            <a:schemeClr val="tx1"/>
          </a:solidFill>
          <a:latin typeface="+mn-lt"/>
          <a:ea typeface="+mn-ea"/>
          <a:cs typeface="+mn-cs"/>
        </a:defRPr>
      </a:lvl3pPr>
      <a:lvl4pPr marL="1348516" algn="l" defTabSz="449505" rtl="0" eaLnBrk="1" latinLnBrk="0" hangingPunct="1">
        <a:defRPr sz="1765" kern="1200">
          <a:solidFill>
            <a:schemeClr val="tx1"/>
          </a:solidFill>
          <a:latin typeface="+mn-lt"/>
          <a:ea typeface="+mn-ea"/>
          <a:cs typeface="+mn-cs"/>
        </a:defRPr>
      </a:lvl4pPr>
      <a:lvl5pPr marL="1798021" algn="l" defTabSz="449505" rtl="0" eaLnBrk="1" latinLnBrk="0" hangingPunct="1">
        <a:defRPr sz="1765" kern="1200">
          <a:solidFill>
            <a:schemeClr val="tx1"/>
          </a:solidFill>
          <a:latin typeface="+mn-lt"/>
          <a:ea typeface="+mn-ea"/>
          <a:cs typeface="+mn-cs"/>
        </a:defRPr>
      </a:lvl5pPr>
      <a:lvl6pPr marL="2247527" algn="l" defTabSz="449505" rtl="0" eaLnBrk="1" latinLnBrk="0" hangingPunct="1">
        <a:defRPr sz="1765" kern="1200">
          <a:solidFill>
            <a:schemeClr val="tx1"/>
          </a:solidFill>
          <a:latin typeface="+mn-lt"/>
          <a:ea typeface="+mn-ea"/>
          <a:cs typeface="+mn-cs"/>
        </a:defRPr>
      </a:lvl6pPr>
      <a:lvl7pPr marL="2697032" algn="l" defTabSz="449505" rtl="0" eaLnBrk="1" latinLnBrk="0" hangingPunct="1">
        <a:defRPr sz="1765" kern="1200">
          <a:solidFill>
            <a:schemeClr val="tx1"/>
          </a:solidFill>
          <a:latin typeface="+mn-lt"/>
          <a:ea typeface="+mn-ea"/>
          <a:cs typeface="+mn-cs"/>
        </a:defRPr>
      </a:lvl7pPr>
      <a:lvl8pPr marL="3146538" algn="l" defTabSz="449505" rtl="0" eaLnBrk="1" latinLnBrk="0" hangingPunct="1">
        <a:defRPr sz="1765" kern="1200">
          <a:solidFill>
            <a:schemeClr val="tx1"/>
          </a:solidFill>
          <a:latin typeface="+mn-lt"/>
          <a:ea typeface="+mn-ea"/>
          <a:cs typeface="+mn-cs"/>
        </a:defRPr>
      </a:lvl8pPr>
      <a:lvl9pPr marL="3596043" algn="l" defTabSz="449505"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defTabSz="327231">
              <a:defRPr/>
            </a:pPr>
            <a:fld id="{77E85DEC-3C54-CC49-B6AA-116CC903AFD3}" type="slidenum">
              <a:rPr lang="en-US">
                <a:solidFill>
                  <a:prstClr val="white"/>
                </a:solidFill>
                <a:latin typeface="Arial"/>
              </a:rPr>
              <a:pPr defTabSz="327231">
                <a:defRPr/>
              </a:pPr>
              <a:t>1</a:t>
            </a:fld>
            <a:endParaRPr lang="en-US" dirty="0">
              <a:solidFill>
                <a:prstClr val="white"/>
              </a:solid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331" y="916845"/>
            <a:ext cx="8471160" cy="4762703"/>
          </a:xfrm>
          <a:prstGeom prst="rect">
            <a:avLst/>
          </a:prstGeom>
        </p:spPr>
      </p:pic>
      <p:sp>
        <p:nvSpPr>
          <p:cNvPr id="6" name="Rectangle 5"/>
          <p:cNvSpPr/>
          <p:nvPr/>
        </p:nvSpPr>
        <p:spPr>
          <a:xfrm>
            <a:off x="134471" y="825161"/>
            <a:ext cx="8810880" cy="1833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505"/>
            <a:endParaRPr lang="en-US" sz="1765" dirty="0">
              <a:solidFill>
                <a:prstClr val="white"/>
              </a:solidFill>
              <a:latin typeface="Arial"/>
            </a:endParaRPr>
          </a:p>
        </p:txBody>
      </p:sp>
    </p:spTree>
    <p:extLst>
      <p:ext uri="{BB962C8B-B14F-4D97-AF65-F5344CB8AC3E}">
        <p14:creationId xmlns:p14="http://schemas.microsoft.com/office/powerpoint/2010/main" val="2972757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10</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394779" y="1079030"/>
            <a:ext cx="8363677" cy="4883798"/>
          </a:xfrm>
        </p:spPr>
        <p:txBody>
          <a:bodyPr/>
          <a:lstStyle/>
          <a:p>
            <a:pPr marL="372269" lvl="0" indent="-342900" defTabSz="327231">
              <a:lnSpc>
                <a:spcPct val="100000"/>
              </a:lnSpc>
              <a:spcBef>
                <a:spcPts val="0"/>
              </a:spcBef>
              <a:buFont typeface="Wingdings" panose="05000000000000000000" pitchFamily="2" charset="2"/>
              <a:buChar char="§"/>
            </a:pPr>
            <a:r>
              <a:rPr lang="en-US" sz="2200" dirty="0" smtClean="0">
                <a:solidFill>
                  <a:prstClr val="black"/>
                </a:solidFill>
              </a:rPr>
              <a:t>ICC staff meet with families weekly at the their home or in the community</a:t>
            </a:r>
          </a:p>
          <a:p>
            <a:pPr marL="372269" lvl="0" indent="-342900" defTabSz="327231">
              <a:lnSpc>
                <a:spcPct val="100000"/>
              </a:lnSpc>
              <a:spcBef>
                <a:spcPts val="0"/>
              </a:spcBef>
              <a:buFont typeface="Wingdings" panose="05000000000000000000" pitchFamily="2" charset="2"/>
              <a:buChar char="§"/>
            </a:pPr>
            <a:r>
              <a:rPr lang="en-US" sz="2200" dirty="0" smtClean="0">
                <a:solidFill>
                  <a:prstClr val="black"/>
                </a:solidFill>
              </a:rPr>
              <a:t>Identify their needs through screening and assessment</a:t>
            </a:r>
          </a:p>
          <a:p>
            <a:pPr marL="372269" lvl="0" indent="-342900" defTabSz="327231">
              <a:lnSpc>
                <a:spcPct val="100000"/>
              </a:lnSpc>
              <a:spcBef>
                <a:spcPts val="0"/>
              </a:spcBef>
              <a:buFont typeface="Wingdings" panose="05000000000000000000" pitchFamily="2" charset="2"/>
              <a:buChar char="§"/>
            </a:pPr>
            <a:r>
              <a:rPr lang="en-US" sz="2200" dirty="0" smtClean="0">
                <a:solidFill>
                  <a:prstClr val="black"/>
                </a:solidFill>
              </a:rPr>
              <a:t>Enhance connections with community supports</a:t>
            </a:r>
          </a:p>
          <a:p>
            <a:pPr marL="372269" lvl="0" indent="-342900" defTabSz="327231">
              <a:lnSpc>
                <a:spcPct val="100000"/>
              </a:lnSpc>
              <a:spcBef>
                <a:spcPts val="0"/>
              </a:spcBef>
              <a:buFont typeface="Wingdings" panose="05000000000000000000" pitchFamily="2" charset="2"/>
              <a:buChar char="§"/>
            </a:pPr>
            <a:r>
              <a:rPr lang="en-US" sz="2200" dirty="0" smtClean="0">
                <a:solidFill>
                  <a:prstClr val="black"/>
                </a:solidFill>
              </a:rPr>
              <a:t>Provide education on navigating the mental health system and self advocacy</a:t>
            </a:r>
          </a:p>
          <a:p>
            <a:pPr marL="372269" lvl="0" indent="-342900" defTabSz="327231">
              <a:lnSpc>
                <a:spcPct val="100000"/>
              </a:lnSpc>
              <a:spcBef>
                <a:spcPts val="0"/>
              </a:spcBef>
              <a:buFont typeface="Wingdings" panose="05000000000000000000" pitchFamily="2" charset="2"/>
              <a:buChar char="§"/>
            </a:pPr>
            <a:r>
              <a:rPr lang="en-US" sz="2200" dirty="0" smtClean="0">
                <a:solidFill>
                  <a:prstClr val="black"/>
                </a:solidFill>
              </a:rPr>
              <a:t>With lived experience, the Family Peer Specialist promotes engagement, education, and empowerment with the family by providing the necessary tools for recovery and resiliency</a:t>
            </a:r>
          </a:p>
          <a:p>
            <a:pPr marL="372269" lvl="0" indent="-342900" defTabSz="327231">
              <a:lnSpc>
                <a:spcPct val="100000"/>
              </a:lnSpc>
              <a:spcBef>
                <a:spcPts val="0"/>
              </a:spcBef>
              <a:buFont typeface="Wingdings" panose="05000000000000000000" pitchFamily="2" charset="2"/>
              <a:buChar char="§"/>
            </a:pPr>
            <a:r>
              <a:rPr lang="en-US" sz="2200" dirty="0" smtClean="0">
                <a:solidFill>
                  <a:prstClr val="black"/>
                </a:solidFill>
              </a:rPr>
              <a:t>Network Managers assist with regional based service system development</a:t>
            </a:r>
          </a:p>
          <a:p>
            <a:pPr marL="372269" indent="-342900" defTabSz="327231">
              <a:lnSpc>
                <a:spcPct val="100000"/>
              </a:lnSpc>
              <a:spcBef>
                <a:spcPts val="0"/>
              </a:spcBef>
              <a:buFont typeface="Wingdings" panose="05000000000000000000" pitchFamily="2" charset="2"/>
              <a:buChar char="§"/>
            </a:pPr>
            <a:endParaRPr lang="en-US" dirty="0">
              <a:solidFill>
                <a:prstClr val="black">
                  <a:lumMod val="95000"/>
                  <a:lumOff val="5000"/>
                </a:prstClr>
              </a:solidFill>
            </a:endParaRPr>
          </a:p>
          <a:p>
            <a:pPr>
              <a:buFont typeface="Arial" panose="020B0604020202020204" pitchFamily="34" charset="0"/>
              <a:buChar char="•"/>
            </a:pPr>
            <a:endParaRPr lang="en-US" dirty="0"/>
          </a:p>
        </p:txBody>
      </p:sp>
      <p:sp>
        <p:nvSpPr>
          <p:cNvPr id="4" name="Title 3"/>
          <p:cNvSpPr>
            <a:spLocks noGrp="1"/>
          </p:cNvSpPr>
          <p:nvPr>
            <p:ph type="title"/>
          </p:nvPr>
        </p:nvSpPr>
        <p:spPr/>
        <p:txBody>
          <a:bodyPr>
            <a:normAutofit/>
          </a:bodyPr>
          <a:lstStyle/>
          <a:p>
            <a:r>
              <a:rPr lang="en-US" dirty="0" smtClean="0"/>
              <a:t>ICC Services (Con.)</a:t>
            </a:r>
            <a:endParaRPr lang="en-US" dirty="0"/>
          </a:p>
        </p:txBody>
      </p:sp>
    </p:spTree>
    <p:extLst>
      <p:ext uri="{BB962C8B-B14F-4D97-AF65-F5344CB8AC3E}">
        <p14:creationId xmlns:p14="http://schemas.microsoft.com/office/powerpoint/2010/main" val="2922825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11</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558243" y="1237075"/>
            <a:ext cx="8036478" cy="4883798"/>
          </a:xfrm>
        </p:spPr>
        <p:txBody>
          <a:bodyPr/>
          <a:lstStyle/>
          <a:p>
            <a:pPr marL="372269" indent="-342900" defTabSz="327231">
              <a:lnSpc>
                <a:spcPct val="100000"/>
              </a:lnSpc>
              <a:spcBef>
                <a:spcPts val="0"/>
              </a:spcBef>
              <a:buFont typeface="Wingdings" panose="05000000000000000000" pitchFamily="2" charset="2"/>
              <a:buChar char="§"/>
            </a:pPr>
            <a:r>
              <a:rPr lang="en-US" dirty="0" smtClean="0">
                <a:solidFill>
                  <a:prstClr val="black"/>
                </a:solidFill>
              </a:rPr>
              <a:t>Beacon has been managing ASD since Jan 2015</a:t>
            </a:r>
          </a:p>
          <a:p>
            <a:pPr marL="372269" indent="-342900" defTabSz="327231">
              <a:lnSpc>
                <a:spcPct val="100000"/>
              </a:lnSpc>
              <a:spcBef>
                <a:spcPts val="0"/>
              </a:spcBef>
              <a:buFont typeface="Wingdings" panose="05000000000000000000" pitchFamily="2" charset="2"/>
              <a:buChar char="§"/>
            </a:pPr>
            <a:r>
              <a:rPr lang="en-US" dirty="0" smtClean="0">
                <a:solidFill>
                  <a:prstClr val="black"/>
                </a:solidFill>
              </a:rPr>
              <a:t>Members with HUSKY A, C, and D under age 21 are eligible for evaluation, behavioral assessment, and treatment services</a:t>
            </a:r>
          </a:p>
          <a:p>
            <a:pPr marL="372269" indent="-342900" defTabSz="327231">
              <a:lnSpc>
                <a:spcPct val="100000"/>
              </a:lnSpc>
              <a:spcBef>
                <a:spcPts val="0"/>
              </a:spcBef>
              <a:buFont typeface="Wingdings" panose="05000000000000000000" pitchFamily="2" charset="2"/>
              <a:buChar char="§"/>
            </a:pPr>
            <a:r>
              <a:rPr lang="en-US" dirty="0">
                <a:solidFill>
                  <a:prstClr val="black"/>
                </a:solidFill>
              </a:rPr>
              <a:t>C</a:t>
            </a:r>
            <a:r>
              <a:rPr lang="en-US" dirty="0" smtClean="0">
                <a:solidFill>
                  <a:prstClr val="black"/>
                </a:solidFill>
              </a:rPr>
              <a:t>linical Care Managers are Licensed Clinicians who authorize in-home Applied Behavioral Health Analysis (ABA) services</a:t>
            </a:r>
          </a:p>
          <a:p>
            <a:pPr marL="372269" indent="-342900" defTabSz="327231">
              <a:lnSpc>
                <a:spcPct val="100000"/>
              </a:lnSpc>
              <a:spcBef>
                <a:spcPts val="0"/>
              </a:spcBef>
              <a:buFont typeface="Wingdings" panose="05000000000000000000" pitchFamily="2" charset="2"/>
              <a:buChar char="§"/>
            </a:pPr>
            <a:r>
              <a:rPr lang="en-US" dirty="0" smtClean="0">
                <a:solidFill>
                  <a:prstClr val="black"/>
                </a:solidFill>
              </a:rPr>
              <a:t>Care Coordinators and Peers provide individual/family supports connecting them to community providers for in-home ABA services and resources</a:t>
            </a:r>
          </a:p>
          <a:p>
            <a:pPr marL="372269" indent="-342900" defTabSz="327231">
              <a:lnSpc>
                <a:spcPct val="100000"/>
              </a:lnSpc>
              <a:spcBef>
                <a:spcPts val="0"/>
              </a:spcBef>
              <a:buFont typeface="Wingdings" panose="05000000000000000000" pitchFamily="2" charset="2"/>
              <a:buChar char="§"/>
            </a:pPr>
            <a:r>
              <a:rPr lang="en-US" dirty="0" smtClean="0">
                <a:solidFill>
                  <a:prstClr val="black"/>
                </a:solidFill>
              </a:rPr>
              <a:t>They also help families gather documentation necessary to confirm eligibility for ASD services</a:t>
            </a:r>
          </a:p>
          <a:p>
            <a:pPr marL="372269" indent="-342900" defTabSz="327231">
              <a:lnSpc>
                <a:spcPct val="100000"/>
              </a:lnSpc>
              <a:spcBef>
                <a:spcPts val="0"/>
              </a:spcBef>
              <a:buFont typeface="Wingdings" panose="05000000000000000000" pitchFamily="2" charset="2"/>
              <a:buChar char="§"/>
            </a:pPr>
            <a:r>
              <a:rPr lang="en-US" dirty="0" smtClean="0">
                <a:solidFill>
                  <a:prstClr val="black"/>
                </a:solidFill>
              </a:rPr>
              <a:t>They help address barriers to coordination of care specific to ABA services   </a:t>
            </a:r>
            <a:endParaRPr lang="en-US" dirty="0">
              <a:solidFill>
                <a:prstClr val="black"/>
              </a:solidFill>
            </a:endParaRPr>
          </a:p>
          <a:p>
            <a:pPr marL="372269" indent="-342900" defTabSz="327231">
              <a:lnSpc>
                <a:spcPct val="100000"/>
              </a:lnSpc>
              <a:spcBef>
                <a:spcPts val="0"/>
              </a:spcBef>
              <a:buFont typeface="Wingdings" panose="05000000000000000000" pitchFamily="2" charset="2"/>
              <a:buChar char="§"/>
            </a:pPr>
            <a:r>
              <a:rPr lang="en-US" dirty="0" smtClean="0">
                <a:solidFill>
                  <a:prstClr val="black"/>
                </a:solidFill>
              </a:rPr>
              <a:t>NOTE: Any </a:t>
            </a:r>
            <a:r>
              <a:rPr lang="en-US" dirty="0">
                <a:solidFill>
                  <a:prstClr val="black"/>
                </a:solidFill>
              </a:rPr>
              <a:t>HUSKY member can receive support from </a:t>
            </a:r>
            <a:r>
              <a:rPr lang="en-US" dirty="0" smtClean="0">
                <a:solidFill>
                  <a:prstClr val="black"/>
                </a:solidFill>
              </a:rPr>
              <a:t>an ASD Care Coordinator </a:t>
            </a:r>
            <a:r>
              <a:rPr lang="en-US" dirty="0">
                <a:solidFill>
                  <a:prstClr val="black"/>
                </a:solidFill>
              </a:rPr>
              <a:t>or </a:t>
            </a:r>
            <a:r>
              <a:rPr lang="en-US" dirty="0" smtClean="0">
                <a:solidFill>
                  <a:prstClr val="black"/>
                </a:solidFill>
              </a:rPr>
              <a:t>Peer </a:t>
            </a:r>
            <a:endParaRPr lang="en-US" dirty="0">
              <a:solidFill>
                <a:prstClr val="black"/>
              </a:solidFill>
            </a:endParaRPr>
          </a:p>
          <a:p>
            <a:pPr marL="372269" lvl="0" indent="-342900" defTabSz="327231">
              <a:lnSpc>
                <a:spcPct val="100000"/>
              </a:lnSpc>
              <a:spcBef>
                <a:spcPts val="0"/>
              </a:spcBef>
              <a:buFont typeface="Wingdings" panose="05000000000000000000" pitchFamily="2" charset="2"/>
              <a:buChar char="§"/>
            </a:pPr>
            <a:endParaRPr lang="en-US" dirty="0" smtClean="0">
              <a:solidFill>
                <a:prstClr val="black"/>
              </a:solidFill>
            </a:endParaRPr>
          </a:p>
          <a:p>
            <a:pPr marL="372269" indent="-342900" defTabSz="327231">
              <a:lnSpc>
                <a:spcPct val="100000"/>
              </a:lnSpc>
              <a:spcBef>
                <a:spcPts val="0"/>
              </a:spcBef>
              <a:buFont typeface="Wingdings" panose="05000000000000000000" pitchFamily="2" charset="2"/>
              <a:buChar char="§"/>
            </a:pPr>
            <a:endParaRPr lang="en-US" dirty="0">
              <a:solidFill>
                <a:prstClr val="black">
                  <a:lumMod val="95000"/>
                  <a:lumOff val="5000"/>
                </a:prstClr>
              </a:solidFill>
            </a:endParaRPr>
          </a:p>
          <a:p>
            <a:pPr>
              <a:buFont typeface="Arial" panose="020B0604020202020204" pitchFamily="34" charset="0"/>
              <a:buChar char="•"/>
            </a:pPr>
            <a:endParaRPr lang="en-US" dirty="0"/>
          </a:p>
        </p:txBody>
      </p:sp>
      <p:sp>
        <p:nvSpPr>
          <p:cNvPr id="4" name="Title 3"/>
          <p:cNvSpPr>
            <a:spLocks noGrp="1"/>
          </p:cNvSpPr>
          <p:nvPr>
            <p:ph type="title"/>
          </p:nvPr>
        </p:nvSpPr>
        <p:spPr/>
        <p:txBody>
          <a:bodyPr>
            <a:normAutofit/>
          </a:bodyPr>
          <a:lstStyle/>
          <a:p>
            <a:r>
              <a:rPr lang="en-US" dirty="0" smtClean="0"/>
              <a:t>Autism Spectrum </a:t>
            </a:r>
            <a:r>
              <a:rPr lang="en-US" dirty="0"/>
              <a:t>D</a:t>
            </a:r>
            <a:r>
              <a:rPr lang="en-US" dirty="0" smtClean="0"/>
              <a:t>isorder (ASD) Services</a:t>
            </a:r>
            <a:endParaRPr lang="en-US" dirty="0"/>
          </a:p>
        </p:txBody>
      </p:sp>
    </p:spTree>
    <p:extLst>
      <p:ext uri="{BB962C8B-B14F-4D97-AF65-F5344CB8AC3E}">
        <p14:creationId xmlns:p14="http://schemas.microsoft.com/office/powerpoint/2010/main" val="1373657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38" y="-94612"/>
            <a:ext cx="8668871" cy="742645"/>
          </a:xfrm>
        </p:spPr>
        <p:txBody>
          <a:bodyPr>
            <a:normAutofit fontScale="90000"/>
          </a:bodyPr>
          <a:lstStyle/>
          <a:p>
            <a:r>
              <a:rPr lang="en-US" dirty="0" smtClean="0"/>
              <a:t/>
            </a:r>
            <a:br>
              <a:rPr lang="en-US" dirty="0" smtClean="0"/>
            </a:br>
            <a:r>
              <a:rPr lang="en-US" sz="3100" dirty="0" smtClean="0"/>
              <a:t>Medical/Behavioral Health Co-Managem</a:t>
            </a:r>
            <a:r>
              <a:rPr lang="en-US" sz="3177" dirty="0" smtClean="0"/>
              <a:t>ent</a:t>
            </a:r>
            <a:endParaRPr lang="en-US" sz="3177" dirty="0">
              <a:solidFill>
                <a:srgbClr val="FF0000"/>
              </a:solidFill>
            </a:endParaRPr>
          </a:p>
        </p:txBody>
      </p:sp>
      <p:sp>
        <p:nvSpPr>
          <p:cNvPr id="3" name="Slide Number Placeholder 2"/>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12</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131" y="1399822"/>
            <a:ext cx="8148558" cy="4583565"/>
          </a:xfrm>
        </p:spPr>
      </p:pic>
    </p:spTree>
    <p:extLst>
      <p:ext uri="{BB962C8B-B14F-4D97-AF65-F5344CB8AC3E}">
        <p14:creationId xmlns:p14="http://schemas.microsoft.com/office/powerpoint/2010/main" val="2817960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defTabSz="449505"/>
            <a:fld id="{77E85DEC-3C54-CC49-B6AA-116CC903AFD3}" type="slidenum">
              <a:rPr lang="en-US">
                <a:solidFill>
                  <a:prstClr val="white"/>
                </a:solidFill>
                <a:latin typeface="Arial"/>
              </a:rPr>
              <a:pPr defTabSz="449505"/>
              <a:t>13</a:t>
            </a:fld>
            <a:endParaRPr lang="en-US" dirty="0">
              <a:solidFill>
                <a:prstClr val="white"/>
              </a:solidFill>
              <a:latin typeface="Arial"/>
            </a:endParaRPr>
          </a:p>
        </p:txBody>
      </p:sp>
      <p:sp>
        <p:nvSpPr>
          <p:cNvPr id="3" name="Content Placeholder 2"/>
          <p:cNvSpPr>
            <a:spLocks noGrp="1"/>
          </p:cNvSpPr>
          <p:nvPr>
            <p:ph idx="1"/>
          </p:nvPr>
        </p:nvSpPr>
        <p:spPr>
          <a:xfrm>
            <a:off x="461655" y="907677"/>
            <a:ext cx="8229925" cy="5178483"/>
          </a:xfrm>
        </p:spPr>
        <p:txBody>
          <a:bodyPr/>
          <a:lstStyle/>
          <a:p>
            <a:r>
              <a:rPr lang="en-US" sz="1941" dirty="0" smtClean="0"/>
              <a:t>Since January 2018, Beacon collaborated </a:t>
            </a:r>
            <a:r>
              <a:rPr lang="en-US" sz="1941" dirty="0"/>
              <a:t>with </a:t>
            </a:r>
            <a:r>
              <a:rPr lang="en-US" sz="1941" dirty="0" smtClean="0"/>
              <a:t>the Community Health Network of CT, the medical ASO, on </a:t>
            </a:r>
            <a:r>
              <a:rPr lang="en-US" sz="1941" dirty="0"/>
              <a:t>over </a:t>
            </a:r>
            <a:r>
              <a:rPr lang="en-US" sz="1941" dirty="0" smtClean="0"/>
              <a:t>3,000 co-managed medical/behavioral health cases</a:t>
            </a:r>
          </a:p>
          <a:p>
            <a:r>
              <a:rPr lang="en-US" sz="1941" dirty="0" smtClean="0"/>
              <a:t>We have been co-managing cases since contract inception in 2006, with approximately </a:t>
            </a:r>
            <a:r>
              <a:rPr lang="en-US" sz="1941" dirty="0"/>
              <a:t>3,000 referrals per </a:t>
            </a:r>
            <a:r>
              <a:rPr lang="en-US" sz="1941" dirty="0" smtClean="0"/>
              <a:t>year. Enhanced tracking of such cases was implemented in 2011</a:t>
            </a:r>
            <a:endParaRPr lang="en-US" sz="1941" dirty="0"/>
          </a:p>
          <a:p>
            <a:r>
              <a:rPr lang="en-US" sz="1941" dirty="0"/>
              <a:t>Beacon participates in Complex Care Rounds which have </a:t>
            </a:r>
            <a:r>
              <a:rPr lang="en-US" sz="1941" dirty="0" smtClean="0"/>
              <a:t>representatives </a:t>
            </a:r>
            <a:r>
              <a:rPr lang="en-US" sz="1941" dirty="0"/>
              <a:t>from all ASOs </a:t>
            </a:r>
            <a:r>
              <a:rPr lang="en-US" sz="1941" dirty="0" smtClean="0"/>
              <a:t>participating </a:t>
            </a:r>
            <a:r>
              <a:rPr lang="en-US" sz="1941" dirty="0"/>
              <a:t>to ensure a holistic approach to care </a:t>
            </a:r>
            <a:r>
              <a:rPr lang="en-US" sz="1941" dirty="0" smtClean="0"/>
              <a:t>coordination</a:t>
            </a:r>
          </a:p>
          <a:p>
            <a:r>
              <a:rPr lang="en-US" sz="1941" dirty="0" smtClean="0">
                <a:solidFill>
                  <a:schemeClr val="tx1"/>
                </a:solidFill>
              </a:rPr>
              <a:t>We also participate in Complex Member Collaboratives attended by CT BHP, CHN, and the Department of Social Services (DSS)</a:t>
            </a:r>
          </a:p>
          <a:p>
            <a:r>
              <a:rPr lang="en-US" sz="1941" dirty="0" smtClean="0">
                <a:solidFill>
                  <a:schemeClr val="tx1"/>
                </a:solidFill>
              </a:rPr>
              <a:t>Although the vast majority of medically involved behavioral health cases are adult, we manage a significant number of youth, especially in the areas of eating disorders, diabetes, and sickle cell anemia</a:t>
            </a:r>
            <a:endParaRPr lang="en-US" sz="1941" dirty="0">
              <a:solidFill>
                <a:schemeClr val="tx1"/>
              </a:solidFill>
            </a:endParaRPr>
          </a:p>
        </p:txBody>
      </p:sp>
      <p:sp>
        <p:nvSpPr>
          <p:cNvPr id="4" name="Title 3"/>
          <p:cNvSpPr>
            <a:spLocks noGrp="1"/>
          </p:cNvSpPr>
          <p:nvPr>
            <p:ph type="title"/>
          </p:nvPr>
        </p:nvSpPr>
        <p:spPr/>
        <p:txBody>
          <a:bodyPr>
            <a:normAutofit/>
          </a:bodyPr>
          <a:lstStyle/>
          <a:p>
            <a:r>
              <a:rPr lang="en-US" dirty="0" smtClean="0"/>
              <a:t> Co-Management with CHN-CT</a:t>
            </a:r>
            <a:endParaRPr lang="en-US" dirty="0"/>
          </a:p>
        </p:txBody>
      </p:sp>
    </p:spTree>
    <p:extLst>
      <p:ext uri="{BB962C8B-B14F-4D97-AF65-F5344CB8AC3E}">
        <p14:creationId xmlns:p14="http://schemas.microsoft.com/office/powerpoint/2010/main" val="2969742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65032"/>
            <a:ext cx="8668871" cy="742645"/>
          </a:xfrm>
        </p:spPr>
        <p:txBody>
          <a:bodyPr>
            <a:normAutofit fontScale="90000"/>
          </a:bodyPr>
          <a:lstStyle/>
          <a:p>
            <a:r>
              <a:rPr lang="en-US" dirty="0" smtClean="0"/>
              <a:t/>
            </a:r>
            <a:br>
              <a:rPr lang="en-US" dirty="0" smtClean="0"/>
            </a:br>
            <a:r>
              <a:rPr lang="en-US" sz="3177" dirty="0" smtClean="0"/>
              <a:t>Co–Management </a:t>
            </a:r>
            <a:r>
              <a:rPr lang="en-US" sz="3177" dirty="0"/>
              <a:t>C</a:t>
            </a:r>
            <a:r>
              <a:rPr lang="en-US" sz="3177" dirty="0" smtClean="0"/>
              <a:t>ase Study</a:t>
            </a:r>
            <a:r>
              <a:rPr lang="en-US" sz="3177" dirty="0">
                <a:solidFill>
                  <a:srgbClr val="FF0000"/>
                </a:solidFill>
              </a:rPr>
              <a:t/>
            </a:r>
            <a:br>
              <a:rPr lang="en-US" sz="3177" dirty="0">
                <a:solidFill>
                  <a:srgbClr val="FF0000"/>
                </a:solidFill>
              </a:rPr>
            </a:br>
            <a:endParaRPr lang="en-US" sz="3177" dirty="0">
              <a:solidFill>
                <a:srgbClr val="FF0000"/>
              </a:solidFill>
            </a:endParaRPr>
          </a:p>
        </p:txBody>
      </p:sp>
      <p:sp>
        <p:nvSpPr>
          <p:cNvPr id="3" name="Slide Number Placeholder 2"/>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14</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Content Placeholder 3"/>
          <p:cNvSpPr>
            <a:spLocks noGrp="1"/>
          </p:cNvSpPr>
          <p:nvPr>
            <p:ph idx="1"/>
          </p:nvPr>
        </p:nvSpPr>
        <p:spPr>
          <a:xfrm>
            <a:off x="529299" y="1151981"/>
            <a:ext cx="7752335" cy="5003606"/>
          </a:xfrm>
        </p:spPr>
        <p:txBody>
          <a:bodyPr>
            <a:normAutofit/>
          </a:bodyPr>
          <a:lstStyle/>
          <a:p>
            <a:pPr marL="0" marR="0" indent="0">
              <a:lnSpc>
                <a:spcPct val="107000"/>
              </a:lnSpc>
              <a:spcBef>
                <a:spcPts val="0"/>
              </a:spcBef>
              <a:spcAft>
                <a:spcPts val="800"/>
              </a:spcAft>
              <a:buNone/>
            </a:pPr>
            <a:r>
              <a:rPr lang="en-US" sz="2000" dirty="0">
                <a:ea typeface="Calibri" panose="020F0502020204030204" pitchFamily="34" charset="0"/>
                <a:cs typeface="Times New Roman" panose="02020603050405020304" pitchFamily="18" charset="0"/>
              </a:rPr>
              <a:t>Sam </a:t>
            </a:r>
            <a:r>
              <a:rPr lang="en-US" sz="2000" dirty="0" smtClean="0">
                <a:ea typeface="Calibri" panose="020F0502020204030204" pitchFamily="34" charset="0"/>
                <a:cs typeface="Times New Roman" panose="02020603050405020304" pitchFamily="18" charset="0"/>
              </a:rPr>
              <a:t>is a </a:t>
            </a:r>
            <a:r>
              <a:rPr lang="en-US" sz="2000" dirty="0">
                <a:ea typeface="Calibri" panose="020F0502020204030204" pitchFamily="34" charset="0"/>
                <a:cs typeface="Times New Roman" panose="02020603050405020304" pitchFamily="18" charset="0"/>
              </a:rPr>
              <a:t>17 </a:t>
            </a:r>
            <a:r>
              <a:rPr lang="en-US" sz="2000" dirty="0" smtClean="0">
                <a:ea typeface="Calibri" panose="020F0502020204030204" pitchFamily="34" charset="0"/>
                <a:cs typeface="Times New Roman" panose="02020603050405020304" pitchFamily="18" charset="0"/>
              </a:rPr>
              <a:t>year </a:t>
            </a:r>
            <a:r>
              <a:rPr lang="en-US" sz="2000" dirty="0">
                <a:ea typeface="Calibri" panose="020F0502020204030204" pitchFamily="34" charset="0"/>
                <a:cs typeface="Times New Roman" panose="02020603050405020304" pitchFamily="18" charset="0"/>
              </a:rPr>
              <a:t>old male with </a:t>
            </a:r>
            <a:r>
              <a:rPr lang="en-US" sz="2000" dirty="0" smtClean="0">
                <a:ea typeface="Calibri" panose="020F0502020204030204" pitchFamily="34" charset="0"/>
                <a:cs typeface="Times New Roman" panose="02020603050405020304" pitchFamily="18" charset="0"/>
              </a:rPr>
              <a:t>an eating </a:t>
            </a:r>
            <a:r>
              <a:rPr lang="en-US" sz="2000" dirty="0">
                <a:ea typeface="Calibri" panose="020F0502020204030204" pitchFamily="34" charset="0"/>
                <a:cs typeface="Times New Roman" panose="02020603050405020304" pitchFamily="18" charset="0"/>
              </a:rPr>
              <a:t>disorder. </a:t>
            </a:r>
            <a:r>
              <a:rPr lang="en-US" sz="2000" dirty="0" smtClean="0">
                <a:ea typeface="Calibri" panose="020F0502020204030204" pitchFamily="34" charset="0"/>
                <a:cs typeface="Times New Roman" panose="02020603050405020304" pitchFamily="18" charset="0"/>
              </a:rPr>
              <a:t>He was adopted </a:t>
            </a:r>
            <a:r>
              <a:rPr lang="en-US" sz="2000" dirty="0">
                <a:ea typeface="Calibri" panose="020F0502020204030204" pitchFamily="34" charset="0"/>
                <a:cs typeface="Times New Roman" panose="02020603050405020304" pitchFamily="18" charset="0"/>
              </a:rPr>
              <a:t>at age </a:t>
            </a:r>
            <a:r>
              <a:rPr lang="en-US" sz="2000" dirty="0" smtClean="0">
                <a:ea typeface="Calibri" panose="020F0502020204030204" pitchFamily="34" charset="0"/>
                <a:cs typeface="Times New Roman" panose="02020603050405020304" pitchFamily="18" charset="0"/>
              </a:rPr>
              <a:t>seven </a:t>
            </a:r>
            <a:r>
              <a:rPr lang="en-US" sz="2000" dirty="0">
                <a:ea typeface="Calibri" panose="020F0502020204030204" pitchFamily="34" charset="0"/>
                <a:cs typeface="Times New Roman" panose="02020603050405020304" pitchFamily="18" charset="0"/>
              </a:rPr>
              <a:t>and in </a:t>
            </a:r>
            <a:r>
              <a:rPr lang="en-US" sz="2000" dirty="0" smtClean="0">
                <a:ea typeface="Calibri" panose="020F0502020204030204" pitchFamily="34" charset="0"/>
                <a:cs typeface="Times New Roman" panose="02020603050405020304" pitchFamily="18" charset="0"/>
              </a:rPr>
              <a:t>treatment </a:t>
            </a:r>
            <a:r>
              <a:rPr lang="en-US" sz="2000" dirty="0">
                <a:ea typeface="Calibri" panose="020F0502020204030204" pitchFamily="34" charset="0"/>
                <a:cs typeface="Times New Roman" panose="02020603050405020304" pitchFamily="18" charset="0"/>
              </a:rPr>
              <a:t>for both medical and behavioral health </a:t>
            </a:r>
            <a:r>
              <a:rPr lang="en-US" sz="2000" dirty="0" smtClean="0">
                <a:ea typeface="Calibri" panose="020F0502020204030204" pitchFamily="34" charset="0"/>
                <a:cs typeface="Times New Roman" panose="02020603050405020304" pitchFamily="18" charset="0"/>
              </a:rPr>
              <a:t>issues, </a:t>
            </a:r>
            <a:r>
              <a:rPr lang="en-US" sz="2000" dirty="0">
                <a:ea typeface="Calibri" panose="020F0502020204030204" pitchFamily="34" charset="0"/>
                <a:cs typeface="Times New Roman" panose="02020603050405020304" pitchFamily="18" charset="0"/>
              </a:rPr>
              <a:t>as well as significant educational problems. In early January of </a:t>
            </a:r>
            <a:r>
              <a:rPr lang="en-US" sz="2000" dirty="0" smtClean="0">
                <a:ea typeface="Calibri" panose="020F0502020204030204" pitchFamily="34" charset="0"/>
                <a:cs typeface="Times New Roman" panose="02020603050405020304" pitchFamily="18" charset="0"/>
              </a:rPr>
              <a:t>2018, his </a:t>
            </a:r>
            <a:r>
              <a:rPr lang="en-US" sz="2000" dirty="0">
                <a:ea typeface="Calibri" panose="020F0502020204030204" pitchFamily="34" charset="0"/>
                <a:cs typeface="Times New Roman" panose="02020603050405020304" pitchFamily="18" charset="0"/>
              </a:rPr>
              <a:t>case was referred to </a:t>
            </a:r>
            <a:r>
              <a:rPr lang="en-US" sz="2000" dirty="0" smtClean="0">
                <a:ea typeface="Calibri" panose="020F0502020204030204" pitchFamily="34" charset="0"/>
                <a:cs typeface="Times New Roman" panose="02020603050405020304" pitchFamily="18" charset="0"/>
              </a:rPr>
              <a:t>the co-management </a:t>
            </a:r>
            <a:r>
              <a:rPr lang="en-US" sz="2000" dirty="0">
                <a:ea typeface="Calibri" panose="020F0502020204030204" pitchFamily="34" charset="0"/>
                <a:cs typeface="Times New Roman" panose="02020603050405020304" pitchFamily="18" charset="0"/>
              </a:rPr>
              <a:t>team by CHN as </a:t>
            </a:r>
            <a:r>
              <a:rPr lang="en-US" sz="2000" dirty="0" smtClean="0">
                <a:ea typeface="Calibri" panose="020F0502020204030204" pitchFamily="34" charset="0"/>
                <a:cs typeface="Times New Roman" panose="02020603050405020304" pitchFamily="18" charset="0"/>
              </a:rPr>
              <a:t>Mom </a:t>
            </a:r>
            <a:r>
              <a:rPr lang="en-US" sz="2000" dirty="0">
                <a:ea typeface="Calibri" panose="020F0502020204030204" pitchFamily="34" charset="0"/>
                <a:cs typeface="Times New Roman" panose="02020603050405020304" pitchFamily="18" charset="0"/>
              </a:rPr>
              <a:t>was not able to locate a PCP to address </a:t>
            </a:r>
            <a:r>
              <a:rPr lang="en-US" sz="2000" dirty="0" smtClean="0">
                <a:ea typeface="Calibri" panose="020F0502020204030204" pitchFamily="34" charset="0"/>
                <a:cs typeface="Times New Roman" panose="02020603050405020304" pitchFamily="18" charset="0"/>
              </a:rPr>
              <a:t>his eating disorder issues. </a:t>
            </a:r>
            <a:r>
              <a:rPr lang="en-US" sz="2000" dirty="0">
                <a:ea typeface="Calibri" panose="020F0502020204030204" pitchFamily="34" charset="0"/>
                <a:cs typeface="Times New Roman" panose="02020603050405020304" pitchFamily="18" charset="0"/>
              </a:rPr>
              <a:t>After </a:t>
            </a:r>
            <a:r>
              <a:rPr lang="en-US" sz="2000" dirty="0" smtClean="0">
                <a:ea typeface="Calibri" panose="020F0502020204030204" pitchFamily="34" charset="0"/>
                <a:cs typeface="Times New Roman" panose="02020603050405020304" pitchFamily="18" charset="0"/>
              </a:rPr>
              <a:t>consulting </a:t>
            </a:r>
            <a:r>
              <a:rPr lang="en-US" sz="2000" dirty="0">
                <a:ea typeface="Calibri" panose="020F0502020204030204" pitchFamily="34" charset="0"/>
                <a:cs typeface="Times New Roman" panose="02020603050405020304" pitchFamily="18" charset="0"/>
              </a:rPr>
              <a:t>with </a:t>
            </a:r>
            <a:r>
              <a:rPr lang="en-US" sz="2000" dirty="0" smtClean="0">
                <a:ea typeface="Calibri" panose="020F0502020204030204" pitchFamily="34" charset="0"/>
                <a:cs typeface="Times New Roman" panose="02020603050405020304" pitchFamily="18" charset="0"/>
              </a:rPr>
              <a:t>Mom</a:t>
            </a:r>
            <a:r>
              <a:rPr lang="en-US" sz="2000" dirty="0">
                <a:ea typeface="Calibri" panose="020F0502020204030204" pitchFamily="34" charset="0"/>
                <a:cs typeface="Times New Roman" panose="02020603050405020304" pitchFamily="18" charset="0"/>
              </a:rPr>
              <a:t>, CHN and the office of the healthcare advocate </a:t>
            </a:r>
            <a:r>
              <a:rPr lang="en-US" sz="2000" dirty="0" smtClean="0">
                <a:ea typeface="Calibri" panose="020F0502020204030204" pitchFamily="34" charset="0"/>
                <a:cs typeface="Times New Roman" panose="02020603050405020304" pitchFamily="18" charset="0"/>
              </a:rPr>
              <a:t>(who </a:t>
            </a:r>
            <a:r>
              <a:rPr lang="en-US" sz="2000" dirty="0">
                <a:ea typeface="Calibri" panose="020F0502020204030204" pitchFamily="34" charset="0"/>
                <a:cs typeface="Times New Roman" panose="02020603050405020304" pitchFamily="18" charset="0"/>
              </a:rPr>
              <a:t>also communicated with the school </a:t>
            </a:r>
            <a:r>
              <a:rPr lang="en-US" sz="2000" dirty="0" smtClean="0">
                <a:ea typeface="Calibri" panose="020F0502020204030204" pitchFamily="34" charset="0"/>
                <a:cs typeface="Times New Roman" panose="02020603050405020304" pitchFamily="18" charset="0"/>
              </a:rPr>
              <a:t>system), </a:t>
            </a:r>
            <a:r>
              <a:rPr lang="en-US" sz="2000" dirty="0">
                <a:ea typeface="Calibri" panose="020F0502020204030204" pitchFamily="34" charset="0"/>
                <a:cs typeface="Times New Roman" panose="02020603050405020304" pitchFamily="18" charset="0"/>
              </a:rPr>
              <a:t>Sam was connected with the Eating </a:t>
            </a:r>
            <a:r>
              <a:rPr lang="en-US" sz="2000" dirty="0" smtClean="0">
                <a:ea typeface="Calibri" panose="020F0502020204030204" pitchFamily="34" charset="0"/>
                <a:cs typeface="Times New Roman" panose="02020603050405020304" pitchFamily="18" charset="0"/>
              </a:rPr>
              <a:t>Disorder </a:t>
            </a:r>
            <a:r>
              <a:rPr lang="en-US" sz="2000" dirty="0">
                <a:ea typeface="Calibri" panose="020F0502020204030204" pitchFamily="34" charset="0"/>
                <a:cs typeface="Times New Roman" panose="02020603050405020304" pitchFamily="18" charset="0"/>
              </a:rPr>
              <a:t>program at Rockville General for a full evaluation and inpatient </a:t>
            </a:r>
            <a:r>
              <a:rPr lang="en-US" sz="2000" dirty="0" smtClean="0">
                <a:ea typeface="Calibri" panose="020F0502020204030204" pitchFamily="34" charset="0"/>
                <a:cs typeface="Times New Roman" panose="02020603050405020304" pitchFamily="18" charset="0"/>
              </a:rPr>
              <a:t>admission; he has </a:t>
            </a:r>
            <a:r>
              <a:rPr lang="en-US" sz="2000" dirty="0">
                <a:ea typeface="Calibri" panose="020F0502020204030204" pitchFamily="34" charset="0"/>
                <a:cs typeface="Times New Roman" panose="02020603050405020304" pitchFamily="18" charset="0"/>
              </a:rPr>
              <a:t>since been connected with their IOP and PHP.  </a:t>
            </a:r>
            <a:r>
              <a:rPr lang="en-US" sz="2000" dirty="0" smtClean="0">
                <a:ea typeface="Calibri" panose="020F0502020204030204" pitchFamily="34" charset="0"/>
                <a:cs typeface="Times New Roman" panose="02020603050405020304" pitchFamily="18" charset="0"/>
              </a:rPr>
              <a:t>Originally, Mom </a:t>
            </a:r>
            <a:r>
              <a:rPr lang="en-US" sz="2000" dirty="0">
                <a:ea typeface="Calibri" panose="020F0502020204030204" pitchFamily="34" charset="0"/>
                <a:cs typeface="Times New Roman" panose="02020603050405020304" pitchFamily="18" charset="0"/>
              </a:rPr>
              <a:t>was seeking </a:t>
            </a:r>
            <a:r>
              <a:rPr lang="en-US" sz="2000" dirty="0" smtClean="0">
                <a:ea typeface="Calibri" panose="020F0502020204030204" pitchFamily="34" charset="0"/>
                <a:cs typeface="Times New Roman" panose="02020603050405020304" pitchFamily="18" charset="0"/>
              </a:rPr>
              <a:t>out-of</a:t>
            </a:r>
            <a:r>
              <a:rPr lang="en-US" sz="2000" dirty="0">
                <a:ea typeface="Calibri" panose="020F0502020204030204" pitchFamily="34" charset="0"/>
                <a:cs typeface="Times New Roman" panose="02020603050405020304" pitchFamily="18" charset="0"/>
              </a:rPr>
              <a:t>-</a:t>
            </a:r>
            <a:r>
              <a:rPr lang="en-US" sz="2000" dirty="0" smtClean="0">
                <a:ea typeface="Calibri" panose="020F0502020204030204" pitchFamily="34" charset="0"/>
                <a:cs typeface="Times New Roman" panose="02020603050405020304" pitchFamily="18" charset="0"/>
              </a:rPr>
              <a:t>district </a:t>
            </a:r>
            <a:r>
              <a:rPr lang="en-US" sz="2000" dirty="0">
                <a:ea typeface="Calibri" panose="020F0502020204030204" pitchFamily="34" charset="0"/>
                <a:cs typeface="Times New Roman" panose="02020603050405020304" pitchFamily="18" charset="0"/>
              </a:rPr>
              <a:t>placement from the </a:t>
            </a:r>
            <a:r>
              <a:rPr lang="en-US" sz="2000" dirty="0" smtClean="0">
                <a:ea typeface="Calibri" panose="020F0502020204030204" pitchFamily="34" charset="0"/>
                <a:cs typeface="Times New Roman" panose="02020603050405020304" pitchFamily="18" charset="0"/>
              </a:rPr>
              <a:t>Board </a:t>
            </a:r>
            <a:r>
              <a:rPr lang="en-US" sz="2000" dirty="0">
                <a:ea typeface="Calibri" panose="020F0502020204030204" pitchFamily="34" charset="0"/>
                <a:cs typeface="Times New Roman" panose="02020603050405020304" pitchFamily="18" charset="0"/>
              </a:rPr>
              <a:t>of E</a:t>
            </a:r>
            <a:r>
              <a:rPr lang="en-US" sz="2000" dirty="0" smtClean="0">
                <a:ea typeface="Calibri" panose="020F0502020204030204" pitchFamily="34" charset="0"/>
                <a:cs typeface="Times New Roman" panose="02020603050405020304" pitchFamily="18" charset="0"/>
              </a:rPr>
              <a:t>d </a:t>
            </a:r>
            <a:r>
              <a:rPr lang="en-US" sz="2000" dirty="0">
                <a:ea typeface="Calibri" panose="020F0502020204030204" pitchFamily="34" charset="0"/>
                <a:cs typeface="Times New Roman" panose="02020603050405020304" pitchFamily="18" charset="0"/>
              </a:rPr>
              <a:t>but this </a:t>
            </a:r>
            <a:r>
              <a:rPr lang="en-US" sz="2000" dirty="0" smtClean="0">
                <a:ea typeface="Calibri" panose="020F0502020204030204" pitchFamily="34" charset="0"/>
                <a:cs typeface="Times New Roman" panose="02020603050405020304" pitchFamily="18" charset="0"/>
              </a:rPr>
              <a:t>youth </a:t>
            </a:r>
            <a:r>
              <a:rPr lang="en-US" sz="2000" dirty="0">
                <a:ea typeface="Calibri" panose="020F0502020204030204" pitchFamily="34" charset="0"/>
                <a:cs typeface="Times New Roman" panose="02020603050405020304" pitchFamily="18" charset="0"/>
              </a:rPr>
              <a:t>has been able to remain at home and in his community thanks to the work of all the providers involved in care coordination   </a:t>
            </a:r>
          </a:p>
          <a:p>
            <a:pPr marL="40343" indent="0">
              <a:buNone/>
            </a:pPr>
            <a:endParaRPr lang="en-US" dirty="0"/>
          </a:p>
        </p:txBody>
      </p:sp>
    </p:spTree>
    <p:extLst>
      <p:ext uri="{BB962C8B-B14F-4D97-AF65-F5344CB8AC3E}">
        <p14:creationId xmlns:p14="http://schemas.microsoft.com/office/powerpoint/2010/main" val="55848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defTabSz="449505">
              <a:defRPr/>
            </a:pPr>
            <a:fld id="{77E85DEC-3C54-CC49-B6AA-116CC903AFD3}" type="slidenum">
              <a:rPr lang="en-US">
                <a:solidFill>
                  <a:prstClr val="white"/>
                </a:solidFill>
                <a:latin typeface="Arial"/>
              </a:rPr>
              <a:pPr defTabSz="449505">
                <a:defRPr/>
              </a:pPr>
              <a:t>15</a:t>
            </a:fld>
            <a:endParaRPr lang="en-US" dirty="0">
              <a:solidFill>
                <a:prstClr val="white"/>
              </a:solidFill>
              <a:latin typeface="Arial"/>
            </a:endParaRPr>
          </a:p>
        </p:txBody>
      </p:sp>
      <p:sp>
        <p:nvSpPr>
          <p:cNvPr id="3" name="Content Placeholder 2"/>
          <p:cNvSpPr>
            <a:spLocks noGrp="1"/>
          </p:cNvSpPr>
          <p:nvPr>
            <p:ph idx="1"/>
          </p:nvPr>
        </p:nvSpPr>
        <p:spPr>
          <a:xfrm>
            <a:off x="529299" y="1033409"/>
            <a:ext cx="8229925" cy="4883798"/>
          </a:xfrm>
        </p:spPr>
        <p:txBody>
          <a:bodyPr>
            <a:noAutofit/>
          </a:bodyPr>
          <a:lstStyle/>
          <a:p>
            <a:pPr>
              <a:lnSpc>
                <a:spcPct val="100000"/>
              </a:lnSpc>
              <a:spcBef>
                <a:spcPts val="0"/>
              </a:spcBef>
            </a:pPr>
            <a:r>
              <a:rPr lang="en-US" sz="1941" b="1" dirty="0">
                <a:solidFill>
                  <a:srgbClr val="3DB5E6"/>
                </a:solidFill>
              </a:rPr>
              <a:t>Background</a:t>
            </a:r>
          </a:p>
          <a:p>
            <a:pPr lvl="1">
              <a:lnSpc>
                <a:spcPct val="100000"/>
              </a:lnSpc>
              <a:spcBef>
                <a:spcPts val="529"/>
              </a:spcBef>
            </a:pPr>
            <a:r>
              <a:rPr lang="en-US" sz="1765" dirty="0"/>
              <a:t>Evidence supports effectiveness of early intervention for FEP</a:t>
            </a:r>
          </a:p>
          <a:p>
            <a:pPr lvl="1">
              <a:lnSpc>
                <a:spcPct val="100000"/>
              </a:lnSpc>
              <a:spcBef>
                <a:spcPts val="529"/>
              </a:spcBef>
            </a:pPr>
            <a:r>
              <a:rPr lang="en-US" sz="1765" dirty="0"/>
              <a:t>The Substance Abuse and Mental Health Services Administration (SAMHSA) directive to set aside 10% of Mental Health Block Grant for Serious Mental Illness (SMI)</a:t>
            </a:r>
          </a:p>
          <a:p>
            <a:pPr lvl="1">
              <a:lnSpc>
                <a:spcPct val="100000"/>
              </a:lnSpc>
              <a:spcBef>
                <a:spcPts val="529"/>
              </a:spcBef>
            </a:pPr>
            <a:r>
              <a:rPr lang="en-US" sz="1765" dirty="0"/>
              <a:t>CT DCF contracted with Beacon to identify, refer, &amp; follow-up</a:t>
            </a:r>
          </a:p>
          <a:p>
            <a:pPr>
              <a:lnSpc>
                <a:spcPct val="100000"/>
              </a:lnSpc>
              <a:spcBef>
                <a:spcPts val="1059"/>
              </a:spcBef>
            </a:pPr>
            <a:r>
              <a:rPr lang="en-US" sz="1941" b="1" dirty="0">
                <a:solidFill>
                  <a:srgbClr val="3DB5E6"/>
                </a:solidFill>
              </a:rPr>
              <a:t>Connecticut FEP Program</a:t>
            </a:r>
          </a:p>
          <a:p>
            <a:pPr lvl="1">
              <a:lnSpc>
                <a:spcPct val="100000"/>
              </a:lnSpc>
              <a:spcBef>
                <a:spcPts val="529"/>
              </a:spcBef>
            </a:pPr>
            <a:r>
              <a:rPr lang="en-US" sz="1765" dirty="0"/>
              <a:t>Utilize claims data to identify potential FEP Medicaid members</a:t>
            </a:r>
          </a:p>
          <a:p>
            <a:pPr lvl="1">
              <a:lnSpc>
                <a:spcPct val="100000"/>
              </a:lnSpc>
              <a:spcBef>
                <a:spcPts val="529"/>
              </a:spcBef>
            </a:pPr>
            <a:r>
              <a:rPr lang="en-US" sz="1765" dirty="0"/>
              <a:t>Produce a monthly ‘triage report’ that is used internally </a:t>
            </a:r>
          </a:p>
          <a:p>
            <a:pPr lvl="1">
              <a:lnSpc>
                <a:spcPct val="100000"/>
              </a:lnSpc>
              <a:spcBef>
                <a:spcPts val="529"/>
              </a:spcBef>
            </a:pPr>
            <a:r>
              <a:rPr lang="en-US" sz="1765" dirty="0"/>
              <a:t>Utilize internal identification methods (e.g., real-time referrals)</a:t>
            </a:r>
          </a:p>
          <a:p>
            <a:pPr lvl="1">
              <a:lnSpc>
                <a:spcPct val="100000"/>
              </a:lnSpc>
              <a:spcBef>
                <a:spcPts val="529"/>
              </a:spcBef>
            </a:pPr>
            <a:r>
              <a:rPr lang="en-US" sz="1765" dirty="0"/>
              <a:t>FEP ICM (1) outreach to identified members, offer referrals and support</a:t>
            </a:r>
          </a:p>
          <a:p>
            <a:pPr lvl="1">
              <a:lnSpc>
                <a:spcPct val="100000"/>
              </a:lnSpc>
              <a:spcBef>
                <a:spcPts val="529"/>
              </a:spcBef>
            </a:pPr>
            <a:r>
              <a:rPr lang="en-US" sz="1765" dirty="0"/>
              <a:t>Refer to evidence-based programs, when possible, or to other appropriate treatment and services</a:t>
            </a:r>
          </a:p>
          <a:p>
            <a:pPr lvl="1">
              <a:lnSpc>
                <a:spcPct val="100000"/>
              </a:lnSpc>
              <a:spcBef>
                <a:spcPts val="529"/>
              </a:spcBef>
            </a:pPr>
            <a:r>
              <a:rPr lang="en-US" sz="1765" dirty="0"/>
              <a:t>Utilize predictive modeling to better identify members</a:t>
            </a:r>
          </a:p>
          <a:p>
            <a:pPr lvl="1">
              <a:lnSpc>
                <a:spcPct val="100000"/>
              </a:lnSpc>
              <a:spcBef>
                <a:spcPts val="529"/>
              </a:spcBef>
            </a:pPr>
            <a:r>
              <a:rPr lang="en-US" sz="1765" dirty="0"/>
              <a:t>Assess readiness of provider network to adopt best and evidence-based FEP practices</a:t>
            </a:r>
          </a:p>
        </p:txBody>
      </p:sp>
      <p:sp>
        <p:nvSpPr>
          <p:cNvPr id="4" name="Title 3"/>
          <p:cNvSpPr>
            <a:spLocks noGrp="1"/>
          </p:cNvSpPr>
          <p:nvPr>
            <p:ph type="title"/>
          </p:nvPr>
        </p:nvSpPr>
        <p:spPr/>
        <p:txBody>
          <a:bodyPr/>
          <a:lstStyle/>
          <a:p>
            <a:r>
              <a:rPr lang="en-US" dirty="0" smtClean="0"/>
              <a:t>First Episode Psychosis (FEP)</a:t>
            </a:r>
            <a:endParaRPr lang="en-US" dirty="0"/>
          </a:p>
        </p:txBody>
      </p:sp>
    </p:spTree>
    <p:extLst>
      <p:ext uri="{BB962C8B-B14F-4D97-AF65-F5344CB8AC3E}">
        <p14:creationId xmlns:p14="http://schemas.microsoft.com/office/powerpoint/2010/main" val="272151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Link Services and Supports</a:t>
            </a:r>
            <a:endParaRPr lang="en-US" dirty="0"/>
          </a:p>
        </p:txBody>
      </p:sp>
      <p:sp>
        <p:nvSpPr>
          <p:cNvPr id="3" name="Slide Number Placeholder 2"/>
          <p:cNvSpPr>
            <a:spLocks noGrp="1"/>
          </p:cNvSpPr>
          <p:nvPr>
            <p:ph type="sldNum" sz="quarter" idx="12"/>
          </p:nvPr>
        </p:nvSpPr>
        <p:spPr/>
        <p:txBody>
          <a:bodyPr/>
          <a:lstStyle/>
          <a:p>
            <a:fld id="{77E85DEC-3C54-CC49-B6AA-116CC903AFD3}" type="slidenum">
              <a:rPr lang="en-US" smtClean="0"/>
              <a:pPr/>
              <a:t>16</a:t>
            </a:fld>
            <a:endParaRPr lang="en-US" dirty="0"/>
          </a:p>
        </p:txBody>
      </p:sp>
    </p:spTree>
    <p:extLst>
      <p:ext uri="{BB962C8B-B14F-4D97-AF65-F5344CB8AC3E}">
        <p14:creationId xmlns:p14="http://schemas.microsoft.com/office/powerpoint/2010/main" val="112364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17</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191398" y="1126607"/>
            <a:ext cx="8770440" cy="5181600"/>
          </a:xfrm>
        </p:spPr>
        <p:txBody>
          <a:bodyPr/>
          <a:lstStyle/>
          <a:p>
            <a:pPr marL="0" marR="0" indent="0">
              <a:lnSpc>
                <a:spcPct val="107000"/>
              </a:lnSpc>
              <a:spcBef>
                <a:spcPts val="0"/>
              </a:spcBef>
              <a:spcAft>
                <a:spcPts val="800"/>
              </a:spcAft>
              <a:buNone/>
            </a:pPr>
            <a:r>
              <a:rPr lang="en-US" sz="1600" dirty="0" smtClean="0">
                <a:latin typeface="Arial" panose="020B0604020202020204" pitchFamily="34" charset="0"/>
                <a:ea typeface="Calibri" panose="020F0502020204030204" pitchFamily="34" charset="0"/>
                <a:cs typeface="Times New Roman" panose="02020603050405020304" pitchFamily="18" charset="0"/>
              </a:rPr>
              <a:t>For members with </a:t>
            </a:r>
            <a:r>
              <a:rPr lang="en-US" sz="1600" dirty="0">
                <a:latin typeface="Arial" panose="020B0604020202020204" pitchFamily="34" charset="0"/>
                <a:ea typeface="Calibri" panose="020F0502020204030204" pitchFamily="34" charset="0"/>
                <a:cs typeface="Times New Roman" panose="02020603050405020304" pitchFamily="18" charset="0"/>
              </a:rPr>
              <a:t>more complex, higher risk, and/or persistent disorders, who have been unable to stabilize with standard care management </a:t>
            </a:r>
            <a:r>
              <a:rPr lang="en-US" sz="1600" dirty="0" smtClean="0">
                <a:latin typeface="Arial" panose="020B0604020202020204" pitchFamily="34" charset="0"/>
                <a:ea typeface="Calibri" panose="020F0502020204030204" pitchFamily="34" charset="0"/>
                <a:cs typeface="Times New Roman" panose="02020603050405020304" pitchFamily="18" charset="0"/>
              </a:rPr>
              <a:t>strategies, Beacon utilizes Intensive Care Management. ICM </a:t>
            </a:r>
            <a:r>
              <a:rPr lang="en-US" sz="1600" dirty="0">
                <a:latin typeface="Arial" panose="020B0604020202020204" pitchFamily="34" charset="0"/>
                <a:ea typeface="Calibri" panose="020F0502020204030204" pitchFamily="34" charset="0"/>
                <a:cs typeface="Times New Roman" panose="02020603050405020304" pitchFamily="18" charset="0"/>
              </a:rPr>
              <a:t>is a short-term program, in recognition of community providers’ ability to best deliver the ongoing support necessary to maintain long-term recovery.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smtClean="0">
                <a:latin typeface="Arial" panose="020B0604020202020204" pitchFamily="34" charset="0"/>
                <a:ea typeface="Calibri" panose="020F0502020204030204" pitchFamily="34" charset="0"/>
                <a:cs typeface="Times New Roman" panose="02020603050405020304" pitchFamily="18" charset="0"/>
              </a:rPr>
              <a:t>Our </a:t>
            </a:r>
            <a:r>
              <a:rPr lang="en-US" sz="1600" dirty="0">
                <a:latin typeface="Arial" panose="020B0604020202020204" pitchFamily="34" charset="0"/>
                <a:ea typeface="Calibri" panose="020F0502020204030204" pitchFamily="34" charset="0"/>
                <a:cs typeface="Times New Roman" panose="02020603050405020304" pitchFamily="18" charset="0"/>
              </a:rPr>
              <a:t>ICM intervention involves a team of licensed </a:t>
            </a:r>
            <a:r>
              <a:rPr lang="en-US" sz="1600" dirty="0" smtClean="0">
                <a:latin typeface="Arial" panose="020B0604020202020204" pitchFamily="34" charset="0"/>
                <a:ea typeface="Calibri" panose="020F0502020204030204" pitchFamily="34" charset="0"/>
                <a:cs typeface="Times New Roman" panose="02020603050405020304" pitchFamily="18" charset="0"/>
              </a:rPr>
              <a:t>Intensive Care Managers </a:t>
            </a:r>
            <a:r>
              <a:rPr lang="en-US" sz="1600" dirty="0">
                <a:latin typeface="Arial" panose="020B0604020202020204" pitchFamily="34" charset="0"/>
                <a:ea typeface="Calibri" panose="020F0502020204030204" pitchFamily="34" charset="0"/>
                <a:cs typeface="Times New Roman" panose="02020603050405020304" pitchFamily="18" charset="0"/>
              </a:rPr>
              <a:t>and Peer Support Specialists with lived experience who </a:t>
            </a:r>
            <a:r>
              <a:rPr lang="en-US" sz="1600" dirty="0" smtClean="0">
                <a:latin typeface="Arial" panose="020B0604020202020204" pitchFamily="34" charset="0"/>
                <a:ea typeface="Calibri" panose="020F0502020204030204" pitchFamily="34" charset="0"/>
                <a:cs typeface="Times New Roman" panose="02020603050405020304" pitchFamily="18" charset="0"/>
              </a:rPr>
              <a:t>work together to provide </a:t>
            </a:r>
            <a:r>
              <a:rPr lang="en-US" sz="1600" dirty="0">
                <a:latin typeface="Arial" panose="020B0604020202020204" pitchFamily="34" charset="0"/>
                <a:ea typeface="Calibri" panose="020F0502020204030204" pitchFamily="34" charset="0"/>
                <a:cs typeface="Times New Roman" panose="02020603050405020304" pitchFamily="18" charset="0"/>
              </a:rPr>
              <a:t>a person-centered, strength-based, holistic approach to recovery.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600" b="1" dirty="0" smtClean="0">
                <a:latin typeface="Arial" panose="020B0604020202020204" pitchFamily="34" charset="0"/>
                <a:ea typeface="Calibri" panose="020F0502020204030204" pitchFamily="34" charset="0"/>
                <a:cs typeface="Times New Roman" panose="02020603050405020304" pitchFamily="18" charset="0"/>
              </a:rPr>
              <a:t>Eligibility </a:t>
            </a:r>
            <a:r>
              <a:rPr lang="en-US" sz="1600" b="1" dirty="0">
                <a:latin typeface="Arial" panose="020B0604020202020204" pitchFamily="34" charset="0"/>
                <a:ea typeface="Calibri" panose="020F0502020204030204" pitchFamily="34" charset="0"/>
                <a:cs typeface="Times New Roman" panose="02020603050405020304" pitchFamily="18" charset="0"/>
              </a:rPr>
              <a:t>for ICM Services include but are not limited to</a:t>
            </a:r>
            <a:r>
              <a:rPr lang="en-US" sz="1600" b="1" dirty="0" smtClean="0">
                <a:latin typeface="Arial" panose="020B060402020202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600" dirty="0" smtClean="0">
                <a:solidFill>
                  <a:srgbClr val="000000"/>
                </a:solidFill>
                <a:latin typeface="Arial" panose="020B0604020202020204" pitchFamily="34" charset="0"/>
                <a:cs typeface="Times New Roman" panose="02020603050405020304" pitchFamily="18" charset="0"/>
              </a:rPr>
              <a:t>Members </a:t>
            </a:r>
            <a:r>
              <a:rPr lang="en-US" sz="1600" dirty="0">
                <a:solidFill>
                  <a:srgbClr val="000000"/>
                </a:solidFill>
                <a:latin typeface="Arial" panose="020B0604020202020204" pitchFamily="34" charset="0"/>
                <a:cs typeface="Times New Roman" panose="02020603050405020304" pitchFamily="18" charset="0"/>
              </a:rPr>
              <a:t>with high rates of acute care services (four or more admissions to acute care within six months or three admissions within 90 days)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Arial" panose="020B0604020202020204" pitchFamily="34" charset="0"/>
              <a:buChar char="•"/>
              <a:tabLst>
                <a:tab pos="457200" algn="l"/>
              </a:tabLst>
            </a:pPr>
            <a:r>
              <a:rPr lang="en-US" sz="1600" dirty="0">
                <a:solidFill>
                  <a:srgbClr val="000000"/>
                </a:solidFill>
                <a:latin typeface="Arial" panose="020B0604020202020204" pitchFamily="34" charset="0"/>
                <a:cs typeface="Times New Roman" panose="02020603050405020304" pitchFamily="18" charset="0"/>
              </a:rPr>
              <a:t>Increased use of emergency department (ED) and inpatient admission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Arial" panose="020B0604020202020204" pitchFamily="34" charset="0"/>
              <a:buChar char="•"/>
              <a:tabLst>
                <a:tab pos="457200" algn="l"/>
              </a:tabLst>
            </a:pPr>
            <a:r>
              <a:rPr lang="en-US" sz="1600" dirty="0">
                <a:solidFill>
                  <a:srgbClr val="000000"/>
                </a:solidFill>
                <a:latin typeface="Arial" panose="020B0604020202020204" pitchFamily="34" charset="0"/>
                <a:cs typeface="Times New Roman" panose="02020603050405020304" pitchFamily="18" charset="0"/>
              </a:rPr>
              <a:t>Delay in discharge due to a barrier in treatment or placement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Arial" panose="020B0604020202020204" pitchFamily="34" charset="0"/>
              <a:buChar char="•"/>
              <a:tabLst>
                <a:tab pos="457200" algn="l"/>
              </a:tabLst>
            </a:pPr>
            <a:r>
              <a:rPr lang="en-US" sz="1600" dirty="0">
                <a:solidFill>
                  <a:srgbClr val="000000"/>
                </a:solidFill>
                <a:latin typeface="Arial" panose="020B0604020202020204" pitchFamily="34" charset="0"/>
                <a:cs typeface="Times New Roman" panose="02020603050405020304" pitchFamily="18" charset="0"/>
              </a:rPr>
              <a:t>Pregnancy and dual and/or substance use diagnoses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Arial" panose="020B0604020202020204" pitchFamily="34" charset="0"/>
              <a:buChar char="•"/>
              <a:tabLst>
                <a:tab pos="457200" algn="l"/>
              </a:tabLst>
            </a:pPr>
            <a:r>
              <a:rPr lang="en-US" sz="1600" dirty="0">
                <a:solidFill>
                  <a:srgbClr val="000000"/>
                </a:solidFill>
                <a:latin typeface="Arial" panose="020B0604020202020204" pitchFamily="34" charset="0"/>
                <a:cs typeface="Times New Roman" panose="02020603050405020304" pitchFamily="18" charset="0"/>
              </a:rPr>
              <a:t>History of difficultly engaging with the treatment system</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Arial" panose="020B0604020202020204" pitchFamily="34" charset="0"/>
              <a:buChar char="•"/>
              <a:tabLst>
                <a:tab pos="457200" algn="l"/>
              </a:tabLst>
            </a:pPr>
            <a:r>
              <a:rPr lang="en-US" sz="1600" dirty="0">
                <a:solidFill>
                  <a:srgbClr val="000000"/>
                </a:solidFill>
                <a:latin typeface="Arial" panose="020B0604020202020204" pitchFamily="34" charset="0"/>
                <a:cs typeface="Times New Roman" panose="02020603050405020304" pitchFamily="18" charset="0"/>
              </a:rPr>
              <a:t>Multi-state agency involvement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Arial" panose="020B0604020202020204" pitchFamily="34" charset="0"/>
              <a:buChar char="•"/>
              <a:tabLst>
                <a:tab pos="457200" algn="l"/>
              </a:tabLst>
            </a:pPr>
            <a:r>
              <a:rPr lang="en-US" sz="1600" dirty="0">
                <a:solidFill>
                  <a:srgbClr val="000000"/>
                </a:solidFill>
                <a:latin typeface="Arial" panose="020B0604020202020204" pitchFamily="34" charset="0"/>
                <a:cs typeface="Times New Roman" panose="02020603050405020304" pitchFamily="18" charset="0"/>
              </a:rPr>
              <a:t>Individuals requiring behavioral and medical </a:t>
            </a:r>
            <a:r>
              <a:rPr lang="en-US" sz="1600" dirty="0" smtClean="0">
                <a:solidFill>
                  <a:srgbClr val="000000"/>
                </a:solidFill>
                <a:latin typeface="Arial" panose="020B0604020202020204" pitchFamily="34" charset="0"/>
                <a:cs typeface="Times New Roman" panose="02020603050405020304" pitchFamily="18" charset="0"/>
              </a:rPr>
              <a:t>intervention</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normAutofit/>
          </a:bodyPr>
          <a:lstStyle/>
          <a:p>
            <a:r>
              <a:rPr lang="en-US" dirty="0" smtClean="0"/>
              <a:t>Intensive Care Management</a:t>
            </a:r>
            <a:endParaRPr lang="en-US" dirty="0"/>
          </a:p>
        </p:txBody>
      </p:sp>
    </p:spTree>
    <p:extLst>
      <p:ext uri="{BB962C8B-B14F-4D97-AF65-F5344CB8AC3E}">
        <p14:creationId xmlns:p14="http://schemas.microsoft.com/office/powerpoint/2010/main" val="3425819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18</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110836" y="1033875"/>
            <a:ext cx="8931564" cy="5197592"/>
          </a:xfrm>
        </p:spPr>
        <p:txBody>
          <a:bodyPr/>
          <a:lstStyle/>
          <a:p>
            <a:pPr marL="0" lvl="0" indent="0">
              <a:spcBef>
                <a:spcPts val="0"/>
              </a:spcBef>
              <a:buNone/>
              <a:tabLst>
                <a:tab pos="457200" algn="l"/>
              </a:tabLst>
            </a:pPr>
            <a:r>
              <a:rPr lang="en-US" sz="1600" dirty="0" smtClean="0">
                <a:solidFill>
                  <a:srgbClr val="0D0D0D"/>
                </a:solidFill>
                <a:ea typeface="Times New Roman" panose="02020603050405020304" pitchFamily="18" charset="0"/>
                <a:cs typeface="Times New Roman" panose="02020603050405020304" pitchFamily="18" charset="0"/>
              </a:rPr>
              <a:t>The Intensive Care Manager (ICM) is a licensed behavioral health care clinician who may </a:t>
            </a:r>
            <a:r>
              <a:rPr lang="en-US" sz="1600" dirty="0">
                <a:solidFill>
                  <a:srgbClr val="0D0D0D"/>
                </a:solidFill>
                <a:ea typeface="Times New Roman" panose="02020603050405020304" pitchFamily="18" charset="0"/>
                <a:cs typeface="Times New Roman" panose="02020603050405020304" pitchFamily="18" charset="0"/>
              </a:rPr>
              <a:t>have specific training in </a:t>
            </a:r>
            <a:r>
              <a:rPr lang="en-US" sz="1600" dirty="0" smtClean="0">
                <a:solidFill>
                  <a:srgbClr val="0D0D0D"/>
                </a:solidFill>
                <a:ea typeface="Times New Roman" panose="02020603050405020304" pitchFamily="18" charset="0"/>
                <a:cs typeface="Times New Roman" panose="02020603050405020304" pitchFamily="18" charset="0"/>
              </a:rPr>
              <a:t>areas</a:t>
            </a:r>
            <a:r>
              <a:rPr lang="en-US" sz="1600" dirty="0">
                <a:solidFill>
                  <a:srgbClr val="0D0D0D"/>
                </a:solidFill>
                <a:ea typeface="Times New Roman" panose="02020603050405020304" pitchFamily="18" charset="0"/>
                <a:cs typeface="Times New Roman" panose="02020603050405020304" pitchFamily="18" charset="0"/>
              </a:rPr>
              <a:t>, such as developmental and intellectual disabilities, substance use disorder (SUD), and/or First Episode Psychosis (FEP). </a:t>
            </a:r>
            <a:r>
              <a:rPr lang="en-US" sz="1600" dirty="0">
                <a:solidFill>
                  <a:prstClr val="black">
                    <a:lumMod val="95000"/>
                    <a:lumOff val="5000"/>
                  </a:prstClr>
                </a:solidFill>
                <a:ea typeface="Times New Roman" panose="02020603050405020304" pitchFamily="18" charset="0"/>
                <a:cs typeface="Times New Roman" panose="02020603050405020304" pitchFamily="18" charset="0"/>
              </a:rPr>
              <a:t>ICMs assigned to adult members are trained in motivational interviewing, wellness and recovery action planning (WRAP) and recovery </a:t>
            </a:r>
            <a:r>
              <a:rPr lang="en-US" sz="1600" dirty="0" smtClean="0">
                <a:solidFill>
                  <a:prstClr val="black">
                    <a:lumMod val="95000"/>
                    <a:lumOff val="5000"/>
                  </a:prstClr>
                </a:solidFill>
                <a:ea typeface="Times New Roman" panose="02020603050405020304" pitchFamily="18" charset="0"/>
                <a:cs typeface="Times New Roman" panose="02020603050405020304" pitchFamily="18" charset="0"/>
              </a:rPr>
              <a:t>coaching. ICMs:</a:t>
            </a:r>
            <a:endParaRPr lang="en-US" sz="1600" dirty="0">
              <a:solidFill>
                <a:prstClr val="black">
                  <a:lumMod val="95000"/>
                  <a:lumOff val="5000"/>
                </a:prstClr>
              </a:solidFill>
              <a:ea typeface="Times New Roman" panose="02020603050405020304" pitchFamily="18" charset="0"/>
              <a:cs typeface="Times New Roman" panose="02020603050405020304" pitchFamily="18" charset="0"/>
            </a:endParaRPr>
          </a:p>
          <a:p>
            <a:pPr marL="0" lvl="0" indent="0">
              <a:spcBef>
                <a:spcPts val="0"/>
              </a:spcBef>
              <a:buNone/>
              <a:tabLst>
                <a:tab pos="457200" algn="l"/>
              </a:tabLst>
            </a:pPr>
            <a:endParaRPr lang="en-US" sz="1600" dirty="0">
              <a:solidFill>
                <a:srgbClr val="0D0D0D"/>
              </a:solidFill>
              <a:ea typeface="Times New Roman" panose="02020603050405020304" pitchFamily="18" charset="0"/>
              <a:cs typeface="Times New Roman" panose="02020603050405020304" pitchFamily="18" charset="0"/>
            </a:endParaRPr>
          </a:p>
          <a:p>
            <a:pPr marL="342900" lvl="0" indent="-342900">
              <a:spcBef>
                <a:spcPts val="0"/>
              </a:spcBef>
              <a:buFont typeface="Wingdings" panose="05000000000000000000" pitchFamily="2" charset="2"/>
              <a:buChar char="§"/>
              <a:tabLst>
                <a:tab pos="457200" algn="l"/>
              </a:tabLst>
            </a:pPr>
            <a:r>
              <a:rPr lang="en-US" sz="1600" dirty="0" smtClean="0">
                <a:solidFill>
                  <a:srgbClr val="0D0D0D"/>
                </a:solidFill>
                <a:ea typeface="Times New Roman" panose="02020603050405020304" pitchFamily="18" charset="0"/>
                <a:cs typeface="Times New Roman" panose="02020603050405020304" pitchFamily="18" charset="0"/>
              </a:rPr>
              <a:t>Work </a:t>
            </a:r>
            <a:r>
              <a:rPr lang="en-US" sz="1600" dirty="0">
                <a:solidFill>
                  <a:srgbClr val="0D0D0D"/>
                </a:solidFill>
                <a:ea typeface="Times New Roman" panose="02020603050405020304" pitchFamily="18" charset="0"/>
                <a:cs typeface="Times New Roman" panose="02020603050405020304" pitchFamily="18" charset="0"/>
              </a:rPr>
              <a:t>with members, families and/or providers to identify barriers to recovery, interventions and available resources </a:t>
            </a:r>
            <a:endParaRPr lang="en-US" sz="1600" dirty="0">
              <a:solidFill>
                <a:prstClr val="black">
                  <a:lumMod val="95000"/>
                  <a:lumOff val="5000"/>
                </a:prstClr>
              </a:solidFill>
              <a:ea typeface="Times New Roman" panose="02020603050405020304" pitchFamily="18" charset="0"/>
              <a:cs typeface="Times New Roman" panose="02020603050405020304" pitchFamily="18" charset="0"/>
            </a:endParaRPr>
          </a:p>
          <a:p>
            <a:pPr marL="342900" lvl="0" indent="-342900">
              <a:spcBef>
                <a:spcPts val="0"/>
              </a:spcBef>
              <a:buFont typeface="Wingdings" panose="05000000000000000000" pitchFamily="2" charset="2"/>
              <a:buChar char="§"/>
              <a:tabLst>
                <a:tab pos="457200" algn="l"/>
              </a:tabLst>
            </a:pPr>
            <a:r>
              <a:rPr lang="en-US" sz="1600" dirty="0" smtClean="0">
                <a:solidFill>
                  <a:srgbClr val="0D0D0D"/>
                </a:solidFill>
                <a:ea typeface="Times New Roman" panose="02020603050405020304" pitchFamily="18" charset="0"/>
                <a:cs typeface="Times New Roman" panose="02020603050405020304" pitchFamily="18" charset="0"/>
              </a:rPr>
              <a:t>Collaborate </a:t>
            </a:r>
            <a:r>
              <a:rPr lang="en-US" sz="1600" dirty="0">
                <a:solidFill>
                  <a:srgbClr val="0D0D0D"/>
                </a:solidFill>
                <a:ea typeface="Times New Roman" panose="02020603050405020304" pitchFamily="18" charset="0"/>
                <a:cs typeface="Times New Roman" panose="02020603050405020304" pitchFamily="18" charset="0"/>
              </a:rPr>
              <a:t>with </a:t>
            </a:r>
            <a:r>
              <a:rPr lang="en-US" sz="1600" dirty="0" smtClean="0">
                <a:solidFill>
                  <a:srgbClr val="0D0D0D"/>
                </a:solidFill>
                <a:ea typeface="Times New Roman" panose="02020603050405020304" pitchFamily="18" charset="0"/>
                <a:cs typeface="Times New Roman" panose="02020603050405020304" pitchFamily="18" charset="0"/>
              </a:rPr>
              <a:t>the member </a:t>
            </a:r>
            <a:r>
              <a:rPr lang="en-US" sz="1600" dirty="0">
                <a:solidFill>
                  <a:srgbClr val="0D0D0D"/>
                </a:solidFill>
                <a:ea typeface="Times New Roman" panose="02020603050405020304" pitchFamily="18" charset="0"/>
                <a:cs typeface="Times New Roman" panose="02020603050405020304" pitchFamily="18" charset="0"/>
              </a:rPr>
              <a:t>and/or family, and </a:t>
            </a:r>
            <a:r>
              <a:rPr lang="en-US" sz="1600" dirty="0" smtClean="0">
                <a:solidFill>
                  <a:srgbClr val="0D0D0D"/>
                </a:solidFill>
                <a:ea typeface="Times New Roman" panose="02020603050405020304" pitchFamily="18" charset="0"/>
                <a:cs typeface="Times New Roman" panose="02020603050405020304" pitchFamily="18" charset="0"/>
              </a:rPr>
              <a:t>providers </a:t>
            </a:r>
            <a:r>
              <a:rPr lang="en-US" sz="1600" dirty="0">
                <a:solidFill>
                  <a:srgbClr val="0D0D0D"/>
                </a:solidFill>
                <a:ea typeface="Times New Roman" panose="02020603050405020304" pitchFamily="18" charset="0"/>
                <a:cs typeface="Times New Roman" panose="02020603050405020304" pitchFamily="18" charset="0"/>
              </a:rPr>
              <a:t>and supports to develop a care plan in a positive, person-centered, and recovery–oriented manner</a:t>
            </a:r>
            <a:endParaRPr lang="en-US" sz="1600" dirty="0">
              <a:solidFill>
                <a:prstClr val="black">
                  <a:lumMod val="95000"/>
                  <a:lumOff val="5000"/>
                </a:prstClr>
              </a:solidFill>
              <a:ea typeface="Times New Roman" panose="02020603050405020304" pitchFamily="18" charset="0"/>
              <a:cs typeface="Times New Roman" panose="02020603050405020304" pitchFamily="18" charset="0"/>
            </a:endParaRPr>
          </a:p>
          <a:p>
            <a:pPr marL="342900" lvl="0" indent="-342900">
              <a:spcBef>
                <a:spcPts val="0"/>
              </a:spcBef>
              <a:buFont typeface="Wingdings" panose="05000000000000000000" pitchFamily="2" charset="2"/>
              <a:buChar char="§"/>
              <a:tabLst>
                <a:tab pos="457200" algn="l"/>
              </a:tabLst>
            </a:pPr>
            <a:r>
              <a:rPr lang="en-US" sz="1600" dirty="0" smtClean="0">
                <a:solidFill>
                  <a:srgbClr val="0D0D0D"/>
                </a:solidFill>
                <a:ea typeface="Times New Roman" panose="02020603050405020304" pitchFamily="18" charset="0"/>
                <a:cs typeface="Times New Roman" panose="02020603050405020304" pitchFamily="18" charset="0"/>
              </a:rPr>
              <a:t>Partner </a:t>
            </a:r>
            <a:r>
              <a:rPr lang="en-US" sz="1600" dirty="0">
                <a:solidFill>
                  <a:srgbClr val="0D0D0D"/>
                </a:solidFill>
                <a:ea typeface="Times New Roman" panose="02020603050405020304" pitchFamily="18" charset="0"/>
                <a:cs typeface="Times New Roman" panose="02020603050405020304" pitchFamily="18" charset="0"/>
              </a:rPr>
              <a:t>with </a:t>
            </a:r>
            <a:r>
              <a:rPr lang="en-US" sz="1600" dirty="0" smtClean="0">
                <a:solidFill>
                  <a:srgbClr val="0D0D0D"/>
                </a:solidFill>
                <a:ea typeface="Times New Roman" panose="02020603050405020304" pitchFamily="18" charset="0"/>
                <a:cs typeface="Times New Roman" panose="02020603050405020304" pitchFamily="18" charset="0"/>
              </a:rPr>
              <a:t>Beacon Peers </a:t>
            </a:r>
            <a:r>
              <a:rPr lang="en-US" sz="1600" dirty="0">
                <a:solidFill>
                  <a:srgbClr val="0D0D0D"/>
                </a:solidFill>
                <a:ea typeface="Times New Roman" panose="02020603050405020304" pitchFamily="18" charset="0"/>
                <a:cs typeface="Times New Roman" panose="02020603050405020304" pitchFamily="18" charset="0"/>
              </a:rPr>
              <a:t>to enhance care management and </a:t>
            </a:r>
            <a:r>
              <a:rPr lang="en-US" sz="1600" dirty="0" smtClean="0">
                <a:solidFill>
                  <a:srgbClr val="0D0D0D"/>
                </a:solidFill>
                <a:ea typeface="Times New Roman" panose="02020603050405020304" pitchFamily="18" charset="0"/>
                <a:cs typeface="Times New Roman" panose="02020603050405020304" pitchFamily="18" charset="0"/>
              </a:rPr>
              <a:t>to provide </a:t>
            </a:r>
            <a:r>
              <a:rPr lang="en-US" sz="1600" dirty="0">
                <a:solidFill>
                  <a:srgbClr val="0D0D0D"/>
                </a:solidFill>
                <a:ea typeface="Times New Roman" panose="02020603050405020304" pitchFamily="18" charset="0"/>
                <a:cs typeface="Times New Roman" panose="02020603050405020304" pitchFamily="18" charset="0"/>
              </a:rPr>
              <a:t>direct support </a:t>
            </a:r>
            <a:endParaRPr lang="en-US" sz="1600" dirty="0" smtClean="0">
              <a:solidFill>
                <a:srgbClr val="0D0D0D"/>
              </a:solidFill>
              <a:ea typeface="Times New Roman" panose="02020603050405020304" pitchFamily="18" charset="0"/>
              <a:cs typeface="Times New Roman" panose="02020603050405020304" pitchFamily="18" charset="0"/>
            </a:endParaRPr>
          </a:p>
          <a:p>
            <a:pPr marL="342900" lvl="0" indent="-342900">
              <a:spcBef>
                <a:spcPts val="0"/>
              </a:spcBef>
              <a:buFont typeface="Wingdings" panose="05000000000000000000" pitchFamily="2" charset="2"/>
              <a:buChar char="§"/>
            </a:pPr>
            <a:r>
              <a:rPr lang="en-US" sz="1600" dirty="0" smtClean="0">
                <a:solidFill>
                  <a:prstClr val="black">
                    <a:lumMod val="95000"/>
                    <a:lumOff val="5000"/>
                  </a:prstClr>
                </a:solidFill>
                <a:ea typeface="Times New Roman" panose="02020603050405020304" pitchFamily="18" charset="0"/>
              </a:rPr>
              <a:t>Work </a:t>
            </a:r>
            <a:r>
              <a:rPr lang="en-US" sz="1600" dirty="0">
                <a:solidFill>
                  <a:prstClr val="black">
                    <a:lumMod val="95000"/>
                    <a:lumOff val="5000"/>
                  </a:prstClr>
                </a:solidFill>
                <a:ea typeface="Times New Roman" panose="02020603050405020304" pitchFamily="18" charset="0"/>
              </a:rPr>
              <a:t>with ED staff on disposition planning to </a:t>
            </a:r>
            <a:r>
              <a:rPr lang="en-US" sz="1600" dirty="0" smtClean="0">
                <a:solidFill>
                  <a:prstClr val="black">
                    <a:lumMod val="95000"/>
                    <a:lumOff val="5000"/>
                  </a:prstClr>
                </a:solidFill>
                <a:ea typeface="Times New Roman" panose="02020603050405020304" pitchFamily="18" charset="0"/>
              </a:rPr>
              <a:t>help ensure the member receives the </a:t>
            </a:r>
            <a:r>
              <a:rPr lang="en-US" sz="1600" dirty="0">
                <a:solidFill>
                  <a:prstClr val="black">
                    <a:lumMod val="95000"/>
                    <a:lumOff val="5000"/>
                  </a:prstClr>
                </a:solidFill>
                <a:ea typeface="Times New Roman" panose="02020603050405020304" pitchFamily="18" charset="0"/>
              </a:rPr>
              <a:t>appropriate treatment </a:t>
            </a:r>
            <a:r>
              <a:rPr lang="en-US" sz="1600" dirty="0" smtClean="0">
                <a:solidFill>
                  <a:prstClr val="black">
                    <a:lumMod val="95000"/>
                    <a:lumOff val="5000"/>
                  </a:prstClr>
                </a:solidFill>
                <a:ea typeface="Times New Roman" panose="02020603050405020304" pitchFamily="18" charset="0"/>
              </a:rPr>
              <a:t>intervention. ICMs also support any Medicaid youth stuck in the ED.</a:t>
            </a:r>
            <a:endParaRPr lang="en-US" sz="1600" dirty="0">
              <a:solidFill>
                <a:prstClr val="black">
                  <a:lumMod val="95000"/>
                  <a:lumOff val="5000"/>
                </a:prstClr>
              </a:solidFill>
              <a:ea typeface="Times New Roman" panose="02020603050405020304" pitchFamily="18" charset="0"/>
            </a:endParaRPr>
          </a:p>
          <a:p>
            <a:pPr marL="342900" lvl="0" indent="-342900">
              <a:spcBef>
                <a:spcPts val="0"/>
              </a:spcBef>
              <a:buFont typeface="Wingdings" panose="05000000000000000000" pitchFamily="2" charset="2"/>
              <a:buChar char="§"/>
            </a:pPr>
            <a:r>
              <a:rPr lang="en-US" sz="1600" dirty="0">
                <a:solidFill>
                  <a:prstClr val="black">
                    <a:lumMod val="95000"/>
                    <a:lumOff val="5000"/>
                  </a:prstClr>
                </a:solidFill>
                <a:ea typeface="Times New Roman" panose="02020603050405020304" pitchFamily="18" charset="0"/>
              </a:rPr>
              <a:t>Attend/participate in facility based rounds</a:t>
            </a:r>
          </a:p>
          <a:p>
            <a:pPr marL="342900" lvl="0" indent="-342900">
              <a:spcBef>
                <a:spcPts val="0"/>
              </a:spcBef>
              <a:buFont typeface="Wingdings" panose="05000000000000000000" pitchFamily="2" charset="2"/>
              <a:buChar char="§"/>
            </a:pPr>
            <a:r>
              <a:rPr lang="en-US" sz="1600" dirty="0" smtClean="0">
                <a:solidFill>
                  <a:prstClr val="black">
                    <a:lumMod val="95000"/>
                    <a:lumOff val="5000"/>
                  </a:prstClr>
                </a:solidFill>
                <a:ea typeface="Times New Roman" panose="02020603050405020304" pitchFamily="18" charset="0"/>
              </a:rPr>
              <a:t>Participate </a:t>
            </a:r>
            <a:r>
              <a:rPr lang="en-US" sz="1600" dirty="0">
                <a:solidFill>
                  <a:prstClr val="black">
                    <a:lumMod val="95000"/>
                    <a:lumOff val="5000"/>
                  </a:prstClr>
                </a:solidFill>
                <a:ea typeface="Times New Roman" panose="02020603050405020304" pitchFamily="18" charset="0"/>
              </a:rPr>
              <a:t>in provider meetings to discuss treatment history, current needs, and supports/available </a:t>
            </a:r>
            <a:r>
              <a:rPr lang="en-US" sz="1600" dirty="0" smtClean="0">
                <a:solidFill>
                  <a:prstClr val="black">
                    <a:lumMod val="95000"/>
                    <a:lumOff val="5000"/>
                  </a:prstClr>
                </a:solidFill>
                <a:ea typeface="Times New Roman" panose="02020603050405020304" pitchFamily="18" charset="0"/>
              </a:rPr>
              <a:t>resources. Attend treatment and discharge planning meetings. </a:t>
            </a:r>
            <a:endParaRPr lang="en-US" sz="1600" dirty="0">
              <a:solidFill>
                <a:prstClr val="black">
                  <a:lumMod val="95000"/>
                  <a:lumOff val="5000"/>
                </a:prstClr>
              </a:solidFill>
              <a:ea typeface="Times New Roman" panose="02020603050405020304" pitchFamily="18" charset="0"/>
            </a:endParaRPr>
          </a:p>
          <a:p>
            <a:pPr marL="342900" lvl="0" indent="-342900">
              <a:spcBef>
                <a:spcPts val="0"/>
              </a:spcBef>
              <a:buFont typeface="Wingdings" panose="05000000000000000000" pitchFamily="2" charset="2"/>
              <a:buChar char="§"/>
            </a:pPr>
            <a:r>
              <a:rPr lang="en-US" sz="1600" dirty="0">
                <a:solidFill>
                  <a:prstClr val="black">
                    <a:lumMod val="95000"/>
                    <a:lumOff val="5000"/>
                  </a:prstClr>
                </a:solidFill>
                <a:ea typeface="Times New Roman" panose="02020603050405020304" pitchFamily="18" charset="0"/>
              </a:rPr>
              <a:t>Outreach to engage high-cost/high-need individuals to connect them with treatment</a:t>
            </a:r>
          </a:p>
          <a:p>
            <a:pPr marL="342900" lvl="0" indent="-342900">
              <a:spcBef>
                <a:spcPts val="0"/>
              </a:spcBef>
              <a:buFont typeface="Wingdings" panose="05000000000000000000" pitchFamily="2" charset="2"/>
              <a:buChar char="§"/>
            </a:pPr>
            <a:r>
              <a:rPr lang="en-US" sz="1600" dirty="0">
                <a:solidFill>
                  <a:prstClr val="black">
                    <a:lumMod val="95000"/>
                    <a:lumOff val="5000"/>
                  </a:prstClr>
                </a:solidFill>
                <a:ea typeface="Times New Roman" panose="02020603050405020304" pitchFamily="18" charset="0"/>
              </a:rPr>
              <a:t>Provide face-to-face support with members in the community</a:t>
            </a:r>
          </a:p>
          <a:p>
            <a:pPr marL="29369" indent="0" defTabSz="327231">
              <a:lnSpc>
                <a:spcPct val="100000"/>
              </a:lnSpc>
              <a:spcBef>
                <a:spcPts val="0"/>
              </a:spcBef>
              <a:buNone/>
            </a:pPr>
            <a:endParaRPr lang="en-US" sz="1600" b="1" dirty="0">
              <a:solidFill>
                <a:prstClr val="black"/>
              </a:solidFill>
            </a:endParaRPr>
          </a:p>
        </p:txBody>
      </p:sp>
      <p:sp>
        <p:nvSpPr>
          <p:cNvPr id="4" name="Title 3"/>
          <p:cNvSpPr>
            <a:spLocks noGrp="1"/>
          </p:cNvSpPr>
          <p:nvPr>
            <p:ph type="title"/>
          </p:nvPr>
        </p:nvSpPr>
        <p:spPr/>
        <p:txBody>
          <a:bodyPr>
            <a:normAutofit/>
          </a:bodyPr>
          <a:lstStyle/>
          <a:p>
            <a:r>
              <a:rPr lang="en-US" dirty="0" smtClean="0"/>
              <a:t>The Intensive Care Manager</a:t>
            </a:r>
            <a:endParaRPr lang="en-US" dirty="0"/>
          </a:p>
        </p:txBody>
      </p:sp>
    </p:spTree>
    <p:extLst>
      <p:ext uri="{BB962C8B-B14F-4D97-AF65-F5344CB8AC3E}">
        <p14:creationId xmlns:p14="http://schemas.microsoft.com/office/powerpoint/2010/main" val="1478243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19</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203200" y="1106311"/>
            <a:ext cx="8839200" cy="5181600"/>
          </a:xfrm>
        </p:spPr>
        <p:txBody>
          <a:bodyPr/>
          <a:lstStyle/>
          <a:p>
            <a:pPr marL="0" lvl="0" indent="0">
              <a:lnSpc>
                <a:spcPct val="107000"/>
              </a:lnSpc>
              <a:spcBef>
                <a:spcPts val="0"/>
              </a:spcBef>
              <a:buNone/>
            </a:pPr>
            <a:r>
              <a:rPr lang="en-US" sz="1800" dirty="0">
                <a:solidFill>
                  <a:prstClr val="black">
                    <a:lumMod val="95000"/>
                    <a:lumOff val="5000"/>
                  </a:prstClr>
                </a:solidFill>
                <a:ea typeface="Calibri" panose="020F0502020204030204" pitchFamily="34" charset="0"/>
                <a:cs typeface="Times New Roman" panose="02020603050405020304" pitchFamily="18" charset="0"/>
              </a:rPr>
              <a:t>A </a:t>
            </a:r>
            <a:r>
              <a:rPr lang="en-US" sz="1800" dirty="0" smtClean="0">
                <a:solidFill>
                  <a:prstClr val="black">
                    <a:lumMod val="95000"/>
                    <a:lumOff val="5000"/>
                  </a:prstClr>
                </a:solidFill>
                <a:ea typeface="Calibri" panose="020F0502020204030204" pitchFamily="34" charset="0"/>
                <a:cs typeface="Times New Roman" panose="02020603050405020304" pitchFamily="18" charset="0"/>
              </a:rPr>
              <a:t>Peer, whether a family peer or individual peer,  </a:t>
            </a:r>
            <a:r>
              <a:rPr lang="en-US" sz="1800" dirty="0">
                <a:solidFill>
                  <a:prstClr val="black">
                    <a:lumMod val="95000"/>
                    <a:lumOff val="5000"/>
                  </a:prstClr>
                </a:solidFill>
                <a:ea typeface="Calibri" panose="020F0502020204030204" pitchFamily="34" charset="0"/>
                <a:cs typeface="Times New Roman" panose="02020603050405020304" pitchFamily="18" charset="0"/>
              </a:rPr>
              <a:t>has “lived experience” </a:t>
            </a:r>
            <a:r>
              <a:rPr lang="en-US" sz="1800" dirty="0" smtClean="0">
                <a:solidFill>
                  <a:prstClr val="black">
                    <a:lumMod val="95000"/>
                    <a:lumOff val="5000"/>
                  </a:prstClr>
                </a:solidFill>
                <a:ea typeface="Calibri" panose="020F0502020204030204" pitchFamily="34" charset="0"/>
                <a:cs typeface="Times New Roman" panose="02020603050405020304" pitchFamily="18" charset="0"/>
              </a:rPr>
              <a:t>with </a:t>
            </a:r>
            <a:r>
              <a:rPr lang="en-US" sz="1800" dirty="0">
                <a:solidFill>
                  <a:prstClr val="black">
                    <a:lumMod val="95000"/>
                    <a:lumOff val="5000"/>
                  </a:prstClr>
                </a:solidFill>
                <a:ea typeface="Calibri" panose="020F0502020204030204" pitchFamily="34" charset="0"/>
                <a:cs typeface="Times New Roman" panose="02020603050405020304" pitchFamily="18" charset="0"/>
              </a:rPr>
              <a:t>either a mental health and/or substance use disorder, or </a:t>
            </a:r>
            <a:r>
              <a:rPr lang="en-US" sz="1800" dirty="0" smtClean="0">
                <a:solidFill>
                  <a:prstClr val="black">
                    <a:lumMod val="95000"/>
                    <a:lumOff val="5000"/>
                  </a:prstClr>
                </a:solidFill>
                <a:ea typeface="Calibri" panose="020F0502020204030204" pitchFamily="34" charset="0"/>
                <a:cs typeface="Times New Roman" panose="02020603050405020304" pitchFamily="18" charset="0"/>
              </a:rPr>
              <a:t>they have cared </a:t>
            </a:r>
            <a:r>
              <a:rPr lang="en-US" sz="1800" dirty="0">
                <a:solidFill>
                  <a:prstClr val="black">
                    <a:lumMod val="95000"/>
                    <a:lumOff val="5000"/>
                  </a:prstClr>
                </a:solidFill>
                <a:ea typeface="Calibri" panose="020F0502020204030204" pitchFamily="34" charset="0"/>
                <a:cs typeface="Times New Roman" panose="02020603050405020304" pitchFamily="18" charset="0"/>
              </a:rPr>
              <a:t>for a family member who has. Because of this, the peer can teach, offer support, and help members work with the health care system. </a:t>
            </a:r>
          </a:p>
          <a:p>
            <a:pPr marL="0" lvl="0" indent="0">
              <a:lnSpc>
                <a:spcPct val="107000"/>
              </a:lnSpc>
              <a:spcBef>
                <a:spcPts val="0"/>
              </a:spcBef>
              <a:buNone/>
            </a:pPr>
            <a:endParaRPr lang="en-US" sz="1800" dirty="0">
              <a:solidFill>
                <a:prstClr val="black">
                  <a:lumMod val="95000"/>
                  <a:lumOff val="5000"/>
                </a:prstClr>
              </a:solidFill>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dirty="0">
                <a:solidFill>
                  <a:prstClr val="black">
                    <a:lumMod val="95000"/>
                    <a:lumOff val="5000"/>
                  </a:prstClr>
                </a:solidFill>
                <a:ea typeface="Calibri" panose="020F0502020204030204" pitchFamily="34" charset="0"/>
                <a:cs typeface="Times New Roman" panose="02020603050405020304" pitchFamily="18" charset="0"/>
              </a:rPr>
              <a:t>Peers help and don’t judge. They provide hope that recovery is possible. </a:t>
            </a:r>
          </a:p>
          <a:p>
            <a:pPr marL="0" lvl="0" indent="0">
              <a:lnSpc>
                <a:spcPct val="107000"/>
              </a:lnSpc>
              <a:spcBef>
                <a:spcPts val="0"/>
              </a:spcBef>
              <a:buNone/>
            </a:pPr>
            <a:endParaRPr lang="en-US" sz="1800" dirty="0">
              <a:solidFill>
                <a:prstClr val="black">
                  <a:lumMod val="95000"/>
                  <a:lumOff val="5000"/>
                </a:prstClr>
              </a:solidFill>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dirty="0">
                <a:solidFill>
                  <a:prstClr val="black">
                    <a:lumMod val="95000"/>
                    <a:lumOff val="5000"/>
                  </a:prstClr>
                </a:solidFill>
                <a:ea typeface="Calibri" panose="020F0502020204030204" pitchFamily="34" charset="0"/>
                <a:cs typeface="Times New Roman" panose="02020603050405020304" pitchFamily="18" charset="0"/>
              </a:rPr>
              <a:t>They can provide assistance in various areas of the member’s life:</a:t>
            </a:r>
          </a:p>
          <a:p>
            <a:pPr marL="0" lvl="0" indent="0">
              <a:lnSpc>
                <a:spcPct val="107000"/>
              </a:lnSpc>
              <a:spcBef>
                <a:spcPts val="0"/>
              </a:spcBef>
              <a:buNone/>
            </a:pPr>
            <a:r>
              <a:rPr lang="en-US" sz="1800" dirty="0">
                <a:solidFill>
                  <a:prstClr val="black">
                    <a:lumMod val="95000"/>
                    <a:lumOff val="5000"/>
                  </a:prstClr>
                </a:solidFill>
                <a:ea typeface="Calibri" panose="020F0502020204030204" pitchFamily="34" charset="0"/>
                <a:cs typeface="Times New Roman" panose="02020603050405020304" pitchFamily="18" charset="0"/>
              </a:rPr>
              <a:t> </a:t>
            </a:r>
          </a:p>
          <a:p>
            <a:pPr marL="285750" lvl="0" indent="-285750">
              <a:lnSpc>
                <a:spcPct val="107000"/>
              </a:lnSpc>
              <a:spcBef>
                <a:spcPts val="0"/>
              </a:spcBef>
              <a:buFont typeface="Wingdings" panose="05000000000000000000" pitchFamily="2" charset="2"/>
              <a:buChar char="§"/>
            </a:pPr>
            <a:r>
              <a:rPr lang="en-US" sz="1800" dirty="0">
                <a:solidFill>
                  <a:prstClr val="black">
                    <a:lumMod val="95000"/>
                    <a:lumOff val="5000"/>
                  </a:prstClr>
                </a:solidFill>
                <a:ea typeface="Calibri" panose="020F0502020204030204" pitchFamily="34" charset="0"/>
                <a:cs typeface="Times New Roman" panose="02020603050405020304" pitchFamily="18" charset="0"/>
              </a:rPr>
              <a:t>Connect with community resources </a:t>
            </a:r>
          </a:p>
          <a:p>
            <a:pPr marL="285750" lvl="0" indent="-285750">
              <a:lnSpc>
                <a:spcPct val="107000"/>
              </a:lnSpc>
              <a:spcBef>
                <a:spcPts val="0"/>
              </a:spcBef>
              <a:buFont typeface="Wingdings" panose="05000000000000000000" pitchFamily="2" charset="2"/>
              <a:buChar char="§"/>
            </a:pPr>
            <a:r>
              <a:rPr lang="en-US" sz="1800" dirty="0">
                <a:solidFill>
                  <a:prstClr val="black">
                    <a:lumMod val="95000"/>
                    <a:lumOff val="5000"/>
                  </a:prstClr>
                </a:solidFill>
                <a:ea typeface="Calibri" panose="020F0502020204030204" pitchFamily="34" charset="0"/>
                <a:cs typeface="Times New Roman" panose="02020603050405020304" pitchFamily="18" charset="0"/>
              </a:rPr>
              <a:t>Find traditional and non-traditional services</a:t>
            </a:r>
          </a:p>
          <a:p>
            <a:pPr marL="285750" lvl="0" indent="-285750">
              <a:lnSpc>
                <a:spcPct val="107000"/>
              </a:lnSpc>
              <a:spcBef>
                <a:spcPts val="0"/>
              </a:spcBef>
              <a:buFont typeface="Wingdings" panose="05000000000000000000" pitchFamily="2" charset="2"/>
              <a:buChar char="§"/>
            </a:pPr>
            <a:r>
              <a:rPr lang="en-US" sz="1800" dirty="0">
                <a:solidFill>
                  <a:prstClr val="black">
                    <a:lumMod val="95000"/>
                    <a:lumOff val="5000"/>
                  </a:prstClr>
                </a:solidFill>
                <a:ea typeface="Calibri" panose="020F0502020204030204" pitchFamily="34" charset="0"/>
                <a:cs typeface="Times New Roman" panose="02020603050405020304" pitchFamily="18" charset="0"/>
              </a:rPr>
              <a:t>Work with </a:t>
            </a:r>
            <a:r>
              <a:rPr lang="en-US" sz="1800" dirty="0" smtClean="0">
                <a:solidFill>
                  <a:prstClr val="black">
                    <a:lumMod val="95000"/>
                    <a:lumOff val="5000"/>
                  </a:prstClr>
                </a:solidFill>
                <a:ea typeface="Calibri" panose="020F0502020204030204" pitchFamily="34" charset="0"/>
                <a:cs typeface="Times New Roman" panose="02020603050405020304" pitchFamily="18" charset="0"/>
              </a:rPr>
              <a:t>providers </a:t>
            </a:r>
            <a:r>
              <a:rPr lang="en-US" sz="1800" dirty="0">
                <a:solidFill>
                  <a:prstClr val="black">
                    <a:lumMod val="95000"/>
                    <a:lumOff val="5000"/>
                  </a:prstClr>
                </a:solidFill>
                <a:ea typeface="Calibri" panose="020F0502020204030204" pitchFamily="34" charset="0"/>
                <a:cs typeface="Times New Roman" panose="02020603050405020304" pitchFamily="18" charset="0"/>
              </a:rPr>
              <a:t>to develop treatment and discharge plans</a:t>
            </a:r>
          </a:p>
          <a:p>
            <a:pPr marL="285750" lvl="0" indent="-285750">
              <a:lnSpc>
                <a:spcPct val="107000"/>
              </a:lnSpc>
              <a:spcBef>
                <a:spcPts val="0"/>
              </a:spcBef>
              <a:buFont typeface="Wingdings" panose="05000000000000000000" pitchFamily="2" charset="2"/>
              <a:buChar char="§"/>
            </a:pPr>
            <a:r>
              <a:rPr lang="en-US" sz="1800" dirty="0">
                <a:solidFill>
                  <a:prstClr val="black">
                    <a:lumMod val="95000"/>
                    <a:lumOff val="5000"/>
                  </a:prstClr>
                </a:solidFill>
                <a:ea typeface="Calibri" panose="020F0502020204030204" pitchFamily="34" charset="0"/>
                <a:cs typeface="Times New Roman" panose="02020603050405020304" pitchFamily="18" charset="0"/>
              </a:rPr>
              <a:t>Gain education, tools, and feedback to support </a:t>
            </a:r>
            <a:r>
              <a:rPr lang="en-US" sz="1800" dirty="0" smtClean="0">
                <a:solidFill>
                  <a:prstClr val="black">
                    <a:lumMod val="95000"/>
                    <a:lumOff val="5000"/>
                  </a:prstClr>
                </a:solidFill>
                <a:ea typeface="Calibri" panose="020F0502020204030204" pitchFamily="34" charset="0"/>
                <a:cs typeface="Times New Roman" panose="02020603050405020304" pitchFamily="18" charset="0"/>
              </a:rPr>
              <a:t>members’ recoveries</a:t>
            </a:r>
            <a:endParaRPr lang="en-US" sz="1800" dirty="0">
              <a:solidFill>
                <a:prstClr val="black">
                  <a:lumMod val="95000"/>
                  <a:lumOff val="5000"/>
                </a:prstClr>
              </a:solidFill>
              <a:ea typeface="Calibri" panose="020F0502020204030204" pitchFamily="34" charset="0"/>
              <a:cs typeface="Times New Roman" panose="02020603050405020304" pitchFamily="18" charset="0"/>
            </a:endParaRPr>
          </a:p>
          <a:p>
            <a:pPr marL="285750" lvl="0" indent="-285750">
              <a:lnSpc>
                <a:spcPct val="107000"/>
              </a:lnSpc>
              <a:spcBef>
                <a:spcPts val="0"/>
              </a:spcBef>
              <a:buFont typeface="Wingdings" panose="05000000000000000000" pitchFamily="2" charset="2"/>
              <a:buChar char="§"/>
            </a:pPr>
            <a:r>
              <a:rPr lang="en-US" sz="1800" dirty="0">
                <a:solidFill>
                  <a:prstClr val="black">
                    <a:lumMod val="95000"/>
                    <a:lumOff val="5000"/>
                  </a:prstClr>
                </a:solidFill>
                <a:ea typeface="Calibri" panose="020F0502020204030204" pitchFamily="34" charset="0"/>
                <a:cs typeface="Times New Roman" panose="02020603050405020304" pitchFamily="18" charset="0"/>
              </a:rPr>
              <a:t>Advocate for </a:t>
            </a:r>
            <a:r>
              <a:rPr lang="en-US" sz="1800" dirty="0" smtClean="0">
                <a:solidFill>
                  <a:prstClr val="black">
                    <a:lumMod val="95000"/>
                    <a:lumOff val="5000"/>
                  </a:prstClr>
                </a:solidFill>
                <a:ea typeface="Calibri" panose="020F0502020204030204" pitchFamily="34" charset="0"/>
                <a:cs typeface="Times New Roman" panose="02020603050405020304" pitchFamily="18" charset="0"/>
              </a:rPr>
              <a:t>members 'care</a:t>
            </a:r>
            <a:endParaRPr lang="en-US" sz="1800" dirty="0">
              <a:solidFill>
                <a:prstClr val="black">
                  <a:lumMod val="95000"/>
                  <a:lumOff val="5000"/>
                </a:prstClr>
              </a:solidFill>
              <a:ea typeface="Calibri" panose="020F0502020204030204" pitchFamily="34" charset="0"/>
              <a:cs typeface="Times New Roman" panose="02020603050405020304" pitchFamily="18" charset="0"/>
            </a:endParaRPr>
          </a:p>
          <a:p>
            <a:pPr marL="285750" lvl="0" indent="-285750">
              <a:lnSpc>
                <a:spcPct val="107000"/>
              </a:lnSpc>
              <a:spcBef>
                <a:spcPts val="0"/>
              </a:spcBef>
              <a:buFont typeface="Wingdings" panose="05000000000000000000" pitchFamily="2" charset="2"/>
              <a:buChar char="§"/>
            </a:pPr>
            <a:r>
              <a:rPr lang="en-US" sz="1800" dirty="0">
                <a:solidFill>
                  <a:prstClr val="black">
                    <a:lumMod val="95000"/>
                    <a:lumOff val="5000"/>
                  </a:prstClr>
                </a:solidFill>
                <a:ea typeface="Calibri" panose="020F0502020204030204" pitchFamily="34" charset="0"/>
                <a:cs typeface="Times New Roman" panose="02020603050405020304" pitchFamily="18" charset="0"/>
              </a:rPr>
              <a:t>Transition from a hospital stay to home</a:t>
            </a:r>
          </a:p>
          <a:p>
            <a:pPr marL="285750" lvl="0" indent="-285750">
              <a:lnSpc>
                <a:spcPct val="107000"/>
              </a:lnSpc>
              <a:spcBef>
                <a:spcPts val="0"/>
              </a:spcBef>
              <a:buFont typeface="Wingdings" panose="05000000000000000000" pitchFamily="2" charset="2"/>
              <a:buChar char="§"/>
            </a:pPr>
            <a:r>
              <a:rPr lang="en-US" sz="1800" dirty="0">
                <a:solidFill>
                  <a:prstClr val="black">
                    <a:lumMod val="95000"/>
                    <a:lumOff val="5000"/>
                  </a:prstClr>
                </a:solidFill>
                <a:ea typeface="Calibri" panose="020F0502020204030204" pitchFamily="34" charset="0"/>
                <a:cs typeface="Times New Roman" panose="02020603050405020304" pitchFamily="18" charset="0"/>
              </a:rPr>
              <a:t>Take part in aftercare following other programs, such as a Partial Hospitalization Program (PHP), residential care, or detox</a:t>
            </a:r>
          </a:p>
          <a:p>
            <a:pPr lvl="0">
              <a:buFont typeface="Arial" panose="020B0604020202020204" pitchFamily="34" charset="0"/>
              <a:buChar char="•"/>
            </a:pPr>
            <a:endParaRPr lang="en-US" dirty="0">
              <a:solidFill>
                <a:prstClr val="black">
                  <a:lumMod val="95000"/>
                  <a:lumOff val="5000"/>
                </a:prstClr>
              </a:solidFill>
            </a:endParaRPr>
          </a:p>
        </p:txBody>
      </p:sp>
      <p:sp>
        <p:nvSpPr>
          <p:cNvPr id="4" name="Title 3"/>
          <p:cNvSpPr>
            <a:spLocks noGrp="1"/>
          </p:cNvSpPr>
          <p:nvPr>
            <p:ph type="title"/>
          </p:nvPr>
        </p:nvSpPr>
        <p:spPr/>
        <p:txBody>
          <a:bodyPr>
            <a:normAutofit/>
          </a:bodyPr>
          <a:lstStyle/>
          <a:p>
            <a:r>
              <a:rPr lang="en-US" dirty="0" smtClean="0"/>
              <a:t>The Peer Support Specialist</a:t>
            </a:r>
            <a:endParaRPr lang="en-US" dirty="0"/>
          </a:p>
        </p:txBody>
      </p:sp>
    </p:spTree>
    <p:extLst>
      <p:ext uri="{BB962C8B-B14F-4D97-AF65-F5344CB8AC3E}">
        <p14:creationId xmlns:p14="http://schemas.microsoft.com/office/powerpoint/2010/main" val="281038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defTabSz="449505">
              <a:defRPr/>
            </a:pPr>
            <a:fld id="{77E85DEC-3C54-CC49-B6AA-116CC903AFD3}" type="slidenum">
              <a:rPr lang="en-US">
                <a:solidFill>
                  <a:prstClr val="white"/>
                </a:solidFill>
                <a:latin typeface="Arial"/>
              </a:rPr>
              <a:pPr defTabSz="449505">
                <a:defRPr/>
              </a:pPr>
              <a:t>2</a:t>
            </a:fld>
            <a:endParaRPr lang="en-US" dirty="0">
              <a:solidFill>
                <a:prstClr val="white"/>
              </a:solidFill>
              <a:latin typeface="Arial"/>
            </a:endParaRPr>
          </a:p>
        </p:txBody>
      </p:sp>
      <p:sp>
        <p:nvSpPr>
          <p:cNvPr id="3" name="Content Placeholder 2"/>
          <p:cNvSpPr>
            <a:spLocks noGrp="1"/>
          </p:cNvSpPr>
          <p:nvPr>
            <p:ph idx="1"/>
          </p:nvPr>
        </p:nvSpPr>
        <p:spPr>
          <a:xfrm>
            <a:off x="548932" y="1315405"/>
            <a:ext cx="8055101" cy="5542595"/>
          </a:xfrm>
        </p:spPr>
        <p:txBody>
          <a:bodyPr/>
          <a:lstStyle/>
          <a:p>
            <a:pPr marL="40343" indent="0">
              <a:buNone/>
            </a:pPr>
            <a:r>
              <a:rPr lang="en-US" sz="1765" dirty="0"/>
              <a:t>A contract structure that is unique in the country, allowing for a multi-agency approach to problem solving and to address seemingly intractable system concerns, resulting in significant positive outcomes. Examples include: </a:t>
            </a:r>
          </a:p>
          <a:p>
            <a:pPr>
              <a:buFont typeface="Arial" panose="020B0604020202020204" pitchFamily="34" charset="0"/>
              <a:buChar char="•"/>
            </a:pPr>
            <a:r>
              <a:rPr lang="en-US" sz="1765" dirty="0"/>
              <a:t>The Department of Children and Families (DCF), the Department of Mental Health and Addiction Services (DMHAS), and the Department of Social Services (DSS), contracting with Beacon Health Options as the Administrative Services Organization (ASO)</a:t>
            </a:r>
          </a:p>
          <a:p>
            <a:pPr>
              <a:buFont typeface="Arial" panose="020B0604020202020204" pitchFamily="34" charset="0"/>
              <a:buChar char="•"/>
            </a:pPr>
            <a:r>
              <a:rPr lang="en-US" sz="1765" dirty="0"/>
              <a:t>Behavioral Health Oversight Council and subcommittees created in statute as an advisory body</a:t>
            </a:r>
          </a:p>
          <a:p>
            <a:pPr>
              <a:buFont typeface="Arial" panose="020B0604020202020204" pitchFamily="34" charset="0"/>
              <a:buChar char="•"/>
            </a:pPr>
            <a:r>
              <a:rPr lang="en-US" sz="1765" dirty="0"/>
              <a:t>True provider partnerships developed over the years </a:t>
            </a:r>
          </a:p>
          <a:p>
            <a:pPr>
              <a:buFont typeface="Arial" panose="020B0604020202020204" pitchFamily="34" charset="0"/>
              <a:buChar char="•"/>
            </a:pPr>
            <a:r>
              <a:rPr lang="en-US" sz="1765" dirty="0">
                <a:solidFill>
                  <a:schemeClr val="tx1"/>
                </a:solidFill>
              </a:rPr>
              <a:t>Alignment of contract and contract incentives designed to increase access and improve member </a:t>
            </a:r>
            <a:r>
              <a:rPr lang="en-US" sz="1765" dirty="0" smtClean="0">
                <a:solidFill>
                  <a:schemeClr val="tx1"/>
                </a:solidFill>
              </a:rPr>
              <a:t>outcomes</a:t>
            </a:r>
            <a:endParaRPr lang="en-US" sz="1765"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Connecticut Behavioral Health Partnership (CT BHP)</a:t>
            </a:r>
            <a:endParaRPr lang="en-US" dirty="0">
              <a:solidFill>
                <a:srgbClr val="FF0000"/>
              </a:solidFill>
            </a:endParaRPr>
          </a:p>
        </p:txBody>
      </p:sp>
    </p:spTree>
    <p:extLst>
      <p:ext uri="{BB962C8B-B14F-4D97-AF65-F5344CB8AC3E}">
        <p14:creationId xmlns:p14="http://schemas.microsoft.com/office/powerpoint/2010/main" val="3731567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20</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411744" y="1059955"/>
            <a:ext cx="8055101" cy="5542595"/>
          </a:xfrm>
        </p:spPr>
        <p:txBody>
          <a:bodyPr/>
          <a:lstStyle/>
          <a:p>
            <a:r>
              <a:rPr lang="en-US" sz="2000" dirty="0" smtClean="0"/>
              <a:t>Call the Customer Service Department toll free at 877-552-8247 </a:t>
            </a:r>
          </a:p>
          <a:p>
            <a:r>
              <a:rPr lang="en-US" sz="2000" dirty="0" smtClean="0"/>
              <a:t>Hearing impaired, call TTY/TDD 866-218-0525 or dial 711 </a:t>
            </a:r>
          </a:p>
          <a:p>
            <a:r>
              <a:rPr lang="en-US" sz="2000" dirty="0" smtClean="0"/>
              <a:t>The </a:t>
            </a:r>
            <a:r>
              <a:rPr lang="en-US" sz="2000" dirty="0"/>
              <a:t>C</a:t>
            </a:r>
            <a:r>
              <a:rPr lang="en-US" sz="2000" dirty="0" smtClean="0"/>
              <a:t>all </a:t>
            </a:r>
            <a:r>
              <a:rPr lang="en-US" sz="2000" dirty="0"/>
              <a:t>C</a:t>
            </a:r>
            <a:r>
              <a:rPr lang="en-US" sz="2000" dirty="0" smtClean="0"/>
              <a:t>enter is open Monday through Friday from 9 am to 7 pm </a:t>
            </a:r>
          </a:p>
          <a:p>
            <a:r>
              <a:rPr lang="en-US" sz="2000" dirty="0" smtClean="0"/>
              <a:t>Clinical Care Managers are available 24 hours a day, 365 days a year </a:t>
            </a:r>
          </a:p>
          <a:p>
            <a:r>
              <a:rPr lang="en-US" sz="2000" dirty="0" smtClean="0"/>
              <a:t>If you don’t speak English, a Customer Service Representative will connect you to a person who is able to speak your language.</a:t>
            </a:r>
            <a:endParaRPr lang="en-US" sz="2000" dirty="0">
              <a:solidFill>
                <a:srgbClr val="FF0000"/>
              </a:solidFill>
            </a:endParaRPr>
          </a:p>
        </p:txBody>
      </p:sp>
      <p:sp>
        <p:nvSpPr>
          <p:cNvPr id="4" name="Title 3"/>
          <p:cNvSpPr>
            <a:spLocks noGrp="1"/>
          </p:cNvSpPr>
          <p:nvPr>
            <p:ph type="title"/>
          </p:nvPr>
        </p:nvSpPr>
        <p:spPr/>
        <p:txBody>
          <a:bodyPr>
            <a:normAutofit/>
          </a:bodyPr>
          <a:lstStyle/>
          <a:p>
            <a:r>
              <a:rPr lang="en-US" dirty="0" smtClean="0"/>
              <a:t>If Families Have Questions or Concerns</a:t>
            </a:r>
            <a:endParaRPr lang="en-US" dirty="0">
              <a:solidFill>
                <a:srgbClr val="FF0000"/>
              </a:solidFill>
            </a:endParaRPr>
          </a:p>
        </p:txBody>
      </p:sp>
    </p:spTree>
    <p:extLst>
      <p:ext uri="{BB962C8B-B14F-4D97-AF65-F5344CB8AC3E}">
        <p14:creationId xmlns:p14="http://schemas.microsoft.com/office/powerpoint/2010/main" val="198584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21</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558243" y="1237075"/>
            <a:ext cx="8036478" cy="4883798"/>
          </a:xfrm>
        </p:spPr>
        <p:txBody>
          <a:bodyPr/>
          <a:lstStyle/>
          <a:p>
            <a:endParaRPr lang="en-US" dirty="0" smtClean="0">
              <a:solidFill>
                <a:schemeClr val="tx1"/>
              </a:solidFill>
            </a:endParaRPr>
          </a:p>
          <a:p>
            <a:endParaRPr lang="en-US" dirty="0">
              <a:solidFill>
                <a:schemeClr val="tx1"/>
              </a:solidFill>
            </a:endParaRPr>
          </a:p>
          <a:p>
            <a:r>
              <a:rPr lang="en-US" dirty="0" smtClean="0">
                <a:solidFill>
                  <a:schemeClr val="tx1"/>
                </a:solidFill>
              </a:rPr>
              <a:t>Interested in participating in regional meetings to hear more specifics regarding challenges/opportunities</a:t>
            </a:r>
          </a:p>
          <a:p>
            <a:r>
              <a:rPr lang="en-US" dirty="0" smtClean="0">
                <a:solidFill>
                  <a:schemeClr val="tx1"/>
                </a:solidFill>
              </a:rPr>
              <a:t>Use of Regional Network Management staff to support collaboration</a:t>
            </a:r>
          </a:p>
          <a:p>
            <a:pPr lvl="1"/>
            <a:r>
              <a:rPr lang="en-US" dirty="0" smtClean="0">
                <a:solidFill>
                  <a:schemeClr val="tx1"/>
                </a:solidFill>
              </a:rPr>
              <a:t>Provider Introductions</a:t>
            </a:r>
          </a:p>
          <a:p>
            <a:pPr lvl="1"/>
            <a:r>
              <a:rPr lang="en-US" dirty="0" smtClean="0">
                <a:solidFill>
                  <a:schemeClr val="tx1"/>
                </a:solidFill>
              </a:rPr>
              <a:t>Support Community connections and collaboration</a:t>
            </a:r>
          </a:p>
          <a:p>
            <a:r>
              <a:rPr lang="en-US" dirty="0" smtClean="0">
                <a:solidFill>
                  <a:schemeClr val="tx1"/>
                </a:solidFill>
              </a:rPr>
              <a:t>Other</a:t>
            </a:r>
            <a:endParaRPr lang="en-US" dirty="0">
              <a:solidFill>
                <a:schemeClr val="tx1"/>
              </a:solidFill>
            </a:endParaRPr>
          </a:p>
        </p:txBody>
      </p:sp>
      <p:sp>
        <p:nvSpPr>
          <p:cNvPr id="4" name="Title 3"/>
          <p:cNvSpPr>
            <a:spLocks noGrp="1"/>
          </p:cNvSpPr>
          <p:nvPr>
            <p:ph type="title"/>
          </p:nvPr>
        </p:nvSpPr>
        <p:spPr/>
        <p:txBody>
          <a:bodyPr>
            <a:normAutofit/>
          </a:bodyPr>
          <a:lstStyle/>
          <a:p>
            <a:r>
              <a:rPr lang="en-US" dirty="0" smtClean="0"/>
              <a:t>Additional Collaboration Opportunities</a:t>
            </a:r>
            <a:endParaRPr lang="en-US" dirty="0"/>
          </a:p>
        </p:txBody>
      </p:sp>
    </p:spTree>
    <p:extLst>
      <p:ext uri="{BB962C8B-B14F-4D97-AF65-F5344CB8AC3E}">
        <p14:creationId xmlns:p14="http://schemas.microsoft.com/office/powerpoint/2010/main" val="3843034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Questions</a:t>
            </a:r>
            <a:endParaRPr lang="en-US" dirty="0"/>
          </a:p>
        </p:txBody>
      </p:sp>
      <p:sp>
        <p:nvSpPr>
          <p:cNvPr id="4" name="Slide Number Placeholder 3"/>
          <p:cNvSpPr>
            <a:spLocks noGrp="1"/>
          </p:cNvSpPr>
          <p:nvPr>
            <p:ph type="sldNum" sz="quarter" idx="12"/>
          </p:nvPr>
        </p:nvSpPr>
        <p:spPr/>
        <p:txBody>
          <a:bodyPr/>
          <a:lstStyle/>
          <a:p>
            <a:pPr defTabSz="449505">
              <a:defRPr/>
            </a:pPr>
            <a:fld id="{77E85DEC-3C54-CC49-B6AA-116CC903AFD3}" type="slidenum">
              <a:rPr lang="en-US">
                <a:solidFill>
                  <a:prstClr val="white">
                    <a:lumMod val="50000"/>
                  </a:prstClr>
                </a:solidFill>
                <a:latin typeface="Arial"/>
              </a:rPr>
              <a:pPr defTabSz="449505">
                <a:defRPr/>
              </a:pPr>
              <a:t>22</a:t>
            </a:fld>
            <a:endParaRPr lang="en-US" dirty="0">
              <a:solidFill>
                <a:prstClr val="white">
                  <a:lumMod val="50000"/>
                </a:prstClr>
              </a:solidFill>
              <a:latin typeface="Arial"/>
            </a:endParaRPr>
          </a:p>
        </p:txBody>
      </p:sp>
    </p:spTree>
    <p:extLst>
      <p:ext uri="{BB962C8B-B14F-4D97-AF65-F5344CB8AC3E}">
        <p14:creationId xmlns:p14="http://schemas.microsoft.com/office/powerpoint/2010/main" val="419395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E85DEC-3C54-CC49-B6AA-116CC903AFD3}"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smtClean="0"/>
              <a:t>CT BHP – At A Glance</a:t>
            </a:r>
            <a:endParaRPr lang="en-US" dirty="0"/>
          </a:p>
        </p:txBody>
      </p:sp>
      <p:sp>
        <p:nvSpPr>
          <p:cNvPr id="6" name="TextBox 5"/>
          <p:cNvSpPr txBox="1"/>
          <p:nvPr/>
        </p:nvSpPr>
        <p:spPr>
          <a:xfrm>
            <a:off x="464406" y="1529399"/>
            <a:ext cx="3161327" cy="3600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Covered Lives: </a:t>
            </a:r>
            <a:r>
              <a:rPr kumimoji="0" lang="en-US" sz="2600" b="1" i="0" u="none" strike="noStrike" kern="1200" cap="none" spc="0" normalizeH="0" baseline="0" noProof="0" dirty="0" smtClean="0">
                <a:ln>
                  <a:noFill/>
                </a:ln>
                <a:solidFill>
                  <a:srgbClr val="3DB5E6"/>
                </a:solidFill>
                <a:effectLst/>
                <a:uLnTx/>
                <a:uFillTx/>
                <a:latin typeface="Arial"/>
                <a:ea typeface="+mn-ea"/>
                <a:cs typeface="+mn-cs"/>
              </a:rPr>
              <a:t>800,000</a:t>
            </a:r>
            <a:r>
              <a:rPr kumimoji="0" lang="en-US" sz="2600" b="1" i="0" u="none" strike="noStrike" kern="1200" cap="none" spc="0" normalizeH="0" baseline="0" noProof="0" dirty="0">
                <a:ln>
                  <a:noFill/>
                </a:ln>
                <a:solidFill>
                  <a:srgbClr val="3DB5E6"/>
                </a:solidFill>
                <a:effectLst/>
                <a:uLnTx/>
                <a:uFillTx/>
                <a:latin typeface="Arial"/>
                <a:ea typeface="+mn-ea"/>
                <a:cs typeface="+mn-cs"/>
              </a:rPr>
              <a:t>+</a:t>
            </a:r>
          </a:p>
        </p:txBody>
      </p:sp>
      <p:sp>
        <p:nvSpPr>
          <p:cNvPr id="9" name="TextBox 8"/>
          <p:cNvSpPr txBox="1"/>
          <p:nvPr/>
        </p:nvSpPr>
        <p:spPr>
          <a:xfrm>
            <a:off x="1932042" y="3829717"/>
            <a:ext cx="3237245" cy="2436564"/>
          </a:xfrm>
          <a:prstGeom prst="rect">
            <a:avLst/>
          </a:prstGeom>
          <a:noFill/>
        </p:spPr>
        <p:txBody>
          <a:bodyPr wrap="square" lIns="0" tIns="0" rIns="0" bIns="0" rtlCol="0">
            <a:spAutoFit/>
          </a:bodyPr>
          <a:lstStyle/>
          <a:p>
            <a:pPr marL="0" marR="0" lvl="0" indent="0" algn="l" defTabSz="914400" rtl="0" eaLnBrk="1" fontAlgn="auto" latinLnBrk="0" hangingPunct="1">
              <a:lnSpc>
                <a:spcPts val="186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mn-cs"/>
              </a:rPr>
              <a:t>Covered Services: </a:t>
            </a:r>
            <a:r>
              <a:rPr kumimoji="0" lang="en-US" sz="1400" b="0" i="0" u="none" strike="noStrike" kern="1200" cap="none" spc="0" normalizeH="0" baseline="0" noProof="0" dirty="0">
                <a:ln>
                  <a:noFill/>
                </a:ln>
                <a:solidFill>
                  <a:prstClr val="black"/>
                </a:solidFill>
                <a:effectLst/>
                <a:uLnTx/>
                <a:uFillTx/>
                <a:latin typeface="Arial"/>
                <a:ea typeface="+mn-ea"/>
                <a:cs typeface="+mn-cs"/>
              </a:rPr>
              <a:t>Management of core services covered under Medicaid and grant-funded community services,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including management of: </a:t>
            </a:r>
          </a:p>
          <a:p>
            <a:pPr marL="285750" marR="0" lvl="0" indent="-285750" algn="l" defTabSz="914400" rtl="0" eaLnBrk="1" fontAlgn="auto" latinLnBrk="0" hangingPunct="1">
              <a:lnSpc>
                <a:spcPts val="1860"/>
              </a:lnSpc>
              <a:spcBef>
                <a:spcPts val="0"/>
              </a:spcBef>
              <a:spcAft>
                <a:spcPts val="0"/>
              </a:spcAft>
              <a:buClrTx/>
              <a:buSzTx/>
              <a:buFont typeface="Wingdings" charset="2"/>
              <a:buChar char="§"/>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For Youth:</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 DCF residential care, intensive </a:t>
            </a:r>
            <a:r>
              <a:rPr kumimoji="0" lang="en-US" sz="1400" b="0" i="0" u="none" strike="noStrike" kern="1200" cap="none" spc="0" normalizeH="0" baseline="0" noProof="0" dirty="0">
                <a:ln>
                  <a:noFill/>
                </a:ln>
                <a:solidFill>
                  <a:prstClr val="black"/>
                </a:solidFill>
                <a:effectLst/>
                <a:uLnTx/>
                <a:uFillTx/>
                <a:latin typeface="Arial"/>
                <a:ea typeface="+mn-ea"/>
                <a:cs typeface="+mn-cs"/>
              </a:rPr>
              <a:t>home-based services,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PRTF</a:t>
            </a:r>
            <a:r>
              <a:rPr kumimoji="0" lang="en-US" sz="1400" b="0" i="0" u="none" strike="noStrike" kern="1200" cap="none" spc="0" normalizeH="0" baseline="0" noProof="0" dirty="0">
                <a:ln>
                  <a:noFill/>
                </a:ln>
                <a:solidFill>
                  <a:prstClr val="black"/>
                </a:solidFill>
                <a:effectLst/>
                <a:uLnTx/>
                <a:uFillTx/>
                <a:latin typeface="Arial"/>
                <a:ea typeface="+mn-ea"/>
                <a:cs typeface="+mn-cs"/>
              </a:rPr>
              <a:t>, child state inpatient care,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autism services</a:t>
            </a:r>
          </a:p>
          <a:p>
            <a:pPr marL="285750" marR="0" lvl="0" indent="-285750" algn="l" defTabSz="914400" rtl="0" eaLnBrk="1" fontAlgn="auto" latinLnBrk="0" hangingPunct="1">
              <a:lnSpc>
                <a:spcPts val="1860"/>
              </a:lnSpc>
              <a:spcBef>
                <a:spcPts val="0"/>
              </a:spcBef>
              <a:spcAft>
                <a:spcPts val="0"/>
              </a:spcAft>
              <a:buClrTx/>
              <a:buSzTx/>
              <a:buFont typeface="Wingdings" charset="2"/>
              <a:buChar char="§"/>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For Adults:</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 Outpatient, Inpatient, IOP/PHP, Detox</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a:off x="1932042" y="2412781"/>
            <a:ext cx="2464161" cy="1218282"/>
          </a:xfrm>
          <a:prstGeom prst="rect">
            <a:avLst/>
          </a:prstGeom>
          <a:noFill/>
        </p:spPr>
        <p:txBody>
          <a:bodyPr wrap="square" lIns="0" tIns="0" rIns="0" bIns="0" rtlCol="0">
            <a:spAutoFit/>
          </a:bodyPr>
          <a:lstStyle/>
          <a:p>
            <a:pPr marL="0" marR="0" lvl="0" indent="0" algn="l" defTabSz="914400" rtl="0" eaLnBrk="1" fontAlgn="auto" latinLnBrk="0" hangingPunct="1">
              <a:lnSpc>
                <a:spcPts val="186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mn-cs"/>
              </a:rPr>
              <a:t>Contract Type: </a:t>
            </a:r>
            <a:r>
              <a:rPr kumimoji="0" lang="en-US" sz="1400" b="0" i="0" u="none" strike="noStrike" kern="1200" cap="none" spc="0" normalizeH="0" baseline="0" noProof="0" dirty="0">
                <a:ln>
                  <a:noFill/>
                </a:ln>
                <a:solidFill>
                  <a:prstClr val="black"/>
                </a:solidFill>
                <a:effectLst/>
                <a:uLnTx/>
                <a:uFillTx/>
                <a:latin typeface="Arial"/>
                <a:ea typeface="+mn-ea"/>
                <a:cs typeface="+mn-cs"/>
              </a:rPr>
              <a:t>Administrative Services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Only</a:t>
            </a:r>
          </a:p>
          <a:p>
            <a:pPr marL="171450" marR="0" lvl="0" indent="-171450" algn="l" defTabSz="914400" rtl="0" eaLnBrk="1" fontAlgn="auto" latinLnBrk="0" hangingPunct="1">
              <a:lnSpc>
                <a:spcPts val="186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Cost Plus</a:t>
            </a:r>
          </a:p>
          <a:p>
            <a:pPr marL="171450" marR="0" lvl="0" indent="-171450" algn="l" defTabSz="914400" rtl="0" eaLnBrk="1" fontAlgn="auto" latinLnBrk="0" hangingPunct="1">
              <a:lnSpc>
                <a:spcPts val="186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Withholds and Performance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Standards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p:cNvSpPr txBox="1"/>
          <p:nvPr/>
        </p:nvSpPr>
        <p:spPr>
          <a:xfrm>
            <a:off x="6911251" y="1279927"/>
            <a:ext cx="1853598" cy="1949252"/>
          </a:xfrm>
          <a:prstGeom prst="rect">
            <a:avLst/>
          </a:prstGeom>
          <a:noFill/>
        </p:spPr>
        <p:txBody>
          <a:bodyPr wrap="square" lIns="0" tIns="0" rIns="0" bIns="0" rtlCol="0">
            <a:spAutoFit/>
          </a:bodyPr>
          <a:lstStyle/>
          <a:p>
            <a:pPr marL="0" marR="0" lvl="0" indent="0" algn="l" defTabSz="914400" rtl="0" eaLnBrk="1" fontAlgn="auto" latinLnBrk="0" hangingPunct="1">
              <a:lnSpc>
                <a:spcPts val="186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mn-cs"/>
              </a:rPr>
              <a:t>Features: </a:t>
            </a:r>
          </a:p>
          <a:p>
            <a:pPr marL="171450" marR="0" lvl="0" indent="-171450" algn="l" defTabSz="914400" rtl="0" eaLnBrk="1" fontAlgn="auto" latinLnBrk="0" hangingPunct="1">
              <a:lnSpc>
                <a:spcPts val="186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nnovative </a:t>
            </a:r>
            <a:r>
              <a:rPr kumimoji="0" lang="en-US" sz="1400" b="0" i="0" u="none" strike="noStrike" kern="1200" cap="none" spc="0" normalizeH="0" baseline="0" noProof="0" dirty="0">
                <a:ln>
                  <a:noFill/>
                </a:ln>
                <a:solidFill>
                  <a:prstClr val="black"/>
                </a:solidFill>
                <a:effectLst/>
                <a:uLnTx/>
                <a:uFillTx/>
                <a:latin typeface="Arial"/>
                <a:ea typeface="+mn-ea"/>
                <a:cs typeface="+mn-cs"/>
              </a:rPr>
              <a:t>analytic capacity with deep quality and reporting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resources</a:t>
            </a:r>
          </a:p>
          <a:p>
            <a:pPr marL="171450" marR="0" lvl="0" indent="-171450" algn="l" defTabSz="914400" rtl="0" eaLnBrk="1" fontAlgn="auto" latinLnBrk="0" hangingPunct="1">
              <a:lnSpc>
                <a:spcPts val="186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claim payment</a:t>
            </a:r>
          </a:p>
          <a:p>
            <a:pPr marL="171450" marR="0" lvl="0" indent="-171450" algn="l" defTabSz="914400" rtl="0" eaLnBrk="1" fontAlgn="auto" latinLnBrk="0" hangingPunct="1">
              <a:lnSpc>
                <a:spcPts val="186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Foreign Network that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we “</a:t>
            </a:r>
            <a:r>
              <a:rPr kumimoji="0" lang="en-US" sz="1400" b="0" i="0" u="none" strike="noStrike" kern="1200" cap="none" spc="0" normalizeH="0" baseline="0" noProof="0" dirty="0">
                <a:ln>
                  <a:noFill/>
                </a:ln>
                <a:solidFill>
                  <a:prstClr val="black"/>
                </a:solidFill>
                <a:effectLst/>
                <a:uLnTx/>
                <a:uFillTx/>
                <a:latin typeface="Arial"/>
                <a:ea typeface="+mn-ea"/>
                <a:cs typeface="+mn-cs"/>
              </a:rPr>
              <a:t>co-manage”</a:t>
            </a:r>
          </a:p>
        </p:txBody>
      </p:sp>
      <p:sp>
        <p:nvSpPr>
          <p:cNvPr id="12" name="TextBox 11"/>
          <p:cNvSpPr txBox="1"/>
          <p:nvPr/>
        </p:nvSpPr>
        <p:spPr>
          <a:xfrm>
            <a:off x="5465119" y="3338665"/>
            <a:ext cx="1567570" cy="1461939"/>
          </a:xfrm>
          <a:prstGeom prst="rect">
            <a:avLst/>
          </a:prstGeom>
          <a:noFill/>
        </p:spPr>
        <p:txBody>
          <a:bodyPr wrap="square" lIns="0" tIns="0" rIns="0" bIns="0" rtlCol="0">
            <a:spAutoFit/>
          </a:bodyPr>
          <a:lstStyle/>
          <a:p>
            <a:pPr marL="0" marR="0" lvl="0" indent="0" algn="l" defTabSz="914400" rtl="0" eaLnBrk="1" fontAlgn="auto" latinLnBrk="0" hangingPunct="1">
              <a:lnSpc>
                <a:spcPts val="186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mn-cs"/>
              </a:rPr>
              <a:t>Year Started: </a:t>
            </a:r>
            <a:r>
              <a:rPr kumimoji="0" lang="en-US" sz="1400" b="0" i="0" u="none" strike="noStrike" kern="1200" cap="none" spc="0" normalizeH="0" baseline="0" noProof="0" dirty="0">
                <a:ln>
                  <a:noFill/>
                </a:ln>
                <a:solidFill>
                  <a:prstClr val="black"/>
                </a:solidFill>
                <a:effectLst/>
                <a:uLnTx/>
                <a:uFillTx/>
                <a:latin typeface="Arial"/>
                <a:ea typeface="+mn-ea"/>
                <a:cs typeface="+mn-cs"/>
              </a:rPr>
              <a:t>Effective 2006; renewed and expanded in April 2011, just extended through 2020</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Box 13"/>
          <p:cNvSpPr txBox="1"/>
          <p:nvPr/>
        </p:nvSpPr>
        <p:spPr>
          <a:xfrm>
            <a:off x="5455315" y="5237157"/>
            <a:ext cx="1567570" cy="487313"/>
          </a:xfrm>
          <a:prstGeom prst="rect">
            <a:avLst/>
          </a:prstGeom>
          <a:noFill/>
        </p:spPr>
        <p:txBody>
          <a:bodyPr wrap="square" lIns="0" tIns="0" rIns="0" bIns="0" rtlCol="0">
            <a:spAutoFit/>
          </a:bodyPr>
          <a:lstStyle/>
          <a:p>
            <a:pPr marL="0" marR="0" lvl="0" indent="0" algn="l" defTabSz="914400" rtl="0" eaLnBrk="1" fontAlgn="auto" latinLnBrk="0" hangingPunct="1">
              <a:lnSpc>
                <a:spcPts val="186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Geography: </a:t>
            </a:r>
            <a:r>
              <a:rPr kumimoji="0" lang="en-US" sz="1400" b="0" i="0" u="none" strike="noStrike" kern="1200" cap="none" spc="0" normalizeH="0" baseline="0" noProof="0" dirty="0">
                <a:ln>
                  <a:noFill/>
                </a:ln>
                <a:solidFill>
                  <a:prstClr val="black"/>
                </a:solidFill>
                <a:effectLst/>
                <a:uLnTx/>
                <a:uFillTx/>
                <a:latin typeface="Arial"/>
                <a:ea typeface="+mn-ea"/>
                <a:cs typeface="+mn-cs"/>
              </a:rPr>
              <a:t>Statewide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18" name="Picture 17"/>
          <p:cNvPicPr>
            <a:picLocks noChangeAspect="1"/>
          </p:cNvPicPr>
          <p:nvPr/>
        </p:nvPicPr>
        <p:blipFill>
          <a:blip r:embed="rId2"/>
          <a:stretch>
            <a:fillRect/>
          </a:stretch>
        </p:blipFill>
        <p:spPr>
          <a:xfrm>
            <a:off x="3412267" y="1158079"/>
            <a:ext cx="1103499" cy="1034530"/>
          </a:xfrm>
          <a:prstGeom prst="rect">
            <a:avLst/>
          </a:prstGeom>
        </p:spPr>
      </p:pic>
      <p:pic>
        <p:nvPicPr>
          <p:cNvPr id="19" name="Picture 18"/>
          <p:cNvPicPr>
            <a:picLocks noChangeAspect="1"/>
          </p:cNvPicPr>
          <p:nvPr/>
        </p:nvPicPr>
        <p:blipFill>
          <a:blip r:embed="rId3"/>
          <a:stretch>
            <a:fillRect/>
          </a:stretch>
        </p:blipFill>
        <p:spPr>
          <a:xfrm>
            <a:off x="400492" y="2493752"/>
            <a:ext cx="1360755" cy="844913"/>
          </a:xfrm>
          <a:prstGeom prst="rect">
            <a:avLst/>
          </a:prstGeom>
        </p:spPr>
      </p:pic>
      <p:pic>
        <p:nvPicPr>
          <p:cNvPr id="20" name="Picture 19"/>
          <p:cNvPicPr>
            <a:picLocks noChangeAspect="1"/>
          </p:cNvPicPr>
          <p:nvPr/>
        </p:nvPicPr>
        <p:blipFill>
          <a:blip r:embed="rId4"/>
          <a:stretch>
            <a:fillRect/>
          </a:stretch>
        </p:blipFill>
        <p:spPr>
          <a:xfrm>
            <a:off x="512520" y="3958219"/>
            <a:ext cx="1136698" cy="1389297"/>
          </a:xfrm>
          <a:prstGeom prst="rect">
            <a:avLst/>
          </a:prstGeom>
        </p:spPr>
      </p:pic>
      <p:pic>
        <p:nvPicPr>
          <p:cNvPr id="22" name="Picture 21"/>
          <p:cNvPicPr>
            <a:picLocks noChangeAspect="1"/>
          </p:cNvPicPr>
          <p:nvPr/>
        </p:nvPicPr>
        <p:blipFill>
          <a:blip r:embed="rId5"/>
          <a:stretch>
            <a:fillRect/>
          </a:stretch>
        </p:blipFill>
        <p:spPr>
          <a:xfrm>
            <a:off x="7308913" y="3456382"/>
            <a:ext cx="1025423" cy="1139359"/>
          </a:xfrm>
          <a:prstGeom prst="rect">
            <a:avLst/>
          </a:prstGeom>
        </p:spPr>
      </p:pic>
      <p:pic>
        <p:nvPicPr>
          <p:cNvPr id="7" name="Picture 6"/>
          <p:cNvPicPr>
            <a:picLocks noChangeAspect="1"/>
          </p:cNvPicPr>
          <p:nvPr/>
        </p:nvPicPr>
        <p:blipFill>
          <a:blip r:embed="rId6"/>
          <a:stretch>
            <a:fillRect/>
          </a:stretch>
        </p:blipFill>
        <p:spPr>
          <a:xfrm>
            <a:off x="5455315" y="1476011"/>
            <a:ext cx="1179097" cy="1313425"/>
          </a:xfrm>
          <a:prstGeom prst="rect">
            <a:avLst/>
          </a:prstGeom>
        </p:spPr>
      </p:pic>
      <p:sp>
        <p:nvSpPr>
          <p:cNvPr id="8" name="Rectangle 7"/>
          <p:cNvSpPr/>
          <p:nvPr/>
        </p:nvSpPr>
        <p:spPr>
          <a:xfrm>
            <a:off x="7413811" y="3927451"/>
            <a:ext cx="806823" cy="493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 name="Group 14"/>
          <p:cNvGrpSpPr/>
          <p:nvPr/>
        </p:nvGrpSpPr>
        <p:grpSpPr>
          <a:xfrm>
            <a:off x="7413811" y="3927451"/>
            <a:ext cx="816127" cy="197223"/>
            <a:chOff x="7413811" y="3927451"/>
            <a:chExt cx="816127" cy="197223"/>
          </a:xfrm>
        </p:grpSpPr>
        <p:sp>
          <p:nvSpPr>
            <p:cNvPr id="13" name="Rectangle 12"/>
            <p:cNvSpPr/>
            <p:nvPr/>
          </p:nvSpPr>
          <p:spPr>
            <a:xfrm>
              <a:off x="7413811" y="3927451"/>
              <a:ext cx="197223" cy="197223"/>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p:cNvSpPr/>
            <p:nvPr/>
          </p:nvSpPr>
          <p:spPr>
            <a:xfrm>
              <a:off x="7723263" y="3927451"/>
              <a:ext cx="197223" cy="197223"/>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8032715" y="3927451"/>
              <a:ext cx="197223" cy="197223"/>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24" name="Group 23"/>
          <p:cNvGrpSpPr/>
          <p:nvPr/>
        </p:nvGrpSpPr>
        <p:grpSpPr>
          <a:xfrm>
            <a:off x="7413811" y="4198846"/>
            <a:ext cx="816127" cy="197223"/>
            <a:chOff x="7413811" y="3927451"/>
            <a:chExt cx="816127" cy="197223"/>
          </a:xfrm>
        </p:grpSpPr>
        <p:sp>
          <p:nvSpPr>
            <p:cNvPr id="25" name="Rectangle 24"/>
            <p:cNvSpPr/>
            <p:nvPr/>
          </p:nvSpPr>
          <p:spPr>
            <a:xfrm>
              <a:off x="7413811" y="3927451"/>
              <a:ext cx="197223" cy="197223"/>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25"/>
            <p:cNvSpPr/>
            <p:nvPr/>
          </p:nvSpPr>
          <p:spPr>
            <a:xfrm>
              <a:off x="7723263" y="3927451"/>
              <a:ext cx="197223" cy="197223"/>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26"/>
            <p:cNvSpPr/>
            <p:nvPr/>
          </p:nvSpPr>
          <p:spPr>
            <a:xfrm>
              <a:off x="8032715" y="3927451"/>
              <a:ext cx="197223" cy="197223"/>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16" name="Picture 15"/>
          <p:cNvPicPr>
            <a:picLocks noChangeAspect="1"/>
          </p:cNvPicPr>
          <p:nvPr/>
        </p:nvPicPr>
        <p:blipFill>
          <a:blip r:embed="rId7"/>
          <a:stretch>
            <a:fillRect/>
          </a:stretch>
        </p:blipFill>
        <p:spPr>
          <a:xfrm>
            <a:off x="7032689" y="5046217"/>
            <a:ext cx="1381148" cy="1031598"/>
          </a:xfrm>
          <a:prstGeom prst="rect">
            <a:avLst/>
          </a:prstGeom>
        </p:spPr>
      </p:pic>
      <p:sp>
        <p:nvSpPr>
          <p:cNvPr id="28" name="TextBox 27"/>
          <p:cNvSpPr txBox="1"/>
          <p:nvPr/>
        </p:nvSpPr>
        <p:spPr>
          <a:xfrm>
            <a:off x="7268217" y="5318360"/>
            <a:ext cx="1048189" cy="243656"/>
          </a:xfrm>
          <a:prstGeom prst="rect">
            <a:avLst/>
          </a:prstGeom>
          <a:noFill/>
        </p:spPr>
        <p:txBody>
          <a:bodyPr wrap="square" lIns="0" tIns="0" rIns="0" bIns="0" rtlCol="0">
            <a:spAutoFit/>
          </a:bodyPr>
          <a:lstStyle/>
          <a:p>
            <a:pPr marL="0" marR="0" lvl="0" indent="0" algn="ctr" defTabSz="914400" rtl="0" eaLnBrk="1" fontAlgn="auto" latinLnBrk="0" hangingPunct="1">
              <a:lnSpc>
                <a:spcPts val="186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CT</a:t>
            </a:r>
            <a:endParaRPr kumimoji="0" lang="en-US" sz="20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62865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65032"/>
            <a:ext cx="8668871" cy="742645"/>
          </a:xfrm>
        </p:spPr>
        <p:txBody>
          <a:bodyPr/>
          <a:lstStyle/>
          <a:p>
            <a:r>
              <a:rPr lang="en-US" dirty="0" smtClean="0"/>
              <a:t>Beacon Recovery Model</a:t>
            </a:r>
            <a:endParaRPr lang="en-US" dirty="0"/>
          </a:p>
        </p:txBody>
      </p:sp>
      <p:sp>
        <p:nvSpPr>
          <p:cNvPr id="3" name="Slide Number Placeholder 2"/>
          <p:cNvSpPr>
            <a:spLocks noGrp="1"/>
          </p:cNvSpPr>
          <p:nvPr>
            <p:ph type="sldNum" sz="quarter" idx="11"/>
          </p:nvPr>
        </p:nvSpPr>
        <p:spPr/>
        <p:txBody>
          <a:bodyPr/>
          <a:lstStyle/>
          <a:p>
            <a:pPr defTabSz="449505">
              <a:defRPr/>
            </a:pPr>
            <a:fld id="{77E85DEC-3C54-CC49-B6AA-116CC903AFD3}" type="slidenum">
              <a:rPr lang="en-US">
                <a:solidFill>
                  <a:prstClr val="white"/>
                </a:solidFill>
                <a:latin typeface="Arial"/>
              </a:rPr>
              <a:pPr defTabSz="449505">
                <a:defRPr/>
              </a:pPr>
              <a:t>4</a:t>
            </a:fld>
            <a:endParaRPr lang="en-US" dirty="0">
              <a:solidFill>
                <a:prstClr val="white"/>
              </a:solidFill>
              <a:latin typeface="Arial"/>
            </a:endParaRPr>
          </a:p>
        </p:txBody>
      </p:sp>
      <p:sp>
        <p:nvSpPr>
          <p:cNvPr id="4" name="Content Placeholder 3"/>
          <p:cNvSpPr>
            <a:spLocks noGrp="1"/>
          </p:cNvSpPr>
          <p:nvPr>
            <p:ph idx="1"/>
          </p:nvPr>
        </p:nvSpPr>
        <p:spPr>
          <a:xfrm>
            <a:off x="454828" y="1151981"/>
            <a:ext cx="8304396" cy="5003606"/>
          </a:xfrm>
        </p:spPr>
        <p:txBody>
          <a:bodyPr>
            <a:normAutofit/>
          </a:bodyPr>
          <a:lstStyle/>
          <a:p>
            <a:r>
              <a:rPr lang="en-US" sz="1941" dirty="0"/>
              <a:t>As CT BHP administrator, Beacon ascribes to a r</a:t>
            </a:r>
            <a:r>
              <a:rPr lang="en-US" sz="1941" dirty="0" smtClean="0"/>
              <a:t>ecovery and resiliency </a:t>
            </a:r>
            <a:r>
              <a:rPr lang="en-US" sz="1941" dirty="0"/>
              <a:t>m</a:t>
            </a:r>
            <a:r>
              <a:rPr lang="en-US" sz="1941" dirty="0" smtClean="0"/>
              <a:t>odel </a:t>
            </a:r>
            <a:r>
              <a:rPr lang="en-US" sz="1941" dirty="0"/>
              <a:t>in developing and delivering its programs, services, member </a:t>
            </a:r>
            <a:r>
              <a:rPr lang="en-US" sz="1941" dirty="0" smtClean="0"/>
              <a:t>and family engagement</a:t>
            </a:r>
            <a:r>
              <a:rPr lang="en-US" sz="1941" dirty="0"/>
              <a:t>, provider relations, and performance goals. These standards are based on the Substance Abuse and Mental Health Services Administration (SAMHSA) Eight Dimensions of Wellness to maintain </a:t>
            </a:r>
            <a:r>
              <a:rPr lang="en-US" sz="1941" dirty="0" smtClean="0"/>
              <a:t>recovery and support growth in resiliency over time:</a:t>
            </a:r>
            <a:endParaRPr lang="en-US" dirty="0" smtClean="0"/>
          </a:p>
          <a:p>
            <a:endParaRPr lang="en-US" dirty="0"/>
          </a:p>
        </p:txBody>
      </p:sp>
      <p:graphicFrame>
        <p:nvGraphicFramePr>
          <p:cNvPr id="7" name="Table 6"/>
          <p:cNvGraphicFramePr>
            <a:graphicFrameLocks noGrp="1"/>
          </p:cNvGraphicFramePr>
          <p:nvPr>
            <p:extLst/>
          </p:nvPr>
        </p:nvGraphicFramePr>
        <p:xfrm>
          <a:off x="781114" y="3359490"/>
          <a:ext cx="7935024" cy="2722750"/>
        </p:xfrm>
        <a:graphic>
          <a:graphicData uri="http://schemas.openxmlformats.org/drawingml/2006/table">
            <a:tbl>
              <a:tblPr firstRow="1" bandRow="1">
                <a:tableStyleId>{5C22544A-7EE6-4342-B048-85BDC9FD1C3A}</a:tableStyleId>
              </a:tblPr>
              <a:tblGrid>
                <a:gridCol w="3967512">
                  <a:extLst>
                    <a:ext uri="{9D8B030D-6E8A-4147-A177-3AD203B41FA5}">
                      <a16:colId xmlns:a16="http://schemas.microsoft.com/office/drawing/2014/main" val="2021126845"/>
                    </a:ext>
                  </a:extLst>
                </a:gridCol>
                <a:gridCol w="3967512">
                  <a:extLst>
                    <a:ext uri="{9D8B030D-6E8A-4147-A177-3AD203B41FA5}">
                      <a16:colId xmlns:a16="http://schemas.microsoft.com/office/drawing/2014/main" val="1340552985"/>
                    </a:ext>
                  </a:extLst>
                </a:gridCol>
              </a:tblGrid>
              <a:tr h="544550">
                <a:tc>
                  <a:txBody>
                    <a:bodyPr/>
                    <a:lstStyle/>
                    <a:p>
                      <a:pPr marL="342900" indent="-342900">
                        <a:buFont typeface="Arial" panose="020B0604020202020204" pitchFamily="34" charset="0"/>
                        <a:buChar char="•"/>
                      </a:pPr>
                      <a:r>
                        <a:rPr lang="en-US" sz="1600" b="0" dirty="0" smtClean="0">
                          <a:solidFill>
                            <a:schemeClr val="tx1"/>
                          </a:solidFill>
                        </a:rPr>
                        <a:t>Engagement-focused</a:t>
                      </a:r>
                      <a:endParaRPr lang="en-US" sz="1600" b="0" dirty="0">
                        <a:solidFill>
                          <a:schemeClr val="tx1"/>
                        </a:solidFill>
                      </a:endParaRPr>
                    </a:p>
                  </a:txBody>
                  <a:tcPr marL="80682" marR="80682" marT="40341" marB="40341">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1600" b="0" dirty="0" smtClean="0">
                          <a:solidFill>
                            <a:schemeClr val="tx1"/>
                          </a:solidFill>
                        </a:rPr>
                        <a:t>Recovery-oriented</a:t>
                      </a:r>
                    </a:p>
                  </a:txBody>
                  <a:tcPr marL="80682" marR="80682"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7710276"/>
                  </a:ext>
                </a:extLst>
              </a:tr>
              <a:tr h="544550">
                <a:tc>
                  <a:txBody>
                    <a:bodyPr/>
                    <a:lstStyle/>
                    <a:p>
                      <a:pPr marL="342900" indent="-342900">
                        <a:buFont typeface="Arial" panose="020B0604020202020204" pitchFamily="34" charset="0"/>
                        <a:buChar char="•"/>
                      </a:pPr>
                      <a:r>
                        <a:rPr lang="en-US" sz="1600" dirty="0" smtClean="0"/>
                        <a:t>Person-centered</a:t>
                      </a:r>
                      <a:endParaRPr lang="en-US" sz="1600" dirty="0"/>
                    </a:p>
                  </a:txBody>
                  <a:tcPr marL="80682" marR="80682" marT="40341" marB="40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1600" dirty="0" smtClean="0"/>
                        <a:t>Relationship-focused</a:t>
                      </a:r>
                      <a:endParaRPr lang="en-US" sz="1600" dirty="0"/>
                    </a:p>
                  </a:txBody>
                  <a:tcPr marL="80682" marR="80682" marT="40341" marB="40341">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683880"/>
                  </a:ext>
                </a:extLst>
              </a:tr>
              <a:tr h="544550">
                <a:tc>
                  <a:txBody>
                    <a:bodyPr/>
                    <a:lstStyle/>
                    <a:p>
                      <a:pPr marL="342900" indent="-342900">
                        <a:buFont typeface="Arial" panose="020B0604020202020204" pitchFamily="34" charset="0"/>
                        <a:buChar char="•"/>
                      </a:pPr>
                      <a:r>
                        <a:rPr lang="en-US" sz="1600" dirty="0" smtClean="0"/>
                        <a:t>Trauma-informed</a:t>
                      </a:r>
                      <a:endParaRPr lang="en-US" sz="1600" dirty="0"/>
                    </a:p>
                  </a:txBody>
                  <a:tcPr marL="80682" marR="80682" marT="40341" marB="40341">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1600" dirty="0" smtClean="0"/>
                        <a:t>Strength-based</a:t>
                      </a:r>
                    </a:p>
                  </a:txBody>
                  <a:tcPr marL="80682" marR="80682" marT="40341" marB="40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8049812"/>
                  </a:ext>
                </a:extLst>
              </a:tr>
              <a:tr h="544550">
                <a:tc>
                  <a:txBody>
                    <a:bodyPr/>
                    <a:lstStyle/>
                    <a:p>
                      <a:pPr marL="342900" indent="-342900">
                        <a:buFont typeface="Arial" panose="020B0604020202020204" pitchFamily="34" charset="0"/>
                        <a:buChar char="•"/>
                      </a:pPr>
                      <a:r>
                        <a:rPr lang="en-US" sz="1600" dirty="0" smtClean="0"/>
                        <a:t>Solution-focused</a:t>
                      </a:r>
                      <a:endParaRPr lang="en-US" sz="1600" dirty="0"/>
                    </a:p>
                  </a:txBody>
                  <a:tcPr marL="80682" marR="80682"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1600" dirty="0" smtClean="0"/>
                        <a:t>Whole-person focused</a:t>
                      </a:r>
                      <a:endParaRPr lang="en-US" sz="1600" dirty="0"/>
                    </a:p>
                  </a:txBody>
                  <a:tcPr marL="80682" marR="80682" marT="40341" marB="40341">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9411705"/>
                  </a:ext>
                </a:extLst>
              </a:tr>
              <a:tr h="544550">
                <a:tc>
                  <a:txBody>
                    <a:bodyPr/>
                    <a:lstStyle/>
                    <a:p>
                      <a:pPr marL="342900" indent="-342900">
                        <a:buFont typeface="Arial" panose="020B0604020202020204" pitchFamily="34" charset="0"/>
                        <a:buChar char="•"/>
                      </a:pPr>
                      <a:r>
                        <a:rPr lang="en-US" sz="1600" dirty="0" smtClean="0"/>
                        <a:t>Culturally competent</a:t>
                      </a:r>
                      <a:endParaRPr lang="en-US" sz="1600" dirty="0"/>
                    </a:p>
                  </a:txBody>
                  <a:tcPr marL="80682" marR="80682"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1600" dirty="0" smtClean="0"/>
                        <a:t>Affiliation/community focused</a:t>
                      </a:r>
                      <a:endParaRPr lang="en-US" sz="1600" dirty="0"/>
                    </a:p>
                  </a:txBody>
                  <a:tcPr marL="80682" marR="80682"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5839450"/>
                  </a:ext>
                </a:extLst>
              </a:tr>
            </a:tbl>
          </a:graphicData>
        </a:graphic>
      </p:graphicFrame>
    </p:spTree>
    <p:extLst>
      <p:ext uri="{BB962C8B-B14F-4D97-AF65-F5344CB8AC3E}">
        <p14:creationId xmlns:p14="http://schemas.microsoft.com/office/powerpoint/2010/main" val="265517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5</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Content Placeholder 3"/>
          <p:cNvSpPr>
            <a:spLocks noGrp="1"/>
          </p:cNvSpPr>
          <p:nvPr>
            <p:ph idx="1"/>
          </p:nvPr>
        </p:nvSpPr>
        <p:spPr>
          <a:xfrm>
            <a:off x="558379" y="1249136"/>
            <a:ext cx="8036478" cy="5201136"/>
          </a:xfrm>
        </p:spPr>
        <p:txBody>
          <a:bodyPr>
            <a:noAutofit/>
          </a:bodyPr>
          <a:lstStyle/>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Psychiatric hospitalization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Observation </a:t>
            </a:r>
          </a:p>
          <a:p>
            <a:pPr marL="342900" marR="0" lvl="0" indent="-342900">
              <a:lnSpc>
                <a:spcPct val="100000"/>
              </a:lnSpc>
              <a:spcBef>
                <a:spcPts val="0"/>
              </a:spcBef>
              <a:buFont typeface="Wingdings" panose="05000000000000000000" pitchFamily="2" charset="2"/>
              <a:buChar char=""/>
            </a:pPr>
            <a:r>
              <a:rPr lang="en-US" sz="2000" kern="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Partial </a:t>
            </a: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Hospitalization Program (PHP) </a:t>
            </a:r>
          </a:p>
          <a:p>
            <a:pPr marL="342900" marR="0" lvl="0" indent="-342900">
              <a:lnSpc>
                <a:spcPct val="100000"/>
              </a:lnSpc>
              <a:spcBef>
                <a:spcPts val="0"/>
              </a:spcBef>
              <a:buFont typeface="Wingdings" panose="05000000000000000000" pitchFamily="2" charset="2"/>
              <a:buChar char=""/>
            </a:pPr>
            <a:r>
              <a:rPr lang="en-US" sz="2000" kern="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Crisis </a:t>
            </a: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Stabilization Bed (CARES unit)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Psychiatric Residential Treatment Facility (PRTF)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Residential Treatment Center for Children through DCF </a:t>
            </a:r>
          </a:p>
          <a:p>
            <a:pPr marL="342900" marR="0" lvl="0" indent="-342900">
              <a:lnSpc>
                <a:spcPct val="100000"/>
              </a:lnSpc>
              <a:spcBef>
                <a:spcPts val="0"/>
              </a:spcBef>
              <a:buFont typeface="Wingdings" panose="05000000000000000000" pitchFamily="2" charset="2"/>
              <a:buChar char=""/>
            </a:pPr>
            <a:r>
              <a:rPr lang="en-US" sz="2000" kern="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Child </a:t>
            </a: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Group Homes through DCF </a:t>
            </a:r>
          </a:p>
          <a:p>
            <a:pPr marL="342900" marR="0" lvl="0" indent="-342900">
              <a:lnSpc>
                <a:spcPct val="100000"/>
              </a:lnSpc>
              <a:spcBef>
                <a:spcPts val="0"/>
              </a:spcBef>
              <a:buFont typeface="Wingdings" panose="05000000000000000000" pitchFamily="2" charset="2"/>
              <a:buChar char=""/>
            </a:pPr>
            <a:r>
              <a:rPr lang="en-US" sz="2000" kern="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Home-Based </a:t>
            </a: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Services for Ages 21 and under </a:t>
            </a:r>
          </a:p>
          <a:p>
            <a:pPr marL="342900" marR="0" lvl="0" indent="-342900">
              <a:lnSpc>
                <a:spcPct val="100000"/>
              </a:lnSpc>
              <a:spcBef>
                <a:spcPts val="0"/>
              </a:spcBef>
              <a:buFont typeface="Wingdings" panose="05000000000000000000" pitchFamily="2" charset="2"/>
              <a:buChar char=""/>
            </a:pPr>
            <a:r>
              <a:rPr lang="en-US" sz="2000" kern="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Children </a:t>
            </a: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in Congregate Care for DCF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Case Management for Ages19 and under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Outpatient Services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Intensive Outpatient Services (IOP) </a:t>
            </a:r>
          </a:p>
          <a:p>
            <a:pPr marL="342900" marR="0" lvl="0" indent="-342900">
              <a:lnSpc>
                <a:spcPct val="100000"/>
              </a:lnSpc>
              <a:spcBef>
                <a:spcPts val="0"/>
              </a:spcBef>
              <a:buFont typeface="Wingdings" panose="05000000000000000000" pitchFamily="2" charset="2"/>
              <a:buChar char=""/>
            </a:pPr>
            <a:r>
              <a:rPr lang="en-US" sz="2000" kern="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Autism </a:t>
            </a: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Spectrum Disorder Services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Psychological Testing, and </a:t>
            </a:r>
          </a:p>
          <a:p>
            <a:pPr marL="342900" marR="0" lvl="0" indent="-342900">
              <a:lnSpc>
                <a:spcPct val="100000"/>
              </a:lnSpc>
              <a:spcBef>
                <a:spcPts val="0"/>
              </a:spcBef>
              <a:buFont typeface="Wingdings" panose="05000000000000000000" pitchFamily="2" charset="2"/>
              <a:buChar char=""/>
            </a:pPr>
            <a:r>
              <a:rPr lang="en-US" sz="2000" kern="1000" dirty="0">
                <a:solidFill>
                  <a:srgbClr val="000000"/>
                </a:solidFill>
                <a:latin typeface="Arial" panose="020B0604020202020204" pitchFamily="34" charset="0"/>
                <a:ea typeface="Calibri" panose="020F0502020204030204" pitchFamily="34" charset="0"/>
                <a:cs typeface="Times New Roman" panose="02020603050405020304" pitchFamily="18" charset="0"/>
              </a:rPr>
              <a:t>Home Health Services for Behavioral Health Issues</a:t>
            </a:r>
          </a:p>
          <a:p>
            <a:pPr marL="0" marR="0" indent="0">
              <a:lnSpc>
                <a:spcPct val="100000"/>
              </a:lnSpc>
              <a:spcBef>
                <a:spcPts val="0"/>
              </a:spcBef>
              <a:buNone/>
            </a:pPr>
            <a:endParaRPr lang="en-US"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dirty="0" smtClean="0"/>
              <a:t>Medicaid Covered Behavioral Health (BH) Services </a:t>
            </a:r>
            <a:br>
              <a:rPr lang="en-US" dirty="0" smtClean="0"/>
            </a:br>
            <a:r>
              <a:rPr lang="en-US" dirty="0" smtClean="0"/>
              <a:t>for Youth</a:t>
            </a:r>
            <a:endParaRPr lang="en-US" dirty="0"/>
          </a:p>
        </p:txBody>
      </p:sp>
    </p:spTree>
    <p:extLst>
      <p:ext uri="{BB962C8B-B14F-4D97-AF65-F5344CB8AC3E}">
        <p14:creationId xmlns:p14="http://schemas.microsoft.com/office/powerpoint/2010/main" val="2098108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Specialty </a:t>
            </a:r>
            <a:r>
              <a:rPr lang="en-US" dirty="0"/>
              <a:t>Y</a:t>
            </a:r>
            <a:r>
              <a:rPr lang="en-US" dirty="0" smtClean="0"/>
              <a:t>outh Programs Administered by Beacon</a:t>
            </a:r>
            <a:endParaRPr lang="en-US" dirty="0"/>
          </a:p>
        </p:txBody>
      </p:sp>
      <p:sp>
        <p:nvSpPr>
          <p:cNvPr id="3" name="Slide Number Placeholder 2"/>
          <p:cNvSpPr>
            <a:spLocks noGrp="1"/>
          </p:cNvSpPr>
          <p:nvPr>
            <p:ph type="sldNum" sz="quarter" idx="12"/>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803877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65032"/>
            <a:ext cx="8668871" cy="742645"/>
          </a:xfrm>
        </p:spPr>
        <p:txBody>
          <a:bodyPr>
            <a:normAutofit fontScale="90000"/>
          </a:bodyPr>
          <a:lstStyle/>
          <a:p>
            <a:r>
              <a:rPr lang="en-US" dirty="0" smtClean="0"/>
              <a:t/>
            </a:r>
            <a:br>
              <a:rPr lang="en-US" dirty="0" smtClean="0"/>
            </a:br>
            <a:r>
              <a:rPr lang="en-US" sz="3177" dirty="0"/>
              <a:t>Specialty </a:t>
            </a:r>
            <a:r>
              <a:rPr lang="en-US" sz="3177" dirty="0" smtClean="0"/>
              <a:t>Youth Programs</a:t>
            </a:r>
            <a:r>
              <a:rPr lang="en-US" sz="3177" dirty="0">
                <a:solidFill>
                  <a:srgbClr val="FF0000"/>
                </a:solidFill>
              </a:rPr>
              <a:t/>
            </a:r>
            <a:br>
              <a:rPr lang="en-US" sz="3177" dirty="0">
                <a:solidFill>
                  <a:srgbClr val="FF0000"/>
                </a:solidFill>
              </a:rPr>
            </a:br>
            <a:endParaRPr lang="en-US" sz="3177" dirty="0">
              <a:solidFill>
                <a:srgbClr val="FF0000"/>
              </a:solidFill>
            </a:endParaRPr>
          </a:p>
        </p:txBody>
      </p:sp>
      <p:sp>
        <p:nvSpPr>
          <p:cNvPr id="3" name="Slide Number Placeholder 2"/>
          <p:cNvSpPr>
            <a:spLocks noGrp="1"/>
          </p:cNvSpPr>
          <p:nvPr>
            <p:ph type="sldNum" sz="quarter" idx="11"/>
          </p:nvPr>
        </p:nvSpPr>
        <p:spPr/>
        <p:txBody>
          <a:bodyPr/>
          <a:lstStyle/>
          <a:p>
            <a:pPr defTabSz="449505">
              <a:defRPr/>
            </a:pPr>
            <a:fld id="{77E85DEC-3C54-CC49-B6AA-116CC903AFD3}" type="slidenum">
              <a:rPr lang="en-US">
                <a:solidFill>
                  <a:prstClr val="white"/>
                </a:solidFill>
                <a:latin typeface="Arial"/>
              </a:rPr>
              <a:pPr defTabSz="449505">
                <a:defRPr/>
              </a:pPr>
              <a:t>7</a:t>
            </a:fld>
            <a:endParaRPr lang="en-US" dirty="0">
              <a:solidFill>
                <a:prstClr val="white"/>
              </a:solidFill>
              <a:latin typeface="Arial"/>
            </a:endParaRPr>
          </a:p>
        </p:txBody>
      </p:sp>
      <p:sp>
        <p:nvSpPr>
          <p:cNvPr id="4" name="Content Placeholder 3"/>
          <p:cNvSpPr>
            <a:spLocks noGrp="1"/>
          </p:cNvSpPr>
          <p:nvPr>
            <p:ph idx="1"/>
          </p:nvPr>
        </p:nvSpPr>
        <p:spPr>
          <a:xfrm>
            <a:off x="529299" y="1151981"/>
            <a:ext cx="7752335" cy="5003606"/>
          </a:xfrm>
        </p:spPr>
        <p:txBody>
          <a:bodyPr>
            <a:normAutofit lnSpcReduction="10000"/>
          </a:bodyPr>
          <a:lstStyle/>
          <a:p>
            <a:pPr lvl="0"/>
            <a:r>
              <a:rPr lang="en-US" sz="1941" dirty="0" smtClean="0">
                <a:solidFill>
                  <a:prstClr val="black">
                    <a:lumMod val="95000"/>
                    <a:lumOff val="5000"/>
                  </a:prstClr>
                </a:solidFill>
              </a:rPr>
              <a:t>Ensure a </a:t>
            </a:r>
            <a:r>
              <a:rPr lang="en-US" sz="1941" dirty="0">
                <a:solidFill>
                  <a:prstClr val="black">
                    <a:lumMod val="95000"/>
                    <a:lumOff val="5000"/>
                  </a:prstClr>
                </a:solidFill>
              </a:rPr>
              <a:t>person/family-centered, strength-based approach, focused on member success and recovery, prominently factoring social determinants of health </a:t>
            </a:r>
          </a:p>
          <a:p>
            <a:r>
              <a:rPr lang="en-US" sz="1941" dirty="0"/>
              <a:t>Consistent use of evidence-based recovery, clinical and operational protocols</a:t>
            </a:r>
          </a:p>
          <a:p>
            <a:r>
              <a:rPr lang="en-US" sz="1941" dirty="0"/>
              <a:t>Experienced clinicians, care coordinators, peers, and administrative staff with expertise in behavioral health</a:t>
            </a:r>
          </a:p>
          <a:p>
            <a:r>
              <a:rPr lang="en-US" sz="1941" dirty="0"/>
              <a:t>Access to specialty Behavioral Health providers and facilities</a:t>
            </a:r>
          </a:p>
          <a:p>
            <a:r>
              <a:rPr lang="en-US" sz="1941" dirty="0"/>
              <a:t>Integrated care coordination with primary care and social supports, inclusive of regular clinical dialogue with Community Health Network (CHN) nurses and physicians</a:t>
            </a:r>
          </a:p>
          <a:p>
            <a:r>
              <a:rPr lang="en-US" sz="1941" dirty="0"/>
              <a:t>Outcomes monitoring, comprehensive reporting, and informed data analytics to support and improve individual outcomes</a:t>
            </a:r>
          </a:p>
          <a:p>
            <a:pPr marL="40343" indent="0">
              <a:buNone/>
            </a:pPr>
            <a:endParaRPr lang="en-US" dirty="0"/>
          </a:p>
        </p:txBody>
      </p:sp>
    </p:spTree>
    <p:extLst>
      <p:ext uri="{BB962C8B-B14F-4D97-AF65-F5344CB8AC3E}">
        <p14:creationId xmlns:p14="http://schemas.microsoft.com/office/powerpoint/2010/main" val="169812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65032"/>
            <a:ext cx="8668871" cy="742645"/>
          </a:xfrm>
        </p:spPr>
        <p:txBody>
          <a:bodyPr>
            <a:normAutofit fontScale="90000"/>
          </a:bodyPr>
          <a:lstStyle/>
          <a:p>
            <a:r>
              <a:rPr lang="en-US" dirty="0" smtClean="0"/>
              <a:t/>
            </a:r>
            <a:br>
              <a:rPr lang="en-US" dirty="0" smtClean="0"/>
            </a:br>
            <a:r>
              <a:rPr lang="en-US" dirty="0" smtClean="0"/>
              <a:t/>
            </a:r>
            <a:br>
              <a:rPr lang="en-US" dirty="0" smtClean="0"/>
            </a:br>
            <a:r>
              <a:rPr lang="en-US" sz="2700" spc="0" dirty="0" smtClean="0">
                <a:solidFill>
                  <a:prstClr val="black"/>
                </a:solidFill>
                <a:cs typeface="Arial" panose="020B0604020202020204" pitchFamily="34" charset="0"/>
              </a:rPr>
              <a:t>ACCESS </a:t>
            </a:r>
            <a:r>
              <a:rPr lang="en-US" sz="2700" spc="0" dirty="0">
                <a:solidFill>
                  <a:prstClr val="black"/>
                </a:solidFill>
                <a:cs typeface="Arial" panose="020B0604020202020204" pitchFamily="34" charset="0"/>
              </a:rPr>
              <a:t>Mental Health: Celebrating Four Years!</a:t>
            </a:r>
            <a:br>
              <a:rPr lang="en-US" sz="2700" spc="0" dirty="0">
                <a:solidFill>
                  <a:prstClr val="black"/>
                </a:solidFill>
                <a:cs typeface="Arial" panose="020B0604020202020204" pitchFamily="34" charset="0"/>
              </a:rPr>
            </a:br>
            <a:r>
              <a:rPr lang="en-US" sz="2700" dirty="0"/>
              <a:t/>
            </a:r>
            <a:br>
              <a:rPr lang="en-US" sz="2700" dirty="0"/>
            </a:br>
            <a:endParaRPr lang="en-US" sz="2700" dirty="0">
              <a:solidFill>
                <a:srgbClr val="FF0000"/>
              </a:solidFill>
            </a:endParaRPr>
          </a:p>
        </p:txBody>
      </p:sp>
      <p:sp>
        <p:nvSpPr>
          <p:cNvPr id="3" name="Slide Number Placeholder 2"/>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8</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Content Placeholder 3"/>
          <p:cNvSpPr>
            <a:spLocks noGrp="1"/>
          </p:cNvSpPr>
          <p:nvPr>
            <p:ph idx="1"/>
          </p:nvPr>
        </p:nvSpPr>
        <p:spPr>
          <a:xfrm>
            <a:off x="158045" y="907677"/>
            <a:ext cx="8728064" cy="5247910"/>
          </a:xfrm>
        </p:spPr>
        <p:txBody>
          <a:bodyPr>
            <a:normAutofit/>
          </a:bodyPr>
          <a:lstStyle/>
          <a:p>
            <a:pPr marL="0" lvl="0" indent="0" defTabSz="665665">
              <a:lnSpc>
                <a:spcPct val="100000"/>
              </a:lnSpc>
              <a:spcBef>
                <a:spcPts val="0"/>
              </a:spcBef>
              <a:buNone/>
            </a:pPr>
            <a:r>
              <a:rPr lang="en-US" sz="1800" dirty="0" smtClean="0">
                <a:solidFill>
                  <a:prstClr val="black"/>
                </a:solidFill>
              </a:rPr>
              <a:t>ACCESS Mental Health CT provides </a:t>
            </a:r>
            <a:r>
              <a:rPr lang="en-US" sz="1800" dirty="0">
                <a:solidFill>
                  <a:prstClr val="black"/>
                </a:solidFill>
              </a:rPr>
              <a:t>free, telephonic consultation to </a:t>
            </a:r>
            <a:r>
              <a:rPr lang="en-US" sz="1800" dirty="0" smtClean="0">
                <a:solidFill>
                  <a:prstClr val="black"/>
                </a:solidFill>
              </a:rPr>
              <a:t>PCPs </a:t>
            </a:r>
            <a:r>
              <a:rPr lang="en-US" sz="1800" dirty="0">
                <a:solidFill>
                  <a:prstClr val="black"/>
                </a:solidFill>
              </a:rPr>
              <a:t>treating children with BH </a:t>
            </a:r>
            <a:r>
              <a:rPr lang="en-US" sz="1800" dirty="0" smtClean="0">
                <a:solidFill>
                  <a:prstClr val="black"/>
                </a:solidFill>
              </a:rPr>
              <a:t>concerns, regardless of insurance status. Our </a:t>
            </a:r>
            <a:r>
              <a:rPr lang="en-US" sz="1800" dirty="0">
                <a:solidFill>
                  <a:prstClr val="black"/>
                </a:solidFill>
              </a:rPr>
              <a:t>psychiatrists, clinicians, and care coordinators provide valuable PCP </a:t>
            </a:r>
            <a:r>
              <a:rPr lang="en-US" sz="1800" dirty="0" smtClean="0">
                <a:solidFill>
                  <a:prstClr val="black"/>
                </a:solidFill>
              </a:rPr>
              <a:t>education on mental health assessment, treatment, and access to community resources, while our peer specialists help members and their families navigate the BH delivery system.</a:t>
            </a:r>
          </a:p>
          <a:p>
            <a:pPr marL="342900" lvl="0" indent="-342900" defTabSz="665665">
              <a:lnSpc>
                <a:spcPct val="100000"/>
              </a:lnSpc>
              <a:spcBef>
                <a:spcPts val="0"/>
              </a:spcBef>
              <a:buFont typeface="Wingdings" panose="05000000000000000000" pitchFamily="2" charset="2"/>
              <a:buChar char="§"/>
            </a:pPr>
            <a:endParaRPr lang="en-US" sz="1800" dirty="0">
              <a:solidFill>
                <a:prstClr val="black"/>
              </a:solidFill>
            </a:endParaRPr>
          </a:p>
          <a:p>
            <a:pPr marL="0" lvl="0" indent="0" defTabSz="665665">
              <a:lnSpc>
                <a:spcPct val="100000"/>
              </a:lnSpc>
              <a:spcBef>
                <a:spcPts val="0"/>
              </a:spcBef>
              <a:buNone/>
            </a:pPr>
            <a:r>
              <a:rPr lang="en-US" sz="1800" dirty="0" smtClean="0">
                <a:solidFill>
                  <a:prstClr val="black"/>
                </a:solidFill>
              </a:rPr>
              <a:t>Program increases </a:t>
            </a:r>
          </a:p>
          <a:p>
            <a:pPr marL="0" lvl="0" indent="0" defTabSz="665665">
              <a:lnSpc>
                <a:spcPct val="100000"/>
              </a:lnSpc>
              <a:spcBef>
                <a:spcPts val="0"/>
              </a:spcBef>
              <a:buNone/>
            </a:pPr>
            <a:r>
              <a:rPr lang="en-US" sz="1800" dirty="0" smtClean="0">
                <a:solidFill>
                  <a:prstClr val="black"/>
                </a:solidFill>
              </a:rPr>
              <a:t>PCPs’ BH knowledge</a:t>
            </a:r>
          </a:p>
          <a:p>
            <a:pPr marL="0" lvl="0" indent="0" defTabSz="665665">
              <a:lnSpc>
                <a:spcPct val="100000"/>
              </a:lnSpc>
              <a:spcBef>
                <a:spcPts val="0"/>
              </a:spcBef>
              <a:buNone/>
            </a:pPr>
            <a:r>
              <a:rPr lang="en-US" sz="1800" dirty="0" smtClean="0">
                <a:solidFill>
                  <a:prstClr val="black"/>
                </a:solidFill>
              </a:rPr>
              <a:t>base so they can </a:t>
            </a:r>
          </a:p>
          <a:p>
            <a:pPr marL="0" lvl="0" indent="0" defTabSz="665665">
              <a:lnSpc>
                <a:spcPct val="100000"/>
              </a:lnSpc>
              <a:spcBef>
                <a:spcPts val="0"/>
              </a:spcBef>
              <a:buNone/>
            </a:pPr>
            <a:r>
              <a:rPr lang="en-US" sz="1800" dirty="0" smtClean="0">
                <a:solidFill>
                  <a:prstClr val="black"/>
                </a:solidFill>
              </a:rPr>
              <a:t>identify and treat </a:t>
            </a:r>
          </a:p>
          <a:p>
            <a:pPr marL="0" lvl="0" indent="0" defTabSz="665665">
              <a:lnSpc>
                <a:spcPct val="100000"/>
              </a:lnSpc>
              <a:spcBef>
                <a:spcPts val="0"/>
              </a:spcBef>
              <a:buNone/>
            </a:pPr>
            <a:r>
              <a:rPr lang="en-US" sz="1800" dirty="0" smtClean="0">
                <a:solidFill>
                  <a:prstClr val="black"/>
                </a:solidFill>
              </a:rPr>
              <a:t>mental health more </a:t>
            </a:r>
          </a:p>
          <a:p>
            <a:pPr marL="0" lvl="0" indent="0" defTabSz="665665">
              <a:lnSpc>
                <a:spcPct val="100000"/>
              </a:lnSpc>
              <a:spcBef>
                <a:spcPts val="0"/>
              </a:spcBef>
              <a:buNone/>
            </a:pPr>
            <a:r>
              <a:rPr lang="en-US" sz="1800" dirty="0" smtClean="0">
                <a:solidFill>
                  <a:prstClr val="black"/>
                </a:solidFill>
              </a:rPr>
              <a:t>effectively and </a:t>
            </a:r>
          </a:p>
          <a:p>
            <a:pPr marL="0" lvl="0" indent="0" defTabSz="665665">
              <a:lnSpc>
                <a:spcPct val="100000"/>
              </a:lnSpc>
              <a:spcBef>
                <a:spcPts val="0"/>
              </a:spcBef>
              <a:buNone/>
            </a:pPr>
            <a:r>
              <a:rPr lang="en-US" sz="1800" dirty="0" smtClean="0">
                <a:solidFill>
                  <a:prstClr val="black"/>
                </a:solidFill>
              </a:rPr>
              <a:t>expand their aware-</a:t>
            </a:r>
          </a:p>
          <a:p>
            <a:pPr marL="0" lvl="0" indent="0" defTabSz="665665">
              <a:lnSpc>
                <a:spcPct val="100000"/>
              </a:lnSpc>
              <a:spcBef>
                <a:spcPts val="0"/>
              </a:spcBef>
              <a:buNone/>
            </a:pPr>
            <a:r>
              <a:rPr lang="en-US" sz="1800" dirty="0" smtClean="0">
                <a:solidFill>
                  <a:prstClr val="black"/>
                </a:solidFill>
              </a:rPr>
              <a:t>ness of local BH </a:t>
            </a:r>
          </a:p>
          <a:p>
            <a:pPr marL="0" lvl="0" indent="0" defTabSz="665665">
              <a:lnSpc>
                <a:spcPct val="100000"/>
              </a:lnSpc>
              <a:spcBef>
                <a:spcPts val="0"/>
              </a:spcBef>
              <a:buNone/>
            </a:pPr>
            <a:r>
              <a:rPr lang="en-US" sz="1800" dirty="0" smtClean="0">
                <a:solidFill>
                  <a:prstClr val="black"/>
                </a:solidFill>
              </a:rPr>
              <a:t>resources and </a:t>
            </a:r>
            <a:endParaRPr lang="en-US" sz="1800" dirty="0">
              <a:solidFill>
                <a:prstClr val="black"/>
              </a:solidFill>
            </a:endParaRPr>
          </a:p>
          <a:p>
            <a:pPr marL="0" lvl="0" indent="0" defTabSz="665665">
              <a:lnSpc>
                <a:spcPct val="100000"/>
              </a:lnSpc>
              <a:spcBef>
                <a:spcPts val="0"/>
              </a:spcBef>
              <a:buNone/>
            </a:pPr>
            <a:r>
              <a:rPr lang="en-US" sz="1800" dirty="0" smtClean="0">
                <a:solidFill>
                  <a:prstClr val="black"/>
                </a:solidFill>
              </a:rPr>
              <a:t>supports</a:t>
            </a:r>
            <a:r>
              <a:rPr lang="en-US" sz="1800" dirty="0">
                <a:solidFill>
                  <a:prstClr val="black"/>
                </a:solidFill>
              </a:rPr>
              <a:t>.</a:t>
            </a:r>
            <a:r>
              <a:rPr lang="en-US" sz="1800" dirty="0" smtClean="0">
                <a:solidFill>
                  <a:prstClr val="black"/>
                </a:solidFill>
              </a:rPr>
              <a:t> </a:t>
            </a:r>
          </a:p>
          <a:p>
            <a:pPr marL="342900" lvl="0" indent="-342900" defTabSz="665665">
              <a:lnSpc>
                <a:spcPct val="100000"/>
              </a:lnSpc>
              <a:spcBef>
                <a:spcPts val="0"/>
              </a:spcBef>
              <a:buFont typeface="Wingdings" panose="05000000000000000000" pitchFamily="2" charset="2"/>
              <a:buChar char="§"/>
            </a:pPr>
            <a:endParaRPr lang="en-US" sz="2000" dirty="0">
              <a:solidFill>
                <a:prstClr val="black"/>
              </a:solidFill>
            </a:endParaRPr>
          </a:p>
          <a:p>
            <a:pPr marL="342900" lvl="0" indent="-342900" defTabSz="665665">
              <a:lnSpc>
                <a:spcPct val="100000"/>
              </a:lnSpc>
              <a:spcBef>
                <a:spcPts val="0"/>
              </a:spcBef>
              <a:buFont typeface="Wingdings" panose="05000000000000000000" pitchFamily="2" charset="2"/>
              <a:buChar char="§"/>
            </a:pPr>
            <a:endParaRPr lang="en-US" sz="2000" dirty="0">
              <a:solidFill>
                <a:srgbClr val="FF0000"/>
              </a:solidFill>
            </a:endParaRPr>
          </a:p>
          <a:p>
            <a:pPr marL="0" lvl="0" indent="0" defTabSz="665665">
              <a:lnSpc>
                <a:spcPct val="100000"/>
              </a:lnSpc>
              <a:spcBef>
                <a:spcPts val="0"/>
              </a:spcBef>
              <a:buNone/>
            </a:pPr>
            <a:endParaRPr lang="en-US" dirty="0"/>
          </a:p>
        </p:txBody>
      </p:sp>
      <p:pic>
        <p:nvPicPr>
          <p:cNvPr id="6" name="Picture 5"/>
          <p:cNvPicPr>
            <a:picLocks noChangeAspect="1"/>
          </p:cNvPicPr>
          <p:nvPr/>
        </p:nvPicPr>
        <p:blipFill>
          <a:blip r:embed="rId3"/>
          <a:stretch>
            <a:fillRect/>
          </a:stretch>
        </p:blipFill>
        <p:spPr>
          <a:xfrm>
            <a:off x="2415926" y="2385814"/>
            <a:ext cx="6494992" cy="4171580"/>
          </a:xfrm>
          <a:prstGeom prst="rect">
            <a:avLst/>
          </a:prstGeom>
        </p:spPr>
      </p:pic>
    </p:spTree>
    <p:extLst>
      <p:ext uri="{BB962C8B-B14F-4D97-AF65-F5344CB8AC3E}">
        <p14:creationId xmlns:p14="http://schemas.microsoft.com/office/powerpoint/2010/main" val="133164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449505" rtl="0" eaLnBrk="1" fontAlgn="auto" latinLnBrk="0" hangingPunct="1">
              <a:lnSpc>
                <a:spcPct val="100000"/>
              </a:lnSpc>
              <a:spcBef>
                <a:spcPts val="0"/>
              </a:spcBef>
              <a:spcAft>
                <a:spcPts val="0"/>
              </a:spcAft>
              <a:buClrTx/>
              <a:buSzTx/>
              <a:buFontTx/>
              <a:buNone/>
              <a:tabLst/>
              <a:defRPr/>
            </a:pPr>
            <a:fld id="{77E85DEC-3C54-CC49-B6AA-116CC903AFD3}" type="slidenum">
              <a:rPr kumimoji="0" lang="en-US" sz="882" b="0" i="0" u="none" strike="noStrike" kern="1200" cap="none" spc="0" normalizeH="0" baseline="0" noProof="0">
                <a:ln>
                  <a:noFill/>
                </a:ln>
                <a:solidFill>
                  <a:prstClr val="white"/>
                </a:solidFill>
                <a:effectLst/>
                <a:uLnTx/>
                <a:uFillTx/>
                <a:latin typeface="Arial"/>
                <a:ea typeface="+mn-ea"/>
                <a:cs typeface="+mn-cs"/>
              </a:rPr>
              <a:pPr marL="0" marR="0" lvl="0" indent="0" algn="r" defTabSz="449505" rtl="0" eaLnBrk="1" fontAlgn="auto" latinLnBrk="0" hangingPunct="1">
                <a:lnSpc>
                  <a:spcPct val="100000"/>
                </a:lnSpc>
                <a:spcBef>
                  <a:spcPts val="0"/>
                </a:spcBef>
                <a:spcAft>
                  <a:spcPts val="0"/>
                </a:spcAft>
                <a:buClrTx/>
                <a:buSzTx/>
                <a:buFontTx/>
                <a:buNone/>
                <a:tabLst/>
                <a:defRPr/>
              </a:pPr>
              <a:t>9</a:t>
            </a:fld>
            <a:endParaRPr kumimoji="0" lang="en-US" sz="882"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394779" y="1079030"/>
            <a:ext cx="8363677" cy="4883798"/>
          </a:xfrm>
        </p:spPr>
        <p:txBody>
          <a:bodyPr/>
          <a:lstStyle/>
          <a:p>
            <a:pPr marL="372269" indent="-342900" defTabSz="327231">
              <a:lnSpc>
                <a:spcPct val="100000"/>
              </a:lnSpc>
              <a:spcBef>
                <a:spcPts val="0"/>
              </a:spcBef>
              <a:buFont typeface="Wingdings" panose="05000000000000000000" pitchFamily="2" charset="2"/>
              <a:buChar char="§"/>
            </a:pPr>
            <a:r>
              <a:rPr lang="en-US" dirty="0" smtClean="0">
                <a:solidFill>
                  <a:prstClr val="black"/>
                </a:solidFill>
              </a:rPr>
              <a:t>ICC’s goal is to support families in keeping children with complex behavioral and mental health challenges in their natural and community settings. Intensive Care Coordinators and Peers provide direct community-based, non-clinical support to youth through age 17 who:</a:t>
            </a:r>
          </a:p>
          <a:p>
            <a:pPr marL="727291" lvl="2" indent="-342900" defTabSz="327231">
              <a:lnSpc>
                <a:spcPct val="100000"/>
              </a:lnSpc>
              <a:spcBef>
                <a:spcPts val="0"/>
              </a:spcBef>
              <a:buFont typeface="Wingdings" panose="05000000000000000000" pitchFamily="2" charset="2"/>
              <a:buChar char="§"/>
            </a:pPr>
            <a:r>
              <a:rPr lang="en-US" dirty="0" smtClean="0">
                <a:solidFill>
                  <a:prstClr val="black"/>
                </a:solidFill>
              </a:rPr>
              <a:t>Have serious BH needs returning to the community from congregate care or other treatment setting (ED, Inpt, PRTF) and need discharge planning support</a:t>
            </a:r>
          </a:p>
          <a:p>
            <a:pPr marL="727291" lvl="2" indent="-342900" defTabSz="327231">
              <a:lnSpc>
                <a:spcPct val="100000"/>
              </a:lnSpc>
              <a:spcBef>
                <a:spcPts val="0"/>
              </a:spcBef>
              <a:buFont typeface="Wingdings" panose="05000000000000000000" pitchFamily="2" charset="2"/>
              <a:buChar char="§"/>
            </a:pPr>
            <a:r>
              <a:rPr lang="en-US" dirty="0" smtClean="0">
                <a:solidFill>
                  <a:prstClr val="black"/>
                </a:solidFill>
              </a:rPr>
              <a:t>Are at risk of out of home placement</a:t>
            </a:r>
          </a:p>
          <a:p>
            <a:pPr marL="727291" lvl="2" indent="-342900" defTabSz="327231">
              <a:lnSpc>
                <a:spcPct val="100000"/>
              </a:lnSpc>
              <a:spcBef>
                <a:spcPts val="0"/>
              </a:spcBef>
              <a:buFont typeface="Wingdings" panose="05000000000000000000" pitchFamily="2" charset="2"/>
              <a:buChar char="§"/>
            </a:pPr>
            <a:r>
              <a:rPr lang="en-US" dirty="0" smtClean="0">
                <a:solidFill>
                  <a:prstClr val="black"/>
                </a:solidFill>
              </a:rPr>
              <a:t>Frequently utilize EDs and/or psychiatric inpatient care </a:t>
            </a:r>
          </a:p>
          <a:p>
            <a:pPr marL="727291" lvl="2" indent="-342900" defTabSz="327231">
              <a:lnSpc>
                <a:spcPct val="100000"/>
              </a:lnSpc>
              <a:spcBef>
                <a:spcPts val="0"/>
              </a:spcBef>
              <a:buFont typeface="Wingdings" panose="05000000000000000000" pitchFamily="2" charset="2"/>
              <a:buChar char="§"/>
            </a:pPr>
            <a:r>
              <a:rPr lang="en-US" dirty="0" smtClean="0">
                <a:solidFill>
                  <a:prstClr val="black"/>
                </a:solidFill>
              </a:rPr>
              <a:t>Are in need of community-based, family-driven plan of care to maintain within their home/community  </a:t>
            </a:r>
          </a:p>
          <a:p>
            <a:pPr marL="372269" lvl="0" indent="-342900" defTabSz="327231">
              <a:lnSpc>
                <a:spcPct val="100000"/>
              </a:lnSpc>
              <a:spcBef>
                <a:spcPts val="0"/>
              </a:spcBef>
              <a:buFont typeface="Wingdings" panose="05000000000000000000" pitchFamily="2" charset="2"/>
              <a:buChar char="§"/>
            </a:pPr>
            <a:r>
              <a:rPr lang="en-US" dirty="0" smtClean="0">
                <a:solidFill>
                  <a:prstClr val="black"/>
                </a:solidFill>
              </a:rPr>
              <a:t>Using the evidence-based Wraparound Practice Model, ICC assists and supports families to develop a sustainable team and effective plan to meet their vision and address the needs of the whole family</a:t>
            </a:r>
          </a:p>
          <a:p>
            <a:pPr marL="372269" indent="-342900" defTabSz="327231">
              <a:lnSpc>
                <a:spcPct val="100000"/>
              </a:lnSpc>
              <a:spcBef>
                <a:spcPts val="0"/>
              </a:spcBef>
              <a:buFont typeface="Wingdings" panose="05000000000000000000" pitchFamily="2" charset="2"/>
              <a:buChar char="§"/>
            </a:pPr>
            <a:endParaRPr lang="en-US" dirty="0">
              <a:solidFill>
                <a:prstClr val="black">
                  <a:lumMod val="95000"/>
                  <a:lumOff val="5000"/>
                </a:prstClr>
              </a:solidFill>
            </a:endParaRPr>
          </a:p>
          <a:p>
            <a:pPr>
              <a:buFont typeface="Arial" panose="020B0604020202020204" pitchFamily="34" charset="0"/>
              <a:buChar char="•"/>
            </a:pPr>
            <a:endParaRPr lang="en-US" dirty="0"/>
          </a:p>
        </p:txBody>
      </p:sp>
      <p:sp>
        <p:nvSpPr>
          <p:cNvPr id="4" name="Title 3"/>
          <p:cNvSpPr>
            <a:spLocks noGrp="1"/>
          </p:cNvSpPr>
          <p:nvPr>
            <p:ph type="title"/>
          </p:nvPr>
        </p:nvSpPr>
        <p:spPr/>
        <p:txBody>
          <a:bodyPr>
            <a:normAutofit/>
          </a:bodyPr>
          <a:lstStyle/>
          <a:p>
            <a:r>
              <a:rPr lang="en-US" dirty="0" smtClean="0"/>
              <a:t>Intensive Care Coordination (ICC) Services</a:t>
            </a:r>
            <a:endParaRPr lang="en-US" dirty="0"/>
          </a:p>
        </p:txBody>
      </p:sp>
    </p:spTree>
    <p:extLst>
      <p:ext uri="{BB962C8B-B14F-4D97-AF65-F5344CB8AC3E}">
        <p14:creationId xmlns:p14="http://schemas.microsoft.com/office/powerpoint/2010/main" val="885513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917</TotalTime>
  <Words>1923</Words>
  <Application>Microsoft Office PowerPoint</Application>
  <PresentationFormat>On-screen Show (4:3)</PresentationFormat>
  <Paragraphs>198</Paragraphs>
  <Slides>22</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Times New Roman</vt:lpstr>
      <vt:lpstr>Wingdings</vt:lpstr>
      <vt:lpstr>1_Office Theme</vt:lpstr>
      <vt:lpstr>2_Office Theme</vt:lpstr>
      <vt:lpstr>4_Office Theme</vt:lpstr>
      <vt:lpstr>PowerPoint Presentation</vt:lpstr>
      <vt:lpstr>Connecticut Behavioral Health Partnership (CT BHP)</vt:lpstr>
      <vt:lpstr>CT BHP – At A Glance</vt:lpstr>
      <vt:lpstr>Beacon Recovery Model</vt:lpstr>
      <vt:lpstr>Medicaid Covered Behavioral Health (BH) Services  for Youth</vt:lpstr>
      <vt:lpstr>Specialty Youth Programs Administered by Beacon</vt:lpstr>
      <vt:lpstr> Specialty Youth Programs </vt:lpstr>
      <vt:lpstr>  ACCESS Mental Health: Celebrating Four Years!  </vt:lpstr>
      <vt:lpstr>Intensive Care Coordination (ICC) Services</vt:lpstr>
      <vt:lpstr>ICC Services (Con.)</vt:lpstr>
      <vt:lpstr>Autism Spectrum Disorder (ASD) Services</vt:lpstr>
      <vt:lpstr> Medical/Behavioral Health Co-Management</vt:lpstr>
      <vt:lpstr> Co-Management with CHN-CT</vt:lpstr>
      <vt:lpstr> Co–Management Case Study </vt:lpstr>
      <vt:lpstr>First Episode Psychosis (FEP)</vt:lpstr>
      <vt:lpstr>Resources to Link Services and Supports</vt:lpstr>
      <vt:lpstr>Intensive Care Management</vt:lpstr>
      <vt:lpstr>The Intensive Care Manager</vt:lpstr>
      <vt:lpstr>The Peer Support Specialist</vt:lpstr>
      <vt:lpstr>If Families Have Questions or Concerns</vt:lpstr>
      <vt:lpstr>Additional Collaboration Opportunities</vt:lpstr>
      <vt:lpstr>Questions</vt:lpstr>
    </vt:vector>
  </TitlesOfParts>
  <Company>Beacon Health Options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Lally, David</dc:creator>
  <cp:lastModifiedBy>Jacobs-Vazquez, Shakira</cp:lastModifiedBy>
  <cp:revision>76</cp:revision>
  <cp:lastPrinted>2018-10-12T14:07:38Z</cp:lastPrinted>
  <dcterms:created xsi:type="dcterms:W3CDTF">2018-10-11T17:04:20Z</dcterms:created>
  <dcterms:modified xsi:type="dcterms:W3CDTF">2018-10-24T11:22:12Z</dcterms:modified>
</cp:coreProperties>
</file>