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09" r:id="rId2"/>
    <p:sldId id="272" r:id="rId3"/>
    <p:sldId id="490" r:id="rId4"/>
    <p:sldId id="391" r:id="rId5"/>
    <p:sldId id="491" r:id="rId6"/>
    <p:sldId id="492" r:id="rId7"/>
    <p:sldId id="493" r:id="rId8"/>
    <p:sldId id="387" r:id="rId9"/>
    <p:sldId id="388" r:id="rId10"/>
    <p:sldId id="373" r:id="rId11"/>
    <p:sldId id="390" r:id="rId12"/>
    <p:sldId id="374" r:id="rId13"/>
    <p:sldId id="376" r:id="rId14"/>
    <p:sldId id="365" r:id="rId15"/>
    <p:sldId id="337" r:id="rId16"/>
    <p:sldId id="338" r:id="rId17"/>
    <p:sldId id="367" r:id="rId18"/>
    <p:sldId id="378" r:id="rId19"/>
    <p:sldId id="379" r:id="rId20"/>
    <p:sldId id="380" r:id="rId21"/>
    <p:sldId id="382" r:id="rId22"/>
    <p:sldId id="383" r:id="rId23"/>
    <p:sldId id="346" r:id="rId24"/>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2">
          <p15:clr>
            <a:srgbClr val="A4A3A4"/>
          </p15:clr>
        </p15:guide>
        <p15:guide id="2" pos="3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HONIGFELD" initials="L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clrMru>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83840" autoAdjust="0"/>
  </p:normalViewPr>
  <p:slideViewPr>
    <p:cSldViewPr snapToGrid="0" snapToObjects="1">
      <p:cViewPr varScale="1">
        <p:scale>
          <a:sx n="84" d="100"/>
          <a:sy n="84" d="100"/>
        </p:scale>
        <p:origin x="1426" y="86"/>
      </p:cViewPr>
      <p:guideLst>
        <p:guide orient="horz" pos="942"/>
        <p:guide pos="35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10-14T13:43:29.784" idx="3">
    <p:pos x="10" y="10"/>
    <p:text>again, what ages? how long does it take to do? how long to score? does the patient or parent complete it? is it in the public domain?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0894A39-5783-344D-9190-2447FF6CE558}" type="datetimeFigureOut">
              <a:rPr lang="en-US" smtClean="0"/>
              <a:t>10/24/2018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ECBE1A58-8181-FF4E-A903-2E8B50B643A5}" type="slidenum">
              <a:rPr lang="en-US" smtClean="0"/>
              <a:t>‹#›</a:t>
            </a:fld>
            <a:endParaRPr lang="en-US"/>
          </a:p>
        </p:txBody>
      </p:sp>
    </p:spTree>
    <p:extLst>
      <p:ext uri="{BB962C8B-B14F-4D97-AF65-F5344CB8AC3E}">
        <p14:creationId xmlns:p14="http://schemas.microsoft.com/office/powerpoint/2010/main" val="3685863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EE9DE68-731C-394A-9FA6-28FA0FED6B9E}" type="datetimeFigureOut">
              <a:rPr lang="en-US" smtClean="0"/>
              <a:t>10/24/2018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A1B1BEE6-3C2C-2444-9D6F-66488ECF47A0}" type="slidenum">
              <a:rPr lang="en-US" smtClean="0"/>
              <a:t>‹#›</a:t>
            </a:fld>
            <a:endParaRPr lang="en-US" dirty="0"/>
          </a:p>
        </p:txBody>
      </p:sp>
    </p:spTree>
    <p:extLst>
      <p:ext uri="{BB962C8B-B14F-4D97-AF65-F5344CB8AC3E}">
        <p14:creationId xmlns:p14="http://schemas.microsoft.com/office/powerpoint/2010/main" val="1284388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50B9E0E0-C39A-4757-B046-67AFA62DBDA6}"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840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pediatric study</a:t>
            </a:r>
          </a:p>
        </p:txBody>
      </p:sp>
      <p:sp>
        <p:nvSpPr>
          <p:cNvPr id="4" name="Slide Number Placeholder 3"/>
          <p:cNvSpPr>
            <a:spLocks noGrp="1"/>
          </p:cNvSpPr>
          <p:nvPr>
            <p:ph type="sldNum" sz="quarter" idx="10"/>
          </p:nvPr>
        </p:nvSpPr>
        <p:spPr/>
        <p:txBody>
          <a:bodyPr/>
          <a:lstStyle/>
          <a:p>
            <a:fld id="{A1B1BEE6-3C2C-2444-9D6F-66488ECF47A0}" type="slidenum">
              <a:rPr lang="en-US" smtClean="0"/>
              <a:t>14</a:t>
            </a:fld>
            <a:endParaRPr lang="en-US" dirty="0"/>
          </a:p>
        </p:txBody>
      </p:sp>
    </p:spTree>
    <p:extLst>
      <p:ext uri="{BB962C8B-B14F-4D97-AF65-F5344CB8AC3E}">
        <p14:creationId xmlns:p14="http://schemas.microsoft.com/office/powerpoint/2010/main" val="2867491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endParaRPr lang="en-US"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b="1" dirty="0">
              <a:latin typeface="Calibri" pitchFamily="34" charset="0"/>
              <a:ea typeface="ＭＳ Ｐゴシック" charset="-128"/>
            </a:endParaRPr>
          </a:p>
          <a:p>
            <a:pPr eaLnBrk="1" hangingPunct="1"/>
            <a:r>
              <a:rPr lang="en-US" b="1" dirty="0">
                <a:latin typeface="Calibri" pitchFamily="34" charset="0"/>
                <a:ea typeface="ＭＳ Ｐゴシック" charset="-128"/>
              </a:rPr>
              <a:t>Children report:  </a:t>
            </a:r>
          </a:p>
          <a:p>
            <a:pPr marL="399999" lvl="1" eaLnBrk="1" hangingPunct="1"/>
            <a:r>
              <a:rPr lang="en-US" sz="3200" b="1" dirty="0">
                <a:latin typeface="Calibri" pitchFamily="34" charset="0"/>
                <a:ea typeface="ＭＳ Ｐゴシック" charset="-128"/>
              </a:rPr>
              <a:t>43% decrease in PTSD symptoms  </a:t>
            </a:r>
          </a:p>
          <a:p>
            <a:pPr marL="399999" lvl="1" eaLnBrk="1" hangingPunct="1"/>
            <a:r>
              <a:rPr lang="en-US" sz="3200" b="1" dirty="0">
                <a:latin typeface="Calibri" pitchFamily="34" charset="0"/>
                <a:ea typeface="ＭＳ Ｐゴシック" charset="-128"/>
              </a:rPr>
              <a:t>55% decrease in depression symptoms </a:t>
            </a:r>
          </a:p>
          <a:p>
            <a:pPr marL="399999" lvl="1" eaLnBrk="1" hangingPunct="1"/>
            <a:endParaRPr lang="en-US" b="1" dirty="0">
              <a:latin typeface="Calibri" pitchFamily="34" charset="0"/>
              <a:ea typeface="ＭＳ Ｐゴシック" charset="-128"/>
            </a:endParaRPr>
          </a:p>
          <a:p>
            <a:pPr eaLnBrk="1" hangingPunct="1"/>
            <a:r>
              <a:rPr lang="en-US" b="1" dirty="0">
                <a:latin typeface="Calibri" pitchFamily="34" charset="0"/>
                <a:ea typeface="ＭＳ Ｐゴシック" charset="-128"/>
              </a:rPr>
              <a:t>High caregiver satisfaction</a:t>
            </a:r>
          </a:p>
          <a:p>
            <a:pPr eaLnBrk="1" hangingPunct="1"/>
            <a:endParaRPr lang="en-US" b="1" dirty="0">
              <a:latin typeface="Calibri" pitchFamily="34" charset="0"/>
              <a:ea typeface="ＭＳ Ｐゴシック" charset="-128"/>
            </a:endParaRPr>
          </a:p>
          <a:p>
            <a:pPr eaLnBrk="1" hangingPunct="1"/>
            <a:r>
              <a:rPr lang="en-US" b="1" dirty="0">
                <a:latin typeface="Calibri" pitchFamily="34" charset="0"/>
                <a:ea typeface="ＭＳ Ｐゴシック" charset="-128"/>
              </a:rPr>
              <a:t>Fewer no-show appointments</a:t>
            </a:r>
          </a:p>
          <a:p>
            <a:pPr eaLnBrk="1" hangingPunct="1"/>
            <a:endParaRPr lang="en-US" b="1" dirty="0">
              <a:latin typeface="Calibri" pitchFamily="34" charset="0"/>
              <a:ea typeface="ＭＳ Ｐゴシック" charset="-128"/>
            </a:endParaRPr>
          </a:p>
          <a:p>
            <a:pPr eaLnBrk="1" hangingPunct="1"/>
            <a:r>
              <a:rPr lang="en-US" b="1" dirty="0">
                <a:latin typeface="Calibri" pitchFamily="34" charset="0"/>
                <a:ea typeface="ＭＳ Ｐゴシック" charset="-128"/>
              </a:rPr>
              <a:t>Shorter length of stay in treatment</a:t>
            </a:r>
          </a:p>
          <a:p>
            <a:pPr eaLnBrk="1" hangingPunct="1"/>
            <a:endParaRPr lang="en-US" sz="1600" dirty="0">
              <a:latin typeface="Calibri" pitchFamily="34" charset="0"/>
              <a:ea typeface="ＭＳ Ｐゴシック" charset="-128"/>
            </a:endParaRPr>
          </a:p>
        </p:txBody>
      </p:sp>
      <p:sp>
        <p:nvSpPr>
          <p:cNvPr id="4" name="Slide Number Placeholder 3"/>
          <p:cNvSpPr>
            <a:spLocks noGrp="1"/>
          </p:cNvSpPr>
          <p:nvPr>
            <p:ph type="sldNum" sz="quarter" idx="10"/>
          </p:nvPr>
        </p:nvSpPr>
        <p:spPr/>
        <p:txBody>
          <a:bodyPr/>
          <a:lstStyle/>
          <a:p>
            <a:fld id="{197819FD-6A05-4327-ADC2-CCAE30A0E09B}"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t>18</a:t>
            </a:fld>
            <a:endParaRPr lang="en-US" dirty="0"/>
          </a:p>
        </p:txBody>
      </p:sp>
    </p:spTree>
    <p:extLst>
      <p:ext uri="{BB962C8B-B14F-4D97-AF65-F5344CB8AC3E}">
        <p14:creationId xmlns:p14="http://schemas.microsoft.com/office/powerpoint/2010/main" val="318480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YSB=Youth</a:t>
            </a:r>
            <a:r>
              <a:rPr lang="en-US" baseline="0" dirty="0"/>
              <a:t> Services Bureaus (positive youth development, juvenile justice diversion)</a:t>
            </a:r>
          </a:p>
          <a:p>
            <a:r>
              <a:rPr lang="en-US" baseline="0" dirty="0"/>
              <a:t>SOC=local Systems of Care (community-based behavioral health services)</a:t>
            </a:r>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t>19</a:t>
            </a:fld>
            <a:endParaRPr lang="en-US" dirty="0"/>
          </a:p>
        </p:txBody>
      </p:sp>
    </p:spTree>
    <p:extLst>
      <p:ext uri="{BB962C8B-B14F-4D97-AF65-F5344CB8AC3E}">
        <p14:creationId xmlns:p14="http://schemas.microsoft.com/office/powerpoint/2010/main" val="74361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altLang="en-US" dirty="0"/>
          </a:p>
          <a:p>
            <a:r>
              <a:rPr lang="en-US" dirty="0"/>
              <a:t>PA</a:t>
            </a:r>
            <a:r>
              <a:rPr lang="en-US" baseline="0" dirty="0"/>
              <a:t> 13-178 legislated MOAs between all Mobile Crisis providers and the schools they serve—updated list and links to completed MOAs are on the website</a:t>
            </a:r>
          </a:p>
          <a:p>
            <a:r>
              <a:rPr lang="en-US" baseline="0" dirty="0"/>
              <a:t>CHDI serves as Performance Improvement Center for all QI data—monthly, quarterly, and annual reports are available online</a:t>
            </a:r>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t>20</a:t>
            </a:fld>
            <a:endParaRPr lang="en-US" dirty="0"/>
          </a:p>
        </p:txBody>
      </p:sp>
    </p:spTree>
    <p:extLst>
      <p:ext uri="{BB962C8B-B14F-4D97-AF65-F5344CB8AC3E}">
        <p14:creationId xmlns:p14="http://schemas.microsoft.com/office/powerpoint/2010/main" val="3185584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9404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33982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7819FD-6A05-4327-ADC2-CCAE30A0E09B}"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Century Gothic" charset="0"/>
                <a:ea typeface="ＭＳ Ｐゴシック" charset="-128"/>
              </a:defRPr>
            </a:lvl1pPr>
            <a:lvl2pPr marL="742839" indent="-285707">
              <a:defRPr sz="2300">
                <a:solidFill>
                  <a:schemeClr val="tx1"/>
                </a:solidFill>
                <a:latin typeface="Century Gothic" charset="0"/>
                <a:ea typeface="ＭＳ Ｐゴシック" charset="-128"/>
              </a:defRPr>
            </a:lvl2pPr>
            <a:lvl3pPr marL="1142830" indent="-228566">
              <a:defRPr sz="2300">
                <a:solidFill>
                  <a:schemeClr val="tx1"/>
                </a:solidFill>
                <a:latin typeface="Century Gothic" charset="0"/>
                <a:ea typeface="ＭＳ Ｐゴシック" charset="-128"/>
              </a:defRPr>
            </a:lvl3pPr>
            <a:lvl4pPr marL="1599961" indent="-228566">
              <a:defRPr sz="2300">
                <a:solidFill>
                  <a:schemeClr val="tx1"/>
                </a:solidFill>
                <a:latin typeface="Century Gothic" charset="0"/>
                <a:ea typeface="ＭＳ Ｐゴシック" charset="-128"/>
              </a:defRPr>
            </a:lvl4pPr>
            <a:lvl5pPr marL="2057094" indent="-228566">
              <a:defRPr sz="2300">
                <a:solidFill>
                  <a:schemeClr val="tx1"/>
                </a:solidFill>
                <a:latin typeface="Century Gothic" charset="0"/>
                <a:ea typeface="ＭＳ Ｐゴシック" charset="-128"/>
              </a:defRPr>
            </a:lvl5pPr>
            <a:lvl6pPr marL="2514226" indent="-228566" defTabSz="457132" eaLnBrk="0" fontAlgn="base" hangingPunct="0">
              <a:spcBef>
                <a:spcPct val="0"/>
              </a:spcBef>
              <a:spcAft>
                <a:spcPct val="0"/>
              </a:spcAft>
              <a:defRPr sz="2300">
                <a:solidFill>
                  <a:schemeClr val="tx1"/>
                </a:solidFill>
                <a:latin typeface="Century Gothic" charset="0"/>
                <a:ea typeface="ＭＳ Ｐゴシック" charset="-128"/>
              </a:defRPr>
            </a:lvl6pPr>
            <a:lvl7pPr marL="2971357" indent="-228566" defTabSz="457132" eaLnBrk="0" fontAlgn="base" hangingPunct="0">
              <a:spcBef>
                <a:spcPct val="0"/>
              </a:spcBef>
              <a:spcAft>
                <a:spcPct val="0"/>
              </a:spcAft>
              <a:defRPr sz="2300">
                <a:solidFill>
                  <a:schemeClr val="tx1"/>
                </a:solidFill>
                <a:latin typeface="Century Gothic" charset="0"/>
                <a:ea typeface="ＭＳ Ｐゴシック" charset="-128"/>
              </a:defRPr>
            </a:lvl7pPr>
            <a:lvl8pPr marL="3428490" indent="-228566" defTabSz="457132" eaLnBrk="0" fontAlgn="base" hangingPunct="0">
              <a:spcBef>
                <a:spcPct val="0"/>
              </a:spcBef>
              <a:spcAft>
                <a:spcPct val="0"/>
              </a:spcAft>
              <a:defRPr sz="2300">
                <a:solidFill>
                  <a:schemeClr val="tx1"/>
                </a:solidFill>
                <a:latin typeface="Century Gothic" charset="0"/>
                <a:ea typeface="ＭＳ Ｐゴシック" charset="-128"/>
              </a:defRPr>
            </a:lvl8pPr>
            <a:lvl9pPr marL="3885621" indent="-228566" defTabSz="457132" eaLnBrk="0" fontAlgn="base" hangingPunct="0">
              <a:spcBef>
                <a:spcPct val="0"/>
              </a:spcBef>
              <a:spcAft>
                <a:spcPct val="0"/>
              </a:spcAft>
              <a:defRPr sz="2300">
                <a:solidFill>
                  <a:schemeClr val="tx1"/>
                </a:solidFill>
                <a:latin typeface="Century Gothic" charset="0"/>
                <a:ea typeface="ＭＳ Ｐゴシック" charset="-128"/>
              </a:defRPr>
            </a:lvl9pPr>
          </a:lstStyle>
          <a:p>
            <a:fld id="{8B5C3D09-D17E-0942-9F0E-A1FE8BCBCEAD}" type="slidenum">
              <a:rPr lang="en-US" altLang="en-US" sz="1200">
                <a:solidFill>
                  <a:prstClr val="black"/>
                </a:solidFill>
                <a:latin typeface="Arial" charset="0"/>
              </a:rPr>
              <a:pPr/>
              <a:t>2</a:t>
            </a:fld>
            <a:endParaRPr lang="en-US" altLang="en-US" sz="1200" dirty="0">
              <a:solidFill>
                <a:prstClr val="black"/>
              </a:solidFill>
              <a:latin typeface="Arial" charset="0"/>
            </a:endParaRPr>
          </a:p>
        </p:txBody>
      </p:sp>
    </p:spTree>
    <p:extLst>
      <p:ext uri="{BB962C8B-B14F-4D97-AF65-F5344CB8AC3E}">
        <p14:creationId xmlns:p14="http://schemas.microsoft.com/office/powerpoint/2010/main" val="420590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 Schools Package: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Schools that embody these core principles: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 have staff who understand trauma and its impact;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 believe that healing happens in relationships;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 ensure emotional and physical safety for all;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d) view students holistically;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 support choice, control, and empowerment for students, staff, and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f) strive for cultural competence;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 use a collaborative approach </a:t>
            </a:r>
          </a:p>
          <a:p>
            <a:endParaRPr lang="en-US" dirty="0"/>
          </a:p>
          <a:p>
            <a:pPr eaLnBrk="1" hangingPunct="1"/>
            <a:endParaRPr lang="en-US" altLang="en-US" dirty="0">
              <a:latin typeface="Calibri" charset="0"/>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fld id="{B57D0439-2F5E-A746-BAF0-E0E3D857F36E}" type="slidenum">
              <a:rPr lang="en-US" altLang="en-US" sz="1200"/>
              <a:pPr/>
              <a:t>3</a:t>
            </a:fld>
            <a:endParaRPr lang="en-US" altLang="en-US" sz="1200"/>
          </a:p>
        </p:txBody>
      </p:sp>
    </p:spTree>
    <p:extLst>
      <p:ext uri="{BB962C8B-B14F-4D97-AF65-F5344CB8AC3E}">
        <p14:creationId xmlns:p14="http://schemas.microsoft.com/office/powerpoint/2010/main" val="270585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t>4</a:t>
            </a:fld>
            <a:endParaRPr lang="en-US" dirty="0"/>
          </a:p>
        </p:txBody>
      </p:sp>
    </p:spTree>
    <p:extLst>
      <p:ext uri="{BB962C8B-B14F-4D97-AF65-F5344CB8AC3E}">
        <p14:creationId xmlns:p14="http://schemas.microsoft.com/office/powerpoint/2010/main" val="7436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AEC30-BCC3-4AAC-9493-7E92D58F599B}" type="slidenum">
              <a:rPr lang="en-US" smtClean="0"/>
              <a:t>8</a:t>
            </a:fld>
            <a:endParaRPr lang="en-US"/>
          </a:p>
        </p:txBody>
      </p:sp>
    </p:spTree>
    <p:extLst>
      <p:ext uri="{BB962C8B-B14F-4D97-AF65-F5344CB8AC3E}">
        <p14:creationId xmlns:p14="http://schemas.microsoft.com/office/powerpoint/2010/main" val="352658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National School Mental Health Census is an opportunity for our field to capture the landscape of school mental health systems in the US at school and district levels. For the first time in over 10 years (since the Foster et al 2005 study funded by SAMHSA) we can locate and describe the structure of school mental health systems in a way that will help identify our collective needs and strengths, and ultimately drive growth of comprehensive school mental health systems. </a:t>
            </a:r>
          </a:p>
          <a:p>
            <a:endParaRPr lang="en-US" baseline="0" dirty="0"/>
          </a:p>
          <a:p>
            <a:r>
              <a:rPr lang="en-US" baseline="0" dirty="0"/>
              <a:t>Most importantly, this census is actually designed as a “School Mental Health Profile” that lets your team document your service array and multi-tiered services and supports. This slide shows sample pages from the custom report generated for your team after you complete the SMH Profile, which you can use to share information about your school mental health system and advocate for improvements as needed.</a:t>
            </a:r>
            <a:endParaRPr lang="en-US" dirty="0"/>
          </a:p>
        </p:txBody>
      </p:sp>
      <p:sp>
        <p:nvSpPr>
          <p:cNvPr id="4" name="Slide Number Placeholder 3"/>
          <p:cNvSpPr>
            <a:spLocks noGrp="1"/>
          </p:cNvSpPr>
          <p:nvPr>
            <p:ph type="sldNum" sz="quarter" idx="10"/>
          </p:nvPr>
        </p:nvSpPr>
        <p:spPr/>
        <p:txBody>
          <a:bodyPr/>
          <a:lstStyle/>
          <a:p>
            <a:fld id="{88AAEC30-BCC3-4AAC-9493-7E92D58F599B}" type="slidenum">
              <a:rPr lang="en-US" smtClean="0"/>
              <a:t>9</a:t>
            </a:fld>
            <a:endParaRPr lang="en-US"/>
          </a:p>
        </p:txBody>
      </p:sp>
    </p:spTree>
    <p:extLst>
      <p:ext uri="{BB962C8B-B14F-4D97-AF65-F5344CB8AC3E}">
        <p14:creationId xmlns:p14="http://schemas.microsoft.com/office/powerpoint/2010/main" val="48475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t>10</a:t>
            </a:fld>
            <a:endParaRPr lang="en-US" dirty="0"/>
          </a:p>
        </p:txBody>
      </p:sp>
    </p:spTree>
    <p:extLst>
      <p:ext uri="{BB962C8B-B14F-4D97-AF65-F5344CB8AC3E}">
        <p14:creationId xmlns:p14="http://schemas.microsoft.com/office/powerpoint/2010/main" val="409961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0423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1B1BEE6-3C2C-2444-9D6F-66488ECF47A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473595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44161" y="1863919"/>
            <a:ext cx="64008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744161" y="3476108"/>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12" name="Group 11"/>
          <p:cNvGrpSpPr/>
          <p:nvPr userDrawn="1"/>
        </p:nvGrpSpPr>
        <p:grpSpPr>
          <a:xfrm rot="5400000">
            <a:off x="-2659283" y="2659283"/>
            <a:ext cx="6858000" cy="1539434"/>
            <a:chOff x="0" y="6725698"/>
            <a:chExt cx="9144000" cy="141923"/>
          </a:xfrm>
        </p:grpSpPr>
        <p:sp>
          <p:nvSpPr>
            <p:cNvPr id="13" name="Rectangle 12"/>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16" descr="CHD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090" y="6409895"/>
            <a:ext cx="1792313" cy="373535"/>
          </a:xfrm>
          <a:prstGeom prst="rect">
            <a:avLst/>
          </a:prstGeom>
        </p:spPr>
      </p:pic>
    </p:spTree>
    <p:extLst>
      <p:ext uri="{BB962C8B-B14F-4D97-AF65-F5344CB8AC3E}">
        <p14:creationId xmlns:p14="http://schemas.microsoft.com/office/powerpoint/2010/main" val="224119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4416" y="1"/>
            <a:ext cx="8271203" cy="6876288"/>
          </a:xfrm>
          <a:prstGeom prst="rect">
            <a:avLst/>
          </a:prstGeom>
        </p:spPr>
      </p:pic>
      <p:sp>
        <p:nvSpPr>
          <p:cNvPr id="5" name="Rectangle 4"/>
          <p:cNvSpPr/>
          <p:nvPr userDrawn="1"/>
        </p:nvSpPr>
        <p:spPr>
          <a:xfrm>
            <a:off x="2065" y="-1"/>
            <a:ext cx="9144000" cy="6858000"/>
          </a:xfrm>
          <a:prstGeom prst="rect">
            <a:avLst/>
          </a:prstGeom>
          <a:gradFill flip="none" rotWithShape="1">
            <a:gsLst>
              <a:gs pos="48000">
                <a:srgbClr val="FFFFFF"/>
              </a:gs>
              <a:gs pos="76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359303" y="1977217"/>
            <a:ext cx="3961368" cy="1470025"/>
          </a:xfrm>
        </p:spPr>
        <p:txBody>
          <a:bodyPr/>
          <a:lstStyle>
            <a:lvl1pPr algn="l">
              <a:defRPr sz="28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359303" y="3724112"/>
            <a:ext cx="4038340" cy="1752600"/>
          </a:xfrm>
        </p:spPr>
        <p:txBody>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12" name="Group 11"/>
          <p:cNvGrpSpPr/>
          <p:nvPr userDrawn="1"/>
        </p:nvGrpSpPr>
        <p:grpSpPr>
          <a:xfrm rot="5400000">
            <a:off x="-2861333" y="2861333"/>
            <a:ext cx="6858000" cy="1135333"/>
            <a:chOff x="0" y="6725698"/>
            <a:chExt cx="9144000" cy="141923"/>
          </a:xfrm>
        </p:grpSpPr>
        <p:sp>
          <p:nvSpPr>
            <p:cNvPr id="13" name="Rectangle 12"/>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16" descr="CHD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4263" y="408931"/>
            <a:ext cx="3070181" cy="639855"/>
          </a:xfrm>
          <a:prstGeom prst="rect">
            <a:avLst/>
          </a:prstGeom>
        </p:spPr>
      </p:pic>
    </p:spTree>
    <p:extLst>
      <p:ext uri="{BB962C8B-B14F-4D97-AF65-F5344CB8AC3E}">
        <p14:creationId xmlns:p14="http://schemas.microsoft.com/office/powerpoint/2010/main" val="12900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9303" y="1977217"/>
            <a:ext cx="3961368" cy="1470025"/>
          </a:xfrm>
        </p:spPr>
        <p:txBody>
          <a:bodyPr/>
          <a:lstStyle>
            <a:lvl1pPr algn="l">
              <a:defRPr sz="28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359303" y="3724112"/>
            <a:ext cx="4038340" cy="1752600"/>
          </a:xfrm>
        </p:spPr>
        <p:txBody>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12" name="Group 11"/>
          <p:cNvGrpSpPr/>
          <p:nvPr userDrawn="1"/>
        </p:nvGrpSpPr>
        <p:grpSpPr>
          <a:xfrm rot="5400000">
            <a:off x="-2861333" y="2861333"/>
            <a:ext cx="6858000" cy="1135333"/>
            <a:chOff x="0" y="6725698"/>
            <a:chExt cx="9144000" cy="141923"/>
          </a:xfrm>
        </p:grpSpPr>
        <p:sp>
          <p:nvSpPr>
            <p:cNvPr id="13" name="Rectangle 12"/>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16" descr="CHD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4263" y="408931"/>
            <a:ext cx="3070181" cy="639855"/>
          </a:xfrm>
          <a:prstGeom prst="rect">
            <a:avLst/>
          </a:prstGeom>
        </p:spPr>
      </p:pic>
      <p:sp>
        <p:nvSpPr>
          <p:cNvPr id="7" name="Picture Placeholder 6"/>
          <p:cNvSpPr>
            <a:spLocks noGrp="1"/>
          </p:cNvSpPr>
          <p:nvPr>
            <p:ph type="pic" sz="quarter" idx="10" hasCustomPrompt="1"/>
          </p:nvPr>
        </p:nvSpPr>
        <p:spPr>
          <a:xfrm>
            <a:off x="5321300" y="0"/>
            <a:ext cx="3822700" cy="6858000"/>
          </a:xfrm>
        </p:spPr>
        <p:txBody>
          <a:bodyPr anchor="ctr"/>
          <a:lstStyle>
            <a:lvl1pPr algn="ctr">
              <a:defRPr/>
            </a:lvl1pPr>
          </a:lstStyle>
          <a:p>
            <a:r>
              <a:rPr lang="en-US" dirty="0"/>
              <a:t>Drag and drop visual here</a:t>
            </a:r>
          </a:p>
        </p:txBody>
      </p:sp>
    </p:spTree>
    <p:extLst>
      <p:ext uri="{BB962C8B-B14F-4D97-AF65-F5344CB8AC3E}">
        <p14:creationId xmlns:p14="http://schemas.microsoft.com/office/powerpoint/2010/main" val="158521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9303" y="1977217"/>
            <a:ext cx="3961368" cy="1470025"/>
          </a:xfrm>
        </p:spPr>
        <p:txBody>
          <a:bodyPr/>
          <a:lstStyle>
            <a:lvl1pPr algn="l">
              <a:defRPr sz="28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359303" y="3724112"/>
            <a:ext cx="4038340" cy="1752600"/>
          </a:xfrm>
        </p:spPr>
        <p:txBody>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12" name="Group 11"/>
          <p:cNvGrpSpPr/>
          <p:nvPr userDrawn="1"/>
        </p:nvGrpSpPr>
        <p:grpSpPr>
          <a:xfrm rot="5400000">
            <a:off x="-2861333" y="2861333"/>
            <a:ext cx="6858000" cy="1135333"/>
            <a:chOff x="0" y="6725698"/>
            <a:chExt cx="9144000" cy="141923"/>
          </a:xfrm>
        </p:grpSpPr>
        <p:sp>
          <p:nvSpPr>
            <p:cNvPr id="13" name="Rectangle 12"/>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16" descr="CHD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4263" y="408931"/>
            <a:ext cx="3070181" cy="639855"/>
          </a:xfrm>
          <a:prstGeom prst="rect">
            <a:avLst/>
          </a:prstGeom>
        </p:spPr>
      </p:pic>
    </p:spTree>
    <p:extLst>
      <p:ext uri="{BB962C8B-B14F-4D97-AF65-F5344CB8AC3E}">
        <p14:creationId xmlns:p14="http://schemas.microsoft.com/office/powerpoint/2010/main" val="36699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95425"/>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90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8319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198301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65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95425"/>
            <a:ext cx="4038600"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5425"/>
            <a:ext cx="4038600"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9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ist">
    <p:spTree>
      <p:nvGrpSpPr>
        <p:cNvPr id="1" name=""/>
        <p:cNvGrpSpPr/>
        <p:nvPr/>
      </p:nvGrpSpPr>
      <p:grpSpPr>
        <a:xfrm>
          <a:off x="0" y="0"/>
          <a:ext cx="0" cy="0"/>
          <a:chOff x="0" y="0"/>
          <a:chExt cx="0" cy="0"/>
        </a:xfrm>
      </p:grpSpPr>
      <p:sp>
        <p:nvSpPr>
          <p:cNvPr id="2" name="Title 1"/>
          <p:cNvSpPr>
            <a:spLocks noGrp="1"/>
          </p:cNvSpPr>
          <p:nvPr>
            <p:ph type="title"/>
          </p:nvPr>
        </p:nvSpPr>
        <p:spPr>
          <a:xfrm>
            <a:off x="486063" y="0"/>
            <a:ext cx="4384161" cy="1154626"/>
          </a:xfrm>
        </p:spPr>
        <p:txBody>
          <a:bodyPr/>
          <a:lstStyle/>
          <a:p>
            <a:r>
              <a:rPr lang="en-US"/>
              <a:t>Click to edit Master title style</a:t>
            </a:r>
          </a:p>
        </p:txBody>
      </p:sp>
      <p:sp>
        <p:nvSpPr>
          <p:cNvPr id="6" name="Picture Placeholder 5"/>
          <p:cNvSpPr>
            <a:spLocks noGrp="1"/>
          </p:cNvSpPr>
          <p:nvPr>
            <p:ph type="pic" sz="quarter" idx="11" hasCustomPrompt="1"/>
          </p:nvPr>
        </p:nvSpPr>
        <p:spPr>
          <a:xfrm>
            <a:off x="4981575" y="0"/>
            <a:ext cx="4162425" cy="6858000"/>
          </a:xfrm>
        </p:spPr>
        <p:txBody>
          <a:bodyPr anchor="ctr"/>
          <a:lstStyle>
            <a:lvl1pPr>
              <a:defRPr baseline="0"/>
            </a:lvl1pPr>
          </a:lstStyle>
          <a:p>
            <a:r>
              <a:rPr lang="en-US" dirty="0"/>
              <a:t>Drag and drop visual here</a:t>
            </a:r>
          </a:p>
        </p:txBody>
      </p:sp>
      <p:sp>
        <p:nvSpPr>
          <p:cNvPr id="4" name="Text Placeholder 3"/>
          <p:cNvSpPr>
            <a:spLocks noGrp="1"/>
          </p:cNvSpPr>
          <p:nvPr>
            <p:ph type="body" sz="quarter" idx="10" hasCustomPrompt="1"/>
          </p:nvPr>
        </p:nvSpPr>
        <p:spPr>
          <a:xfrm>
            <a:off x="382904" y="1726044"/>
            <a:ext cx="5338068" cy="914400"/>
          </a:xfrm>
          <a:prstGeom prst="homePlate">
            <a:avLst/>
          </a:prstGeom>
          <a:solidFill>
            <a:schemeClr val="accent1"/>
          </a:solidFill>
        </p:spPr>
        <p:txBody>
          <a:bodyPr anchor="ctr"/>
          <a:lstStyle>
            <a:lvl1pPr>
              <a:defRPr baseline="0">
                <a:solidFill>
                  <a:schemeClr val="bg1"/>
                </a:solidFill>
              </a:defRPr>
            </a:lvl1pPr>
          </a:lstStyle>
          <a:p>
            <a:pPr lvl="0"/>
            <a:r>
              <a:rPr lang="en-US" dirty="0"/>
              <a:t>Click to edit Master text styles duplicate arrow to add more content</a:t>
            </a:r>
          </a:p>
        </p:txBody>
      </p:sp>
    </p:spTree>
    <p:extLst>
      <p:ext uri="{BB962C8B-B14F-4D97-AF65-F5344CB8AC3E}">
        <p14:creationId xmlns:p14="http://schemas.microsoft.com/office/powerpoint/2010/main" val="242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1"/>
          <p:cNvGrpSpPr/>
          <p:nvPr userDrawn="1"/>
        </p:nvGrpSpPr>
        <p:grpSpPr>
          <a:xfrm rot="5400000">
            <a:off x="-3246192" y="3246192"/>
            <a:ext cx="6858000" cy="365616"/>
            <a:chOff x="0" y="6725698"/>
            <a:chExt cx="9144000" cy="141923"/>
          </a:xfrm>
        </p:grpSpPr>
        <p:sp>
          <p:nvSpPr>
            <p:cNvPr id="3" name="Rectangle 2"/>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userDrawn="1"/>
        </p:nvSpPr>
        <p:spPr>
          <a:xfrm>
            <a:off x="457200" y="6620816"/>
            <a:ext cx="300082" cy="200055"/>
          </a:xfrm>
          <a:prstGeom prst="rect">
            <a:avLst/>
          </a:prstGeom>
          <a:noFill/>
        </p:spPr>
        <p:txBody>
          <a:bodyPr wrap="none" rtlCol="0">
            <a:spAutoFit/>
          </a:bodyPr>
          <a:lstStyle/>
          <a:p>
            <a:pPr algn="l"/>
            <a:fld id="{249EC2B4-D7B8-0547-B22D-957B805F9E7B}" type="slidenum">
              <a:rPr lang="en-US" sz="700" smtClean="0">
                <a:solidFill>
                  <a:schemeClr val="tx1"/>
                </a:solidFill>
              </a:rPr>
              <a:pPr algn="l"/>
              <a:t>‹#›</a:t>
            </a:fld>
            <a:endParaRPr lang="en-US" sz="700" dirty="0">
              <a:solidFill>
                <a:schemeClr val="tx1"/>
              </a:solidFill>
            </a:endParaRPr>
          </a:p>
        </p:txBody>
      </p:sp>
      <p:pic>
        <p:nvPicPr>
          <p:cNvPr id="8" name="Picture 7" descr="CHD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090" y="6409895"/>
            <a:ext cx="1792313" cy="373535"/>
          </a:xfrm>
          <a:prstGeom prst="rect">
            <a:avLst/>
          </a:prstGeom>
        </p:spPr>
      </p:pic>
    </p:spTree>
    <p:extLst>
      <p:ext uri="{BB962C8B-B14F-4D97-AF65-F5344CB8AC3E}">
        <p14:creationId xmlns:p14="http://schemas.microsoft.com/office/powerpoint/2010/main" val="134386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shadowline.psd"/>
          <p:cNvPicPr>
            <a:picLocks noChangeAspect="1"/>
          </p:cNvPicPr>
          <p:nvPr userDrawn="1"/>
        </p:nvPicPr>
        <p:blipFill>
          <a:blip r:embed="rId12">
            <a:alphaModFix amt="50000"/>
            <a:extLst>
              <a:ext uri="{28A0092B-C50C-407E-A947-70E740481C1C}">
                <a14:useLocalDpi xmlns:a14="http://schemas.microsoft.com/office/drawing/2010/main"/>
              </a:ext>
            </a:extLst>
          </a:blip>
          <a:stretch>
            <a:fillRect/>
          </a:stretch>
        </p:blipFill>
        <p:spPr>
          <a:xfrm>
            <a:off x="467507" y="1159810"/>
            <a:ext cx="8219294" cy="314325"/>
          </a:xfrm>
          <a:prstGeom prst="rect">
            <a:avLst/>
          </a:prstGeom>
        </p:spPr>
      </p:pic>
      <p:sp>
        <p:nvSpPr>
          <p:cNvPr id="2" name="Title Placeholder 1"/>
          <p:cNvSpPr>
            <a:spLocks noGrp="1"/>
          </p:cNvSpPr>
          <p:nvPr>
            <p:ph type="title"/>
          </p:nvPr>
        </p:nvSpPr>
        <p:spPr>
          <a:xfrm>
            <a:off x="486063" y="0"/>
            <a:ext cx="8229600" cy="1154626"/>
          </a:xfrm>
          <a:prstGeom prst="rect">
            <a:avLst/>
          </a:prstGeom>
        </p:spPr>
        <p:txBody>
          <a:bodyPr vert="horz" lIns="91440" tIns="45720" rIns="91440" bIns="4572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474135"/>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rot="5400000">
            <a:off x="-3246192" y="3246192"/>
            <a:ext cx="6858000" cy="365616"/>
            <a:chOff x="0" y="6725698"/>
            <a:chExt cx="9144000" cy="141923"/>
          </a:xfrm>
        </p:grpSpPr>
        <p:sp>
          <p:nvSpPr>
            <p:cNvPr id="8" name="Rectangle 7"/>
            <p:cNvSpPr/>
            <p:nvPr userDrawn="1"/>
          </p:nvSpPr>
          <p:spPr>
            <a:xfrm>
              <a:off x="0" y="6725698"/>
              <a:ext cx="2249513" cy="14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298162" y="6725698"/>
              <a:ext cx="2249513" cy="1419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596324" y="6725698"/>
              <a:ext cx="2249513" cy="1419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94487" y="6725698"/>
              <a:ext cx="2249513" cy="1419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TextBox 15"/>
          <p:cNvSpPr txBox="1"/>
          <p:nvPr userDrawn="1"/>
        </p:nvSpPr>
        <p:spPr>
          <a:xfrm>
            <a:off x="457200" y="6620816"/>
            <a:ext cx="300082" cy="200055"/>
          </a:xfrm>
          <a:prstGeom prst="rect">
            <a:avLst/>
          </a:prstGeom>
          <a:noFill/>
        </p:spPr>
        <p:txBody>
          <a:bodyPr wrap="none" rtlCol="0">
            <a:spAutoFit/>
          </a:bodyPr>
          <a:lstStyle/>
          <a:p>
            <a:pPr algn="l"/>
            <a:fld id="{249EC2B4-D7B8-0547-B22D-957B805F9E7B}" type="slidenum">
              <a:rPr lang="en-US" sz="700" smtClean="0">
                <a:solidFill>
                  <a:schemeClr val="tx1"/>
                </a:solidFill>
              </a:rPr>
              <a:pPr algn="l"/>
              <a:t>‹#›</a:t>
            </a:fld>
            <a:endParaRPr lang="en-US" sz="700" dirty="0">
              <a:solidFill>
                <a:schemeClr val="tx1"/>
              </a:solidFill>
            </a:endParaRPr>
          </a:p>
        </p:txBody>
      </p:sp>
      <p:pic>
        <p:nvPicPr>
          <p:cNvPr id="17" name="Picture 16" descr="CHD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221090" y="6409895"/>
            <a:ext cx="1792313" cy="373535"/>
          </a:xfrm>
          <a:prstGeom prst="rect">
            <a:avLst/>
          </a:prstGeom>
        </p:spPr>
      </p:pic>
    </p:spTree>
    <p:extLst>
      <p:ext uri="{BB962C8B-B14F-4D97-AF65-F5344CB8AC3E}">
        <p14:creationId xmlns:p14="http://schemas.microsoft.com/office/powerpoint/2010/main" val="10622595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 id="2147483650" r:id="rId5"/>
    <p:sldLayoutId id="2147483651" r:id="rId6"/>
    <p:sldLayoutId id="2147483652" r:id="rId7"/>
    <p:sldLayoutId id="2147483654" r:id="rId8"/>
    <p:sldLayoutId id="2147483655"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00" rtl="0" eaLnBrk="1" latinLnBrk="0" hangingPunct="1">
        <a:spcBef>
          <a:spcPct val="0"/>
        </a:spcBef>
        <a:buNone/>
        <a:defRPr sz="3200" b="0" kern="1200">
          <a:solidFill>
            <a:schemeClr val="accent1"/>
          </a:solidFill>
          <a:latin typeface="+mj-lt"/>
          <a:ea typeface="+mj-ea"/>
          <a:cs typeface="+mj-cs"/>
        </a:defRPr>
      </a:lvl1pPr>
    </p:titleStyle>
    <p:bodyStyle>
      <a:lvl1pPr marL="0" indent="0" algn="l" defTabSz="457200" rtl="0" eaLnBrk="1" latinLnBrk="0" hangingPunct="1">
        <a:spcBef>
          <a:spcPts val="0"/>
        </a:spcBef>
        <a:spcAft>
          <a:spcPts val="600"/>
        </a:spcAft>
        <a:buFont typeface="Arial"/>
        <a:buNone/>
        <a:defRPr sz="2000" kern="1200">
          <a:solidFill>
            <a:schemeClr val="tx1"/>
          </a:solidFill>
          <a:latin typeface="+mn-lt"/>
          <a:ea typeface="+mn-ea"/>
          <a:cs typeface="+mn-cs"/>
        </a:defRPr>
      </a:lvl1pPr>
      <a:lvl2pPr marL="406400" indent="-285750" algn="l" defTabSz="457200" rtl="0" eaLnBrk="1" latinLnBrk="0" hangingPunct="1">
        <a:spcBef>
          <a:spcPts val="0"/>
        </a:spcBef>
        <a:spcAft>
          <a:spcPts val="600"/>
        </a:spcAft>
        <a:buClr>
          <a:schemeClr val="accent1"/>
        </a:buClr>
        <a:buFont typeface="Arial"/>
        <a:buChar char="•"/>
        <a:defRPr sz="2000" kern="1200">
          <a:solidFill>
            <a:schemeClr val="tx1"/>
          </a:solidFill>
          <a:latin typeface="+mn-lt"/>
          <a:ea typeface="+mn-ea"/>
          <a:cs typeface="+mn-cs"/>
        </a:defRPr>
      </a:lvl2pPr>
      <a:lvl3pPr marL="854075" indent="-228600" algn="l" defTabSz="457200" rtl="0" eaLnBrk="1" latinLnBrk="0" hangingPunct="1">
        <a:spcBef>
          <a:spcPts val="0"/>
        </a:spcBef>
        <a:spcAft>
          <a:spcPts val="600"/>
        </a:spcAft>
        <a:buClr>
          <a:schemeClr val="accent2"/>
        </a:buClr>
        <a:buFont typeface="Arial"/>
        <a:buChar char="•"/>
        <a:defRPr sz="2000" kern="1200">
          <a:solidFill>
            <a:schemeClr val="tx1"/>
          </a:solidFill>
          <a:latin typeface="+mn-lt"/>
          <a:ea typeface="+mn-ea"/>
          <a:cs typeface="+mn-cs"/>
        </a:defRPr>
      </a:lvl3pPr>
      <a:lvl4pPr marL="1320800" indent="-228600" algn="l" defTabSz="457200" rtl="0" eaLnBrk="1" latinLnBrk="0" hangingPunct="1">
        <a:spcBef>
          <a:spcPts val="0"/>
        </a:spcBef>
        <a:spcAft>
          <a:spcPts val="600"/>
        </a:spcAft>
        <a:buClr>
          <a:schemeClr val="accent3"/>
        </a:buClr>
        <a:buFont typeface="Arial"/>
        <a:buChar char="•"/>
        <a:defRPr sz="2000" kern="1200">
          <a:solidFill>
            <a:schemeClr val="tx1"/>
          </a:solidFill>
          <a:latin typeface="+mn-lt"/>
          <a:ea typeface="+mn-ea"/>
          <a:cs typeface="+mn-cs"/>
        </a:defRPr>
      </a:lvl4pPr>
      <a:lvl5pPr marL="1768475" indent="-228600" algn="l" defTabSz="457200" rtl="0" eaLnBrk="1" latinLnBrk="0" hangingPunct="1">
        <a:spcBef>
          <a:spcPts val="0"/>
        </a:spcBef>
        <a:spcAft>
          <a:spcPts val="600"/>
        </a:spcAft>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bitsprogram.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dperry@uchc.edu" TargetMode="External"/><Relationship Id="rId5" Type="http://schemas.openxmlformats.org/officeDocument/2006/relationships/hyperlink" Target="https://www.chdi.org/our-work/mental-health/evidence-based-practices/ebp-provider-resources/" TargetMode="External"/><Relationship Id="rId4" Type="http://schemas.openxmlformats.org/officeDocument/2006/relationships/hyperlink" Target="http://www.bouncebackprogram.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chdi.org/ct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www.kidsmentalhealthinfo.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empsct.org/"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chdi.org/SchoolToolkit" TargetMode="External"/><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www.chdi.org/" TargetMode="External"/><Relationship Id="rId4" Type="http://schemas.openxmlformats.org/officeDocument/2006/relationships/hyperlink" Target="http://www.ctsbdi.org/" TargetMode="Externa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hyperlink" Target="mailto:jalang@uchc.edu"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www.chdi.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csmh.umaryland.edu/"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91312" y="1096271"/>
            <a:ext cx="5074951" cy="2193339"/>
          </a:xfrm>
        </p:spPr>
        <p:txBody>
          <a:bodyPr/>
          <a:lstStyle/>
          <a:p>
            <a:pPr algn="ctr" eaLnBrk="1" hangingPunct="1"/>
            <a:r>
              <a:rPr lang="en-US" b="1" dirty="0">
                <a:ea typeface="ＭＳ Ｐゴシック" pitchFamily="34" charset="-128"/>
              </a:rPr>
              <a:t>Resources for Building Trauma Informed Schools</a:t>
            </a:r>
          </a:p>
        </p:txBody>
      </p:sp>
      <p:sp>
        <p:nvSpPr>
          <p:cNvPr id="15362" name="Rectangle 3"/>
          <p:cNvSpPr>
            <a:spLocks noGrp="1" noChangeArrowheads="1"/>
          </p:cNvSpPr>
          <p:nvPr>
            <p:ph type="subTitle" idx="1"/>
          </p:nvPr>
        </p:nvSpPr>
        <p:spPr/>
        <p:txBody>
          <a:bodyPr/>
          <a:lstStyle/>
          <a:p>
            <a:pPr algn="ctr" eaLnBrk="1" hangingPunct="1"/>
            <a:endParaRPr lang="en-US" sz="1800" b="1" dirty="0">
              <a:solidFill>
                <a:srgbClr val="545454"/>
              </a:solidFill>
              <a:ea typeface="ＭＳ Ｐゴシック" pitchFamily="34" charset="-128"/>
            </a:endParaRPr>
          </a:p>
          <a:p>
            <a:pPr algn="ctr" eaLnBrk="1" hangingPunct="1"/>
            <a:endParaRPr lang="en-US" sz="1800" b="1" dirty="0">
              <a:solidFill>
                <a:srgbClr val="545454"/>
              </a:solidFill>
              <a:ea typeface="ＭＳ Ｐゴシック" pitchFamily="34" charset="-128"/>
            </a:endParaRPr>
          </a:p>
          <a:p>
            <a:pPr algn="ctr" eaLnBrk="1" hangingPunct="1"/>
            <a:endParaRPr lang="en-US" sz="1800" b="1" dirty="0">
              <a:solidFill>
                <a:srgbClr val="545454"/>
              </a:solidFill>
              <a:ea typeface="ＭＳ Ｐゴシック" pitchFamily="34" charset="-128"/>
            </a:endParaRPr>
          </a:p>
          <a:p>
            <a:pPr algn="ctr" eaLnBrk="1" hangingPunct="1"/>
            <a:endParaRPr lang="en-US" sz="1800" b="1" dirty="0">
              <a:solidFill>
                <a:srgbClr val="545454"/>
              </a:solidFill>
              <a:ea typeface="ＭＳ Ｐゴシック" pitchFamily="34" charset="-128"/>
            </a:endParaRPr>
          </a:p>
          <a:p>
            <a:pPr algn="ctr" eaLnBrk="1" hangingPunct="1"/>
            <a:r>
              <a:rPr lang="en-US" sz="1800" b="1" dirty="0">
                <a:solidFill>
                  <a:srgbClr val="545454"/>
                </a:solidFill>
                <a:ea typeface="ＭＳ Ｐゴシック" pitchFamily="34" charset="-128"/>
              </a:rPr>
              <a:t>Jason Lang, Ph.D.</a:t>
            </a:r>
          </a:p>
          <a:p>
            <a:pPr algn="ctr"/>
            <a:r>
              <a:rPr lang="en-US" sz="1800" b="1" dirty="0">
                <a:solidFill>
                  <a:srgbClr val="545454"/>
                </a:solidFill>
                <a:ea typeface="ＭＳ Ｐゴシック" pitchFamily="34" charset="-128"/>
              </a:rPr>
              <a:t>Child Health and Development Institute</a:t>
            </a:r>
          </a:p>
          <a:p>
            <a:pPr algn="ctr" eaLnBrk="1" hangingPunct="1"/>
            <a:endParaRPr lang="en-US" sz="1800" b="1" dirty="0">
              <a:solidFill>
                <a:srgbClr val="545454"/>
              </a:solidFill>
              <a:ea typeface="ＭＳ Ｐゴシック" pitchFamily="34" charset="-128"/>
            </a:endParaRPr>
          </a:p>
        </p:txBody>
      </p:sp>
    </p:spTree>
    <p:extLst>
      <p:ext uri="{BB962C8B-B14F-4D97-AF65-F5344CB8AC3E}">
        <p14:creationId xmlns:p14="http://schemas.microsoft.com/office/powerpoint/2010/main" val="1566708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63" y="0"/>
            <a:ext cx="8456056" cy="1154626"/>
          </a:xfrm>
        </p:spPr>
        <p:txBody>
          <a:bodyPr/>
          <a:lstStyle/>
          <a:p>
            <a:r>
              <a:rPr lang="en-US" altLang="en-US" dirty="0"/>
              <a:t>Cognitive Behavioral Intervention for Trauma in Schools (CBITS) &amp; Bounce Back</a:t>
            </a:r>
            <a:endParaRPr lang="en-US" dirty="0"/>
          </a:p>
        </p:txBody>
      </p:sp>
      <p:sp>
        <p:nvSpPr>
          <p:cNvPr id="3" name="Content Placeholder 2"/>
          <p:cNvSpPr>
            <a:spLocks noGrp="1"/>
          </p:cNvSpPr>
          <p:nvPr>
            <p:ph idx="1"/>
          </p:nvPr>
        </p:nvSpPr>
        <p:spPr>
          <a:xfrm>
            <a:off x="369890" y="1486713"/>
            <a:ext cx="8872747" cy="4615815"/>
          </a:xfrm>
        </p:spPr>
        <p:txBody>
          <a:bodyPr/>
          <a:lstStyle/>
          <a:p>
            <a:pPr marL="342900" indent="-342900">
              <a:buFont typeface="Arial" panose="020B0604020202020204" pitchFamily="34" charset="0"/>
              <a:buChar char="•"/>
            </a:pPr>
            <a:r>
              <a:rPr lang="en-US" sz="2400" dirty="0"/>
              <a:t>Strong research support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 children from K-12 suffering from exposure to trauma</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Group intervention (3-8 students)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Delivered in schools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10 group sessions (plus 1-3  individual/parent sessions)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CBITS (5</a:t>
            </a:r>
            <a:r>
              <a:rPr lang="en-US" sz="2400" baseline="30000" dirty="0"/>
              <a:t>th</a:t>
            </a:r>
            <a:r>
              <a:rPr lang="en-US" sz="2400" dirty="0"/>
              <a:t>-12 grade) and Bounce Back (K – 5</a:t>
            </a:r>
            <a:r>
              <a:rPr lang="en-US" sz="2400" baseline="30000" dirty="0"/>
              <a:t>th</a:t>
            </a:r>
            <a:r>
              <a:rPr lang="en-US" sz="2400" dirty="0"/>
              <a:t> grade)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189588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CBITS in Connecticut - Opportunity</a:t>
            </a:r>
          </a:p>
        </p:txBody>
      </p:sp>
      <p:sp>
        <p:nvSpPr>
          <p:cNvPr id="4" name="Content Placeholder 3">
            <a:extLst>
              <a:ext uri="{FF2B5EF4-FFF2-40B4-BE49-F238E27FC236}">
                <a16:creationId xmlns:a16="http://schemas.microsoft.com/office/drawing/2014/main" id="{43D0DB2C-F01D-ED40-8FDA-FA617B9C776F}"/>
              </a:ext>
            </a:extLst>
          </p:cNvPr>
          <p:cNvSpPr>
            <a:spLocks noGrp="1"/>
          </p:cNvSpPr>
          <p:nvPr>
            <p:ph sz="half" idx="1"/>
          </p:nvPr>
        </p:nvSpPr>
        <p:spPr>
          <a:xfrm>
            <a:off x="457199" y="1495425"/>
            <a:ext cx="8407841" cy="4525963"/>
          </a:xfrm>
        </p:spPr>
        <p:txBody>
          <a:bodyPr/>
          <a:lstStyle/>
          <a:p>
            <a:pPr marL="285750" lvl="0" indent="-285750">
              <a:buFont typeface="Arial" panose="020B0604020202020204" pitchFamily="34" charset="0"/>
              <a:buChar char="•"/>
            </a:pPr>
            <a:r>
              <a:rPr lang="en-US" sz="2400" dirty="0"/>
              <a:t>State funded dissemination of CBITS since 2014</a:t>
            </a:r>
          </a:p>
          <a:p>
            <a:pPr marL="285750" lvl="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Growing network of 15+ districts and 50+ schools</a:t>
            </a:r>
          </a:p>
          <a:p>
            <a:pPr marL="28575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b="1" dirty="0">
                <a:solidFill>
                  <a:srgbClr val="FF0000"/>
                </a:solidFill>
              </a:rPr>
              <a:t>All training, consultation, data reporting, and QA is provided at no cost to districts</a:t>
            </a:r>
          </a:p>
          <a:p>
            <a:pPr marL="285750" lvl="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solidFill>
                  <a:srgbClr val="FF0000"/>
                </a:solidFill>
              </a:rPr>
              <a:t>Sustainability</a:t>
            </a:r>
            <a:r>
              <a:rPr lang="en-US" sz="2400" dirty="0">
                <a:solidFill>
                  <a:srgbClr val="FF0000"/>
                </a:solidFill>
              </a:rPr>
              <a:t> </a:t>
            </a:r>
            <a:r>
              <a:rPr lang="en-US" sz="2400" b="1" dirty="0">
                <a:solidFill>
                  <a:srgbClr val="FF0000"/>
                </a:solidFill>
              </a:rPr>
              <a:t>funding provided </a:t>
            </a:r>
            <a:r>
              <a:rPr lang="en-US" sz="2400" dirty="0">
                <a:solidFill>
                  <a:srgbClr val="FF0000"/>
                </a:solidFill>
              </a:rPr>
              <a:t>(performance-based)</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Train-the-trainer option available</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Clinician certification</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0487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CBITS in Connecticut – It Works!</a:t>
            </a:r>
          </a:p>
        </p:txBody>
      </p:sp>
      <p:sp>
        <p:nvSpPr>
          <p:cNvPr id="4" name="Content Placeholder 3">
            <a:extLst>
              <a:ext uri="{FF2B5EF4-FFF2-40B4-BE49-F238E27FC236}">
                <a16:creationId xmlns:a16="http://schemas.microsoft.com/office/drawing/2014/main" id="{43D0DB2C-F01D-ED40-8FDA-FA617B9C776F}"/>
              </a:ext>
            </a:extLst>
          </p:cNvPr>
          <p:cNvSpPr>
            <a:spLocks noGrp="1"/>
          </p:cNvSpPr>
          <p:nvPr>
            <p:ph sz="half" idx="1"/>
          </p:nvPr>
        </p:nvSpPr>
        <p:spPr>
          <a:xfrm>
            <a:off x="457199" y="1495425"/>
            <a:ext cx="8407841" cy="4525963"/>
          </a:xfrm>
        </p:spPr>
        <p:txBody>
          <a:bodyPr/>
          <a:lstStyle/>
          <a:p>
            <a:pPr marL="342900" lvl="0" indent="-342900">
              <a:buFont typeface="Arial" panose="020B0604020202020204" pitchFamily="34" charset="0"/>
              <a:buChar char="•"/>
            </a:pPr>
            <a:r>
              <a:rPr lang="en-US" sz="2400" b="1" dirty="0"/>
              <a:t>110+ clinicians </a:t>
            </a:r>
            <a:r>
              <a:rPr lang="en-US" sz="2400" dirty="0"/>
              <a:t>have been trained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More than </a:t>
            </a:r>
            <a:r>
              <a:rPr lang="en-US" sz="2400" b="1" dirty="0"/>
              <a:t>950 children have successfully completed </a:t>
            </a:r>
            <a:r>
              <a:rPr lang="en-US" sz="2400" dirty="0"/>
              <a:t>treatment</a:t>
            </a:r>
          </a:p>
          <a:p>
            <a:pPr lvl="0"/>
            <a:endParaRPr lang="en-US" sz="2400" dirty="0"/>
          </a:p>
          <a:p>
            <a:pPr marL="285750" lvl="0" indent="-285750">
              <a:buFont typeface="Arial" panose="020B0604020202020204" pitchFamily="34" charset="0"/>
              <a:buChar char="•"/>
            </a:pPr>
            <a:r>
              <a:rPr lang="en-US" sz="2400" dirty="0"/>
              <a:t>Children show </a:t>
            </a:r>
            <a:r>
              <a:rPr lang="en-US" sz="2400" b="1" dirty="0"/>
              <a:t>significant improvements in PTSD symptoms </a:t>
            </a:r>
            <a:r>
              <a:rPr lang="en-US" sz="2400" dirty="0"/>
              <a:t>(CBITS: 42% reduction; BB 39% reduction)</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b="1" dirty="0"/>
              <a:t>90%</a:t>
            </a:r>
            <a:r>
              <a:rPr lang="en-US" sz="2400" dirty="0"/>
              <a:t> of children successfully complete the group</a:t>
            </a:r>
          </a:p>
          <a:p>
            <a:pPr lvl="0"/>
            <a:endParaRPr lang="en-US" sz="2400" dirty="0"/>
          </a:p>
          <a:p>
            <a:pPr marL="285750" lvl="0" indent="-285750">
              <a:buFont typeface="Arial" panose="020B0604020202020204" pitchFamily="34" charset="0"/>
              <a:buChar char="•"/>
            </a:pPr>
            <a:r>
              <a:rPr lang="en-US" sz="2400" b="1" dirty="0"/>
              <a:t>94%</a:t>
            </a:r>
            <a:r>
              <a:rPr lang="en-US" sz="2400" dirty="0"/>
              <a:t> of caregivers reported satisfaction with their child’s treatment</a:t>
            </a:r>
            <a:endParaRPr lang="en-US" dirty="0"/>
          </a:p>
        </p:txBody>
      </p:sp>
    </p:spTree>
    <p:extLst>
      <p:ext uri="{BB962C8B-B14F-4D97-AF65-F5344CB8AC3E}">
        <p14:creationId xmlns:p14="http://schemas.microsoft.com/office/powerpoint/2010/main" val="271676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CBITS Resources</a:t>
            </a:r>
          </a:p>
        </p:txBody>
      </p:sp>
      <p:sp>
        <p:nvSpPr>
          <p:cNvPr id="36867" name="Rectangle 3"/>
          <p:cNvSpPr>
            <a:spLocks noGrp="1" noChangeArrowheads="1"/>
          </p:cNvSpPr>
          <p:nvPr>
            <p:ph sz="half" idx="1"/>
          </p:nvPr>
        </p:nvSpPr>
        <p:spPr>
          <a:xfrm>
            <a:off x="457200" y="1495425"/>
            <a:ext cx="8458200" cy="4525963"/>
          </a:xfrm>
        </p:spPr>
        <p:txBody>
          <a:bodyPr/>
          <a:lstStyle/>
          <a:p>
            <a:pPr>
              <a:defRPr/>
            </a:pPr>
            <a:endParaRPr lang="en-US"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dirty="0">
                <a:ea typeface="Verdana" panose="020B0604030504040204" pitchFamily="34" charset="0"/>
                <a:cs typeface="Verdana" panose="020B0604030504040204" pitchFamily="34" charset="0"/>
                <a:hlinkClick r:id="rId3"/>
              </a:rPr>
              <a:t>www.cbitsprogram.org</a:t>
            </a:r>
            <a:endParaRPr lang="en-US"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dirty="0">
                <a:ea typeface="Verdana" panose="020B0604030504040204" pitchFamily="34" charset="0"/>
                <a:cs typeface="Verdana" panose="020B0604030504040204" pitchFamily="34" charset="0"/>
                <a:hlinkClick r:id="rId4"/>
              </a:rPr>
              <a:t>www.bouncebackprogram.org</a:t>
            </a:r>
            <a:endParaRPr lang="en-US"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en-US" dirty="0">
                <a:ea typeface="Verdana" panose="020B0604030504040204" pitchFamily="34" charset="0"/>
                <a:cs typeface="Verdana" panose="020B0604030504040204" pitchFamily="34" charset="0"/>
                <a:hlinkClick r:id="rId5"/>
              </a:rPr>
              <a:t>https://www.chdi.org/our-work/mental-health/evidence-based-practices/ebp-provider-resources/</a:t>
            </a: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endParaRPr lang="en-US" dirty="0"/>
          </a:p>
        </p:txBody>
      </p:sp>
      <p:sp>
        <p:nvSpPr>
          <p:cNvPr id="4" name="Content Placeholder 3">
            <a:extLst>
              <a:ext uri="{FF2B5EF4-FFF2-40B4-BE49-F238E27FC236}">
                <a16:creationId xmlns:a16="http://schemas.microsoft.com/office/drawing/2014/main" id="{308CF781-FDDD-2844-A16F-BC67441D04B0}"/>
              </a:ext>
            </a:extLst>
          </p:cNvPr>
          <p:cNvSpPr>
            <a:spLocks noGrp="1"/>
          </p:cNvSpPr>
          <p:nvPr>
            <p:ph sz="half" idx="2"/>
          </p:nvPr>
        </p:nvSpPr>
        <p:spPr>
          <a:xfrm>
            <a:off x="914400" y="3855720"/>
            <a:ext cx="7559040" cy="2804159"/>
          </a:xfrm>
        </p:spPr>
        <p:txBody>
          <a:bodyPr/>
          <a:lstStyle/>
          <a:p>
            <a:pPr algn="ctr"/>
            <a:r>
              <a:rPr lang="en-US" dirty="0"/>
              <a:t>For more information about CBITS in CT please contact:</a:t>
            </a:r>
          </a:p>
          <a:p>
            <a:pPr algn="ctr"/>
            <a:endParaRPr lang="en-US" dirty="0"/>
          </a:p>
          <a:p>
            <a:pPr algn="ctr"/>
            <a:r>
              <a:rPr lang="en-US" dirty="0"/>
              <a:t>Diana Perry, </a:t>
            </a:r>
            <a:r>
              <a:rPr lang="en-US" dirty="0" err="1"/>
              <a:t>PsyD</a:t>
            </a:r>
            <a:endParaRPr lang="en-US" dirty="0"/>
          </a:p>
          <a:p>
            <a:pPr algn="ctr"/>
            <a:r>
              <a:rPr lang="en-US" dirty="0"/>
              <a:t>Project Coordinator </a:t>
            </a:r>
          </a:p>
          <a:p>
            <a:pPr algn="ctr"/>
            <a:r>
              <a:rPr lang="en-US" dirty="0">
                <a:hlinkClick r:id="rId6"/>
              </a:rPr>
              <a:t>dperry@uchc.edu</a:t>
            </a:r>
            <a:endParaRPr lang="en-US" dirty="0"/>
          </a:p>
          <a:p>
            <a:pPr algn="ctr"/>
            <a:r>
              <a:rPr lang="en-US" dirty="0"/>
              <a:t>860.679.3327</a:t>
            </a:r>
          </a:p>
        </p:txBody>
      </p:sp>
    </p:spTree>
    <p:extLst>
      <p:ext uri="{BB962C8B-B14F-4D97-AF65-F5344CB8AC3E}">
        <p14:creationId xmlns:p14="http://schemas.microsoft.com/office/powerpoint/2010/main" val="24646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Screening</a:t>
            </a:r>
          </a:p>
        </p:txBody>
      </p:sp>
      <p:sp>
        <p:nvSpPr>
          <p:cNvPr id="3" name="Content Placeholder 2"/>
          <p:cNvSpPr>
            <a:spLocks noGrp="1"/>
          </p:cNvSpPr>
          <p:nvPr>
            <p:ph idx="1"/>
          </p:nvPr>
        </p:nvSpPr>
        <p:spPr/>
        <p:txBody>
          <a:bodyPr/>
          <a:lstStyle/>
          <a:p>
            <a:pPr marL="0" lvl="1" indent="0">
              <a:buClrTx/>
              <a:buNone/>
            </a:pPr>
            <a:r>
              <a:rPr lang="en-US" dirty="0"/>
              <a:t>Child Trauma Screen (CTS)</a:t>
            </a:r>
          </a:p>
          <a:p>
            <a:pPr marL="342900" lvl="1" indent="-342900">
              <a:buClrTx/>
              <a:buFontTx/>
              <a:buChar char="•"/>
            </a:pPr>
            <a:r>
              <a:rPr lang="en-US" dirty="0"/>
              <a:t>One of briefest measures with empirical support</a:t>
            </a:r>
          </a:p>
          <a:p>
            <a:pPr marL="342900" indent="-342900">
              <a:buFontTx/>
              <a:buChar char="•"/>
            </a:pPr>
            <a:r>
              <a:rPr lang="en-US" dirty="0"/>
              <a:t>10 items</a:t>
            </a:r>
          </a:p>
          <a:p>
            <a:pPr marL="749300" lvl="1" indent="-342900">
              <a:buFontTx/>
              <a:buChar char="•"/>
            </a:pPr>
            <a:r>
              <a:rPr lang="en-US" dirty="0"/>
              <a:t>4 exposure items</a:t>
            </a:r>
          </a:p>
          <a:p>
            <a:pPr marL="749300" lvl="1" indent="-342900">
              <a:buFontTx/>
              <a:buChar char="•"/>
            </a:pPr>
            <a:r>
              <a:rPr lang="en-US" dirty="0"/>
              <a:t>6 reaction/PTSD symptom items</a:t>
            </a:r>
          </a:p>
          <a:p>
            <a:pPr lvl="1" indent="0">
              <a:buNone/>
            </a:pPr>
            <a:endParaRPr lang="en-US" dirty="0"/>
          </a:p>
          <a:p>
            <a:pPr marL="342900" indent="-342900">
              <a:buFontTx/>
              <a:buChar char="•"/>
            </a:pPr>
            <a:r>
              <a:rPr lang="en-US" dirty="0"/>
              <a:t>Age 7-17  (Version for age 3-6 is being piloted)</a:t>
            </a:r>
          </a:p>
          <a:p>
            <a:pPr marL="342900" indent="-342900">
              <a:buFontTx/>
              <a:buChar char="•"/>
            </a:pPr>
            <a:r>
              <a:rPr lang="en-US" dirty="0"/>
              <a:t>Child-report and parent-report versions</a:t>
            </a:r>
          </a:p>
          <a:p>
            <a:pPr marL="342900" indent="-342900">
              <a:buFontTx/>
              <a:buChar char="•"/>
            </a:pPr>
            <a:r>
              <a:rPr lang="en-US" dirty="0"/>
              <a:t>English &amp; Spanish</a:t>
            </a:r>
          </a:p>
          <a:p>
            <a:pPr marL="342900" indent="-342900">
              <a:buFontTx/>
              <a:buChar char="•"/>
            </a:pPr>
            <a:endParaRPr lang="en-US" dirty="0"/>
          </a:p>
          <a:p>
            <a:pPr marL="342900" indent="-342900">
              <a:buFontTx/>
              <a:buChar char="•"/>
            </a:pPr>
            <a:r>
              <a:rPr lang="en-US" dirty="0"/>
              <a:t>Facilitates discussion of adversity/trauma</a:t>
            </a:r>
          </a:p>
          <a:p>
            <a:pPr marL="342900" indent="-342900">
              <a:buFontTx/>
              <a:buChar char="•"/>
            </a:pPr>
            <a:r>
              <a:rPr lang="en-US" dirty="0"/>
              <a:t>Cut scores identify students at risk of PTSD</a:t>
            </a:r>
          </a:p>
          <a:p>
            <a:pPr marL="342900" indent="-342900">
              <a:buFontTx/>
              <a:buChar char="•"/>
            </a:pPr>
            <a:r>
              <a:rPr lang="en-US" dirty="0"/>
              <a:t>No cost; available at </a:t>
            </a:r>
            <a:r>
              <a:rPr lang="en-US" dirty="0">
                <a:hlinkClick r:id="rId3"/>
              </a:rPr>
              <a:t>www.chdi.org/cts</a:t>
            </a:r>
            <a:endParaRPr lang="en-US" dirty="0"/>
          </a:p>
          <a:p>
            <a:endParaRPr lang="en-US" dirty="0"/>
          </a:p>
          <a:p>
            <a:pPr marL="342900" indent="-342900">
              <a:buFontTx/>
              <a:buChar char="•"/>
            </a:pPr>
            <a:endParaRPr lang="en-US" dirty="0"/>
          </a:p>
          <a:p>
            <a:pPr marL="749300" lvl="1" indent="-342900">
              <a:buFontTx/>
              <a:buChar char="•"/>
            </a:pPr>
            <a:endParaRPr lang="en-US" dirty="0"/>
          </a:p>
        </p:txBody>
      </p:sp>
    </p:spTree>
    <p:extLst>
      <p:ext uri="{BB962C8B-B14F-4D97-AF65-F5344CB8AC3E}">
        <p14:creationId xmlns:p14="http://schemas.microsoft.com/office/powerpoint/2010/main" val="102312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30 at 1.5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0"/>
            <a:ext cx="6936006" cy="6858000"/>
          </a:xfrm>
          <a:prstGeom prst="rect">
            <a:avLst/>
          </a:prstGeom>
        </p:spPr>
      </p:pic>
    </p:spTree>
    <p:extLst>
      <p:ext uri="{BB962C8B-B14F-4D97-AF65-F5344CB8AC3E}">
        <p14:creationId xmlns:p14="http://schemas.microsoft.com/office/powerpoint/2010/main" val="3387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86063" y="0"/>
            <a:ext cx="8229600" cy="932873"/>
          </a:xfrm>
        </p:spPr>
        <p:txBody>
          <a:bodyPr/>
          <a:lstStyle/>
          <a:p>
            <a:pPr algn="ctr" eaLnBrk="1" hangingPunct="1"/>
            <a:r>
              <a:rPr lang="en-US" b="1" dirty="0">
                <a:ea typeface="ＭＳ Ｐゴシック" pitchFamily="34" charset="-128"/>
              </a:rPr>
              <a:t>Finding Local Trauma-Focused Providers</a:t>
            </a:r>
          </a:p>
        </p:txBody>
      </p:sp>
      <p:sp>
        <p:nvSpPr>
          <p:cNvPr id="52226" name="Content Placeholder 2"/>
          <p:cNvSpPr>
            <a:spLocks noGrp="1"/>
          </p:cNvSpPr>
          <p:nvPr>
            <p:ph idx="1"/>
          </p:nvPr>
        </p:nvSpPr>
        <p:spPr>
          <a:xfrm>
            <a:off x="533400" y="1219200"/>
            <a:ext cx="8356300" cy="1715099"/>
          </a:xfrm>
        </p:spPr>
        <p:txBody>
          <a:bodyPr/>
          <a:lstStyle/>
          <a:p>
            <a:pPr marL="342900" indent="-342900" eaLnBrk="1" hangingPunct="1">
              <a:buFontTx/>
              <a:buChar char="•"/>
            </a:pPr>
            <a:r>
              <a:rPr lang="en-US" sz="2000" dirty="0">
                <a:ea typeface="ＭＳ Ｐゴシック" pitchFamily="34" charset="-128"/>
              </a:rPr>
              <a:t>Most therapists are not trained in specialty trauma treatment</a:t>
            </a:r>
          </a:p>
          <a:p>
            <a:pPr lvl="1" eaLnBrk="1" hangingPunct="1"/>
            <a:r>
              <a:rPr lang="en-US" b="1" dirty="0">
                <a:solidFill>
                  <a:srgbClr val="FF0000"/>
                </a:solidFill>
                <a:ea typeface="ＭＳ Ｐゴシック" pitchFamily="34" charset="-128"/>
              </a:rPr>
              <a:t>Trauma-focused Cognitive Behavioral Therapy (TF-CBT) is available at 30+ agencies in CT</a:t>
            </a:r>
          </a:p>
          <a:p>
            <a:pPr lvl="1" eaLnBrk="1" hangingPunct="1"/>
            <a:r>
              <a:rPr lang="en-US" dirty="0">
                <a:ea typeface="ＭＳ Ｐゴシック" pitchFamily="34" charset="-128"/>
              </a:rPr>
              <a:t>Other models available (TARGET, MATCH, CBITS)</a:t>
            </a:r>
          </a:p>
          <a:p>
            <a:pPr eaLnBrk="1" hangingPunct="1"/>
            <a:endParaRPr lang="en-US" sz="2000" b="1" dirty="0">
              <a:latin typeface="Verdana" charset="0"/>
              <a:ea typeface="ＭＳ Ｐゴシック" charset="0"/>
              <a:cs typeface="ＭＳ Ｐゴシック" charset="0"/>
            </a:endParaRPr>
          </a:p>
          <a:p>
            <a:pPr eaLnBrk="1" hangingPunct="1"/>
            <a:endParaRPr lang="en-US" dirty="0">
              <a:ea typeface="ＭＳ Ｐゴシック" pitchFamily="34" charset="-128"/>
            </a:endParaRPr>
          </a:p>
        </p:txBody>
      </p:sp>
      <p:pic>
        <p:nvPicPr>
          <p:cNvPr id="5" name="Picture 4" descr="Screen Shot 2016-02-12 at 3.4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175238"/>
            <a:ext cx="4561980" cy="3682762"/>
          </a:xfrm>
          <a:prstGeom prst="rect">
            <a:avLst/>
          </a:prstGeom>
        </p:spPr>
      </p:pic>
      <p:sp>
        <p:nvSpPr>
          <p:cNvPr id="3" name="Oval 2"/>
          <p:cNvSpPr/>
          <p:nvPr/>
        </p:nvSpPr>
        <p:spPr>
          <a:xfrm>
            <a:off x="1874112" y="5334038"/>
            <a:ext cx="1849452" cy="1385261"/>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extBox 1">
            <a:extLst>
              <a:ext uri="{FF2B5EF4-FFF2-40B4-BE49-F238E27FC236}">
                <a16:creationId xmlns:a16="http://schemas.microsoft.com/office/drawing/2014/main" id="{7623F5EF-0558-B24B-978B-64E00F12C251}"/>
              </a:ext>
            </a:extLst>
          </p:cNvPr>
          <p:cNvSpPr txBox="1"/>
          <p:nvPr/>
        </p:nvSpPr>
        <p:spPr>
          <a:xfrm>
            <a:off x="5411888" y="4453725"/>
            <a:ext cx="3732112" cy="369332"/>
          </a:xfrm>
          <a:prstGeom prst="rect">
            <a:avLst/>
          </a:prstGeom>
          <a:noFill/>
        </p:spPr>
        <p:txBody>
          <a:bodyPr wrap="none" rtlCol="0">
            <a:spAutoFit/>
          </a:bodyPr>
          <a:lstStyle/>
          <a:p>
            <a:r>
              <a:rPr lang="en-US" dirty="0">
                <a:hlinkClick r:id="rId4"/>
              </a:rPr>
              <a:t>www.kidsmentalhealthinfo.com</a:t>
            </a:r>
            <a:endParaRPr lang="en-US" dirty="0"/>
          </a:p>
        </p:txBody>
      </p:sp>
    </p:spTree>
    <p:extLst>
      <p:ext uri="{BB962C8B-B14F-4D97-AF65-F5344CB8AC3E}">
        <p14:creationId xmlns:p14="http://schemas.microsoft.com/office/powerpoint/2010/main" val="54566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2-12 at 3.48.14 PM.png"/>
          <p:cNvPicPr>
            <a:picLocks noGrp="1" noChangeAspect="1"/>
          </p:cNvPicPr>
          <p:nvPr>
            <p:ph idx="1"/>
          </p:nvPr>
        </p:nvPicPr>
        <p:blipFill>
          <a:blip r:embed="rId2">
            <a:extLst>
              <a:ext uri="{28A0092B-C50C-407E-A947-70E740481C1C}">
                <a14:useLocalDpi xmlns:a14="http://schemas.microsoft.com/office/drawing/2010/main" val="0"/>
              </a:ext>
            </a:extLst>
          </a:blip>
          <a:srcRect t="2478" b="2478"/>
          <a:stretch>
            <a:fillRect/>
          </a:stretch>
        </p:blipFill>
        <p:spPr>
          <a:xfrm>
            <a:off x="-1" y="0"/>
            <a:ext cx="6613285" cy="3637052"/>
          </a:xfrm>
        </p:spPr>
      </p:pic>
      <p:pic>
        <p:nvPicPr>
          <p:cNvPr id="5" name="Picture 4" descr="Screen Shot 2016-02-12 at 3.49.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794" y="3484109"/>
            <a:ext cx="6431469" cy="3469441"/>
          </a:xfrm>
          <a:prstGeom prst="rect">
            <a:avLst/>
          </a:prstGeom>
        </p:spPr>
      </p:pic>
    </p:spTree>
    <p:extLst>
      <p:ext uri="{BB962C8B-B14F-4D97-AF65-F5344CB8AC3E}">
        <p14:creationId xmlns:p14="http://schemas.microsoft.com/office/powerpoint/2010/main" val="81957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School-Based Diversion Initiative (SBDI) Goals</a:t>
            </a:r>
            <a:endParaRPr lang="en-US" dirty="0"/>
          </a:p>
        </p:txBody>
      </p:sp>
      <p:sp>
        <p:nvSpPr>
          <p:cNvPr id="3" name="Content Placeholder 2"/>
          <p:cNvSpPr>
            <a:spLocks noGrp="1"/>
          </p:cNvSpPr>
          <p:nvPr>
            <p:ph idx="1"/>
          </p:nvPr>
        </p:nvSpPr>
        <p:spPr/>
        <p:txBody>
          <a:bodyPr/>
          <a:lstStyle/>
          <a:p>
            <a:endParaRPr lang="en-US" altLang="en-US" dirty="0">
              <a:ea typeface="Verdana" panose="020B0604030504040204" pitchFamily="34" charset="0"/>
              <a:cs typeface="Verdana" panose="020B0604030504040204" pitchFamily="34" charset="0"/>
            </a:endParaRPr>
          </a:p>
          <a:p>
            <a:pPr lvl="1" eaLnBrk="0" hangingPunct="0"/>
            <a:r>
              <a:rPr lang="en-US" altLang="en-US" b="1" dirty="0"/>
              <a:t>Reduce</a:t>
            </a:r>
            <a:r>
              <a:rPr lang="en-US" altLang="en-US" dirty="0"/>
              <a:t> the number of discretionary arrests in school; reduce expulsions and out-of-school suspensions</a:t>
            </a:r>
          </a:p>
          <a:p>
            <a:pPr marL="120650" lvl="1" indent="0" eaLnBrk="0" hangingPunct="0">
              <a:buNone/>
            </a:pPr>
            <a:endParaRPr lang="en-US" altLang="en-US" dirty="0"/>
          </a:p>
          <a:p>
            <a:pPr lvl="1" eaLnBrk="0" hangingPunct="0"/>
            <a:r>
              <a:rPr lang="en-US" altLang="en-US" b="1" dirty="0"/>
              <a:t>Build</a:t>
            </a:r>
            <a:r>
              <a:rPr lang="en-US" altLang="en-US" dirty="0"/>
              <a:t> knowledge and skills among teachers, school staff, and school resource officers to recognize and manage behavioral health crises in the school, and access needed community resources</a:t>
            </a:r>
          </a:p>
          <a:p>
            <a:pPr marL="120650" lvl="1" indent="0" eaLnBrk="0" hangingPunct="0">
              <a:buNone/>
            </a:pPr>
            <a:endParaRPr lang="en-US" altLang="en-US" dirty="0"/>
          </a:p>
          <a:p>
            <a:pPr lvl="1" eaLnBrk="0" hangingPunct="0"/>
            <a:r>
              <a:rPr lang="en-US" altLang="en-US" b="1" dirty="0"/>
              <a:t>Link </a:t>
            </a:r>
            <a:r>
              <a:rPr lang="en-US" altLang="en-US" dirty="0"/>
              <a:t>youth who are at-risk of arrest to appropriate school and community-based services and supports</a:t>
            </a:r>
          </a:p>
          <a:p>
            <a:pPr lvl="1" eaLnBrk="0" hangingPunct="0"/>
            <a:endParaRPr lang="en-US" altLang="en-US" dirty="0"/>
          </a:p>
          <a:p>
            <a:endParaRPr lang="en-US" dirty="0"/>
          </a:p>
        </p:txBody>
      </p:sp>
    </p:spTree>
    <p:extLst>
      <p:ext uri="{BB962C8B-B14F-4D97-AF65-F5344CB8AC3E}">
        <p14:creationId xmlns:p14="http://schemas.microsoft.com/office/powerpoint/2010/main" val="388210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SBDI Core Components</a:t>
            </a:r>
          </a:p>
        </p:txBody>
      </p:sp>
      <p:sp>
        <p:nvSpPr>
          <p:cNvPr id="3" name="Content Placeholder 2"/>
          <p:cNvSpPr>
            <a:spLocks noGrp="1"/>
          </p:cNvSpPr>
          <p:nvPr>
            <p:ph sz="half" idx="1"/>
          </p:nvPr>
        </p:nvSpPr>
        <p:spPr>
          <a:xfrm>
            <a:off x="775462" y="1495425"/>
            <a:ext cx="7690243" cy="4525963"/>
          </a:xfrm>
        </p:spPr>
        <p:txBody>
          <a:bodyPr wrap="square"/>
          <a:lstStyle/>
          <a:p>
            <a:pPr lvl="0" eaLnBrk="0" hangingPunct="0">
              <a:lnSpc>
                <a:spcPts val="2400"/>
              </a:lnSpc>
            </a:pPr>
            <a:r>
              <a:rPr lang="en-US" altLang="en-US" sz="2000" b="1" dirty="0">
                <a:solidFill>
                  <a:prstClr val="black"/>
                </a:solidFill>
              </a:rPr>
              <a:t>Professional Development </a:t>
            </a:r>
          </a:p>
          <a:p>
            <a:pPr lvl="1" eaLnBrk="0" hangingPunct="0">
              <a:lnSpc>
                <a:spcPts val="2400"/>
              </a:lnSpc>
            </a:pPr>
            <a:r>
              <a:rPr lang="en-US" altLang="en-US" sz="2000" dirty="0">
                <a:solidFill>
                  <a:prstClr val="black"/>
                </a:solidFill>
              </a:rPr>
              <a:t>Training and Workgroups</a:t>
            </a:r>
          </a:p>
          <a:p>
            <a:pPr lvl="0" eaLnBrk="0" hangingPunct="0">
              <a:lnSpc>
                <a:spcPts val="2400"/>
              </a:lnSpc>
            </a:pPr>
            <a:endParaRPr lang="en-US" altLang="en-US" sz="2000" dirty="0">
              <a:solidFill>
                <a:prstClr val="black"/>
              </a:solidFill>
            </a:endParaRPr>
          </a:p>
          <a:p>
            <a:pPr eaLnBrk="0" hangingPunct="0">
              <a:lnSpc>
                <a:spcPts val="2400"/>
              </a:lnSpc>
            </a:pPr>
            <a:r>
              <a:rPr lang="en-US" altLang="en-US" sz="2000" b="1" dirty="0"/>
              <a:t>Referral and Service Coordination</a:t>
            </a:r>
          </a:p>
          <a:p>
            <a:pPr lvl="1" eaLnBrk="0" hangingPunct="0">
              <a:lnSpc>
                <a:spcPts val="2400"/>
              </a:lnSpc>
            </a:pPr>
            <a:r>
              <a:rPr lang="en-US" altLang="en-US" sz="2000" dirty="0"/>
              <a:t>Mobile Crisis Intervention Services</a:t>
            </a:r>
          </a:p>
          <a:p>
            <a:pPr lvl="1" eaLnBrk="0" hangingPunct="0">
              <a:lnSpc>
                <a:spcPts val="2400"/>
              </a:lnSpc>
            </a:pPr>
            <a:r>
              <a:rPr lang="en-US" altLang="en-US" sz="2000" dirty="0"/>
              <a:t>Community Engagement (YSBs, SOC)</a:t>
            </a:r>
          </a:p>
          <a:p>
            <a:pPr lvl="1" eaLnBrk="0" hangingPunct="0">
              <a:lnSpc>
                <a:spcPts val="2400"/>
              </a:lnSpc>
            </a:pPr>
            <a:r>
              <a:rPr lang="en-US" altLang="en-US" sz="2000" dirty="0"/>
              <a:t>Family Engagement</a:t>
            </a:r>
          </a:p>
          <a:p>
            <a:pPr lvl="0" eaLnBrk="0" hangingPunct="0">
              <a:lnSpc>
                <a:spcPts val="2400"/>
              </a:lnSpc>
            </a:pPr>
            <a:endParaRPr lang="en-US" altLang="en-US" sz="2000" dirty="0">
              <a:solidFill>
                <a:prstClr val="black"/>
              </a:solidFill>
            </a:endParaRPr>
          </a:p>
          <a:p>
            <a:pPr lvl="0" eaLnBrk="0" hangingPunct="0">
              <a:lnSpc>
                <a:spcPts val="2400"/>
              </a:lnSpc>
            </a:pPr>
            <a:r>
              <a:rPr lang="en-US" altLang="en-US" sz="2000" b="1" dirty="0">
                <a:solidFill>
                  <a:prstClr val="black"/>
                </a:solidFill>
              </a:rPr>
              <a:t>Discipline Policy Consultation</a:t>
            </a:r>
          </a:p>
          <a:p>
            <a:pPr lvl="1" eaLnBrk="0" hangingPunct="0">
              <a:lnSpc>
                <a:spcPts val="2000"/>
              </a:lnSpc>
              <a:spcBef>
                <a:spcPct val="0"/>
              </a:spcBef>
              <a:buClr>
                <a:srgbClr val="3E246A"/>
              </a:buClr>
            </a:pPr>
            <a:r>
              <a:rPr lang="en-US" altLang="en-US" sz="2000" dirty="0">
                <a:solidFill>
                  <a:prstClr val="black"/>
                </a:solidFill>
              </a:rPr>
              <a:t>Graduated Response Model</a:t>
            </a:r>
          </a:p>
          <a:p>
            <a:pPr lvl="1" eaLnBrk="0" hangingPunct="0">
              <a:lnSpc>
                <a:spcPts val="2000"/>
              </a:lnSpc>
              <a:spcBef>
                <a:spcPct val="0"/>
              </a:spcBef>
              <a:buClr>
                <a:srgbClr val="3E246A"/>
              </a:buClr>
            </a:pPr>
            <a:r>
              <a:rPr lang="en-US" altLang="en-US" sz="2000" dirty="0">
                <a:solidFill>
                  <a:prstClr val="black"/>
                </a:solidFill>
              </a:rPr>
              <a:t>Law Enforcement Engagement</a:t>
            </a:r>
          </a:p>
          <a:p>
            <a:pPr lvl="1" eaLnBrk="0" hangingPunct="0">
              <a:lnSpc>
                <a:spcPts val="2000"/>
              </a:lnSpc>
              <a:spcBef>
                <a:spcPct val="0"/>
              </a:spcBef>
              <a:buClr>
                <a:srgbClr val="3E246A"/>
              </a:buClr>
            </a:pPr>
            <a:r>
              <a:rPr lang="en-US" altLang="en-US" sz="2000" dirty="0">
                <a:solidFill>
                  <a:prstClr val="black"/>
                </a:solidFill>
              </a:rPr>
              <a:t>Restorative Practices</a:t>
            </a:r>
          </a:p>
          <a:p>
            <a:pPr marL="120650" lvl="1" indent="0" eaLnBrk="0" hangingPunct="0">
              <a:lnSpc>
                <a:spcPts val="2000"/>
              </a:lnSpc>
              <a:spcBef>
                <a:spcPct val="0"/>
              </a:spcBef>
              <a:buClr>
                <a:srgbClr val="3E246A"/>
              </a:buClr>
              <a:buNone/>
            </a:pPr>
            <a:endParaRPr lang="en-US" altLang="en-US" sz="2000" dirty="0">
              <a:solidFill>
                <a:prstClr val="black"/>
              </a:solidFill>
            </a:endParaRPr>
          </a:p>
          <a:p>
            <a:pPr indent="-285750" eaLnBrk="0" hangingPunct="0">
              <a:lnSpc>
                <a:spcPts val="2000"/>
              </a:lnSpc>
              <a:spcBef>
                <a:spcPct val="0"/>
              </a:spcBef>
              <a:buClr>
                <a:srgbClr val="3E246A"/>
              </a:buClr>
            </a:pPr>
            <a:r>
              <a:rPr lang="en-US" altLang="en-US" sz="2000" b="1" dirty="0">
                <a:solidFill>
                  <a:prstClr val="black"/>
                </a:solidFill>
              </a:rPr>
              <a:t>Implementation Guided by SBDI Toolkit</a:t>
            </a:r>
            <a:endParaRPr lang="en-US" altLang="en-US" sz="2000" b="1" dirty="0"/>
          </a:p>
          <a:p>
            <a:pPr marL="120650" lvl="1" indent="0" eaLnBrk="0" hangingPunct="0">
              <a:lnSpc>
                <a:spcPts val="2000"/>
              </a:lnSpc>
              <a:spcBef>
                <a:spcPct val="0"/>
              </a:spcBef>
              <a:buNone/>
            </a:pPr>
            <a:endParaRPr lang="en-US" altLang="en-US" sz="1600" dirty="0">
              <a:latin typeface="Verdana"/>
            </a:endParaRPr>
          </a:p>
          <a:p>
            <a:pPr marL="120650" lvl="1" indent="0" eaLnBrk="0" hangingPunct="0">
              <a:lnSpc>
                <a:spcPts val="2000"/>
              </a:lnSpc>
              <a:spcBef>
                <a:spcPct val="0"/>
              </a:spcBef>
              <a:buNone/>
            </a:pPr>
            <a:endParaRPr lang="en-US" altLang="en-US" sz="1600" dirty="0">
              <a:latin typeface="Verdana"/>
            </a:endParaRPr>
          </a:p>
          <a:p>
            <a:endParaRPr lang="en-US"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05862" y="1495425"/>
            <a:ext cx="2382822" cy="2297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336" y="4253291"/>
            <a:ext cx="822325" cy="83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208" y="5314951"/>
            <a:ext cx="1152525" cy="706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2703" y="4191951"/>
            <a:ext cx="799533" cy="9577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7273" y="5314951"/>
            <a:ext cx="1256217" cy="683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90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85775" y="122830"/>
            <a:ext cx="8229600" cy="1154113"/>
          </a:xfrm>
        </p:spPr>
        <p:txBody>
          <a:bodyPr/>
          <a:lstStyle/>
          <a:p>
            <a:pPr algn="ctr" eaLnBrk="1" hangingPunct="1"/>
            <a:r>
              <a:rPr lang="en-US" altLang="en-US" dirty="0">
                <a:ea typeface="ＭＳ Ｐゴシック" charset="-128"/>
              </a:rPr>
              <a:t>Child Health and Development Institute</a:t>
            </a:r>
            <a:br>
              <a:rPr lang="en-US" altLang="en-US" dirty="0">
                <a:ea typeface="ＭＳ Ｐゴシック" charset="-128"/>
              </a:rPr>
            </a:br>
            <a:r>
              <a:rPr lang="en-US" altLang="en-US" dirty="0">
                <a:ea typeface="ＭＳ Ｐゴシック" charset="-128"/>
              </a:rPr>
              <a:t> (CHDI)</a:t>
            </a:r>
          </a:p>
        </p:txBody>
      </p:sp>
      <p:sp>
        <p:nvSpPr>
          <p:cNvPr id="14338" name="Content Placeholder 1"/>
          <p:cNvSpPr>
            <a:spLocks noGrp="1"/>
          </p:cNvSpPr>
          <p:nvPr>
            <p:ph idx="1"/>
          </p:nvPr>
        </p:nvSpPr>
        <p:spPr>
          <a:xfrm>
            <a:off x="485774" y="1276943"/>
            <a:ext cx="8658226" cy="3020233"/>
          </a:xfrm>
        </p:spPr>
        <p:txBody>
          <a:bodyPr/>
          <a:lstStyle/>
          <a:p>
            <a:r>
              <a:rPr lang="en-US" sz="1600" b="1" dirty="0"/>
              <a:t>Our Vision</a:t>
            </a:r>
            <a:endParaRPr lang="en-US" sz="1600" dirty="0"/>
          </a:p>
          <a:p>
            <a:r>
              <a:rPr lang="en-US" sz="1600" dirty="0"/>
              <a:t>All children have a strong start in life with ongoing supports to ensure their optimal health and well-being.</a:t>
            </a:r>
          </a:p>
          <a:p>
            <a:endParaRPr lang="en-US" sz="1600" b="1" dirty="0"/>
          </a:p>
          <a:p>
            <a:r>
              <a:rPr lang="en-US" sz="1600" b="1" dirty="0"/>
              <a:t>Our Mission</a:t>
            </a:r>
            <a:endParaRPr lang="en-US" sz="1600" dirty="0"/>
          </a:p>
          <a:p>
            <a:r>
              <a:rPr lang="en-US" sz="1600" dirty="0"/>
              <a:t>To ensure healthy outcomes for all children in Connecticut by advancing effective policies, stronger systems, and innovative practices.</a:t>
            </a:r>
          </a:p>
          <a:p>
            <a:endParaRPr lang="en-US" sz="1600" b="1" dirty="0"/>
          </a:p>
          <a:p>
            <a:r>
              <a:rPr lang="en-US" sz="1600" b="1" dirty="0"/>
              <a:t>Our Strategy</a:t>
            </a:r>
            <a:endParaRPr lang="en-US" sz="1600" dirty="0"/>
          </a:p>
          <a:p>
            <a:r>
              <a:rPr lang="en-US" sz="1600" dirty="0"/>
              <a:t>Identify, demonstrate, support and promote effective health &amp; mental health care innovations &amp; improvements, working closely with providers, policymakers, academic institutions and state agencies.</a:t>
            </a:r>
          </a:p>
          <a:p>
            <a:r>
              <a:rPr lang="en-US" sz="1600" dirty="0"/>
              <a:t> </a:t>
            </a:r>
          </a:p>
          <a:p>
            <a:r>
              <a:rPr lang="en-US" sz="3600" dirty="0"/>
              <a:t> </a:t>
            </a:r>
          </a:p>
          <a:p>
            <a:pPr marL="0" indent="0" eaLnBrk="1" hangingPunct="1"/>
            <a:endParaRPr lang="en-US" altLang="en-US" sz="3600" dirty="0">
              <a:ea typeface="ＭＳ Ｐゴシック" charset="-128"/>
            </a:endParaRPr>
          </a:p>
        </p:txBody>
      </p:sp>
      <p:pic>
        <p:nvPicPr>
          <p:cNvPr id="2" name="Picture 1"/>
          <p:cNvPicPr>
            <a:picLocks noChangeAspect="1"/>
          </p:cNvPicPr>
          <p:nvPr/>
        </p:nvPicPr>
        <p:blipFill>
          <a:blip r:embed="rId3"/>
          <a:stretch>
            <a:fillRect/>
          </a:stretch>
        </p:blipFill>
        <p:spPr>
          <a:xfrm>
            <a:off x="485774" y="4916384"/>
            <a:ext cx="1235575" cy="1941616"/>
          </a:xfrm>
          <a:prstGeom prst="rect">
            <a:avLst/>
          </a:prstGeom>
        </p:spPr>
      </p:pic>
      <p:sp>
        <p:nvSpPr>
          <p:cNvPr id="6" name="Oval 5">
            <a:extLst>
              <a:ext uri="{FF2B5EF4-FFF2-40B4-BE49-F238E27FC236}">
                <a16:creationId xmlns:a16="http://schemas.microsoft.com/office/drawing/2014/main" id="{2D81FD94-A527-D144-B34A-AC8C6FB99563}"/>
              </a:ext>
            </a:extLst>
          </p:cNvPr>
          <p:cNvSpPr/>
          <p:nvPr/>
        </p:nvSpPr>
        <p:spPr>
          <a:xfrm>
            <a:off x="3766455" y="5092299"/>
            <a:ext cx="2238607" cy="115449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Researchers</a:t>
            </a:r>
          </a:p>
        </p:txBody>
      </p:sp>
      <p:sp>
        <p:nvSpPr>
          <p:cNvPr id="7" name="Oval 6">
            <a:extLst>
              <a:ext uri="{FF2B5EF4-FFF2-40B4-BE49-F238E27FC236}">
                <a16:creationId xmlns:a16="http://schemas.microsoft.com/office/drawing/2014/main" id="{35D528EA-F13C-4A41-A17F-4903A5D63630}"/>
              </a:ext>
            </a:extLst>
          </p:cNvPr>
          <p:cNvSpPr/>
          <p:nvPr/>
        </p:nvSpPr>
        <p:spPr>
          <a:xfrm>
            <a:off x="6912599" y="4716406"/>
            <a:ext cx="1896827" cy="115565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Schools &amp; ECE</a:t>
            </a:r>
          </a:p>
        </p:txBody>
      </p:sp>
      <p:sp>
        <p:nvSpPr>
          <p:cNvPr id="8" name="Oval 7">
            <a:extLst>
              <a:ext uri="{FF2B5EF4-FFF2-40B4-BE49-F238E27FC236}">
                <a16:creationId xmlns:a16="http://schemas.microsoft.com/office/drawing/2014/main" id="{9A052D76-CFB2-4D49-8EE7-DB4048558474}"/>
              </a:ext>
            </a:extLst>
          </p:cNvPr>
          <p:cNvSpPr/>
          <p:nvPr/>
        </p:nvSpPr>
        <p:spPr>
          <a:xfrm>
            <a:off x="5082640" y="4565860"/>
            <a:ext cx="2162408" cy="9356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State Systems &amp; Policy</a:t>
            </a:r>
          </a:p>
        </p:txBody>
      </p:sp>
      <p:sp>
        <p:nvSpPr>
          <p:cNvPr id="9" name="Oval 8">
            <a:extLst>
              <a:ext uri="{FF2B5EF4-FFF2-40B4-BE49-F238E27FC236}">
                <a16:creationId xmlns:a16="http://schemas.microsoft.com/office/drawing/2014/main" id="{17A6F320-6828-E641-9EC8-0466D877D937}"/>
              </a:ext>
            </a:extLst>
          </p:cNvPr>
          <p:cNvSpPr/>
          <p:nvPr/>
        </p:nvSpPr>
        <p:spPr>
          <a:xfrm>
            <a:off x="5082640" y="5829873"/>
            <a:ext cx="1916346" cy="115565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Consumers &amp; Family Advocates</a:t>
            </a:r>
          </a:p>
        </p:txBody>
      </p:sp>
      <p:sp>
        <p:nvSpPr>
          <p:cNvPr id="10" name="Oval 9">
            <a:extLst>
              <a:ext uri="{FF2B5EF4-FFF2-40B4-BE49-F238E27FC236}">
                <a16:creationId xmlns:a16="http://schemas.microsoft.com/office/drawing/2014/main" id="{20FA8977-4183-1146-A266-88DDE3D6DE80}"/>
              </a:ext>
            </a:extLst>
          </p:cNvPr>
          <p:cNvSpPr/>
          <p:nvPr/>
        </p:nvSpPr>
        <p:spPr>
          <a:xfrm>
            <a:off x="6719949" y="5668967"/>
            <a:ext cx="1896827" cy="115565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Community-Based Providers</a:t>
            </a:r>
          </a:p>
        </p:txBody>
      </p:sp>
      <p:sp>
        <p:nvSpPr>
          <p:cNvPr id="11" name="Oval 10">
            <a:extLst>
              <a:ext uri="{FF2B5EF4-FFF2-40B4-BE49-F238E27FC236}">
                <a16:creationId xmlns:a16="http://schemas.microsoft.com/office/drawing/2014/main" id="{FB9EE9A2-9C18-0D44-8A70-C4401011E70F}"/>
              </a:ext>
            </a:extLst>
          </p:cNvPr>
          <p:cNvSpPr/>
          <p:nvPr/>
        </p:nvSpPr>
        <p:spPr>
          <a:xfrm>
            <a:off x="5628903" y="5213268"/>
            <a:ext cx="1692343" cy="927476"/>
          </a:xfrm>
          <a:prstGeom prst="ellipse">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ln>
                  <a:solidFill>
                    <a:srgbClr val="000000"/>
                  </a:solidFill>
                </a:ln>
                <a:solidFill>
                  <a:schemeClr val="tx1"/>
                </a:solidFill>
              </a:rPr>
              <a:t>CHDI</a:t>
            </a:r>
          </a:p>
        </p:txBody>
      </p:sp>
    </p:spTree>
    <p:extLst>
      <p:ext uri="{BB962C8B-B14F-4D97-AF65-F5344CB8AC3E}">
        <p14:creationId xmlns:p14="http://schemas.microsoft.com/office/powerpoint/2010/main" val="33018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Crisis Intervention Services (formerly EMPS)</a:t>
            </a:r>
          </a:p>
        </p:txBody>
      </p:sp>
      <p:sp>
        <p:nvSpPr>
          <p:cNvPr id="3" name="Content Placeholder 2"/>
          <p:cNvSpPr>
            <a:spLocks noGrp="1"/>
          </p:cNvSpPr>
          <p:nvPr>
            <p:ph idx="1"/>
          </p:nvPr>
        </p:nvSpPr>
        <p:spPr>
          <a:xfrm>
            <a:off x="775462" y="1495425"/>
            <a:ext cx="8068677" cy="4674246"/>
          </a:xfrm>
        </p:spPr>
        <p:txBody>
          <a:bodyPr/>
          <a:lstStyle/>
          <a:p>
            <a:pPr lvl="0" eaLnBrk="0" hangingPunct="0"/>
            <a:r>
              <a:rPr lang="en-US" altLang="en-US" b="1" dirty="0"/>
              <a:t>Component of CT’s behavioral health system </a:t>
            </a:r>
          </a:p>
          <a:p>
            <a:pPr lvl="1" eaLnBrk="0" hangingPunct="0"/>
            <a:r>
              <a:rPr lang="en-US" altLang="en-US" sz="1800" dirty="0"/>
              <a:t>Funded and managed by DCF	</a:t>
            </a:r>
          </a:p>
          <a:p>
            <a:pPr lvl="1" eaLnBrk="0" hangingPunct="0">
              <a:spcAft>
                <a:spcPts val="1200"/>
              </a:spcAft>
            </a:pPr>
            <a:r>
              <a:rPr lang="en-US" altLang="en-US" sz="1800" dirty="0"/>
              <a:t>Available FREE to all CT children</a:t>
            </a:r>
          </a:p>
          <a:p>
            <a:pPr lvl="1" eaLnBrk="0" hangingPunct="0">
              <a:spcAft>
                <a:spcPts val="1200"/>
              </a:spcAft>
            </a:pPr>
            <a:r>
              <a:rPr lang="en-US" altLang="en-US" sz="1800" dirty="0"/>
              <a:t>MOAs with schools</a:t>
            </a:r>
          </a:p>
          <a:p>
            <a:pPr lvl="0" eaLnBrk="0" hangingPunct="0"/>
            <a:r>
              <a:rPr lang="en-US" altLang="en-US" b="1" dirty="0"/>
              <a:t>Access: Dial 2-1-1</a:t>
            </a:r>
          </a:p>
          <a:p>
            <a:pPr lvl="1" eaLnBrk="0" hangingPunct="0"/>
            <a:r>
              <a:rPr lang="en-US" altLang="en-US" sz="1800" dirty="0"/>
              <a:t>Phone support 24/7, 365</a:t>
            </a:r>
          </a:p>
          <a:p>
            <a:pPr lvl="1" eaLnBrk="0" hangingPunct="0"/>
            <a:r>
              <a:rPr lang="en-US" altLang="en-US" sz="1800" dirty="0"/>
              <a:t>Mobile hours M-F 6am-10pm; </a:t>
            </a:r>
          </a:p>
          <a:p>
            <a:pPr lvl="1" eaLnBrk="0" hangingPunct="0">
              <a:spcAft>
                <a:spcPts val="1200"/>
              </a:spcAft>
            </a:pPr>
            <a:r>
              <a:rPr lang="en-US" altLang="en-US" sz="1800" dirty="0"/>
              <a:t>Weekends/holidays 1pm-10pm</a:t>
            </a:r>
          </a:p>
          <a:p>
            <a:pPr lvl="0" eaLnBrk="0" hangingPunct="0"/>
            <a:r>
              <a:rPr lang="en-US" altLang="en-US" b="1" dirty="0"/>
              <a:t>Rapid response to behavioral crises</a:t>
            </a:r>
          </a:p>
          <a:p>
            <a:pPr lvl="1" eaLnBrk="0" hangingPunct="0"/>
            <a:r>
              <a:rPr lang="en-US" altLang="en-US" sz="1800" dirty="0"/>
              <a:t>90%+ mobility rate</a:t>
            </a:r>
          </a:p>
          <a:p>
            <a:pPr lvl="1" eaLnBrk="0" hangingPunct="0">
              <a:spcAft>
                <a:spcPts val="1200"/>
              </a:spcAft>
            </a:pPr>
            <a:r>
              <a:rPr lang="en-US" altLang="en-US" sz="1800" dirty="0"/>
              <a:t>On site in 45 min. or less</a:t>
            </a:r>
          </a:p>
          <a:p>
            <a:pPr lvl="0" eaLnBrk="0" hangingPunct="0">
              <a:spcAft>
                <a:spcPts val="1200"/>
              </a:spcAft>
            </a:pPr>
            <a:r>
              <a:rPr lang="en-US" altLang="en-US" b="1" dirty="0"/>
              <a:t>Crisis stabilization, assessment, brief treatment, linkage to ongoing care 			</a:t>
            </a:r>
            <a:r>
              <a:rPr lang="en-US" dirty="0">
                <a:hlinkClick r:id="rId3"/>
              </a:rPr>
              <a:t>www.empsct.org</a:t>
            </a:r>
            <a:r>
              <a:rPr lang="en-US" dirty="0"/>
              <a:t> </a:t>
            </a:r>
          </a:p>
        </p:txBody>
      </p:sp>
      <p:pic>
        <p:nvPicPr>
          <p:cNvPr id="4" name="Picture 3" descr="emps.jpg"/>
          <p:cNvPicPr>
            <a:picLocks noChangeAspect="1"/>
          </p:cNvPicPr>
          <p:nvPr/>
        </p:nvPicPr>
        <p:blipFill>
          <a:blip r:embed="rId4" cstate="print"/>
          <a:stretch>
            <a:fillRect/>
          </a:stretch>
        </p:blipFill>
        <p:spPr>
          <a:xfrm>
            <a:off x="5814206" y="2499806"/>
            <a:ext cx="2659061" cy="1752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5705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SBDI Outcomes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63107" y="1154626"/>
            <a:ext cx="5075511" cy="5624070"/>
          </a:xfrm>
          <a:ln>
            <a:solidFill>
              <a:schemeClr val="bg1">
                <a:lumMod val="65000"/>
              </a:schemeClr>
            </a:solidFill>
          </a:ln>
        </p:spPr>
      </p:pic>
    </p:spTree>
    <p:extLst>
      <p:ext uri="{BB962C8B-B14F-4D97-AF65-F5344CB8AC3E}">
        <p14:creationId xmlns:p14="http://schemas.microsoft.com/office/powerpoint/2010/main" val="309854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SBDI Resources</a:t>
            </a:r>
          </a:p>
        </p:txBody>
      </p:sp>
      <p:sp>
        <p:nvSpPr>
          <p:cNvPr id="36867" name="Rectangle 3"/>
          <p:cNvSpPr>
            <a:spLocks noGrp="1" noChangeArrowheads="1"/>
          </p:cNvSpPr>
          <p:nvPr>
            <p:ph sz="half" idx="1"/>
          </p:nvPr>
        </p:nvSpPr>
        <p:spPr>
          <a:xfrm>
            <a:off x="457200" y="1495425"/>
            <a:ext cx="8458200" cy="4525963"/>
          </a:xfrm>
        </p:spPr>
        <p:txBody>
          <a:bodyPr/>
          <a:lstStyle/>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pPr>
              <a:defRPr/>
            </a:pPr>
            <a:r>
              <a:rPr lang="en-US" dirty="0">
                <a:ea typeface="Verdana" panose="020B0604030504040204" pitchFamily="34" charset="0"/>
                <a:cs typeface="Verdana" panose="020B0604030504040204" pitchFamily="34" charset="0"/>
              </a:rPr>
              <a:t>Toolkit available for </a:t>
            </a:r>
            <a:r>
              <a:rPr lang="en-US" b="1" dirty="0">
                <a:ea typeface="Verdana" panose="020B0604030504040204" pitchFamily="34" charset="0"/>
                <a:cs typeface="Verdana" panose="020B0604030504040204" pitchFamily="34" charset="0"/>
              </a:rPr>
              <a:t>free download </a:t>
            </a:r>
            <a:r>
              <a:rPr lang="en-US" dirty="0">
                <a:ea typeface="Verdana" panose="020B0604030504040204" pitchFamily="34" charset="0"/>
                <a:cs typeface="Verdana" panose="020B0604030504040204" pitchFamily="34" charset="0"/>
                <a:hlinkClick r:id="rId3"/>
              </a:rPr>
              <a:t>http://www.chdi.org/SchoolToolkit</a:t>
            </a:r>
            <a:r>
              <a:rPr lang="en-US" dirty="0">
                <a:ea typeface="Verdana" panose="020B0604030504040204" pitchFamily="34" charset="0"/>
                <a:cs typeface="Verdana" panose="020B0604030504040204" pitchFamily="34" charset="0"/>
              </a:rPr>
              <a:t> </a:t>
            </a:r>
          </a:p>
          <a:p>
            <a:pPr>
              <a:defRPr/>
            </a:pPr>
            <a:r>
              <a:rPr lang="en-US" dirty="0">
                <a:ea typeface="Verdana" panose="020B0604030504040204" pitchFamily="34" charset="0"/>
                <a:cs typeface="Verdana" panose="020B0604030504040204" pitchFamily="34" charset="0"/>
              </a:rPr>
              <a:t>Additional resources available at </a:t>
            </a:r>
            <a:r>
              <a:rPr lang="en-US" dirty="0">
                <a:ea typeface="Verdana" panose="020B0604030504040204" pitchFamily="34" charset="0"/>
                <a:cs typeface="Verdana" panose="020B0604030504040204" pitchFamily="34" charset="0"/>
                <a:hlinkClick r:id="rId4"/>
              </a:rPr>
              <a:t>http://www.ctsbdi.org</a:t>
            </a:r>
            <a:r>
              <a:rPr lang="en-US" dirty="0">
                <a:ea typeface="Verdana" panose="020B0604030504040204" pitchFamily="34" charset="0"/>
                <a:cs typeface="Verdana" panose="020B0604030504040204" pitchFamily="34" charset="0"/>
              </a:rPr>
              <a:t> and </a:t>
            </a:r>
            <a:r>
              <a:rPr lang="en-US" dirty="0">
                <a:ea typeface="Verdana" panose="020B0604030504040204" pitchFamily="34" charset="0"/>
                <a:cs typeface="Verdana" panose="020B0604030504040204" pitchFamily="34" charset="0"/>
                <a:hlinkClick r:id="rId5"/>
              </a:rPr>
              <a:t>http://www.chdi.org</a:t>
            </a:r>
            <a:r>
              <a:rPr lang="en-US" dirty="0">
                <a:ea typeface="Verdana" panose="020B0604030504040204" pitchFamily="34" charset="0"/>
                <a:cs typeface="Verdana" panose="020B0604030504040204" pitchFamily="34" charset="0"/>
              </a:rPr>
              <a:t> </a:t>
            </a:r>
          </a:p>
          <a:p>
            <a:pPr>
              <a:defRPr/>
            </a:pPr>
            <a:endParaRPr lang="en-US" dirty="0">
              <a:ea typeface="Verdana" panose="020B0604030504040204" pitchFamily="34" charset="0"/>
              <a:cs typeface="Verdana" panose="020B0604030504040204" pitchFamily="34" charset="0"/>
            </a:endParaRPr>
          </a:p>
          <a:p>
            <a:pPr>
              <a:defRPr/>
            </a:pPr>
            <a:endParaRPr lang="en-US" dirty="0">
              <a:ea typeface="Verdana" panose="020B0604030504040204" pitchFamily="34" charset="0"/>
              <a:cs typeface="Verdana" panose="020B0604030504040204" pitchFamily="34" charset="0"/>
            </a:endParaRPr>
          </a:p>
          <a:p>
            <a:endParaRPr lang="en-US" dirty="0"/>
          </a:p>
        </p:txBody>
      </p:sp>
      <p:pic>
        <p:nvPicPr>
          <p:cNvPr id="6" name="Content Placeholder 15"/>
          <p:cNvPicPr>
            <a:picLocks/>
          </p:cNvPicPr>
          <p:nvPr/>
        </p:nvPicPr>
        <p:blipFill rotWithShape="1">
          <a:blip r:embed="rId6"/>
          <a:srcRect l="31090" t="8204" r="32532" b="16154"/>
          <a:stretch/>
        </p:blipFill>
        <p:spPr bwMode="auto">
          <a:xfrm>
            <a:off x="457200" y="1658830"/>
            <a:ext cx="2048493" cy="2825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pic>
        <p:nvPicPr>
          <p:cNvPr id="1027" name="Picture 3"/>
          <p:cNvPicPr>
            <a:picLocks noGrp="1" noChangeAspect="1" noChangeArrowheads="1"/>
          </p:cNvPicPr>
          <p:nvPr>
            <p:ph sz="half" idx="2"/>
          </p:nvPr>
        </p:nvPicPr>
        <p:blipFill>
          <a:blip r:embed="rId7" cstate="print">
            <a:extLst>
              <a:ext uri="{28A0092B-C50C-407E-A947-70E740481C1C}">
                <a14:useLocalDpi xmlns:a14="http://schemas.microsoft.com/office/drawing/2010/main" val="0"/>
              </a:ext>
            </a:extLst>
          </a:blip>
          <a:srcRect/>
          <a:stretch>
            <a:fillRect/>
          </a:stretch>
        </p:blipFill>
        <p:spPr bwMode="auto">
          <a:xfrm>
            <a:off x="2872292" y="3331132"/>
            <a:ext cx="2798267" cy="16817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794" y="1462095"/>
            <a:ext cx="2173691" cy="3022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2292" y="1462095"/>
            <a:ext cx="2857500" cy="1609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22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274638"/>
            <a:ext cx="8229600" cy="879907"/>
          </a:xfrm>
        </p:spPr>
        <p:txBody>
          <a:bodyPr/>
          <a:lstStyle/>
          <a:p>
            <a:pPr algn="ctr" eaLnBrk="1" hangingPunct="1"/>
            <a:r>
              <a:rPr lang="en-US" b="1" dirty="0">
                <a:ea typeface="ＭＳ Ｐゴシック" pitchFamily="34" charset="-128"/>
              </a:rPr>
              <a:t>Contact Information</a:t>
            </a:r>
          </a:p>
        </p:txBody>
      </p:sp>
      <p:sp>
        <p:nvSpPr>
          <p:cNvPr id="60418" name="Content Placeholder 2"/>
          <p:cNvSpPr>
            <a:spLocks noGrp="1"/>
          </p:cNvSpPr>
          <p:nvPr>
            <p:ph idx="1"/>
          </p:nvPr>
        </p:nvSpPr>
        <p:spPr>
          <a:xfrm>
            <a:off x="1524000" y="1066800"/>
            <a:ext cx="5867400" cy="4800600"/>
          </a:xfrm>
        </p:spPr>
        <p:txBody>
          <a:bodyPr/>
          <a:lstStyle/>
          <a:p>
            <a:pPr marL="0" indent="0" algn="ctr" eaLnBrk="1" hangingPunct="1">
              <a:buNone/>
            </a:pPr>
            <a:endParaRPr lang="en-US" sz="1600" b="1" dirty="0">
              <a:ea typeface="ＭＳ Ｐゴシック" pitchFamily="34" charset="-128"/>
            </a:endParaRPr>
          </a:p>
          <a:p>
            <a:pPr marL="0" indent="0" algn="ctr" eaLnBrk="1" hangingPunct="1">
              <a:buNone/>
            </a:pPr>
            <a:endParaRPr lang="en-US" sz="1600" dirty="0">
              <a:ea typeface="ＭＳ Ｐゴシック" pitchFamily="34" charset="-128"/>
            </a:endParaRPr>
          </a:p>
          <a:p>
            <a:pPr marL="0" indent="0" algn="ctr" eaLnBrk="1" hangingPunct="1">
              <a:buNone/>
            </a:pPr>
            <a:endParaRPr lang="en-US" sz="1600" dirty="0">
              <a:ea typeface="ＭＳ Ｐゴシック" pitchFamily="34" charset="-128"/>
            </a:endParaRPr>
          </a:p>
          <a:p>
            <a:pPr marL="0" indent="0" algn="ctr" eaLnBrk="1" hangingPunct="1">
              <a:buNone/>
            </a:pPr>
            <a:endParaRPr lang="en-US" sz="1600" dirty="0">
              <a:ea typeface="ＭＳ Ｐゴシック" pitchFamily="34" charset="-128"/>
            </a:endParaRPr>
          </a:p>
          <a:p>
            <a:pPr marL="0" indent="0" algn="ctr">
              <a:buNone/>
            </a:pPr>
            <a:r>
              <a:rPr lang="en-US" sz="1600" b="1" dirty="0"/>
              <a:t>Jason Lang, Ph.D.</a:t>
            </a:r>
          </a:p>
          <a:p>
            <a:pPr marL="0" indent="0" algn="ctr">
              <a:buNone/>
            </a:pPr>
            <a:r>
              <a:rPr lang="en-US" sz="1600" dirty="0"/>
              <a:t>Vice President for Mental Health Initiatives</a:t>
            </a:r>
          </a:p>
          <a:p>
            <a:pPr marL="0" indent="0" algn="ctr">
              <a:buNone/>
            </a:pPr>
            <a:r>
              <a:rPr lang="en-US" sz="1600" dirty="0"/>
              <a:t>Child Health and Development Institute</a:t>
            </a:r>
          </a:p>
          <a:p>
            <a:pPr marL="0" indent="0" algn="ctr">
              <a:buNone/>
            </a:pPr>
            <a:r>
              <a:rPr lang="en-US" sz="1600" dirty="0"/>
              <a:t>860-679-1550</a:t>
            </a:r>
          </a:p>
          <a:p>
            <a:pPr marL="0" indent="0" algn="ctr">
              <a:buNone/>
            </a:pPr>
            <a:r>
              <a:rPr lang="en-US" sz="1600" u="sng" dirty="0">
                <a:hlinkClick r:id="rId3"/>
              </a:rPr>
              <a:t>jalang@uchc.edu</a:t>
            </a:r>
            <a:endParaRPr lang="en-US" sz="1600" dirty="0"/>
          </a:p>
          <a:p>
            <a:pPr marL="0" indent="0" algn="ctr">
              <a:buNone/>
            </a:pPr>
            <a:r>
              <a:rPr lang="en-US" sz="1600" u="sng" dirty="0">
                <a:hlinkClick r:id="rId4"/>
              </a:rPr>
              <a:t>www.chdi.org</a:t>
            </a:r>
            <a:endParaRPr lang="en-US" sz="1600" dirty="0"/>
          </a:p>
          <a:p>
            <a:r>
              <a:rPr lang="en-US" sz="1600" dirty="0"/>
              <a:t> </a:t>
            </a:r>
          </a:p>
          <a:p>
            <a:pPr marL="0" indent="0" algn="ctr" eaLnBrk="1" hangingPunct="1">
              <a:buNone/>
            </a:pPr>
            <a:endParaRPr lang="en-US" sz="1600" dirty="0">
              <a:ea typeface="ＭＳ Ｐゴシック" pitchFamily="34" charset="-128"/>
            </a:endParaRPr>
          </a:p>
          <a:p>
            <a:pPr marL="0" indent="0" algn="ctr" eaLnBrk="1" hangingPunct="1">
              <a:buNone/>
            </a:pPr>
            <a:endParaRPr lang="en-US" sz="1600" dirty="0">
              <a:ea typeface="ＭＳ Ｐゴシック" pitchFamily="34" charset="-128"/>
            </a:endParaRPr>
          </a:p>
          <a:p>
            <a:pPr marL="0" indent="0" algn="ctr" eaLnBrk="1" hangingPunct="1">
              <a:buNone/>
            </a:pPr>
            <a:endParaRPr lang="en-US" sz="1600" dirty="0">
              <a:ea typeface="ＭＳ Ｐゴシック" pitchFamily="34" charset="-128"/>
            </a:endParaRPr>
          </a:p>
          <a:p>
            <a:pPr marL="0" indent="0" algn="ctr" eaLnBrk="1" hangingPunct="1">
              <a:buNone/>
            </a:pPr>
            <a:endParaRPr lang="en-US" dirty="0">
              <a:ea typeface="ＭＳ Ｐゴシック" pitchFamily="34" charset="-128"/>
            </a:endParaRPr>
          </a:p>
        </p:txBody>
      </p:sp>
    </p:spTree>
    <p:extLst>
      <p:ext uri="{BB962C8B-B14F-4D97-AF65-F5344CB8AC3E}">
        <p14:creationId xmlns:p14="http://schemas.microsoft.com/office/powerpoint/2010/main" val="5911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 descr="Screen Shot 2016-11-02 at 2.02.0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3689" y="2212942"/>
            <a:ext cx="3355039" cy="2958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Content Placeholder 3" descr="Screen Shot 2015-11-05 at 8.24.39 PM.png"/>
          <p:cNvPicPr>
            <a:picLocks noChangeAspect="1"/>
          </p:cNvPicPr>
          <p:nvPr/>
        </p:nvPicPr>
        <p:blipFill>
          <a:blip r:embed="rId4" cstate="hqprint">
            <a:extLst>
              <a:ext uri="{28A0092B-C50C-407E-A947-70E740481C1C}">
                <a14:useLocalDpi xmlns:a14="http://schemas.microsoft.com/office/drawing/2010/main"/>
              </a:ext>
            </a:extLst>
          </a:blip>
          <a:srcRect l="-21217" r="-21217"/>
          <a:stretch>
            <a:fillRect/>
          </a:stretch>
        </p:blipFill>
        <p:spPr bwMode="auto">
          <a:xfrm>
            <a:off x="-531465" y="4625655"/>
            <a:ext cx="3308274" cy="1365577"/>
          </a:xfrm>
          <a:prstGeom prst="rect">
            <a:avLst/>
          </a:prstGeom>
          <a:noFill/>
          <a:ln w="9525">
            <a:solidFill>
              <a:srgbClr val="3E246A"/>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5" name="Picture 5" descr="Screen Shot 2015-11-05 at 8.27.03 PM.pn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08296" y="880264"/>
            <a:ext cx="2851685" cy="1204937"/>
          </a:xfrm>
          <a:prstGeom prst="rect">
            <a:avLst/>
          </a:prstGeom>
          <a:noFill/>
          <a:ln w="9525">
            <a:solidFill>
              <a:srgbClr val="3E246A"/>
            </a:solidFill>
            <a:miter lim="800000"/>
            <a:headEnd/>
            <a:tailEnd/>
          </a:ln>
          <a:extLst>
            <a:ext uri="{909E8E84-426E-40dd-AFC4-6F175D3DCCD1}">
              <a14:hiddenFill xmlns:a14="http://schemas.microsoft.com/office/drawing/2010/main" xmlns="">
                <a:solidFill>
                  <a:srgbClr val="FFFFFF"/>
                </a:solidFill>
              </a14:hiddenFill>
            </a:ext>
          </a:extLst>
        </p:spPr>
      </p:pic>
      <p:pic>
        <p:nvPicPr>
          <p:cNvPr id="20486" name="Picture 6" descr="Screen Shot 2015-11-05 at 8.29.35 PM.pn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84222" y="3179714"/>
            <a:ext cx="2691089" cy="1366902"/>
          </a:xfrm>
          <a:prstGeom prst="rect">
            <a:avLst/>
          </a:prstGeom>
          <a:noFill/>
          <a:ln w="9525">
            <a:solidFill>
              <a:srgbClr val="3E246A"/>
            </a:solidFill>
            <a:miter lim="800000"/>
            <a:headEnd/>
            <a:tailEnd/>
          </a:ln>
          <a:extLst>
            <a:ext uri="{909E8E84-426E-40dd-AFC4-6F175D3DCCD1}">
              <a14:hiddenFill xmlns:a14="http://schemas.microsoft.com/office/drawing/2010/main" xmlns="">
                <a:solidFill>
                  <a:srgbClr val="FFFFFF"/>
                </a:solidFill>
              </a14:hiddenFill>
            </a:ext>
          </a:extLst>
        </p:spPr>
      </p:pic>
      <p:pic>
        <p:nvPicPr>
          <p:cNvPr id="20487" name="Picture 7" descr="Screen Shot 2015-11-05 at 8.26.53 PM.png"/>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186933" y="4032361"/>
            <a:ext cx="2753513" cy="526889"/>
          </a:xfrm>
          <a:prstGeom prst="rect">
            <a:avLst/>
          </a:prstGeom>
          <a:noFill/>
          <a:ln w="9525">
            <a:solidFill>
              <a:srgbClr val="3E246A"/>
            </a:solidFill>
            <a:miter lim="800000"/>
            <a:headEnd/>
            <a:tailEnd/>
          </a:ln>
          <a:extLst>
            <a:ext uri="{909E8E84-426E-40dd-AFC4-6F175D3DCCD1}">
              <a14:hiddenFill xmlns:a14="http://schemas.microsoft.com/office/drawing/2010/main" xmlns="">
                <a:solidFill>
                  <a:srgbClr val="FFFFFF"/>
                </a:solidFill>
              </a14:hiddenFill>
            </a:ext>
          </a:extLst>
        </p:spPr>
      </p:pic>
      <p:pic>
        <p:nvPicPr>
          <p:cNvPr id="20488" name="Picture 8" descr="Screen Shot 2015-11-05 at 8.25.24 PM.png"/>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763331" y="2868108"/>
            <a:ext cx="2592527" cy="988994"/>
          </a:xfrm>
          <a:prstGeom prst="rect">
            <a:avLst/>
          </a:prstGeom>
          <a:noFill/>
          <a:ln w="9525">
            <a:solidFill>
              <a:srgbClr val="3E246A"/>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Rectangle 2"/>
          <p:cNvSpPr txBox="1">
            <a:spLocks noChangeArrowheads="1"/>
          </p:cNvSpPr>
          <p:nvPr/>
        </p:nvSpPr>
        <p:spPr bwMode="auto">
          <a:xfrm>
            <a:off x="1751341" y="551552"/>
            <a:ext cx="6172200" cy="141492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defTabSz="457200" rtl="0" eaLnBrk="0" fontAlgn="base" hangingPunct="0">
              <a:spcBef>
                <a:spcPct val="0"/>
              </a:spcBef>
              <a:spcAft>
                <a:spcPct val="0"/>
              </a:spcAft>
              <a:defRPr sz="3200" kern="1200">
                <a:solidFill>
                  <a:schemeClr val="accent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accent1"/>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accent1"/>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accent1"/>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accent1"/>
                </a:solidFill>
                <a:latin typeface="Century Gothic" charset="0"/>
                <a:ea typeface="ＭＳ Ｐゴシック" charset="0"/>
                <a:cs typeface="ＭＳ Ｐゴシック" charset="0"/>
              </a:defRPr>
            </a:lvl5pPr>
            <a:lvl6pPr marL="457200" algn="l" defTabSz="457200" rtl="0" fontAlgn="base">
              <a:spcBef>
                <a:spcPct val="0"/>
              </a:spcBef>
              <a:spcAft>
                <a:spcPct val="0"/>
              </a:spcAft>
              <a:defRPr sz="3200">
                <a:solidFill>
                  <a:schemeClr val="accent1"/>
                </a:solidFill>
                <a:latin typeface="Century Gothic" charset="0"/>
                <a:ea typeface="ＭＳ Ｐゴシック" charset="0"/>
                <a:cs typeface="ＭＳ Ｐゴシック" charset="0"/>
              </a:defRPr>
            </a:lvl6pPr>
            <a:lvl7pPr marL="914400" algn="l" defTabSz="457200" rtl="0" fontAlgn="base">
              <a:spcBef>
                <a:spcPct val="0"/>
              </a:spcBef>
              <a:spcAft>
                <a:spcPct val="0"/>
              </a:spcAft>
              <a:defRPr sz="3200">
                <a:solidFill>
                  <a:schemeClr val="accent1"/>
                </a:solidFill>
                <a:latin typeface="Century Gothic" charset="0"/>
                <a:ea typeface="ＭＳ Ｐゴシック" charset="0"/>
                <a:cs typeface="ＭＳ Ｐゴシック" charset="0"/>
              </a:defRPr>
            </a:lvl7pPr>
            <a:lvl8pPr marL="1371600" algn="l" defTabSz="457200" rtl="0" fontAlgn="base">
              <a:spcBef>
                <a:spcPct val="0"/>
              </a:spcBef>
              <a:spcAft>
                <a:spcPct val="0"/>
              </a:spcAft>
              <a:defRPr sz="3200">
                <a:solidFill>
                  <a:schemeClr val="accent1"/>
                </a:solidFill>
                <a:latin typeface="Century Gothic" charset="0"/>
                <a:ea typeface="ＭＳ Ｐゴシック" charset="0"/>
                <a:cs typeface="ＭＳ Ｐゴシック" charset="0"/>
              </a:defRPr>
            </a:lvl8pPr>
            <a:lvl9pPr marL="1828800" algn="l" defTabSz="457200" rtl="0" fontAlgn="base">
              <a:spcBef>
                <a:spcPct val="0"/>
              </a:spcBef>
              <a:spcAft>
                <a:spcPct val="0"/>
              </a:spcAft>
              <a:defRPr sz="3200">
                <a:solidFill>
                  <a:schemeClr val="accent1"/>
                </a:solidFill>
                <a:latin typeface="Century Gothic" charset="0"/>
                <a:ea typeface="ＭＳ Ｐゴシック" charset="0"/>
                <a:cs typeface="ＭＳ Ｐゴシック" charset="0"/>
              </a:defRPr>
            </a:lvl9pPr>
          </a:lstStyle>
          <a:p>
            <a:pPr eaLnBrk="1" hangingPunct="1"/>
            <a:r>
              <a:rPr lang="en-US" altLang="en-US" sz="2400" b="1" dirty="0">
                <a:ea typeface="ＭＳ Ｐゴシック" charset="-128"/>
              </a:rPr>
              <a:t>Trauma-Informed School</a:t>
            </a:r>
          </a:p>
          <a:p>
            <a:pPr eaLnBrk="1" hangingPunct="1"/>
            <a:r>
              <a:rPr lang="en-US" altLang="en-US" sz="2400" b="1" dirty="0">
                <a:ea typeface="ＭＳ Ｐゴシック" charset="-128"/>
              </a:rPr>
              <a:t>Trauma-Informed Care</a:t>
            </a:r>
          </a:p>
          <a:p>
            <a:pPr eaLnBrk="1" hangingPunct="1"/>
            <a:r>
              <a:rPr lang="en-US" altLang="en-US" sz="2400" b="1" dirty="0">
                <a:ea typeface="ＭＳ Ｐゴシック" charset="-128"/>
              </a:rPr>
              <a:t>Trauma-Informed System</a:t>
            </a:r>
          </a:p>
          <a:p>
            <a:pPr eaLnBrk="1" hangingPunct="1"/>
            <a:r>
              <a:rPr lang="en-US" altLang="en-US" sz="2400" b="1" dirty="0">
                <a:ea typeface="ＭＳ Ｐゴシック" charset="-128"/>
              </a:rPr>
              <a:t>Trauma-Informed Approach</a:t>
            </a:r>
          </a:p>
        </p:txBody>
      </p:sp>
      <p:pic>
        <p:nvPicPr>
          <p:cNvPr id="4" name="Pictur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75311" y="5944780"/>
            <a:ext cx="2181225" cy="923925"/>
          </a:xfrm>
          <a:prstGeom prst="rect">
            <a:avLst/>
          </a:prstGeom>
        </p:spPr>
      </p:pic>
      <p:pic>
        <p:nvPicPr>
          <p:cNvPr id="16" name="Picture 2" descr="C:\Users\jvanderploeg\Desktop\Trauma IMPACT.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55858" y="3945526"/>
            <a:ext cx="1587298" cy="212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24131" y="1682098"/>
            <a:ext cx="2535850" cy="2204816"/>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782" y="857251"/>
            <a:ext cx="1775123" cy="2948435"/>
          </a:xfrm>
          <a:prstGeom prst="rect">
            <a:avLst/>
          </a:prstGeom>
        </p:spPr>
      </p:pic>
      <p:pic>
        <p:nvPicPr>
          <p:cNvPr id="5" name="Picture 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340403" y="4823654"/>
            <a:ext cx="3984965" cy="1136852"/>
          </a:xfrm>
          <a:prstGeom prst="rect">
            <a:avLst/>
          </a:prstGeom>
        </p:spPr>
      </p:pic>
      <p:pic>
        <p:nvPicPr>
          <p:cNvPr id="7" name="Picture 6">
            <a:extLst>
              <a:ext uri="{FF2B5EF4-FFF2-40B4-BE49-F238E27FC236}">
                <a16:creationId xmlns:a16="http://schemas.microsoft.com/office/drawing/2014/main" id="{B187E8F6-8264-8E43-A366-47C233410C50}"/>
              </a:ext>
            </a:extLst>
          </p:cNvPr>
          <p:cNvPicPr>
            <a:picLocks noChangeAspect="1"/>
          </p:cNvPicPr>
          <p:nvPr/>
        </p:nvPicPr>
        <p:blipFill>
          <a:blip r:embed="rId14"/>
          <a:stretch>
            <a:fillRect/>
          </a:stretch>
        </p:blipFill>
        <p:spPr>
          <a:xfrm>
            <a:off x="1529180" y="1892601"/>
            <a:ext cx="3265843" cy="1324642"/>
          </a:xfrm>
          <a:prstGeom prst="rect">
            <a:avLst/>
          </a:prstGeom>
        </p:spPr>
      </p:pic>
      <p:pic>
        <p:nvPicPr>
          <p:cNvPr id="9" name="Picture 8">
            <a:extLst>
              <a:ext uri="{FF2B5EF4-FFF2-40B4-BE49-F238E27FC236}">
                <a16:creationId xmlns:a16="http://schemas.microsoft.com/office/drawing/2014/main" id="{E6686D1C-B9C1-6346-A70D-0742B79A8D84}"/>
              </a:ext>
            </a:extLst>
          </p:cNvPr>
          <p:cNvPicPr>
            <a:picLocks noChangeAspect="1"/>
          </p:cNvPicPr>
          <p:nvPr/>
        </p:nvPicPr>
        <p:blipFill>
          <a:blip r:embed="rId15"/>
          <a:stretch>
            <a:fillRect/>
          </a:stretch>
        </p:blipFill>
        <p:spPr>
          <a:xfrm>
            <a:off x="7149507" y="5493152"/>
            <a:ext cx="2067176" cy="1364848"/>
          </a:xfrm>
          <a:prstGeom prst="rect">
            <a:avLst/>
          </a:prstGeom>
        </p:spPr>
      </p:pic>
      <p:pic>
        <p:nvPicPr>
          <p:cNvPr id="12" name="Picture 11">
            <a:extLst>
              <a:ext uri="{FF2B5EF4-FFF2-40B4-BE49-F238E27FC236}">
                <a16:creationId xmlns:a16="http://schemas.microsoft.com/office/drawing/2014/main" id="{33FA64BF-0328-9243-8953-4286C033A5B5}"/>
              </a:ext>
            </a:extLst>
          </p:cNvPr>
          <p:cNvPicPr>
            <a:picLocks noChangeAspect="1"/>
          </p:cNvPicPr>
          <p:nvPr/>
        </p:nvPicPr>
        <p:blipFill>
          <a:blip r:embed="rId16"/>
          <a:stretch>
            <a:fillRect/>
          </a:stretch>
        </p:blipFill>
        <p:spPr>
          <a:xfrm>
            <a:off x="-23782" y="5479366"/>
            <a:ext cx="2978855" cy="1373613"/>
          </a:xfrm>
          <a:prstGeom prst="rect">
            <a:avLst/>
          </a:prstGeom>
        </p:spPr>
      </p:pic>
      <p:pic>
        <p:nvPicPr>
          <p:cNvPr id="14" name="Picture 13">
            <a:extLst>
              <a:ext uri="{FF2B5EF4-FFF2-40B4-BE49-F238E27FC236}">
                <a16:creationId xmlns:a16="http://schemas.microsoft.com/office/drawing/2014/main" id="{728C1B8E-69CA-D54D-892D-A63926C4465D}"/>
              </a:ext>
            </a:extLst>
          </p:cNvPr>
          <p:cNvPicPr>
            <a:picLocks noChangeAspect="1"/>
          </p:cNvPicPr>
          <p:nvPr/>
        </p:nvPicPr>
        <p:blipFill>
          <a:blip r:embed="rId17"/>
          <a:stretch>
            <a:fillRect/>
          </a:stretch>
        </p:blipFill>
        <p:spPr>
          <a:xfrm>
            <a:off x="6241208" y="555606"/>
            <a:ext cx="2357801" cy="516923"/>
          </a:xfrm>
          <a:prstGeom prst="rect">
            <a:avLst/>
          </a:prstGeom>
        </p:spPr>
      </p:pic>
    </p:spTree>
    <p:extLst>
      <p:ext uri="{BB962C8B-B14F-4D97-AF65-F5344CB8AC3E}">
        <p14:creationId xmlns:p14="http://schemas.microsoft.com/office/powerpoint/2010/main" val="63209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52A0AE-4E2E-114D-83B3-78C3D1085674}"/>
              </a:ext>
            </a:extLst>
          </p:cNvPr>
          <p:cNvPicPr>
            <a:picLocks noChangeAspect="1"/>
          </p:cNvPicPr>
          <p:nvPr/>
        </p:nvPicPr>
        <p:blipFill>
          <a:blip r:embed="rId3"/>
          <a:stretch>
            <a:fillRect/>
          </a:stretch>
        </p:blipFill>
        <p:spPr>
          <a:xfrm>
            <a:off x="2116070" y="169821"/>
            <a:ext cx="4969585" cy="6535004"/>
          </a:xfrm>
          <a:prstGeom prst="rect">
            <a:avLst/>
          </a:prstGeom>
        </p:spPr>
      </p:pic>
      <p:sp>
        <p:nvSpPr>
          <p:cNvPr id="3" name="TextBox 2">
            <a:extLst>
              <a:ext uri="{FF2B5EF4-FFF2-40B4-BE49-F238E27FC236}">
                <a16:creationId xmlns:a16="http://schemas.microsoft.com/office/drawing/2014/main" id="{4F25A3CA-945E-E445-A3F9-C2C7D3241504}"/>
              </a:ext>
            </a:extLst>
          </p:cNvPr>
          <p:cNvSpPr txBox="1"/>
          <p:nvPr/>
        </p:nvSpPr>
        <p:spPr>
          <a:xfrm>
            <a:off x="5174166" y="4616605"/>
            <a:ext cx="1911489" cy="118202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8356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D030-0068-3D48-97AD-BD2D16C2425A}"/>
              </a:ext>
            </a:extLst>
          </p:cNvPr>
          <p:cNvSpPr>
            <a:spLocks noGrp="1"/>
          </p:cNvSpPr>
          <p:nvPr>
            <p:ph type="title"/>
          </p:nvPr>
        </p:nvSpPr>
        <p:spPr/>
        <p:txBody>
          <a:bodyPr/>
          <a:lstStyle/>
          <a:p>
            <a:r>
              <a:rPr lang="en-US" dirty="0"/>
              <a:t>CT Has Many Child Trauma Resources</a:t>
            </a:r>
          </a:p>
        </p:txBody>
      </p:sp>
      <p:pic>
        <p:nvPicPr>
          <p:cNvPr id="4" name="Picture 3">
            <a:extLst>
              <a:ext uri="{FF2B5EF4-FFF2-40B4-BE49-F238E27FC236}">
                <a16:creationId xmlns:a16="http://schemas.microsoft.com/office/drawing/2014/main" id="{EEFC6385-8AC7-0341-AAAF-5B0FCBB4B50A}"/>
              </a:ext>
            </a:extLst>
          </p:cNvPr>
          <p:cNvPicPr>
            <a:picLocks noChangeAspect="1"/>
          </p:cNvPicPr>
          <p:nvPr/>
        </p:nvPicPr>
        <p:blipFill>
          <a:blip r:embed="rId2"/>
          <a:stretch>
            <a:fillRect/>
          </a:stretch>
        </p:blipFill>
        <p:spPr>
          <a:xfrm>
            <a:off x="486063" y="1154626"/>
            <a:ext cx="8468366" cy="5671365"/>
          </a:xfrm>
          <a:prstGeom prst="rect">
            <a:avLst/>
          </a:prstGeom>
        </p:spPr>
      </p:pic>
    </p:spTree>
    <p:extLst>
      <p:ext uri="{BB962C8B-B14F-4D97-AF65-F5344CB8AC3E}">
        <p14:creationId xmlns:p14="http://schemas.microsoft.com/office/powerpoint/2010/main" val="428825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FFC02-3E55-C14B-9CB6-6C7FB9B8045E}"/>
              </a:ext>
            </a:extLst>
          </p:cNvPr>
          <p:cNvSpPr>
            <a:spLocks noGrp="1"/>
          </p:cNvSpPr>
          <p:nvPr>
            <p:ph type="title"/>
          </p:nvPr>
        </p:nvSpPr>
        <p:spPr/>
        <p:txBody>
          <a:bodyPr/>
          <a:lstStyle/>
          <a:p>
            <a:r>
              <a:rPr lang="en-US" dirty="0"/>
              <a:t>A few cautions</a:t>
            </a:r>
          </a:p>
        </p:txBody>
      </p:sp>
      <p:sp>
        <p:nvSpPr>
          <p:cNvPr id="4" name="Content Placeholder 3">
            <a:extLst>
              <a:ext uri="{FF2B5EF4-FFF2-40B4-BE49-F238E27FC236}">
                <a16:creationId xmlns:a16="http://schemas.microsoft.com/office/drawing/2014/main" id="{18E36D7E-1B88-A345-9AD4-BEBF9F5952B3}"/>
              </a:ext>
            </a:extLst>
          </p:cNvPr>
          <p:cNvSpPr>
            <a:spLocks noGrp="1"/>
          </p:cNvSpPr>
          <p:nvPr>
            <p:ph idx="1"/>
          </p:nvPr>
        </p:nvSpPr>
        <p:spPr>
          <a:xfrm>
            <a:off x="457199" y="1495425"/>
            <a:ext cx="8603673" cy="4525963"/>
          </a:xfrm>
        </p:spPr>
        <p:txBody>
          <a:bodyPr/>
          <a:lstStyle/>
          <a:p>
            <a:pPr marL="342900" indent="-342900">
              <a:buFont typeface="Arial" panose="020B0604020202020204" pitchFamily="34" charset="0"/>
              <a:buChar char="•"/>
            </a:pPr>
            <a:r>
              <a:rPr lang="en-US" dirty="0"/>
              <a:t>Trauma informed is not a single program or person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Trauma training does not equal “trauma-informed”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Trauma informed doesn’t mean changing everything</a:t>
            </a:r>
          </a:p>
          <a:p>
            <a:endParaRPr lang="en-US" dirty="0"/>
          </a:p>
          <a:p>
            <a:pPr marL="342900" indent="-342900">
              <a:buFont typeface="Arial" panose="020B0604020202020204" pitchFamily="34" charset="0"/>
              <a:buChar char="•"/>
            </a:pPr>
            <a:r>
              <a:rPr lang="en-US" dirty="0"/>
              <a:t>Trauma informed is not a substitute for “school mental health”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Avoidance is a hallmark of trauma, including in schools/systems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1586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B7DFB8-AAD4-D843-AE01-9AFFA939C623}"/>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24705A80-2FDA-7946-8A5D-CBCDF91F1934}"/>
              </a:ext>
            </a:extLst>
          </p:cNvPr>
          <p:cNvPicPr>
            <a:picLocks noGrp="1" noChangeAspect="1"/>
          </p:cNvPicPr>
          <p:nvPr>
            <p:ph idx="1"/>
          </p:nvPr>
        </p:nvPicPr>
        <p:blipFill>
          <a:blip r:embed="rId2"/>
          <a:stretch>
            <a:fillRect/>
          </a:stretch>
        </p:blipFill>
        <p:spPr>
          <a:xfrm>
            <a:off x="3278459" y="2677769"/>
            <a:ext cx="5865541" cy="4180231"/>
          </a:xfrm>
        </p:spPr>
      </p:pic>
      <p:pic>
        <p:nvPicPr>
          <p:cNvPr id="9" name="Content Placeholder 4">
            <a:extLst>
              <a:ext uri="{FF2B5EF4-FFF2-40B4-BE49-F238E27FC236}">
                <a16:creationId xmlns:a16="http://schemas.microsoft.com/office/drawing/2014/main" id="{AE63A1F5-6BF4-4245-ABBB-44794D293C0A}"/>
              </a:ext>
            </a:extLst>
          </p:cNvPr>
          <p:cNvPicPr>
            <a:picLocks noChangeAspect="1"/>
          </p:cNvPicPr>
          <p:nvPr/>
        </p:nvPicPr>
        <p:blipFill>
          <a:blip r:embed="rId3"/>
          <a:stretch>
            <a:fillRect/>
          </a:stretch>
        </p:blipFill>
        <p:spPr>
          <a:xfrm>
            <a:off x="1" y="1238947"/>
            <a:ext cx="3370268" cy="4357929"/>
          </a:xfrm>
          <a:prstGeom prst="rect">
            <a:avLst/>
          </a:prstGeom>
        </p:spPr>
      </p:pic>
    </p:spTree>
    <p:extLst>
      <p:ext uri="{BB962C8B-B14F-4D97-AF65-F5344CB8AC3E}">
        <p14:creationId xmlns:p14="http://schemas.microsoft.com/office/powerpoint/2010/main" val="109909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74" y="165720"/>
            <a:ext cx="8793126" cy="1143000"/>
          </a:xfrm>
        </p:spPr>
        <p:txBody>
          <a:bodyPr>
            <a:noAutofit/>
          </a:bodyPr>
          <a:lstStyle/>
          <a:p>
            <a:r>
              <a:rPr lang="en-US" dirty="0">
                <a:solidFill>
                  <a:srgbClr val="002060"/>
                </a:solidFill>
                <a:cs typeface="Calibri" panose="020F0502020204030204" pitchFamily="34" charset="0"/>
              </a:rPr>
              <a:t>SHAPE your School Mental Health System!</a:t>
            </a:r>
          </a:p>
        </p:txBody>
      </p:sp>
      <p:sp>
        <p:nvSpPr>
          <p:cNvPr id="3" name="Content Placeholder 2"/>
          <p:cNvSpPr>
            <a:spLocks noGrp="1"/>
          </p:cNvSpPr>
          <p:nvPr>
            <p:ph idx="1"/>
          </p:nvPr>
        </p:nvSpPr>
        <p:spPr>
          <a:xfrm>
            <a:off x="359627" y="1525893"/>
            <a:ext cx="8653346" cy="4351338"/>
          </a:xfrm>
        </p:spPr>
        <p:txBody>
          <a:bodyPr>
            <a:normAutofit/>
          </a:bodyPr>
          <a:lstStyle/>
          <a:p>
            <a:pPr marL="342900" indent="-342900">
              <a:buFont typeface="Arial" panose="020B0604020202020204" pitchFamily="34" charset="0"/>
              <a:buChar char="•"/>
            </a:pPr>
            <a:r>
              <a:rPr lang="en-US" dirty="0">
                <a:solidFill>
                  <a:srgbClr val="002060"/>
                </a:solidFill>
                <a:cs typeface="Aharoni" panose="02010803020104030203" pitchFamily="2" charset="-79"/>
              </a:rPr>
              <a:t>The School Health Assessment and Performance Evaluation (SHAPE) System is a </a:t>
            </a:r>
            <a:r>
              <a:rPr lang="en-US" dirty="0">
                <a:solidFill>
                  <a:srgbClr val="FF0000"/>
                </a:solidFill>
                <a:cs typeface="Aharoni" panose="02010803020104030203" pitchFamily="2" charset="-79"/>
              </a:rPr>
              <a:t>free</a:t>
            </a:r>
            <a:r>
              <a:rPr lang="en-US" dirty="0">
                <a:solidFill>
                  <a:srgbClr val="002060"/>
                </a:solidFill>
                <a:cs typeface="Aharoni" panose="02010803020104030203" pitchFamily="2" charset="-79"/>
              </a:rPr>
              <a:t>, interactive system designed to improve school mental health </a:t>
            </a:r>
            <a:r>
              <a:rPr lang="en-US" b="1" dirty="0">
                <a:solidFill>
                  <a:srgbClr val="0070C0"/>
                </a:solidFill>
                <a:cs typeface="Aharoni" panose="02010803020104030203" pitchFamily="2" charset="-79"/>
              </a:rPr>
              <a:t>accountability, excellence, and sustainability</a:t>
            </a:r>
            <a:endParaRPr lang="en-US" b="1" dirty="0">
              <a:cs typeface="Aharoni" panose="02010803020104030203" pitchFamily="2" charset="-79"/>
            </a:endParaRPr>
          </a:p>
          <a:p>
            <a:pPr marL="342900" indent="-342900">
              <a:buFont typeface="Arial" panose="020B0604020202020204" pitchFamily="34" charset="0"/>
              <a:buChar char="•"/>
            </a:pPr>
            <a:endParaRPr lang="en-US" b="1" dirty="0">
              <a:cs typeface="Aharoni" panose="02010803020104030203" pitchFamily="2" charset="-79"/>
            </a:endParaRPr>
          </a:p>
          <a:p>
            <a:pPr marL="342900" indent="-342900">
              <a:buFont typeface="Arial" panose="020B0604020202020204" pitchFamily="34" charset="0"/>
              <a:buChar char="•"/>
            </a:pPr>
            <a:r>
              <a:rPr lang="en-US" dirty="0">
                <a:solidFill>
                  <a:srgbClr val="002060"/>
                </a:solidFill>
                <a:cs typeface="Aharoni" panose="02010803020104030203" pitchFamily="2" charset="-79"/>
              </a:rPr>
              <a:t>SHAPE is the web-based portal to access the </a:t>
            </a:r>
            <a:r>
              <a:rPr lang="en-US" b="1" dirty="0">
                <a:solidFill>
                  <a:srgbClr val="0070C0"/>
                </a:solidFill>
                <a:cs typeface="Aharoni" panose="02010803020104030203" pitchFamily="2" charset="-79"/>
              </a:rPr>
              <a:t>National School Mental Health Census and Performance Measures</a:t>
            </a:r>
            <a:endParaRPr lang="en-US" b="1" dirty="0">
              <a:cs typeface="Aharoni" panose="02010803020104030203" pitchFamily="2" charset="-79"/>
            </a:endParaRPr>
          </a:p>
          <a:p>
            <a:pPr marL="342900" indent="-342900">
              <a:buFont typeface="Arial" panose="020B0604020202020204" pitchFamily="34" charset="0"/>
              <a:buChar char="•"/>
            </a:pPr>
            <a:endParaRPr lang="en-US" dirty="0">
              <a:cs typeface="Aharoni" panose="02010803020104030203" pitchFamily="2" charset="-79"/>
            </a:endParaRPr>
          </a:p>
          <a:p>
            <a:pPr marL="342900" indent="-342900">
              <a:buFont typeface="Arial" panose="020B0604020202020204" pitchFamily="34" charset="0"/>
              <a:buChar char="•"/>
            </a:pPr>
            <a:r>
              <a:rPr lang="en-US" dirty="0">
                <a:solidFill>
                  <a:srgbClr val="002060"/>
                </a:solidFill>
                <a:cs typeface="Aharoni" panose="02010803020104030203" pitchFamily="2" charset="-79"/>
              </a:rPr>
              <a:t>SHAPE is hosted by the Center for School Mental Health and funded in part by the US Dept. of Health and Human Services. </a:t>
            </a:r>
          </a:p>
          <a:p>
            <a:pPr marL="342900" indent="-342900">
              <a:buFont typeface="Arial" panose="020B0604020202020204" pitchFamily="34" charset="0"/>
              <a:buChar char="•"/>
            </a:pPr>
            <a:endParaRPr lang="en-US" dirty="0">
              <a:solidFill>
                <a:srgbClr val="002060"/>
              </a:solidFill>
              <a:cs typeface="Aharoni" panose="02010803020104030203" pitchFamily="2" charset="-79"/>
            </a:endParaRPr>
          </a:p>
          <a:p>
            <a:pPr marL="342900" indent="-342900">
              <a:buFont typeface="Arial" panose="020B0604020202020204" pitchFamily="34" charset="0"/>
              <a:buChar char="•"/>
            </a:pPr>
            <a:r>
              <a:rPr lang="en-US" dirty="0">
                <a:solidFill>
                  <a:srgbClr val="002060"/>
                </a:solidFill>
                <a:cs typeface="Aharoni" panose="02010803020104030203" pitchFamily="2" charset="-79"/>
              </a:rPr>
              <a:t>CHDI offers </a:t>
            </a:r>
            <a:r>
              <a:rPr lang="en-US" b="1" dirty="0">
                <a:solidFill>
                  <a:srgbClr val="0070C0"/>
                </a:solidFill>
                <a:cs typeface="Aharoni" panose="02010803020104030203" pitchFamily="2" charset="-79"/>
              </a:rPr>
              <a:t>free technical assistance and support</a:t>
            </a:r>
            <a:endParaRPr lang="en-US" b="1" dirty="0">
              <a:solidFill>
                <a:srgbClr val="002060"/>
              </a:solidFill>
              <a:cs typeface="Aharoni" panose="02010803020104030203" pitchFamily="2" charset="-79"/>
            </a:endParaRPr>
          </a:p>
        </p:txBody>
      </p:sp>
      <p:pic>
        <p:nvPicPr>
          <p:cNvPr id="4" name="Picture 3">
            <a:hlinkClick r:id="rId3"/>
          </p:cNvPr>
          <p:cNvPicPr/>
          <p:nvPr/>
        </p:nvPicPr>
        <p:blipFill>
          <a:blip r:embed="rId4" cstate="print"/>
          <a:srcRect/>
          <a:stretch>
            <a:fillRect/>
          </a:stretch>
        </p:blipFill>
        <p:spPr bwMode="auto">
          <a:xfrm>
            <a:off x="7899105" y="5552144"/>
            <a:ext cx="990599" cy="705547"/>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76" y="5821512"/>
            <a:ext cx="2103332" cy="740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57400" y="6094405"/>
            <a:ext cx="5257800" cy="461665"/>
          </a:xfrm>
          <a:prstGeom prst="rect">
            <a:avLst/>
          </a:prstGeom>
          <a:noFill/>
        </p:spPr>
        <p:txBody>
          <a:bodyPr wrap="square" rtlCol="0">
            <a:spAutoFit/>
          </a:bodyPr>
          <a:lstStyle/>
          <a:p>
            <a:pPr algn="ctr"/>
            <a:r>
              <a:rPr lang="en-US" sz="2400" b="1" u="sng" dirty="0">
                <a:solidFill>
                  <a:srgbClr val="0070C0"/>
                </a:solidFill>
                <a:latin typeface="Calibri" panose="020F0502020204030204" pitchFamily="34" charset="0"/>
                <a:cs typeface="Calibri" panose="020F0502020204030204" pitchFamily="34" charset="0"/>
              </a:rPr>
              <a:t>www.theshapesystem.com</a:t>
            </a:r>
          </a:p>
        </p:txBody>
      </p:sp>
    </p:spTree>
    <p:extLst>
      <p:ext uri="{BB962C8B-B14F-4D97-AF65-F5344CB8AC3E}">
        <p14:creationId xmlns:p14="http://schemas.microsoft.com/office/powerpoint/2010/main" val="941746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18" y="4656846"/>
            <a:ext cx="2496939" cy="21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6418" y="293817"/>
            <a:ext cx="8787582" cy="596199"/>
          </a:xfrm>
        </p:spPr>
        <p:txBody>
          <a:bodyPr>
            <a:noAutofit/>
          </a:bodyPr>
          <a:lstStyle/>
          <a:p>
            <a:r>
              <a:rPr lang="en-US" sz="2800" dirty="0">
                <a:solidFill>
                  <a:srgbClr val="002060"/>
                </a:solidFill>
                <a:cs typeface="Calibri" panose="020F0502020204030204" pitchFamily="34" charset="0"/>
              </a:rPr>
              <a:t>Schools and School Districts Can Use SHAPE To:</a:t>
            </a:r>
          </a:p>
        </p:txBody>
      </p:sp>
      <p:sp>
        <p:nvSpPr>
          <p:cNvPr id="3" name="Content Placeholder 2"/>
          <p:cNvSpPr>
            <a:spLocks noGrp="1"/>
          </p:cNvSpPr>
          <p:nvPr>
            <p:ph idx="1"/>
          </p:nvPr>
        </p:nvSpPr>
        <p:spPr>
          <a:xfrm>
            <a:off x="356418" y="1166949"/>
            <a:ext cx="5282382" cy="4525963"/>
          </a:xfrm>
        </p:spPr>
        <p:txBody>
          <a:bodyPr>
            <a:normAutofit fontScale="92500"/>
          </a:bodyPr>
          <a:lstStyle/>
          <a:p>
            <a:pPr marL="342900" indent="-342900">
              <a:buFontTx/>
              <a:buChar char="•"/>
            </a:pPr>
            <a:r>
              <a:rPr lang="en-US" sz="2400" dirty="0">
                <a:solidFill>
                  <a:srgbClr val="002060"/>
                </a:solidFill>
                <a:cs typeface="Aharoni" panose="02010803020104030203" pitchFamily="2" charset="-79"/>
              </a:rPr>
              <a:t>Document your service array and multi-tiered services and supports</a:t>
            </a:r>
          </a:p>
          <a:p>
            <a:pPr marL="342900" indent="-342900">
              <a:buFont typeface="Arial" panose="020B0604020202020204" pitchFamily="34" charset="0"/>
              <a:buChar char="•"/>
            </a:pPr>
            <a:r>
              <a:rPr lang="en-US" sz="2400" dirty="0">
                <a:solidFill>
                  <a:srgbClr val="002060"/>
                </a:solidFill>
                <a:cs typeface="Aharoni" panose="02010803020104030203" pitchFamily="2" charset="-79"/>
              </a:rPr>
              <a:t>Advance a data-driven mental health team process for the school or district</a:t>
            </a:r>
          </a:p>
          <a:p>
            <a:pPr marL="342900" indent="-342900">
              <a:buFont typeface="Arial" panose="020B0604020202020204" pitchFamily="34" charset="0"/>
              <a:buChar char="•"/>
            </a:pPr>
            <a:r>
              <a:rPr lang="en-US" sz="2400" dirty="0">
                <a:solidFill>
                  <a:srgbClr val="002060"/>
                </a:solidFill>
                <a:cs typeface="Aharoni" panose="02010803020104030203" pitchFamily="2" charset="-79"/>
              </a:rPr>
              <a:t>Access targeted resources to advance quality and sustainability</a:t>
            </a:r>
          </a:p>
          <a:p>
            <a:pPr marL="342900" indent="-342900">
              <a:buFont typeface="Arial" panose="020B0604020202020204" pitchFamily="34" charset="0"/>
              <a:buChar char="•"/>
            </a:pPr>
            <a:r>
              <a:rPr lang="en-US" sz="2400" dirty="0">
                <a:solidFill>
                  <a:srgbClr val="002060"/>
                </a:solidFill>
              </a:rPr>
              <a:t>Achieve SHAPE Recognition to increase opportunities for federal, state and local grant funding</a:t>
            </a:r>
          </a:p>
          <a:p>
            <a:endParaRPr lang="en-US" sz="2400" dirty="0">
              <a:solidFill>
                <a:srgbClr val="002060"/>
              </a:solidFill>
              <a:cs typeface="Aharoni" panose="02010803020104030203" pitchFamily="2" charset="-79"/>
            </a:endParaRPr>
          </a:p>
          <a:p>
            <a:pPr marL="0" indent="0">
              <a:buNone/>
            </a:pPr>
            <a:endParaRPr lang="en-US" sz="2500" dirty="0">
              <a:latin typeface="Aharoni" panose="02010803020104030203" pitchFamily="2" charset="-79"/>
              <a:cs typeface="Aharoni" panose="02010803020104030203" pitchFamily="2" charset="-79"/>
            </a:endParaRPr>
          </a:p>
        </p:txBody>
      </p:sp>
      <p:sp>
        <p:nvSpPr>
          <p:cNvPr id="5" name="TextBox 4"/>
          <p:cNvSpPr txBox="1"/>
          <p:nvPr/>
        </p:nvSpPr>
        <p:spPr>
          <a:xfrm>
            <a:off x="2121309" y="6323253"/>
            <a:ext cx="5257800" cy="461665"/>
          </a:xfrm>
          <a:prstGeom prst="rect">
            <a:avLst/>
          </a:prstGeom>
          <a:noFill/>
        </p:spPr>
        <p:txBody>
          <a:bodyPr wrap="square" rtlCol="0">
            <a:spAutoFit/>
          </a:bodyPr>
          <a:lstStyle/>
          <a:p>
            <a:pPr algn="ctr"/>
            <a:r>
              <a:rPr lang="en-US" sz="2400" b="1" u="sng" dirty="0">
                <a:solidFill>
                  <a:srgbClr val="0070C0"/>
                </a:solidFill>
                <a:latin typeface="Calibri" panose="020F0502020204030204" pitchFamily="34" charset="0"/>
                <a:cs typeface="Calibri" panose="020F0502020204030204" pitchFamily="34" charset="0"/>
              </a:rPr>
              <a:t>www.theshapesystem.com</a:t>
            </a:r>
          </a:p>
        </p:txBody>
      </p:sp>
      <p:pic>
        <p:nvPicPr>
          <p:cNvPr id="8" name="Picture 7"/>
          <p:cNvPicPr>
            <a:picLocks noChangeAspect="1"/>
          </p:cNvPicPr>
          <p:nvPr/>
        </p:nvPicPr>
        <p:blipFill>
          <a:blip r:embed="rId4"/>
          <a:stretch>
            <a:fillRect/>
          </a:stretch>
        </p:blipFill>
        <p:spPr>
          <a:xfrm>
            <a:off x="5690517" y="874873"/>
            <a:ext cx="2461024" cy="2760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6818178" y="1624752"/>
            <a:ext cx="2203159" cy="2874096"/>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102027"/>
            <a:ext cx="3306716" cy="2221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84854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9237D"/>
      </a:dk2>
      <a:lt2>
        <a:srgbClr val="EEECE1"/>
      </a:lt2>
      <a:accent1>
        <a:srgbClr val="3E246A"/>
      </a:accent1>
      <a:accent2>
        <a:srgbClr val="DB4835"/>
      </a:accent2>
      <a:accent3>
        <a:srgbClr val="F5A536"/>
      </a:accent3>
      <a:accent4>
        <a:srgbClr val="59525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1935</TotalTime>
  <Words>1121</Words>
  <Application>Microsoft Office PowerPoint</Application>
  <PresentationFormat>On-screen Show (4:3)</PresentationFormat>
  <Paragraphs>251</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ＭＳ Ｐゴシック</vt:lpstr>
      <vt:lpstr>Aharoni</vt:lpstr>
      <vt:lpstr>Arial</vt:lpstr>
      <vt:lpstr>Calibri</vt:lpstr>
      <vt:lpstr>Century Gothic</vt:lpstr>
      <vt:lpstr>Times New Roman</vt:lpstr>
      <vt:lpstr>Verdana</vt:lpstr>
      <vt:lpstr>Office Theme</vt:lpstr>
      <vt:lpstr>Resources for Building Trauma Informed Schools</vt:lpstr>
      <vt:lpstr>Child Health and Development Institute  (CHDI)</vt:lpstr>
      <vt:lpstr>PowerPoint Presentation</vt:lpstr>
      <vt:lpstr>PowerPoint Presentation</vt:lpstr>
      <vt:lpstr>CT Has Many Child Trauma Resources</vt:lpstr>
      <vt:lpstr>A few cautions</vt:lpstr>
      <vt:lpstr>PowerPoint Presentation</vt:lpstr>
      <vt:lpstr>SHAPE your School Mental Health System!</vt:lpstr>
      <vt:lpstr>Schools and School Districts Can Use SHAPE To:</vt:lpstr>
      <vt:lpstr>Cognitive Behavioral Intervention for Trauma in Schools (CBITS) &amp; Bounce Back</vt:lpstr>
      <vt:lpstr>CBITS in Connecticut - Opportunity</vt:lpstr>
      <vt:lpstr>CBITS in Connecticut – It Works!</vt:lpstr>
      <vt:lpstr>CBITS Resources</vt:lpstr>
      <vt:lpstr>Trauma Screening</vt:lpstr>
      <vt:lpstr>PowerPoint Presentation</vt:lpstr>
      <vt:lpstr>Finding Local Trauma-Focused Providers</vt:lpstr>
      <vt:lpstr>PowerPoint Presentation</vt:lpstr>
      <vt:lpstr>School-Based Diversion Initiative (SBDI) Goals</vt:lpstr>
      <vt:lpstr>SBDI Core Components</vt:lpstr>
      <vt:lpstr>Mobile Crisis Intervention Services (formerly EMPS)</vt:lpstr>
      <vt:lpstr>SBDI Outcomes</vt:lpstr>
      <vt:lpstr>SBDI Resources</vt:lpstr>
      <vt:lpstr>Contact Information</vt:lpstr>
    </vt:vector>
  </TitlesOfParts>
  <Company>ryan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Glidden</dc:creator>
  <cp:lastModifiedBy>Jacobs-Vazquez, Shakira</cp:lastModifiedBy>
  <cp:revision>150</cp:revision>
  <cp:lastPrinted>2017-06-01T14:09:08Z</cp:lastPrinted>
  <dcterms:created xsi:type="dcterms:W3CDTF">2014-09-29T18:17:19Z</dcterms:created>
  <dcterms:modified xsi:type="dcterms:W3CDTF">2018-10-24T11:23:03Z</dcterms:modified>
</cp:coreProperties>
</file>