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1" r:id="rId3"/>
    <p:sldId id="272" r:id="rId4"/>
    <p:sldId id="273" r:id="rId5"/>
    <p:sldId id="276" r:id="rId6"/>
    <p:sldId id="277" r:id="rId7"/>
    <p:sldId id="278" r:id="rId8"/>
    <p:sldId id="274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82143" autoAdjust="0"/>
  </p:normalViewPr>
  <p:slideViewPr>
    <p:cSldViewPr snapToGrid="0">
      <p:cViewPr varScale="1">
        <p:scale>
          <a:sx n="83" d="100"/>
          <a:sy n="83" d="100"/>
        </p:scale>
        <p:origin x="44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Cross-Divisional Team Structure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DA3E9-437A-46AC-86CC-B970E60B2092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4BD52-8CA6-4C7F-BDC3-1654EF1FBE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43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Cross-Divisional Team Structure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2C619-041E-498F-B2D3-3C8AB293EC9B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A14CF-A43B-4E3C-B80A-691B39906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60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A14CF-A43B-4E3C-B80A-691B39906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39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A14CF-A43B-4E3C-B80A-691B39906B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9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A14CF-A43B-4E3C-B80A-691B39906B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A14CF-A43B-4E3C-B80A-691B39906B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8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A14CF-A43B-4E3C-B80A-691B39906B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69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A14CF-A43B-4E3C-B80A-691B39906B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6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A09-758C-406F-ACE4-FB0D05530B6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630B-016B-41FD-907E-64A2EAF5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71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A09-758C-406F-ACE4-FB0D05530B6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630B-016B-41FD-907E-64A2EAF5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A09-758C-406F-ACE4-FB0D05530B6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630B-016B-41FD-907E-64A2EAF5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1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A09-758C-406F-ACE4-FB0D05530B6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630B-016B-41FD-907E-64A2EAF5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1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A09-758C-406F-ACE4-FB0D05530B6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630B-016B-41FD-907E-64A2EAF5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5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A09-758C-406F-ACE4-FB0D05530B6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630B-016B-41FD-907E-64A2EAF5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45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A09-758C-406F-ACE4-FB0D05530B6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630B-016B-41FD-907E-64A2EAF5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7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A09-758C-406F-ACE4-FB0D05530B6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630B-016B-41FD-907E-64A2EAF5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1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A09-758C-406F-ACE4-FB0D05530B6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630B-016B-41FD-907E-64A2EAF5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6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A09-758C-406F-ACE4-FB0D05530B6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630B-016B-41FD-907E-64A2EAF5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5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BA09-758C-406F-ACE4-FB0D05530B6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B630B-016B-41FD-907E-64A2EAF5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2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EBA09-758C-406F-ACE4-FB0D05530B67}" type="datetimeFigureOut">
              <a:rPr lang="en-US" smtClean="0"/>
              <a:t>5/21/2018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B630B-016B-41FD-907E-64A2EAF57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ortal.ct.gov/SDE/ESSA-Student-Transition-Resources-PreK-to-Kindergart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rtal.ct.gov/SDE/ESSA-Student-Transition-Resources-PreK-to-Kindergarten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isa.lamenzo@ct.gov" TargetMode="External"/><Relationship Id="rId7" Type="http://schemas.openxmlformats.org/officeDocument/2006/relationships/hyperlink" Target="mailto:miguel.cardona@meridenk12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forti@east-haven.k12.ct.us" TargetMode="External"/><Relationship Id="rId5" Type="http://schemas.openxmlformats.org/officeDocument/2006/relationships/hyperlink" Target="mailto:Danielle.ewen@educationcounsel.com" TargetMode="External"/><Relationship Id="rId4" Type="http://schemas.openxmlformats.org/officeDocument/2006/relationships/hyperlink" Target="mailto:Andrea.Brinnel@ct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9370" y="2569444"/>
            <a:ext cx="8713260" cy="40953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39370" y="206738"/>
            <a:ext cx="8713260" cy="645806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01521"/>
            <a:ext cx="8229600" cy="5676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spc="100" dirty="0">
                <a:solidFill>
                  <a:schemeClr val="tx2"/>
                </a:solidFill>
                <a:latin typeface="Times New Roman"/>
                <a:cs typeface="Times New Roman"/>
              </a:rPr>
              <a:t>CONNECTICUT STATE DEPARTMENT OF EDUCATION </a:t>
            </a:r>
            <a:r>
              <a:rPr lang="en-US" sz="2800" dirty="0">
                <a:latin typeface="Times New Roman"/>
                <a:cs typeface="Times New Roman"/>
              </a:rPr>
              <a:t/>
            </a:r>
            <a:br>
              <a:rPr lang="en-US" sz="2800" dirty="0">
                <a:latin typeface="Times New Roman"/>
                <a:cs typeface="Times New Roman"/>
              </a:rPr>
            </a:br>
            <a:endParaRPr lang="en-US" sz="3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77946" y="2655765"/>
            <a:ext cx="8229600" cy="356954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b="1" dirty="0">
                <a:latin typeface="Helvetica"/>
                <a:cs typeface="Helvetica"/>
              </a:rPr>
              <a:t/>
            </a:r>
            <a:br>
              <a:rPr lang="en-US" sz="4000" b="1" dirty="0">
                <a:latin typeface="Helvetica"/>
                <a:cs typeface="Helvetica"/>
              </a:rPr>
            </a:br>
            <a:endParaRPr lang="en-US" sz="4000" b="1" dirty="0" smtClean="0">
              <a:latin typeface="Helvetica"/>
              <a:cs typeface="Helvetica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1F497D"/>
                </a:solidFill>
                <a:latin typeface="Arial Black"/>
                <a:cs typeface="Arial Black"/>
              </a:rPr>
              <a:t>Early Childhood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1F497D"/>
                </a:solidFill>
                <a:latin typeface="Arial Black"/>
                <a:cs typeface="Arial Black"/>
              </a:rPr>
              <a:t>Landscape Analysis Tool 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1F497D"/>
                </a:solidFill>
                <a:latin typeface="Arial Black"/>
                <a:cs typeface="Arial Black"/>
              </a:rPr>
              <a:t>and</a:t>
            </a:r>
            <a:r>
              <a:rPr lang="en-US" sz="3600" b="1" dirty="0" smtClean="0">
                <a:solidFill>
                  <a:srgbClr val="1F497D"/>
                </a:solidFill>
                <a:latin typeface="Arial Black"/>
                <a:cs typeface="Arial Black"/>
              </a:rPr>
              <a:t>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1F497D"/>
                </a:solidFill>
                <a:latin typeface="Arial Black"/>
                <a:cs typeface="Arial Black"/>
              </a:rPr>
              <a:t>Transitioning to Kindergarten Guidance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1F497D"/>
                </a:solidFill>
                <a:latin typeface="Arial Black"/>
                <a:cs typeface="Arial Black"/>
              </a:rPr>
              <a:t>May 18, 2018</a:t>
            </a:r>
          </a:p>
          <a:p>
            <a:pPr marL="0" indent="0" algn="ctr">
              <a:buNone/>
            </a:pPr>
            <a:endParaRPr lang="en-US" sz="3600" b="1" dirty="0" smtClean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39370" y="2472449"/>
            <a:ext cx="8713260" cy="96994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pic>
        <p:nvPicPr>
          <p:cNvPr id="8" name="Picture 7" descr="CSDElogo_formal_blu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02" y="460860"/>
            <a:ext cx="1580088" cy="13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1452"/>
            <a:ext cx="10515600" cy="1325563"/>
          </a:xfrm>
        </p:spPr>
        <p:txBody>
          <a:bodyPr/>
          <a:lstStyle/>
          <a:p>
            <a:r>
              <a:rPr lang="en-US" b="1" dirty="0" smtClean="0"/>
              <a:t>Our </a:t>
            </a:r>
            <a:r>
              <a:rPr lang="en-US" b="1" dirty="0"/>
              <a:t>ESSA plan includes provisions to: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promote </a:t>
            </a:r>
            <a:r>
              <a:rPr lang="en-US" dirty="0"/>
              <a:t>coordination in early learning among local </a:t>
            </a:r>
            <a:r>
              <a:rPr lang="en-US" dirty="0" smtClean="0"/>
              <a:t>communities;</a:t>
            </a:r>
          </a:p>
          <a:p>
            <a:r>
              <a:rPr lang="en-US" dirty="0" smtClean="0"/>
              <a:t>align </a:t>
            </a:r>
            <a:r>
              <a:rPr lang="en-US" dirty="0"/>
              <a:t>preschool with early elementary school;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build the capacity of teachers, leaders and others serving young children to </a:t>
            </a:r>
            <a:r>
              <a:rPr lang="en-US"/>
              <a:t>provide </a:t>
            </a:r>
            <a:r>
              <a:rPr lang="en-US" smtClean="0"/>
              <a:t>high-quality </a:t>
            </a:r>
            <a:r>
              <a:rPr lang="en-US" dirty="0"/>
              <a:t>early learning opportunities.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" t="10703" r="11493"/>
          <a:stretch/>
        </p:blipFill>
        <p:spPr>
          <a:xfrm>
            <a:off x="2911042" y="4288111"/>
            <a:ext cx="2152073" cy="15565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5"/>
          <a:stretch/>
        </p:blipFill>
        <p:spPr>
          <a:xfrm>
            <a:off x="926811" y="4316933"/>
            <a:ext cx="1764146" cy="15537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4" r="40960"/>
          <a:stretch/>
        </p:blipFill>
        <p:spPr>
          <a:xfrm>
            <a:off x="5283201" y="4316933"/>
            <a:ext cx="1801090" cy="15537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9"/>
          <a:stretch/>
        </p:blipFill>
        <p:spPr>
          <a:xfrm>
            <a:off x="9677039" y="4316934"/>
            <a:ext cx="1786804" cy="15537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6" r="20506"/>
          <a:stretch/>
        </p:blipFill>
        <p:spPr>
          <a:xfrm>
            <a:off x="7481455" y="4316933"/>
            <a:ext cx="1827214" cy="15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8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Early Childhood in </a:t>
            </a:r>
            <a:r>
              <a:rPr lang="en-US" b="1" dirty="0"/>
              <a:t>Connecticut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54" y="2091442"/>
            <a:ext cx="7637895" cy="38140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1442"/>
            <a:ext cx="7215554" cy="3069648"/>
          </a:xfrm>
        </p:spPr>
        <p:txBody>
          <a:bodyPr/>
          <a:lstStyle/>
          <a:p>
            <a:r>
              <a:rPr lang="en-US" dirty="0" smtClean="0"/>
              <a:t>Early </a:t>
            </a:r>
            <a:r>
              <a:rPr lang="en-US" dirty="0"/>
              <a:t>Childhood Landscape Analysis </a:t>
            </a:r>
            <a:r>
              <a:rPr lang="en-US" dirty="0" smtClean="0"/>
              <a:t>Tool</a:t>
            </a:r>
            <a:endParaRPr lang="en-US" dirty="0"/>
          </a:p>
          <a:p>
            <a:pPr lvl="0"/>
            <a:r>
              <a:rPr lang="en-US" dirty="0" smtClean="0"/>
              <a:t>Transitioning to Kindergarten Guidance</a:t>
            </a:r>
            <a:endParaRPr lang="en-US" dirty="0"/>
          </a:p>
          <a:p>
            <a:pPr lvl="0"/>
            <a:r>
              <a:rPr lang="en-US" dirty="0" smtClean="0"/>
              <a:t>Early Learning Evidence-Based Practice Guides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528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did we get here?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1" r="5253"/>
          <a:stretch/>
        </p:blipFill>
        <p:spPr>
          <a:xfrm>
            <a:off x="5504873" y="2439641"/>
            <a:ext cx="6373090" cy="3781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 t="24243" r="24040" b="20134"/>
          <a:stretch/>
        </p:blipFill>
        <p:spPr>
          <a:xfrm>
            <a:off x="572655" y="1607125"/>
            <a:ext cx="5634181" cy="38146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63854" y="725343"/>
            <a:ext cx="5255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Stakeholders included: </a:t>
            </a:r>
          </a:p>
          <a:p>
            <a:r>
              <a:rPr lang="en-US" dirty="0" smtClean="0"/>
              <a:t>LEAs (superintendents, directors, principals, teachers, attendance officers), </a:t>
            </a:r>
            <a:r>
              <a:rPr lang="en-US" dirty="0"/>
              <a:t>OEC, </a:t>
            </a:r>
            <a:r>
              <a:rPr lang="en-US" dirty="0" smtClean="0"/>
              <a:t>SDE, CAS, Head Start, School Readiness Councils, </a:t>
            </a:r>
            <a:r>
              <a:rPr lang="en-US" dirty="0"/>
              <a:t>Mayor’s Office, </a:t>
            </a:r>
            <a:r>
              <a:rPr lang="en-US" dirty="0" smtClean="0"/>
              <a:t>Higher-Education, and philanthropy.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4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" r="46885"/>
          <a:stretch/>
        </p:blipFill>
        <p:spPr>
          <a:xfrm rot="5400000">
            <a:off x="950359" y="1343893"/>
            <a:ext cx="4518025" cy="60529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1" r="42667"/>
          <a:stretch/>
        </p:blipFill>
        <p:spPr>
          <a:xfrm rot="5400000">
            <a:off x="7018363" y="-438493"/>
            <a:ext cx="4491990" cy="559757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 smtClean="0"/>
              <a:t>How did we get here?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073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500" t="7833" r="26594" b="4667"/>
          <a:stretch/>
        </p:blipFill>
        <p:spPr>
          <a:xfrm>
            <a:off x="255270" y="365125"/>
            <a:ext cx="5840730" cy="600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969" t="11334" r="23875" b="38500"/>
          <a:stretch/>
        </p:blipFill>
        <p:spPr>
          <a:xfrm>
            <a:off x="5610225" y="3019901"/>
            <a:ext cx="6480810" cy="34404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4940" y="4022725"/>
            <a:ext cx="3798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http://portal.ct.gov/SDE/ESSA-Student-Transition-Resources-PreK-to-Kindergarten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08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7937" t="13000" r="29125" b="5000"/>
          <a:stretch/>
        </p:blipFill>
        <p:spPr>
          <a:xfrm>
            <a:off x="594360" y="982345"/>
            <a:ext cx="4086398" cy="4389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8125" t="11500" r="29406" b="13386"/>
          <a:stretch/>
        </p:blipFill>
        <p:spPr>
          <a:xfrm>
            <a:off x="5311140" y="0"/>
            <a:ext cx="6697980" cy="6663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360" y="5520055"/>
            <a:ext cx="3798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http://portal.ct.gov/SDE/ESSA-Student-Transition-Resources-PreK-to-Kindergarten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4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Information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Lisa Lamenzo</a:t>
            </a:r>
          </a:p>
          <a:p>
            <a:pPr marL="0" indent="0">
              <a:buNone/>
            </a:pPr>
            <a:r>
              <a:rPr lang="en-US" sz="2000" dirty="0" smtClean="0"/>
              <a:t>Turnaround Office, CSDE</a:t>
            </a:r>
          </a:p>
          <a:p>
            <a:pPr marL="0" indent="0">
              <a:buNone/>
            </a:pPr>
            <a:r>
              <a:rPr lang="en-US" sz="2000" dirty="0" smtClean="0">
                <a:hlinkClick r:id="rId3"/>
              </a:rPr>
              <a:t>Lisa.lamenzo@ct.gov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Andrea Brinnel</a:t>
            </a:r>
          </a:p>
          <a:p>
            <a:pPr marL="0" indent="0">
              <a:buNone/>
            </a:pPr>
            <a:r>
              <a:rPr lang="en-US" sz="2000" dirty="0" smtClean="0"/>
              <a:t>Bureau </a:t>
            </a:r>
            <a:r>
              <a:rPr lang="en-US" sz="2000" dirty="0"/>
              <a:t>of Special </a:t>
            </a:r>
            <a:r>
              <a:rPr lang="en-US" sz="2000" dirty="0" smtClean="0"/>
              <a:t>Education, CSDE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hlinkClick r:id="rId4"/>
              </a:rPr>
              <a:t>Andrea.Brinnel@ct.gov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Danielle Ewen</a:t>
            </a:r>
          </a:p>
          <a:p>
            <a:pPr marL="0" indent="0">
              <a:buNone/>
            </a:pPr>
            <a:r>
              <a:rPr lang="en-US" sz="2000" dirty="0" smtClean="0"/>
              <a:t>Senior Policy Advisor, </a:t>
            </a:r>
            <a:r>
              <a:rPr lang="en-US" sz="2000" dirty="0" err="1" smtClean="0"/>
              <a:t>EducationCounsel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hlinkClick r:id="rId5"/>
              </a:rPr>
              <a:t>Danielle.ewen@educationcounsel.com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Erica </a:t>
            </a:r>
            <a:r>
              <a:rPr lang="en-US" sz="2000" b="1" dirty="0"/>
              <a:t>M. </a:t>
            </a:r>
            <a:r>
              <a:rPr lang="en-US" sz="2000" b="1" dirty="0" err="1" smtClean="0"/>
              <a:t>Forti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Superintendent</a:t>
            </a:r>
            <a:r>
              <a:rPr lang="en-US" sz="2000" dirty="0"/>
              <a:t>, East Haven Public Schools </a:t>
            </a:r>
          </a:p>
          <a:p>
            <a:pPr marL="0" indent="0">
              <a:buNone/>
            </a:pPr>
            <a:r>
              <a:rPr lang="en-US" sz="2000" dirty="0" smtClean="0">
                <a:hlinkClick r:id="rId6"/>
              </a:rPr>
              <a:t>eforti@east-haven.k12.ct.us</a:t>
            </a:r>
            <a:endParaRPr lang="en-US" sz="2000" dirty="0" smtClean="0"/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Miguel Cardona</a:t>
            </a:r>
          </a:p>
          <a:p>
            <a:pPr marL="0" indent="0">
              <a:buNone/>
            </a:pPr>
            <a:r>
              <a:rPr lang="en-US" sz="2000" dirty="0" smtClean="0"/>
              <a:t>Assistant </a:t>
            </a:r>
            <a:r>
              <a:rPr lang="en-US" sz="2000" dirty="0"/>
              <a:t>Superintendent for Teaching and Learning, Meriden Public </a:t>
            </a:r>
            <a:r>
              <a:rPr lang="en-US" sz="2000" dirty="0" smtClean="0"/>
              <a:t>Schools</a:t>
            </a:r>
          </a:p>
          <a:p>
            <a:pPr marL="0" indent="0">
              <a:buNone/>
            </a:pPr>
            <a:r>
              <a:rPr lang="en-US" sz="2000" dirty="0" smtClean="0">
                <a:hlinkClick r:id="rId7"/>
              </a:rPr>
              <a:t>miguel.cardona@meridenk12.org</a:t>
            </a:r>
            <a:endParaRPr lang="en-US" sz="2000" dirty="0" smtClean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1330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2745</TotalTime>
  <Words>177</Words>
  <Application>Microsoft Office PowerPoint</Application>
  <PresentationFormat>Widescreen</PresentationFormat>
  <Paragraphs>51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Helvetica</vt:lpstr>
      <vt:lpstr>Times New Roman</vt:lpstr>
      <vt:lpstr>Office Theme</vt:lpstr>
      <vt:lpstr>CONNECTICUT STATE DEPARTMENT OF EDUCATION  </vt:lpstr>
      <vt:lpstr>Our ESSA plan includes provisions to: </vt:lpstr>
      <vt:lpstr>Early Childhood in Connecticut</vt:lpstr>
      <vt:lpstr>How did we get here?</vt:lpstr>
      <vt:lpstr>How did we get here?</vt:lpstr>
      <vt:lpstr>PowerPoint Presentation</vt:lpstr>
      <vt:lpstr>PowerPoint Presentation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Lamenzo, Lisa</dc:creator>
  <cp:lastModifiedBy>Lamenzo, Lisa</cp:lastModifiedBy>
  <cp:revision>80</cp:revision>
  <cp:lastPrinted>2018-04-30T19:44:05Z</cp:lastPrinted>
  <dcterms:created xsi:type="dcterms:W3CDTF">2017-05-24T16:34:42Z</dcterms:created>
  <dcterms:modified xsi:type="dcterms:W3CDTF">2018-05-21T16:09:13Z</dcterms:modified>
</cp:coreProperties>
</file>