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0" r:id="rId3"/>
    <p:sldId id="264" r:id="rId4"/>
    <p:sldId id="265" r:id="rId5"/>
    <p:sldId id="266" r:id="rId6"/>
    <p:sldId id="261" r:id="rId7"/>
    <p:sldId id="262" r:id="rId8"/>
    <p:sldId id="263"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83855" autoAdjust="0"/>
  </p:normalViewPr>
  <p:slideViewPr>
    <p:cSldViewPr snapToGrid="0">
      <p:cViewPr varScale="1">
        <p:scale>
          <a:sx n="68" d="100"/>
          <a:sy n="68" d="100"/>
        </p:scale>
        <p:origin x="540" y="60"/>
      </p:cViewPr>
      <p:guideLst/>
    </p:cSldViewPr>
  </p:slideViewPr>
  <p:outlineViewPr>
    <p:cViewPr>
      <p:scale>
        <a:sx n="33" d="100"/>
        <a:sy n="33" d="100"/>
      </p:scale>
      <p:origin x="0" y="-696"/>
    </p:cViewPr>
  </p:outlineViewPr>
  <p:notesTextViewPr>
    <p:cViewPr>
      <p:scale>
        <a:sx n="1" d="1"/>
        <a:sy n="1" d="1"/>
      </p:scale>
      <p:origin x="0" y="0"/>
    </p:cViewPr>
  </p:notesTextViewPr>
  <p:notesViewPr>
    <p:cSldViewPr snapToGrid="0">
      <p:cViewPr varScale="1">
        <p:scale>
          <a:sx n="84" d="100"/>
          <a:sy n="84" d="100"/>
        </p:scale>
        <p:origin x="233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28BAC8-5FD8-4A14-BA1E-8FA9B591DF1F}" type="datetimeFigureOut">
              <a:rPr lang="en-US" smtClean="0"/>
              <a:t>5/22/2018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1D9E5E-9BF4-4F05-9CD9-2BA2BBAFE8A2}" type="slidenum">
              <a:rPr lang="en-US" smtClean="0"/>
              <a:t>‹#›</a:t>
            </a:fld>
            <a:endParaRPr lang="en-US"/>
          </a:p>
        </p:txBody>
      </p:sp>
    </p:spTree>
    <p:extLst>
      <p:ext uri="{BB962C8B-B14F-4D97-AF65-F5344CB8AC3E}">
        <p14:creationId xmlns:p14="http://schemas.microsoft.com/office/powerpoint/2010/main" val="2279410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Head Start encompasses Head Start preschool programs, which primarily serve 3- and 4-year-old children, and Early Head Start programs for infants, toddlers, and pregnant women. </a:t>
            </a:r>
            <a:br>
              <a:rPr lang="en-US" sz="1200" dirty="0" smtClean="0"/>
            </a:br>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1</a:t>
            </a:fld>
            <a:endParaRPr lang="en-US"/>
          </a:p>
        </p:txBody>
      </p:sp>
    </p:spTree>
    <p:extLst>
      <p:ext uri="{BB962C8B-B14F-4D97-AF65-F5344CB8AC3E}">
        <p14:creationId xmlns:p14="http://schemas.microsoft.com/office/powerpoint/2010/main" val="2519220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4</a:t>
            </a:fld>
            <a:endParaRPr lang="en-US"/>
          </a:p>
        </p:txBody>
      </p:sp>
    </p:spTree>
    <p:extLst>
      <p:ext uri="{BB962C8B-B14F-4D97-AF65-F5344CB8AC3E}">
        <p14:creationId xmlns:p14="http://schemas.microsoft.com/office/powerpoint/2010/main" val="133116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90% of our children are served in center-based</a:t>
            </a:r>
            <a:r>
              <a:rPr lang="en-US" baseline="0" dirty="0" smtClean="0"/>
              <a:t> classrooms;</a:t>
            </a:r>
          </a:p>
          <a:p>
            <a:pPr marL="628650" lvl="1" indent="-171450">
              <a:buFont typeface="Arial" panose="020B0604020202020204" pitchFamily="34" charset="0"/>
              <a:buChar char="•"/>
            </a:pPr>
            <a:r>
              <a:rPr lang="en-US" baseline="0" dirty="0" smtClean="0"/>
              <a:t>about 60% of this is a 5-day/week, 6 or more hours per day model;</a:t>
            </a:r>
          </a:p>
          <a:p>
            <a:pPr marL="628650" lvl="1" indent="-171450">
              <a:buFont typeface="Arial" panose="020B0604020202020204" pitchFamily="34" charset="0"/>
              <a:buChar char="•"/>
            </a:pPr>
            <a:r>
              <a:rPr lang="en-US" baseline="0" dirty="0" smtClean="0"/>
              <a:t>also have 5-day/week with fewer than 6 hours, and also have 4-day/week model;</a:t>
            </a:r>
          </a:p>
          <a:p>
            <a:pPr marL="171450" indent="-171450">
              <a:buFont typeface="Arial" panose="020B0604020202020204" pitchFamily="34" charset="0"/>
              <a:buChar char="•"/>
            </a:pPr>
            <a:r>
              <a:rPr lang="en-US" baseline="0" dirty="0" smtClean="0"/>
              <a:t>Almost 8% are served through our home-visiting model;</a:t>
            </a:r>
          </a:p>
          <a:p>
            <a:pPr marL="171450" indent="-171450">
              <a:buFont typeface="Arial" panose="020B0604020202020204" pitchFamily="34" charset="0"/>
              <a:buChar char="•"/>
            </a:pPr>
            <a:r>
              <a:rPr lang="en-US" baseline="0" dirty="0" smtClean="0"/>
              <a:t>1% in family child care.</a:t>
            </a:r>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6</a:t>
            </a:fld>
            <a:endParaRPr lang="en-US"/>
          </a:p>
        </p:txBody>
      </p:sp>
    </p:spTree>
    <p:extLst>
      <p:ext uri="{BB962C8B-B14F-4D97-AF65-F5344CB8AC3E}">
        <p14:creationId xmlns:p14="http://schemas.microsoft.com/office/powerpoint/2010/main" val="2440200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Head Start served a diverse group of children, families, and pregnant women. Thirty-seven percent identified themselves as Hispanic/Latino, and 29 percent were Black/African-American.</a:t>
            </a:r>
          </a:p>
          <a:p>
            <a:pPr marL="171450" indent="-171450">
              <a:buFont typeface="Arial" panose="020B0604020202020204" pitchFamily="34" charset="0"/>
              <a:buChar char="•"/>
            </a:pPr>
            <a:r>
              <a:rPr lang="en-US" dirty="0" smtClean="0"/>
              <a:t>Families were asked to self-identify both an ethnicity and a race category based on U.S. Census Bureau measures. For example, a family that identifies their child as Black and Cuban was counted in the "Black or African-American" race category for the race question and counted in the "Hispanic or Latino" category for the separate question on ethnicity.</a:t>
            </a:r>
          </a:p>
          <a:p>
            <a:pPr marL="171450" indent="-171450">
              <a:buFont typeface="Arial" panose="020B0604020202020204" pitchFamily="34" charset="0"/>
              <a:buChar char="•"/>
            </a:pPr>
            <a:r>
              <a:rPr lang="en-US" dirty="0" smtClean="0"/>
              <a:t>Twenty-nine percent of participants were from families that primarily spoke a language other than English at home. Approximately 23 percent of participants were from families that primarily spoke Spanish at home.</a:t>
            </a:r>
          </a:p>
          <a:p>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7</a:t>
            </a:fld>
            <a:endParaRPr lang="en-US"/>
          </a:p>
        </p:txBody>
      </p:sp>
    </p:spTree>
    <p:extLst>
      <p:ext uri="{BB962C8B-B14F-4D97-AF65-F5344CB8AC3E}">
        <p14:creationId xmlns:p14="http://schemas.microsoft.com/office/powerpoint/2010/main" val="1513111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Dental: these numbers are much more dramatic, up from 80% at start of year; challenges with finding dental care in our rural areas as well as finding providers who will accept government-funded insurance.</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Disabilities: In comparison, nationally, about three percent of infants and toddlers and six percent of preschool-age children have identified disabilities. Head Start serves a greater percentage of children with disabilities than found in the overall population.</a:t>
            </a:r>
          </a:p>
          <a:p>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8</a:t>
            </a:fld>
            <a:endParaRPr lang="en-US"/>
          </a:p>
        </p:txBody>
      </p:sp>
    </p:spTree>
    <p:extLst>
      <p:ext uri="{BB962C8B-B14F-4D97-AF65-F5344CB8AC3E}">
        <p14:creationId xmlns:p14="http://schemas.microsoft.com/office/powerpoint/2010/main" val="954585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Homelessness:</a:t>
            </a:r>
            <a:r>
              <a:rPr lang="en-US" baseline="0" dirty="0" smtClean="0"/>
              <a:t> at rate of 5% of children enrolled nationally; in CT, 6.6% of children enrolled experienced homelessness, and 38% of families acquired housing during the year.</a:t>
            </a:r>
          </a:p>
          <a:p>
            <a:endParaRPr lang="en-US" baseline="0" dirty="0" smtClean="0"/>
          </a:p>
          <a:p>
            <a:r>
              <a:rPr lang="en-US" baseline="0" dirty="0" smtClean="0"/>
              <a:t>Foster Care: 2.9% of enrolled children in foster care at some point during the year; 5% of children served in HS/EHS are referred by the child welfare agency.</a:t>
            </a:r>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9</a:t>
            </a:fld>
            <a:endParaRPr lang="en-US"/>
          </a:p>
        </p:txBody>
      </p:sp>
    </p:spTree>
    <p:extLst>
      <p:ext uri="{BB962C8B-B14F-4D97-AF65-F5344CB8AC3E}">
        <p14:creationId xmlns:p14="http://schemas.microsoft.com/office/powerpoint/2010/main" val="1458539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19 includes</a:t>
            </a:r>
            <a:r>
              <a:rPr lang="en-US" baseline="0" dirty="0" smtClean="0"/>
              <a:t> the state collaboration grant</a:t>
            </a:r>
            <a:endParaRPr lang="en-US" dirty="0"/>
          </a:p>
        </p:txBody>
      </p:sp>
      <p:sp>
        <p:nvSpPr>
          <p:cNvPr id="4" name="Slide Number Placeholder 3"/>
          <p:cNvSpPr>
            <a:spLocks noGrp="1"/>
          </p:cNvSpPr>
          <p:nvPr>
            <p:ph type="sldNum" sz="quarter" idx="10"/>
          </p:nvPr>
        </p:nvSpPr>
        <p:spPr/>
        <p:txBody>
          <a:bodyPr/>
          <a:lstStyle/>
          <a:p>
            <a:fld id="{C71D9E5E-9BF4-4F05-9CD9-2BA2BBAFE8A2}" type="slidenum">
              <a:rPr lang="en-US" smtClean="0"/>
              <a:t>10</a:t>
            </a:fld>
            <a:endParaRPr lang="en-US"/>
          </a:p>
        </p:txBody>
      </p:sp>
    </p:spTree>
    <p:extLst>
      <p:ext uri="{BB962C8B-B14F-4D97-AF65-F5344CB8AC3E}">
        <p14:creationId xmlns:p14="http://schemas.microsoft.com/office/powerpoint/2010/main" val="3876940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9C4E92-8B0C-4500-866D-8FA58BB111B3}" type="datetimeFigureOut">
              <a:rPr lang="en-US" smtClean="0"/>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93172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9C4E92-8B0C-4500-866D-8FA58BB111B3}" type="datetimeFigureOut">
              <a:rPr lang="en-US" smtClean="0"/>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18301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9C4E92-8B0C-4500-866D-8FA58BB111B3}" type="datetimeFigureOut">
              <a:rPr lang="en-US" smtClean="0"/>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57534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9C4E92-8B0C-4500-866D-8FA58BB111B3}" type="datetimeFigureOut">
              <a:rPr lang="en-US" smtClean="0"/>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99129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C9C4E92-8B0C-4500-866D-8FA58BB111B3}" type="datetimeFigureOut">
              <a:rPr lang="en-US" smtClean="0"/>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596920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9C4E92-8B0C-4500-866D-8FA58BB111B3}" type="datetimeFigureOut">
              <a:rPr lang="en-US" smtClean="0"/>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76168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9C4E92-8B0C-4500-866D-8FA58BB111B3}" type="datetimeFigureOut">
              <a:rPr lang="en-US" smtClean="0"/>
              <a:t>5/22/2018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2395530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9C4E92-8B0C-4500-866D-8FA58BB111B3}" type="datetimeFigureOut">
              <a:rPr lang="en-US" smtClean="0"/>
              <a:t>5/22/2018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82463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9C4E92-8B0C-4500-866D-8FA58BB111B3}" type="datetimeFigureOut">
              <a:rPr lang="en-US" smtClean="0"/>
              <a:t>5/22/2018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3580962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9C4E92-8B0C-4500-866D-8FA58BB111B3}" type="datetimeFigureOut">
              <a:rPr lang="en-US" smtClean="0"/>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1445561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9C4E92-8B0C-4500-866D-8FA58BB111B3}" type="datetimeFigureOut">
              <a:rPr lang="en-US" smtClean="0"/>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EF917-EC66-45DC-836B-8D92514E3F50}" type="slidenum">
              <a:rPr lang="en-US" smtClean="0"/>
              <a:t>‹#›</a:t>
            </a:fld>
            <a:endParaRPr lang="en-US"/>
          </a:p>
        </p:txBody>
      </p:sp>
    </p:spTree>
    <p:extLst>
      <p:ext uri="{BB962C8B-B14F-4D97-AF65-F5344CB8AC3E}">
        <p14:creationId xmlns:p14="http://schemas.microsoft.com/office/powerpoint/2010/main" val="283003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C4E92-8B0C-4500-866D-8FA58BB111B3}" type="datetimeFigureOut">
              <a:rPr lang="en-US" smtClean="0"/>
              <a:t>5/22/2018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BEF917-EC66-45DC-836B-8D92514E3F50}" type="slidenum">
              <a:rPr lang="en-US" smtClean="0"/>
              <a:t>‹#›</a:t>
            </a:fld>
            <a:endParaRPr lang="en-US"/>
          </a:p>
        </p:txBody>
      </p:sp>
    </p:spTree>
    <p:extLst>
      <p:ext uri="{BB962C8B-B14F-4D97-AF65-F5344CB8AC3E}">
        <p14:creationId xmlns:p14="http://schemas.microsoft.com/office/powerpoint/2010/main" val="4128432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714" y="3149943"/>
            <a:ext cx="9144000" cy="2939631"/>
          </a:xfrm>
        </p:spPr>
        <p:txBody>
          <a:bodyPr>
            <a:noAutofit/>
          </a:bodyPr>
          <a:lstStyle/>
          <a:p>
            <a:pPr algn="l"/>
            <a:r>
              <a:rPr lang="en-US" sz="1800" b="1" dirty="0" smtClean="0"/>
              <a:t/>
            </a:r>
            <a:br>
              <a:rPr lang="en-US" sz="1800" b="1" dirty="0" smtClean="0"/>
            </a:br>
            <a:r>
              <a:rPr lang="en-US" sz="1800" b="1" dirty="0" smtClean="0"/>
              <a:t/>
            </a:r>
            <a:br>
              <a:rPr lang="en-US" sz="1800" b="1" dirty="0" smtClean="0"/>
            </a:br>
            <a:r>
              <a:rPr lang="en-US" sz="2800" dirty="0" smtClean="0"/>
              <a:t>Head Start programs prepare America’s most vulnerable young children to succeed in school and in life beyond school. To achieve this, Head Start programs deliver services to children and families in core areas of: </a:t>
            </a:r>
            <a:br>
              <a:rPr lang="en-US" sz="2800" dirty="0" smtClean="0"/>
            </a:br>
            <a:r>
              <a:rPr lang="en-US" sz="2800" b="1" dirty="0" smtClean="0"/>
              <a:t>early learning</a:t>
            </a:r>
            <a:r>
              <a:rPr lang="en-US" sz="2800" dirty="0" smtClean="0"/>
              <a:t>, </a:t>
            </a:r>
            <a:r>
              <a:rPr lang="en-US" sz="2800" b="1" dirty="0" smtClean="0"/>
              <a:t>health</a:t>
            </a:r>
            <a:r>
              <a:rPr lang="en-US" sz="2800" dirty="0" smtClean="0"/>
              <a:t>, and </a:t>
            </a:r>
            <a:r>
              <a:rPr lang="en-US" sz="2800" b="1" dirty="0" smtClean="0"/>
              <a:t>family well-being </a:t>
            </a:r>
            <a:r>
              <a:rPr lang="en-US" sz="2800" dirty="0" smtClean="0"/>
              <a:t>while engaging parents as partners every step of the way.</a:t>
            </a:r>
            <a:br>
              <a:rPr lang="en-US" sz="2800" dirty="0" smtClean="0"/>
            </a:br>
            <a:r>
              <a:rPr lang="en-US" sz="1800" dirty="0" smtClean="0"/>
              <a:t/>
            </a:r>
            <a:br>
              <a:rPr lang="en-US" sz="1800" dirty="0" smtClean="0"/>
            </a:br>
            <a:endParaRPr lang="en-US" sz="1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8665" y="458377"/>
            <a:ext cx="8353425" cy="1143000"/>
          </a:xfrm>
          <a:prstGeom prst="rect">
            <a:avLst/>
          </a:prstGeom>
        </p:spPr>
      </p:pic>
      <p:sp>
        <p:nvSpPr>
          <p:cNvPr id="6" name="TextBox 5"/>
          <p:cNvSpPr txBox="1"/>
          <p:nvPr/>
        </p:nvSpPr>
        <p:spPr>
          <a:xfrm>
            <a:off x="3434104" y="2312661"/>
            <a:ext cx="4715219" cy="584775"/>
          </a:xfrm>
          <a:prstGeom prst="rect">
            <a:avLst/>
          </a:prstGeom>
          <a:noFill/>
        </p:spPr>
        <p:txBody>
          <a:bodyPr wrap="square" rtlCol="0">
            <a:spAutoFit/>
          </a:bodyPr>
          <a:lstStyle/>
          <a:p>
            <a:r>
              <a:rPr lang="en-US" sz="3200" b="1" dirty="0" smtClean="0"/>
              <a:t>Head Start’s Mission</a:t>
            </a:r>
            <a:endParaRPr lang="en-US" sz="3200" dirty="0"/>
          </a:p>
        </p:txBody>
      </p:sp>
    </p:spTree>
    <p:extLst>
      <p:ext uri="{BB962C8B-B14F-4D97-AF65-F5344CB8AC3E}">
        <p14:creationId xmlns:p14="http://schemas.microsoft.com/office/powerpoint/2010/main" val="1972302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26255"/>
            <a:ext cx="10515600" cy="4527932"/>
          </a:xfrm>
        </p:spPr>
        <p:txBody>
          <a:bodyPr>
            <a:normAutofit fontScale="92500" lnSpcReduction="20000"/>
          </a:bodyPr>
          <a:lstStyle/>
          <a:p>
            <a:r>
              <a:rPr lang="en-US" b="1" dirty="0" smtClean="0"/>
              <a:t>19 Grantees</a:t>
            </a:r>
          </a:p>
          <a:p>
            <a:r>
              <a:rPr lang="en-US" b="1" dirty="0">
                <a:latin typeface="Calibri" panose="020F0502020204030204" pitchFamily="34" charset="0"/>
              </a:rPr>
              <a:t>7,396</a:t>
            </a:r>
            <a:r>
              <a:rPr lang="en-US" b="1" dirty="0" smtClean="0"/>
              <a:t> children served (</a:t>
            </a:r>
            <a:r>
              <a:rPr lang="en-US" b="1" dirty="0" smtClean="0">
                <a:latin typeface="Calibri" panose="020F0502020204030204" pitchFamily="34" charset="0"/>
              </a:rPr>
              <a:t>EHS </a:t>
            </a:r>
            <a:r>
              <a:rPr lang="en-US" b="1" dirty="0">
                <a:latin typeface="Calibri" panose="020F0502020204030204" pitchFamily="34" charset="0"/>
              </a:rPr>
              <a:t>1,449 HS: </a:t>
            </a:r>
            <a:r>
              <a:rPr lang="en-US" b="1" dirty="0" smtClean="0">
                <a:latin typeface="Calibri" panose="020F0502020204030204" pitchFamily="34" charset="0"/>
              </a:rPr>
              <a:t>5,947</a:t>
            </a:r>
            <a:r>
              <a:rPr lang="en-US" b="1" dirty="0">
                <a:latin typeface="Calibri" panose="020F0502020204030204" pitchFamily="34" charset="0"/>
              </a:rPr>
              <a:t>)</a:t>
            </a:r>
            <a:endParaRPr lang="en-US" b="1" dirty="0" smtClean="0"/>
          </a:p>
          <a:p>
            <a:r>
              <a:rPr lang="en-US" dirty="0" smtClean="0"/>
              <a:t>Grantees operated </a:t>
            </a:r>
            <a:r>
              <a:rPr lang="en-US" b="1" dirty="0" smtClean="0"/>
              <a:t>376 classrooms</a:t>
            </a:r>
          </a:p>
          <a:p>
            <a:pPr marL="0" indent="0">
              <a:buNone/>
            </a:pPr>
            <a:endParaRPr lang="en-US" sz="500" dirty="0" smtClean="0"/>
          </a:p>
          <a:p>
            <a:r>
              <a:rPr lang="en-US" b="1" dirty="0" smtClean="0"/>
              <a:t>181 LEAs </a:t>
            </a:r>
            <a:r>
              <a:rPr lang="en-US" dirty="0" smtClean="0"/>
              <a:t>are located in the service areas served by Head Start/Early Head Start</a:t>
            </a:r>
          </a:p>
          <a:p>
            <a:r>
              <a:rPr lang="en-US" dirty="0" smtClean="0"/>
              <a:t>CT grantees have agreements with </a:t>
            </a:r>
            <a:r>
              <a:rPr lang="en-US" b="1" dirty="0" smtClean="0"/>
              <a:t>138 LEAs to coordinate services </a:t>
            </a:r>
            <a:r>
              <a:rPr lang="en-US" dirty="0" smtClean="0"/>
              <a:t>for children with disabilities </a:t>
            </a:r>
          </a:p>
          <a:p>
            <a:r>
              <a:rPr lang="en-US" dirty="0" smtClean="0"/>
              <a:t>CT grantees have agreements with </a:t>
            </a:r>
            <a:r>
              <a:rPr lang="en-US" b="1" dirty="0" smtClean="0"/>
              <a:t>136 LEAs to coordinate transition </a:t>
            </a:r>
            <a:r>
              <a:rPr lang="en-US" dirty="0" smtClean="0"/>
              <a:t>services </a:t>
            </a:r>
          </a:p>
          <a:p>
            <a:r>
              <a:rPr lang="en-US" dirty="0" smtClean="0"/>
              <a:t>CT grantees had </a:t>
            </a:r>
            <a:r>
              <a:rPr lang="en-US" b="1" dirty="0" smtClean="0"/>
              <a:t>99 formal </a:t>
            </a:r>
            <a:r>
              <a:rPr lang="en-US" b="1" dirty="0"/>
              <a:t>agreements </a:t>
            </a:r>
            <a:r>
              <a:rPr lang="en-US" b="1" dirty="0" smtClean="0"/>
              <a:t>for collaboration and resource sharing</a:t>
            </a:r>
            <a:r>
              <a:rPr lang="en-US" dirty="0" smtClean="0"/>
              <a:t> with public school prekindergarten programs  </a:t>
            </a:r>
            <a:endParaRPr lang="en-US" dirty="0"/>
          </a:p>
        </p:txBody>
      </p:sp>
      <p:sp>
        <p:nvSpPr>
          <p:cNvPr id="5" name="TextBox 4"/>
          <p:cNvSpPr txBox="1"/>
          <p:nvPr/>
        </p:nvSpPr>
        <p:spPr>
          <a:xfrm>
            <a:off x="838200" y="1486169"/>
            <a:ext cx="4010585" cy="523220"/>
          </a:xfrm>
          <a:prstGeom prst="rect">
            <a:avLst/>
          </a:prstGeom>
          <a:noFill/>
        </p:spPr>
        <p:txBody>
          <a:bodyPr wrap="none" rtlCol="0">
            <a:spAutoFit/>
          </a:bodyPr>
          <a:lstStyle/>
          <a:p>
            <a:r>
              <a:rPr lang="en-US" sz="2800" b="1" dirty="0" smtClean="0"/>
              <a:t>Connecticut FY2017 Data:</a:t>
            </a:r>
            <a:endParaRPr lang="en-US" sz="2800" b="1"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3999956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Delivered through </a:t>
            </a:r>
            <a:r>
              <a:rPr lang="en-US" b="1" dirty="0"/>
              <a:t>1,700 agencies </a:t>
            </a:r>
            <a:r>
              <a:rPr lang="en-US" dirty="0"/>
              <a:t>in local </a:t>
            </a:r>
            <a:r>
              <a:rPr lang="en-US" dirty="0" smtClean="0"/>
              <a:t>communities </a:t>
            </a:r>
          </a:p>
          <a:p>
            <a:r>
              <a:rPr lang="en-US" dirty="0" smtClean="0"/>
              <a:t>Each agency tailors </a:t>
            </a:r>
            <a:r>
              <a:rPr lang="en-US" dirty="0"/>
              <a:t>the federal program to the local needs of families in </a:t>
            </a:r>
            <a:r>
              <a:rPr lang="en-US" dirty="0" smtClean="0"/>
              <a:t>the </a:t>
            </a:r>
            <a:r>
              <a:rPr lang="en-US" dirty="0"/>
              <a:t>service </a:t>
            </a:r>
            <a:r>
              <a:rPr lang="en-US" dirty="0" smtClean="0"/>
              <a:t>area</a:t>
            </a:r>
          </a:p>
          <a:p>
            <a:r>
              <a:rPr lang="en-US" dirty="0" smtClean="0"/>
              <a:t>Head </a:t>
            </a:r>
            <a:r>
              <a:rPr lang="en-US" dirty="0"/>
              <a:t>Start and Early Head Start </a:t>
            </a:r>
            <a:r>
              <a:rPr lang="en-US" dirty="0" smtClean="0"/>
              <a:t>provide </a:t>
            </a:r>
            <a:r>
              <a:rPr lang="en-US" dirty="0"/>
              <a:t>services to over </a:t>
            </a:r>
            <a:r>
              <a:rPr lang="en-US" b="1" dirty="0" smtClean="0"/>
              <a:t>1 </a:t>
            </a:r>
            <a:r>
              <a:rPr lang="en-US" b="1" dirty="0"/>
              <a:t>million </a:t>
            </a:r>
            <a:r>
              <a:rPr lang="en-US" dirty="0"/>
              <a:t>children every year, in every U.S. state and territory, in farmworker camps, and in over 155 tribal </a:t>
            </a:r>
            <a:r>
              <a:rPr lang="en-US" dirty="0" smtClean="0"/>
              <a:t>communities </a:t>
            </a:r>
          </a:p>
          <a:p>
            <a:r>
              <a:rPr lang="en-US" dirty="0" smtClean="0"/>
              <a:t>Head </a:t>
            </a:r>
            <a:r>
              <a:rPr lang="en-US" dirty="0"/>
              <a:t>Start programming is responsive to the ethnic, cultural, and linguistic heritage of each child and </a:t>
            </a:r>
            <a:r>
              <a:rPr lang="en-US" dirty="0" smtClean="0"/>
              <a:t>family</a:t>
            </a:r>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4155733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47441"/>
            <a:ext cx="10515600" cy="3929522"/>
          </a:xfrm>
        </p:spPr>
        <p:txBody>
          <a:bodyPr/>
          <a:lstStyle/>
          <a:p>
            <a:r>
              <a:rPr lang="en-US" b="1" dirty="0"/>
              <a:t>Early learning</a:t>
            </a:r>
            <a:r>
              <a:rPr lang="en-US" dirty="0"/>
              <a:t>: Children’s readiness for school and beyond is fostered through individualized learning experiences. Through relationships with adults, play, and planned and spontaneous instruction, children grow </a:t>
            </a:r>
            <a:r>
              <a:rPr lang="en-US" dirty="0" smtClean="0"/>
              <a:t>in all </a:t>
            </a:r>
            <a:r>
              <a:rPr lang="en-US" dirty="0"/>
              <a:t>aspects of development. Children progress in social skills and emotional well-being, along with language and literacy learning, and concept </a:t>
            </a:r>
            <a:r>
              <a:rPr lang="en-US" dirty="0" smtClean="0"/>
              <a:t>development.  All children are assessed at least 3 times per year against established school readiness goals.</a:t>
            </a:r>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2700269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58457"/>
            <a:ext cx="10515600" cy="3918505"/>
          </a:xfrm>
        </p:spPr>
        <p:txBody>
          <a:bodyPr/>
          <a:lstStyle/>
          <a:p>
            <a:r>
              <a:rPr lang="en-US" b="1" dirty="0" smtClean="0"/>
              <a:t>Health</a:t>
            </a:r>
            <a:r>
              <a:rPr lang="en-US" dirty="0" smtClean="0"/>
              <a:t>: Each child’s perceptual, motor, and physical development is supported to permit them to fully explore and function in their environment. All children receive health and development screenings, nutritious meals, oral health and mental health support. Programs connect families with medical, dental, and mental health services to ensure that children are receiving the services they need.</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652406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70323"/>
            <a:ext cx="10515600" cy="4006640"/>
          </a:xfrm>
        </p:spPr>
        <p:txBody>
          <a:bodyPr/>
          <a:lstStyle/>
          <a:p>
            <a:r>
              <a:rPr lang="en-US" b="1" dirty="0" smtClean="0"/>
              <a:t>Family well-being</a:t>
            </a:r>
            <a:r>
              <a:rPr lang="en-US" dirty="0" smtClean="0"/>
              <a:t>: Parents and families are supported in achieving their own goals, such as housing stability, continued education, and financial security. Programs support and strengthen parent-child relationships and engage families around children’s learning and development.</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4280909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ie chart - Cumulative Enrollment by Age"/>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060154" y="2120346"/>
            <a:ext cx="7682429" cy="4444206"/>
          </a:xfrm>
          <a:prstGeom prst="rect">
            <a:avLst/>
          </a:prstGeom>
          <a:noFill/>
          <a:ln>
            <a:noFill/>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
        <p:nvSpPr>
          <p:cNvPr id="6" name="TextBox 5"/>
          <p:cNvSpPr txBox="1"/>
          <p:nvPr/>
        </p:nvSpPr>
        <p:spPr>
          <a:xfrm>
            <a:off x="4054208" y="1486943"/>
            <a:ext cx="4051302" cy="584775"/>
          </a:xfrm>
          <a:prstGeom prst="rect">
            <a:avLst/>
          </a:prstGeom>
          <a:noFill/>
        </p:spPr>
        <p:txBody>
          <a:bodyPr wrap="none" rtlCol="0">
            <a:spAutoFit/>
          </a:bodyPr>
          <a:lstStyle/>
          <a:p>
            <a:r>
              <a:rPr lang="en-US" sz="3200" b="1" dirty="0" smtClean="0"/>
              <a:t>Head Start - Nationally</a:t>
            </a:r>
            <a:endParaRPr lang="en-US" sz="3200" b="1" dirty="0"/>
          </a:p>
        </p:txBody>
      </p:sp>
    </p:spTree>
    <p:extLst>
      <p:ext uri="{BB962C8B-B14F-4D97-AF65-F5344CB8AC3E}">
        <p14:creationId xmlns:p14="http://schemas.microsoft.com/office/powerpoint/2010/main" val="761619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Pie chart - Race"/>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4236" y="1889726"/>
            <a:ext cx="5651654" cy="4202601"/>
          </a:xfrm>
          <a:prstGeom prst="rect">
            <a:avLst/>
          </a:prstGeom>
          <a:noFill/>
          <a:ln>
            <a:noFill/>
          </a:ln>
        </p:spPr>
      </p:pic>
      <p:pic>
        <p:nvPicPr>
          <p:cNvPr id="6" name="Picture 5" descr="Pie chart - Ethnicity"/>
          <p:cNvPicPr/>
          <p:nvPr/>
        </p:nvPicPr>
        <p:blipFill>
          <a:blip r:embed="rId4">
            <a:extLst>
              <a:ext uri="{28A0092B-C50C-407E-A947-70E740481C1C}">
                <a14:useLocalDpi xmlns:a14="http://schemas.microsoft.com/office/drawing/2010/main" val="0"/>
              </a:ext>
            </a:extLst>
          </a:blip>
          <a:srcRect/>
          <a:stretch>
            <a:fillRect/>
          </a:stretch>
        </p:blipFill>
        <p:spPr bwMode="auto">
          <a:xfrm>
            <a:off x="6411817" y="1889725"/>
            <a:ext cx="5629620" cy="4202601"/>
          </a:xfrm>
          <a:prstGeom prst="rect">
            <a:avLst/>
          </a:prstGeom>
          <a:noFill/>
          <a:ln>
            <a:noFill/>
          </a:ln>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
        <p:nvSpPr>
          <p:cNvPr id="8" name="Rectangle 7"/>
          <p:cNvSpPr/>
          <p:nvPr/>
        </p:nvSpPr>
        <p:spPr>
          <a:xfrm>
            <a:off x="3971197" y="1203319"/>
            <a:ext cx="4051302" cy="584775"/>
          </a:xfrm>
          <a:prstGeom prst="rect">
            <a:avLst/>
          </a:prstGeom>
        </p:spPr>
        <p:txBody>
          <a:bodyPr wrap="none">
            <a:spAutoFit/>
          </a:bodyPr>
          <a:lstStyle/>
          <a:p>
            <a:pPr lvl="0"/>
            <a:r>
              <a:rPr lang="en-US" sz="3200" b="1" dirty="0">
                <a:solidFill>
                  <a:prstClr val="black"/>
                </a:solidFill>
              </a:rPr>
              <a:t>Head Start - Nationally</a:t>
            </a:r>
          </a:p>
        </p:txBody>
      </p:sp>
    </p:spTree>
    <p:extLst>
      <p:ext uri="{BB962C8B-B14F-4D97-AF65-F5344CB8AC3E}">
        <p14:creationId xmlns:p14="http://schemas.microsoft.com/office/powerpoint/2010/main" val="382291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05472"/>
            <a:ext cx="10515600" cy="4135896"/>
          </a:xfrm>
        </p:spPr>
        <p:txBody>
          <a:bodyPr>
            <a:normAutofit/>
          </a:bodyPr>
          <a:lstStyle/>
          <a:p>
            <a:pPr lvl="0"/>
            <a:r>
              <a:rPr lang="en-US" b="1" dirty="0" smtClean="0"/>
              <a:t>90 </a:t>
            </a:r>
            <a:r>
              <a:rPr lang="en-US" b="1" dirty="0"/>
              <a:t>percent </a:t>
            </a:r>
            <a:r>
              <a:rPr lang="en-US" dirty="0"/>
              <a:t>of children were enrolled in Medicaid, the Children's Health Insurance Program (CHIP), or a state-funded child health insurance program</a:t>
            </a:r>
            <a:r>
              <a:rPr lang="en-US" dirty="0" smtClean="0"/>
              <a:t>.</a:t>
            </a:r>
          </a:p>
          <a:p>
            <a:pPr lvl="1"/>
            <a:r>
              <a:rPr lang="en-US" dirty="0" smtClean="0"/>
              <a:t>By end of program year, </a:t>
            </a:r>
            <a:r>
              <a:rPr lang="en-US" b="1" dirty="0" smtClean="0"/>
              <a:t>97%</a:t>
            </a:r>
            <a:r>
              <a:rPr lang="en-US" b="1" baseline="0" dirty="0" smtClean="0"/>
              <a:t> of children had established a medical home</a:t>
            </a:r>
          </a:p>
          <a:p>
            <a:pPr lvl="1"/>
            <a:r>
              <a:rPr lang="en-US" b="1" baseline="0" dirty="0" smtClean="0"/>
              <a:t>90% had established a dental home</a:t>
            </a:r>
            <a:endParaRPr lang="en-US" b="1" dirty="0" smtClean="0"/>
          </a:p>
          <a:p>
            <a:r>
              <a:rPr lang="en-US" b="1" dirty="0" smtClean="0"/>
              <a:t>13% of enrolled children had disabilities</a:t>
            </a:r>
            <a:r>
              <a:rPr lang="en-US" dirty="0"/>
              <a:t>, defined as children having special plans under the Individuals with Disabilities Education Act (IDEA). </a:t>
            </a:r>
          </a:p>
          <a:p>
            <a:endParaRPr lang="en-US" dirty="0"/>
          </a:p>
        </p:txBody>
      </p:sp>
      <p:sp>
        <p:nvSpPr>
          <p:cNvPr id="5" name="TextBox 4"/>
          <p:cNvSpPr txBox="1"/>
          <p:nvPr/>
        </p:nvSpPr>
        <p:spPr>
          <a:xfrm>
            <a:off x="838200" y="1607223"/>
            <a:ext cx="8180765" cy="523220"/>
          </a:xfrm>
          <a:prstGeom prst="rect">
            <a:avLst/>
          </a:prstGeom>
          <a:noFill/>
        </p:spPr>
        <p:txBody>
          <a:bodyPr wrap="square" rtlCol="0">
            <a:spAutoFit/>
          </a:bodyPr>
          <a:lstStyle/>
          <a:p>
            <a:r>
              <a:rPr lang="en-US" sz="2800" b="1" dirty="0" smtClean="0"/>
              <a:t>In Fiscal Year 2017:</a:t>
            </a:r>
            <a:endParaRPr lang="en-US" sz="28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3846758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87 </a:t>
            </a:r>
            <a:r>
              <a:rPr lang="en-US" b="1" dirty="0"/>
              <a:t>percent </a:t>
            </a:r>
            <a:r>
              <a:rPr lang="en-US" b="1" dirty="0" smtClean="0"/>
              <a:t>of enrolled pregnant women </a:t>
            </a:r>
            <a:r>
              <a:rPr lang="en-US" dirty="0" smtClean="0"/>
              <a:t>received </a:t>
            </a:r>
            <a:r>
              <a:rPr lang="en-US" dirty="0"/>
              <a:t>prenatal education on fetal development and </a:t>
            </a:r>
            <a:r>
              <a:rPr lang="en-US" b="1" dirty="0"/>
              <a:t>21 percent had medically high risk pregnancies.</a:t>
            </a:r>
          </a:p>
          <a:p>
            <a:r>
              <a:rPr lang="en-US" dirty="0"/>
              <a:t>Approximately </a:t>
            </a:r>
            <a:r>
              <a:rPr lang="en-US" b="1" dirty="0"/>
              <a:t>49,000 families </a:t>
            </a:r>
            <a:r>
              <a:rPr lang="en-US" dirty="0"/>
              <a:t>served during the enrollment year </a:t>
            </a:r>
            <a:r>
              <a:rPr lang="en-US" b="1" dirty="0"/>
              <a:t>experienced homelessness</a:t>
            </a:r>
            <a:r>
              <a:rPr lang="en-US" dirty="0"/>
              <a:t>. </a:t>
            </a:r>
            <a:endParaRPr lang="en-US" dirty="0" smtClean="0"/>
          </a:p>
          <a:p>
            <a:pPr lvl="1"/>
            <a:r>
              <a:rPr lang="en-US" dirty="0" smtClean="0"/>
              <a:t>Of these, </a:t>
            </a:r>
            <a:r>
              <a:rPr lang="en-US" dirty="0"/>
              <a:t>34 percent found housing during the program year. </a:t>
            </a:r>
            <a:endParaRPr lang="en-US" dirty="0" smtClean="0"/>
          </a:p>
          <a:p>
            <a:pPr lvl="1"/>
            <a:r>
              <a:rPr lang="en-US" dirty="0" smtClean="0"/>
              <a:t>Approximately </a:t>
            </a:r>
            <a:r>
              <a:rPr lang="en-US" dirty="0"/>
              <a:t>71,000 Head Start families received housing assistance, such as subsidies, utilities, and repairs.</a:t>
            </a:r>
          </a:p>
          <a:p>
            <a:r>
              <a:rPr lang="en-US" dirty="0"/>
              <a:t>More than </a:t>
            </a:r>
            <a:r>
              <a:rPr lang="en-US" b="1" dirty="0"/>
              <a:t>one million adults volunteered </a:t>
            </a:r>
            <a:r>
              <a:rPr lang="en-US" dirty="0"/>
              <a:t>in their local Head Start program. Of these, </a:t>
            </a:r>
            <a:r>
              <a:rPr lang="en-US" b="1" dirty="0"/>
              <a:t>769,000 were parents </a:t>
            </a:r>
            <a:r>
              <a:rPr lang="en-US" dirty="0"/>
              <a:t>of Head Start children.</a:t>
            </a:r>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5785" y="363558"/>
            <a:ext cx="6559073" cy="738130"/>
          </a:xfrm>
          <a:prstGeom prst="rect">
            <a:avLst/>
          </a:prstGeom>
        </p:spPr>
      </p:pic>
    </p:spTree>
    <p:extLst>
      <p:ext uri="{BB962C8B-B14F-4D97-AF65-F5344CB8AC3E}">
        <p14:creationId xmlns:p14="http://schemas.microsoft.com/office/powerpoint/2010/main" val="2248059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1239</TotalTime>
  <Words>879</Words>
  <Application>Microsoft Office PowerPoint</Application>
  <PresentationFormat>Widescreen</PresentationFormat>
  <Paragraphs>54</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  Head Start programs prepare America’s most vulnerable young children to succeed in school and in life beyond school. To achieve this, Head Start programs deliver services to children and families in core areas of:  early learning, health, and family well-being while engaging parents as partners every step of the way.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 Start Programs Head Start programs prepare America’s most vulnerable young children to succeed in school and in life beyond school. To achieve this, Head Start programs deliver services to children and families in core areas of early learning, health, and family well-being while engaging parents as partners every step of the way. Head Start encompasses Head Start preschool programs, which primarily serve 3- and 4-year-old children, and Early Head Start programs for infants, toddlers, and pregnant women. Head Start services are delivered nationwide through 1,600 agencies which tailor the federal program to the local needs of families in their service area.</dc:title>
  <dc:creator>Brown, Donna (ACF)</dc:creator>
  <cp:lastModifiedBy>White, Iris</cp:lastModifiedBy>
  <cp:revision>23</cp:revision>
  <dcterms:created xsi:type="dcterms:W3CDTF">2018-05-16T16:56:35Z</dcterms:created>
  <dcterms:modified xsi:type="dcterms:W3CDTF">2018-05-22T11:52:14Z</dcterms:modified>
</cp:coreProperties>
</file>