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22"/>
  </p:notesMasterIdLst>
  <p:sldIdLst>
    <p:sldId id="256" r:id="rId2"/>
    <p:sldId id="266" r:id="rId3"/>
    <p:sldId id="257" r:id="rId4"/>
    <p:sldId id="268" r:id="rId5"/>
    <p:sldId id="258" r:id="rId6"/>
    <p:sldId id="273" r:id="rId7"/>
    <p:sldId id="275" r:id="rId8"/>
    <p:sldId id="276" r:id="rId9"/>
    <p:sldId id="259" r:id="rId10"/>
    <p:sldId id="261" r:id="rId11"/>
    <p:sldId id="277" r:id="rId12"/>
    <p:sldId id="278" r:id="rId13"/>
    <p:sldId id="280" r:id="rId14"/>
    <p:sldId id="260" r:id="rId15"/>
    <p:sldId id="262" r:id="rId16"/>
    <p:sldId id="263" r:id="rId17"/>
    <p:sldId id="265" r:id="rId18"/>
    <p:sldId id="264" r:id="rId19"/>
    <p:sldId id="281" r:id="rId20"/>
    <p:sldId id="282" r:id="rId21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61" d="100"/>
          <a:sy n="61" d="100"/>
        </p:scale>
        <p:origin x="1443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1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/>
          <a:lstStyle>
            <a:lvl1pPr algn="r">
              <a:defRPr sz="1200"/>
            </a:lvl1pPr>
          </a:lstStyle>
          <a:p>
            <a:fld id="{30DECA91-F14D-4CA9-8A78-AC274CFC0A73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3" rIns="93287" bIns="466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3" rIns="93287" bIns="4664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4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4"/>
            <a:ext cx="3041967" cy="465296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r">
              <a:defRPr sz="1200"/>
            </a:lvl1pPr>
          </a:lstStyle>
          <a:p>
            <a:fld id="{3E8579CF-956A-43DB-817C-8407FBF230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75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The 2015-16 School Year was a huge learning year, not only for the school staff, but for me and Joe. Through my consultation with schools, I realized a lot of things, some of which were quite surprising:</a:t>
            </a:r>
          </a:p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 We decided to adopt this model on a larger scale, and expand the team to 3 CBITS Lead Clinicians who would do 1 of 3 things: Consult/Support MH teams who were leading CBITS groups in their schools; Co-Facilitate a CBITS Group with a School-Based Clinician; Under Special Circumstances, Lead a CBITS group independent of a School-Based clinician (i.e. New Arrivals/Bilingual Program). </a:t>
            </a:r>
          </a:p>
          <a:p>
            <a:r>
              <a:rPr lang="en-US" altLang="en-US" dirty="0" smtClean="0"/>
              <a:t>-highlight the importance of team work, laughing and being able to understand where things went wrong and how we can improve</a:t>
            </a:r>
          </a:p>
          <a:p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1106F4B-B090-4892-B578-DCDC8205020F}" type="datetimeFigureOut">
              <a:rPr lang="en-US" smtClean="0"/>
              <a:t>10/18/2018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8996CCD-F837-4ADA-B8D9-FF6437F60E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2514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How The Stamford Public Schools Learned To Say Trauma: Implementing Trauma Informed, EBP Practices in a Public School Setting</a:t>
            </a:r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Jeanne Carrillo, LCSW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Elizabeth Gentile, LCSW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Joe O’Callaghan, LCSW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Dana Vera, LCSW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996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Still trying to push that boulder…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r>
              <a:rPr lang="en-US" dirty="0" smtClean="0"/>
              <a:t>Ambivalence/Resistance among staff </a:t>
            </a:r>
          </a:p>
          <a:p>
            <a:pPr lvl="1"/>
            <a:r>
              <a:rPr lang="en-US" dirty="0" smtClean="0"/>
              <a:t>I don’t know how to talk about this</a:t>
            </a:r>
          </a:p>
          <a:p>
            <a:pPr lvl="1"/>
            <a:r>
              <a:rPr lang="en-US" dirty="0" smtClean="0"/>
              <a:t>I don’t want to talk about this</a:t>
            </a:r>
          </a:p>
          <a:p>
            <a:pPr lvl="1"/>
            <a:r>
              <a:rPr lang="en-US" dirty="0" smtClean="0"/>
              <a:t>This isn't what schools do</a:t>
            </a:r>
          </a:p>
          <a:p>
            <a:pPr lvl="1"/>
            <a:r>
              <a:rPr lang="en-US" dirty="0" smtClean="0"/>
              <a:t>I don’t do manualized treatment - not following the protocols</a:t>
            </a:r>
          </a:p>
          <a:p>
            <a:pPr lvl="1"/>
            <a:r>
              <a:rPr lang="en-US" dirty="0" smtClean="0"/>
              <a:t>I don’t want to change</a:t>
            </a:r>
          </a:p>
          <a:p>
            <a:pPr lvl="1"/>
            <a:r>
              <a:rPr lang="en-US" dirty="0" smtClean="0"/>
              <a:t>I will wait it out</a:t>
            </a:r>
          </a:p>
          <a:p>
            <a:pPr lvl="1"/>
            <a:r>
              <a:rPr lang="en-US" dirty="0" smtClean="0"/>
              <a:t>I am too busy</a:t>
            </a:r>
          </a:p>
          <a:p>
            <a:pPr lvl="1"/>
            <a:r>
              <a:rPr lang="en-US" dirty="0" smtClean="0"/>
              <a:t>Crisis driven schools</a:t>
            </a:r>
          </a:p>
          <a:p>
            <a:pPr lvl="1"/>
            <a:r>
              <a:rPr lang="en-US" dirty="0" smtClean="0"/>
              <a:t>Sending them back to math class</a:t>
            </a:r>
          </a:p>
          <a:p>
            <a:pPr lvl="1"/>
            <a:r>
              <a:rPr lang="en-US" dirty="0" smtClean="0"/>
              <a:t>No authority over staff - not following directives</a:t>
            </a:r>
          </a:p>
          <a:p>
            <a:pPr lvl="1"/>
            <a:r>
              <a:rPr lang="en-US" dirty="0" smtClean="0"/>
              <a:t>Don’t say </a:t>
            </a:r>
            <a:r>
              <a:rPr lang="en-US" sz="900" dirty="0" smtClean="0"/>
              <a:t>TRAUMA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2400"/>
            <a:ext cx="245733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8063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2022802"/>
            <a:ext cx="6019800" cy="3976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(c) 2016 Stamford Public Schools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1" y="914400"/>
            <a:ext cx="571499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Hold Up, Wait a Minute!!</a:t>
            </a:r>
            <a:endParaRPr lang="en-US" sz="5500" b="1" i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99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4"/>
          <p:cNvSpPr>
            <a:spLocks noGrp="1"/>
          </p:cNvSpPr>
          <p:nvPr>
            <p:ph type="title"/>
          </p:nvPr>
        </p:nvSpPr>
        <p:spPr>
          <a:xfrm>
            <a:off x="465138" y="798513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altLang="en-US" dirty="0" smtClean="0"/>
              <a:t>Mental Health Change Initiatives:  </a:t>
            </a:r>
            <a:r>
              <a:rPr lang="en-US" altLang="en-US" i="1" dirty="0" smtClean="0"/>
              <a:t>Lessons Learned </a:t>
            </a:r>
          </a:p>
        </p:txBody>
      </p:sp>
      <p:sp>
        <p:nvSpPr>
          <p:cNvPr id="29699" name="Content Placeholder 5"/>
          <p:cNvSpPr>
            <a:spLocks noGrp="1"/>
          </p:cNvSpPr>
          <p:nvPr>
            <p:ph idx="1"/>
          </p:nvPr>
        </p:nvSpPr>
        <p:spPr>
          <a:xfrm>
            <a:off x="615950" y="1905000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latin typeface="Arial Narrow" panose="020B0606020202030204" pitchFamily="34" charset="0"/>
              </a:rPr>
              <a:t>Implemented programs with little fidelity (reflection of reactivity of system</a:t>
            </a:r>
            <a:r>
              <a:rPr lang="en-US" altLang="en-US" dirty="0" smtClean="0">
                <a:latin typeface="Arial Narrow" panose="020B0606020202030204" pitchFamily="34" charset="0"/>
              </a:rPr>
              <a:t>).</a:t>
            </a:r>
            <a:endParaRPr lang="en-US" altLang="en-US" dirty="0">
              <a:latin typeface="Arial Narrow" panose="020B0606020202030204" pitchFamily="34" charset="0"/>
            </a:endParaRPr>
          </a:p>
          <a:p>
            <a:pPr>
              <a:defRPr/>
            </a:pPr>
            <a:r>
              <a:rPr lang="en-US" altLang="en-US" dirty="0">
                <a:latin typeface="Arial Narrow" panose="020B0606020202030204" pitchFamily="34" charset="0"/>
              </a:rPr>
              <a:t>We discovered that our schools were not as ready as we thought</a:t>
            </a:r>
            <a:r>
              <a:rPr lang="en-US" altLang="en-US" dirty="0" smtClean="0">
                <a:latin typeface="Arial Narrow" panose="020B0606020202030204" pitchFamily="34" charset="0"/>
              </a:rPr>
              <a:t>.</a:t>
            </a:r>
          </a:p>
          <a:p>
            <a:r>
              <a:rPr lang="en-US" altLang="en-US" dirty="0">
                <a:latin typeface="Arial Narrow" panose="020B0606020202030204" pitchFamily="34" charset="0"/>
              </a:rPr>
              <a:t>Clinical work 101 (difficulties):  Variability in skills </a:t>
            </a:r>
          </a:p>
          <a:p>
            <a:r>
              <a:rPr lang="en-US" altLang="en-US" dirty="0">
                <a:latin typeface="Arial Narrow" panose="020B0606020202030204" pitchFamily="34" charset="0"/>
              </a:rPr>
              <a:t>EBP’s: CBITS , DBT, TFCBT (All the kids are traumatized) Trauma , trauma, trauma!</a:t>
            </a:r>
          </a:p>
          <a:p>
            <a:r>
              <a:rPr lang="en-US" altLang="en-US" dirty="0">
                <a:latin typeface="Arial Narrow" panose="020B0606020202030204" pitchFamily="34" charset="0"/>
              </a:rPr>
              <a:t>Staffing:  Time, Accountability, Readiness, Fear</a:t>
            </a:r>
          </a:p>
          <a:p>
            <a:r>
              <a:rPr lang="en-US" altLang="en-US" dirty="0">
                <a:latin typeface="Arial Narrow" panose="020B0606020202030204" pitchFamily="34" charset="0"/>
              </a:rPr>
              <a:t>We need more mental health…but don’t ask me to do more!</a:t>
            </a:r>
          </a:p>
          <a:p>
            <a:pPr marL="68580" indent="0">
              <a:buNone/>
              <a:defRPr/>
            </a:pPr>
            <a:endParaRPr lang="en-US" alt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81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501650" y="97155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altLang="en-US" dirty="0" smtClean="0"/>
              <a:t>Coaching Model:  CBITS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6463" y="2111375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 Narrow" panose="020B0606020202030204" pitchFamily="34" charset="0"/>
              </a:rPr>
              <a:t>Result:  Adopted coaching model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 Narrow" panose="020B0606020202030204" pitchFamily="34" charset="0"/>
              </a:rPr>
              <a:t>Expanded from 1 Trauma Support Specialist to a Team of </a:t>
            </a:r>
            <a:r>
              <a:rPr lang="en-US" dirty="0" smtClean="0">
                <a:latin typeface="Arial Narrow" panose="020B0606020202030204" pitchFamily="34" charset="0"/>
              </a:rPr>
              <a:t>3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Arial Narrow" panose="020B0606020202030204" pitchFamily="34" charset="0"/>
              </a:rPr>
              <a:t>CBITS "team" will be responsible for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en-US" sz="2400" dirty="0">
                <a:latin typeface="Arial Narrow" panose="020B0606020202030204" pitchFamily="34" charset="0"/>
              </a:rPr>
              <a:t>facilitating CBITS groups across the district (particularly bilingual groups)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en-US" sz="2400" dirty="0">
                <a:latin typeface="Arial Narrow" panose="020B0606020202030204" pitchFamily="34" charset="0"/>
              </a:rPr>
              <a:t>co-facilitating CBITS groups with clinicians in their school buildings</a:t>
            </a:r>
          </a:p>
          <a:p>
            <a:pPr lvl="1">
              <a:buFont typeface="Arial" panose="020B0604020202020204" pitchFamily="34" charset="0"/>
              <a:buChar char="–"/>
              <a:defRPr/>
            </a:pPr>
            <a:r>
              <a:rPr lang="en-US" sz="2400" dirty="0">
                <a:latin typeface="Arial Narrow" panose="020B0606020202030204" pitchFamily="34" charset="0"/>
              </a:rPr>
              <a:t>supporting clinicians who are facilitating CBITS groups in their buildings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dirty="0">
              <a:latin typeface="Book Antiqua" panose="02040602050305030304" pitchFamily="18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778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The New Action Plan 2016-Present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Strategies to create trauma informed schools: </a:t>
            </a:r>
          </a:p>
          <a:p>
            <a:pPr lvl="1"/>
            <a:r>
              <a:rPr lang="en-US" dirty="0" smtClean="0"/>
              <a:t>Professional Development</a:t>
            </a:r>
          </a:p>
          <a:p>
            <a:pPr lvl="1"/>
            <a:r>
              <a:rPr lang="en-US" dirty="0" smtClean="0"/>
              <a:t>Supervision Seminar</a:t>
            </a:r>
          </a:p>
          <a:p>
            <a:pPr lvl="1"/>
            <a:r>
              <a:rPr lang="en-US" dirty="0" smtClean="0"/>
              <a:t>Step back and look closely at where we are and not where we hoped we were. Slowed down to speed up</a:t>
            </a:r>
          </a:p>
          <a:p>
            <a:pPr lvl="1"/>
            <a:r>
              <a:rPr lang="en-US" dirty="0" smtClean="0"/>
              <a:t>Assessing staff buy in</a:t>
            </a:r>
          </a:p>
          <a:p>
            <a:pPr lvl="1"/>
            <a:r>
              <a:rPr lang="en-US" dirty="0" smtClean="0"/>
              <a:t>Talking about trauma a lot/created Trauma Support Specialist</a:t>
            </a:r>
          </a:p>
          <a:p>
            <a:pPr lvl="1"/>
            <a:r>
              <a:rPr lang="en-US" dirty="0" smtClean="0"/>
              <a:t>Coaching, mentoring, and support</a:t>
            </a:r>
          </a:p>
          <a:p>
            <a:pPr lvl="1"/>
            <a:r>
              <a:rPr lang="en-US" dirty="0" smtClean="0"/>
              <a:t>CBITS team</a:t>
            </a:r>
          </a:p>
          <a:p>
            <a:pPr lvl="1"/>
            <a:r>
              <a:rPr lang="en-US" dirty="0" smtClean="0"/>
              <a:t>Creating relational trust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935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Plan Continued..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Putting it in a trauma-informed lens</a:t>
            </a:r>
          </a:p>
          <a:p>
            <a:r>
              <a:rPr lang="en-US" dirty="0" smtClean="0"/>
              <a:t>Moved focus from assessing students and working with principals, teachers, IEP teams to focusing on staff and their skills, training and support</a:t>
            </a:r>
          </a:p>
          <a:p>
            <a:r>
              <a:rPr lang="en-US" dirty="0" smtClean="0"/>
              <a:t>Inner enrichment/ </a:t>
            </a:r>
            <a:r>
              <a:rPr lang="en-US" dirty="0" err="1" smtClean="0"/>
              <a:t>Therapuetic</a:t>
            </a:r>
            <a:r>
              <a:rPr lang="en-US" dirty="0" smtClean="0"/>
              <a:t> classroom</a:t>
            </a:r>
          </a:p>
          <a:p>
            <a:r>
              <a:rPr lang="en-US" dirty="0" smtClean="0"/>
              <a:t>Whole school/ classroom approach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143000"/>
            <a:ext cx="1447800" cy="1177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6276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It Happen!!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Implementing CBITS/BB </a:t>
            </a:r>
          </a:p>
          <a:p>
            <a:r>
              <a:rPr lang="en-US" dirty="0" smtClean="0"/>
              <a:t>Logistics</a:t>
            </a:r>
          </a:p>
          <a:p>
            <a:r>
              <a:rPr lang="en-US" dirty="0" smtClean="0"/>
              <a:t>Stories of success and failure both kids and adults</a:t>
            </a:r>
          </a:p>
          <a:p>
            <a:r>
              <a:rPr lang="en-US" dirty="0" smtClean="0"/>
              <a:t>2015-16 9 groups</a:t>
            </a:r>
          </a:p>
          <a:p>
            <a:r>
              <a:rPr lang="en-US" dirty="0" smtClean="0"/>
              <a:t>2016-17 29 groups</a:t>
            </a:r>
          </a:p>
          <a:p>
            <a:r>
              <a:rPr lang="en-US" dirty="0" smtClean="0"/>
              <a:t>2017-18 32 groups</a:t>
            </a:r>
          </a:p>
          <a:p>
            <a:r>
              <a:rPr lang="en-US" dirty="0" smtClean="0"/>
              <a:t>Yoga and mindfulness</a:t>
            </a:r>
          </a:p>
          <a:p>
            <a:r>
              <a:rPr lang="en-US" dirty="0" smtClean="0"/>
              <a:t>Self care peer supervision groups</a:t>
            </a:r>
          </a:p>
          <a:p>
            <a:r>
              <a:rPr lang="en-US" dirty="0" smtClean="0"/>
              <a:t>Consultation</a:t>
            </a:r>
          </a:p>
          <a:p>
            <a:r>
              <a:rPr lang="en-US" dirty="0" smtClean="0"/>
              <a:t>Therapeutic classroom</a:t>
            </a:r>
          </a:p>
          <a:p>
            <a:r>
              <a:rPr lang="en-US" dirty="0" smtClean="0"/>
              <a:t>Whole school approach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066800"/>
            <a:ext cx="2697955" cy="179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5451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is Happening..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What does a trauma informed school look like? </a:t>
            </a:r>
            <a:endParaRPr lang="en-US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dirty="0" smtClean="0">
              <a:latin typeface="Arial Narrow" panose="020B0606020202030204" pitchFamily="34" charset="0"/>
            </a:endParaRPr>
          </a:p>
          <a:p>
            <a:r>
              <a:rPr lang="en-US" dirty="0" smtClean="0">
                <a:latin typeface="Arial Narrow" panose="020B0606020202030204" pitchFamily="34" charset="0"/>
              </a:rPr>
              <a:t>How can CBITS be a catalyst towards change – shifting from not wanting to say </a:t>
            </a:r>
            <a:r>
              <a:rPr lang="en-US" sz="1400" dirty="0" smtClean="0">
                <a:latin typeface="Arial Narrow" panose="020B0606020202030204" pitchFamily="34" charset="0"/>
              </a:rPr>
              <a:t>trauma  </a:t>
            </a:r>
            <a:r>
              <a:rPr lang="en-US" dirty="0" smtClean="0">
                <a:latin typeface="Arial Narrow" panose="020B0606020202030204" pitchFamily="34" charset="0"/>
              </a:rPr>
              <a:t>to asking how many groups we will offer next school year </a:t>
            </a:r>
            <a:endParaRPr lang="en-US" sz="1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010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the dots..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Yoga and mindfulness as part of our trauma informed care, why  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Bessel van der </a:t>
            </a:r>
            <a:r>
              <a:rPr lang="en-US" dirty="0" err="1" smtClean="0">
                <a:latin typeface="Arial Narrow" panose="020B0606020202030204" pitchFamily="34" charset="0"/>
              </a:rPr>
              <a:t>Kolk</a:t>
            </a:r>
            <a:endParaRPr lang="en-US" dirty="0" smtClean="0">
              <a:latin typeface="Arial Narrow" panose="020B0606020202030204" pitchFamily="34" charset="0"/>
            </a:endParaRPr>
          </a:p>
          <a:p>
            <a:r>
              <a:rPr lang="en-US" dirty="0" smtClean="0">
                <a:latin typeface="Arial Narrow" panose="020B0606020202030204" pitchFamily="34" charset="0"/>
              </a:rPr>
              <a:t>Holding trauma in the body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How we went about implementation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Pitfalls/success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057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Mindfulness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Chair yoga, Layers of Sounds, Kind Wishes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What happens when you shake a soda bottle?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971" y="2324100"/>
            <a:ext cx="5267071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35292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smtClean="0">
                <a:latin typeface="Arial Narrow" panose="020B0606020202030204" pitchFamily="34" charset="0"/>
              </a:rPr>
              <a:t>   * Today we will identify and describe the challenges of implementing an EBP in a large urban public school setting. </a:t>
            </a:r>
          </a:p>
          <a:p>
            <a:pPr marL="0" indent="0">
              <a:buNone/>
            </a:pPr>
            <a:r>
              <a:rPr lang="en-US" sz="2800" dirty="0" smtClean="0">
                <a:latin typeface="Arial Narrow" panose="020B0606020202030204" pitchFamily="34" charset="0"/>
              </a:rPr>
              <a:t>    * We will learn strategies to create a more trauma informed school community. </a:t>
            </a:r>
          </a:p>
          <a:p>
            <a:pPr marL="0" indent="0">
              <a:buNone/>
            </a:pP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smtClean="0">
                <a:latin typeface="Arial Narrow" panose="020B0606020202030204" pitchFamily="34" charset="0"/>
              </a:rPr>
              <a:t>   * We will learn how to pair yoga and mindfulness as part of your trauma informed system of care.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54050" y="893763"/>
            <a:ext cx="8229600" cy="830262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About Stamford Public Schools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923925" y="1708150"/>
            <a:ext cx="7610475" cy="4692650"/>
          </a:xfrm>
        </p:spPr>
        <p:txBody>
          <a:bodyPr>
            <a:normAutofit/>
          </a:bodyPr>
          <a:lstStyle/>
          <a:p>
            <a:r>
              <a:rPr lang="en-US" altLang="en-US" sz="2000" i="1" dirty="0" smtClean="0">
                <a:latin typeface="Arial Narrow" panose="020B0606020202030204" pitchFamily="34" charset="0"/>
              </a:rPr>
              <a:t>21 schools</a:t>
            </a:r>
          </a:p>
          <a:p>
            <a:r>
              <a:rPr lang="en-US" altLang="en-US" sz="2000" i="1" dirty="0" smtClean="0">
                <a:latin typeface="Arial Narrow" panose="020B0606020202030204" pitchFamily="34" charset="0"/>
              </a:rPr>
              <a:t>A preschool program and two alternative education sites</a:t>
            </a:r>
          </a:p>
          <a:p>
            <a:r>
              <a:rPr lang="en-US" altLang="en-US" sz="2000" b="1" i="1" dirty="0" smtClean="0">
                <a:latin typeface="Arial Narrow" panose="020B0606020202030204" pitchFamily="34" charset="0"/>
              </a:rPr>
              <a:t>Student Population: </a:t>
            </a:r>
            <a:r>
              <a:rPr lang="en-US" altLang="en-US" sz="2000" i="1" dirty="0" smtClean="0">
                <a:latin typeface="Arial Narrow" panose="020B0606020202030204" pitchFamily="34" charset="0"/>
              </a:rPr>
              <a:t>16,000 students</a:t>
            </a:r>
          </a:p>
          <a:p>
            <a:r>
              <a:rPr lang="en-US" altLang="en-US" sz="2000" i="1" dirty="0" smtClean="0">
                <a:latin typeface="Arial Narrow" panose="020B0606020202030204" pitchFamily="34" charset="0"/>
              </a:rPr>
              <a:t>38.7% Hispanic			</a:t>
            </a:r>
          </a:p>
          <a:p>
            <a:r>
              <a:rPr lang="en-US" altLang="en-US" sz="2000" i="1" dirty="0" smtClean="0">
                <a:latin typeface="Arial Narrow" panose="020B0606020202030204" pitchFamily="34" charset="0"/>
              </a:rPr>
              <a:t>32.7% White</a:t>
            </a:r>
          </a:p>
          <a:p>
            <a:r>
              <a:rPr lang="en-US" altLang="en-US" sz="2000" i="1" dirty="0" smtClean="0">
                <a:latin typeface="Arial Narrow" panose="020B0606020202030204" pitchFamily="34" charset="0"/>
              </a:rPr>
              <a:t>18.6% African American</a:t>
            </a:r>
          </a:p>
          <a:p>
            <a:r>
              <a:rPr lang="en-US" altLang="en-US" sz="2000" i="1" dirty="0" smtClean="0">
                <a:latin typeface="Arial Narrow" panose="020B0606020202030204" pitchFamily="34" charset="0"/>
              </a:rPr>
              <a:t>8.7%Asian American</a:t>
            </a:r>
          </a:p>
          <a:p>
            <a:r>
              <a:rPr lang="en-US" altLang="en-US" sz="2000" i="1" dirty="0" smtClean="0">
                <a:latin typeface="Arial Narrow" panose="020B0606020202030204" pitchFamily="34" charset="0"/>
              </a:rPr>
              <a:t>1.3% Other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Arial Narrow" panose="020B0606020202030204" pitchFamily="34" charset="0"/>
              </a:rPr>
              <a:t>37 Social Workers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Arial Narrow" panose="020B0606020202030204" pitchFamily="34" charset="0"/>
              </a:rPr>
              <a:t>29 School Psychologists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Arial Narrow" panose="020B0606020202030204" pitchFamily="34" charset="0"/>
              </a:rPr>
              <a:t>40 Guidance Counselors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Arial Narrow" panose="020B0606020202030204" pitchFamily="34" charset="0"/>
              </a:rPr>
              <a:t>5 School Based Health Centers</a:t>
            </a:r>
          </a:p>
          <a:p>
            <a:endParaRPr lang="en-US" altLang="en-US" sz="2000" i="1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8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Let’s Start At The Beginning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Why did we take on this issue? </a:t>
            </a:r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 smtClean="0">
                <a:latin typeface="Arial Narrow" panose="020B0606020202030204" pitchFamily="34" charset="0"/>
              </a:rPr>
              <a:t>Traumatized kids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Traumatized system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Parallel  process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Audit</a:t>
            </a:r>
          </a:p>
          <a:p>
            <a:pPr marL="68580" indent="0">
              <a:buNone/>
            </a:pPr>
            <a:endParaRPr lang="en-US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974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en-US" dirty="0" smtClean="0"/>
              <a:t>School Year 2015-16: </a:t>
            </a:r>
            <a:br>
              <a:rPr lang="en-US" altLang="en-US" dirty="0" smtClean="0"/>
            </a:br>
            <a:r>
              <a:rPr lang="en-US" altLang="en-US" dirty="0" smtClean="0"/>
              <a:t>The Learning Years 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914400" y="2590799"/>
            <a:ext cx="7543800" cy="3521075"/>
          </a:xfrm>
        </p:spPr>
        <p:txBody>
          <a:bodyPr>
            <a:normAutofit/>
          </a:bodyPr>
          <a:lstStyle/>
          <a:p>
            <a:r>
              <a:rPr lang="en-US" altLang="en-US" sz="2800" dirty="0" smtClean="0">
                <a:latin typeface="Arial Narrow" panose="020B0606020202030204" pitchFamily="34" charset="0"/>
              </a:rPr>
              <a:t>Little Trauma-Informed practice occurring in schools</a:t>
            </a:r>
          </a:p>
          <a:p>
            <a:r>
              <a:rPr lang="en-US" altLang="en-US" sz="2800" dirty="0" smtClean="0">
                <a:latin typeface="Arial Narrow" panose="020B0606020202030204" pitchFamily="34" charset="0"/>
              </a:rPr>
              <a:t>Lack of understanding about what trauma is and how it affects children and their learning/behavior</a:t>
            </a:r>
          </a:p>
          <a:p>
            <a:r>
              <a:rPr lang="en-US" altLang="en-US" sz="2800" dirty="0" smtClean="0">
                <a:latin typeface="Arial Narrow" panose="020B0606020202030204" pitchFamily="34" charset="0"/>
              </a:rPr>
              <a:t>Many Mental Health colleagues lacked the skills/knowledge needed to support students impacted by trauma </a:t>
            </a:r>
          </a:p>
          <a:p>
            <a:r>
              <a:rPr lang="en-US" altLang="en-US" sz="2800" dirty="0" smtClean="0">
                <a:latin typeface="Arial Narrow" panose="020B0606020202030204" pitchFamily="34" charset="0"/>
              </a:rPr>
              <a:t>Colleagues feeling burnt out, stressed, isolated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81400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Content Placeholder 4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481612"/>
            <a:ext cx="6248400" cy="4303575"/>
          </a:xfrm>
        </p:spPr>
      </p:pic>
    </p:spTree>
    <p:extLst>
      <p:ext uri="{BB962C8B-B14F-4D97-AF65-F5344CB8AC3E}">
        <p14:creationId xmlns:p14="http://schemas.microsoft.com/office/powerpoint/2010/main" val="13691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61963" y="838200"/>
            <a:ext cx="7654925" cy="1143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en-US" dirty="0" smtClean="0"/>
              <a:t>Trauma Informed School Wide Cultural Response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768350" y="1981200"/>
            <a:ext cx="7348538" cy="38100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smtClean="0">
                <a:latin typeface="Arial Narrow" panose="020B0606020202030204" pitchFamily="34" charset="0"/>
              </a:rPr>
              <a:t>Infrastructure and Culture</a:t>
            </a:r>
          </a:p>
          <a:p>
            <a:pPr lvl="1" eaLnBrk="1" hangingPunct="1"/>
            <a:r>
              <a:rPr lang="en-US" altLang="en-US" sz="2400" dirty="0" smtClean="0">
                <a:latin typeface="Arial Narrow" panose="020B0606020202030204" pitchFamily="34" charset="0"/>
              </a:rPr>
              <a:t>Leadership support</a:t>
            </a:r>
          </a:p>
          <a:p>
            <a:pPr lvl="1" eaLnBrk="1" hangingPunct="1"/>
            <a:r>
              <a:rPr lang="en-US" altLang="en-US" sz="2400" dirty="0" smtClean="0">
                <a:latin typeface="Arial Narrow" panose="020B0606020202030204" pitchFamily="34" charset="0"/>
              </a:rPr>
              <a:t>Staff Support/Staff Development</a:t>
            </a:r>
          </a:p>
          <a:p>
            <a:pPr eaLnBrk="1" hangingPunct="1"/>
            <a:r>
              <a:rPr lang="en-US" altLang="en-US" dirty="0" smtClean="0">
                <a:latin typeface="Arial Narrow" panose="020B0606020202030204" pitchFamily="34" charset="0"/>
              </a:rPr>
              <a:t>Teacher Training and Support</a:t>
            </a:r>
          </a:p>
          <a:p>
            <a:pPr eaLnBrk="1" hangingPunct="1"/>
            <a:r>
              <a:rPr lang="en-US" altLang="en-US" dirty="0" smtClean="0">
                <a:latin typeface="Arial Narrow" panose="020B0606020202030204" pitchFamily="34" charset="0"/>
              </a:rPr>
              <a:t>Mental Health Support</a:t>
            </a:r>
          </a:p>
          <a:p>
            <a:pPr lvl="1" eaLnBrk="1" hangingPunct="1"/>
            <a:r>
              <a:rPr lang="en-US" altLang="en-US" sz="2400" dirty="0" smtClean="0">
                <a:latin typeface="Arial Narrow" panose="020B0606020202030204" pitchFamily="34" charset="0"/>
              </a:rPr>
              <a:t>Consultation/discussion of issues</a:t>
            </a:r>
          </a:p>
          <a:p>
            <a:pPr lvl="1" eaLnBrk="1" hangingPunct="1"/>
            <a:r>
              <a:rPr lang="en-US" altLang="en-US" sz="2400" dirty="0" smtClean="0">
                <a:latin typeface="Arial Narrow" panose="020B0606020202030204" pitchFamily="34" charset="0"/>
              </a:rPr>
              <a:t>Linkages to community resources</a:t>
            </a:r>
          </a:p>
          <a:p>
            <a:pPr eaLnBrk="1" hangingPunct="1"/>
            <a:r>
              <a:rPr lang="en-US" altLang="en-US" dirty="0" smtClean="0">
                <a:latin typeface="Arial Narrow" panose="020B0606020202030204" pitchFamily="34" charset="0"/>
              </a:rPr>
              <a:t>Policies, Procedures and Protocols</a:t>
            </a:r>
          </a:p>
          <a:p>
            <a:pPr lvl="1" eaLnBrk="1" hangingPunct="1"/>
            <a:r>
              <a:rPr lang="en-US" altLang="en-US" sz="2400" dirty="0" smtClean="0">
                <a:latin typeface="Arial Narrow" panose="020B0606020202030204" pitchFamily="34" charset="0"/>
              </a:rPr>
              <a:t>Confidentiality</a:t>
            </a:r>
          </a:p>
          <a:p>
            <a:pPr lvl="1" eaLnBrk="1" hangingPunct="1"/>
            <a:r>
              <a:rPr lang="en-US" altLang="en-US" sz="2400" dirty="0" smtClean="0">
                <a:latin typeface="Arial Narrow" panose="020B0606020202030204" pitchFamily="34" charset="0"/>
              </a:rPr>
              <a:t>Discipline</a:t>
            </a:r>
          </a:p>
        </p:txBody>
      </p:sp>
      <p:sp>
        <p:nvSpPr>
          <p:cNvPr id="5" name="Rectangle 4"/>
          <p:cNvSpPr/>
          <p:nvPr/>
        </p:nvSpPr>
        <p:spPr>
          <a:xfrm rot="2480860">
            <a:off x="1370462" y="3370340"/>
            <a:ext cx="71367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ook Antiqua" panose="02040602050305030304" pitchFamily="18" charset="0"/>
              </a:rPr>
              <a:t>GREAT PLAN BUT</a:t>
            </a:r>
          </a:p>
        </p:txBody>
      </p:sp>
    </p:spTree>
    <p:extLst>
      <p:ext uri="{BB962C8B-B14F-4D97-AF65-F5344CB8AC3E}">
        <p14:creationId xmlns:p14="http://schemas.microsoft.com/office/powerpoint/2010/main" val="345896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Are we pushing a boulder up a mountain?</a:t>
            </a:r>
            <a:endParaRPr lang="en-US" sz="105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Obstacles/challenges </a:t>
            </a:r>
          </a:p>
          <a:p>
            <a:r>
              <a:rPr lang="en-US" dirty="0" smtClean="0"/>
              <a:t>Culture around trauma in schools </a:t>
            </a:r>
          </a:p>
          <a:p>
            <a:r>
              <a:rPr lang="en-US" dirty="0" smtClean="0"/>
              <a:t>Scary to say</a:t>
            </a:r>
          </a:p>
          <a:p>
            <a:r>
              <a:rPr lang="en-US" dirty="0" smtClean="0"/>
              <a:t>I don’t want to talk about that</a:t>
            </a:r>
          </a:p>
          <a:p>
            <a:r>
              <a:rPr lang="en-US" dirty="0" smtClean="0"/>
              <a:t>Schools not run by MH professionals</a:t>
            </a:r>
          </a:p>
          <a:p>
            <a:r>
              <a:rPr lang="en-US" dirty="0" smtClean="0"/>
              <a:t>Competing interests: </a:t>
            </a:r>
            <a:r>
              <a:rPr lang="en-US" dirty="0"/>
              <a:t>T</a:t>
            </a:r>
            <a:r>
              <a:rPr lang="en-US" dirty="0" smtClean="0"/>
              <a:t>he 3 </a:t>
            </a:r>
            <a:r>
              <a:rPr lang="en-US" dirty="0" err="1" smtClean="0"/>
              <a:t>Rs</a:t>
            </a:r>
            <a:endParaRPr lang="en-US" dirty="0" smtClean="0"/>
          </a:p>
          <a:p>
            <a:r>
              <a:rPr lang="en-US" dirty="0" smtClean="0"/>
              <a:t>Time</a:t>
            </a:r>
          </a:p>
          <a:p>
            <a:r>
              <a:rPr lang="en-US" dirty="0" smtClean="0"/>
              <a:t>Train everyone and send them out to do it</a:t>
            </a:r>
          </a:p>
          <a:p>
            <a:r>
              <a:rPr lang="en-US" dirty="0" smtClean="0"/>
              <a:t>Not enough training and support</a:t>
            </a:r>
          </a:p>
          <a:p>
            <a:r>
              <a:rPr lang="en-US" dirty="0" smtClean="0"/>
              <a:t>Relational Trust</a:t>
            </a:r>
          </a:p>
          <a:p>
            <a:r>
              <a:rPr lang="en-US" dirty="0"/>
              <a:t>We wanted to start big but realized we needed to start small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9883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254</TotalTime>
  <Words>799</Words>
  <Application>Microsoft Office PowerPoint</Application>
  <PresentationFormat>On-screen Show (4:3)</PresentationFormat>
  <Paragraphs>130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Arial Narrow</vt:lpstr>
      <vt:lpstr>Book Antiqua</vt:lpstr>
      <vt:lpstr>Calibri</vt:lpstr>
      <vt:lpstr>Century Gothic</vt:lpstr>
      <vt:lpstr>Wingdings 2</vt:lpstr>
      <vt:lpstr>Austin</vt:lpstr>
      <vt:lpstr>How The Stamford Public Schools Learned To Say Trauma: Implementing Trauma Informed, EBP Practices in a Public School Setting</vt:lpstr>
      <vt:lpstr>What happens when you shake a soda bottle?</vt:lpstr>
      <vt:lpstr>Objectives:</vt:lpstr>
      <vt:lpstr>About Stamford Public Schools</vt:lpstr>
      <vt:lpstr>Let’s Start At The Beginning </vt:lpstr>
      <vt:lpstr>School Year 2015-16:  The Learning Years </vt:lpstr>
      <vt:lpstr>PowerPoint Presentation</vt:lpstr>
      <vt:lpstr>Trauma Informed School Wide Cultural Response</vt:lpstr>
      <vt:lpstr>Are we pushing a boulder up a mountain?</vt:lpstr>
      <vt:lpstr>Still trying to push that boulder…</vt:lpstr>
      <vt:lpstr>PowerPoint Presentation</vt:lpstr>
      <vt:lpstr>Mental Health Change Initiatives:  Lessons Learned </vt:lpstr>
      <vt:lpstr>Coaching Model:  CBITS</vt:lpstr>
      <vt:lpstr>The New Action Plan 2016-Present </vt:lpstr>
      <vt:lpstr>Action Plan Continued..</vt:lpstr>
      <vt:lpstr>Making It Happen!!</vt:lpstr>
      <vt:lpstr>Change is Happening..</vt:lpstr>
      <vt:lpstr>Connecting the dots..</vt:lpstr>
      <vt:lpstr>Mindfulness Activity</vt:lpstr>
      <vt:lpstr>Questions?</vt:lpstr>
    </vt:vector>
  </TitlesOfParts>
  <Company>City of Stamford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The Stamford Public Schools Learned To Say Trauma: Implementing Trauma Informed, EBP Practices in a Public School Setting</dc:title>
  <dc:creator>Administrator</dc:creator>
  <cp:lastModifiedBy>White, Iris</cp:lastModifiedBy>
  <cp:revision>23</cp:revision>
  <cp:lastPrinted>2017-05-03T16:24:47Z</cp:lastPrinted>
  <dcterms:created xsi:type="dcterms:W3CDTF">2017-04-19T17:58:53Z</dcterms:created>
  <dcterms:modified xsi:type="dcterms:W3CDTF">2018-10-18T19:12:47Z</dcterms:modified>
</cp:coreProperties>
</file>