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p:sldMasterIdLst>
    <p:sldMasterId id="2147483663" r:id="rId4"/>
  </p:sldMasterIdLst>
  <p:notesMasterIdLst>
    <p:notesMasterId r:id="rId12"/>
  </p:notesMasterIdLst>
  <p:sldIdLst>
    <p:sldId id="265" r:id="rId5"/>
    <p:sldId id="267" r:id="rId6"/>
    <p:sldId id="268" r:id="rId7"/>
    <p:sldId id="262" r:id="rId8"/>
    <p:sldId id="271" r:id="rId9"/>
    <p:sldId id="269" r:id="rId10"/>
    <p:sldId id="266" r:id="rId11"/>
  </p:sldIdLst>
  <p:sldSz cx="9144000" cy="5143500" type="screen16x9"/>
  <p:notesSz cx="6858000" cy="9144000"/>
  <p:defaultTextStyle>
    <a:defPPr marL="0" marR="0" indent="0" algn="l" defTabSz="342900" rtl="0" fontAlgn="auto" latinLnBrk="1" hangingPunct="0">
      <a:lnSpc>
        <a:spcPct val="100000"/>
      </a:lnSpc>
      <a:spcBef>
        <a:spcPts val="0"/>
      </a:spcBef>
      <a:spcAft>
        <a:spcPts val="0"/>
      </a:spcAft>
      <a:buClrTx/>
      <a:buSzTx/>
      <a:buFontTx/>
      <a:buNone/>
      <a:tabLst/>
      <a:defRPr kumimoji="0" sz="675" b="0" i="0" u="none" strike="noStrike" cap="none" spc="0" normalizeH="0" baseline="0">
        <a:ln>
          <a:noFill/>
        </a:ln>
        <a:solidFill>
          <a:srgbClr val="000000"/>
        </a:solidFill>
        <a:effectLst/>
        <a:uFillTx/>
      </a:defRPr>
    </a:defPPr>
    <a:lvl1pPr marL="0" marR="0" indent="0" algn="l" defTabSz="309563" rtl="0" fontAlgn="auto" latinLnBrk="0" hangingPunct="0">
      <a:lnSpc>
        <a:spcPct val="100000"/>
      </a:lnSpc>
      <a:spcBef>
        <a:spcPts val="375"/>
      </a:spcBef>
      <a:spcAft>
        <a:spcPts val="0"/>
      </a:spcAft>
      <a:buClrTx/>
      <a:buSzTx/>
      <a:buFontTx/>
      <a:buNone/>
      <a:tabLst/>
      <a:defRPr kumimoji="0" sz="1688" b="0" i="0" u="none" strike="noStrike" cap="none" spc="0" normalizeH="0" baseline="0">
        <a:ln>
          <a:noFill/>
        </a:ln>
        <a:solidFill>
          <a:srgbClr val="000000"/>
        </a:solidFill>
        <a:effectLst/>
        <a:uFillTx/>
        <a:latin typeface="Lato Light"/>
        <a:ea typeface="Lato Light"/>
        <a:cs typeface="Lato Light"/>
        <a:sym typeface="Lato Light"/>
      </a:defRPr>
    </a:lvl1pPr>
    <a:lvl2pPr marL="0" marR="0" indent="0" algn="l" defTabSz="309563" rtl="0" fontAlgn="auto" latinLnBrk="0" hangingPunct="0">
      <a:lnSpc>
        <a:spcPct val="100000"/>
      </a:lnSpc>
      <a:spcBef>
        <a:spcPts val="375"/>
      </a:spcBef>
      <a:spcAft>
        <a:spcPts val="0"/>
      </a:spcAft>
      <a:buClrTx/>
      <a:buSzTx/>
      <a:buFontTx/>
      <a:buNone/>
      <a:tabLst/>
      <a:defRPr kumimoji="0" sz="1688" b="0" i="0" u="none" strike="noStrike" cap="none" spc="0" normalizeH="0" baseline="0">
        <a:ln>
          <a:noFill/>
        </a:ln>
        <a:solidFill>
          <a:srgbClr val="000000"/>
        </a:solidFill>
        <a:effectLst/>
        <a:uFillTx/>
        <a:latin typeface="Lato Light"/>
        <a:ea typeface="Lato Light"/>
        <a:cs typeface="Lato Light"/>
        <a:sym typeface="Lato Light"/>
      </a:defRPr>
    </a:lvl2pPr>
    <a:lvl3pPr marL="0" marR="0" indent="0" algn="l" defTabSz="309563" rtl="0" fontAlgn="auto" latinLnBrk="0" hangingPunct="0">
      <a:lnSpc>
        <a:spcPct val="100000"/>
      </a:lnSpc>
      <a:spcBef>
        <a:spcPts val="375"/>
      </a:spcBef>
      <a:spcAft>
        <a:spcPts val="0"/>
      </a:spcAft>
      <a:buClrTx/>
      <a:buSzTx/>
      <a:buFontTx/>
      <a:buNone/>
      <a:tabLst/>
      <a:defRPr kumimoji="0" sz="1688" b="0" i="0" u="none" strike="noStrike" cap="none" spc="0" normalizeH="0" baseline="0">
        <a:ln>
          <a:noFill/>
        </a:ln>
        <a:solidFill>
          <a:srgbClr val="000000"/>
        </a:solidFill>
        <a:effectLst/>
        <a:uFillTx/>
        <a:latin typeface="Lato Light"/>
        <a:ea typeface="Lato Light"/>
        <a:cs typeface="Lato Light"/>
        <a:sym typeface="Lato Light"/>
      </a:defRPr>
    </a:lvl3pPr>
    <a:lvl4pPr marL="0" marR="0" indent="0" algn="l" defTabSz="309563" rtl="0" fontAlgn="auto" latinLnBrk="0" hangingPunct="0">
      <a:lnSpc>
        <a:spcPct val="100000"/>
      </a:lnSpc>
      <a:spcBef>
        <a:spcPts val="375"/>
      </a:spcBef>
      <a:spcAft>
        <a:spcPts val="0"/>
      </a:spcAft>
      <a:buClrTx/>
      <a:buSzTx/>
      <a:buFontTx/>
      <a:buNone/>
      <a:tabLst/>
      <a:defRPr kumimoji="0" sz="1688" b="0" i="0" u="none" strike="noStrike" cap="none" spc="0" normalizeH="0" baseline="0">
        <a:ln>
          <a:noFill/>
        </a:ln>
        <a:solidFill>
          <a:srgbClr val="000000"/>
        </a:solidFill>
        <a:effectLst/>
        <a:uFillTx/>
        <a:latin typeface="Lato Light"/>
        <a:ea typeface="Lato Light"/>
        <a:cs typeface="Lato Light"/>
        <a:sym typeface="Lato Light"/>
      </a:defRPr>
    </a:lvl4pPr>
    <a:lvl5pPr marL="0" marR="0" indent="0" algn="l" defTabSz="309563" rtl="0" fontAlgn="auto" latinLnBrk="0" hangingPunct="0">
      <a:lnSpc>
        <a:spcPct val="100000"/>
      </a:lnSpc>
      <a:spcBef>
        <a:spcPts val="375"/>
      </a:spcBef>
      <a:spcAft>
        <a:spcPts val="0"/>
      </a:spcAft>
      <a:buClrTx/>
      <a:buSzTx/>
      <a:buFontTx/>
      <a:buNone/>
      <a:tabLst/>
      <a:defRPr kumimoji="0" sz="1688" b="0" i="0" u="none" strike="noStrike" cap="none" spc="0" normalizeH="0" baseline="0">
        <a:ln>
          <a:noFill/>
        </a:ln>
        <a:solidFill>
          <a:srgbClr val="000000"/>
        </a:solidFill>
        <a:effectLst/>
        <a:uFillTx/>
        <a:latin typeface="Lato Light"/>
        <a:ea typeface="Lato Light"/>
        <a:cs typeface="Lato Light"/>
        <a:sym typeface="Lato Light"/>
      </a:defRPr>
    </a:lvl5pPr>
    <a:lvl6pPr marL="0" marR="0" indent="0" algn="l" defTabSz="309563" rtl="0" fontAlgn="auto" latinLnBrk="0" hangingPunct="0">
      <a:lnSpc>
        <a:spcPct val="100000"/>
      </a:lnSpc>
      <a:spcBef>
        <a:spcPts val="375"/>
      </a:spcBef>
      <a:spcAft>
        <a:spcPts val="0"/>
      </a:spcAft>
      <a:buClrTx/>
      <a:buSzTx/>
      <a:buFontTx/>
      <a:buNone/>
      <a:tabLst/>
      <a:defRPr kumimoji="0" sz="1688" b="0" i="0" u="none" strike="noStrike" cap="none" spc="0" normalizeH="0" baseline="0">
        <a:ln>
          <a:noFill/>
        </a:ln>
        <a:solidFill>
          <a:srgbClr val="000000"/>
        </a:solidFill>
        <a:effectLst/>
        <a:uFillTx/>
        <a:latin typeface="Lato Light"/>
        <a:ea typeface="Lato Light"/>
        <a:cs typeface="Lato Light"/>
        <a:sym typeface="Lato Light"/>
      </a:defRPr>
    </a:lvl6pPr>
    <a:lvl7pPr marL="0" marR="0" indent="0" algn="l" defTabSz="309563" rtl="0" fontAlgn="auto" latinLnBrk="0" hangingPunct="0">
      <a:lnSpc>
        <a:spcPct val="100000"/>
      </a:lnSpc>
      <a:spcBef>
        <a:spcPts val="375"/>
      </a:spcBef>
      <a:spcAft>
        <a:spcPts val="0"/>
      </a:spcAft>
      <a:buClrTx/>
      <a:buSzTx/>
      <a:buFontTx/>
      <a:buNone/>
      <a:tabLst/>
      <a:defRPr kumimoji="0" sz="1688" b="0" i="0" u="none" strike="noStrike" cap="none" spc="0" normalizeH="0" baseline="0">
        <a:ln>
          <a:noFill/>
        </a:ln>
        <a:solidFill>
          <a:srgbClr val="000000"/>
        </a:solidFill>
        <a:effectLst/>
        <a:uFillTx/>
        <a:latin typeface="Lato Light"/>
        <a:ea typeface="Lato Light"/>
        <a:cs typeface="Lato Light"/>
        <a:sym typeface="Lato Light"/>
      </a:defRPr>
    </a:lvl7pPr>
    <a:lvl8pPr marL="0" marR="0" indent="0" algn="l" defTabSz="309563" rtl="0" fontAlgn="auto" latinLnBrk="0" hangingPunct="0">
      <a:lnSpc>
        <a:spcPct val="100000"/>
      </a:lnSpc>
      <a:spcBef>
        <a:spcPts val="375"/>
      </a:spcBef>
      <a:spcAft>
        <a:spcPts val="0"/>
      </a:spcAft>
      <a:buClrTx/>
      <a:buSzTx/>
      <a:buFontTx/>
      <a:buNone/>
      <a:tabLst/>
      <a:defRPr kumimoji="0" sz="1688" b="0" i="0" u="none" strike="noStrike" cap="none" spc="0" normalizeH="0" baseline="0">
        <a:ln>
          <a:noFill/>
        </a:ln>
        <a:solidFill>
          <a:srgbClr val="000000"/>
        </a:solidFill>
        <a:effectLst/>
        <a:uFillTx/>
        <a:latin typeface="Lato Light"/>
        <a:ea typeface="Lato Light"/>
        <a:cs typeface="Lato Light"/>
        <a:sym typeface="Lato Light"/>
      </a:defRPr>
    </a:lvl8pPr>
    <a:lvl9pPr marL="0" marR="0" indent="0" algn="l" defTabSz="309563" rtl="0" fontAlgn="auto" latinLnBrk="0" hangingPunct="0">
      <a:lnSpc>
        <a:spcPct val="100000"/>
      </a:lnSpc>
      <a:spcBef>
        <a:spcPts val="375"/>
      </a:spcBef>
      <a:spcAft>
        <a:spcPts val="0"/>
      </a:spcAft>
      <a:buClrTx/>
      <a:buSzTx/>
      <a:buFontTx/>
      <a:buNone/>
      <a:tabLst/>
      <a:defRPr kumimoji="0" sz="1688" b="0" i="0" u="none" strike="noStrike" cap="none" spc="0" normalizeH="0" baseline="0">
        <a:ln>
          <a:noFill/>
        </a:ln>
        <a:solidFill>
          <a:srgbClr val="000000"/>
        </a:solidFill>
        <a:effectLst/>
        <a:uFillTx/>
        <a:latin typeface="Lato Light"/>
        <a:ea typeface="Lato Light"/>
        <a:cs typeface="Lato Light"/>
        <a:sym typeface="Lato Light"/>
      </a:defRPr>
    </a:lvl9pPr>
  </p:defaultTextStyle>
  <p:extLst>
    <p:ext uri="{EFAFB233-063F-42B5-8137-9DF3F51BA10A}">
      <p15:sldGuideLst xmlns:p15="http://schemas.microsoft.com/office/powerpoint/2012/main">
        <p15:guide id="1" orient="horz" pos="252" userDrawn="1">
          <p15:clr>
            <a:srgbClr val="A4A3A4"/>
          </p15:clr>
        </p15:guide>
        <p15:guide id="2" pos="91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1079814-1951-E4BF-54B9-7ABB5F64BBC7}" name="Rich-Bye, Susan" initials="SR" userId="S::Susan.Rich-Bye@ct.gov::0b4a7af4-4a23-4a18-9135-06b286eb25d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ynn Butler" initials="LB" lastIdx="5" clrIdx="0">
    <p:extLst>
      <p:ext uri="{19B8F6BF-5375-455C-9EA6-DF929625EA0E}">
        <p15:presenceInfo xmlns:p15="http://schemas.microsoft.com/office/powerpoint/2012/main" userId="S::lbutler@rdwgroup.com::17d84705-716a-42aa-8d5b-d74795733d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5"/>
    <a:srgbClr val="84B54C"/>
    <a:srgbClr val="366E9B"/>
    <a:srgbClr val="F8951D"/>
    <a:srgbClr val="F7951F"/>
    <a:srgbClr val="FFCB11"/>
    <a:srgbClr val="FFCC0D"/>
    <a:srgbClr val="F2EEEA"/>
    <a:srgbClr val="F6BF2C"/>
    <a:srgbClr val="3B77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
          <a:latin typeface="Helvetica Neue Medium"/>
          <a:ea typeface="Helvetica Neue Medium"/>
          <a:cs typeface="Helvetica Neue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
          <a:latin typeface="Helvetica Neue Medium"/>
          <a:ea typeface="Helvetica Neue Medium"/>
          <a:cs typeface="Helvetica Neue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
          <a:latin typeface="Helvetica Neue Medium"/>
          <a:ea typeface="Helvetica Neue Medium"/>
          <a:cs typeface="Helvetica Neue Medium"/>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86"/>
    <p:restoredTop sz="95537"/>
  </p:normalViewPr>
  <p:slideViewPr>
    <p:cSldViewPr snapToGrid="0">
      <p:cViewPr varScale="1">
        <p:scale>
          <a:sx n="141" d="100"/>
          <a:sy n="141" d="100"/>
        </p:scale>
        <p:origin x="954" y="114"/>
      </p:cViewPr>
      <p:guideLst>
        <p:guide orient="horz" pos="252"/>
        <p:guide pos="912"/>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1C9BE6-20A1-477B-9E5B-884B2E0F5CA3}" type="doc">
      <dgm:prSet loTypeId="urn:microsoft.com/office/officeart/2005/8/layout/process1" loCatId="process" qsTypeId="urn:microsoft.com/office/officeart/2005/8/quickstyle/simple1" qsCatId="simple" csTypeId="urn:microsoft.com/office/officeart/2005/8/colors/accent2_1" csCatId="accent2" phldr="1"/>
      <dgm:spPr/>
      <dgm:t>
        <a:bodyPr/>
        <a:lstStyle/>
        <a:p>
          <a:endParaRPr lang="en-US"/>
        </a:p>
      </dgm:t>
    </dgm:pt>
    <dgm:pt modelId="{22C1CBF3-D598-4857-9BCA-7AF5984F2226}">
      <dgm:prSet phldrT="[Text]" phldr="0"/>
      <dgm:spPr>
        <a:ln>
          <a:solidFill>
            <a:srgbClr val="F15A25"/>
          </a:solidFill>
        </a:ln>
      </dgm:spPr>
      <dgm:t>
        <a:bodyPr/>
        <a:lstStyle/>
        <a:p>
          <a:r>
            <a:rPr lang="en-US" dirty="0"/>
            <a:t>Endowment Fund</a:t>
          </a:r>
        </a:p>
      </dgm:t>
    </dgm:pt>
    <dgm:pt modelId="{1005CA3E-E7FE-471A-B1D0-9F2F33E78EB6}" type="parTrans" cxnId="{CB00D1D1-7D33-4D53-9217-F9CDC32FADD5}">
      <dgm:prSet/>
      <dgm:spPr/>
      <dgm:t>
        <a:bodyPr/>
        <a:lstStyle/>
        <a:p>
          <a:endParaRPr lang="en-US"/>
        </a:p>
      </dgm:t>
    </dgm:pt>
    <dgm:pt modelId="{F0C1EDA5-0CBA-497C-A696-0DD49C01FAEB}" type="sibTrans" cxnId="{CB00D1D1-7D33-4D53-9217-F9CDC32FADD5}">
      <dgm:prSet/>
      <dgm:spPr>
        <a:solidFill>
          <a:srgbClr val="84B54C"/>
        </a:solidFill>
      </dgm:spPr>
      <dgm:t>
        <a:bodyPr/>
        <a:lstStyle/>
        <a:p>
          <a:endParaRPr lang="en-US"/>
        </a:p>
      </dgm:t>
    </dgm:pt>
    <dgm:pt modelId="{156B94DF-CD00-4A03-8E22-9FE8B75E86AD}">
      <dgm:prSet phldrT="[Text]" phldr="0"/>
      <dgm:spPr>
        <a:ln>
          <a:solidFill>
            <a:srgbClr val="F15A25"/>
          </a:solidFill>
        </a:ln>
      </dgm:spPr>
      <dgm:t>
        <a:bodyPr/>
        <a:lstStyle/>
        <a:p>
          <a:r>
            <a:rPr lang="en-US" dirty="0"/>
            <a:t>OEC Account</a:t>
          </a:r>
        </a:p>
      </dgm:t>
    </dgm:pt>
    <dgm:pt modelId="{12BED3AE-55C9-472A-8312-BBBD34E12E2D}" type="parTrans" cxnId="{7FEE4081-1B7A-4666-A4AB-DC51D555CA1A}">
      <dgm:prSet/>
      <dgm:spPr/>
      <dgm:t>
        <a:bodyPr/>
        <a:lstStyle/>
        <a:p>
          <a:endParaRPr lang="en-US"/>
        </a:p>
      </dgm:t>
    </dgm:pt>
    <dgm:pt modelId="{1FBF496A-D1CE-4947-82B6-25824435A943}" type="sibTrans" cxnId="{7FEE4081-1B7A-4666-A4AB-DC51D555CA1A}">
      <dgm:prSet/>
      <dgm:spPr>
        <a:solidFill>
          <a:srgbClr val="84B54C"/>
        </a:solidFill>
      </dgm:spPr>
      <dgm:t>
        <a:bodyPr/>
        <a:lstStyle/>
        <a:p>
          <a:endParaRPr lang="en-US"/>
        </a:p>
      </dgm:t>
    </dgm:pt>
    <dgm:pt modelId="{5A95067A-3B36-41B0-81F5-6985F96101DF}">
      <dgm:prSet phldrT="[Text]" phldr="0"/>
      <dgm:spPr>
        <a:ln>
          <a:solidFill>
            <a:srgbClr val="F15A25"/>
          </a:solidFill>
        </a:ln>
      </dgm:spPr>
      <dgm:t>
        <a:bodyPr/>
        <a:lstStyle/>
        <a:p>
          <a:r>
            <a:rPr lang="en-US" dirty="0"/>
            <a:t>State Stripe Payment System Account</a:t>
          </a:r>
        </a:p>
      </dgm:t>
    </dgm:pt>
    <dgm:pt modelId="{C90414A4-425D-4F35-9441-E605F2A01726}" type="parTrans" cxnId="{98FF0098-178A-42E6-B0F9-A4F0C1BD1943}">
      <dgm:prSet/>
      <dgm:spPr/>
      <dgm:t>
        <a:bodyPr/>
        <a:lstStyle/>
        <a:p>
          <a:endParaRPr lang="en-US"/>
        </a:p>
      </dgm:t>
    </dgm:pt>
    <dgm:pt modelId="{8941B1C0-F0C8-4D8C-A73C-7830346A3D82}" type="sibTrans" cxnId="{98FF0098-178A-42E6-B0F9-A4F0C1BD1943}">
      <dgm:prSet/>
      <dgm:spPr>
        <a:solidFill>
          <a:srgbClr val="84B54C"/>
        </a:solidFill>
      </dgm:spPr>
      <dgm:t>
        <a:bodyPr/>
        <a:lstStyle/>
        <a:p>
          <a:endParaRPr lang="en-US"/>
        </a:p>
      </dgm:t>
    </dgm:pt>
    <dgm:pt modelId="{D465163C-13D6-4EAD-9DED-C1FFC6A860FF}">
      <dgm:prSet phldrT="[Text]" phldr="0"/>
      <dgm:spPr>
        <a:ln>
          <a:solidFill>
            <a:srgbClr val="F15A25"/>
          </a:solidFill>
        </a:ln>
      </dgm:spPr>
      <dgm:t>
        <a:bodyPr/>
        <a:lstStyle/>
        <a:p>
          <a:r>
            <a:rPr lang="en-US" dirty="0"/>
            <a:t>Insurance Company Stripe Payment System Account</a:t>
          </a:r>
        </a:p>
      </dgm:t>
    </dgm:pt>
    <dgm:pt modelId="{405231C9-C855-42F7-B08D-4B34D4CD6E64}" type="parTrans" cxnId="{E785146D-9BF8-4926-843F-15C665BBD35F}">
      <dgm:prSet/>
      <dgm:spPr/>
      <dgm:t>
        <a:bodyPr/>
        <a:lstStyle/>
        <a:p>
          <a:endParaRPr lang="en-US"/>
        </a:p>
      </dgm:t>
    </dgm:pt>
    <dgm:pt modelId="{9820C9F4-FC9C-4C1B-B97B-FAB5BED38942}" type="sibTrans" cxnId="{E785146D-9BF8-4926-843F-15C665BBD35F}">
      <dgm:prSet/>
      <dgm:spPr/>
      <dgm:t>
        <a:bodyPr/>
        <a:lstStyle/>
        <a:p>
          <a:endParaRPr lang="en-US"/>
        </a:p>
      </dgm:t>
    </dgm:pt>
    <dgm:pt modelId="{504DA383-D222-43C2-B488-7F953E1FB905}" type="pres">
      <dgm:prSet presAssocID="{751C9BE6-20A1-477B-9E5B-884B2E0F5CA3}" presName="Name0" presStyleCnt="0">
        <dgm:presLayoutVars>
          <dgm:dir/>
          <dgm:resizeHandles val="exact"/>
        </dgm:presLayoutVars>
      </dgm:prSet>
      <dgm:spPr/>
    </dgm:pt>
    <dgm:pt modelId="{EFCB53BA-467A-49A6-AD01-1C75B10B9FF2}" type="pres">
      <dgm:prSet presAssocID="{22C1CBF3-D598-4857-9BCA-7AF5984F2226}" presName="node" presStyleLbl="node1" presStyleIdx="0" presStyleCnt="4">
        <dgm:presLayoutVars>
          <dgm:bulletEnabled val="1"/>
        </dgm:presLayoutVars>
      </dgm:prSet>
      <dgm:spPr/>
    </dgm:pt>
    <dgm:pt modelId="{BCFFC442-E087-4081-AD1E-F17C071969FB}" type="pres">
      <dgm:prSet presAssocID="{F0C1EDA5-0CBA-497C-A696-0DD49C01FAEB}" presName="sibTrans" presStyleLbl="sibTrans2D1" presStyleIdx="0" presStyleCnt="3"/>
      <dgm:spPr/>
    </dgm:pt>
    <dgm:pt modelId="{5695EE30-049D-4E79-B0EA-FC179001F7AB}" type="pres">
      <dgm:prSet presAssocID="{F0C1EDA5-0CBA-497C-A696-0DD49C01FAEB}" presName="connectorText" presStyleLbl="sibTrans2D1" presStyleIdx="0" presStyleCnt="3"/>
      <dgm:spPr/>
    </dgm:pt>
    <dgm:pt modelId="{30D4490B-91B9-483D-9A0E-C44723F69C9F}" type="pres">
      <dgm:prSet presAssocID="{156B94DF-CD00-4A03-8E22-9FE8B75E86AD}" presName="node" presStyleLbl="node1" presStyleIdx="1" presStyleCnt="4">
        <dgm:presLayoutVars>
          <dgm:bulletEnabled val="1"/>
        </dgm:presLayoutVars>
      </dgm:prSet>
      <dgm:spPr/>
    </dgm:pt>
    <dgm:pt modelId="{BDDEC1F5-C67F-47BB-A505-A9CCBFA15BFB}" type="pres">
      <dgm:prSet presAssocID="{1FBF496A-D1CE-4947-82B6-25824435A943}" presName="sibTrans" presStyleLbl="sibTrans2D1" presStyleIdx="1" presStyleCnt="3"/>
      <dgm:spPr/>
    </dgm:pt>
    <dgm:pt modelId="{BE3557A8-349B-493D-8D2F-08EA629E6A24}" type="pres">
      <dgm:prSet presAssocID="{1FBF496A-D1CE-4947-82B6-25824435A943}" presName="connectorText" presStyleLbl="sibTrans2D1" presStyleIdx="1" presStyleCnt="3"/>
      <dgm:spPr/>
    </dgm:pt>
    <dgm:pt modelId="{917D56A6-FB1C-4E89-9E97-2A035BAF2EA9}" type="pres">
      <dgm:prSet presAssocID="{5A95067A-3B36-41B0-81F5-6985F96101DF}" presName="node" presStyleLbl="node1" presStyleIdx="2" presStyleCnt="4">
        <dgm:presLayoutVars>
          <dgm:bulletEnabled val="1"/>
        </dgm:presLayoutVars>
      </dgm:prSet>
      <dgm:spPr/>
    </dgm:pt>
    <dgm:pt modelId="{9B0133B5-07D3-45C8-8A44-3323F1731A4F}" type="pres">
      <dgm:prSet presAssocID="{8941B1C0-F0C8-4D8C-A73C-7830346A3D82}" presName="sibTrans" presStyleLbl="sibTrans2D1" presStyleIdx="2" presStyleCnt="3"/>
      <dgm:spPr/>
    </dgm:pt>
    <dgm:pt modelId="{1BF74597-FFA6-4F56-B8AD-B2040898D79F}" type="pres">
      <dgm:prSet presAssocID="{8941B1C0-F0C8-4D8C-A73C-7830346A3D82}" presName="connectorText" presStyleLbl="sibTrans2D1" presStyleIdx="2" presStyleCnt="3"/>
      <dgm:spPr/>
    </dgm:pt>
    <dgm:pt modelId="{7D51B924-B2B8-41FD-8ACE-48BDC3C8D8CA}" type="pres">
      <dgm:prSet presAssocID="{D465163C-13D6-4EAD-9DED-C1FFC6A860FF}" presName="node" presStyleLbl="node1" presStyleIdx="3" presStyleCnt="4">
        <dgm:presLayoutVars>
          <dgm:bulletEnabled val="1"/>
        </dgm:presLayoutVars>
      </dgm:prSet>
      <dgm:spPr/>
    </dgm:pt>
  </dgm:ptLst>
  <dgm:cxnLst>
    <dgm:cxn modelId="{ED27310B-B3AC-4CD3-8902-79AEDAD0AC73}" type="presOf" srcId="{1FBF496A-D1CE-4947-82B6-25824435A943}" destId="{BDDEC1F5-C67F-47BB-A505-A9CCBFA15BFB}" srcOrd="0" destOrd="0" presId="urn:microsoft.com/office/officeart/2005/8/layout/process1"/>
    <dgm:cxn modelId="{F3AD1D15-6DD2-48E1-A022-8E741188D51C}" type="presOf" srcId="{F0C1EDA5-0CBA-497C-A696-0DD49C01FAEB}" destId="{BCFFC442-E087-4081-AD1E-F17C071969FB}" srcOrd="0" destOrd="0" presId="urn:microsoft.com/office/officeart/2005/8/layout/process1"/>
    <dgm:cxn modelId="{2B40D131-12AE-4656-B610-993AD4B932C4}" type="presOf" srcId="{156B94DF-CD00-4A03-8E22-9FE8B75E86AD}" destId="{30D4490B-91B9-483D-9A0E-C44723F69C9F}" srcOrd="0" destOrd="0" presId="urn:microsoft.com/office/officeart/2005/8/layout/process1"/>
    <dgm:cxn modelId="{EF650A62-1BCF-42B3-A3F5-9FE1406BFC89}" type="presOf" srcId="{F0C1EDA5-0CBA-497C-A696-0DD49C01FAEB}" destId="{5695EE30-049D-4E79-B0EA-FC179001F7AB}" srcOrd="1" destOrd="0" presId="urn:microsoft.com/office/officeart/2005/8/layout/process1"/>
    <dgm:cxn modelId="{E785146D-9BF8-4926-843F-15C665BBD35F}" srcId="{751C9BE6-20A1-477B-9E5B-884B2E0F5CA3}" destId="{D465163C-13D6-4EAD-9DED-C1FFC6A860FF}" srcOrd="3" destOrd="0" parTransId="{405231C9-C855-42F7-B08D-4B34D4CD6E64}" sibTransId="{9820C9F4-FC9C-4C1B-B97B-FAB5BED38942}"/>
    <dgm:cxn modelId="{C90CE87A-A4E6-48A4-A5F1-162DF4DFB022}" type="presOf" srcId="{8941B1C0-F0C8-4D8C-A73C-7830346A3D82}" destId="{9B0133B5-07D3-45C8-8A44-3323F1731A4F}" srcOrd="0" destOrd="0" presId="urn:microsoft.com/office/officeart/2005/8/layout/process1"/>
    <dgm:cxn modelId="{7FEE4081-1B7A-4666-A4AB-DC51D555CA1A}" srcId="{751C9BE6-20A1-477B-9E5B-884B2E0F5CA3}" destId="{156B94DF-CD00-4A03-8E22-9FE8B75E86AD}" srcOrd="1" destOrd="0" parTransId="{12BED3AE-55C9-472A-8312-BBBD34E12E2D}" sibTransId="{1FBF496A-D1CE-4947-82B6-25824435A943}"/>
    <dgm:cxn modelId="{98FF0098-178A-42E6-B0F9-A4F0C1BD1943}" srcId="{751C9BE6-20A1-477B-9E5B-884B2E0F5CA3}" destId="{5A95067A-3B36-41B0-81F5-6985F96101DF}" srcOrd="2" destOrd="0" parTransId="{C90414A4-425D-4F35-9441-E605F2A01726}" sibTransId="{8941B1C0-F0C8-4D8C-A73C-7830346A3D82}"/>
    <dgm:cxn modelId="{7FCED49A-6E88-41A3-A2F8-A1C55469974F}" type="presOf" srcId="{8941B1C0-F0C8-4D8C-A73C-7830346A3D82}" destId="{1BF74597-FFA6-4F56-B8AD-B2040898D79F}" srcOrd="1" destOrd="0" presId="urn:microsoft.com/office/officeart/2005/8/layout/process1"/>
    <dgm:cxn modelId="{502E12A0-402F-4392-A3F0-D5497809CE70}" type="presOf" srcId="{D465163C-13D6-4EAD-9DED-C1FFC6A860FF}" destId="{7D51B924-B2B8-41FD-8ACE-48BDC3C8D8CA}" srcOrd="0" destOrd="0" presId="urn:microsoft.com/office/officeart/2005/8/layout/process1"/>
    <dgm:cxn modelId="{A4C3F8A7-1A62-4B30-9B5B-5B9DE9A72108}" type="presOf" srcId="{751C9BE6-20A1-477B-9E5B-884B2E0F5CA3}" destId="{504DA383-D222-43C2-B488-7F953E1FB905}" srcOrd="0" destOrd="0" presId="urn:microsoft.com/office/officeart/2005/8/layout/process1"/>
    <dgm:cxn modelId="{BB8AC3B0-D1DE-4F87-B0D0-5668B0B7BC7E}" type="presOf" srcId="{1FBF496A-D1CE-4947-82B6-25824435A943}" destId="{BE3557A8-349B-493D-8D2F-08EA629E6A24}" srcOrd="1" destOrd="0" presId="urn:microsoft.com/office/officeart/2005/8/layout/process1"/>
    <dgm:cxn modelId="{C3CA18C2-24A3-4C31-B472-63D81C430B48}" type="presOf" srcId="{5A95067A-3B36-41B0-81F5-6985F96101DF}" destId="{917D56A6-FB1C-4E89-9E97-2A035BAF2EA9}" srcOrd="0" destOrd="0" presId="urn:microsoft.com/office/officeart/2005/8/layout/process1"/>
    <dgm:cxn modelId="{8B09B1CF-A3E4-4753-922E-5AE4690457FD}" type="presOf" srcId="{22C1CBF3-D598-4857-9BCA-7AF5984F2226}" destId="{EFCB53BA-467A-49A6-AD01-1C75B10B9FF2}" srcOrd="0" destOrd="0" presId="urn:microsoft.com/office/officeart/2005/8/layout/process1"/>
    <dgm:cxn modelId="{CB00D1D1-7D33-4D53-9217-F9CDC32FADD5}" srcId="{751C9BE6-20A1-477B-9E5B-884B2E0F5CA3}" destId="{22C1CBF3-D598-4857-9BCA-7AF5984F2226}" srcOrd="0" destOrd="0" parTransId="{1005CA3E-E7FE-471A-B1D0-9F2F33E78EB6}" sibTransId="{F0C1EDA5-0CBA-497C-A696-0DD49C01FAEB}"/>
    <dgm:cxn modelId="{F2469326-27A0-4B27-AF44-F20275BF616B}" type="presParOf" srcId="{504DA383-D222-43C2-B488-7F953E1FB905}" destId="{EFCB53BA-467A-49A6-AD01-1C75B10B9FF2}" srcOrd="0" destOrd="0" presId="urn:microsoft.com/office/officeart/2005/8/layout/process1"/>
    <dgm:cxn modelId="{D9049E74-A079-4B1F-817D-4D6ED75BBA52}" type="presParOf" srcId="{504DA383-D222-43C2-B488-7F953E1FB905}" destId="{BCFFC442-E087-4081-AD1E-F17C071969FB}" srcOrd="1" destOrd="0" presId="urn:microsoft.com/office/officeart/2005/8/layout/process1"/>
    <dgm:cxn modelId="{9B2B4F73-C883-44EF-966C-6CAC2278A0B5}" type="presParOf" srcId="{BCFFC442-E087-4081-AD1E-F17C071969FB}" destId="{5695EE30-049D-4E79-B0EA-FC179001F7AB}" srcOrd="0" destOrd="0" presId="urn:microsoft.com/office/officeart/2005/8/layout/process1"/>
    <dgm:cxn modelId="{0E84B67D-6D4C-4DA7-A643-EC14AA6BACB8}" type="presParOf" srcId="{504DA383-D222-43C2-B488-7F953E1FB905}" destId="{30D4490B-91B9-483D-9A0E-C44723F69C9F}" srcOrd="2" destOrd="0" presId="urn:microsoft.com/office/officeart/2005/8/layout/process1"/>
    <dgm:cxn modelId="{1D679EA1-36AA-4487-9524-6F749E1DA576}" type="presParOf" srcId="{504DA383-D222-43C2-B488-7F953E1FB905}" destId="{BDDEC1F5-C67F-47BB-A505-A9CCBFA15BFB}" srcOrd="3" destOrd="0" presId="urn:microsoft.com/office/officeart/2005/8/layout/process1"/>
    <dgm:cxn modelId="{39871AED-6B8C-45A8-BD7D-82E1BC84FB02}" type="presParOf" srcId="{BDDEC1F5-C67F-47BB-A505-A9CCBFA15BFB}" destId="{BE3557A8-349B-493D-8D2F-08EA629E6A24}" srcOrd="0" destOrd="0" presId="urn:microsoft.com/office/officeart/2005/8/layout/process1"/>
    <dgm:cxn modelId="{D360091B-0609-4859-995F-F41B36FD0066}" type="presParOf" srcId="{504DA383-D222-43C2-B488-7F953E1FB905}" destId="{917D56A6-FB1C-4E89-9E97-2A035BAF2EA9}" srcOrd="4" destOrd="0" presId="urn:microsoft.com/office/officeart/2005/8/layout/process1"/>
    <dgm:cxn modelId="{F0C04EDE-9301-4DDF-A376-A06A3D99B1E5}" type="presParOf" srcId="{504DA383-D222-43C2-B488-7F953E1FB905}" destId="{9B0133B5-07D3-45C8-8A44-3323F1731A4F}" srcOrd="5" destOrd="0" presId="urn:microsoft.com/office/officeart/2005/8/layout/process1"/>
    <dgm:cxn modelId="{9D0027A7-F925-4AEC-8A60-C399BD615127}" type="presParOf" srcId="{9B0133B5-07D3-45C8-8A44-3323F1731A4F}" destId="{1BF74597-FFA6-4F56-B8AD-B2040898D79F}" srcOrd="0" destOrd="0" presId="urn:microsoft.com/office/officeart/2005/8/layout/process1"/>
    <dgm:cxn modelId="{F2D19B1C-B238-4AAE-98EE-C75FA0FDB22F}" type="presParOf" srcId="{504DA383-D222-43C2-B488-7F953E1FB905}" destId="{7D51B924-B2B8-41FD-8ACE-48BDC3C8D8CA}"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CB53BA-467A-49A6-AD01-1C75B10B9FF2}">
      <dsp:nvSpPr>
        <dsp:cNvPr id="0" name=""/>
        <dsp:cNvSpPr/>
      </dsp:nvSpPr>
      <dsp:spPr>
        <a:xfrm>
          <a:off x="3336" y="18988"/>
          <a:ext cx="1458884" cy="1039455"/>
        </a:xfrm>
        <a:prstGeom prst="roundRect">
          <a:avLst>
            <a:gd name="adj" fmla="val 10000"/>
          </a:avLst>
        </a:prstGeom>
        <a:solidFill>
          <a:schemeClr val="lt1">
            <a:hueOff val="0"/>
            <a:satOff val="0"/>
            <a:lumOff val="0"/>
            <a:alphaOff val="0"/>
          </a:schemeClr>
        </a:solidFill>
        <a:ln w="25400" cap="flat" cmpd="sng" algn="ctr">
          <a:solidFill>
            <a:srgbClr val="F15A25"/>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Endowment Fund</a:t>
          </a:r>
        </a:p>
      </dsp:txBody>
      <dsp:txXfrm>
        <a:off x="33781" y="49433"/>
        <a:ext cx="1397994" cy="978565"/>
      </dsp:txXfrm>
    </dsp:sp>
    <dsp:sp modelId="{BCFFC442-E087-4081-AD1E-F17C071969FB}">
      <dsp:nvSpPr>
        <dsp:cNvPr id="0" name=""/>
        <dsp:cNvSpPr/>
      </dsp:nvSpPr>
      <dsp:spPr>
        <a:xfrm>
          <a:off x="1608109" y="357814"/>
          <a:ext cx="309283" cy="361803"/>
        </a:xfrm>
        <a:prstGeom prst="rightArrow">
          <a:avLst>
            <a:gd name="adj1" fmla="val 60000"/>
            <a:gd name="adj2" fmla="val 50000"/>
          </a:avLst>
        </a:prstGeom>
        <a:solidFill>
          <a:srgbClr val="84B54C"/>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1608109" y="430175"/>
        <a:ext cx="216498" cy="217081"/>
      </dsp:txXfrm>
    </dsp:sp>
    <dsp:sp modelId="{30D4490B-91B9-483D-9A0E-C44723F69C9F}">
      <dsp:nvSpPr>
        <dsp:cNvPr id="0" name=""/>
        <dsp:cNvSpPr/>
      </dsp:nvSpPr>
      <dsp:spPr>
        <a:xfrm>
          <a:off x="2045774" y="18988"/>
          <a:ext cx="1458884" cy="1039455"/>
        </a:xfrm>
        <a:prstGeom prst="roundRect">
          <a:avLst>
            <a:gd name="adj" fmla="val 10000"/>
          </a:avLst>
        </a:prstGeom>
        <a:solidFill>
          <a:schemeClr val="lt1">
            <a:hueOff val="0"/>
            <a:satOff val="0"/>
            <a:lumOff val="0"/>
            <a:alphaOff val="0"/>
          </a:schemeClr>
        </a:solidFill>
        <a:ln w="25400" cap="flat" cmpd="sng" algn="ctr">
          <a:solidFill>
            <a:srgbClr val="F15A25"/>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OEC Account</a:t>
          </a:r>
        </a:p>
      </dsp:txBody>
      <dsp:txXfrm>
        <a:off x="2076219" y="49433"/>
        <a:ext cx="1397994" cy="978565"/>
      </dsp:txXfrm>
    </dsp:sp>
    <dsp:sp modelId="{BDDEC1F5-C67F-47BB-A505-A9CCBFA15BFB}">
      <dsp:nvSpPr>
        <dsp:cNvPr id="0" name=""/>
        <dsp:cNvSpPr/>
      </dsp:nvSpPr>
      <dsp:spPr>
        <a:xfrm>
          <a:off x="3650547" y="357814"/>
          <a:ext cx="309283" cy="361803"/>
        </a:xfrm>
        <a:prstGeom prst="rightArrow">
          <a:avLst>
            <a:gd name="adj1" fmla="val 60000"/>
            <a:gd name="adj2" fmla="val 50000"/>
          </a:avLst>
        </a:prstGeom>
        <a:solidFill>
          <a:srgbClr val="84B54C"/>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3650547" y="430175"/>
        <a:ext cx="216498" cy="217081"/>
      </dsp:txXfrm>
    </dsp:sp>
    <dsp:sp modelId="{917D56A6-FB1C-4E89-9E97-2A035BAF2EA9}">
      <dsp:nvSpPr>
        <dsp:cNvPr id="0" name=""/>
        <dsp:cNvSpPr/>
      </dsp:nvSpPr>
      <dsp:spPr>
        <a:xfrm>
          <a:off x="4088212" y="18988"/>
          <a:ext cx="1458884" cy="1039455"/>
        </a:xfrm>
        <a:prstGeom prst="roundRect">
          <a:avLst>
            <a:gd name="adj" fmla="val 10000"/>
          </a:avLst>
        </a:prstGeom>
        <a:solidFill>
          <a:schemeClr val="lt1">
            <a:hueOff val="0"/>
            <a:satOff val="0"/>
            <a:lumOff val="0"/>
            <a:alphaOff val="0"/>
          </a:schemeClr>
        </a:solidFill>
        <a:ln w="25400" cap="flat" cmpd="sng" algn="ctr">
          <a:solidFill>
            <a:srgbClr val="F15A25"/>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State Stripe Payment System Account</a:t>
          </a:r>
        </a:p>
      </dsp:txBody>
      <dsp:txXfrm>
        <a:off x="4118657" y="49433"/>
        <a:ext cx="1397994" cy="978565"/>
      </dsp:txXfrm>
    </dsp:sp>
    <dsp:sp modelId="{9B0133B5-07D3-45C8-8A44-3323F1731A4F}">
      <dsp:nvSpPr>
        <dsp:cNvPr id="0" name=""/>
        <dsp:cNvSpPr/>
      </dsp:nvSpPr>
      <dsp:spPr>
        <a:xfrm>
          <a:off x="5692985" y="357814"/>
          <a:ext cx="309283" cy="361803"/>
        </a:xfrm>
        <a:prstGeom prst="rightArrow">
          <a:avLst>
            <a:gd name="adj1" fmla="val 60000"/>
            <a:gd name="adj2" fmla="val 50000"/>
          </a:avLst>
        </a:prstGeom>
        <a:solidFill>
          <a:srgbClr val="84B54C"/>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5692985" y="430175"/>
        <a:ext cx="216498" cy="217081"/>
      </dsp:txXfrm>
    </dsp:sp>
    <dsp:sp modelId="{7D51B924-B2B8-41FD-8ACE-48BDC3C8D8CA}">
      <dsp:nvSpPr>
        <dsp:cNvPr id="0" name=""/>
        <dsp:cNvSpPr/>
      </dsp:nvSpPr>
      <dsp:spPr>
        <a:xfrm>
          <a:off x="6130650" y="18988"/>
          <a:ext cx="1458884" cy="1039455"/>
        </a:xfrm>
        <a:prstGeom prst="roundRect">
          <a:avLst>
            <a:gd name="adj" fmla="val 10000"/>
          </a:avLst>
        </a:prstGeom>
        <a:solidFill>
          <a:schemeClr val="lt1">
            <a:hueOff val="0"/>
            <a:satOff val="0"/>
            <a:lumOff val="0"/>
            <a:alphaOff val="0"/>
          </a:schemeClr>
        </a:solidFill>
        <a:ln w="25400" cap="flat" cmpd="sng" algn="ctr">
          <a:solidFill>
            <a:srgbClr val="F15A25"/>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Insurance Company Stripe Payment System Account</a:t>
          </a:r>
        </a:p>
      </dsp:txBody>
      <dsp:txXfrm>
        <a:off x="6161095" y="49433"/>
        <a:ext cx="1397994" cy="978565"/>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7" name="Shape 117"/>
          <p:cNvSpPr>
            <a:spLocks noGrp="1" noRot="1" noChangeAspect="1"/>
          </p:cNvSpPr>
          <p:nvPr>
            <p:ph type="sldImg"/>
          </p:nvPr>
        </p:nvSpPr>
        <p:spPr>
          <a:xfrm>
            <a:off x="381000" y="685800"/>
            <a:ext cx="6096000" cy="3429000"/>
          </a:xfrm>
          <a:prstGeom prst="rect">
            <a:avLst/>
          </a:prstGeom>
        </p:spPr>
        <p:txBody>
          <a:bodyPr/>
          <a:lstStyle/>
          <a:p>
            <a:endParaRPr/>
          </a:p>
        </p:txBody>
      </p:sp>
      <p:sp>
        <p:nvSpPr>
          <p:cNvPr id="118" name="Shape 118"/>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769358639"/>
      </p:ext>
    </p:extLst>
  </p:cSld>
  <p:clrMap bg1="lt1" tx1="dk1" bg2="lt2" tx2="dk2" accent1="accent1" accent2="accent2" accent3="accent3" accent4="accent4" accent5="accent5" accent6="accent6" hlink="hlink" folHlink="folHlink"/>
  <p:notesStyle>
    <a:lvl1pPr defTabSz="171450" latinLnBrk="0">
      <a:lnSpc>
        <a:spcPct val="117999"/>
      </a:lnSpc>
      <a:defRPr sz="825">
        <a:latin typeface="Helvetica Neue"/>
        <a:ea typeface="Helvetica Neue"/>
        <a:cs typeface="Helvetica Neue"/>
        <a:sym typeface="Helvetica Neue"/>
      </a:defRPr>
    </a:lvl1pPr>
    <a:lvl2pPr indent="85725" defTabSz="171450" latinLnBrk="0">
      <a:lnSpc>
        <a:spcPct val="117999"/>
      </a:lnSpc>
      <a:defRPr sz="825">
        <a:latin typeface="Helvetica Neue"/>
        <a:ea typeface="Helvetica Neue"/>
        <a:cs typeface="Helvetica Neue"/>
        <a:sym typeface="Helvetica Neue"/>
      </a:defRPr>
    </a:lvl2pPr>
    <a:lvl3pPr indent="171450" defTabSz="171450" latinLnBrk="0">
      <a:lnSpc>
        <a:spcPct val="117999"/>
      </a:lnSpc>
      <a:defRPr sz="825">
        <a:latin typeface="Helvetica Neue"/>
        <a:ea typeface="Helvetica Neue"/>
        <a:cs typeface="Helvetica Neue"/>
        <a:sym typeface="Helvetica Neue"/>
      </a:defRPr>
    </a:lvl3pPr>
    <a:lvl4pPr indent="257175" defTabSz="171450" latinLnBrk="0">
      <a:lnSpc>
        <a:spcPct val="117999"/>
      </a:lnSpc>
      <a:defRPr sz="825">
        <a:latin typeface="Helvetica Neue"/>
        <a:ea typeface="Helvetica Neue"/>
        <a:cs typeface="Helvetica Neue"/>
        <a:sym typeface="Helvetica Neue"/>
      </a:defRPr>
    </a:lvl4pPr>
    <a:lvl5pPr indent="342900" defTabSz="171450" latinLnBrk="0">
      <a:lnSpc>
        <a:spcPct val="117999"/>
      </a:lnSpc>
      <a:defRPr sz="825">
        <a:latin typeface="Helvetica Neue"/>
        <a:ea typeface="Helvetica Neue"/>
        <a:cs typeface="Helvetica Neue"/>
        <a:sym typeface="Helvetica Neue"/>
      </a:defRPr>
    </a:lvl5pPr>
    <a:lvl6pPr indent="428625" defTabSz="171450" latinLnBrk="0">
      <a:lnSpc>
        <a:spcPct val="117999"/>
      </a:lnSpc>
      <a:defRPr sz="825">
        <a:latin typeface="Helvetica Neue"/>
        <a:ea typeface="Helvetica Neue"/>
        <a:cs typeface="Helvetica Neue"/>
        <a:sym typeface="Helvetica Neue"/>
      </a:defRPr>
    </a:lvl6pPr>
    <a:lvl7pPr indent="514350" defTabSz="171450" latinLnBrk="0">
      <a:lnSpc>
        <a:spcPct val="117999"/>
      </a:lnSpc>
      <a:defRPr sz="825">
        <a:latin typeface="Helvetica Neue"/>
        <a:ea typeface="Helvetica Neue"/>
        <a:cs typeface="Helvetica Neue"/>
        <a:sym typeface="Helvetica Neue"/>
      </a:defRPr>
    </a:lvl7pPr>
    <a:lvl8pPr indent="600075" defTabSz="171450" latinLnBrk="0">
      <a:lnSpc>
        <a:spcPct val="117999"/>
      </a:lnSpc>
      <a:defRPr sz="825">
        <a:latin typeface="Helvetica Neue"/>
        <a:ea typeface="Helvetica Neue"/>
        <a:cs typeface="Helvetica Neue"/>
        <a:sym typeface="Helvetica Neue"/>
      </a:defRPr>
    </a:lvl8pPr>
    <a:lvl9pPr indent="685800" defTabSz="171450" latinLnBrk="0">
      <a:lnSpc>
        <a:spcPct val="117999"/>
      </a:lnSpc>
      <a:defRPr sz="825">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Title &amp; Subtitle">
    <p:bg>
      <p:bgPr>
        <a:solidFill>
          <a:srgbClr val="F2EEEA"/>
        </a:solidFill>
        <a:effectLst/>
      </p:bgPr>
    </p:bg>
    <p:spTree>
      <p:nvGrpSpPr>
        <p:cNvPr id="1" name=""/>
        <p:cNvGrpSpPr/>
        <p:nvPr/>
      </p:nvGrpSpPr>
      <p:grpSpPr>
        <a:xfrm>
          <a:off x="0" y="0"/>
          <a:ext cx="0" cy="0"/>
          <a:chOff x="0" y="0"/>
          <a:chExt cx="0" cy="0"/>
        </a:xfrm>
      </p:grpSpPr>
      <p:sp>
        <p:nvSpPr>
          <p:cNvPr id="31" name="Text Placeholder 31">
            <a:extLst>
              <a:ext uri="{FF2B5EF4-FFF2-40B4-BE49-F238E27FC236}">
                <a16:creationId xmlns:a16="http://schemas.microsoft.com/office/drawing/2014/main" id="{8BD5622B-A7DE-9149-A447-1C0C3DA0E1B1}"/>
              </a:ext>
            </a:extLst>
          </p:cNvPr>
          <p:cNvSpPr>
            <a:spLocks noGrp="1"/>
          </p:cNvSpPr>
          <p:nvPr>
            <p:ph type="body" sz="quarter" idx="13" hasCustomPrompt="1"/>
          </p:nvPr>
        </p:nvSpPr>
        <p:spPr>
          <a:xfrm>
            <a:off x="375683" y="2413001"/>
            <a:ext cx="3078717" cy="349857"/>
          </a:xfrm>
          <a:prstGeom prst="rect">
            <a:avLst/>
          </a:prstGeom>
          <a:noFill/>
        </p:spPr>
        <p:txBody>
          <a:bodyPr anchor="t"/>
          <a:lstStyle>
            <a:lvl1pPr algn="l">
              <a:spcBef>
                <a:spcPts val="0"/>
              </a:spcBef>
              <a:defRPr sz="1400" b="1" i="0">
                <a:solidFill>
                  <a:srgbClr val="84B54C"/>
                </a:solidFill>
                <a:latin typeface="Foco" panose="020B0504050202020203" pitchFamily="34" charset="0"/>
                <a:ea typeface="Foco" panose="020B0504050202020203" pitchFamily="34" charset="0"/>
                <a:cs typeface="Segoe UI" panose="020B0502040204020203" pitchFamily="34" charset="0"/>
              </a:defRPr>
            </a:lvl1pPr>
          </a:lstStyle>
          <a:p>
            <a:pPr lvl="0"/>
            <a:r>
              <a:rPr lang="en-US" dirty="0"/>
              <a:t>Subtitle</a:t>
            </a:r>
          </a:p>
        </p:txBody>
      </p:sp>
      <p:pic>
        <p:nvPicPr>
          <p:cNvPr id="2" name="Image" descr="Access Health CT company logo in orange and yellow">
            <a:extLst>
              <a:ext uri="{FF2B5EF4-FFF2-40B4-BE49-F238E27FC236}">
                <a16:creationId xmlns:a16="http://schemas.microsoft.com/office/drawing/2014/main" id="{1307B491-3162-EFC4-B43D-64E32D1626A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39183" y="375836"/>
            <a:ext cx="2543659" cy="551263"/>
          </a:xfrm>
          <a:prstGeom prst="rect">
            <a:avLst/>
          </a:prstGeom>
          <a:ln w="12700">
            <a:miter lim="400000"/>
          </a:ln>
        </p:spPr>
      </p:pic>
      <p:sp>
        <p:nvSpPr>
          <p:cNvPr id="5" name="Title 3">
            <a:extLst>
              <a:ext uri="{FF2B5EF4-FFF2-40B4-BE49-F238E27FC236}">
                <a16:creationId xmlns:a16="http://schemas.microsoft.com/office/drawing/2014/main" id="{608EA046-70B2-7E2B-8CCC-8F7B871B2460}"/>
              </a:ext>
            </a:extLst>
          </p:cNvPr>
          <p:cNvSpPr>
            <a:spLocks noGrp="1"/>
          </p:cNvSpPr>
          <p:nvPr>
            <p:ph type="title" hasCustomPrompt="1"/>
          </p:nvPr>
        </p:nvSpPr>
        <p:spPr>
          <a:xfrm>
            <a:off x="375683" y="1871330"/>
            <a:ext cx="3078717" cy="424950"/>
          </a:xfrm>
          <a:prstGeom prst="rect">
            <a:avLst/>
          </a:prstGeom>
          <a:noFill/>
        </p:spPr>
        <p:txBody>
          <a:bodyPr anchor="t"/>
          <a:lstStyle>
            <a:lvl1pPr algn="l" fontAlgn="t">
              <a:spcAft>
                <a:spcPts val="1200"/>
              </a:spcAft>
              <a:defRPr sz="2800" b="1" i="0">
                <a:solidFill>
                  <a:srgbClr val="3B77A7"/>
                </a:solidFill>
                <a:latin typeface="Foco" panose="020B0504050202020203" pitchFamily="34" charset="0"/>
              </a:defRPr>
            </a:lvl1pPr>
          </a:lstStyle>
          <a:p>
            <a:r>
              <a:rPr lang="en-US" dirty="0"/>
              <a:t>Presentation Title</a:t>
            </a:r>
          </a:p>
        </p:txBody>
      </p:sp>
      <p:sp>
        <p:nvSpPr>
          <p:cNvPr id="54" name="Freeform 53">
            <a:extLst>
              <a:ext uri="{FF2B5EF4-FFF2-40B4-BE49-F238E27FC236}">
                <a16:creationId xmlns:a16="http://schemas.microsoft.com/office/drawing/2014/main" id="{03F713C9-36A2-1C5F-69A0-C71E76B039DE}"/>
              </a:ext>
              <a:ext uri="{C183D7F6-B498-43B3-948B-1728B52AA6E4}">
                <adec:decorative xmlns:adec="http://schemas.microsoft.com/office/drawing/2017/decorative" val="1"/>
              </a:ext>
            </a:extLst>
          </p:cNvPr>
          <p:cNvSpPr/>
          <p:nvPr userDrawn="1"/>
        </p:nvSpPr>
        <p:spPr>
          <a:xfrm>
            <a:off x="1" y="3878664"/>
            <a:ext cx="2304667" cy="1295400"/>
          </a:xfrm>
          <a:custGeom>
            <a:avLst/>
            <a:gdLst>
              <a:gd name="connsiteX0" fmla="*/ 882650 w 2304667"/>
              <a:gd name="connsiteY0" fmla="*/ 0 h 1295400"/>
              <a:gd name="connsiteX1" fmla="*/ 2304024 w 2304667"/>
              <a:gd name="connsiteY1" fmla="*/ 1282669 h 1295400"/>
              <a:gd name="connsiteX2" fmla="*/ 2304667 w 2304667"/>
              <a:gd name="connsiteY2" fmla="*/ 1295400 h 1295400"/>
              <a:gd name="connsiteX3" fmla="*/ 0 w 2304667"/>
              <a:gd name="connsiteY3" fmla="*/ 1295400 h 1295400"/>
              <a:gd name="connsiteX4" fmla="*/ 0 w 2304667"/>
              <a:gd name="connsiteY4" fmla="*/ 306689 h 1295400"/>
              <a:gd name="connsiteX5" fmla="*/ 83822 w 2304667"/>
              <a:gd name="connsiteY5" fmla="*/ 244008 h 1295400"/>
              <a:gd name="connsiteX6" fmla="*/ 882650 w 2304667"/>
              <a:gd name="connsiteY6"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4667" h="1295400">
                <a:moveTo>
                  <a:pt x="882650" y="0"/>
                </a:moveTo>
                <a:cubicBezTo>
                  <a:pt x="1622410" y="0"/>
                  <a:pt x="2230857" y="562213"/>
                  <a:pt x="2304024" y="1282669"/>
                </a:cubicBezTo>
                <a:lnTo>
                  <a:pt x="2304667" y="1295400"/>
                </a:lnTo>
                <a:lnTo>
                  <a:pt x="0" y="1295400"/>
                </a:lnTo>
                <a:lnTo>
                  <a:pt x="0" y="306689"/>
                </a:lnTo>
                <a:lnTo>
                  <a:pt x="83822" y="244008"/>
                </a:lnTo>
                <a:cubicBezTo>
                  <a:pt x="311852" y="89954"/>
                  <a:pt x="586746" y="0"/>
                  <a:pt x="882650" y="0"/>
                </a:cubicBezTo>
                <a:close/>
              </a:path>
            </a:pathLst>
          </a:custGeom>
          <a:solidFill>
            <a:srgbClr val="F8951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33" name="TextBox 32">
            <a:extLst>
              <a:ext uri="{FF2B5EF4-FFF2-40B4-BE49-F238E27FC236}">
                <a16:creationId xmlns:a16="http://schemas.microsoft.com/office/drawing/2014/main" id="{F6487685-EDF9-8B8C-A97D-1AA0077A6BEC}"/>
              </a:ext>
            </a:extLst>
          </p:cNvPr>
          <p:cNvSpPr txBox="1"/>
          <p:nvPr userDrawn="1"/>
        </p:nvSpPr>
        <p:spPr>
          <a:xfrm>
            <a:off x="1089329" y="4659464"/>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normAutofit fontScale="25000" lnSpcReduction="20000"/>
          </a:bodyPr>
          <a:lstStyle/>
          <a:p>
            <a:pPr marL="0" marR="0" indent="0" algn="l" defTabSz="825500" rtl="0" fontAlgn="auto" latinLnBrk="0" hangingPunct="0">
              <a:lnSpc>
                <a:spcPct val="100000"/>
              </a:lnSpc>
              <a:spcBef>
                <a:spcPts val="1000"/>
              </a:spcBef>
              <a:spcAft>
                <a:spcPts val="0"/>
              </a:spcAft>
              <a:buClrTx/>
              <a:buSzTx/>
              <a:buFontTx/>
              <a:buNone/>
              <a:tabLst/>
            </a:pPr>
            <a:endParaRPr kumimoji="0" lang="en-US" sz="4500" b="0" i="0" u="none" strike="noStrike" cap="none" spc="0" normalizeH="0" baseline="0" dirty="0">
              <a:ln>
                <a:noFill/>
              </a:ln>
              <a:solidFill>
                <a:srgbClr val="000000"/>
              </a:solidFill>
              <a:effectLst/>
              <a:uFillTx/>
              <a:latin typeface="Lato Light"/>
              <a:ea typeface="Lato Light"/>
              <a:cs typeface="Lato Light"/>
              <a:sym typeface="Lato Light"/>
            </a:endParaRPr>
          </a:p>
        </p:txBody>
      </p:sp>
      <p:sp>
        <p:nvSpPr>
          <p:cNvPr id="32" name="Text Placeholder 31">
            <a:extLst>
              <a:ext uri="{FF2B5EF4-FFF2-40B4-BE49-F238E27FC236}">
                <a16:creationId xmlns:a16="http://schemas.microsoft.com/office/drawing/2014/main" id="{0D6CC442-B160-388D-EB58-29F2470D8205}"/>
              </a:ext>
            </a:extLst>
          </p:cNvPr>
          <p:cNvSpPr>
            <a:spLocks noGrp="1"/>
          </p:cNvSpPr>
          <p:nvPr>
            <p:ph type="body" sz="quarter" idx="15" hasCustomPrompt="1"/>
          </p:nvPr>
        </p:nvSpPr>
        <p:spPr>
          <a:xfrm>
            <a:off x="375683" y="4515029"/>
            <a:ext cx="1158950" cy="349856"/>
          </a:xfrm>
          <a:prstGeom prst="rect">
            <a:avLst/>
          </a:prstGeom>
          <a:noFill/>
        </p:spPr>
        <p:txBody>
          <a:bodyPr anchor="t"/>
          <a:lstStyle>
            <a:lvl1pPr algn="l">
              <a:spcBef>
                <a:spcPts val="0"/>
              </a:spcBef>
              <a:defRPr sz="1200" b="0" i="0">
                <a:solidFill>
                  <a:schemeClr val="bg1"/>
                </a:solidFill>
                <a:latin typeface="Foco" panose="020B0504050202020203" pitchFamily="34" charset="0"/>
                <a:ea typeface="Foco" panose="020B0504050202020203" pitchFamily="34" charset="0"/>
                <a:cs typeface="Segoe UI" panose="020B0502040204020203" pitchFamily="34" charset="0"/>
              </a:defRPr>
            </a:lvl1pPr>
          </a:lstStyle>
          <a:p>
            <a:pPr lvl="0"/>
            <a:r>
              <a:rPr lang="en-US" dirty="0"/>
              <a:t>Date</a:t>
            </a:r>
          </a:p>
        </p:txBody>
      </p:sp>
      <p:sp>
        <p:nvSpPr>
          <p:cNvPr id="14" name="Picture Placeholder 13">
            <a:extLst>
              <a:ext uri="{FF2B5EF4-FFF2-40B4-BE49-F238E27FC236}">
                <a16:creationId xmlns:a16="http://schemas.microsoft.com/office/drawing/2014/main" id="{E5CE291A-AFD2-7266-0BB8-921C638ECF15}"/>
              </a:ext>
            </a:extLst>
          </p:cNvPr>
          <p:cNvSpPr>
            <a:spLocks noGrp="1"/>
          </p:cNvSpPr>
          <p:nvPr>
            <p:ph type="pic" sz="quarter" idx="16"/>
          </p:nvPr>
        </p:nvSpPr>
        <p:spPr>
          <a:xfrm>
            <a:off x="3664660" y="0"/>
            <a:ext cx="5479342" cy="4983808"/>
          </a:xfrm>
          <a:custGeom>
            <a:avLst/>
            <a:gdLst>
              <a:gd name="connsiteX0" fmla="*/ 316535 w 5479342"/>
              <a:gd name="connsiteY0" fmla="*/ 0 h 4983808"/>
              <a:gd name="connsiteX1" fmla="*/ 5479342 w 5479342"/>
              <a:gd name="connsiteY1" fmla="*/ 0 h 4983808"/>
              <a:gd name="connsiteX2" fmla="*/ 5479342 w 5479342"/>
              <a:gd name="connsiteY2" fmla="*/ 4440269 h 4983808"/>
              <a:gd name="connsiteX3" fmla="*/ 5283806 w 5479342"/>
              <a:gd name="connsiteY3" fmla="*/ 4557524 h 4983808"/>
              <a:gd name="connsiteX4" fmla="*/ 3578215 w 5479342"/>
              <a:gd name="connsiteY4" fmla="*/ 4983808 h 4983808"/>
              <a:gd name="connsiteX5" fmla="*/ 0 w 5479342"/>
              <a:gd name="connsiteY5" fmla="*/ 1451882 h 4983808"/>
              <a:gd name="connsiteX6" fmla="*/ 248197 w 5479342"/>
              <a:gd name="connsiteY6" fmla="*/ 156813 h 4983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79342" h="4983808">
                <a:moveTo>
                  <a:pt x="316535" y="0"/>
                </a:moveTo>
                <a:lnTo>
                  <a:pt x="5479342" y="0"/>
                </a:lnTo>
                <a:lnTo>
                  <a:pt x="5479342" y="4440269"/>
                </a:lnTo>
                <a:lnTo>
                  <a:pt x="5283806" y="4557524"/>
                </a:lnTo>
                <a:cubicBezTo>
                  <a:pt x="4776796" y="4829385"/>
                  <a:pt x="4195776" y="4983808"/>
                  <a:pt x="3578215" y="4983808"/>
                </a:cubicBezTo>
                <a:cubicBezTo>
                  <a:pt x="1602021" y="4983808"/>
                  <a:pt x="0" y="3402511"/>
                  <a:pt x="0" y="1451882"/>
                </a:cubicBezTo>
                <a:cubicBezTo>
                  <a:pt x="0" y="994703"/>
                  <a:pt x="88002" y="557812"/>
                  <a:pt x="248197" y="156813"/>
                </a:cubicBezTo>
                <a:close/>
              </a:path>
            </a:pathLst>
          </a:custGeom>
          <a:ln w="41275">
            <a:noFill/>
          </a:ln>
        </p:spPr>
        <p:txBody>
          <a:bodyPr wrap="square">
            <a:noAutofit/>
          </a:bodyPr>
          <a:lstStyle/>
          <a:p>
            <a:endParaRPr lang="en-US"/>
          </a:p>
        </p:txBody>
      </p:sp>
      <p:sp>
        <p:nvSpPr>
          <p:cNvPr id="4" name="Freeform 3">
            <a:extLst>
              <a:ext uri="{FF2B5EF4-FFF2-40B4-BE49-F238E27FC236}">
                <a16:creationId xmlns:a16="http://schemas.microsoft.com/office/drawing/2014/main" id="{F51EA160-FBB5-2AB5-C737-1F3FD990C241}"/>
              </a:ext>
              <a:ext uri="{C183D7F6-B498-43B3-948B-1728B52AA6E4}">
                <adec:decorative xmlns:adec="http://schemas.microsoft.com/office/drawing/2017/decorative" val="1"/>
              </a:ext>
            </a:extLst>
          </p:cNvPr>
          <p:cNvSpPr/>
          <p:nvPr userDrawn="1"/>
        </p:nvSpPr>
        <p:spPr>
          <a:xfrm rot="10800000">
            <a:off x="8671769" y="4745117"/>
            <a:ext cx="472230" cy="328315"/>
          </a:xfrm>
          <a:custGeom>
            <a:avLst/>
            <a:gdLst>
              <a:gd name="connsiteX0" fmla="*/ 0 w 621313"/>
              <a:gd name="connsiteY0" fmla="*/ 0 h 431964"/>
              <a:gd name="connsiteX1" fmla="*/ 405331 w 621313"/>
              <a:gd name="connsiteY1" fmla="*/ 0 h 431964"/>
              <a:gd name="connsiteX2" fmla="*/ 431964 w 621313"/>
              <a:gd name="connsiteY2" fmla="*/ 0 h 431964"/>
              <a:gd name="connsiteX3" fmla="*/ 431964 w 621313"/>
              <a:gd name="connsiteY3" fmla="*/ 2685 h 431964"/>
              <a:gd name="connsiteX4" fmla="*/ 448859 w 621313"/>
              <a:gd name="connsiteY4" fmla="*/ 4388 h 431964"/>
              <a:gd name="connsiteX5" fmla="*/ 621313 w 621313"/>
              <a:gd name="connsiteY5" fmla="*/ 215982 h 431964"/>
              <a:gd name="connsiteX6" fmla="*/ 448859 w 621313"/>
              <a:gd name="connsiteY6" fmla="*/ 427576 h 431964"/>
              <a:gd name="connsiteX7" fmla="*/ 431964 w 621313"/>
              <a:gd name="connsiteY7" fmla="*/ 429279 h 431964"/>
              <a:gd name="connsiteX8" fmla="*/ 431964 w 621313"/>
              <a:gd name="connsiteY8" fmla="*/ 431964 h 431964"/>
              <a:gd name="connsiteX9" fmla="*/ 405331 w 621313"/>
              <a:gd name="connsiteY9" fmla="*/ 431964 h 431964"/>
              <a:gd name="connsiteX10" fmla="*/ 0 w 621313"/>
              <a:gd name="connsiteY10" fmla="*/ 431964 h 43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1313" h="431964">
                <a:moveTo>
                  <a:pt x="0" y="0"/>
                </a:moveTo>
                <a:lnTo>
                  <a:pt x="405331" y="0"/>
                </a:lnTo>
                <a:lnTo>
                  <a:pt x="431964" y="0"/>
                </a:lnTo>
                <a:lnTo>
                  <a:pt x="431964" y="2685"/>
                </a:lnTo>
                <a:lnTo>
                  <a:pt x="448859" y="4388"/>
                </a:lnTo>
                <a:cubicBezTo>
                  <a:pt x="547279" y="24528"/>
                  <a:pt x="621313" y="111609"/>
                  <a:pt x="621313" y="215982"/>
                </a:cubicBezTo>
                <a:cubicBezTo>
                  <a:pt x="621313" y="320356"/>
                  <a:pt x="547279" y="407437"/>
                  <a:pt x="448859" y="427576"/>
                </a:cubicBezTo>
                <a:lnTo>
                  <a:pt x="431964" y="429279"/>
                </a:lnTo>
                <a:lnTo>
                  <a:pt x="431964" y="431964"/>
                </a:lnTo>
                <a:lnTo>
                  <a:pt x="405331" y="431964"/>
                </a:lnTo>
                <a:lnTo>
                  <a:pt x="0" y="431964"/>
                </a:lnTo>
                <a:close/>
              </a:path>
            </a:pathLst>
          </a:custGeom>
          <a:solidFill>
            <a:srgbClr val="F8951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6" name="Slide Number">
            <a:extLst>
              <a:ext uri="{FF2B5EF4-FFF2-40B4-BE49-F238E27FC236}">
                <a16:creationId xmlns:a16="http://schemas.microsoft.com/office/drawing/2014/main" id="{283BD156-3A7C-F445-0FA8-A7E526AAF861}"/>
              </a:ext>
            </a:extLst>
          </p:cNvPr>
          <p:cNvSpPr txBox="1">
            <a:spLocks/>
          </p:cNvSpPr>
          <p:nvPr userDrawn="1"/>
        </p:nvSpPr>
        <p:spPr>
          <a:xfrm>
            <a:off x="8797865" y="4820788"/>
            <a:ext cx="220039" cy="176972"/>
          </a:xfrm>
          <a:prstGeom prst="rect">
            <a:avLst/>
          </a:prstGeom>
          <a:ln w="12700">
            <a:miter lim="400000"/>
          </a:ln>
        </p:spPr>
        <p:txBody>
          <a:bodyPr wrap="square" lIns="19050" tIns="19050" rIns="19050" bIns="1905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Lato Regular"/>
                <a:ea typeface="Lato Regular"/>
                <a:cs typeface="Lato Regular"/>
                <a:sym typeface="Lato Regular"/>
              </a:defRPr>
            </a:lvl1pPr>
            <a:lvl2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2pPr>
            <a:lvl3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3pPr>
            <a:lvl4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4pPr>
            <a:lvl5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5pPr>
            <a:lvl6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6pPr>
            <a:lvl7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7pPr>
            <a:lvl8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8pPr>
            <a:lvl9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9pPr>
          </a:lstStyle>
          <a:p>
            <a:pPr algn="ctr"/>
            <a:fld id="{86CB4B4D-7CA3-9044-876B-883B54F8677D}" type="slidenum">
              <a:rPr lang="en-US" sz="900" b="0" i="0" smtClean="0">
                <a:solidFill>
                  <a:schemeClr val="bg1"/>
                </a:solidFill>
                <a:latin typeface="Foco" panose="020B0504050202020203" pitchFamily="34" charset="0"/>
              </a:rPr>
              <a:pPr algn="ctr"/>
              <a:t>‹#›</a:t>
            </a:fld>
            <a:endParaRPr lang="en-US" sz="900" b="0" i="0" dirty="0">
              <a:solidFill>
                <a:schemeClr val="bg1"/>
              </a:solidFill>
              <a:latin typeface="Foco" panose="020B0504050202020203" pitchFamily="34" charset="0"/>
            </a:endParaRPr>
          </a:p>
        </p:txBody>
      </p:sp>
    </p:spTree>
    <p:extLst>
      <p:ext uri="{BB962C8B-B14F-4D97-AF65-F5344CB8AC3E}">
        <p14:creationId xmlns:p14="http://schemas.microsoft.com/office/powerpoint/2010/main" val="4178187977"/>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ue Section Divider">
    <p:bg>
      <p:bgRef idx="1001">
        <a:schemeClr val="bg1"/>
      </p:bgRef>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14C4A12-3C50-F2A4-F031-AF15F4FA70C1}"/>
              </a:ext>
            </a:extLst>
          </p:cNvPr>
          <p:cNvSpPr/>
          <p:nvPr userDrawn="1"/>
        </p:nvSpPr>
        <p:spPr>
          <a:xfrm>
            <a:off x="0" y="0"/>
            <a:ext cx="9144000" cy="5148072"/>
          </a:xfrm>
          <a:prstGeom prst="rect">
            <a:avLst/>
          </a:prstGeom>
          <a:solidFill>
            <a:srgbClr val="366E9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pic>
        <p:nvPicPr>
          <p:cNvPr id="6" name="Picture 5">
            <a:extLst>
              <a:ext uri="{FF2B5EF4-FFF2-40B4-BE49-F238E27FC236}">
                <a16:creationId xmlns:a16="http://schemas.microsoft.com/office/drawing/2014/main" id="{6DE6FC3D-7909-F90D-4401-F4B68241A131}"/>
              </a:ext>
              <a:ext uri="{C183D7F6-B498-43B3-948B-1728B52AA6E4}">
                <adec:decorative xmlns:adec="http://schemas.microsoft.com/office/drawing/2017/decorative" val="1"/>
              </a:ext>
            </a:extLst>
          </p:cNvPr>
          <p:cNvPicPr>
            <a:picLocks noChangeAspect="1"/>
          </p:cNvPicPr>
          <p:nvPr userDrawn="1"/>
        </p:nvPicPr>
        <p:blipFill>
          <a:blip r:embed="rId2">
            <a:alphaModFix amt="5000"/>
            <a:extLst>
              <a:ext uri="{28A0092B-C50C-407E-A947-70E740481C1C}">
                <a14:useLocalDpi xmlns:a14="http://schemas.microsoft.com/office/drawing/2010/main" val="0"/>
              </a:ext>
            </a:extLst>
          </a:blip>
          <a:srcRect/>
          <a:stretch/>
        </p:blipFill>
        <p:spPr>
          <a:xfrm rot="255623">
            <a:off x="-3472243" y="772511"/>
            <a:ext cx="10794204" cy="7034819"/>
          </a:xfrm>
          <a:prstGeom prst="rect">
            <a:avLst/>
          </a:prstGeom>
          <a:effectLst/>
        </p:spPr>
      </p:pic>
      <p:pic>
        <p:nvPicPr>
          <p:cNvPr id="7" name="Image" descr="Access Health CT company logo in orange and yellow">
            <a:extLst>
              <a:ext uri="{FF2B5EF4-FFF2-40B4-BE49-F238E27FC236}">
                <a16:creationId xmlns:a16="http://schemas.microsoft.com/office/drawing/2014/main" id="{49DF5606-622A-1487-5C44-598AD52AF81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491613" y="4675867"/>
            <a:ext cx="1490813" cy="323090"/>
          </a:xfrm>
          <a:prstGeom prst="rect">
            <a:avLst/>
          </a:prstGeom>
          <a:ln w="12700">
            <a:miter lim="400000"/>
          </a:ln>
        </p:spPr>
      </p:pic>
      <p:sp>
        <p:nvSpPr>
          <p:cNvPr id="2" name="Freeform 1">
            <a:extLst>
              <a:ext uri="{FF2B5EF4-FFF2-40B4-BE49-F238E27FC236}">
                <a16:creationId xmlns:a16="http://schemas.microsoft.com/office/drawing/2014/main" id="{4C340D29-3ADC-59BA-1670-3F1AC37499B2}"/>
              </a:ext>
              <a:ext uri="{C183D7F6-B498-43B3-948B-1728B52AA6E4}">
                <adec:decorative xmlns:adec="http://schemas.microsoft.com/office/drawing/2017/decorative" val="1"/>
              </a:ext>
            </a:extLst>
          </p:cNvPr>
          <p:cNvSpPr/>
          <p:nvPr userDrawn="1"/>
        </p:nvSpPr>
        <p:spPr>
          <a:xfrm rot="10800000">
            <a:off x="8673487" y="128642"/>
            <a:ext cx="472230" cy="328315"/>
          </a:xfrm>
          <a:custGeom>
            <a:avLst/>
            <a:gdLst>
              <a:gd name="connsiteX0" fmla="*/ 0 w 621313"/>
              <a:gd name="connsiteY0" fmla="*/ 0 h 431964"/>
              <a:gd name="connsiteX1" fmla="*/ 405331 w 621313"/>
              <a:gd name="connsiteY1" fmla="*/ 0 h 431964"/>
              <a:gd name="connsiteX2" fmla="*/ 431964 w 621313"/>
              <a:gd name="connsiteY2" fmla="*/ 0 h 431964"/>
              <a:gd name="connsiteX3" fmla="*/ 431964 w 621313"/>
              <a:gd name="connsiteY3" fmla="*/ 2685 h 431964"/>
              <a:gd name="connsiteX4" fmla="*/ 448859 w 621313"/>
              <a:gd name="connsiteY4" fmla="*/ 4388 h 431964"/>
              <a:gd name="connsiteX5" fmla="*/ 621313 w 621313"/>
              <a:gd name="connsiteY5" fmla="*/ 215982 h 431964"/>
              <a:gd name="connsiteX6" fmla="*/ 448859 w 621313"/>
              <a:gd name="connsiteY6" fmla="*/ 427576 h 431964"/>
              <a:gd name="connsiteX7" fmla="*/ 431964 w 621313"/>
              <a:gd name="connsiteY7" fmla="*/ 429279 h 431964"/>
              <a:gd name="connsiteX8" fmla="*/ 431964 w 621313"/>
              <a:gd name="connsiteY8" fmla="*/ 431964 h 431964"/>
              <a:gd name="connsiteX9" fmla="*/ 405331 w 621313"/>
              <a:gd name="connsiteY9" fmla="*/ 431964 h 431964"/>
              <a:gd name="connsiteX10" fmla="*/ 0 w 621313"/>
              <a:gd name="connsiteY10" fmla="*/ 431964 h 43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1313" h="431964">
                <a:moveTo>
                  <a:pt x="0" y="0"/>
                </a:moveTo>
                <a:lnTo>
                  <a:pt x="405331" y="0"/>
                </a:lnTo>
                <a:lnTo>
                  <a:pt x="431964" y="0"/>
                </a:lnTo>
                <a:lnTo>
                  <a:pt x="431964" y="2685"/>
                </a:lnTo>
                <a:lnTo>
                  <a:pt x="448859" y="4388"/>
                </a:lnTo>
                <a:cubicBezTo>
                  <a:pt x="547279" y="24528"/>
                  <a:pt x="621313" y="111609"/>
                  <a:pt x="621313" y="215982"/>
                </a:cubicBezTo>
                <a:cubicBezTo>
                  <a:pt x="621313" y="320356"/>
                  <a:pt x="547279" y="407437"/>
                  <a:pt x="448859" y="427576"/>
                </a:cubicBezTo>
                <a:lnTo>
                  <a:pt x="431964" y="429279"/>
                </a:lnTo>
                <a:lnTo>
                  <a:pt x="431964" y="431964"/>
                </a:lnTo>
                <a:lnTo>
                  <a:pt x="405331" y="431964"/>
                </a:lnTo>
                <a:lnTo>
                  <a:pt x="0" y="431964"/>
                </a:lnTo>
                <a:close/>
              </a:path>
            </a:pathLst>
          </a:custGeom>
          <a:solidFill>
            <a:srgbClr val="F8951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4" name="Slide Number">
            <a:extLst>
              <a:ext uri="{FF2B5EF4-FFF2-40B4-BE49-F238E27FC236}">
                <a16:creationId xmlns:a16="http://schemas.microsoft.com/office/drawing/2014/main" id="{4186C54A-AC89-033F-9CDD-0184BFD93A46}"/>
              </a:ext>
            </a:extLst>
          </p:cNvPr>
          <p:cNvSpPr txBox="1">
            <a:spLocks/>
          </p:cNvSpPr>
          <p:nvPr userDrawn="1"/>
        </p:nvSpPr>
        <p:spPr>
          <a:xfrm>
            <a:off x="8799583" y="204313"/>
            <a:ext cx="220039" cy="176972"/>
          </a:xfrm>
          <a:prstGeom prst="rect">
            <a:avLst/>
          </a:prstGeom>
          <a:ln w="12700">
            <a:miter lim="400000"/>
          </a:ln>
        </p:spPr>
        <p:txBody>
          <a:bodyPr wrap="square" lIns="19050" tIns="19050" rIns="19050" bIns="1905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Lato Regular"/>
                <a:ea typeface="Lato Regular"/>
                <a:cs typeface="Lato Regular"/>
                <a:sym typeface="Lato Regular"/>
              </a:defRPr>
            </a:lvl1pPr>
            <a:lvl2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2pPr>
            <a:lvl3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3pPr>
            <a:lvl4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4pPr>
            <a:lvl5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5pPr>
            <a:lvl6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6pPr>
            <a:lvl7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7pPr>
            <a:lvl8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8pPr>
            <a:lvl9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9pPr>
          </a:lstStyle>
          <a:p>
            <a:pPr algn="ctr"/>
            <a:fld id="{86CB4B4D-7CA3-9044-876B-883B54F8677D}" type="slidenum">
              <a:rPr lang="en-US" sz="900" b="0" i="0" smtClean="0">
                <a:solidFill>
                  <a:schemeClr val="tx1"/>
                </a:solidFill>
                <a:latin typeface="Foco" panose="020B0504050202020203" pitchFamily="34" charset="0"/>
              </a:rPr>
              <a:pPr algn="ctr"/>
              <a:t>‹#›</a:t>
            </a:fld>
            <a:endParaRPr lang="en-US" sz="900" b="0" i="0" dirty="0">
              <a:solidFill>
                <a:schemeClr val="tx1"/>
              </a:solidFill>
              <a:latin typeface="Foco" panose="020B0504050202020203" pitchFamily="34" charset="0"/>
            </a:endParaRPr>
          </a:p>
        </p:txBody>
      </p:sp>
      <p:sp>
        <p:nvSpPr>
          <p:cNvPr id="9" name="Title Text">
            <a:extLst>
              <a:ext uri="{FF2B5EF4-FFF2-40B4-BE49-F238E27FC236}">
                <a16:creationId xmlns:a16="http://schemas.microsoft.com/office/drawing/2014/main" id="{E8B82BCD-55C5-5B42-9C87-CB13D8F1B4C1}"/>
              </a:ext>
            </a:extLst>
          </p:cNvPr>
          <p:cNvSpPr txBox="1">
            <a:spLocks noGrp="1"/>
          </p:cNvSpPr>
          <p:nvPr>
            <p:ph type="body" sz="quarter" idx="13" hasCustomPrompt="1"/>
          </p:nvPr>
        </p:nvSpPr>
        <p:spPr>
          <a:xfrm>
            <a:off x="977682" y="2195513"/>
            <a:ext cx="7188637" cy="752475"/>
          </a:xfrm>
          <a:prstGeom prst="rect">
            <a:avLst/>
          </a:prstGeom>
        </p:spPr>
        <p:txBody>
          <a:bodyPr anchor="ctr"/>
          <a:lstStyle>
            <a:lvl1pPr algn="ctr">
              <a:spcBef>
                <a:spcPts val="0"/>
              </a:spcBef>
              <a:defRPr sz="2800" b="1" i="0">
                <a:solidFill>
                  <a:srgbClr val="FFFFFF"/>
                </a:solidFill>
                <a:latin typeface="Foco" panose="020B0504050202020203" pitchFamily="34" charset="0"/>
                <a:ea typeface="+mn-ea"/>
                <a:cs typeface="+mn-cs"/>
                <a:sym typeface="Slabo 13px"/>
              </a:defRPr>
            </a:lvl1pPr>
          </a:lstStyle>
          <a:p>
            <a:pPr lvl="0"/>
            <a:r>
              <a:rPr lang="en-US" dirty="0"/>
              <a:t>Divider page</a:t>
            </a:r>
          </a:p>
        </p:txBody>
      </p:sp>
    </p:spTree>
    <p:extLst>
      <p:ext uri="{BB962C8B-B14F-4D97-AF65-F5344CB8AC3E}">
        <p14:creationId xmlns:p14="http://schemas.microsoft.com/office/powerpoint/2010/main" val="2993032248"/>
      </p:ext>
    </p:extLst>
  </p:cSld>
  <p:clrMapOvr>
    <a:overrideClrMapping bg1="dk1" tx1="lt1" bg2="dk2" tx2="lt2" accent1="accent1" accent2="accent2" accent3="accent3" accent4="accent4" accent5="accent5" accent6="accent6" hlink="hlink" folHlink="folHlink"/>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range Section Divider">
    <p:bg>
      <p:bgRef idx="1001">
        <a:schemeClr val="bg1"/>
      </p:bgRef>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14C4A12-3C50-F2A4-F031-AF15F4FA70C1}"/>
              </a:ext>
            </a:extLst>
          </p:cNvPr>
          <p:cNvSpPr/>
          <p:nvPr userDrawn="1"/>
        </p:nvSpPr>
        <p:spPr>
          <a:xfrm>
            <a:off x="0" y="0"/>
            <a:ext cx="9144000" cy="5148072"/>
          </a:xfrm>
          <a:prstGeom prst="rect">
            <a:avLst/>
          </a:prstGeom>
          <a:solidFill>
            <a:srgbClr val="F8951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pic>
        <p:nvPicPr>
          <p:cNvPr id="6" name="Picture 5">
            <a:extLst>
              <a:ext uri="{FF2B5EF4-FFF2-40B4-BE49-F238E27FC236}">
                <a16:creationId xmlns:a16="http://schemas.microsoft.com/office/drawing/2014/main" id="{6DE6FC3D-7909-F90D-4401-F4B68241A131}"/>
              </a:ext>
              <a:ext uri="{C183D7F6-B498-43B3-948B-1728B52AA6E4}">
                <adec:decorative xmlns:adec="http://schemas.microsoft.com/office/drawing/2017/decorative" val="1"/>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rcRect/>
          <a:stretch/>
        </p:blipFill>
        <p:spPr>
          <a:xfrm rot="255623">
            <a:off x="-3472243" y="772511"/>
            <a:ext cx="10794204" cy="7034819"/>
          </a:xfrm>
          <a:prstGeom prst="rect">
            <a:avLst/>
          </a:prstGeom>
          <a:effectLst/>
        </p:spPr>
      </p:pic>
      <p:pic>
        <p:nvPicPr>
          <p:cNvPr id="7" name="Image" descr="Access Health CT company logo in white">
            <a:extLst>
              <a:ext uri="{FF2B5EF4-FFF2-40B4-BE49-F238E27FC236}">
                <a16:creationId xmlns:a16="http://schemas.microsoft.com/office/drawing/2014/main" id="{49DF5606-622A-1487-5C44-598AD52AF81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491613" y="4676705"/>
            <a:ext cx="1490813" cy="321413"/>
          </a:xfrm>
          <a:prstGeom prst="rect">
            <a:avLst/>
          </a:prstGeom>
          <a:ln w="12700">
            <a:miter lim="400000"/>
          </a:ln>
        </p:spPr>
      </p:pic>
      <p:sp>
        <p:nvSpPr>
          <p:cNvPr id="2" name="Freeform 1">
            <a:extLst>
              <a:ext uri="{FF2B5EF4-FFF2-40B4-BE49-F238E27FC236}">
                <a16:creationId xmlns:a16="http://schemas.microsoft.com/office/drawing/2014/main" id="{4C340D29-3ADC-59BA-1670-3F1AC37499B2}"/>
              </a:ext>
              <a:ext uri="{C183D7F6-B498-43B3-948B-1728B52AA6E4}">
                <adec:decorative xmlns:adec="http://schemas.microsoft.com/office/drawing/2017/decorative" val="1"/>
              </a:ext>
            </a:extLst>
          </p:cNvPr>
          <p:cNvSpPr/>
          <p:nvPr userDrawn="1"/>
        </p:nvSpPr>
        <p:spPr>
          <a:xfrm rot="10800000">
            <a:off x="8673487" y="128642"/>
            <a:ext cx="472230" cy="328315"/>
          </a:xfrm>
          <a:custGeom>
            <a:avLst/>
            <a:gdLst>
              <a:gd name="connsiteX0" fmla="*/ 0 w 621313"/>
              <a:gd name="connsiteY0" fmla="*/ 0 h 431964"/>
              <a:gd name="connsiteX1" fmla="*/ 405331 w 621313"/>
              <a:gd name="connsiteY1" fmla="*/ 0 h 431964"/>
              <a:gd name="connsiteX2" fmla="*/ 431964 w 621313"/>
              <a:gd name="connsiteY2" fmla="*/ 0 h 431964"/>
              <a:gd name="connsiteX3" fmla="*/ 431964 w 621313"/>
              <a:gd name="connsiteY3" fmla="*/ 2685 h 431964"/>
              <a:gd name="connsiteX4" fmla="*/ 448859 w 621313"/>
              <a:gd name="connsiteY4" fmla="*/ 4388 h 431964"/>
              <a:gd name="connsiteX5" fmla="*/ 621313 w 621313"/>
              <a:gd name="connsiteY5" fmla="*/ 215982 h 431964"/>
              <a:gd name="connsiteX6" fmla="*/ 448859 w 621313"/>
              <a:gd name="connsiteY6" fmla="*/ 427576 h 431964"/>
              <a:gd name="connsiteX7" fmla="*/ 431964 w 621313"/>
              <a:gd name="connsiteY7" fmla="*/ 429279 h 431964"/>
              <a:gd name="connsiteX8" fmla="*/ 431964 w 621313"/>
              <a:gd name="connsiteY8" fmla="*/ 431964 h 431964"/>
              <a:gd name="connsiteX9" fmla="*/ 405331 w 621313"/>
              <a:gd name="connsiteY9" fmla="*/ 431964 h 431964"/>
              <a:gd name="connsiteX10" fmla="*/ 0 w 621313"/>
              <a:gd name="connsiteY10" fmla="*/ 431964 h 43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1313" h="431964">
                <a:moveTo>
                  <a:pt x="0" y="0"/>
                </a:moveTo>
                <a:lnTo>
                  <a:pt x="405331" y="0"/>
                </a:lnTo>
                <a:lnTo>
                  <a:pt x="431964" y="0"/>
                </a:lnTo>
                <a:lnTo>
                  <a:pt x="431964" y="2685"/>
                </a:lnTo>
                <a:lnTo>
                  <a:pt x="448859" y="4388"/>
                </a:lnTo>
                <a:cubicBezTo>
                  <a:pt x="547279" y="24528"/>
                  <a:pt x="621313" y="111609"/>
                  <a:pt x="621313" y="215982"/>
                </a:cubicBezTo>
                <a:cubicBezTo>
                  <a:pt x="621313" y="320356"/>
                  <a:pt x="547279" y="407437"/>
                  <a:pt x="448859" y="427576"/>
                </a:cubicBezTo>
                <a:lnTo>
                  <a:pt x="431964" y="429279"/>
                </a:lnTo>
                <a:lnTo>
                  <a:pt x="431964" y="431964"/>
                </a:lnTo>
                <a:lnTo>
                  <a:pt x="405331" y="431964"/>
                </a:lnTo>
                <a:lnTo>
                  <a:pt x="0" y="431964"/>
                </a:lnTo>
                <a:close/>
              </a:path>
            </a:pathLst>
          </a:custGeom>
          <a:solidFill>
            <a:srgbClr val="FFCB1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4" name="Slide Number">
            <a:extLst>
              <a:ext uri="{FF2B5EF4-FFF2-40B4-BE49-F238E27FC236}">
                <a16:creationId xmlns:a16="http://schemas.microsoft.com/office/drawing/2014/main" id="{4186C54A-AC89-033F-9CDD-0184BFD93A46}"/>
              </a:ext>
            </a:extLst>
          </p:cNvPr>
          <p:cNvSpPr txBox="1">
            <a:spLocks/>
          </p:cNvSpPr>
          <p:nvPr userDrawn="1"/>
        </p:nvSpPr>
        <p:spPr>
          <a:xfrm>
            <a:off x="8799583" y="204313"/>
            <a:ext cx="220039" cy="176972"/>
          </a:xfrm>
          <a:prstGeom prst="rect">
            <a:avLst/>
          </a:prstGeom>
          <a:ln w="12700">
            <a:miter lim="400000"/>
          </a:ln>
        </p:spPr>
        <p:txBody>
          <a:bodyPr wrap="square" lIns="19050" tIns="19050" rIns="19050" bIns="1905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Lato Regular"/>
                <a:ea typeface="Lato Regular"/>
                <a:cs typeface="Lato Regular"/>
                <a:sym typeface="Lato Regular"/>
              </a:defRPr>
            </a:lvl1pPr>
            <a:lvl2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2pPr>
            <a:lvl3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3pPr>
            <a:lvl4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4pPr>
            <a:lvl5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5pPr>
            <a:lvl6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6pPr>
            <a:lvl7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7pPr>
            <a:lvl8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8pPr>
            <a:lvl9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9pPr>
          </a:lstStyle>
          <a:p>
            <a:pPr algn="ctr"/>
            <a:fld id="{86CB4B4D-7CA3-9044-876B-883B54F8677D}" type="slidenum">
              <a:rPr lang="en-US" sz="900" b="0" i="0" smtClean="0">
                <a:solidFill>
                  <a:schemeClr val="tx1"/>
                </a:solidFill>
                <a:latin typeface="Foco" panose="020B0504050202020203" pitchFamily="34" charset="0"/>
              </a:rPr>
              <a:pPr algn="ctr"/>
              <a:t>‹#›</a:t>
            </a:fld>
            <a:endParaRPr lang="en-US" sz="900" b="0" i="0" dirty="0">
              <a:solidFill>
                <a:schemeClr val="tx1"/>
              </a:solidFill>
              <a:latin typeface="Foco" panose="020B0504050202020203" pitchFamily="34" charset="0"/>
            </a:endParaRPr>
          </a:p>
        </p:txBody>
      </p:sp>
      <p:sp>
        <p:nvSpPr>
          <p:cNvPr id="9" name="Title Text">
            <a:extLst>
              <a:ext uri="{FF2B5EF4-FFF2-40B4-BE49-F238E27FC236}">
                <a16:creationId xmlns:a16="http://schemas.microsoft.com/office/drawing/2014/main" id="{E8B82BCD-55C5-5B42-9C87-CB13D8F1B4C1}"/>
              </a:ext>
            </a:extLst>
          </p:cNvPr>
          <p:cNvSpPr txBox="1">
            <a:spLocks noGrp="1"/>
          </p:cNvSpPr>
          <p:nvPr>
            <p:ph type="body" sz="quarter" idx="13" hasCustomPrompt="1"/>
          </p:nvPr>
        </p:nvSpPr>
        <p:spPr>
          <a:xfrm>
            <a:off x="977682" y="2195513"/>
            <a:ext cx="7188637" cy="752475"/>
          </a:xfrm>
          <a:prstGeom prst="rect">
            <a:avLst/>
          </a:prstGeom>
        </p:spPr>
        <p:txBody>
          <a:bodyPr anchor="ctr"/>
          <a:lstStyle>
            <a:lvl1pPr algn="ctr">
              <a:spcBef>
                <a:spcPts val="0"/>
              </a:spcBef>
              <a:defRPr sz="2800" b="1" i="0">
                <a:solidFill>
                  <a:srgbClr val="FFFFFF"/>
                </a:solidFill>
                <a:latin typeface="Foco" panose="020B0504050202020203" pitchFamily="34" charset="0"/>
                <a:ea typeface="+mn-ea"/>
                <a:cs typeface="+mn-cs"/>
                <a:sym typeface="Slabo 13px"/>
              </a:defRPr>
            </a:lvl1pPr>
          </a:lstStyle>
          <a:p>
            <a:pPr lvl="0"/>
            <a:r>
              <a:rPr lang="en-US" dirty="0"/>
              <a:t>Divider page</a:t>
            </a:r>
          </a:p>
        </p:txBody>
      </p:sp>
    </p:spTree>
    <p:extLst>
      <p:ext uri="{BB962C8B-B14F-4D97-AF65-F5344CB8AC3E}">
        <p14:creationId xmlns:p14="http://schemas.microsoft.com/office/powerpoint/2010/main" val="1044360147"/>
      </p:ext>
    </p:extLst>
  </p:cSld>
  <p:clrMapOvr>
    <a:overrideClrMapping bg1="dk1" tx1="lt1" bg2="dk2" tx2="lt2" accent1="accent1" accent2="accent2" accent3="accent3" accent4="accent4" accent5="accent5" accent6="accent6" hlink="hlink" folHlink="folHlink"/>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lue with sidebar for copy">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68BAAB54-51C4-2144-8FD5-4E23ABC3D418}"/>
              </a:ext>
            </a:extLst>
          </p:cNvPr>
          <p:cNvSpPr/>
          <p:nvPr userDrawn="1"/>
        </p:nvSpPr>
        <p:spPr>
          <a:xfrm>
            <a:off x="5724562" y="-4149"/>
            <a:ext cx="3419438" cy="5151797"/>
          </a:xfrm>
          <a:prstGeom prst="rect">
            <a:avLst/>
          </a:prstGeom>
          <a:solidFill>
            <a:srgbClr val="366E9B"/>
          </a:solidFill>
          <a:ln w="12700">
            <a:noFill/>
            <a:miter lim="400000"/>
          </a:ln>
        </p:spPr>
        <p:txBody>
          <a:bodyPr lIns="0" tIns="0" rIns="0" bIns="0" anchor="ctr"/>
          <a:lstStyle/>
          <a:p>
            <a:pPr>
              <a:spcBef>
                <a:spcPts val="0"/>
              </a:spcBef>
              <a:defRPr sz="3200">
                <a:solidFill>
                  <a:srgbClr val="FFFFFF"/>
                </a:solidFill>
                <a:latin typeface="12 pt. Helvetica* 65 Medium   0"/>
                <a:ea typeface="12 pt. Helvetica* 65 Medium   0"/>
                <a:cs typeface="12 pt. Helvetica* 65 Medium   0"/>
                <a:sym typeface="Helvetica Neue Medium"/>
              </a:defRPr>
            </a:pPr>
            <a:endParaRPr sz="1200"/>
          </a:p>
        </p:txBody>
      </p:sp>
      <p:sp>
        <p:nvSpPr>
          <p:cNvPr id="4" name="Title 3">
            <a:extLst>
              <a:ext uri="{FF2B5EF4-FFF2-40B4-BE49-F238E27FC236}">
                <a16:creationId xmlns:a16="http://schemas.microsoft.com/office/drawing/2014/main" id="{908CE052-DA94-9740-BB06-479E3CB91E9A}"/>
              </a:ext>
            </a:extLst>
          </p:cNvPr>
          <p:cNvSpPr>
            <a:spLocks noGrp="1"/>
          </p:cNvSpPr>
          <p:nvPr>
            <p:ph type="title" hasCustomPrompt="1"/>
          </p:nvPr>
        </p:nvSpPr>
        <p:spPr>
          <a:xfrm>
            <a:off x="536551" y="877507"/>
            <a:ext cx="4705433" cy="393385"/>
          </a:xfrm>
          <a:prstGeom prst="rect">
            <a:avLst/>
          </a:prstGeom>
          <a:noFill/>
        </p:spPr>
        <p:txBody>
          <a:bodyPr/>
          <a:lstStyle>
            <a:lvl1pPr>
              <a:defRPr sz="2400" b="1" i="0">
                <a:solidFill>
                  <a:schemeClr val="accent6"/>
                </a:solidFill>
                <a:latin typeface="Foco" panose="020B0504050202020203" pitchFamily="34" charset="0"/>
              </a:defRPr>
            </a:lvl1pPr>
          </a:lstStyle>
          <a:p>
            <a:r>
              <a:rPr lang="en-US" dirty="0"/>
              <a:t>Title</a:t>
            </a:r>
          </a:p>
        </p:txBody>
      </p:sp>
      <p:sp>
        <p:nvSpPr>
          <p:cNvPr id="22" name="Text Placeholder 27">
            <a:extLst>
              <a:ext uri="{FF2B5EF4-FFF2-40B4-BE49-F238E27FC236}">
                <a16:creationId xmlns:a16="http://schemas.microsoft.com/office/drawing/2014/main" id="{78CB98B9-C2E8-654A-9A0F-2D3C762F8BB2}"/>
              </a:ext>
            </a:extLst>
          </p:cNvPr>
          <p:cNvSpPr>
            <a:spLocks noGrp="1"/>
          </p:cNvSpPr>
          <p:nvPr>
            <p:ph type="body" sz="quarter" idx="14"/>
          </p:nvPr>
        </p:nvSpPr>
        <p:spPr>
          <a:xfrm>
            <a:off x="536267" y="1417853"/>
            <a:ext cx="4705432" cy="2869406"/>
          </a:xfrm>
          <a:prstGeom prst="rect">
            <a:avLst/>
          </a:prstGeom>
        </p:spPr>
        <p:txBody>
          <a:bodyPr anchor="t" anchorCtr="0"/>
          <a:lstStyle>
            <a:lvl1pPr marL="0" indent="0">
              <a:buClr>
                <a:srgbClr val="84B54C"/>
              </a:buClr>
              <a:buFontTx/>
              <a:buNone/>
              <a:defRPr sz="1400" b="1" i="0">
                <a:solidFill>
                  <a:srgbClr val="366E9B"/>
                </a:solidFill>
                <a:latin typeface="Foco" panose="020B0504050202020203" pitchFamily="34" charset="0"/>
                <a:ea typeface="Foco" panose="020B0504050202020203" pitchFamily="34" charset="0"/>
                <a:cs typeface="Calibri Light" panose="020F0302020204030204" pitchFamily="34" charset="0"/>
              </a:defRPr>
            </a:lvl1pPr>
            <a:lvl2pPr marL="274320" indent="-137160">
              <a:buClr>
                <a:srgbClr val="84B54C"/>
              </a:buClr>
              <a:buFont typeface="Courier New" panose="02070309020205020404" pitchFamily="49" charset="0"/>
              <a:buChar char="o"/>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2pPr>
            <a:lvl3pPr marL="411480" indent="-137160">
              <a:buClr>
                <a:srgbClr val="84B54C"/>
              </a:buClr>
              <a:buFont typeface="Arial" panose="020B0604020202020204" pitchFamily="34" charset="0"/>
              <a:buChar char="•"/>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3pPr>
            <a:lvl4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4pPr>
            <a:lvl5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 indent, outline bullet, slightly smaller size</a:t>
            </a:r>
          </a:p>
          <a:p>
            <a:pPr lvl="2"/>
            <a:r>
              <a:rPr lang="en-US" dirty="0"/>
              <a:t>Third level: indent, solid bullet, same size</a:t>
            </a:r>
          </a:p>
        </p:txBody>
      </p:sp>
      <p:sp>
        <p:nvSpPr>
          <p:cNvPr id="7" name="Text Placeholder 4">
            <a:extLst>
              <a:ext uri="{FF2B5EF4-FFF2-40B4-BE49-F238E27FC236}">
                <a16:creationId xmlns:a16="http://schemas.microsoft.com/office/drawing/2014/main" id="{087FA7AD-C1CB-0476-361C-732EF9676D61}"/>
              </a:ext>
            </a:extLst>
          </p:cNvPr>
          <p:cNvSpPr>
            <a:spLocks noGrp="1"/>
          </p:cNvSpPr>
          <p:nvPr>
            <p:ph type="body" sz="quarter" idx="11"/>
          </p:nvPr>
        </p:nvSpPr>
        <p:spPr>
          <a:xfrm>
            <a:off x="6131057" y="877507"/>
            <a:ext cx="2610392" cy="3458066"/>
          </a:xfrm>
          <a:prstGeom prst="rect">
            <a:avLst/>
          </a:prstGeom>
        </p:spPr>
        <p:txBody>
          <a:bodyPr anchor="t" anchorCtr="0"/>
          <a:lstStyle>
            <a:lvl1pPr marL="0" indent="0">
              <a:buClr>
                <a:schemeClr val="bg1"/>
              </a:buClr>
              <a:buFont typeface="Wingdings" pitchFamily="2" charset="2"/>
              <a:buNone/>
              <a:defRPr sz="1400" b="0" i="0">
                <a:solidFill>
                  <a:schemeClr val="bg1"/>
                </a:solidFill>
                <a:latin typeface="Foco" panose="020B0504050202020203" pitchFamily="34" charset="0"/>
                <a:cs typeface="Calibri" panose="020F0502020204030204" pitchFamily="34" charset="0"/>
              </a:defRPr>
            </a:lvl1pPr>
            <a:lvl2pPr marL="274320" indent="-137160">
              <a:buClr>
                <a:srgbClr val="A4B433"/>
              </a:buClr>
              <a:buFont typeface="Courier New" panose="02070309020205020404" pitchFamily="49" charset="0"/>
              <a:buChar char="o"/>
              <a:defRPr sz="1200" b="0" i="0">
                <a:solidFill>
                  <a:schemeClr val="bg1"/>
                </a:solidFill>
                <a:latin typeface="Foco" panose="020B0504050202020203" pitchFamily="34" charset="0"/>
                <a:cs typeface="Calibri Light" panose="020F0302020204030204" pitchFamily="34" charset="0"/>
              </a:defRPr>
            </a:lvl2pPr>
            <a:lvl3pPr marL="457200" indent="-137160">
              <a:buClr>
                <a:srgbClr val="84B54C"/>
              </a:buClr>
              <a:buFont typeface="Arial" panose="020B0604020202020204" pitchFamily="34" charset="0"/>
              <a:buChar char="•"/>
              <a:defRPr sz="1200" b="0" i="0">
                <a:solidFill>
                  <a:schemeClr val="bg1"/>
                </a:solidFill>
                <a:latin typeface="Foco" panose="020B0504050202020203" pitchFamily="34" charset="0"/>
                <a:cs typeface="Calibri Light" panose="020F0302020204030204" pitchFamily="34" charset="0"/>
              </a:defRPr>
            </a:lvl3pPr>
            <a:lvl4pPr>
              <a:defRPr sz="1600">
                <a:solidFill>
                  <a:schemeClr val="bg1"/>
                </a:solidFill>
                <a:latin typeface="Rockwell" panose="02060603020205020403" pitchFamily="18" charset="0"/>
              </a:defRPr>
            </a:lvl4pPr>
            <a:lvl5pPr>
              <a:defRPr sz="1600">
                <a:solidFill>
                  <a:schemeClr val="bg1"/>
                </a:solidFill>
                <a:latin typeface="Rockwell" panose="02060603020205020403" pitchFamily="18" charset="0"/>
              </a:defRPr>
            </a:lvl5pPr>
          </a:lstStyle>
          <a:p>
            <a:pPr lvl="0"/>
            <a:r>
              <a:rPr lang="en-US" dirty="0"/>
              <a:t>Click to edit Master text styles</a:t>
            </a:r>
          </a:p>
          <a:p>
            <a:pPr lvl="1"/>
            <a:r>
              <a:rPr lang="en-US" dirty="0"/>
              <a:t>Second level: indent, outline bullet, slightly smaller size</a:t>
            </a:r>
          </a:p>
          <a:p>
            <a:pPr lvl="2"/>
            <a:r>
              <a:rPr lang="en-US" dirty="0"/>
              <a:t>Third level: indent, solid bullet, same size</a:t>
            </a:r>
          </a:p>
        </p:txBody>
      </p:sp>
      <p:pic>
        <p:nvPicPr>
          <p:cNvPr id="20" name="Picture 19">
            <a:extLst>
              <a:ext uri="{FF2B5EF4-FFF2-40B4-BE49-F238E27FC236}">
                <a16:creationId xmlns:a16="http://schemas.microsoft.com/office/drawing/2014/main" id="{23EBE515-9DCE-0AF4-C549-6338F7DA8918}"/>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9268" y="1003300"/>
            <a:ext cx="116999" cy="212726"/>
          </a:xfrm>
          <a:prstGeom prst="rect">
            <a:avLst/>
          </a:prstGeom>
        </p:spPr>
      </p:pic>
      <p:pic>
        <p:nvPicPr>
          <p:cNvPr id="17" name="Image" descr="Access Health CT company logo in orange and yellow">
            <a:extLst>
              <a:ext uri="{FF2B5EF4-FFF2-40B4-BE49-F238E27FC236}">
                <a16:creationId xmlns:a16="http://schemas.microsoft.com/office/drawing/2014/main" id="{8CE0D17F-1312-065A-BBFF-F98F5792BEC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491613" y="4675867"/>
            <a:ext cx="1490813" cy="323090"/>
          </a:xfrm>
          <a:prstGeom prst="rect">
            <a:avLst/>
          </a:prstGeom>
          <a:ln w="12700">
            <a:miter lim="400000"/>
          </a:ln>
        </p:spPr>
      </p:pic>
      <p:sp>
        <p:nvSpPr>
          <p:cNvPr id="31" name="Freeform 30">
            <a:extLst>
              <a:ext uri="{FF2B5EF4-FFF2-40B4-BE49-F238E27FC236}">
                <a16:creationId xmlns:a16="http://schemas.microsoft.com/office/drawing/2014/main" id="{DD84A635-ADEE-6973-0338-14D29BD49632}"/>
              </a:ext>
              <a:ext uri="{C183D7F6-B498-43B3-948B-1728B52AA6E4}">
                <adec:decorative xmlns:adec="http://schemas.microsoft.com/office/drawing/2017/decorative" val="1"/>
              </a:ext>
            </a:extLst>
          </p:cNvPr>
          <p:cNvSpPr/>
          <p:nvPr userDrawn="1"/>
        </p:nvSpPr>
        <p:spPr>
          <a:xfrm>
            <a:off x="1" y="4675868"/>
            <a:ext cx="1986445" cy="467633"/>
          </a:xfrm>
          <a:custGeom>
            <a:avLst/>
            <a:gdLst>
              <a:gd name="connsiteX0" fmla="*/ 900240 w 1986445"/>
              <a:gd name="connsiteY0" fmla="*/ 0 h 467633"/>
              <a:gd name="connsiteX1" fmla="*/ 1960629 w 1986445"/>
              <a:gd name="connsiteY1" fmla="*/ 439228 h 467633"/>
              <a:gd name="connsiteX2" fmla="*/ 1986445 w 1986445"/>
              <a:gd name="connsiteY2" fmla="*/ 467633 h 467633"/>
              <a:gd name="connsiteX3" fmla="*/ 0 w 1986445"/>
              <a:gd name="connsiteY3" fmla="*/ 467633 h 467633"/>
              <a:gd name="connsiteX4" fmla="*/ 0 w 1986445"/>
              <a:gd name="connsiteY4" fmla="*/ 302317 h 467633"/>
              <a:gd name="connsiteX5" fmla="*/ 61791 w 1986445"/>
              <a:gd name="connsiteY5" fmla="*/ 256111 h 467633"/>
              <a:gd name="connsiteX6" fmla="*/ 900240 w 1986445"/>
              <a:gd name="connsiteY6" fmla="*/ 0 h 467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6445" h="467633">
                <a:moveTo>
                  <a:pt x="900240" y="0"/>
                </a:moveTo>
                <a:cubicBezTo>
                  <a:pt x="1314348" y="0"/>
                  <a:pt x="1689252" y="167851"/>
                  <a:pt x="1960629" y="439228"/>
                </a:cubicBezTo>
                <a:lnTo>
                  <a:pt x="1986445" y="467633"/>
                </a:lnTo>
                <a:lnTo>
                  <a:pt x="0" y="467633"/>
                </a:lnTo>
                <a:lnTo>
                  <a:pt x="0" y="302317"/>
                </a:lnTo>
                <a:lnTo>
                  <a:pt x="61791" y="256111"/>
                </a:lnTo>
                <a:cubicBezTo>
                  <a:pt x="301131" y="94416"/>
                  <a:pt x="589660" y="0"/>
                  <a:pt x="900240" y="0"/>
                </a:cubicBezTo>
                <a:close/>
              </a:path>
            </a:pathLst>
          </a:custGeom>
          <a:solidFill>
            <a:srgbClr val="F2EEEA">
              <a:alpha val="50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32" name="Freeform 31">
            <a:extLst>
              <a:ext uri="{FF2B5EF4-FFF2-40B4-BE49-F238E27FC236}">
                <a16:creationId xmlns:a16="http://schemas.microsoft.com/office/drawing/2014/main" id="{9B7AB085-0C77-B792-F750-83C042505178}"/>
              </a:ext>
              <a:ext uri="{C183D7F6-B498-43B3-948B-1728B52AA6E4}">
                <adec:decorative xmlns:adec="http://schemas.microsoft.com/office/drawing/2017/decorative" val="1"/>
              </a:ext>
            </a:extLst>
          </p:cNvPr>
          <p:cNvSpPr/>
          <p:nvPr userDrawn="1"/>
        </p:nvSpPr>
        <p:spPr>
          <a:xfrm rot="10800000">
            <a:off x="8673487" y="128642"/>
            <a:ext cx="472230" cy="328315"/>
          </a:xfrm>
          <a:custGeom>
            <a:avLst/>
            <a:gdLst>
              <a:gd name="connsiteX0" fmla="*/ 0 w 621313"/>
              <a:gd name="connsiteY0" fmla="*/ 0 h 431964"/>
              <a:gd name="connsiteX1" fmla="*/ 405331 w 621313"/>
              <a:gd name="connsiteY1" fmla="*/ 0 h 431964"/>
              <a:gd name="connsiteX2" fmla="*/ 431964 w 621313"/>
              <a:gd name="connsiteY2" fmla="*/ 0 h 431964"/>
              <a:gd name="connsiteX3" fmla="*/ 431964 w 621313"/>
              <a:gd name="connsiteY3" fmla="*/ 2685 h 431964"/>
              <a:gd name="connsiteX4" fmla="*/ 448859 w 621313"/>
              <a:gd name="connsiteY4" fmla="*/ 4388 h 431964"/>
              <a:gd name="connsiteX5" fmla="*/ 621313 w 621313"/>
              <a:gd name="connsiteY5" fmla="*/ 215982 h 431964"/>
              <a:gd name="connsiteX6" fmla="*/ 448859 w 621313"/>
              <a:gd name="connsiteY6" fmla="*/ 427576 h 431964"/>
              <a:gd name="connsiteX7" fmla="*/ 431964 w 621313"/>
              <a:gd name="connsiteY7" fmla="*/ 429279 h 431964"/>
              <a:gd name="connsiteX8" fmla="*/ 431964 w 621313"/>
              <a:gd name="connsiteY8" fmla="*/ 431964 h 431964"/>
              <a:gd name="connsiteX9" fmla="*/ 405331 w 621313"/>
              <a:gd name="connsiteY9" fmla="*/ 431964 h 431964"/>
              <a:gd name="connsiteX10" fmla="*/ 0 w 621313"/>
              <a:gd name="connsiteY10" fmla="*/ 431964 h 43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1313" h="431964">
                <a:moveTo>
                  <a:pt x="0" y="0"/>
                </a:moveTo>
                <a:lnTo>
                  <a:pt x="405331" y="0"/>
                </a:lnTo>
                <a:lnTo>
                  <a:pt x="431964" y="0"/>
                </a:lnTo>
                <a:lnTo>
                  <a:pt x="431964" y="2685"/>
                </a:lnTo>
                <a:lnTo>
                  <a:pt x="448859" y="4388"/>
                </a:lnTo>
                <a:cubicBezTo>
                  <a:pt x="547279" y="24528"/>
                  <a:pt x="621313" y="111609"/>
                  <a:pt x="621313" y="215982"/>
                </a:cubicBezTo>
                <a:cubicBezTo>
                  <a:pt x="621313" y="320356"/>
                  <a:pt x="547279" y="407437"/>
                  <a:pt x="448859" y="427576"/>
                </a:cubicBezTo>
                <a:lnTo>
                  <a:pt x="431964" y="429279"/>
                </a:lnTo>
                <a:lnTo>
                  <a:pt x="431964" y="431964"/>
                </a:lnTo>
                <a:lnTo>
                  <a:pt x="405331" y="431964"/>
                </a:lnTo>
                <a:lnTo>
                  <a:pt x="0" y="431964"/>
                </a:lnTo>
                <a:close/>
              </a:path>
            </a:pathLst>
          </a:custGeom>
          <a:solidFill>
            <a:srgbClr val="F8951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33" name="Slide Number">
            <a:extLst>
              <a:ext uri="{FF2B5EF4-FFF2-40B4-BE49-F238E27FC236}">
                <a16:creationId xmlns:a16="http://schemas.microsoft.com/office/drawing/2014/main" id="{6A1C950D-8350-29A1-1BB5-7B96F8D11066}"/>
              </a:ext>
            </a:extLst>
          </p:cNvPr>
          <p:cNvSpPr txBox="1">
            <a:spLocks/>
          </p:cNvSpPr>
          <p:nvPr userDrawn="1"/>
        </p:nvSpPr>
        <p:spPr>
          <a:xfrm>
            <a:off x="8799583" y="204313"/>
            <a:ext cx="220039" cy="176972"/>
          </a:xfrm>
          <a:prstGeom prst="rect">
            <a:avLst/>
          </a:prstGeom>
          <a:ln w="12700">
            <a:miter lim="400000"/>
          </a:ln>
        </p:spPr>
        <p:txBody>
          <a:bodyPr wrap="square" lIns="19050" tIns="19050" rIns="19050" bIns="1905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Lato Regular"/>
                <a:ea typeface="Lato Regular"/>
                <a:cs typeface="Lato Regular"/>
                <a:sym typeface="Lato Regular"/>
              </a:defRPr>
            </a:lvl1pPr>
            <a:lvl2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2pPr>
            <a:lvl3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3pPr>
            <a:lvl4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4pPr>
            <a:lvl5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5pPr>
            <a:lvl6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6pPr>
            <a:lvl7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7pPr>
            <a:lvl8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8pPr>
            <a:lvl9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9pPr>
          </a:lstStyle>
          <a:p>
            <a:pPr algn="ctr"/>
            <a:fld id="{86CB4B4D-7CA3-9044-876B-883B54F8677D}" type="slidenum">
              <a:rPr lang="en-US" sz="900" b="0" i="0" smtClean="0">
                <a:solidFill>
                  <a:schemeClr val="bg1"/>
                </a:solidFill>
                <a:latin typeface="Foco" panose="020B0504050202020203" pitchFamily="34" charset="0"/>
              </a:rPr>
              <a:pPr algn="ctr"/>
              <a:t>‹#›</a:t>
            </a:fld>
            <a:endParaRPr lang="en-US" sz="900" b="0" i="0" dirty="0">
              <a:solidFill>
                <a:schemeClr val="bg1"/>
              </a:solidFill>
              <a:latin typeface="Foco" panose="020B0504050202020203" pitchFamily="34" charset="0"/>
            </a:endParaRPr>
          </a:p>
        </p:txBody>
      </p:sp>
    </p:spTree>
    <p:extLst>
      <p:ext uri="{BB962C8B-B14F-4D97-AF65-F5344CB8AC3E}">
        <p14:creationId xmlns:p14="http://schemas.microsoft.com/office/powerpoint/2010/main" val="1548533112"/>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wo column">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68BAAB54-51C4-2144-8FD5-4E23ABC3D418}"/>
              </a:ext>
              <a:ext uri="{C183D7F6-B498-43B3-948B-1728B52AA6E4}">
                <adec:decorative xmlns:adec="http://schemas.microsoft.com/office/drawing/2017/decorative" val="1"/>
              </a:ext>
            </a:extLst>
          </p:cNvPr>
          <p:cNvSpPr/>
          <p:nvPr userDrawn="1"/>
        </p:nvSpPr>
        <p:spPr>
          <a:xfrm flipH="1">
            <a:off x="0" y="-4149"/>
            <a:ext cx="4572000" cy="5151797"/>
          </a:xfrm>
          <a:prstGeom prst="rect">
            <a:avLst/>
          </a:prstGeom>
          <a:solidFill>
            <a:srgbClr val="F2EEEA"/>
          </a:solidFill>
          <a:ln w="12700">
            <a:noFill/>
            <a:miter lim="400000"/>
          </a:ln>
        </p:spPr>
        <p:txBody>
          <a:bodyPr lIns="0" tIns="0" rIns="0" bIns="0" anchor="ctr"/>
          <a:lstStyle/>
          <a:p>
            <a:pPr>
              <a:spcBef>
                <a:spcPts val="0"/>
              </a:spcBef>
              <a:defRPr sz="3200">
                <a:solidFill>
                  <a:srgbClr val="FFFFFF"/>
                </a:solidFill>
                <a:latin typeface="12 pt. Helvetica* 65 Medium   0"/>
                <a:ea typeface="12 pt. Helvetica* 65 Medium   0"/>
                <a:cs typeface="12 pt. Helvetica* 65 Medium   0"/>
                <a:sym typeface="Helvetica Neue Medium"/>
              </a:defRPr>
            </a:pPr>
            <a:endParaRPr sz="1200" dirty="0"/>
          </a:p>
        </p:txBody>
      </p:sp>
      <p:sp>
        <p:nvSpPr>
          <p:cNvPr id="4" name="Title 3">
            <a:extLst>
              <a:ext uri="{FF2B5EF4-FFF2-40B4-BE49-F238E27FC236}">
                <a16:creationId xmlns:a16="http://schemas.microsoft.com/office/drawing/2014/main" id="{908CE052-DA94-9740-BB06-479E3CB91E9A}"/>
              </a:ext>
            </a:extLst>
          </p:cNvPr>
          <p:cNvSpPr>
            <a:spLocks noGrp="1"/>
          </p:cNvSpPr>
          <p:nvPr>
            <p:ph type="title" hasCustomPrompt="1"/>
          </p:nvPr>
        </p:nvSpPr>
        <p:spPr>
          <a:xfrm>
            <a:off x="536551" y="877507"/>
            <a:ext cx="3529707" cy="393385"/>
          </a:xfrm>
          <a:prstGeom prst="rect">
            <a:avLst/>
          </a:prstGeom>
          <a:noFill/>
        </p:spPr>
        <p:txBody>
          <a:bodyPr/>
          <a:lstStyle>
            <a:lvl1pPr>
              <a:defRPr sz="2400" b="1" i="0">
                <a:solidFill>
                  <a:schemeClr val="accent6"/>
                </a:solidFill>
                <a:latin typeface="Foco" panose="020B0504050202020203" pitchFamily="34" charset="0"/>
              </a:defRPr>
            </a:lvl1pPr>
          </a:lstStyle>
          <a:p>
            <a:r>
              <a:rPr lang="en-US" dirty="0"/>
              <a:t>Title</a:t>
            </a:r>
          </a:p>
        </p:txBody>
      </p:sp>
      <p:sp>
        <p:nvSpPr>
          <p:cNvPr id="22" name="Text Placeholder 27">
            <a:extLst>
              <a:ext uri="{FF2B5EF4-FFF2-40B4-BE49-F238E27FC236}">
                <a16:creationId xmlns:a16="http://schemas.microsoft.com/office/drawing/2014/main" id="{78CB98B9-C2E8-654A-9A0F-2D3C762F8BB2}"/>
              </a:ext>
            </a:extLst>
          </p:cNvPr>
          <p:cNvSpPr>
            <a:spLocks noGrp="1"/>
          </p:cNvSpPr>
          <p:nvPr>
            <p:ph type="body" sz="quarter" idx="14"/>
          </p:nvPr>
        </p:nvSpPr>
        <p:spPr>
          <a:xfrm>
            <a:off x="536267" y="1417853"/>
            <a:ext cx="3529706" cy="2869406"/>
          </a:xfrm>
          <a:prstGeom prst="rect">
            <a:avLst/>
          </a:prstGeom>
        </p:spPr>
        <p:txBody>
          <a:bodyPr anchor="t" anchorCtr="0"/>
          <a:lstStyle>
            <a:lvl1pPr marL="0" indent="0">
              <a:buClr>
                <a:srgbClr val="84B54C"/>
              </a:buClr>
              <a:buFontTx/>
              <a:buNone/>
              <a:defRPr sz="1400" b="1" i="0">
                <a:solidFill>
                  <a:srgbClr val="366E9B"/>
                </a:solidFill>
                <a:latin typeface="Foco" panose="020B0504050202020203" pitchFamily="34" charset="0"/>
                <a:ea typeface="Foco" panose="020B0504050202020203" pitchFamily="34" charset="0"/>
                <a:cs typeface="Calibri Light" panose="020F0302020204030204" pitchFamily="34" charset="0"/>
              </a:defRPr>
            </a:lvl1pPr>
            <a:lvl2pPr marL="274320" indent="-137160">
              <a:buClr>
                <a:srgbClr val="84B54C"/>
              </a:buClr>
              <a:buFont typeface="Courier New" panose="02070309020205020404" pitchFamily="49" charset="0"/>
              <a:buChar char="o"/>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2pPr>
            <a:lvl3pPr marL="411480" indent="-137160">
              <a:buClr>
                <a:srgbClr val="84B54C"/>
              </a:buClr>
              <a:buFont typeface="Arial" panose="020B0604020202020204" pitchFamily="34" charset="0"/>
              <a:buChar char="•"/>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3pPr>
            <a:lvl4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4pPr>
            <a:lvl5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 indent, outline bullet, slightly smaller size</a:t>
            </a:r>
          </a:p>
          <a:p>
            <a:pPr lvl="2"/>
            <a:r>
              <a:rPr lang="en-US" dirty="0"/>
              <a:t>Third level: indent, solid bullet, same size</a:t>
            </a:r>
          </a:p>
        </p:txBody>
      </p:sp>
      <p:pic>
        <p:nvPicPr>
          <p:cNvPr id="6" name="Picture 5">
            <a:extLst>
              <a:ext uri="{FF2B5EF4-FFF2-40B4-BE49-F238E27FC236}">
                <a16:creationId xmlns:a16="http://schemas.microsoft.com/office/drawing/2014/main" id="{E6611C58-1235-5FAD-91A0-568B69546FD4}"/>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9268" y="1003300"/>
            <a:ext cx="116999" cy="212726"/>
          </a:xfrm>
          <a:prstGeom prst="rect">
            <a:avLst/>
          </a:prstGeom>
        </p:spPr>
      </p:pic>
      <p:pic>
        <p:nvPicPr>
          <p:cNvPr id="8" name="Image" descr="Access Health CT company logo in orange and yellow">
            <a:extLst>
              <a:ext uri="{FF2B5EF4-FFF2-40B4-BE49-F238E27FC236}">
                <a16:creationId xmlns:a16="http://schemas.microsoft.com/office/drawing/2014/main" id="{1C9DD7AD-1324-5ABE-A8DD-CB286EAE667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491613" y="4675867"/>
            <a:ext cx="1490813" cy="323090"/>
          </a:xfrm>
          <a:prstGeom prst="rect">
            <a:avLst/>
          </a:prstGeom>
          <a:ln w="12700">
            <a:miter lim="400000"/>
          </a:ln>
        </p:spPr>
      </p:pic>
      <p:sp>
        <p:nvSpPr>
          <p:cNvPr id="11" name="Text Placeholder 27">
            <a:extLst>
              <a:ext uri="{FF2B5EF4-FFF2-40B4-BE49-F238E27FC236}">
                <a16:creationId xmlns:a16="http://schemas.microsoft.com/office/drawing/2014/main" id="{BAFF42E2-2767-DEA8-6543-D47EECE231DD}"/>
              </a:ext>
            </a:extLst>
          </p:cNvPr>
          <p:cNvSpPr>
            <a:spLocks noGrp="1"/>
          </p:cNvSpPr>
          <p:nvPr>
            <p:ph type="body" sz="quarter" idx="15"/>
          </p:nvPr>
        </p:nvSpPr>
        <p:spPr>
          <a:xfrm>
            <a:off x="5061661" y="1417853"/>
            <a:ext cx="3546071" cy="2869406"/>
          </a:xfrm>
          <a:prstGeom prst="rect">
            <a:avLst/>
          </a:prstGeom>
        </p:spPr>
        <p:txBody>
          <a:bodyPr anchor="t" anchorCtr="0"/>
          <a:lstStyle>
            <a:lvl1pPr marL="0" indent="0">
              <a:buClr>
                <a:srgbClr val="84B54C"/>
              </a:buClr>
              <a:buFontTx/>
              <a:buNone/>
              <a:defRPr sz="1400" b="1" i="0">
                <a:solidFill>
                  <a:srgbClr val="366E9B"/>
                </a:solidFill>
                <a:latin typeface="Foco" panose="020B0504050202020203" pitchFamily="34" charset="0"/>
                <a:ea typeface="Foco" panose="020B0504050202020203" pitchFamily="34" charset="0"/>
                <a:cs typeface="Calibri Light" panose="020F0302020204030204" pitchFamily="34" charset="0"/>
              </a:defRPr>
            </a:lvl1pPr>
            <a:lvl2pPr marL="274320" indent="-137160">
              <a:buClr>
                <a:srgbClr val="84B54C"/>
              </a:buClr>
              <a:buFont typeface="Courier New" panose="02070309020205020404" pitchFamily="49" charset="0"/>
              <a:buChar char="o"/>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2pPr>
            <a:lvl3pPr marL="411480" indent="-137160">
              <a:buClr>
                <a:srgbClr val="84B54C"/>
              </a:buClr>
              <a:buFont typeface="Arial" panose="020B0604020202020204" pitchFamily="34" charset="0"/>
              <a:buChar char="•"/>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3pPr>
            <a:lvl4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4pPr>
            <a:lvl5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 indent, outline bullet, slightly smaller size</a:t>
            </a:r>
          </a:p>
          <a:p>
            <a:pPr lvl="2"/>
            <a:r>
              <a:rPr lang="en-US" dirty="0"/>
              <a:t>Third level: indent, solid bullet, same size</a:t>
            </a:r>
          </a:p>
        </p:txBody>
      </p:sp>
      <p:pic>
        <p:nvPicPr>
          <p:cNvPr id="12" name="Picture 11">
            <a:extLst>
              <a:ext uri="{FF2B5EF4-FFF2-40B4-BE49-F238E27FC236}">
                <a16:creationId xmlns:a16="http://schemas.microsoft.com/office/drawing/2014/main" id="{B7C1509B-157B-67CC-28F6-547B09C41585}"/>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44663" y="1003300"/>
            <a:ext cx="116999" cy="212726"/>
          </a:xfrm>
          <a:prstGeom prst="rect">
            <a:avLst/>
          </a:prstGeom>
        </p:spPr>
      </p:pic>
      <p:sp>
        <p:nvSpPr>
          <p:cNvPr id="17" name="Text Placeholder 16">
            <a:extLst>
              <a:ext uri="{FF2B5EF4-FFF2-40B4-BE49-F238E27FC236}">
                <a16:creationId xmlns:a16="http://schemas.microsoft.com/office/drawing/2014/main" id="{EC3214E1-A9A0-C895-13CF-848E8F607AAE}"/>
              </a:ext>
            </a:extLst>
          </p:cNvPr>
          <p:cNvSpPr>
            <a:spLocks noGrp="1"/>
          </p:cNvSpPr>
          <p:nvPr>
            <p:ph type="body" sz="quarter" idx="16" hasCustomPrompt="1"/>
          </p:nvPr>
        </p:nvSpPr>
        <p:spPr>
          <a:xfrm>
            <a:off x="5061662" y="874811"/>
            <a:ext cx="3546070" cy="393385"/>
          </a:xfrm>
          <a:prstGeom prst="rect">
            <a:avLst/>
          </a:prstGeom>
        </p:spPr>
        <p:txBody>
          <a:bodyPr/>
          <a:lstStyle>
            <a:lvl1pPr>
              <a:defRPr sz="2400" b="1" i="0">
                <a:solidFill>
                  <a:schemeClr val="accent6"/>
                </a:solidFill>
                <a:latin typeface="Foco" panose="020B0504050202020203" pitchFamily="34" charset="0"/>
              </a:defRPr>
            </a:lvl1pPr>
          </a:lstStyle>
          <a:p>
            <a:r>
              <a:rPr lang="en-US" dirty="0"/>
              <a:t>Title</a:t>
            </a:r>
          </a:p>
        </p:txBody>
      </p:sp>
      <p:sp>
        <p:nvSpPr>
          <p:cNvPr id="33" name="Freeform 32">
            <a:extLst>
              <a:ext uri="{FF2B5EF4-FFF2-40B4-BE49-F238E27FC236}">
                <a16:creationId xmlns:a16="http://schemas.microsoft.com/office/drawing/2014/main" id="{FA38ECA9-E7C3-4C3F-4983-5031D687FAF4}"/>
              </a:ext>
              <a:ext uri="{C183D7F6-B498-43B3-948B-1728B52AA6E4}">
                <adec:decorative xmlns:adec="http://schemas.microsoft.com/office/drawing/2017/decorative" val="1"/>
              </a:ext>
            </a:extLst>
          </p:cNvPr>
          <p:cNvSpPr/>
          <p:nvPr userDrawn="1"/>
        </p:nvSpPr>
        <p:spPr>
          <a:xfrm rot="10800000">
            <a:off x="8673487" y="128642"/>
            <a:ext cx="472230" cy="328315"/>
          </a:xfrm>
          <a:custGeom>
            <a:avLst/>
            <a:gdLst>
              <a:gd name="connsiteX0" fmla="*/ 0 w 621313"/>
              <a:gd name="connsiteY0" fmla="*/ 0 h 431964"/>
              <a:gd name="connsiteX1" fmla="*/ 405331 w 621313"/>
              <a:gd name="connsiteY1" fmla="*/ 0 h 431964"/>
              <a:gd name="connsiteX2" fmla="*/ 431964 w 621313"/>
              <a:gd name="connsiteY2" fmla="*/ 0 h 431964"/>
              <a:gd name="connsiteX3" fmla="*/ 431964 w 621313"/>
              <a:gd name="connsiteY3" fmla="*/ 2685 h 431964"/>
              <a:gd name="connsiteX4" fmla="*/ 448859 w 621313"/>
              <a:gd name="connsiteY4" fmla="*/ 4388 h 431964"/>
              <a:gd name="connsiteX5" fmla="*/ 621313 w 621313"/>
              <a:gd name="connsiteY5" fmla="*/ 215982 h 431964"/>
              <a:gd name="connsiteX6" fmla="*/ 448859 w 621313"/>
              <a:gd name="connsiteY6" fmla="*/ 427576 h 431964"/>
              <a:gd name="connsiteX7" fmla="*/ 431964 w 621313"/>
              <a:gd name="connsiteY7" fmla="*/ 429279 h 431964"/>
              <a:gd name="connsiteX8" fmla="*/ 431964 w 621313"/>
              <a:gd name="connsiteY8" fmla="*/ 431964 h 431964"/>
              <a:gd name="connsiteX9" fmla="*/ 405331 w 621313"/>
              <a:gd name="connsiteY9" fmla="*/ 431964 h 431964"/>
              <a:gd name="connsiteX10" fmla="*/ 0 w 621313"/>
              <a:gd name="connsiteY10" fmla="*/ 431964 h 43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1313" h="431964">
                <a:moveTo>
                  <a:pt x="0" y="0"/>
                </a:moveTo>
                <a:lnTo>
                  <a:pt x="405331" y="0"/>
                </a:lnTo>
                <a:lnTo>
                  <a:pt x="431964" y="0"/>
                </a:lnTo>
                <a:lnTo>
                  <a:pt x="431964" y="2685"/>
                </a:lnTo>
                <a:lnTo>
                  <a:pt x="448859" y="4388"/>
                </a:lnTo>
                <a:cubicBezTo>
                  <a:pt x="547279" y="24528"/>
                  <a:pt x="621313" y="111609"/>
                  <a:pt x="621313" y="215982"/>
                </a:cubicBezTo>
                <a:cubicBezTo>
                  <a:pt x="621313" y="320356"/>
                  <a:pt x="547279" y="407437"/>
                  <a:pt x="448859" y="427576"/>
                </a:cubicBezTo>
                <a:lnTo>
                  <a:pt x="431964" y="429279"/>
                </a:lnTo>
                <a:lnTo>
                  <a:pt x="431964" y="431964"/>
                </a:lnTo>
                <a:lnTo>
                  <a:pt x="405331" y="431964"/>
                </a:lnTo>
                <a:lnTo>
                  <a:pt x="0" y="431964"/>
                </a:lnTo>
                <a:close/>
              </a:path>
            </a:pathLst>
          </a:custGeom>
          <a:solidFill>
            <a:srgbClr val="F8951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34" name="Slide Number">
            <a:extLst>
              <a:ext uri="{FF2B5EF4-FFF2-40B4-BE49-F238E27FC236}">
                <a16:creationId xmlns:a16="http://schemas.microsoft.com/office/drawing/2014/main" id="{C3115893-5EF3-98F6-63D7-EA92DED711D2}"/>
              </a:ext>
            </a:extLst>
          </p:cNvPr>
          <p:cNvSpPr txBox="1">
            <a:spLocks/>
          </p:cNvSpPr>
          <p:nvPr userDrawn="1"/>
        </p:nvSpPr>
        <p:spPr>
          <a:xfrm>
            <a:off x="8799583" y="204313"/>
            <a:ext cx="220039" cy="176972"/>
          </a:xfrm>
          <a:prstGeom prst="rect">
            <a:avLst/>
          </a:prstGeom>
          <a:ln w="12700">
            <a:miter lim="400000"/>
          </a:ln>
        </p:spPr>
        <p:txBody>
          <a:bodyPr wrap="square" lIns="19050" tIns="19050" rIns="19050" bIns="1905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Lato Regular"/>
                <a:ea typeface="Lato Regular"/>
                <a:cs typeface="Lato Regular"/>
                <a:sym typeface="Lato Regular"/>
              </a:defRPr>
            </a:lvl1pPr>
            <a:lvl2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2pPr>
            <a:lvl3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3pPr>
            <a:lvl4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4pPr>
            <a:lvl5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5pPr>
            <a:lvl6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6pPr>
            <a:lvl7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7pPr>
            <a:lvl8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8pPr>
            <a:lvl9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9pPr>
          </a:lstStyle>
          <a:p>
            <a:pPr algn="ctr"/>
            <a:fld id="{86CB4B4D-7CA3-9044-876B-883B54F8677D}" type="slidenum">
              <a:rPr lang="en-US" sz="900" b="0" i="0" smtClean="0">
                <a:solidFill>
                  <a:schemeClr val="bg1"/>
                </a:solidFill>
                <a:latin typeface="Foco" panose="020B0504050202020203" pitchFamily="34" charset="0"/>
              </a:rPr>
              <a:pPr algn="ctr"/>
              <a:t>‹#›</a:t>
            </a:fld>
            <a:endParaRPr lang="en-US" sz="900" b="0" i="0" dirty="0">
              <a:solidFill>
                <a:schemeClr val="bg1"/>
              </a:solidFill>
              <a:latin typeface="Foco" panose="020B0504050202020203" pitchFamily="34" charset="0"/>
            </a:endParaRPr>
          </a:p>
        </p:txBody>
      </p:sp>
    </p:spTree>
    <p:extLst>
      <p:ext uri="{BB962C8B-B14F-4D97-AF65-F5344CB8AC3E}">
        <p14:creationId xmlns:p14="http://schemas.microsoft.com/office/powerpoint/2010/main" val="385090629"/>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idebar for image right">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E6AE4A7B-4AAC-5111-BCA8-C23AF7570AAA}"/>
              </a:ext>
            </a:extLst>
          </p:cNvPr>
          <p:cNvSpPr>
            <a:spLocks noGrp="1"/>
          </p:cNvSpPr>
          <p:nvPr>
            <p:ph type="title" hasCustomPrompt="1"/>
          </p:nvPr>
        </p:nvSpPr>
        <p:spPr>
          <a:xfrm>
            <a:off x="536552" y="877507"/>
            <a:ext cx="3515034" cy="393385"/>
          </a:xfrm>
          <a:prstGeom prst="rect">
            <a:avLst/>
          </a:prstGeom>
          <a:noFill/>
        </p:spPr>
        <p:txBody>
          <a:bodyPr/>
          <a:lstStyle>
            <a:lvl1pPr>
              <a:defRPr sz="2400" b="1" i="0">
                <a:solidFill>
                  <a:schemeClr val="accent6"/>
                </a:solidFill>
                <a:latin typeface="Foco" panose="020B0504050202020203" pitchFamily="34" charset="0"/>
              </a:defRPr>
            </a:lvl1pPr>
          </a:lstStyle>
          <a:p>
            <a:r>
              <a:rPr lang="en-US" dirty="0"/>
              <a:t>Title</a:t>
            </a:r>
          </a:p>
        </p:txBody>
      </p:sp>
      <p:sp>
        <p:nvSpPr>
          <p:cNvPr id="11" name="Text Placeholder 27">
            <a:extLst>
              <a:ext uri="{FF2B5EF4-FFF2-40B4-BE49-F238E27FC236}">
                <a16:creationId xmlns:a16="http://schemas.microsoft.com/office/drawing/2014/main" id="{DBC190E7-AA1A-E59E-27F7-41A797A018C8}"/>
              </a:ext>
            </a:extLst>
          </p:cNvPr>
          <p:cNvSpPr>
            <a:spLocks noGrp="1"/>
          </p:cNvSpPr>
          <p:nvPr>
            <p:ph type="body" sz="quarter" idx="14"/>
          </p:nvPr>
        </p:nvSpPr>
        <p:spPr>
          <a:xfrm>
            <a:off x="536267" y="1417853"/>
            <a:ext cx="3515033" cy="2869406"/>
          </a:xfrm>
          <a:prstGeom prst="rect">
            <a:avLst/>
          </a:prstGeom>
        </p:spPr>
        <p:txBody>
          <a:bodyPr anchor="t" anchorCtr="0"/>
          <a:lstStyle>
            <a:lvl1pPr marL="0" indent="0">
              <a:buClr>
                <a:srgbClr val="A4B433"/>
              </a:buClr>
              <a:buFontTx/>
              <a:buNone/>
              <a:defRPr sz="1400" b="1" i="0">
                <a:solidFill>
                  <a:srgbClr val="366E9B"/>
                </a:solidFill>
                <a:latin typeface="Foco" panose="020B0504050202020203" pitchFamily="34" charset="0"/>
                <a:ea typeface="Foco" panose="020B0504050202020203" pitchFamily="34" charset="0"/>
                <a:cs typeface="Calibri Light" panose="020F0302020204030204" pitchFamily="34" charset="0"/>
              </a:defRPr>
            </a:lvl1pPr>
            <a:lvl2pPr marL="274320" indent="-137160">
              <a:buClr>
                <a:srgbClr val="A4B433"/>
              </a:buClr>
              <a:buFont typeface="Courier New" panose="02070309020205020404" pitchFamily="49" charset="0"/>
              <a:buChar char="o"/>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2pPr>
            <a:lvl3pPr marL="411480" indent="-137160">
              <a:buClr>
                <a:srgbClr val="84B54C"/>
              </a:buClr>
              <a:buFont typeface="Arial" panose="020B0604020202020204" pitchFamily="34" charset="0"/>
              <a:buChar char="•"/>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3pPr>
            <a:lvl4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4pPr>
            <a:lvl5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 indent, outline bullet, slightly smaller size</a:t>
            </a:r>
          </a:p>
          <a:p>
            <a:pPr lvl="2"/>
            <a:r>
              <a:rPr lang="en-US" dirty="0"/>
              <a:t>Third level: indent, solid bullet, same size</a:t>
            </a:r>
          </a:p>
        </p:txBody>
      </p:sp>
      <p:sp>
        <p:nvSpPr>
          <p:cNvPr id="15" name="Slide Number">
            <a:extLst>
              <a:ext uri="{FF2B5EF4-FFF2-40B4-BE49-F238E27FC236}">
                <a16:creationId xmlns:a16="http://schemas.microsoft.com/office/drawing/2014/main" id="{F35E11E6-77A2-91D5-155F-746082F34DFD}"/>
              </a:ext>
            </a:extLst>
          </p:cNvPr>
          <p:cNvSpPr txBox="1">
            <a:spLocks/>
          </p:cNvSpPr>
          <p:nvPr userDrawn="1"/>
        </p:nvSpPr>
        <p:spPr>
          <a:xfrm>
            <a:off x="8733550" y="4848225"/>
            <a:ext cx="181140" cy="176972"/>
          </a:xfrm>
          <a:prstGeom prst="rect">
            <a:avLst/>
          </a:prstGeom>
          <a:ln w="12700">
            <a:miter lim="400000"/>
          </a:ln>
        </p:spPr>
        <p:txBody>
          <a:bodyPr wrap="none" lIns="19050" tIns="19050" rIns="19050" bIns="1905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Lato Regular"/>
                <a:ea typeface="Lato Regular"/>
                <a:cs typeface="Lato Regular"/>
                <a:sym typeface="Lato Regular"/>
              </a:defRPr>
            </a:lvl1pPr>
            <a:lvl2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2pPr>
            <a:lvl3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3pPr>
            <a:lvl4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4pPr>
            <a:lvl5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5pPr>
            <a:lvl6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6pPr>
            <a:lvl7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7pPr>
            <a:lvl8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8pPr>
            <a:lvl9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9pPr>
          </a:lstStyle>
          <a:p>
            <a:fld id="{86CB4B4D-7CA3-9044-876B-883B54F8677D}" type="slidenum">
              <a:rPr lang="en-US" sz="900" b="0" i="0" smtClean="0">
                <a:solidFill>
                  <a:schemeClr val="bg1"/>
                </a:solidFill>
                <a:latin typeface="Foco" panose="020B0504050202020203" pitchFamily="34" charset="0"/>
              </a:rPr>
              <a:pPr/>
              <a:t>‹#›</a:t>
            </a:fld>
            <a:endParaRPr lang="en-US" sz="900" b="0" i="0" dirty="0">
              <a:solidFill>
                <a:schemeClr val="bg1"/>
              </a:solidFill>
              <a:latin typeface="Foco" panose="020B0504050202020203" pitchFamily="34" charset="0"/>
            </a:endParaRPr>
          </a:p>
        </p:txBody>
      </p:sp>
      <p:pic>
        <p:nvPicPr>
          <p:cNvPr id="6" name="Picture 5">
            <a:extLst>
              <a:ext uri="{FF2B5EF4-FFF2-40B4-BE49-F238E27FC236}">
                <a16:creationId xmlns:a16="http://schemas.microsoft.com/office/drawing/2014/main" id="{E89FF865-AE73-B99E-3580-80255DB0A7A2}"/>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9268" y="1003300"/>
            <a:ext cx="116999" cy="212726"/>
          </a:xfrm>
          <a:prstGeom prst="rect">
            <a:avLst/>
          </a:prstGeom>
        </p:spPr>
      </p:pic>
      <p:pic>
        <p:nvPicPr>
          <p:cNvPr id="9" name="Image" descr="Access Health CT company logo in orange and yellow">
            <a:extLst>
              <a:ext uri="{FF2B5EF4-FFF2-40B4-BE49-F238E27FC236}">
                <a16:creationId xmlns:a16="http://schemas.microsoft.com/office/drawing/2014/main" id="{15BEFDC7-A375-946A-1F8C-9D3BE6F4FB4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054861" y="4702107"/>
            <a:ext cx="1490813" cy="323090"/>
          </a:xfrm>
          <a:prstGeom prst="rect">
            <a:avLst/>
          </a:prstGeom>
          <a:ln w="12700">
            <a:miter lim="400000"/>
          </a:ln>
        </p:spPr>
      </p:pic>
      <p:sp>
        <p:nvSpPr>
          <p:cNvPr id="14" name="Picture Placeholder 13">
            <a:extLst>
              <a:ext uri="{FF2B5EF4-FFF2-40B4-BE49-F238E27FC236}">
                <a16:creationId xmlns:a16="http://schemas.microsoft.com/office/drawing/2014/main" id="{B2EFC415-4C89-9B33-208E-D19FD63D815B}"/>
              </a:ext>
            </a:extLst>
          </p:cNvPr>
          <p:cNvSpPr>
            <a:spLocks noGrp="1"/>
          </p:cNvSpPr>
          <p:nvPr>
            <p:ph type="pic" sz="quarter" idx="16"/>
          </p:nvPr>
        </p:nvSpPr>
        <p:spPr>
          <a:xfrm>
            <a:off x="4305300" y="1"/>
            <a:ext cx="4838700" cy="4625135"/>
          </a:xfrm>
          <a:custGeom>
            <a:avLst/>
            <a:gdLst>
              <a:gd name="connsiteX0" fmla="*/ 178315 w 4838700"/>
              <a:gd name="connsiteY0" fmla="*/ 0 h 4625135"/>
              <a:gd name="connsiteX1" fmla="*/ 4838700 w 4838700"/>
              <a:gd name="connsiteY1" fmla="*/ 0 h 4625135"/>
              <a:gd name="connsiteX2" fmla="*/ 4838700 w 4838700"/>
              <a:gd name="connsiteY2" fmla="*/ 4398425 h 4625135"/>
              <a:gd name="connsiteX3" fmla="*/ 4684173 w 4838700"/>
              <a:gd name="connsiteY3" fmla="*/ 4453200 h 4625135"/>
              <a:gd name="connsiteX4" fmla="*/ 3578215 w 4838700"/>
              <a:gd name="connsiteY4" fmla="*/ 4625135 h 4625135"/>
              <a:gd name="connsiteX5" fmla="*/ 0 w 4838700"/>
              <a:gd name="connsiteY5" fmla="*/ 1093209 h 4625135"/>
              <a:gd name="connsiteX6" fmla="*/ 141834 w 4838700"/>
              <a:gd name="connsiteY6" fmla="*/ 105375 h 4625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0" h="4625135">
                <a:moveTo>
                  <a:pt x="178315" y="0"/>
                </a:moveTo>
                <a:lnTo>
                  <a:pt x="4838700" y="0"/>
                </a:lnTo>
                <a:lnTo>
                  <a:pt x="4838700" y="4398425"/>
                </a:lnTo>
                <a:lnTo>
                  <a:pt x="4684173" y="4453200"/>
                </a:lnTo>
                <a:cubicBezTo>
                  <a:pt x="4335892" y="4564814"/>
                  <a:pt x="3964191" y="4625135"/>
                  <a:pt x="3578215" y="4625135"/>
                </a:cubicBezTo>
                <a:cubicBezTo>
                  <a:pt x="1602021" y="4625135"/>
                  <a:pt x="0" y="3043838"/>
                  <a:pt x="0" y="1093209"/>
                </a:cubicBezTo>
                <a:cubicBezTo>
                  <a:pt x="0" y="750325"/>
                  <a:pt x="49501" y="418853"/>
                  <a:pt x="141834" y="105375"/>
                </a:cubicBezTo>
                <a:close/>
              </a:path>
            </a:pathLst>
          </a:custGeom>
          <a:solidFill>
            <a:srgbClr val="F2EEEA"/>
          </a:solidFill>
          <a:ln>
            <a:noFill/>
          </a:ln>
        </p:spPr>
        <p:txBody>
          <a:bodyPr wrap="square">
            <a:noAutofit/>
          </a:bodyPr>
          <a:lstStyle/>
          <a:p>
            <a:endParaRPr lang="en-US"/>
          </a:p>
        </p:txBody>
      </p:sp>
      <p:sp>
        <p:nvSpPr>
          <p:cNvPr id="18" name="TextBox 17">
            <a:extLst>
              <a:ext uri="{FF2B5EF4-FFF2-40B4-BE49-F238E27FC236}">
                <a16:creationId xmlns:a16="http://schemas.microsoft.com/office/drawing/2014/main" id="{5BED766E-B6E6-67A6-2E85-F9754D7EFD35}"/>
              </a:ext>
            </a:extLst>
          </p:cNvPr>
          <p:cNvSpPr txBox="1"/>
          <p:nvPr userDrawn="1"/>
        </p:nvSpPr>
        <p:spPr>
          <a:xfrm>
            <a:off x="859536" y="5468112"/>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normAutofit fontScale="25000" lnSpcReduction="20000"/>
          </a:bodyPr>
          <a:lstStyle/>
          <a:p>
            <a:pPr marL="0" marR="0" indent="0" algn="l" defTabSz="825500" rtl="0" fontAlgn="auto" latinLnBrk="0" hangingPunct="0">
              <a:lnSpc>
                <a:spcPct val="100000"/>
              </a:lnSpc>
              <a:spcBef>
                <a:spcPts val="1000"/>
              </a:spcBef>
              <a:spcAft>
                <a:spcPts val="0"/>
              </a:spcAft>
              <a:buClrTx/>
              <a:buSzTx/>
              <a:buFontTx/>
              <a:buNone/>
              <a:tabLst/>
            </a:pPr>
            <a:endParaRPr kumimoji="0" lang="en-US" sz="4500" b="0" i="0" u="none" strike="noStrike" cap="none" spc="0" normalizeH="0" baseline="0" dirty="0">
              <a:ln>
                <a:noFill/>
              </a:ln>
              <a:solidFill>
                <a:srgbClr val="000000"/>
              </a:solidFill>
              <a:effectLst/>
              <a:uFillTx/>
              <a:latin typeface="Lato Light"/>
              <a:ea typeface="Lato Light"/>
              <a:cs typeface="Lato Light"/>
              <a:sym typeface="Lato Light"/>
            </a:endParaRPr>
          </a:p>
        </p:txBody>
      </p:sp>
      <p:sp>
        <p:nvSpPr>
          <p:cNvPr id="20" name="Freeform 19">
            <a:extLst>
              <a:ext uri="{FF2B5EF4-FFF2-40B4-BE49-F238E27FC236}">
                <a16:creationId xmlns:a16="http://schemas.microsoft.com/office/drawing/2014/main" id="{4609AB8A-2C41-A37D-522A-4D0A8CCE696A}"/>
              </a:ext>
              <a:ext uri="{C183D7F6-B498-43B3-948B-1728B52AA6E4}">
                <adec:decorative xmlns:adec="http://schemas.microsoft.com/office/drawing/2017/decorative" val="1"/>
              </a:ext>
            </a:extLst>
          </p:cNvPr>
          <p:cNvSpPr/>
          <p:nvPr userDrawn="1"/>
        </p:nvSpPr>
        <p:spPr>
          <a:xfrm>
            <a:off x="0" y="4680158"/>
            <a:ext cx="1986445" cy="467633"/>
          </a:xfrm>
          <a:custGeom>
            <a:avLst/>
            <a:gdLst>
              <a:gd name="connsiteX0" fmla="*/ 900240 w 1986445"/>
              <a:gd name="connsiteY0" fmla="*/ 0 h 467633"/>
              <a:gd name="connsiteX1" fmla="*/ 1960629 w 1986445"/>
              <a:gd name="connsiteY1" fmla="*/ 439228 h 467633"/>
              <a:gd name="connsiteX2" fmla="*/ 1986445 w 1986445"/>
              <a:gd name="connsiteY2" fmla="*/ 467633 h 467633"/>
              <a:gd name="connsiteX3" fmla="*/ 0 w 1986445"/>
              <a:gd name="connsiteY3" fmla="*/ 467633 h 467633"/>
              <a:gd name="connsiteX4" fmla="*/ 0 w 1986445"/>
              <a:gd name="connsiteY4" fmla="*/ 302317 h 467633"/>
              <a:gd name="connsiteX5" fmla="*/ 61791 w 1986445"/>
              <a:gd name="connsiteY5" fmla="*/ 256111 h 467633"/>
              <a:gd name="connsiteX6" fmla="*/ 900240 w 1986445"/>
              <a:gd name="connsiteY6" fmla="*/ 0 h 467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6445" h="467633">
                <a:moveTo>
                  <a:pt x="900240" y="0"/>
                </a:moveTo>
                <a:cubicBezTo>
                  <a:pt x="1314348" y="0"/>
                  <a:pt x="1689252" y="167851"/>
                  <a:pt x="1960629" y="439228"/>
                </a:cubicBezTo>
                <a:lnTo>
                  <a:pt x="1986445" y="467633"/>
                </a:lnTo>
                <a:lnTo>
                  <a:pt x="0" y="467633"/>
                </a:lnTo>
                <a:lnTo>
                  <a:pt x="0" y="302317"/>
                </a:lnTo>
                <a:lnTo>
                  <a:pt x="61791" y="256111"/>
                </a:lnTo>
                <a:cubicBezTo>
                  <a:pt x="301131" y="94416"/>
                  <a:pt x="589660" y="0"/>
                  <a:pt x="900240" y="0"/>
                </a:cubicBezTo>
                <a:close/>
              </a:path>
            </a:pathLst>
          </a:custGeom>
          <a:solidFill>
            <a:srgbClr val="F2EEEA">
              <a:alpha val="50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4" name="Freeform 3">
            <a:extLst>
              <a:ext uri="{FF2B5EF4-FFF2-40B4-BE49-F238E27FC236}">
                <a16:creationId xmlns:a16="http://schemas.microsoft.com/office/drawing/2014/main" id="{11630EA3-829F-0BA5-DBD7-19012997B789}"/>
              </a:ext>
              <a:ext uri="{C183D7F6-B498-43B3-948B-1728B52AA6E4}">
                <adec:decorative xmlns:adec="http://schemas.microsoft.com/office/drawing/2017/decorative" val="1"/>
              </a:ext>
            </a:extLst>
          </p:cNvPr>
          <p:cNvSpPr/>
          <p:nvPr userDrawn="1"/>
        </p:nvSpPr>
        <p:spPr>
          <a:xfrm rot="10800000">
            <a:off x="8671769" y="4745117"/>
            <a:ext cx="472230" cy="328315"/>
          </a:xfrm>
          <a:custGeom>
            <a:avLst/>
            <a:gdLst>
              <a:gd name="connsiteX0" fmla="*/ 0 w 621313"/>
              <a:gd name="connsiteY0" fmla="*/ 0 h 431964"/>
              <a:gd name="connsiteX1" fmla="*/ 405331 w 621313"/>
              <a:gd name="connsiteY1" fmla="*/ 0 h 431964"/>
              <a:gd name="connsiteX2" fmla="*/ 431964 w 621313"/>
              <a:gd name="connsiteY2" fmla="*/ 0 h 431964"/>
              <a:gd name="connsiteX3" fmla="*/ 431964 w 621313"/>
              <a:gd name="connsiteY3" fmla="*/ 2685 h 431964"/>
              <a:gd name="connsiteX4" fmla="*/ 448859 w 621313"/>
              <a:gd name="connsiteY4" fmla="*/ 4388 h 431964"/>
              <a:gd name="connsiteX5" fmla="*/ 621313 w 621313"/>
              <a:gd name="connsiteY5" fmla="*/ 215982 h 431964"/>
              <a:gd name="connsiteX6" fmla="*/ 448859 w 621313"/>
              <a:gd name="connsiteY6" fmla="*/ 427576 h 431964"/>
              <a:gd name="connsiteX7" fmla="*/ 431964 w 621313"/>
              <a:gd name="connsiteY7" fmla="*/ 429279 h 431964"/>
              <a:gd name="connsiteX8" fmla="*/ 431964 w 621313"/>
              <a:gd name="connsiteY8" fmla="*/ 431964 h 431964"/>
              <a:gd name="connsiteX9" fmla="*/ 405331 w 621313"/>
              <a:gd name="connsiteY9" fmla="*/ 431964 h 431964"/>
              <a:gd name="connsiteX10" fmla="*/ 0 w 621313"/>
              <a:gd name="connsiteY10" fmla="*/ 431964 h 43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1313" h="431964">
                <a:moveTo>
                  <a:pt x="0" y="0"/>
                </a:moveTo>
                <a:lnTo>
                  <a:pt x="405331" y="0"/>
                </a:lnTo>
                <a:lnTo>
                  <a:pt x="431964" y="0"/>
                </a:lnTo>
                <a:lnTo>
                  <a:pt x="431964" y="2685"/>
                </a:lnTo>
                <a:lnTo>
                  <a:pt x="448859" y="4388"/>
                </a:lnTo>
                <a:cubicBezTo>
                  <a:pt x="547279" y="24528"/>
                  <a:pt x="621313" y="111609"/>
                  <a:pt x="621313" y="215982"/>
                </a:cubicBezTo>
                <a:cubicBezTo>
                  <a:pt x="621313" y="320356"/>
                  <a:pt x="547279" y="407437"/>
                  <a:pt x="448859" y="427576"/>
                </a:cubicBezTo>
                <a:lnTo>
                  <a:pt x="431964" y="429279"/>
                </a:lnTo>
                <a:lnTo>
                  <a:pt x="431964" y="431964"/>
                </a:lnTo>
                <a:lnTo>
                  <a:pt x="405331" y="431964"/>
                </a:lnTo>
                <a:lnTo>
                  <a:pt x="0" y="431964"/>
                </a:lnTo>
                <a:close/>
              </a:path>
            </a:pathLst>
          </a:custGeom>
          <a:solidFill>
            <a:srgbClr val="F8951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5" name="Slide Number">
            <a:extLst>
              <a:ext uri="{FF2B5EF4-FFF2-40B4-BE49-F238E27FC236}">
                <a16:creationId xmlns:a16="http://schemas.microsoft.com/office/drawing/2014/main" id="{A7EE42FE-1A1A-2345-343B-E2B1AF3DF862}"/>
              </a:ext>
            </a:extLst>
          </p:cNvPr>
          <p:cNvSpPr txBox="1">
            <a:spLocks/>
          </p:cNvSpPr>
          <p:nvPr userDrawn="1"/>
        </p:nvSpPr>
        <p:spPr>
          <a:xfrm>
            <a:off x="8797865" y="4820788"/>
            <a:ext cx="220039" cy="176972"/>
          </a:xfrm>
          <a:prstGeom prst="rect">
            <a:avLst/>
          </a:prstGeom>
          <a:ln w="12700">
            <a:miter lim="400000"/>
          </a:ln>
        </p:spPr>
        <p:txBody>
          <a:bodyPr wrap="square" lIns="19050" tIns="19050" rIns="19050" bIns="1905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Lato Regular"/>
                <a:ea typeface="Lato Regular"/>
                <a:cs typeface="Lato Regular"/>
                <a:sym typeface="Lato Regular"/>
              </a:defRPr>
            </a:lvl1pPr>
            <a:lvl2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2pPr>
            <a:lvl3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3pPr>
            <a:lvl4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4pPr>
            <a:lvl5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5pPr>
            <a:lvl6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6pPr>
            <a:lvl7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7pPr>
            <a:lvl8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8pPr>
            <a:lvl9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9pPr>
          </a:lstStyle>
          <a:p>
            <a:pPr algn="ctr"/>
            <a:fld id="{86CB4B4D-7CA3-9044-876B-883B54F8677D}" type="slidenum">
              <a:rPr lang="en-US" sz="900" b="0" i="0" smtClean="0">
                <a:solidFill>
                  <a:schemeClr val="bg1"/>
                </a:solidFill>
                <a:latin typeface="Foco" panose="020B0504050202020203" pitchFamily="34" charset="0"/>
              </a:rPr>
              <a:pPr algn="ctr"/>
              <a:t>‹#›</a:t>
            </a:fld>
            <a:endParaRPr lang="en-US" sz="900" b="0" i="0" dirty="0">
              <a:solidFill>
                <a:schemeClr val="bg1"/>
              </a:solidFill>
              <a:latin typeface="Foco" panose="020B0504050202020203" pitchFamily="34" charset="0"/>
            </a:endParaRPr>
          </a:p>
        </p:txBody>
      </p:sp>
    </p:spTree>
    <p:extLst>
      <p:ext uri="{BB962C8B-B14F-4D97-AF65-F5344CB8AC3E}">
        <p14:creationId xmlns:p14="http://schemas.microsoft.com/office/powerpoint/2010/main" val="2273218788"/>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idebar for image left">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CC86D847-E152-FFA1-5B81-C1B7A23A47B1}"/>
              </a:ext>
            </a:extLst>
          </p:cNvPr>
          <p:cNvSpPr>
            <a:spLocks noGrp="1"/>
          </p:cNvSpPr>
          <p:nvPr>
            <p:ph type="pic" sz="quarter" idx="18"/>
          </p:nvPr>
        </p:nvSpPr>
        <p:spPr>
          <a:xfrm>
            <a:off x="0" y="0"/>
            <a:ext cx="4786447" cy="4625137"/>
          </a:xfrm>
          <a:custGeom>
            <a:avLst/>
            <a:gdLst>
              <a:gd name="connsiteX0" fmla="*/ 0 w 4786447"/>
              <a:gd name="connsiteY0" fmla="*/ 0 h 4625137"/>
              <a:gd name="connsiteX1" fmla="*/ 4573974 w 4786447"/>
              <a:gd name="connsiteY1" fmla="*/ 0 h 4625137"/>
              <a:gd name="connsiteX2" fmla="*/ 4625505 w 4786447"/>
              <a:gd name="connsiteY2" fmla="*/ 146850 h 4625137"/>
              <a:gd name="connsiteX3" fmla="*/ 4786447 w 4786447"/>
              <a:gd name="connsiteY3" fmla="*/ 1173316 h 4625137"/>
              <a:gd name="connsiteX4" fmla="*/ 1206611 w 4786447"/>
              <a:gd name="connsiteY4" fmla="*/ 4625137 h 4625137"/>
              <a:gd name="connsiteX5" fmla="*/ 269165 w 4786447"/>
              <a:gd name="connsiteY5" fmla="*/ 4505575 h 4625137"/>
              <a:gd name="connsiteX6" fmla="*/ 0 w 4786447"/>
              <a:gd name="connsiteY6" fmla="*/ 4423114 h 462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86447" h="4625137">
                <a:moveTo>
                  <a:pt x="0" y="0"/>
                </a:moveTo>
                <a:lnTo>
                  <a:pt x="4573974" y="0"/>
                </a:lnTo>
                <a:lnTo>
                  <a:pt x="4625505" y="146850"/>
                </a:lnTo>
                <a:cubicBezTo>
                  <a:pt x="4730101" y="471111"/>
                  <a:pt x="4786447" y="815869"/>
                  <a:pt x="4786447" y="1173316"/>
                </a:cubicBezTo>
                <a:cubicBezTo>
                  <a:pt x="4786447" y="3079704"/>
                  <a:pt x="3183700" y="4625137"/>
                  <a:pt x="1206611" y="4625137"/>
                </a:cubicBezTo>
                <a:cubicBezTo>
                  <a:pt x="882245" y="4625137"/>
                  <a:pt x="567955" y="4583540"/>
                  <a:pt x="269165" y="4505575"/>
                </a:cubicBezTo>
                <a:lnTo>
                  <a:pt x="0" y="4423114"/>
                </a:lnTo>
                <a:close/>
              </a:path>
            </a:pathLst>
          </a:custGeom>
          <a:solidFill>
            <a:srgbClr val="F2EEEA"/>
          </a:solidFill>
          <a:ln>
            <a:noFill/>
          </a:ln>
        </p:spPr>
        <p:txBody>
          <a:bodyPr wrap="square">
            <a:noAutofit/>
          </a:bodyPr>
          <a:lstStyle/>
          <a:p>
            <a:endParaRPr lang="en-US"/>
          </a:p>
        </p:txBody>
      </p:sp>
      <p:sp>
        <p:nvSpPr>
          <p:cNvPr id="20" name="Freeform 19">
            <a:extLst>
              <a:ext uri="{FF2B5EF4-FFF2-40B4-BE49-F238E27FC236}">
                <a16:creationId xmlns:a16="http://schemas.microsoft.com/office/drawing/2014/main" id="{E37AA6C5-581D-7359-6ADB-98A4068B43B1}"/>
              </a:ext>
              <a:ext uri="{C183D7F6-B498-43B3-948B-1728B52AA6E4}">
                <adec:decorative xmlns:adec="http://schemas.microsoft.com/office/drawing/2017/decorative" val="1"/>
              </a:ext>
            </a:extLst>
          </p:cNvPr>
          <p:cNvSpPr/>
          <p:nvPr userDrawn="1"/>
        </p:nvSpPr>
        <p:spPr>
          <a:xfrm>
            <a:off x="6999016" y="4324072"/>
            <a:ext cx="2144985" cy="819429"/>
          </a:xfrm>
          <a:custGeom>
            <a:avLst/>
            <a:gdLst>
              <a:gd name="connsiteX0" fmla="*/ 1335297 w 2144985"/>
              <a:gd name="connsiteY0" fmla="*/ 0 h 819429"/>
              <a:gd name="connsiteX1" fmla="*/ 2112903 w 2144985"/>
              <a:gd name="connsiteY1" fmla="*/ 217105 h 819429"/>
              <a:gd name="connsiteX2" fmla="*/ 2144985 w 2144985"/>
              <a:gd name="connsiteY2" fmla="*/ 239626 h 819429"/>
              <a:gd name="connsiteX3" fmla="*/ 2144985 w 2144985"/>
              <a:gd name="connsiteY3" fmla="*/ 819429 h 819429"/>
              <a:gd name="connsiteX4" fmla="*/ 0 w 2144985"/>
              <a:gd name="connsiteY4" fmla="*/ 819429 h 819429"/>
              <a:gd name="connsiteX5" fmla="*/ 16677 w 2144985"/>
              <a:gd name="connsiteY5" fmla="*/ 784810 h 819429"/>
              <a:gd name="connsiteX6" fmla="*/ 1335297 w 2144985"/>
              <a:gd name="connsiteY6" fmla="*/ 0 h 81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44985" h="819429">
                <a:moveTo>
                  <a:pt x="1335297" y="0"/>
                </a:moveTo>
                <a:cubicBezTo>
                  <a:pt x="1619996" y="0"/>
                  <a:pt x="1886165" y="79336"/>
                  <a:pt x="2112903" y="217105"/>
                </a:cubicBezTo>
                <a:lnTo>
                  <a:pt x="2144985" y="239626"/>
                </a:lnTo>
                <a:lnTo>
                  <a:pt x="2144985" y="819429"/>
                </a:lnTo>
                <a:lnTo>
                  <a:pt x="0" y="819429"/>
                </a:lnTo>
                <a:lnTo>
                  <a:pt x="16677" y="784810"/>
                </a:lnTo>
                <a:cubicBezTo>
                  <a:pt x="270621" y="317342"/>
                  <a:pt x="765900" y="0"/>
                  <a:pt x="1335297" y="0"/>
                </a:cubicBezTo>
                <a:close/>
              </a:path>
            </a:pathLst>
          </a:custGeom>
          <a:solidFill>
            <a:srgbClr val="F2EEEA">
              <a:alpha val="50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15" name="Slide Number">
            <a:extLst>
              <a:ext uri="{FF2B5EF4-FFF2-40B4-BE49-F238E27FC236}">
                <a16:creationId xmlns:a16="http://schemas.microsoft.com/office/drawing/2014/main" id="{F35E11E6-77A2-91D5-155F-746082F34DFD}"/>
              </a:ext>
            </a:extLst>
          </p:cNvPr>
          <p:cNvSpPr txBox="1">
            <a:spLocks/>
          </p:cNvSpPr>
          <p:nvPr userDrawn="1"/>
        </p:nvSpPr>
        <p:spPr>
          <a:xfrm>
            <a:off x="8733550" y="4848225"/>
            <a:ext cx="181140" cy="176972"/>
          </a:xfrm>
          <a:prstGeom prst="rect">
            <a:avLst/>
          </a:prstGeom>
          <a:ln w="12700">
            <a:miter lim="400000"/>
          </a:ln>
        </p:spPr>
        <p:txBody>
          <a:bodyPr wrap="none" lIns="19050" tIns="19050" rIns="19050" bIns="1905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Lato Regular"/>
                <a:ea typeface="Lato Regular"/>
                <a:cs typeface="Lato Regular"/>
                <a:sym typeface="Lato Regular"/>
              </a:defRPr>
            </a:lvl1pPr>
            <a:lvl2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2pPr>
            <a:lvl3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3pPr>
            <a:lvl4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4pPr>
            <a:lvl5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5pPr>
            <a:lvl6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6pPr>
            <a:lvl7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7pPr>
            <a:lvl8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8pPr>
            <a:lvl9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9pPr>
          </a:lstStyle>
          <a:p>
            <a:fld id="{86CB4B4D-7CA3-9044-876B-883B54F8677D}" type="slidenum">
              <a:rPr lang="en-US" sz="900" b="0" i="0" smtClean="0">
                <a:solidFill>
                  <a:schemeClr val="bg1"/>
                </a:solidFill>
                <a:latin typeface="Foco" panose="020B0504050202020203" pitchFamily="34" charset="0"/>
              </a:rPr>
              <a:pPr/>
              <a:t>‹#›</a:t>
            </a:fld>
            <a:endParaRPr lang="en-US" sz="900" b="0" i="0" dirty="0">
              <a:solidFill>
                <a:schemeClr val="bg1"/>
              </a:solidFill>
              <a:latin typeface="Foco" panose="020B0504050202020203" pitchFamily="34" charset="0"/>
            </a:endParaRPr>
          </a:p>
        </p:txBody>
      </p:sp>
      <p:pic>
        <p:nvPicPr>
          <p:cNvPr id="9" name="Image" descr="Access Health CT company logo in orange and yellow">
            <a:extLst>
              <a:ext uri="{FF2B5EF4-FFF2-40B4-BE49-F238E27FC236}">
                <a16:creationId xmlns:a16="http://schemas.microsoft.com/office/drawing/2014/main" id="{15BEFDC7-A375-946A-1F8C-9D3BE6F4FB4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491613" y="4675867"/>
            <a:ext cx="1490813" cy="323090"/>
          </a:xfrm>
          <a:prstGeom prst="rect">
            <a:avLst/>
          </a:prstGeom>
          <a:ln w="12700">
            <a:miter lim="400000"/>
          </a:ln>
        </p:spPr>
      </p:pic>
      <p:sp>
        <p:nvSpPr>
          <p:cNvPr id="18" name="TextBox 17">
            <a:extLst>
              <a:ext uri="{FF2B5EF4-FFF2-40B4-BE49-F238E27FC236}">
                <a16:creationId xmlns:a16="http://schemas.microsoft.com/office/drawing/2014/main" id="{5BED766E-B6E6-67A6-2E85-F9754D7EFD35}"/>
              </a:ext>
            </a:extLst>
          </p:cNvPr>
          <p:cNvSpPr txBox="1"/>
          <p:nvPr userDrawn="1"/>
        </p:nvSpPr>
        <p:spPr>
          <a:xfrm>
            <a:off x="859536" y="5468112"/>
            <a:ext cx="0" cy="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normAutofit fontScale="25000" lnSpcReduction="20000"/>
          </a:bodyPr>
          <a:lstStyle/>
          <a:p>
            <a:pPr marL="0" marR="0" indent="0" algn="l" defTabSz="825500" rtl="0" fontAlgn="auto" latinLnBrk="0" hangingPunct="0">
              <a:lnSpc>
                <a:spcPct val="100000"/>
              </a:lnSpc>
              <a:spcBef>
                <a:spcPts val="1000"/>
              </a:spcBef>
              <a:spcAft>
                <a:spcPts val="0"/>
              </a:spcAft>
              <a:buClrTx/>
              <a:buSzTx/>
              <a:buFontTx/>
              <a:buNone/>
              <a:tabLst/>
            </a:pPr>
            <a:endParaRPr kumimoji="0" lang="en-US" sz="4500" b="0" i="0" u="none" strike="noStrike" cap="none" spc="0" normalizeH="0" baseline="0" dirty="0">
              <a:ln>
                <a:noFill/>
              </a:ln>
              <a:solidFill>
                <a:srgbClr val="000000"/>
              </a:solidFill>
              <a:effectLst/>
              <a:uFillTx/>
              <a:latin typeface="Lato Light"/>
              <a:ea typeface="Lato Light"/>
              <a:cs typeface="Lato Light"/>
              <a:sym typeface="Lato Light"/>
            </a:endParaRPr>
          </a:p>
        </p:txBody>
      </p:sp>
      <p:sp>
        <p:nvSpPr>
          <p:cNvPr id="2" name="Freeform 1">
            <a:extLst>
              <a:ext uri="{FF2B5EF4-FFF2-40B4-BE49-F238E27FC236}">
                <a16:creationId xmlns:a16="http://schemas.microsoft.com/office/drawing/2014/main" id="{FD383E67-1A6C-4A07-949C-C5CDF18042D0}"/>
              </a:ext>
              <a:ext uri="{C183D7F6-B498-43B3-948B-1728B52AA6E4}">
                <adec:decorative xmlns:adec="http://schemas.microsoft.com/office/drawing/2017/decorative" val="1"/>
              </a:ext>
            </a:extLst>
          </p:cNvPr>
          <p:cNvSpPr/>
          <p:nvPr userDrawn="1"/>
        </p:nvSpPr>
        <p:spPr>
          <a:xfrm rot="10800000">
            <a:off x="8673487" y="128642"/>
            <a:ext cx="472230" cy="328315"/>
          </a:xfrm>
          <a:custGeom>
            <a:avLst/>
            <a:gdLst>
              <a:gd name="connsiteX0" fmla="*/ 0 w 621313"/>
              <a:gd name="connsiteY0" fmla="*/ 0 h 431964"/>
              <a:gd name="connsiteX1" fmla="*/ 405331 w 621313"/>
              <a:gd name="connsiteY1" fmla="*/ 0 h 431964"/>
              <a:gd name="connsiteX2" fmla="*/ 431964 w 621313"/>
              <a:gd name="connsiteY2" fmla="*/ 0 h 431964"/>
              <a:gd name="connsiteX3" fmla="*/ 431964 w 621313"/>
              <a:gd name="connsiteY3" fmla="*/ 2685 h 431964"/>
              <a:gd name="connsiteX4" fmla="*/ 448859 w 621313"/>
              <a:gd name="connsiteY4" fmla="*/ 4388 h 431964"/>
              <a:gd name="connsiteX5" fmla="*/ 621313 w 621313"/>
              <a:gd name="connsiteY5" fmla="*/ 215982 h 431964"/>
              <a:gd name="connsiteX6" fmla="*/ 448859 w 621313"/>
              <a:gd name="connsiteY6" fmla="*/ 427576 h 431964"/>
              <a:gd name="connsiteX7" fmla="*/ 431964 w 621313"/>
              <a:gd name="connsiteY7" fmla="*/ 429279 h 431964"/>
              <a:gd name="connsiteX8" fmla="*/ 431964 w 621313"/>
              <a:gd name="connsiteY8" fmla="*/ 431964 h 431964"/>
              <a:gd name="connsiteX9" fmla="*/ 405331 w 621313"/>
              <a:gd name="connsiteY9" fmla="*/ 431964 h 431964"/>
              <a:gd name="connsiteX10" fmla="*/ 0 w 621313"/>
              <a:gd name="connsiteY10" fmla="*/ 431964 h 43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1313" h="431964">
                <a:moveTo>
                  <a:pt x="0" y="0"/>
                </a:moveTo>
                <a:lnTo>
                  <a:pt x="405331" y="0"/>
                </a:lnTo>
                <a:lnTo>
                  <a:pt x="431964" y="0"/>
                </a:lnTo>
                <a:lnTo>
                  <a:pt x="431964" y="2685"/>
                </a:lnTo>
                <a:lnTo>
                  <a:pt x="448859" y="4388"/>
                </a:lnTo>
                <a:cubicBezTo>
                  <a:pt x="547279" y="24528"/>
                  <a:pt x="621313" y="111609"/>
                  <a:pt x="621313" y="215982"/>
                </a:cubicBezTo>
                <a:cubicBezTo>
                  <a:pt x="621313" y="320356"/>
                  <a:pt x="547279" y="407437"/>
                  <a:pt x="448859" y="427576"/>
                </a:cubicBezTo>
                <a:lnTo>
                  <a:pt x="431964" y="429279"/>
                </a:lnTo>
                <a:lnTo>
                  <a:pt x="431964" y="431964"/>
                </a:lnTo>
                <a:lnTo>
                  <a:pt x="405331" y="431964"/>
                </a:lnTo>
                <a:lnTo>
                  <a:pt x="0" y="431964"/>
                </a:lnTo>
                <a:close/>
              </a:path>
            </a:pathLst>
          </a:custGeom>
          <a:solidFill>
            <a:srgbClr val="F8951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3" name="Slide Number">
            <a:extLst>
              <a:ext uri="{FF2B5EF4-FFF2-40B4-BE49-F238E27FC236}">
                <a16:creationId xmlns:a16="http://schemas.microsoft.com/office/drawing/2014/main" id="{5526A320-B109-BAA3-B871-B1082D6070FA}"/>
              </a:ext>
            </a:extLst>
          </p:cNvPr>
          <p:cNvSpPr txBox="1">
            <a:spLocks/>
          </p:cNvSpPr>
          <p:nvPr userDrawn="1"/>
        </p:nvSpPr>
        <p:spPr>
          <a:xfrm>
            <a:off x="8799583" y="204313"/>
            <a:ext cx="220039" cy="176972"/>
          </a:xfrm>
          <a:prstGeom prst="rect">
            <a:avLst/>
          </a:prstGeom>
          <a:ln w="12700">
            <a:miter lim="400000"/>
          </a:ln>
        </p:spPr>
        <p:txBody>
          <a:bodyPr wrap="square" lIns="19050" tIns="19050" rIns="19050" bIns="1905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Lato Regular"/>
                <a:ea typeface="Lato Regular"/>
                <a:cs typeface="Lato Regular"/>
                <a:sym typeface="Lato Regular"/>
              </a:defRPr>
            </a:lvl1pPr>
            <a:lvl2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2pPr>
            <a:lvl3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3pPr>
            <a:lvl4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4pPr>
            <a:lvl5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5pPr>
            <a:lvl6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6pPr>
            <a:lvl7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7pPr>
            <a:lvl8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8pPr>
            <a:lvl9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9pPr>
          </a:lstStyle>
          <a:p>
            <a:pPr algn="ctr"/>
            <a:fld id="{86CB4B4D-7CA3-9044-876B-883B54F8677D}" type="slidenum">
              <a:rPr lang="en-US" sz="900" b="0" i="0" smtClean="0">
                <a:solidFill>
                  <a:schemeClr val="bg1"/>
                </a:solidFill>
                <a:latin typeface="Foco" panose="020B0504050202020203" pitchFamily="34" charset="0"/>
              </a:rPr>
              <a:pPr algn="ctr"/>
              <a:t>‹#›</a:t>
            </a:fld>
            <a:endParaRPr lang="en-US" sz="900" b="0" i="0" dirty="0">
              <a:solidFill>
                <a:schemeClr val="bg1"/>
              </a:solidFill>
              <a:latin typeface="Foco" panose="020B0504050202020203" pitchFamily="34" charset="0"/>
            </a:endParaRPr>
          </a:p>
        </p:txBody>
      </p:sp>
      <p:sp>
        <p:nvSpPr>
          <p:cNvPr id="4" name="Text Placeholder 27">
            <a:extLst>
              <a:ext uri="{FF2B5EF4-FFF2-40B4-BE49-F238E27FC236}">
                <a16:creationId xmlns:a16="http://schemas.microsoft.com/office/drawing/2014/main" id="{906F0018-D358-DA0D-AF7D-24C2C9B925A4}"/>
              </a:ext>
            </a:extLst>
          </p:cNvPr>
          <p:cNvSpPr>
            <a:spLocks noGrp="1"/>
          </p:cNvSpPr>
          <p:nvPr>
            <p:ph type="body" sz="quarter" idx="15"/>
          </p:nvPr>
        </p:nvSpPr>
        <p:spPr>
          <a:xfrm>
            <a:off x="5061661" y="1417853"/>
            <a:ext cx="3546071" cy="2869406"/>
          </a:xfrm>
          <a:prstGeom prst="rect">
            <a:avLst/>
          </a:prstGeom>
        </p:spPr>
        <p:txBody>
          <a:bodyPr anchor="t" anchorCtr="0"/>
          <a:lstStyle>
            <a:lvl1pPr marL="0" indent="0">
              <a:buClr>
                <a:srgbClr val="F38428"/>
              </a:buClr>
              <a:buFontTx/>
              <a:buNone/>
              <a:defRPr sz="1400" b="1" i="0">
                <a:solidFill>
                  <a:srgbClr val="366E9B"/>
                </a:solidFill>
                <a:latin typeface="Foco" panose="020B0504050202020203" pitchFamily="34" charset="0"/>
                <a:ea typeface="Foco" panose="020B0504050202020203" pitchFamily="34" charset="0"/>
                <a:cs typeface="Calibri Light" panose="020F0302020204030204" pitchFamily="34" charset="0"/>
              </a:defRPr>
            </a:lvl1pPr>
            <a:lvl2pPr marL="274320" indent="-137160">
              <a:buClr>
                <a:srgbClr val="A4B433"/>
              </a:buClr>
              <a:buFont typeface="Courier New" panose="02070309020205020404" pitchFamily="49" charset="0"/>
              <a:buChar char="o"/>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2pPr>
            <a:lvl3pPr marL="411480" indent="-137160">
              <a:buClr>
                <a:srgbClr val="84B54C"/>
              </a:buClr>
              <a:buFont typeface="Arial" panose="020B0604020202020204" pitchFamily="34" charset="0"/>
              <a:buChar char="•"/>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3pPr>
            <a:lvl4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4pPr>
            <a:lvl5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 indent, outline bullet, slightly smaller size</a:t>
            </a:r>
          </a:p>
          <a:p>
            <a:pPr lvl="2"/>
            <a:r>
              <a:rPr lang="en-US" dirty="0"/>
              <a:t>Third level: indent, solid bullet, same size</a:t>
            </a:r>
          </a:p>
        </p:txBody>
      </p:sp>
      <p:pic>
        <p:nvPicPr>
          <p:cNvPr id="5" name="Picture 4">
            <a:extLst>
              <a:ext uri="{FF2B5EF4-FFF2-40B4-BE49-F238E27FC236}">
                <a16:creationId xmlns:a16="http://schemas.microsoft.com/office/drawing/2014/main" id="{EACAF2A2-1011-8C72-F2EA-C36DC08213B7}"/>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44663" y="1003300"/>
            <a:ext cx="116999" cy="212726"/>
          </a:xfrm>
          <a:prstGeom prst="rect">
            <a:avLst/>
          </a:prstGeom>
        </p:spPr>
      </p:pic>
      <p:sp>
        <p:nvSpPr>
          <p:cNvPr id="7" name="Text Placeholder 16">
            <a:extLst>
              <a:ext uri="{FF2B5EF4-FFF2-40B4-BE49-F238E27FC236}">
                <a16:creationId xmlns:a16="http://schemas.microsoft.com/office/drawing/2014/main" id="{0EBA6C73-B47C-3879-FE2E-9E6454D92E6E}"/>
              </a:ext>
            </a:extLst>
          </p:cNvPr>
          <p:cNvSpPr>
            <a:spLocks noGrp="1"/>
          </p:cNvSpPr>
          <p:nvPr>
            <p:ph type="body" sz="quarter" idx="17" hasCustomPrompt="1"/>
          </p:nvPr>
        </p:nvSpPr>
        <p:spPr>
          <a:xfrm>
            <a:off x="5061662" y="874811"/>
            <a:ext cx="3546070" cy="393385"/>
          </a:xfrm>
          <a:prstGeom prst="rect">
            <a:avLst/>
          </a:prstGeom>
        </p:spPr>
        <p:txBody>
          <a:bodyPr/>
          <a:lstStyle>
            <a:lvl1pPr>
              <a:defRPr sz="2400" b="1" i="0">
                <a:solidFill>
                  <a:schemeClr val="accent6"/>
                </a:solidFill>
                <a:latin typeface="Foco" panose="020B0504050202020203" pitchFamily="34" charset="0"/>
              </a:defRPr>
            </a:lvl1pPr>
          </a:lstStyle>
          <a:p>
            <a:r>
              <a:rPr lang="en-US" dirty="0"/>
              <a:t>Title</a:t>
            </a:r>
          </a:p>
        </p:txBody>
      </p:sp>
    </p:spTree>
    <p:extLst>
      <p:ext uri="{BB962C8B-B14F-4D97-AF65-F5344CB8AC3E}">
        <p14:creationId xmlns:p14="http://schemas.microsoft.com/office/powerpoint/2010/main" val="808173474"/>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One Column">
    <p:bg>
      <p:bgRef idx="1001">
        <a:schemeClr val="bg1"/>
      </p:bgRef>
    </p:bg>
    <p:spTree>
      <p:nvGrpSpPr>
        <p:cNvPr id="1" name=""/>
        <p:cNvGrpSpPr/>
        <p:nvPr/>
      </p:nvGrpSpPr>
      <p:grpSpPr>
        <a:xfrm>
          <a:off x="0" y="0"/>
          <a:ext cx="0" cy="0"/>
          <a:chOff x="0" y="0"/>
          <a:chExt cx="0" cy="0"/>
        </a:xfrm>
      </p:grpSpPr>
      <p:sp>
        <p:nvSpPr>
          <p:cNvPr id="4" name="Text Placeholder 27">
            <a:extLst>
              <a:ext uri="{FF2B5EF4-FFF2-40B4-BE49-F238E27FC236}">
                <a16:creationId xmlns:a16="http://schemas.microsoft.com/office/drawing/2014/main" id="{B128B4B2-543A-A29D-E034-16A31912C986}"/>
              </a:ext>
            </a:extLst>
          </p:cNvPr>
          <p:cNvSpPr>
            <a:spLocks noGrp="1"/>
          </p:cNvSpPr>
          <p:nvPr>
            <p:ph type="body" sz="quarter" idx="15"/>
          </p:nvPr>
        </p:nvSpPr>
        <p:spPr>
          <a:xfrm>
            <a:off x="536266" y="1417853"/>
            <a:ext cx="8049427" cy="2869406"/>
          </a:xfrm>
          <a:prstGeom prst="rect">
            <a:avLst/>
          </a:prstGeom>
        </p:spPr>
        <p:txBody>
          <a:bodyPr anchor="t" anchorCtr="0"/>
          <a:lstStyle>
            <a:lvl1pPr marL="0" indent="0">
              <a:buClr>
                <a:srgbClr val="84B54C"/>
              </a:buClr>
              <a:buFontTx/>
              <a:buNone/>
              <a:defRPr sz="1400" b="1" i="0">
                <a:solidFill>
                  <a:srgbClr val="366E9B"/>
                </a:solidFill>
                <a:latin typeface="Foco" panose="020B0504050202020203" pitchFamily="34" charset="0"/>
                <a:ea typeface="Foco" panose="020B0504050202020203" pitchFamily="34" charset="0"/>
                <a:cs typeface="Calibri Light" panose="020F0302020204030204" pitchFamily="34" charset="0"/>
              </a:defRPr>
            </a:lvl1pPr>
            <a:lvl2pPr marL="274320" indent="-137160">
              <a:buClr>
                <a:srgbClr val="84B54C"/>
              </a:buClr>
              <a:buFont typeface="Courier New" panose="02070309020205020404" pitchFamily="49" charset="0"/>
              <a:buChar char="o"/>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2pPr>
            <a:lvl3pPr marL="411480" indent="-137160">
              <a:buClr>
                <a:srgbClr val="84B54C"/>
              </a:buClr>
              <a:buFont typeface="Arial" panose="020B0604020202020204" pitchFamily="34" charset="0"/>
              <a:buChar char="•"/>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3pPr>
            <a:lvl4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4pPr>
            <a:lvl5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 indent, outline bullet, slightly smaller size</a:t>
            </a:r>
          </a:p>
          <a:p>
            <a:pPr lvl="2"/>
            <a:r>
              <a:rPr lang="en-US" dirty="0"/>
              <a:t>Third level: indent, solid bullet, same size</a:t>
            </a:r>
          </a:p>
        </p:txBody>
      </p:sp>
      <p:sp>
        <p:nvSpPr>
          <p:cNvPr id="5" name="Title 3">
            <a:extLst>
              <a:ext uri="{FF2B5EF4-FFF2-40B4-BE49-F238E27FC236}">
                <a16:creationId xmlns:a16="http://schemas.microsoft.com/office/drawing/2014/main" id="{E2F9CDCD-FE74-AAF4-BDF9-31DE07EBF11B}"/>
              </a:ext>
            </a:extLst>
          </p:cNvPr>
          <p:cNvSpPr>
            <a:spLocks noGrp="1"/>
          </p:cNvSpPr>
          <p:nvPr>
            <p:ph type="title" hasCustomPrompt="1"/>
          </p:nvPr>
        </p:nvSpPr>
        <p:spPr>
          <a:xfrm>
            <a:off x="536551" y="877507"/>
            <a:ext cx="8049142" cy="393385"/>
          </a:xfrm>
          <a:prstGeom prst="rect">
            <a:avLst/>
          </a:prstGeom>
          <a:noFill/>
        </p:spPr>
        <p:txBody>
          <a:bodyPr/>
          <a:lstStyle>
            <a:lvl1pPr>
              <a:defRPr sz="2400" b="1" i="0">
                <a:solidFill>
                  <a:schemeClr val="accent6"/>
                </a:solidFill>
                <a:latin typeface="Foco" panose="020B0504050202020203" pitchFamily="34" charset="0"/>
              </a:defRPr>
            </a:lvl1pPr>
          </a:lstStyle>
          <a:p>
            <a:r>
              <a:rPr lang="en-US" dirty="0"/>
              <a:t>Title</a:t>
            </a:r>
          </a:p>
        </p:txBody>
      </p:sp>
      <p:pic>
        <p:nvPicPr>
          <p:cNvPr id="14" name="Picture 13">
            <a:extLst>
              <a:ext uri="{FF2B5EF4-FFF2-40B4-BE49-F238E27FC236}">
                <a16:creationId xmlns:a16="http://schemas.microsoft.com/office/drawing/2014/main" id="{F726FF5C-956E-D907-8D63-C5198FC209F8}"/>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9268" y="1003300"/>
            <a:ext cx="116999" cy="212726"/>
          </a:xfrm>
          <a:prstGeom prst="rect">
            <a:avLst/>
          </a:prstGeom>
        </p:spPr>
      </p:pic>
      <p:pic>
        <p:nvPicPr>
          <p:cNvPr id="3" name="Image" descr="Access Health CT company logo in orange and yellow">
            <a:extLst>
              <a:ext uri="{FF2B5EF4-FFF2-40B4-BE49-F238E27FC236}">
                <a16:creationId xmlns:a16="http://schemas.microsoft.com/office/drawing/2014/main" id="{BB05E8D3-B7E0-E13F-C4EA-F312E5A2799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491613" y="4675867"/>
            <a:ext cx="1490813" cy="323090"/>
          </a:xfrm>
          <a:prstGeom prst="rect">
            <a:avLst/>
          </a:prstGeom>
          <a:ln w="12700">
            <a:miter lim="400000"/>
          </a:ln>
        </p:spPr>
      </p:pic>
      <p:sp>
        <p:nvSpPr>
          <p:cNvPr id="10" name="Freeform 9">
            <a:extLst>
              <a:ext uri="{FF2B5EF4-FFF2-40B4-BE49-F238E27FC236}">
                <a16:creationId xmlns:a16="http://schemas.microsoft.com/office/drawing/2014/main" id="{3C9FD228-AFE3-91EE-D33F-9279B3341B18}"/>
              </a:ext>
              <a:ext uri="{C183D7F6-B498-43B3-948B-1728B52AA6E4}">
                <adec:decorative xmlns:adec="http://schemas.microsoft.com/office/drawing/2017/decorative" val="1"/>
              </a:ext>
            </a:extLst>
          </p:cNvPr>
          <p:cNvSpPr/>
          <p:nvPr userDrawn="1"/>
        </p:nvSpPr>
        <p:spPr>
          <a:xfrm rot="10800000">
            <a:off x="8673487" y="128642"/>
            <a:ext cx="472230" cy="328315"/>
          </a:xfrm>
          <a:custGeom>
            <a:avLst/>
            <a:gdLst>
              <a:gd name="connsiteX0" fmla="*/ 0 w 621313"/>
              <a:gd name="connsiteY0" fmla="*/ 0 h 431964"/>
              <a:gd name="connsiteX1" fmla="*/ 405331 w 621313"/>
              <a:gd name="connsiteY1" fmla="*/ 0 h 431964"/>
              <a:gd name="connsiteX2" fmla="*/ 431964 w 621313"/>
              <a:gd name="connsiteY2" fmla="*/ 0 h 431964"/>
              <a:gd name="connsiteX3" fmla="*/ 431964 w 621313"/>
              <a:gd name="connsiteY3" fmla="*/ 2685 h 431964"/>
              <a:gd name="connsiteX4" fmla="*/ 448859 w 621313"/>
              <a:gd name="connsiteY4" fmla="*/ 4388 h 431964"/>
              <a:gd name="connsiteX5" fmla="*/ 621313 w 621313"/>
              <a:gd name="connsiteY5" fmla="*/ 215982 h 431964"/>
              <a:gd name="connsiteX6" fmla="*/ 448859 w 621313"/>
              <a:gd name="connsiteY6" fmla="*/ 427576 h 431964"/>
              <a:gd name="connsiteX7" fmla="*/ 431964 w 621313"/>
              <a:gd name="connsiteY7" fmla="*/ 429279 h 431964"/>
              <a:gd name="connsiteX8" fmla="*/ 431964 w 621313"/>
              <a:gd name="connsiteY8" fmla="*/ 431964 h 431964"/>
              <a:gd name="connsiteX9" fmla="*/ 405331 w 621313"/>
              <a:gd name="connsiteY9" fmla="*/ 431964 h 431964"/>
              <a:gd name="connsiteX10" fmla="*/ 0 w 621313"/>
              <a:gd name="connsiteY10" fmla="*/ 431964 h 43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1313" h="431964">
                <a:moveTo>
                  <a:pt x="0" y="0"/>
                </a:moveTo>
                <a:lnTo>
                  <a:pt x="405331" y="0"/>
                </a:lnTo>
                <a:lnTo>
                  <a:pt x="431964" y="0"/>
                </a:lnTo>
                <a:lnTo>
                  <a:pt x="431964" y="2685"/>
                </a:lnTo>
                <a:lnTo>
                  <a:pt x="448859" y="4388"/>
                </a:lnTo>
                <a:cubicBezTo>
                  <a:pt x="547279" y="24528"/>
                  <a:pt x="621313" y="111609"/>
                  <a:pt x="621313" y="215982"/>
                </a:cubicBezTo>
                <a:cubicBezTo>
                  <a:pt x="621313" y="320356"/>
                  <a:pt x="547279" y="407437"/>
                  <a:pt x="448859" y="427576"/>
                </a:cubicBezTo>
                <a:lnTo>
                  <a:pt x="431964" y="429279"/>
                </a:lnTo>
                <a:lnTo>
                  <a:pt x="431964" y="431964"/>
                </a:lnTo>
                <a:lnTo>
                  <a:pt x="405331" y="431964"/>
                </a:lnTo>
                <a:lnTo>
                  <a:pt x="0" y="431964"/>
                </a:lnTo>
                <a:close/>
              </a:path>
            </a:pathLst>
          </a:custGeom>
          <a:solidFill>
            <a:srgbClr val="F8951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11" name="Slide Number">
            <a:extLst>
              <a:ext uri="{FF2B5EF4-FFF2-40B4-BE49-F238E27FC236}">
                <a16:creationId xmlns:a16="http://schemas.microsoft.com/office/drawing/2014/main" id="{52F9E225-676D-8CB9-7A58-BA0842EDED7A}"/>
              </a:ext>
            </a:extLst>
          </p:cNvPr>
          <p:cNvSpPr txBox="1">
            <a:spLocks/>
          </p:cNvSpPr>
          <p:nvPr userDrawn="1"/>
        </p:nvSpPr>
        <p:spPr>
          <a:xfrm>
            <a:off x="8799583" y="204313"/>
            <a:ext cx="220039" cy="176972"/>
          </a:xfrm>
          <a:prstGeom prst="rect">
            <a:avLst/>
          </a:prstGeom>
          <a:ln w="12700">
            <a:miter lim="400000"/>
          </a:ln>
        </p:spPr>
        <p:txBody>
          <a:bodyPr wrap="square" lIns="19050" tIns="19050" rIns="19050" bIns="1905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Lato Regular"/>
                <a:ea typeface="Lato Regular"/>
                <a:cs typeface="Lato Regular"/>
                <a:sym typeface="Lato Regular"/>
              </a:defRPr>
            </a:lvl1pPr>
            <a:lvl2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2pPr>
            <a:lvl3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3pPr>
            <a:lvl4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4pPr>
            <a:lvl5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5pPr>
            <a:lvl6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6pPr>
            <a:lvl7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7pPr>
            <a:lvl8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8pPr>
            <a:lvl9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9pPr>
          </a:lstStyle>
          <a:p>
            <a:pPr algn="ctr"/>
            <a:fld id="{86CB4B4D-7CA3-9044-876B-883B54F8677D}" type="slidenum">
              <a:rPr lang="en-US" sz="900" b="0" i="0" smtClean="0">
                <a:solidFill>
                  <a:schemeClr val="bg1"/>
                </a:solidFill>
                <a:latin typeface="Foco" panose="020B0504050202020203" pitchFamily="34" charset="0"/>
              </a:rPr>
              <a:pPr algn="ctr"/>
              <a:t>‹#›</a:t>
            </a:fld>
            <a:endParaRPr lang="en-US" sz="900" b="0" i="0" dirty="0">
              <a:solidFill>
                <a:schemeClr val="bg1"/>
              </a:solidFill>
              <a:latin typeface="Foco" panose="020B0504050202020203" pitchFamily="34" charset="0"/>
            </a:endParaRPr>
          </a:p>
        </p:txBody>
      </p:sp>
      <p:sp>
        <p:nvSpPr>
          <p:cNvPr id="15" name="Freeform 14">
            <a:extLst>
              <a:ext uri="{FF2B5EF4-FFF2-40B4-BE49-F238E27FC236}">
                <a16:creationId xmlns:a16="http://schemas.microsoft.com/office/drawing/2014/main" id="{6BBDC8CC-48EE-89B6-1373-54821E8FBEE9}"/>
              </a:ext>
              <a:ext uri="{C183D7F6-B498-43B3-948B-1728B52AA6E4}">
                <adec:decorative xmlns:adec="http://schemas.microsoft.com/office/drawing/2017/decorative" val="1"/>
              </a:ext>
            </a:extLst>
          </p:cNvPr>
          <p:cNvSpPr/>
          <p:nvPr userDrawn="1"/>
        </p:nvSpPr>
        <p:spPr>
          <a:xfrm>
            <a:off x="1" y="4675868"/>
            <a:ext cx="1986445" cy="467633"/>
          </a:xfrm>
          <a:custGeom>
            <a:avLst/>
            <a:gdLst>
              <a:gd name="connsiteX0" fmla="*/ 900240 w 1986445"/>
              <a:gd name="connsiteY0" fmla="*/ 0 h 467633"/>
              <a:gd name="connsiteX1" fmla="*/ 1960629 w 1986445"/>
              <a:gd name="connsiteY1" fmla="*/ 439228 h 467633"/>
              <a:gd name="connsiteX2" fmla="*/ 1986445 w 1986445"/>
              <a:gd name="connsiteY2" fmla="*/ 467633 h 467633"/>
              <a:gd name="connsiteX3" fmla="*/ 0 w 1986445"/>
              <a:gd name="connsiteY3" fmla="*/ 467633 h 467633"/>
              <a:gd name="connsiteX4" fmla="*/ 0 w 1986445"/>
              <a:gd name="connsiteY4" fmla="*/ 302317 h 467633"/>
              <a:gd name="connsiteX5" fmla="*/ 61791 w 1986445"/>
              <a:gd name="connsiteY5" fmla="*/ 256111 h 467633"/>
              <a:gd name="connsiteX6" fmla="*/ 900240 w 1986445"/>
              <a:gd name="connsiteY6" fmla="*/ 0 h 467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6445" h="467633">
                <a:moveTo>
                  <a:pt x="900240" y="0"/>
                </a:moveTo>
                <a:cubicBezTo>
                  <a:pt x="1314348" y="0"/>
                  <a:pt x="1689252" y="167851"/>
                  <a:pt x="1960629" y="439228"/>
                </a:cubicBezTo>
                <a:lnTo>
                  <a:pt x="1986445" y="467633"/>
                </a:lnTo>
                <a:lnTo>
                  <a:pt x="0" y="467633"/>
                </a:lnTo>
                <a:lnTo>
                  <a:pt x="0" y="302317"/>
                </a:lnTo>
                <a:lnTo>
                  <a:pt x="61791" y="256111"/>
                </a:lnTo>
                <a:cubicBezTo>
                  <a:pt x="301131" y="94416"/>
                  <a:pt x="589660" y="0"/>
                  <a:pt x="900240" y="0"/>
                </a:cubicBezTo>
                <a:close/>
              </a:path>
            </a:pathLst>
          </a:custGeom>
          <a:solidFill>
            <a:srgbClr val="F2EEEA">
              <a:alpha val="50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16" name="Freeform 15">
            <a:extLst>
              <a:ext uri="{FF2B5EF4-FFF2-40B4-BE49-F238E27FC236}">
                <a16:creationId xmlns:a16="http://schemas.microsoft.com/office/drawing/2014/main" id="{54787F36-AF06-23FB-0B32-44A4597969C9}"/>
              </a:ext>
              <a:ext uri="{C183D7F6-B498-43B3-948B-1728B52AA6E4}">
                <adec:decorative xmlns:adec="http://schemas.microsoft.com/office/drawing/2017/decorative" val="1"/>
              </a:ext>
            </a:extLst>
          </p:cNvPr>
          <p:cNvSpPr/>
          <p:nvPr userDrawn="1"/>
        </p:nvSpPr>
        <p:spPr>
          <a:xfrm>
            <a:off x="3831610" y="3601"/>
            <a:ext cx="4841877" cy="852640"/>
          </a:xfrm>
          <a:custGeom>
            <a:avLst/>
            <a:gdLst>
              <a:gd name="connsiteX0" fmla="*/ 0 w 4841877"/>
              <a:gd name="connsiteY0" fmla="*/ 0 h 852640"/>
              <a:gd name="connsiteX1" fmla="*/ 4841877 w 4841877"/>
              <a:gd name="connsiteY1" fmla="*/ 0 h 852640"/>
              <a:gd name="connsiteX2" fmla="*/ 4586081 w 4841877"/>
              <a:gd name="connsiteY2" fmla="*/ 191281 h 852640"/>
              <a:gd name="connsiteX3" fmla="*/ 2420938 w 4841877"/>
              <a:gd name="connsiteY3" fmla="*/ 852640 h 852640"/>
              <a:gd name="connsiteX4" fmla="*/ 255796 w 4841877"/>
              <a:gd name="connsiteY4" fmla="*/ 191281 h 852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77" h="852640">
                <a:moveTo>
                  <a:pt x="0" y="0"/>
                </a:moveTo>
                <a:lnTo>
                  <a:pt x="4841877" y="0"/>
                </a:lnTo>
                <a:lnTo>
                  <a:pt x="4586081" y="191281"/>
                </a:lnTo>
                <a:cubicBezTo>
                  <a:pt x="3968029" y="608829"/>
                  <a:pt x="3222956" y="852640"/>
                  <a:pt x="2420938" y="852640"/>
                </a:cubicBezTo>
                <a:cubicBezTo>
                  <a:pt x="1618921" y="852640"/>
                  <a:pt x="873848" y="608829"/>
                  <a:pt x="255796" y="191281"/>
                </a:cubicBezTo>
                <a:close/>
              </a:path>
            </a:pathLst>
          </a:custGeom>
          <a:solidFill>
            <a:srgbClr val="F2EEEA">
              <a:alpha val="34778"/>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spTree>
    <p:extLst>
      <p:ext uri="{BB962C8B-B14F-4D97-AF65-F5344CB8AC3E}">
        <p14:creationId xmlns:p14="http://schemas.microsoft.com/office/powerpoint/2010/main" val="2884868339"/>
      </p:ext>
    </p:extLst>
  </p:cSld>
  <p:clrMapOvr>
    <a:overrideClrMapping bg1="lt1" tx1="dk1" bg2="lt2" tx2="dk2" accent1="accent1" accent2="accent2" accent3="accent3" accent4="accent4" accent5="accent5" accent6="accent6" hlink="hlink" folHlink="folHlink"/>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able">
    <p:bg>
      <p:bgRef idx="1001">
        <a:schemeClr val="bg1"/>
      </p:bgRef>
    </p:bg>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E2F9CDCD-FE74-AAF4-BDF9-31DE07EBF11B}"/>
              </a:ext>
            </a:extLst>
          </p:cNvPr>
          <p:cNvSpPr>
            <a:spLocks noGrp="1"/>
          </p:cNvSpPr>
          <p:nvPr>
            <p:ph type="title" hasCustomPrompt="1"/>
          </p:nvPr>
        </p:nvSpPr>
        <p:spPr>
          <a:xfrm>
            <a:off x="536551" y="877507"/>
            <a:ext cx="8049142" cy="393385"/>
          </a:xfrm>
          <a:prstGeom prst="rect">
            <a:avLst/>
          </a:prstGeom>
          <a:noFill/>
        </p:spPr>
        <p:txBody>
          <a:bodyPr/>
          <a:lstStyle>
            <a:lvl1pPr>
              <a:defRPr sz="2400" b="1" i="0">
                <a:solidFill>
                  <a:schemeClr val="accent6"/>
                </a:solidFill>
                <a:latin typeface="Foco" panose="020B0504050202020203" pitchFamily="34" charset="0"/>
              </a:defRPr>
            </a:lvl1pPr>
          </a:lstStyle>
          <a:p>
            <a:r>
              <a:rPr lang="en-US" dirty="0"/>
              <a:t>Title</a:t>
            </a:r>
          </a:p>
        </p:txBody>
      </p:sp>
      <p:pic>
        <p:nvPicPr>
          <p:cNvPr id="14" name="Picture 13">
            <a:extLst>
              <a:ext uri="{FF2B5EF4-FFF2-40B4-BE49-F238E27FC236}">
                <a16:creationId xmlns:a16="http://schemas.microsoft.com/office/drawing/2014/main" id="{F726FF5C-956E-D907-8D63-C5198FC209F8}"/>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9268" y="1003300"/>
            <a:ext cx="116999" cy="212726"/>
          </a:xfrm>
          <a:prstGeom prst="rect">
            <a:avLst/>
          </a:prstGeom>
        </p:spPr>
      </p:pic>
      <p:pic>
        <p:nvPicPr>
          <p:cNvPr id="3" name="Image" descr="Access Health CT company logo in orange and yellow">
            <a:extLst>
              <a:ext uri="{FF2B5EF4-FFF2-40B4-BE49-F238E27FC236}">
                <a16:creationId xmlns:a16="http://schemas.microsoft.com/office/drawing/2014/main" id="{BB05E8D3-B7E0-E13F-C4EA-F312E5A2799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491613" y="4675867"/>
            <a:ext cx="1490813" cy="323090"/>
          </a:xfrm>
          <a:prstGeom prst="rect">
            <a:avLst/>
          </a:prstGeom>
          <a:ln w="12700">
            <a:miter lim="400000"/>
          </a:ln>
        </p:spPr>
      </p:pic>
      <p:sp>
        <p:nvSpPr>
          <p:cNvPr id="10" name="Freeform 9">
            <a:extLst>
              <a:ext uri="{FF2B5EF4-FFF2-40B4-BE49-F238E27FC236}">
                <a16:creationId xmlns:a16="http://schemas.microsoft.com/office/drawing/2014/main" id="{3C9FD228-AFE3-91EE-D33F-9279B3341B18}"/>
              </a:ext>
              <a:ext uri="{C183D7F6-B498-43B3-948B-1728B52AA6E4}">
                <adec:decorative xmlns:adec="http://schemas.microsoft.com/office/drawing/2017/decorative" val="1"/>
              </a:ext>
            </a:extLst>
          </p:cNvPr>
          <p:cNvSpPr/>
          <p:nvPr userDrawn="1"/>
        </p:nvSpPr>
        <p:spPr>
          <a:xfrm rot="10800000">
            <a:off x="8673487" y="128642"/>
            <a:ext cx="472230" cy="328315"/>
          </a:xfrm>
          <a:custGeom>
            <a:avLst/>
            <a:gdLst>
              <a:gd name="connsiteX0" fmla="*/ 0 w 621313"/>
              <a:gd name="connsiteY0" fmla="*/ 0 h 431964"/>
              <a:gd name="connsiteX1" fmla="*/ 405331 w 621313"/>
              <a:gd name="connsiteY1" fmla="*/ 0 h 431964"/>
              <a:gd name="connsiteX2" fmla="*/ 431964 w 621313"/>
              <a:gd name="connsiteY2" fmla="*/ 0 h 431964"/>
              <a:gd name="connsiteX3" fmla="*/ 431964 w 621313"/>
              <a:gd name="connsiteY3" fmla="*/ 2685 h 431964"/>
              <a:gd name="connsiteX4" fmla="*/ 448859 w 621313"/>
              <a:gd name="connsiteY4" fmla="*/ 4388 h 431964"/>
              <a:gd name="connsiteX5" fmla="*/ 621313 w 621313"/>
              <a:gd name="connsiteY5" fmla="*/ 215982 h 431964"/>
              <a:gd name="connsiteX6" fmla="*/ 448859 w 621313"/>
              <a:gd name="connsiteY6" fmla="*/ 427576 h 431964"/>
              <a:gd name="connsiteX7" fmla="*/ 431964 w 621313"/>
              <a:gd name="connsiteY7" fmla="*/ 429279 h 431964"/>
              <a:gd name="connsiteX8" fmla="*/ 431964 w 621313"/>
              <a:gd name="connsiteY8" fmla="*/ 431964 h 431964"/>
              <a:gd name="connsiteX9" fmla="*/ 405331 w 621313"/>
              <a:gd name="connsiteY9" fmla="*/ 431964 h 431964"/>
              <a:gd name="connsiteX10" fmla="*/ 0 w 621313"/>
              <a:gd name="connsiteY10" fmla="*/ 431964 h 43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1313" h="431964">
                <a:moveTo>
                  <a:pt x="0" y="0"/>
                </a:moveTo>
                <a:lnTo>
                  <a:pt x="405331" y="0"/>
                </a:lnTo>
                <a:lnTo>
                  <a:pt x="431964" y="0"/>
                </a:lnTo>
                <a:lnTo>
                  <a:pt x="431964" y="2685"/>
                </a:lnTo>
                <a:lnTo>
                  <a:pt x="448859" y="4388"/>
                </a:lnTo>
                <a:cubicBezTo>
                  <a:pt x="547279" y="24528"/>
                  <a:pt x="621313" y="111609"/>
                  <a:pt x="621313" y="215982"/>
                </a:cubicBezTo>
                <a:cubicBezTo>
                  <a:pt x="621313" y="320356"/>
                  <a:pt x="547279" y="407437"/>
                  <a:pt x="448859" y="427576"/>
                </a:cubicBezTo>
                <a:lnTo>
                  <a:pt x="431964" y="429279"/>
                </a:lnTo>
                <a:lnTo>
                  <a:pt x="431964" y="431964"/>
                </a:lnTo>
                <a:lnTo>
                  <a:pt x="405331" y="431964"/>
                </a:lnTo>
                <a:lnTo>
                  <a:pt x="0" y="431964"/>
                </a:lnTo>
                <a:close/>
              </a:path>
            </a:pathLst>
          </a:custGeom>
          <a:solidFill>
            <a:srgbClr val="F8951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11" name="Slide Number">
            <a:extLst>
              <a:ext uri="{FF2B5EF4-FFF2-40B4-BE49-F238E27FC236}">
                <a16:creationId xmlns:a16="http://schemas.microsoft.com/office/drawing/2014/main" id="{52F9E225-676D-8CB9-7A58-BA0842EDED7A}"/>
              </a:ext>
            </a:extLst>
          </p:cNvPr>
          <p:cNvSpPr txBox="1">
            <a:spLocks/>
          </p:cNvSpPr>
          <p:nvPr userDrawn="1"/>
        </p:nvSpPr>
        <p:spPr>
          <a:xfrm>
            <a:off x="8799583" y="204313"/>
            <a:ext cx="220039" cy="176972"/>
          </a:xfrm>
          <a:prstGeom prst="rect">
            <a:avLst/>
          </a:prstGeom>
          <a:ln w="12700">
            <a:miter lim="400000"/>
          </a:ln>
        </p:spPr>
        <p:txBody>
          <a:bodyPr wrap="square" lIns="19050" tIns="19050" rIns="19050" bIns="1905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Lato Regular"/>
                <a:ea typeface="Lato Regular"/>
                <a:cs typeface="Lato Regular"/>
                <a:sym typeface="Lato Regular"/>
              </a:defRPr>
            </a:lvl1pPr>
            <a:lvl2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2pPr>
            <a:lvl3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3pPr>
            <a:lvl4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4pPr>
            <a:lvl5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5pPr>
            <a:lvl6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6pPr>
            <a:lvl7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7pPr>
            <a:lvl8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8pPr>
            <a:lvl9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9pPr>
          </a:lstStyle>
          <a:p>
            <a:pPr algn="ctr"/>
            <a:fld id="{86CB4B4D-7CA3-9044-876B-883B54F8677D}" type="slidenum">
              <a:rPr lang="en-US" sz="900" b="0" i="0" smtClean="0">
                <a:solidFill>
                  <a:schemeClr val="bg1"/>
                </a:solidFill>
                <a:latin typeface="Foco" panose="020B0504050202020203" pitchFamily="34" charset="0"/>
              </a:rPr>
              <a:pPr algn="ctr"/>
              <a:t>‹#›</a:t>
            </a:fld>
            <a:endParaRPr lang="en-US" sz="900" b="0" i="0" dirty="0">
              <a:solidFill>
                <a:schemeClr val="bg1"/>
              </a:solidFill>
              <a:latin typeface="Foco" panose="020B0504050202020203" pitchFamily="34" charset="0"/>
            </a:endParaRPr>
          </a:p>
        </p:txBody>
      </p:sp>
      <p:sp>
        <p:nvSpPr>
          <p:cNvPr id="15" name="Freeform 14">
            <a:extLst>
              <a:ext uri="{FF2B5EF4-FFF2-40B4-BE49-F238E27FC236}">
                <a16:creationId xmlns:a16="http://schemas.microsoft.com/office/drawing/2014/main" id="{6BBDC8CC-48EE-89B6-1373-54821E8FBEE9}"/>
              </a:ext>
              <a:ext uri="{C183D7F6-B498-43B3-948B-1728B52AA6E4}">
                <adec:decorative xmlns:adec="http://schemas.microsoft.com/office/drawing/2017/decorative" val="1"/>
              </a:ext>
            </a:extLst>
          </p:cNvPr>
          <p:cNvSpPr/>
          <p:nvPr userDrawn="1"/>
        </p:nvSpPr>
        <p:spPr>
          <a:xfrm>
            <a:off x="1" y="4675868"/>
            <a:ext cx="1986445" cy="467633"/>
          </a:xfrm>
          <a:custGeom>
            <a:avLst/>
            <a:gdLst>
              <a:gd name="connsiteX0" fmla="*/ 900240 w 1986445"/>
              <a:gd name="connsiteY0" fmla="*/ 0 h 467633"/>
              <a:gd name="connsiteX1" fmla="*/ 1960629 w 1986445"/>
              <a:gd name="connsiteY1" fmla="*/ 439228 h 467633"/>
              <a:gd name="connsiteX2" fmla="*/ 1986445 w 1986445"/>
              <a:gd name="connsiteY2" fmla="*/ 467633 h 467633"/>
              <a:gd name="connsiteX3" fmla="*/ 0 w 1986445"/>
              <a:gd name="connsiteY3" fmla="*/ 467633 h 467633"/>
              <a:gd name="connsiteX4" fmla="*/ 0 w 1986445"/>
              <a:gd name="connsiteY4" fmla="*/ 302317 h 467633"/>
              <a:gd name="connsiteX5" fmla="*/ 61791 w 1986445"/>
              <a:gd name="connsiteY5" fmla="*/ 256111 h 467633"/>
              <a:gd name="connsiteX6" fmla="*/ 900240 w 1986445"/>
              <a:gd name="connsiteY6" fmla="*/ 0 h 467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6445" h="467633">
                <a:moveTo>
                  <a:pt x="900240" y="0"/>
                </a:moveTo>
                <a:cubicBezTo>
                  <a:pt x="1314348" y="0"/>
                  <a:pt x="1689252" y="167851"/>
                  <a:pt x="1960629" y="439228"/>
                </a:cubicBezTo>
                <a:lnTo>
                  <a:pt x="1986445" y="467633"/>
                </a:lnTo>
                <a:lnTo>
                  <a:pt x="0" y="467633"/>
                </a:lnTo>
                <a:lnTo>
                  <a:pt x="0" y="302317"/>
                </a:lnTo>
                <a:lnTo>
                  <a:pt x="61791" y="256111"/>
                </a:lnTo>
                <a:cubicBezTo>
                  <a:pt x="301131" y="94416"/>
                  <a:pt x="589660" y="0"/>
                  <a:pt x="900240" y="0"/>
                </a:cubicBezTo>
                <a:close/>
              </a:path>
            </a:pathLst>
          </a:custGeom>
          <a:solidFill>
            <a:srgbClr val="F2EEEA">
              <a:alpha val="50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16" name="Freeform 15">
            <a:extLst>
              <a:ext uri="{FF2B5EF4-FFF2-40B4-BE49-F238E27FC236}">
                <a16:creationId xmlns:a16="http://schemas.microsoft.com/office/drawing/2014/main" id="{54787F36-AF06-23FB-0B32-44A4597969C9}"/>
              </a:ext>
              <a:ext uri="{C183D7F6-B498-43B3-948B-1728B52AA6E4}">
                <adec:decorative xmlns:adec="http://schemas.microsoft.com/office/drawing/2017/decorative" val="1"/>
              </a:ext>
            </a:extLst>
          </p:cNvPr>
          <p:cNvSpPr/>
          <p:nvPr userDrawn="1"/>
        </p:nvSpPr>
        <p:spPr>
          <a:xfrm>
            <a:off x="3851403" y="0"/>
            <a:ext cx="4841877" cy="852640"/>
          </a:xfrm>
          <a:custGeom>
            <a:avLst/>
            <a:gdLst>
              <a:gd name="connsiteX0" fmla="*/ 0 w 4841877"/>
              <a:gd name="connsiteY0" fmla="*/ 0 h 852640"/>
              <a:gd name="connsiteX1" fmla="*/ 4841877 w 4841877"/>
              <a:gd name="connsiteY1" fmla="*/ 0 h 852640"/>
              <a:gd name="connsiteX2" fmla="*/ 4586081 w 4841877"/>
              <a:gd name="connsiteY2" fmla="*/ 191281 h 852640"/>
              <a:gd name="connsiteX3" fmla="*/ 2420938 w 4841877"/>
              <a:gd name="connsiteY3" fmla="*/ 852640 h 852640"/>
              <a:gd name="connsiteX4" fmla="*/ 255796 w 4841877"/>
              <a:gd name="connsiteY4" fmla="*/ 191281 h 852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77" h="852640">
                <a:moveTo>
                  <a:pt x="0" y="0"/>
                </a:moveTo>
                <a:lnTo>
                  <a:pt x="4841877" y="0"/>
                </a:lnTo>
                <a:lnTo>
                  <a:pt x="4586081" y="191281"/>
                </a:lnTo>
                <a:cubicBezTo>
                  <a:pt x="3968029" y="608829"/>
                  <a:pt x="3222956" y="852640"/>
                  <a:pt x="2420938" y="852640"/>
                </a:cubicBezTo>
                <a:cubicBezTo>
                  <a:pt x="1618921" y="852640"/>
                  <a:pt x="873848" y="608829"/>
                  <a:pt x="255796" y="191281"/>
                </a:cubicBezTo>
                <a:close/>
              </a:path>
            </a:pathLst>
          </a:custGeom>
          <a:solidFill>
            <a:srgbClr val="F2EEEA">
              <a:alpha val="34778"/>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6" name="Table Placeholder 5">
            <a:extLst>
              <a:ext uri="{FF2B5EF4-FFF2-40B4-BE49-F238E27FC236}">
                <a16:creationId xmlns:a16="http://schemas.microsoft.com/office/drawing/2014/main" id="{C64C0AB6-EE80-A1E7-4F37-1AA693EA4F70}"/>
              </a:ext>
            </a:extLst>
          </p:cNvPr>
          <p:cNvSpPr>
            <a:spLocks noGrp="1"/>
          </p:cNvSpPr>
          <p:nvPr>
            <p:ph type="tbl" sz="quarter" idx="10"/>
          </p:nvPr>
        </p:nvSpPr>
        <p:spPr>
          <a:xfrm>
            <a:off x="536575" y="1408113"/>
            <a:ext cx="8048625" cy="3027362"/>
          </a:xfrm>
          <a:prstGeom prst="rect">
            <a:avLst/>
          </a:prstGeom>
        </p:spPr>
        <p:txBody>
          <a:bodyPr/>
          <a:lstStyle/>
          <a:p>
            <a:endParaRPr lang="en-US" dirty="0"/>
          </a:p>
        </p:txBody>
      </p:sp>
    </p:spTree>
    <p:extLst>
      <p:ext uri="{BB962C8B-B14F-4D97-AF65-F5344CB8AC3E}">
        <p14:creationId xmlns:p14="http://schemas.microsoft.com/office/powerpoint/2010/main" val="3467334763"/>
      </p:ext>
    </p:extLst>
  </p:cSld>
  <p:clrMapOvr>
    <a:overrideClrMapping bg1="lt1" tx1="dk1" bg2="lt2" tx2="dk2" accent1="accent1" accent2="accent2" accent3="accent3" accent4="accent4" accent5="accent5" accent6="accent6" hlink="hlink" folHlink="folHlink"/>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an One Column">
    <p:bg>
      <p:bgPr>
        <a:solidFill>
          <a:srgbClr val="F2EEEA"/>
        </a:solidFill>
        <a:effectLst/>
      </p:bgPr>
    </p:bg>
    <p:spTree>
      <p:nvGrpSpPr>
        <p:cNvPr id="1" name=""/>
        <p:cNvGrpSpPr/>
        <p:nvPr/>
      </p:nvGrpSpPr>
      <p:grpSpPr>
        <a:xfrm>
          <a:off x="0" y="0"/>
          <a:ext cx="0" cy="0"/>
          <a:chOff x="0" y="0"/>
          <a:chExt cx="0" cy="0"/>
        </a:xfrm>
      </p:grpSpPr>
      <p:sp>
        <p:nvSpPr>
          <p:cNvPr id="4" name="Text Placeholder 27">
            <a:extLst>
              <a:ext uri="{FF2B5EF4-FFF2-40B4-BE49-F238E27FC236}">
                <a16:creationId xmlns:a16="http://schemas.microsoft.com/office/drawing/2014/main" id="{B128B4B2-543A-A29D-E034-16A31912C986}"/>
              </a:ext>
            </a:extLst>
          </p:cNvPr>
          <p:cNvSpPr>
            <a:spLocks noGrp="1"/>
          </p:cNvSpPr>
          <p:nvPr>
            <p:ph type="body" sz="quarter" idx="15"/>
          </p:nvPr>
        </p:nvSpPr>
        <p:spPr>
          <a:xfrm>
            <a:off x="536266" y="1417853"/>
            <a:ext cx="8049427" cy="2869406"/>
          </a:xfrm>
          <a:prstGeom prst="rect">
            <a:avLst/>
          </a:prstGeom>
        </p:spPr>
        <p:txBody>
          <a:bodyPr anchor="t" anchorCtr="0"/>
          <a:lstStyle>
            <a:lvl1pPr marL="0" indent="0">
              <a:buClr>
                <a:srgbClr val="84B54C"/>
              </a:buClr>
              <a:buFontTx/>
              <a:buNone/>
              <a:defRPr sz="1400" b="1" i="0">
                <a:solidFill>
                  <a:srgbClr val="366E9B"/>
                </a:solidFill>
                <a:latin typeface="Foco" panose="020B0504050202020203" pitchFamily="34" charset="0"/>
                <a:ea typeface="Foco" panose="020B0504050202020203" pitchFamily="34" charset="0"/>
                <a:cs typeface="Calibri Light" panose="020F0302020204030204" pitchFamily="34" charset="0"/>
              </a:defRPr>
            </a:lvl1pPr>
            <a:lvl2pPr marL="274320" indent="-137160">
              <a:buClr>
                <a:srgbClr val="84B54C"/>
              </a:buClr>
              <a:buFont typeface="Courier New" panose="02070309020205020404" pitchFamily="49" charset="0"/>
              <a:buChar char="o"/>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2pPr>
            <a:lvl3pPr marL="411480" indent="-137160">
              <a:buClr>
                <a:srgbClr val="84B54C"/>
              </a:buClr>
              <a:buFont typeface="Arial" panose="020B0604020202020204" pitchFamily="34" charset="0"/>
              <a:buChar char="•"/>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3pPr>
            <a:lvl4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4pPr>
            <a:lvl5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 indent, outline bullet, slightly smaller size</a:t>
            </a:r>
          </a:p>
          <a:p>
            <a:pPr lvl="2"/>
            <a:r>
              <a:rPr lang="en-US" dirty="0"/>
              <a:t>Third level: indent, solid bullet, same size</a:t>
            </a:r>
          </a:p>
        </p:txBody>
      </p:sp>
      <p:sp>
        <p:nvSpPr>
          <p:cNvPr id="5" name="Title 3">
            <a:extLst>
              <a:ext uri="{FF2B5EF4-FFF2-40B4-BE49-F238E27FC236}">
                <a16:creationId xmlns:a16="http://schemas.microsoft.com/office/drawing/2014/main" id="{E2F9CDCD-FE74-AAF4-BDF9-31DE07EBF11B}"/>
              </a:ext>
            </a:extLst>
          </p:cNvPr>
          <p:cNvSpPr>
            <a:spLocks noGrp="1"/>
          </p:cNvSpPr>
          <p:nvPr>
            <p:ph type="title" hasCustomPrompt="1"/>
          </p:nvPr>
        </p:nvSpPr>
        <p:spPr>
          <a:xfrm>
            <a:off x="536551" y="877507"/>
            <a:ext cx="8049142" cy="393385"/>
          </a:xfrm>
          <a:prstGeom prst="rect">
            <a:avLst/>
          </a:prstGeom>
          <a:noFill/>
        </p:spPr>
        <p:txBody>
          <a:bodyPr/>
          <a:lstStyle>
            <a:lvl1pPr>
              <a:defRPr sz="2400" b="1" i="0">
                <a:solidFill>
                  <a:schemeClr val="accent6"/>
                </a:solidFill>
                <a:latin typeface="Foco" panose="020B0504050202020203" pitchFamily="34" charset="0"/>
              </a:defRPr>
            </a:lvl1pPr>
          </a:lstStyle>
          <a:p>
            <a:r>
              <a:rPr lang="en-US" dirty="0"/>
              <a:t>Title</a:t>
            </a:r>
          </a:p>
        </p:txBody>
      </p:sp>
      <p:pic>
        <p:nvPicPr>
          <p:cNvPr id="14" name="Picture 13">
            <a:extLst>
              <a:ext uri="{FF2B5EF4-FFF2-40B4-BE49-F238E27FC236}">
                <a16:creationId xmlns:a16="http://schemas.microsoft.com/office/drawing/2014/main" id="{F726FF5C-956E-D907-8D63-C5198FC209F8}"/>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9268" y="1003300"/>
            <a:ext cx="116999" cy="212726"/>
          </a:xfrm>
          <a:prstGeom prst="rect">
            <a:avLst/>
          </a:prstGeom>
        </p:spPr>
      </p:pic>
      <p:pic>
        <p:nvPicPr>
          <p:cNvPr id="3" name="Image" descr="Access Health CT company logo in orange and yellow">
            <a:extLst>
              <a:ext uri="{FF2B5EF4-FFF2-40B4-BE49-F238E27FC236}">
                <a16:creationId xmlns:a16="http://schemas.microsoft.com/office/drawing/2014/main" id="{BB05E8D3-B7E0-E13F-C4EA-F312E5A2799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491613" y="4675867"/>
            <a:ext cx="1490813" cy="323090"/>
          </a:xfrm>
          <a:prstGeom prst="rect">
            <a:avLst/>
          </a:prstGeom>
          <a:ln w="12700">
            <a:miter lim="400000"/>
          </a:ln>
        </p:spPr>
      </p:pic>
      <p:sp>
        <p:nvSpPr>
          <p:cNvPr id="10" name="Freeform 9">
            <a:extLst>
              <a:ext uri="{FF2B5EF4-FFF2-40B4-BE49-F238E27FC236}">
                <a16:creationId xmlns:a16="http://schemas.microsoft.com/office/drawing/2014/main" id="{3C9FD228-AFE3-91EE-D33F-9279B3341B18}"/>
              </a:ext>
              <a:ext uri="{C183D7F6-B498-43B3-948B-1728B52AA6E4}">
                <adec:decorative xmlns:adec="http://schemas.microsoft.com/office/drawing/2017/decorative" val="1"/>
              </a:ext>
            </a:extLst>
          </p:cNvPr>
          <p:cNvSpPr/>
          <p:nvPr userDrawn="1"/>
        </p:nvSpPr>
        <p:spPr>
          <a:xfrm rot="10800000">
            <a:off x="8673487" y="128642"/>
            <a:ext cx="472230" cy="328315"/>
          </a:xfrm>
          <a:custGeom>
            <a:avLst/>
            <a:gdLst>
              <a:gd name="connsiteX0" fmla="*/ 0 w 621313"/>
              <a:gd name="connsiteY0" fmla="*/ 0 h 431964"/>
              <a:gd name="connsiteX1" fmla="*/ 405331 w 621313"/>
              <a:gd name="connsiteY1" fmla="*/ 0 h 431964"/>
              <a:gd name="connsiteX2" fmla="*/ 431964 w 621313"/>
              <a:gd name="connsiteY2" fmla="*/ 0 h 431964"/>
              <a:gd name="connsiteX3" fmla="*/ 431964 w 621313"/>
              <a:gd name="connsiteY3" fmla="*/ 2685 h 431964"/>
              <a:gd name="connsiteX4" fmla="*/ 448859 w 621313"/>
              <a:gd name="connsiteY4" fmla="*/ 4388 h 431964"/>
              <a:gd name="connsiteX5" fmla="*/ 621313 w 621313"/>
              <a:gd name="connsiteY5" fmla="*/ 215982 h 431964"/>
              <a:gd name="connsiteX6" fmla="*/ 448859 w 621313"/>
              <a:gd name="connsiteY6" fmla="*/ 427576 h 431964"/>
              <a:gd name="connsiteX7" fmla="*/ 431964 w 621313"/>
              <a:gd name="connsiteY7" fmla="*/ 429279 h 431964"/>
              <a:gd name="connsiteX8" fmla="*/ 431964 w 621313"/>
              <a:gd name="connsiteY8" fmla="*/ 431964 h 431964"/>
              <a:gd name="connsiteX9" fmla="*/ 405331 w 621313"/>
              <a:gd name="connsiteY9" fmla="*/ 431964 h 431964"/>
              <a:gd name="connsiteX10" fmla="*/ 0 w 621313"/>
              <a:gd name="connsiteY10" fmla="*/ 431964 h 43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1313" h="431964">
                <a:moveTo>
                  <a:pt x="0" y="0"/>
                </a:moveTo>
                <a:lnTo>
                  <a:pt x="405331" y="0"/>
                </a:lnTo>
                <a:lnTo>
                  <a:pt x="431964" y="0"/>
                </a:lnTo>
                <a:lnTo>
                  <a:pt x="431964" y="2685"/>
                </a:lnTo>
                <a:lnTo>
                  <a:pt x="448859" y="4388"/>
                </a:lnTo>
                <a:cubicBezTo>
                  <a:pt x="547279" y="24528"/>
                  <a:pt x="621313" y="111609"/>
                  <a:pt x="621313" y="215982"/>
                </a:cubicBezTo>
                <a:cubicBezTo>
                  <a:pt x="621313" y="320356"/>
                  <a:pt x="547279" y="407437"/>
                  <a:pt x="448859" y="427576"/>
                </a:cubicBezTo>
                <a:lnTo>
                  <a:pt x="431964" y="429279"/>
                </a:lnTo>
                <a:lnTo>
                  <a:pt x="431964" y="431964"/>
                </a:lnTo>
                <a:lnTo>
                  <a:pt x="405331" y="431964"/>
                </a:lnTo>
                <a:lnTo>
                  <a:pt x="0" y="431964"/>
                </a:lnTo>
                <a:close/>
              </a:path>
            </a:pathLst>
          </a:custGeom>
          <a:solidFill>
            <a:srgbClr val="F8951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11" name="Slide Number">
            <a:extLst>
              <a:ext uri="{FF2B5EF4-FFF2-40B4-BE49-F238E27FC236}">
                <a16:creationId xmlns:a16="http://schemas.microsoft.com/office/drawing/2014/main" id="{52F9E225-676D-8CB9-7A58-BA0842EDED7A}"/>
              </a:ext>
            </a:extLst>
          </p:cNvPr>
          <p:cNvSpPr txBox="1">
            <a:spLocks/>
          </p:cNvSpPr>
          <p:nvPr userDrawn="1"/>
        </p:nvSpPr>
        <p:spPr>
          <a:xfrm>
            <a:off x="8799583" y="204313"/>
            <a:ext cx="220039" cy="176972"/>
          </a:xfrm>
          <a:prstGeom prst="rect">
            <a:avLst/>
          </a:prstGeom>
          <a:ln w="12700">
            <a:miter lim="400000"/>
          </a:ln>
        </p:spPr>
        <p:txBody>
          <a:bodyPr wrap="square" lIns="19050" tIns="19050" rIns="19050" bIns="1905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Lato Regular"/>
                <a:ea typeface="Lato Regular"/>
                <a:cs typeface="Lato Regular"/>
                <a:sym typeface="Lato Regular"/>
              </a:defRPr>
            </a:lvl1pPr>
            <a:lvl2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2pPr>
            <a:lvl3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3pPr>
            <a:lvl4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4pPr>
            <a:lvl5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5pPr>
            <a:lvl6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6pPr>
            <a:lvl7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7pPr>
            <a:lvl8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8pPr>
            <a:lvl9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9pPr>
          </a:lstStyle>
          <a:p>
            <a:pPr algn="ctr"/>
            <a:fld id="{86CB4B4D-7CA3-9044-876B-883B54F8677D}" type="slidenum">
              <a:rPr lang="en-US" sz="900" b="0" i="0" smtClean="0">
                <a:solidFill>
                  <a:schemeClr val="bg1"/>
                </a:solidFill>
                <a:latin typeface="Foco" panose="020B0504050202020203" pitchFamily="34" charset="0"/>
              </a:rPr>
              <a:pPr algn="ctr"/>
              <a:t>‹#›</a:t>
            </a:fld>
            <a:endParaRPr lang="en-US" sz="900" b="0" i="0" dirty="0">
              <a:solidFill>
                <a:schemeClr val="bg1"/>
              </a:solidFill>
              <a:latin typeface="Foco" panose="020B0504050202020203" pitchFamily="34" charset="0"/>
            </a:endParaRPr>
          </a:p>
        </p:txBody>
      </p:sp>
      <p:sp>
        <p:nvSpPr>
          <p:cNvPr id="7" name="Freeform 6">
            <a:extLst>
              <a:ext uri="{FF2B5EF4-FFF2-40B4-BE49-F238E27FC236}">
                <a16:creationId xmlns:a16="http://schemas.microsoft.com/office/drawing/2014/main" id="{1638D0B7-0925-CB51-7469-8A0E0750E834}"/>
              </a:ext>
              <a:ext uri="{C183D7F6-B498-43B3-948B-1728B52AA6E4}">
                <adec:decorative xmlns:adec="http://schemas.microsoft.com/office/drawing/2017/decorative" val="1"/>
              </a:ext>
            </a:extLst>
          </p:cNvPr>
          <p:cNvSpPr/>
          <p:nvPr userDrawn="1"/>
        </p:nvSpPr>
        <p:spPr>
          <a:xfrm>
            <a:off x="0" y="4675867"/>
            <a:ext cx="1986445" cy="467633"/>
          </a:xfrm>
          <a:custGeom>
            <a:avLst/>
            <a:gdLst>
              <a:gd name="connsiteX0" fmla="*/ 900240 w 1986445"/>
              <a:gd name="connsiteY0" fmla="*/ 0 h 467633"/>
              <a:gd name="connsiteX1" fmla="*/ 1960629 w 1986445"/>
              <a:gd name="connsiteY1" fmla="*/ 439228 h 467633"/>
              <a:gd name="connsiteX2" fmla="*/ 1986445 w 1986445"/>
              <a:gd name="connsiteY2" fmla="*/ 467633 h 467633"/>
              <a:gd name="connsiteX3" fmla="*/ 0 w 1986445"/>
              <a:gd name="connsiteY3" fmla="*/ 467633 h 467633"/>
              <a:gd name="connsiteX4" fmla="*/ 0 w 1986445"/>
              <a:gd name="connsiteY4" fmla="*/ 302317 h 467633"/>
              <a:gd name="connsiteX5" fmla="*/ 61791 w 1986445"/>
              <a:gd name="connsiteY5" fmla="*/ 256111 h 467633"/>
              <a:gd name="connsiteX6" fmla="*/ 900240 w 1986445"/>
              <a:gd name="connsiteY6" fmla="*/ 0 h 467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6445" h="467633">
                <a:moveTo>
                  <a:pt x="900240" y="0"/>
                </a:moveTo>
                <a:cubicBezTo>
                  <a:pt x="1314348" y="0"/>
                  <a:pt x="1689252" y="167851"/>
                  <a:pt x="1960629" y="439228"/>
                </a:cubicBezTo>
                <a:lnTo>
                  <a:pt x="1986445" y="467633"/>
                </a:lnTo>
                <a:lnTo>
                  <a:pt x="0" y="467633"/>
                </a:lnTo>
                <a:lnTo>
                  <a:pt x="0" y="302317"/>
                </a:lnTo>
                <a:lnTo>
                  <a:pt x="61791" y="256111"/>
                </a:lnTo>
                <a:cubicBezTo>
                  <a:pt x="301131" y="94416"/>
                  <a:pt x="589660" y="0"/>
                  <a:pt x="900240" y="0"/>
                </a:cubicBezTo>
                <a:close/>
              </a:path>
            </a:pathLst>
          </a:custGeom>
          <a:solidFill>
            <a:schemeClr val="bg1">
              <a:alpha val="5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8" name="Freeform 7">
            <a:extLst>
              <a:ext uri="{FF2B5EF4-FFF2-40B4-BE49-F238E27FC236}">
                <a16:creationId xmlns:a16="http://schemas.microsoft.com/office/drawing/2014/main" id="{3EAD8CA3-4324-D475-9CAB-41F68478BEEE}"/>
              </a:ext>
              <a:ext uri="{C183D7F6-B498-43B3-948B-1728B52AA6E4}">
                <adec:decorative xmlns:adec="http://schemas.microsoft.com/office/drawing/2017/decorative" val="1"/>
              </a:ext>
            </a:extLst>
          </p:cNvPr>
          <p:cNvSpPr/>
          <p:nvPr userDrawn="1"/>
        </p:nvSpPr>
        <p:spPr>
          <a:xfrm>
            <a:off x="3851403" y="0"/>
            <a:ext cx="4841877" cy="852640"/>
          </a:xfrm>
          <a:custGeom>
            <a:avLst/>
            <a:gdLst>
              <a:gd name="connsiteX0" fmla="*/ 0 w 4841877"/>
              <a:gd name="connsiteY0" fmla="*/ 0 h 852640"/>
              <a:gd name="connsiteX1" fmla="*/ 4841877 w 4841877"/>
              <a:gd name="connsiteY1" fmla="*/ 0 h 852640"/>
              <a:gd name="connsiteX2" fmla="*/ 4586081 w 4841877"/>
              <a:gd name="connsiteY2" fmla="*/ 191281 h 852640"/>
              <a:gd name="connsiteX3" fmla="*/ 2420938 w 4841877"/>
              <a:gd name="connsiteY3" fmla="*/ 852640 h 852640"/>
              <a:gd name="connsiteX4" fmla="*/ 255796 w 4841877"/>
              <a:gd name="connsiteY4" fmla="*/ 191281 h 852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77" h="852640">
                <a:moveTo>
                  <a:pt x="0" y="0"/>
                </a:moveTo>
                <a:lnTo>
                  <a:pt x="4841877" y="0"/>
                </a:lnTo>
                <a:lnTo>
                  <a:pt x="4586081" y="191281"/>
                </a:lnTo>
                <a:cubicBezTo>
                  <a:pt x="3968029" y="608829"/>
                  <a:pt x="3222956" y="852640"/>
                  <a:pt x="2420938" y="852640"/>
                </a:cubicBezTo>
                <a:cubicBezTo>
                  <a:pt x="1618921" y="852640"/>
                  <a:pt x="873848" y="608829"/>
                  <a:pt x="255796" y="191281"/>
                </a:cubicBezTo>
                <a:close/>
              </a:path>
            </a:pathLst>
          </a:custGeom>
          <a:solidFill>
            <a:schemeClr val="bg1">
              <a:alpha val="34778"/>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spTree>
    <p:extLst>
      <p:ext uri="{BB962C8B-B14F-4D97-AF65-F5344CB8AC3E}">
        <p14:creationId xmlns:p14="http://schemas.microsoft.com/office/powerpoint/2010/main" val="2914619267"/>
      </p:ext>
    </p:extLst>
  </p:cSld>
  <p:clrMapOvr>
    <a:overrideClrMapping bg1="lt1" tx1="dk1" bg2="lt2" tx2="dk2" accent1="accent1" accent2="accent2" accent3="accent3" accent4="accent4" accent5="accent5" accent6="accent6" hlink="hlink" folHlink="folHlink"/>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lue One Column">
    <p:bg>
      <p:bgPr>
        <a:solidFill>
          <a:srgbClr val="366E9B"/>
        </a:solidFill>
        <a:effectLst/>
      </p:bgPr>
    </p:bg>
    <p:spTree>
      <p:nvGrpSpPr>
        <p:cNvPr id="1" name=""/>
        <p:cNvGrpSpPr/>
        <p:nvPr/>
      </p:nvGrpSpPr>
      <p:grpSpPr>
        <a:xfrm>
          <a:off x="0" y="0"/>
          <a:ext cx="0" cy="0"/>
          <a:chOff x="0" y="0"/>
          <a:chExt cx="0" cy="0"/>
        </a:xfrm>
      </p:grpSpPr>
      <p:sp>
        <p:nvSpPr>
          <p:cNvPr id="4" name="Text Placeholder 27">
            <a:extLst>
              <a:ext uri="{FF2B5EF4-FFF2-40B4-BE49-F238E27FC236}">
                <a16:creationId xmlns:a16="http://schemas.microsoft.com/office/drawing/2014/main" id="{B128B4B2-543A-A29D-E034-16A31912C986}"/>
              </a:ext>
            </a:extLst>
          </p:cNvPr>
          <p:cNvSpPr>
            <a:spLocks noGrp="1"/>
          </p:cNvSpPr>
          <p:nvPr>
            <p:ph type="body" sz="quarter" idx="15"/>
          </p:nvPr>
        </p:nvSpPr>
        <p:spPr>
          <a:xfrm>
            <a:off x="536266" y="1417853"/>
            <a:ext cx="8049427" cy="2869406"/>
          </a:xfrm>
          <a:prstGeom prst="rect">
            <a:avLst/>
          </a:prstGeom>
        </p:spPr>
        <p:txBody>
          <a:bodyPr anchor="t" anchorCtr="0"/>
          <a:lstStyle>
            <a:lvl1pPr marL="0" indent="0">
              <a:buClr>
                <a:srgbClr val="84B54C"/>
              </a:buClr>
              <a:buFontTx/>
              <a:buNone/>
              <a:defRPr sz="1400" b="1" i="0">
                <a:solidFill>
                  <a:schemeClr val="bg1"/>
                </a:solidFill>
                <a:latin typeface="Foco" panose="020B0504050202020203" pitchFamily="34" charset="0"/>
                <a:ea typeface="Foco" panose="020B0504050202020203" pitchFamily="34" charset="0"/>
                <a:cs typeface="Calibri Light" panose="020F0302020204030204" pitchFamily="34" charset="0"/>
              </a:defRPr>
            </a:lvl1pPr>
            <a:lvl2pPr marL="274320" indent="-137160">
              <a:buClr>
                <a:srgbClr val="84B54C"/>
              </a:buClr>
              <a:buFont typeface="Courier New" panose="02070309020205020404" pitchFamily="49" charset="0"/>
              <a:buChar char="o"/>
              <a:defRPr sz="1200" b="0" i="0">
                <a:solidFill>
                  <a:schemeClr val="bg1"/>
                </a:solidFill>
                <a:latin typeface="Foco" panose="020B0504050202020203" pitchFamily="34" charset="0"/>
                <a:ea typeface="Foco" panose="020B0504050202020203" pitchFamily="34" charset="0"/>
                <a:cs typeface="Segoe UI" panose="020B0502040204020203" pitchFamily="34" charset="0"/>
              </a:defRPr>
            </a:lvl2pPr>
            <a:lvl3pPr marL="411480" indent="-137160">
              <a:buClr>
                <a:srgbClr val="84B54C"/>
              </a:buClr>
              <a:buFont typeface="Arial" panose="020B0604020202020204" pitchFamily="34" charset="0"/>
              <a:buChar char="•"/>
              <a:defRPr sz="1200" b="0" i="0">
                <a:solidFill>
                  <a:schemeClr val="bg1"/>
                </a:solidFill>
                <a:latin typeface="Foco" panose="020B0504050202020203" pitchFamily="34" charset="0"/>
                <a:ea typeface="Foco" panose="020B0504050202020203" pitchFamily="34" charset="0"/>
                <a:cs typeface="Segoe UI" panose="020B0502040204020203" pitchFamily="34" charset="0"/>
              </a:defRPr>
            </a:lvl3pPr>
            <a:lvl4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4pPr>
            <a:lvl5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 indent, outline bullet, slightly smaller size</a:t>
            </a:r>
          </a:p>
          <a:p>
            <a:pPr lvl="2"/>
            <a:r>
              <a:rPr lang="en-US" dirty="0"/>
              <a:t>Third level: indent, solid bullet, same size</a:t>
            </a:r>
          </a:p>
        </p:txBody>
      </p:sp>
      <p:sp>
        <p:nvSpPr>
          <p:cNvPr id="5" name="Title 3">
            <a:extLst>
              <a:ext uri="{FF2B5EF4-FFF2-40B4-BE49-F238E27FC236}">
                <a16:creationId xmlns:a16="http://schemas.microsoft.com/office/drawing/2014/main" id="{E2F9CDCD-FE74-AAF4-BDF9-31DE07EBF11B}"/>
              </a:ext>
            </a:extLst>
          </p:cNvPr>
          <p:cNvSpPr>
            <a:spLocks noGrp="1"/>
          </p:cNvSpPr>
          <p:nvPr>
            <p:ph type="title" hasCustomPrompt="1"/>
          </p:nvPr>
        </p:nvSpPr>
        <p:spPr>
          <a:xfrm>
            <a:off x="536551" y="877507"/>
            <a:ext cx="8049142" cy="393385"/>
          </a:xfrm>
          <a:prstGeom prst="rect">
            <a:avLst/>
          </a:prstGeom>
          <a:noFill/>
        </p:spPr>
        <p:txBody>
          <a:bodyPr/>
          <a:lstStyle>
            <a:lvl1pPr>
              <a:defRPr sz="2400" b="1" i="0">
                <a:solidFill>
                  <a:schemeClr val="bg1"/>
                </a:solidFill>
                <a:latin typeface="Foco" panose="020B0504050202020203" pitchFamily="34" charset="0"/>
              </a:defRPr>
            </a:lvl1pPr>
          </a:lstStyle>
          <a:p>
            <a:r>
              <a:rPr lang="en-US" dirty="0"/>
              <a:t>Title</a:t>
            </a:r>
          </a:p>
        </p:txBody>
      </p:sp>
      <p:pic>
        <p:nvPicPr>
          <p:cNvPr id="14" name="Picture 13">
            <a:extLst>
              <a:ext uri="{FF2B5EF4-FFF2-40B4-BE49-F238E27FC236}">
                <a16:creationId xmlns:a16="http://schemas.microsoft.com/office/drawing/2014/main" id="{F726FF5C-956E-D907-8D63-C5198FC209F8}"/>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9268" y="1003300"/>
            <a:ext cx="116999" cy="212726"/>
          </a:xfrm>
          <a:prstGeom prst="rect">
            <a:avLst/>
          </a:prstGeom>
        </p:spPr>
      </p:pic>
      <p:pic>
        <p:nvPicPr>
          <p:cNvPr id="3" name="Image" descr="Access Health CT company logo in orange and yellow">
            <a:extLst>
              <a:ext uri="{FF2B5EF4-FFF2-40B4-BE49-F238E27FC236}">
                <a16:creationId xmlns:a16="http://schemas.microsoft.com/office/drawing/2014/main" id="{BB05E8D3-B7E0-E13F-C4EA-F312E5A2799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491613" y="4675867"/>
            <a:ext cx="1490813" cy="323090"/>
          </a:xfrm>
          <a:prstGeom prst="rect">
            <a:avLst/>
          </a:prstGeom>
          <a:ln w="12700">
            <a:miter lim="400000"/>
          </a:ln>
        </p:spPr>
      </p:pic>
      <p:sp>
        <p:nvSpPr>
          <p:cNvPr id="10" name="Freeform 9">
            <a:extLst>
              <a:ext uri="{FF2B5EF4-FFF2-40B4-BE49-F238E27FC236}">
                <a16:creationId xmlns:a16="http://schemas.microsoft.com/office/drawing/2014/main" id="{3C9FD228-AFE3-91EE-D33F-9279B3341B18}"/>
              </a:ext>
              <a:ext uri="{C183D7F6-B498-43B3-948B-1728B52AA6E4}">
                <adec:decorative xmlns:adec="http://schemas.microsoft.com/office/drawing/2017/decorative" val="1"/>
              </a:ext>
            </a:extLst>
          </p:cNvPr>
          <p:cNvSpPr/>
          <p:nvPr userDrawn="1"/>
        </p:nvSpPr>
        <p:spPr>
          <a:xfrm rot="10800000">
            <a:off x="8673487" y="128642"/>
            <a:ext cx="472230" cy="328315"/>
          </a:xfrm>
          <a:custGeom>
            <a:avLst/>
            <a:gdLst>
              <a:gd name="connsiteX0" fmla="*/ 0 w 621313"/>
              <a:gd name="connsiteY0" fmla="*/ 0 h 431964"/>
              <a:gd name="connsiteX1" fmla="*/ 405331 w 621313"/>
              <a:gd name="connsiteY1" fmla="*/ 0 h 431964"/>
              <a:gd name="connsiteX2" fmla="*/ 431964 w 621313"/>
              <a:gd name="connsiteY2" fmla="*/ 0 h 431964"/>
              <a:gd name="connsiteX3" fmla="*/ 431964 w 621313"/>
              <a:gd name="connsiteY3" fmla="*/ 2685 h 431964"/>
              <a:gd name="connsiteX4" fmla="*/ 448859 w 621313"/>
              <a:gd name="connsiteY4" fmla="*/ 4388 h 431964"/>
              <a:gd name="connsiteX5" fmla="*/ 621313 w 621313"/>
              <a:gd name="connsiteY5" fmla="*/ 215982 h 431964"/>
              <a:gd name="connsiteX6" fmla="*/ 448859 w 621313"/>
              <a:gd name="connsiteY6" fmla="*/ 427576 h 431964"/>
              <a:gd name="connsiteX7" fmla="*/ 431964 w 621313"/>
              <a:gd name="connsiteY7" fmla="*/ 429279 h 431964"/>
              <a:gd name="connsiteX8" fmla="*/ 431964 w 621313"/>
              <a:gd name="connsiteY8" fmla="*/ 431964 h 431964"/>
              <a:gd name="connsiteX9" fmla="*/ 405331 w 621313"/>
              <a:gd name="connsiteY9" fmla="*/ 431964 h 431964"/>
              <a:gd name="connsiteX10" fmla="*/ 0 w 621313"/>
              <a:gd name="connsiteY10" fmla="*/ 431964 h 43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1313" h="431964">
                <a:moveTo>
                  <a:pt x="0" y="0"/>
                </a:moveTo>
                <a:lnTo>
                  <a:pt x="405331" y="0"/>
                </a:lnTo>
                <a:lnTo>
                  <a:pt x="431964" y="0"/>
                </a:lnTo>
                <a:lnTo>
                  <a:pt x="431964" y="2685"/>
                </a:lnTo>
                <a:lnTo>
                  <a:pt x="448859" y="4388"/>
                </a:lnTo>
                <a:cubicBezTo>
                  <a:pt x="547279" y="24528"/>
                  <a:pt x="621313" y="111609"/>
                  <a:pt x="621313" y="215982"/>
                </a:cubicBezTo>
                <a:cubicBezTo>
                  <a:pt x="621313" y="320356"/>
                  <a:pt x="547279" y="407437"/>
                  <a:pt x="448859" y="427576"/>
                </a:cubicBezTo>
                <a:lnTo>
                  <a:pt x="431964" y="429279"/>
                </a:lnTo>
                <a:lnTo>
                  <a:pt x="431964" y="431964"/>
                </a:lnTo>
                <a:lnTo>
                  <a:pt x="405331" y="431964"/>
                </a:lnTo>
                <a:lnTo>
                  <a:pt x="0" y="431964"/>
                </a:lnTo>
                <a:close/>
              </a:path>
            </a:pathLst>
          </a:custGeom>
          <a:solidFill>
            <a:srgbClr val="F8951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11" name="Slide Number">
            <a:extLst>
              <a:ext uri="{FF2B5EF4-FFF2-40B4-BE49-F238E27FC236}">
                <a16:creationId xmlns:a16="http://schemas.microsoft.com/office/drawing/2014/main" id="{52F9E225-676D-8CB9-7A58-BA0842EDED7A}"/>
              </a:ext>
            </a:extLst>
          </p:cNvPr>
          <p:cNvSpPr txBox="1">
            <a:spLocks/>
          </p:cNvSpPr>
          <p:nvPr userDrawn="1"/>
        </p:nvSpPr>
        <p:spPr>
          <a:xfrm>
            <a:off x="8799583" y="204313"/>
            <a:ext cx="220039" cy="176972"/>
          </a:xfrm>
          <a:prstGeom prst="rect">
            <a:avLst/>
          </a:prstGeom>
          <a:ln w="12700">
            <a:miter lim="400000"/>
          </a:ln>
        </p:spPr>
        <p:txBody>
          <a:bodyPr wrap="square" lIns="19050" tIns="19050" rIns="19050" bIns="1905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Lato Regular"/>
                <a:ea typeface="Lato Regular"/>
                <a:cs typeface="Lato Regular"/>
                <a:sym typeface="Lato Regular"/>
              </a:defRPr>
            </a:lvl1pPr>
            <a:lvl2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2pPr>
            <a:lvl3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3pPr>
            <a:lvl4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4pPr>
            <a:lvl5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5pPr>
            <a:lvl6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6pPr>
            <a:lvl7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7pPr>
            <a:lvl8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8pPr>
            <a:lvl9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9pPr>
          </a:lstStyle>
          <a:p>
            <a:pPr algn="ctr"/>
            <a:fld id="{86CB4B4D-7CA3-9044-876B-883B54F8677D}" type="slidenum">
              <a:rPr lang="en-US" sz="900" b="0" i="0" smtClean="0">
                <a:solidFill>
                  <a:schemeClr val="bg1"/>
                </a:solidFill>
                <a:latin typeface="Foco" panose="020B0504050202020203" pitchFamily="34" charset="0"/>
              </a:rPr>
              <a:pPr algn="ctr"/>
              <a:t>‹#›</a:t>
            </a:fld>
            <a:endParaRPr lang="en-US" sz="900" b="0" i="0" dirty="0">
              <a:solidFill>
                <a:schemeClr val="bg1"/>
              </a:solidFill>
              <a:latin typeface="Foco" panose="020B0504050202020203" pitchFamily="34" charset="0"/>
            </a:endParaRPr>
          </a:p>
        </p:txBody>
      </p:sp>
      <p:sp>
        <p:nvSpPr>
          <p:cNvPr id="2" name="Freeform 1">
            <a:extLst>
              <a:ext uri="{FF2B5EF4-FFF2-40B4-BE49-F238E27FC236}">
                <a16:creationId xmlns:a16="http://schemas.microsoft.com/office/drawing/2014/main" id="{FA116927-27E0-3D90-3631-EE59C8388B1F}"/>
              </a:ext>
              <a:ext uri="{C183D7F6-B498-43B3-948B-1728B52AA6E4}">
                <adec:decorative xmlns:adec="http://schemas.microsoft.com/office/drawing/2017/decorative" val="1"/>
              </a:ext>
            </a:extLst>
          </p:cNvPr>
          <p:cNvSpPr/>
          <p:nvPr userDrawn="1"/>
        </p:nvSpPr>
        <p:spPr>
          <a:xfrm>
            <a:off x="3851403" y="0"/>
            <a:ext cx="4841877" cy="852640"/>
          </a:xfrm>
          <a:custGeom>
            <a:avLst/>
            <a:gdLst>
              <a:gd name="connsiteX0" fmla="*/ 0 w 4841877"/>
              <a:gd name="connsiteY0" fmla="*/ 0 h 852640"/>
              <a:gd name="connsiteX1" fmla="*/ 4841877 w 4841877"/>
              <a:gd name="connsiteY1" fmla="*/ 0 h 852640"/>
              <a:gd name="connsiteX2" fmla="*/ 4586081 w 4841877"/>
              <a:gd name="connsiteY2" fmla="*/ 191281 h 852640"/>
              <a:gd name="connsiteX3" fmla="*/ 2420938 w 4841877"/>
              <a:gd name="connsiteY3" fmla="*/ 852640 h 852640"/>
              <a:gd name="connsiteX4" fmla="*/ 255796 w 4841877"/>
              <a:gd name="connsiteY4" fmla="*/ 191281 h 852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77" h="852640">
                <a:moveTo>
                  <a:pt x="0" y="0"/>
                </a:moveTo>
                <a:lnTo>
                  <a:pt x="4841877" y="0"/>
                </a:lnTo>
                <a:lnTo>
                  <a:pt x="4586081" y="191281"/>
                </a:lnTo>
                <a:cubicBezTo>
                  <a:pt x="3968029" y="608829"/>
                  <a:pt x="3222956" y="852640"/>
                  <a:pt x="2420938" y="852640"/>
                </a:cubicBezTo>
                <a:cubicBezTo>
                  <a:pt x="1618921" y="852640"/>
                  <a:pt x="873848" y="608829"/>
                  <a:pt x="255796" y="191281"/>
                </a:cubicBezTo>
                <a:close/>
              </a:path>
            </a:pathLst>
          </a:custGeom>
          <a:solidFill>
            <a:schemeClr val="bg1">
              <a:alpha val="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6" name="Freeform 5">
            <a:extLst>
              <a:ext uri="{FF2B5EF4-FFF2-40B4-BE49-F238E27FC236}">
                <a16:creationId xmlns:a16="http://schemas.microsoft.com/office/drawing/2014/main" id="{2F67DB6D-FA20-080B-2E6E-C3475D094BC2}"/>
              </a:ext>
              <a:ext uri="{C183D7F6-B498-43B3-948B-1728B52AA6E4}">
                <adec:decorative xmlns:adec="http://schemas.microsoft.com/office/drawing/2017/decorative" val="1"/>
              </a:ext>
            </a:extLst>
          </p:cNvPr>
          <p:cNvSpPr/>
          <p:nvPr userDrawn="1"/>
        </p:nvSpPr>
        <p:spPr>
          <a:xfrm>
            <a:off x="1" y="4675868"/>
            <a:ext cx="1986445" cy="467633"/>
          </a:xfrm>
          <a:custGeom>
            <a:avLst/>
            <a:gdLst>
              <a:gd name="connsiteX0" fmla="*/ 900240 w 1986445"/>
              <a:gd name="connsiteY0" fmla="*/ 0 h 467633"/>
              <a:gd name="connsiteX1" fmla="*/ 1960629 w 1986445"/>
              <a:gd name="connsiteY1" fmla="*/ 439228 h 467633"/>
              <a:gd name="connsiteX2" fmla="*/ 1986445 w 1986445"/>
              <a:gd name="connsiteY2" fmla="*/ 467633 h 467633"/>
              <a:gd name="connsiteX3" fmla="*/ 0 w 1986445"/>
              <a:gd name="connsiteY3" fmla="*/ 467633 h 467633"/>
              <a:gd name="connsiteX4" fmla="*/ 0 w 1986445"/>
              <a:gd name="connsiteY4" fmla="*/ 302317 h 467633"/>
              <a:gd name="connsiteX5" fmla="*/ 61791 w 1986445"/>
              <a:gd name="connsiteY5" fmla="*/ 256111 h 467633"/>
              <a:gd name="connsiteX6" fmla="*/ 900240 w 1986445"/>
              <a:gd name="connsiteY6" fmla="*/ 0 h 467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6445" h="467633">
                <a:moveTo>
                  <a:pt x="900240" y="0"/>
                </a:moveTo>
                <a:cubicBezTo>
                  <a:pt x="1314348" y="0"/>
                  <a:pt x="1689252" y="167851"/>
                  <a:pt x="1960629" y="439228"/>
                </a:cubicBezTo>
                <a:lnTo>
                  <a:pt x="1986445" y="467633"/>
                </a:lnTo>
                <a:lnTo>
                  <a:pt x="0" y="467633"/>
                </a:lnTo>
                <a:lnTo>
                  <a:pt x="0" y="302317"/>
                </a:lnTo>
                <a:lnTo>
                  <a:pt x="61791" y="256111"/>
                </a:lnTo>
                <a:cubicBezTo>
                  <a:pt x="301131" y="94416"/>
                  <a:pt x="589660" y="0"/>
                  <a:pt x="900240" y="0"/>
                </a:cubicBezTo>
                <a:close/>
              </a:path>
            </a:pathLst>
          </a:custGeom>
          <a:solidFill>
            <a:schemeClr val="bg1">
              <a:alpha val="1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spTree>
    <p:extLst>
      <p:ext uri="{BB962C8B-B14F-4D97-AF65-F5344CB8AC3E}">
        <p14:creationId xmlns:p14="http://schemas.microsoft.com/office/powerpoint/2010/main" val="4206096488"/>
      </p:ext>
    </p:extLst>
  </p:cSld>
  <p:clrMapOvr>
    <a:overrideClrMapping bg1="lt1" tx1="dk1" bg2="lt2" tx2="dk2" accent1="accent1" accent2="accent2" accent3="accent3" accent4="accent4" accent5="accent5" accent6="accent6" hlink="hlink" folHlink="folHlink"/>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hree column">
    <p:bg>
      <p:bgPr>
        <a:solidFill>
          <a:srgbClr val="F2EEEA"/>
        </a:solidFill>
        <a:effectLst/>
      </p:bgPr>
    </p:bg>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21564423-3DA8-E77D-6D96-5125C2D787A5}"/>
              </a:ext>
              <a:ext uri="{C183D7F6-B498-43B3-948B-1728B52AA6E4}">
                <adec:decorative xmlns:adec="http://schemas.microsoft.com/office/drawing/2017/decorative" val="1"/>
              </a:ext>
            </a:extLst>
          </p:cNvPr>
          <p:cNvSpPr/>
          <p:nvPr userDrawn="1"/>
        </p:nvSpPr>
        <p:spPr>
          <a:xfrm>
            <a:off x="3851403" y="0"/>
            <a:ext cx="4841877" cy="852640"/>
          </a:xfrm>
          <a:custGeom>
            <a:avLst/>
            <a:gdLst>
              <a:gd name="connsiteX0" fmla="*/ 0 w 4841877"/>
              <a:gd name="connsiteY0" fmla="*/ 0 h 852640"/>
              <a:gd name="connsiteX1" fmla="*/ 4841877 w 4841877"/>
              <a:gd name="connsiteY1" fmla="*/ 0 h 852640"/>
              <a:gd name="connsiteX2" fmla="*/ 4586081 w 4841877"/>
              <a:gd name="connsiteY2" fmla="*/ 191281 h 852640"/>
              <a:gd name="connsiteX3" fmla="*/ 2420938 w 4841877"/>
              <a:gd name="connsiteY3" fmla="*/ 852640 h 852640"/>
              <a:gd name="connsiteX4" fmla="*/ 255796 w 4841877"/>
              <a:gd name="connsiteY4" fmla="*/ 191281 h 852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77" h="852640">
                <a:moveTo>
                  <a:pt x="0" y="0"/>
                </a:moveTo>
                <a:lnTo>
                  <a:pt x="4841877" y="0"/>
                </a:lnTo>
                <a:lnTo>
                  <a:pt x="4586081" y="191281"/>
                </a:lnTo>
                <a:cubicBezTo>
                  <a:pt x="3968029" y="608829"/>
                  <a:pt x="3222956" y="852640"/>
                  <a:pt x="2420938" y="852640"/>
                </a:cubicBezTo>
                <a:cubicBezTo>
                  <a:pt x="1618921" y="852640"/>
                  <a:pt x="873848" y="608829"/>
                  <a:pt x="255796" y="191281"/>
                </a:cubicBezTo>
                <a:close/>
              </a:path>
            </a:pathLst>
          </a:custGeom>
          <a:solidFill>
            <a:schemeClr val="bg1">
              <a:alpha val="34778"/>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pic>
        <p:nvPicPr>
          <p:cNvPr id="7" name="Image" descr="Access Health CT company logo in orange and yellow">
            <a:extLst>
              <a:ext uri="{FF2B5EF4-FFF2-40B4-BE49-F238E27FC236}">
                <a16:creationId xmlns:a16="http://schemas.microsoft.com/office/drawing/2014/main" id="{494A7480-C827-B211-CB87-546B5B3B5AB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441917" y="4691769"/>
            <a:ext cx="1490813" cy="323090"/>
          </a:xfrm>
          <a:prstGeom prst="rect">
            <a:avLst/>
          </a:prstGeom>
          <a:ln w="12700">
            <a:miter lim="400000"/>
          </a:ln>
        </p:spPr>
      </p:pic>
      <p:sp>
        <p:nvSpPr>
          <p:cNvPr id="12" name="Freeform 11">
            <a:extLst>
              <a:ext uri="{FF2B5EF4-FFF2-40B4-BE49-F238E27FC236}">
                <a16:creationId xmlns:a16="http://schemas.microsoft.com/office/drawing/2014/main" id="{C6934642-DCDF-939E-D6AF-DB1CB500FACC}"/>
              </a:ext>
              <a:ext uri="{C183D7F6-B498-43B3-948B-1728B52AA6E4}">
                <adec:decorative xmlns:adec="http://schemas.microsoft.com/office/drawing/2017/decorative" val="1"/>
              </a:ext>
            </a:extLst>
          </p:cNvPr>
          <p:cNvSpPr/>
          <p:nvPr userDrawn="1"/>
        </p:nvSpPr>
        <p:spPr>
          <a:xfrm rot="10800000">
            <a:off x="8673487" y="128642"/>
            <a:ext cx="472230" cy="328315"/>
          </a:xfrm>
          <a:custGeom>
            <a:avLst/>
            <a:gdLst>
              <a:gd name="connsiteX0" fmla="*/ 0 w 621313"/>
              <a:gd name="connsiteY0" fmla="*/ 0 h 431964"/>
              <a:gd name="connsiteX1" fmla="*/ 405331 w 621313"/>
              <a:gd name="connsiteY1" fmla="*/ 0 h 431964"/>
              <a:gd name="connsiteX2" fmla="*/ 431964 w 621313"/>
              <a:gd name="connsiteY2" fmla="*/ 0 h 431964"/>
              <a:gd name="connsiteX3" fmla="*/ 431964 w 621313"/>
              <a:gd name="connsiteY3" fmla="*/ 2685 h 431964"/>
              <a:gd name="connsiteX4" fmla="*/ 448859 w 621313"/>
              <a:gd name="connsiteY4" fmla="*/ 4388 h 431964"/>
              <a:gd name="connsiteX5" fmla="*/ 621313 w 621313"/>
              <a:gd name="connsiteY5" fmla="*/ 215982 h 431964"/>
              <a:gd name="connsiteX6" fmla="*/ 448859 w 621313"/>
              <a:gd name="connsiteY6" fmla="*/ 427576 h 431964"/>
              <a:gd name="connsiteX7" fmla="*/ 431964 w 621313"/>
              <a:gd name="connsiteY7" fmla="*/ 429279 h 431964"/>
              <a:gd name="connsiteX8" fmla="*/ 431964 w 621313"/>
              <a:gd name="connsiteY8" fmla="*/ 431964 h 431964"/>
              <a:gd name="connsiteX9" fmla="*/ 405331 w 621313"/>
              <a:gd name="connsiteY9" fmla="*/ 431964 h 431964"/>
              <a:gd name="connsiteX10" fmla="*/ 0 w 621313"/>
              <a:gd name="connsiteY10" fmla="*/ 431964 h 43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1313" h="431964">
                <a:moveTo>
                  <a:pt x="0" y="0"/>
                </a:moveTo>
                <a:lnTo>
                  <a:pt x="405331" y="0"/>
                </a:lnTo>
                <a:lnTo>
                  <a:pt x="431964" y="0"/>
                </a:lnTo>
                <a:lnTo>
                  <a:pt x="431964" y="2685"/>
                </a:lnTo>
                <a:lnTo>
                  <a:pt x="448859" y="4388"/>
                </a:lnTo>
                <a:cubicBezTo>
                  <a:pt x="547279" y="24528"/>
                  <a:pt x="621313" y="111609"/>
                  <a:pt x="621313" y="215982"/>
                </a:cubicBezTo>
                <a:cubicBezTo>
                  <a:pt x="621313" y="320356"/>
                  <a:pt x="547279" y="407437"/>
                  <a:pt x="448859" y="427576"/>
                </a:cubicBezTo>
                <a:lnTo>
                  <a:pt x="431964" y="429279"/>
                </a:lnTo>
                <a:lnTo>
                  <a:pt x="431964" y="431964"/>
                </a:lnTo>
                <a:lnTo>
                  <a:pt x="405331" y="431964"/>
                </a:lnTo>
                <a:lnTo>
                  <a:pt x="0" y="431964"/>
                </a:lnTo>
                <a:close/>
              </a:path>
            </a:pathLst>
          </a:custGeom>
          <a:solidFill>
            <a:srgbClr val="F8951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13" name="Slide Number">
            <a:extLst>
              <a:ext uri="{FF2B5EF4-FFF2-40B4-BE49-F238E27FC236}">
                <a16:creationId xmlns:a16="http://schemas.microsoft.com/office/drawing/2014/main" id="{94D80E15-F12F-CD36-6C8C-D3015F674E92}"/>
              </a:ext>
            </a:extLst>
          </p:cNvPr>
          <p:cNvSpPr txBox="1">
            <a:spLocks/>
          </p:cNvSpPr>
          <p:nvPr userDrawn="1"/>
        </p:nvSpPr>
        <p:spPr>
          <a:xfrm>
            <a:off x="8799583" y="204313"/>
            <a:ext cx="220039" cy="176972"/>
          </a:xfrm>
          <a:prstGeom prst="rect">
            <a:avLst/>
          </a:prstGeom>
          <a:ln w="12700">
            <a:miter lim="400000"/>
          </a:ln>
        </p:spPr>
        <p:txBody>
          <a:bodyPr wrap="square" lIns="19050" tIns="19050" rIns="19050" bIns="1905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Lato Regular"/>
                <a:ea typeface="Lato Regular"/>
                <a:cs typeface="Lato Regular"/>
                <a:sym typeface="Lato Regular"/>
              </a:defRPr>
            </a:lvl1pPr>
            <a:lvl2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2pPr>
            <a:lvl3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3pPr>
            <a:lvl4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4pPr>
            <a:lvl5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5pPr>
            <a:lvl6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6pPr>
            <a:lvl7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7pPr>
            <a:lvl8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8pPr>
            <a:lvl9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9pPr>
          </a:lstStyle>
          <a:p>
            <a:pPr algn="ctr"/>
            <a:fld id="{86CB4B4D-7CA3-9044-876B-883B54F8677D}" type="slidenum">
              <a:rPr lang="en-US" sz="900" b="0" i="0" smtClean="0">
                <a:solidFill>
                  <a:schemeClr val="bg1"/>
                </a:solidFill>
                <a:latin typeface="Foco" panose="020B0504050202020203" pitchFamily="34" charset="0"/>
              </a:rPr>
              <a:pPr algn="ctr"/>
              <a:t>‹#›</a:t>
            </a:fld>
            <a:endParaRPr lang="en-US" sz="900" b="0" i="0" dirty="0">
              <a:solidFill>
                <a:schemeClr val="bg1"/>
              </a:solidFill>
              <a:latin typeface="Foco" panose="020B0504050202020203" pitchFamily="34" charset="0"/>
            </a:endParaRPr>
          </a:p>
        </p:txBody>
      </p:sp>
      <p:sp>
        <p:nvSpPr>
          <p:cNvPr id="16" name="Text Placeholder 27">
            <a:extLst>
              <a:ext uri="{FF2B5EF4-FFF2-40B4-BE49-F238E27FC236}">
                <a16:creationId xmlns:a16="http://schemas.microsoft.com/office/drawing/2014/main" id="{4EFB604B-6D15-37E3-C454-17865A6CBE98}"/>
              </a:ext>
            </a:extLst>
          </p:cNvPr>
          <p:cNvSpPr>
            <a:spLocks noGrp="1"/>
          </p:cNvSpPr>
          <p:nvPr>
            <p:ph type="body" sz="quarter" idx="15"/>
          </p:nvPr>
        </p:nvSpPr>
        <p:spPr>
          <a:xfrm>
            <a:off x="536267" y="1471962"/>
            <a:ext cx="2509394" cy="2675068"/>
          </a:xfrm>
          <a:prstGeom prst="rect">
            <a:avLst/>
          </a:prstGeom>
        </p:spPr>
        <p:txBody>
          <a:bodyPr anchor="t" anchorCtr="0"/>
          <a:lstStyle>
            <a:lvl1pPr marL="0" indent="0">
              <a:buClr>
                <a:srgbClr val="84B54C"/>
              </a:buClr>
              <a:buFontTx/>
              <a:buNone/>
              <a:defRPr sz="1400" b="1" i="0">
                <a:solidFill>
                  <a:srgbClr val="366E9B"/>
                </a:solidFill>
                <a:latin typeface="Foco" panose="020B0504050202020203" pitchFamily="34" charset="0"/>
                <a:ea typeface="Foco" panose="020B0504050202020203" pitchFamily="34" charset="0"/>
                <a:cs typeface="Calibri Light" panose="020F0302020204030204" pitchFamily="34" charset="0"/>
              </a:defRPr>
            </a:lvl1pPr>
            <a:lvl2pPr marL="274320" indent="-137160">
              <a:buClr>
                <a:srgbClr val="84B54C"/>
              </a:buClr>
              <a:buFont typeface="Courier New" panose="02070309020205020404" pitchFamily="49" charset="0"/>
              <a:buChar char="o"/>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2pPr>
            <a:lvl3pPr marL="411480" indent="-137160">
              <a:buClr>
                <a:srgbClr val="84B54C"/>
              </a:buClr>
              <a:buFont typeface="Arial" panose="020B0604020202020204" pitchFamily="34" charset="0"/>
              <a:buChar char="•"/>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3pPr>
            <a:lvl4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4pPr>
            <a:lvl5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 indent, outline bullet, slightly smaller size</a:t>
            </a:r>
          </a:p>
          <a:p>
            <a:pPr lvl="2"/>
            <a:r>
              <a:rPr lang="en-US" dirty="0"/>
              <a:t>Third level: indent, solid bullet, same size</a:t>
            </a:r>
          </a:p>
        </p:txBody>
      </p:sp>
      <p:sp>
        <p:nvSpPr>
          <p:cNvPr id="18" name="Text Placeholder 27">
            <a:extLst>
              <a:ext uri="{FF2B5EF4-FFF2-40B4-BE49-F238E27FC236}">
                <a16:creationId xmlns:a16="http://schemas.microsoft.com/office/drawing/2014/main" id="{3F236849-EBF1-5F8E-9E24-C4FB85AEF80A}"/>
              </a:ext>
            </a:extLst>
          </p:cNvPr>
          <p:cNvSpPr>
            <a:spLocks noGrp="1"/>
          </p:cNvSpPr>
          <p:nvPr>
            <p:ph type="body" sz="quarter" idx="17"/>
          </p:nvPr>
        </p:nvSpPr>
        <p:spPr>
          <a:xfrm>
            <a:off x="6159540" y="1471962"/>
            <a:ext cx="2426154" cy="2675068"/>
          </a:xfrm>
          <a:prstGeom prst="rect">
            <a:avLst/>
          </a:prstGeom>
        </p:spPr>
        <p:txBody>
          <a:bodyPr anchor="t" anchorCtr="0"/>
          <a:lstStyle>
            <a:lvl1pPr marL="0" indent="0">
              <a:buClr>
                <a:srgbClr val="84B54C"/>
              </a:buClr>
              <a:buFontTx/>
              <a:buNone/>
              <a:defRPr sz="1400" b="1" i="0">
                <a:solidFill>
                  <a:srgbClr val="366E9B"/>
                </a:solidFill>
                <a:latin typeface="Foco" panose="020B0504050202020203" pitchFamily="34" charset="0"/>
                <a:ea typeface="Foco" panose="020B0504050202020203" pitchFamily="34" charset="0"/>
                <a:cs typeface="Calibri Light" panose="020F0302020204030204" pitchFamily="34" charset="0"/>
              </a:defRPr>
            </a:lvl1pPr>
            <a:lvl2pPr marL="274320" indent="-137160">
              <a:buClr>
                <a:srgbClr val="84B54C"/>
              </a:buClr>
              <a:buFont typeface="Courier New" panose="02070309020205020404" pitchFamily="49" charset="0"/>
              <a:buChar char="o"/>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2pPr>
            <a:lvl3pPr marL="411480" indent="-137160">
              <a:buClr>
                <a:srgbClr val="84B54C"/>
              </a:buClr>
              <a:buFont typeface="Arial" panose="020B0604020202020204" pitchFamily="34" charset="0"/>
              <a:buChar char="•"/>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3pPr>
            <a:lvl4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4pPr>
            <a:lvl5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 indent, outline bullet, slightly smaller size</a:t>
            </a:r>
          </a:p>
          <a:p>
            <a:pPr lvl="2"/>
            <a:r>
              <a:rPr lang="en-US" dirty="0"/>
              <a:t>Third level: indent, solid bullet, same size</a:t>
            </a:r>
          </a:p>
        </p:txBody>
      </p:sp>
      <p:sp>
        <p:nvSpPr>
          <p:cNvPr id="22" name="Freeform 21">
            <a:extLst>
              <a:ext uri="{FF2B5EF4-FFF2-40B4-BE49-F238E27FC236}">
                <a16:creationId xmlns:a16="http://schemas.microsoft.com/office/drawing/2014/main" id="{7F0DB3E6-0019-C033-9DBC-80B663B1B5BF}"/>
              </a:ext>
              <a:ext uri="{C183D7F6-B498-43B3-948B-1728B52AA6E4}">
                <adec:decorative xmlns:adec="http://schemas.microsoft.com/office/drawing/2017/decorative" val="1"/>
              </a:ext>
            </a:extLst>
          </p:cNvPr>
          <p:cNvSpPr/>
          <p:nvPr userDrawn="1"/>
        </p:nvSpPr>
        <p:spPr>
          <a:xfrm>
            <a:off x="1" y="4675868"/>
            <a:ext cx="1986445" cy="467633"/>
          </a:xfrm>
          <a:custGeom>
            <a:avLst/>
            <a:gdLst>
              <a:gd name="connsiteX0" fmla="*/ 900240 w 1986445"/>
              <a:gd name="connsiteY0" fmla="*/ 0 h 467633"/>
              <a:gd name="connsiteX1" fmla="*/ 1960629 w 1986445"/>
              <a:gd name="connsiteY1" fmla="*/ 439228 h 467633"/>
              <a:gd name="connsiteX2" fmla="*/ 1986445 w 1986445"/>
              <a:gd name="connsiteY2" fmla="*/ 467633 h 467633"/>
              <a:gd name="connsiteX3" fmla="*/ 0 w 1986445"/>
              <a:gd name="connsiteY3" fmla="*/ 467633 h 467633"/>
              <a:gd name="connsiteX4" fmla="*/ 0 w 1986445"/>
              <a:gd name="connsiteY4" fmla="*/ 302317 h 467633"/>
              <a:gd name="connsiteX5" fmla="*/ 61791 w 1986445"/>
              <a:gd name="connsiteY5" fmla="*/ 256111 h 467633"/>
              <a:gd name="connsiteX6" fmla="*/ 900240 w 1986445"/>
              <a:gd name="connsiteY6" fmla="*/ 0 h 467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6445" h="467633">
                <a:moveTo>
                  <a:pt x="900240" y="0"/>
                </a:moveTo>
                <a:cubicBezTo>
                  <a:pt x="1314348" y="0"/>
                  <a:pt x="1689252" y="167851"/>
                  <a:pt x="1960629" y="439228"/>
                </a:cubicBezTo>
                <a:lnTo>
                  <a:pt x="1986445" y="467633"/>
                </a:lnTo>
                <a:lnTo>
                  <a:pt x="0" y="467633"/>
                </a:lnTo>
                <a:lnTo>
                  <a:pt x="0" y="302317"/>
                </a:lnTo>
                <a:lnTo>
                  <a:pt x="61791" y="256111"/>
                </a:lnTo>
                <a:cubicBezTo>
                  <a:pt x="301131" y="94416"/>
                  <a:pt x="589660" y="0"/>
                  <a:pt x="900240" y="0"/>
                </a:cubicBezTo>
                <a:close/>
              </a:path>
            </a:pathLst>
          </a:custGeom>
          <a:solidFill>
            <a:schemeClr val="bg1">
              <a:alpha val="5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cxnSp>
        <p:nvCxnSpPr>
          <p:cNvPr id="10" name="Straight Connector 9">
            <a:extLst>
              <a:ext uri="{FF2B5EF4-FFF2-40B4-BE49-F238E27FC236}">
                <a16:creationId xmlns:a16="http://schemas.microsoft.com/office/drawing/2014/main" id="{4DF200A3-2CBA-B3BC-D36A-5DB3E2175412}"/>
              </a:ext>
              <a:ext uri="{C183D7F6-B498-43B3-948B-1728B52AA6E4}">
                <adec:decorative xmlns:adec="http://schemas.microsoft.com/office/drawing/2017/decorative" val="1"/>
              </a:ext>
            </a:extLst>
          </p:cNvPr>
          <p:cNvCxnSpPr/>
          <p:nvPr userDrawn="1"/>
        </p:nvCxnSpPr>
        <p:spPr>
          <a:xfrm>
            <a:off x="3175461" y="1338349"/>
            <a:ext cx="0" cy="2959331"/>
          </a:xfrm>
          <a:prstGeom prst="line">
            <a:avLst/>
          </a:prstGeom>
          <a:noFill/>
          <a:ln w="22225" cap="flat">
            <a:solidFill>
              <a:schemeClr val="bg1"/>
            </a:solidFill>
            <a:prstDash val="solid"/>
            <a:miter lim="400000"/>
          </a:ln>
          <a:effectLst/>
          <a:sp3d/>
        </p:spPr>
        <p:style>
          <a:lnRef idx="0">
            <a:scrgbClr r="0" g="0" b="0"/>
          </a:lnRef>
          <a:fillRef idx="0">
            <a:scrgbClr r="0" g="0" b="0"/>
          </a:fillRef>
          <a:effectRef idx="0">
            <a:scrgbClr r="0" g="0" b="0"/>
          </a:effectRef>
          <a:fontRef idx="none"/>
        </p:style>
      </p:cxnSp>
      <p:cxnSp>
        <p:nvCxnSpPr>
          <p:cNvPr id="11" name="Straight Connector 10">
            <a:extLst>
              <a:ext uri="{FF2B5EF4-FFF2-40B4-BE49-F238E27FC236}">
                <a16:creationId xmlns:a16="http://schemas.microsoft.com/office/drawing/2014/main" id="{D77681E1-7ED0-6EE9-DF66-74A010475385}"/>
              </a:ext>
              <a:ext uri="{C183D7F6-B498-43B3-948B-1728B52AA6E4}">
                <adec:decorative xmlns:adec="http://schemas.microsoft.com/office/drawing/2017/decorative" val="1"/>
              </a:ext>
            </a:extLst>
          </p:cNvPr>
          <p:cNvCxnSpPr/>
          <p:nvPr userDrawn="1"/>
        </p:nvCxnSpPr>
        <p:spPr>
          <a:xfrm>
            <a:off x="5985161" y="1338349"/>
            <a:ext cx="0" cy="2959331"/>
          </a:xfrm>
          <a:prstGeom prst="line">
            <a:avLst/>
          </a:prstGeom>
          <a:noFill/>
          <a:ln w="22225" cap="flat">
            <a:solidFill>
              <a:schemeClr val="bg1"/>
            </a:solidFill>
            <a:prstDash val="solid"/>
            <a:miter lim="400000"/>
          </a:ln>
          <a:effectLst/>
          <a:sp3d/>
        </p:spPr>
        <p:style>
          <a:lnRef idx="0">
            <a:scrgbClr r="0" g="0" b="0"/>
          </a:lnRef>
          <a:fillRef idx="0">
            <a:scrgbClr r="0" g="0" b="0"/>
          </a:fillRef>
          <a:effectRef idx="0">
            <a:scrgbClr r="0" g="0" b="0"/>
          </a:effectRef>
          <a:fontRef idx="none"/>
        </p:style>
      </p:cxnSp>
      <p:sp>
        <p:nvSpPr>
          <p:cNvPr id="14" name="Title 3">
            <a:extLst>
              <a:ext uri="{FF2B5EF4-FFF2-40B4-BE49-F238E27FC236}">
                <a16:creationId xmlns:a16="http://schemas.microsoft.com/office/drawing/2014/main" id="{62E86DA0-AC98-CCCB-7146-2341842DE14C}"/>
              </a:ext>
            </a:extLst>
          </p:cNvPr>
          <p:cNvSpPr>
            <a:spLocks noGrp="1"/>
          </p:cNvSpPr>
          <p:nvPr>
            <p:ph type="title" hasCustomPrompt="1"/>
          </p:nvPr>
        </p:nvSpPr>
        <p:spPr>
          <a:xfrm>
            <a:off x="536551" y="877507"/>
            <a:ext cx="8049142" cy="393385"/>
          </a:xfrm>
          <a:prstGeom prst="rect">
            <a:avLst/>
          </a:prstGeom>
          <a:noFill/>
        </p:spPr>
        <p:txBody>
          <a:bodyPr/>
          <a:lstStyle>
            <a:lvl1pPr>
              <a:defRPr sz="2400" b="1" i="0">
                <a:solidFill>
                  <a:schemeClr val="accent6"/>
                </a:solidFill>
                <a:latin typeface="Foco" panose="020B0504050202020203" pitchFamily="34" charset="0"/>
              </a:defRPr>
            </a:lvl1pPr>
          </a:lstStyle>
          <a:p>
            <a:r>
              <a:rPr lang="en-US" dirty="0"/>
              <a:t>Title</a:t>
            </a:r>
          </a:p>
        </p:txBody>
      </p:sp>
      <p:pic>
        <p:nvPicPr>
          <p:cNvPr id="15" name="Picture 14">
            <a:extLst>
              <a:ext uri="{FF2B5EF4-FFF2-40B4-BE49-F238E27FC236}">
                <a16:creationId xmlns:a16="http://schemas.microsoft.com/office/drawing/2014/main" id="{27489545-FFFC-61C1-65C7-79133B4C2920}"/>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9268" y="1003300"/>
            <a:ext cx="116999" cy="212726"/>
          </a:xfrm>
          <a:prstGeom prst="rect">
            <a:avLst/>
          </a:prstGeom>
        </p:spPr>
      </p:pic>
      <p:sp>
        <p:nvSpPr>
          <p:cNvPr id="19" name="Text Placeholder 27">
            <a:extLst>
              <a:ext uri="{FF2B5EF4-FFF2-40B4-BE49-F238E27FC236}">
                <a16:creationId xmlns:a16="http://schemas.microsoft.com/office/drawing/2014/main" id="{F7FDA831-157D-8D2D-7673-A6CCF3FC1C34}"/>
              </a:ext>
            </a:extLst>
          </p:cNvPr>
          <p:cNvSpPr>
            <a:spLocks noGrp="1"/>
          </p:cNvSpPr>
          <p:nvPr>
            <p:ph type="body" sz="quarter" idx="18"/>
          </p:nvPr>
        </p:nvSpPr>
        <p:spPr>
          <a:xfrm>
            <a:off x="3317303" y="1471962"/>
            <a:ext cx="2509394" cy="2675068"/>
          </a:xfrm>
          <a:prstGeom prst="rect">
            <a:avLst/>
          </a:prstGeom>
        </p:spPr>
        <p:txBody>
          <a:bodyPr anchor="t" anchorCtr="0"/>
          <a:lstStyle>
            <a:lvl1pPr marL="0" indent="0">
              <a:buClr>
                <a:srgbClr val="84B54C"/>
              </a:buClr>
              <a:buFontTx/>
              <a:buNone/>
              <a:defRPr sz="1400" b="1" i="0">
                <a:solidFill>
                  <a:srgbClr val="366E9B"/>
                </a:solidFill>
                <a:latin typeface="Foco" panose="020B0504050202020203" pitchFamily="34" charset="0"/>
                <a:ea typeface="Foco" panose="020B0504050202020203" pitchFamily="34" charset="0"/>
                <a:cs typeface="Calibri Light" panose="020F0302020204030204" pitchFamily="34" charset="0"/>
              </a:defRPr>
            </a:lvl1pPr>
            <a:lvl2pPr marL="274320" indent="-137160">
              <a:buClr>
                <a:srgbClr val="84B54C"/>
              </a:buClr>
              <a:buFont typeface="Courier New" panose="02070309020205020404" pitchFamily="49" charset="0"/>
              <a:buChar char="o"/>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2pPr>
            <a:lvl3pPr marL="411480" indent="-137160">
              <a:buClr>
                <a:srgbClr val="84B54C"/>
              </a:buClr>
              <a:buFont typeface="Arial" panose="020B0604020202020204" pitchFamily="34" charset="0"/>
              <a:buChar char="•"/>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3pPr>
            <a:lvl4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4pPr>
            <a:lvl5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 indent, outline bullet, slightly smaller size</a:t>
            </a:r>
          </a:p>
          <a:p>
            <a:pPr lvl="2"/>
            <a:r>
              <a:rPr lang="en-US" dirty="0"/>
              <a:t>Third level: indent, solid bullet, same size</a:t>
            </a:r>
          </a:p>
        </p:txBody>
      </p:sp>
    </p:spTree>
    <p:extLst>
      <p:ext uri="{BB962C8B-B14F-4D97-AF65-F5344CB8AC3E}">
        <p14:creationId xmlns:p14="http://schemas.microsoft.com/office/powerpoint/2010/main" val="1162957012"/>
      </p:ext>
    </p:extLst>
  </p:cSld>
  <p:clrMapOvr>
    <a:overrideClrMapping bg1="lt1" tx1="dk1" bg2="lt2" tx2="dk2" accent1="accent1" accent2="accent2" accent3="accent3" accent4="accent4" accent5="accent5" accent6="accent6" hlink="hlink" folHlink="folHlink"/>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hree column with shapes">
    <p:bg>
      <p:bgPr>
        <a:solidFill>
          <a:srgbClr val="F2EEEA"/>
        </a:solidFill>
        <a:effectLst/>
      </p:bgPr>
    </p:bg>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21564423-3DA8-E77D-6D96-5125C2D787A5}"/>
              </a:ext>
              <a:ext uri="{C183D7F6-B498-43B3-948B-1728B52AA6E4}">
                <adec:decorative xmlns:adec="http://schemas.microsoft.com/office/drawing/2017/decorative" val="1"/>
              </a:ext>
            </a:extLst>
          </p:cNvPr>
          <p:cNvSpPr/>
          <p:nvPr userDrawn="1"/>
        </p:nvSpPr>
        <p:spPr>
          <a:xfrm>
            <a:off x="3851403" y="0"/>
            <a:ext cx="4841877" cy="852640"/>
          </a:xfrm>
          <a:custGeom>
            <a:avLst/>
            <a:gdLst>
              <a:gd name="connsiteX0" fmla="*/ 0 w 4841877"/>
              <a:gd name="connsiteY0" fmla="*/ 0 h 852640"/>
              <a:gd name="connsiteX1" fmla="*/ 4841877 w 4841877"/>
              <a:gd name="connsiteY1" fmla="*/ 0 h 852640"/>
              <a:gd name="connsiteX2" fmla="*/ 4586081 w 4841877"/>
              <a:gd name="connsiteY2" fmla="*/ 191281 h 852640"/>
              <a:gd name="connsiteX3" fmla="*/ 2420938 w 4841877"/>
              <a:gd name="connsiteY3" fmla="*/ 852640 h 852640"/>
              <a:gd name="connsiteX4" fmla="*/ 255796 w 4841877"/>
              <a:gd name="connsiteY4" fmla="*/ 191281 h 852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77" h="852640">
                <a:moveTo>
                  <a:pt x="0" y="0"/>
                </a:moveTo>
                <a:lnTo>
                  <a:pt x="4841877" y="0"/>
                </a:lnTo>
                <a:lnTo>
                  <a:pt x="4586081" y="191281"/>
                </a:lnTo>
                <a:cubicBezTo>
                  <a:pt x="3968029" y="608829"/>
                  <a:pt x="3222956" y="852640"/>
                  <a:pt x="2420938" y="852640"/>
                </a:cubicBezTo>
                <a:cubicBezTo>
                  <a:pt x="1618921" y="852640"/>
                  <a:pt x="873848" y="608829"/>
                  <a:pt x="255796" y="191281"/>
                </a:cubicBezTo>
                <a:close/>
              </a:path>
            </a:pathLst>
          </a:custGeom>
          <a:solidFill>
            <a:schemeClr val="bg1">
              <a:alpha val="34778"/>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pic>
        <p:nvPicPr>
          <p:cNvPr id="7" name="Image" descr="Access Health CT company logo in orange and yellow">
            <a:extLst>
              <a:ext uri="{FF2B5EF4-FFF2-40B4-BE49-F238E27FC236}">
                <a16:creationId xmlns:a16="http://schemas.microsoft.com/office/drawing/2014/main" id="{494A7480-C827-B211-CB87-546B5B3B5AB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491613" y="4675867"/>
            <a:ext cx="1490813" cy="323090"/>
          </a:xfrm>
          <a:prstGeom prst="rect">
            <a:avLst/>
          </a:prstGeom>
          <a:ln w="12700">
            <a:miter lim="400000"/>
          </a:ln>
        </p:spPr>
      </p:pic>
      <p:sp>
        <p:nvSpPr>
          <p:cNvPr id="12" name="Freeform 11">
            <a:extLst>
              <a:ext uri="{FF2B5EF4-FFF2-40B4-BE49-F238E27FC236}">
                <a16:creationId xmlns:a16="http://schemas.microsoft.com/office/drawing/2014/main" id="{C6934642-DCDF-939E-D6AF-DB1CB500FACC}"/>
              </a:ext>
              <a:ext uri="{C183D7F6-B498-43B3-948B-1728B52AA6E4}">
                <adec:decorative xmlns:adec="http://schemas.microsoft.com/office/drawing/2017/decorative" val="1"/>
              </a:ext>
            </a:extLst>
          </p:cNvPr>
          <p:cNvSpPr/>
          <p:nvPr userDrawn="1"/>
        </p:nvSpPr>
        <p:spPr>
          <a:xfrm rot="10800000">
            <a:off x="8673487" y="128642"/>
            <a:ext cx="472230" cy="328315"/>
          </a:xfrm>
          <a:custGeom>
            <a:avLst/>
            <a:gdLst>
              <a:gd name="connsiteX0" fmla="*/ 0 w 621313"/>
              <a:gd name="connsiteY0" fmla="*/ 0 h 431964"/>
              <a:gd name="connsiteX1" fmla="*/ 405331 w 621313"/>
              <a:gd name="connsiteY1" fmla="*/ 0 h 431964"/>
              <a:gd name="connsiteX2" fmla="*/ 431964 w 621313"/>
              <a:gd name="connsiteY2" fmla="*/ 0 h 431964"/>
              <a:gd name="connsiteX3" fmla="*/ 431964 w 621313"/>
              <a:gd name="connsiteY3" fmla="*/ 2685 h 431964"/>
              <a:gd name="connsiteX4" fmla="*/ 448859 w 621313"/>
              <a:gd name="connsiteY4" fmla="*/ 4388 h 431964"/>
              <a:gd name="connsiteX5" fmla="*/ 621313 w 621313"/>
              <a:gd name="connsiteY5" fmla="*/ 215982 h 431964"/>
              <a:gd name="connsiteX6" fmla="*/ 448859 w 621313"/>
              <a:gd name="connsiteY6" fmla="*/ 427576 h 431964"/>
              <a:gd name="connsiteX7" fmla="*/ 431964 w 621313"/>
              <a:gd name="connsiteY7" fmla="*/ 429279 h 431964"/>
              <a:gd name="connsiteX8" fmla="*/ 431964 w 621313"/>
              <a:gd name="connsiteY8" fmla="*/ 431964 h 431964"/>
              <a:gd name="connsiteX9" fmla="*/ 405331 w 621313"/>
              <a:gd name="connsiteY9" fmla="*/ 431964 h 431964"/>
              <a:gd name="connsiteX10" fmla="*/ 0 w 621313"/>
              <a:gd name="connsiteY10" fmla="*/ 431964 h 43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1313" h="431964">
                <a:moveTo>
                  <a:pt x="0" y="0"/>
                </a:moveTo>
                <a:lnTo>
                  <a:pt x="405331" y="0"/>
                </a:lnTo>
                <a:lnTo>
                  <a:pt x="431964" y="0"/>
                </a:lnTo>
                <a:lnTo>
                  <a:pt x="431964" y="2685"/>
                </a:lnTo>
                <a:lnTo>
                  <a:pt x="448859" y="4388"/>
                </a:lnTo>
                <a:cubicBezTo>
                  <a:pt x="547279" y="24528"/>
                  <a:pt x="621313" y="111609"/>
                  <a:pt x="621313" y="215982"/>
                </a:cubicBezTo>
                <a:cubicBezTo>
                  <a:pt x="621313" y="320356"/>
                  <a:pt x="547279" y="407437"/>
                  <a:pt x="448859" y="427576"/>
                </a:cubicBezTo>
                <a:lnTo>
                  <a:pt x="431964" y="429279"/>
                </a:lnTo>
                <a:lnTo>
                  <a:pt x="431964" y="431964"/>
                </a:lnTo>
                <a:lnTo>
                  <a:pt x="405331" y="431964"/>
                </a:lnTo>
                <a:lnTo>
                  <a:pt x="0" y="431964"/>
                </a:lnTo>
                <a:close/>
              </a:path>
            </a:pathLst>
          </a:custGeom>
          <a:solidFill>
            <a:srgbClr val="F8951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13" name="Slide Number">
            <a:extLst>
              <a:ext uri="{FF2B5EF4-FFF2-40B4-BE49-F238E27FC236}">
                <a16:creationId xmlns:a16="http://schemas.microsoft.com/office/drawing/2014/main" id="{94D80E15-F12F-CD36-6C8C-D3015F674E92}"/>
              </a:ext>
            </a:extLst>
          </p:cNvPr>
          <p:cNvSpPr txBox="1">
            <a:spLocks/>
          </p:cNvSpPr>
          <p:nvPr userDrawn="1"/>
        </p:nvSpPr>
        <p:spPr>
          <a:xfrm>
            <a:off x="8799583" y="204313"/>
            <a:ext cx="220039" cy="176972"/>
          </a:xfrm>
          <a:prstGeom prst="rect">
            <a:avLst/>
          </a:prstGeom>
          <a:ln w="12700">
            <a:miter lim="400000"/>
          </a:ln>
        </p:spPr>
        <p:txBody>
          <a:bodyPr wrap="square" lIns="19050" tIns="19050" rIns="19050" bIns="1905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Lato Regular"/>
                <a:ea typeface="Lato Regular"/>
                <a:cs typeface="Lato Regular"/>
                <a:sym typeface="Lato Regular"/>
              </a:defRPr>
            </a:lvl1pPr>
            <a:lvl2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2pPr>
            <a:lvl3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3pPr>
            <a:lvl4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4pPr>
            <a:lvl5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5pPr>
            <a:lvl6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6pPr>
            <a:lvl7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7pPr>
            <a:lvl8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8pPr>
            <a:lvl9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9pPr>
          </a:lstStyle>
          <a:p>
            <a:pPr algn="ctr"/>
            <a:fld id="{86CB4B4D-7CA3-9044-876B-883B54F8677D}" type="slidenum">
              <a:rPr lang="en-US" sz="900" b="0" i="0" smtClean="0">
                <a:solidFill>
                  <a:schemeClr val="bg1"/>
                </a:solidFill>
                <a:latin typeface="Foco" panose="020B0504050202020203" pitchFamily="34" charset="0"/>
              </a:rPr>
              <a:pPr algn="ctr"/>
              <a:t>‹#›</a:t>
            </a:fld>
            <a:endParaRPr lang="en-US" sz="900" b="0" i="0" dirty="0">
              <a:solidFill>
                <a:schemeClr val="bg1"/>
              </a:solidFill>
              <a:latin typeface="Foco" panose="020B0504050202020203" pitchFamily="34" charset="0"/>
            </a:endParaRPr>
          </a:p>
        </p:txBody>
      </p:sp>
      <p:sp>
        <p:nvSpPr>
          <p:cNvPr id="16" name="Text Placeholder 27">
            <a:extLst>
              <a:ext uri="{FF2B5EF4-FFF2-40B4-BE49-F238E27FC236}">
                <a16:creationId xmlns:a16="http://schemas.microsoft.com/office/drawing/2014/main" id="{4EFB604B-6D15-37E3-C454-17865A6CBE98}"/>
              </a:ext>
            </a:extLst>
          </p:cNvPr>
          <p:cNvSpPr>
            <a:spLocks noGrp="1"/>
          </p:cNvSpPr>
          <p:nvPr>
            <p:ph type="body" sz="quarter" idx="15"/>
          </p:nvPr>
        </p:nvSpPr>
        <p:spPr>
          <a:xfrm>
            <a:off x="353833" y="2325264"/>
            <a:ext cx="2544418" cy="874642"/>
          </a:xfrm>
          <a:prstGeom prst="rect">
            <a:avLst/>
          </a:prstGeom>
        </p:spPr>
        <p:txBody>
          <a:bodyPr anchor="t" anchorCtr="0"/>
          <a:lstStyle>
            <a:lvl1pPr marL="0" indent="0" algn="ctr">
              <a:buClr>
                <a:srgbClr val="F38428"/>
              </a:buClr>
              <a:buFontTx/>
              <a:buNone/>
              <a:defRPr sz="1400" b="1" i="0">
                <a:solidFill>
                  <a:srgbClr val="366E9B"/>
                </a:solidFill>
                <a:latin typeface="Foco" panose="020B0504050202020203" pitchFamily="34" charset="0"/>
                <a:ea typeface="Foco" panose="020B0504050202020203" pitchFamily="34" charset="0"/>
                <a:cs typeface="Calibri Light" panose="020F0302020204030204" pitchFamily="34" charset="0"/>
              </a:defRPr>
            </a:lvl1pPr>
            <a:lvl2pPr marL="137160" indent="0" algn="ctr">
              <a:buClr>
                <a:srgbClr val="A4B433"/>
              </a:buClr>
              <a:buFont typeface="Courier New" panose="02070309020205020404" pitchFamily="49" charset="0"/>
              <a:buNone/>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2pPr>
            <a:lvl3pPr marL="274320" indent="0" algn="ctr">
              <a:buClr>
                <a:srgbClr val="A4B433"/>
              </a:buClr>
              <a:buFont typeface="Arial" panose="020B0604020202020204" pitchFamily="34" charset="0"/>
              <a:buNone/>
              <a:defRPr sz="1200" b="0" i="0">
                <a:solidFill>
                  <a:srgbClr val="31648C"/>
                </a:solidFill>
                <a:latin typeface="Foco" panose="020B0504050202020203" pitchFamily="34" charset="0"/>
                <a:ea typeface="Foco" panose="020B0504050202020203" pitchFamily="34" charset="0"/>
                <a:cs typeface="Segoe UI" panose="020B0502040204020203" pitchFamily="34" charset="0"/>
              </a:defRPr>
            </a:lvl3pPr>
            <a:lvl4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4pPr>
            <a:lvl5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 slightly smaller size</a:t>
            </a:r>
          </a:p>
        </p:txBody>
      </p:sp>
      <p:sp>
        <p:nvSpPr>
          <p:cNvPr id="22" name="Freeform 21">
            <a:extLst>
              <a:ext uri="{FF2B5EF4-FFF2-40B4-BE49-F238E27FC236}">
                <a16:creationId xmlns:a16="http://schemas.microsoft.com/office/drawing/2014/main" id="{7F0DB3E6-0019-C033-9DBC-80B663B1B5BF}"/>
              </a:ext>
              <a:ext uri="{C183D7F6-B498-43B3-948B-1728B52AA6E4}">
                <adec:decorative xmlns:adec="http://schemas.microsoft.com/office/drawing/2017/decorative" val="1"/>
              </a:ext>
            </a:extLst>
          </p:cNvPr>
          <p:cNvSpPr/>
          <p:nvPr userDrawn="1"/>
        </p:nvSpPr>
        <p:spPr>
          <a:xfrm>
            <a:off x="0" y="4675867"/>
            <a:ext cx="1986445" cy="467633"/>
          </a:xfrm>
          <a:custGeom>
            <a:avLst/>
            <a:gdLst>
              <a:gd name="connsiteX0" fmla="*/ 900240 w 1986445"/>
              <a:gd name="connsiteY0" fmla="*/ 0 h 467633"/>
              <a:gd name="connsiteX1" fmla="*/ 1960629 w 1986445"/>
              <a:gd name="connsiteY1" fmla="*/ 439228 h 467633"/>
              <a:gd name="connsiteX2" fmla="*/ 1986445 w 1986445"/>
              <a:gd name="connsiteY2" fmla="*/ 467633 h 467633"/>
              <a:gd name="connsiteX3" fmla="*/ 0 w 1986445"/>
              <a:gd name="connsiteY3" fmla="*/ 467633 h 467633"/>
              <a:gd name="connsiteX4" fmla="*/ 0 w 1986445"/>
              <a:gd name="connsiteY4" fmla="*/ 302317 h 467633"/>
              <a:gd name="connsiteX5" fmla="*/ 61791 w 1986445"/>
              <a:gd name="connsiteY5" fmla="*/ 256111 h 467633"/>
              <a:gd name="connsiteX6" fmla="*/ 900240 w 1986445"/>
              <a:gd name="connsiteY6" fmla="*/ 0 h 467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6445" h="467633">
                <a:moveTo>
                  <a:pt x="900240" y="0"/>
                </a:moveTo>
                <a:cubicBezTo>
                  <a:pt x="1314348" y="0"/>
                  <a:pt x="1689252" y="167851"/>
                  <a:pt x="1960629" y="439228"/>
                </a:cubicBezTo>
                <a:lnTo>
                  <a:pt x="1986445" y="467633"/>
                </a:lnTo>
                <a:lnTo>
                  <a:pt x="0" y="467633"/>
                </a:lnTo>
                <a:lnTo>
                  <a:pt x="0" y="302317"/>
                </a:lnTo>
                <a:lnTo>
                  <a:pt x="61791" y="256111"/>
                </a:lnTo>
                <a:cubicBezTo>
                  <a:pt x="301131" y="94416"/>
                  <a:pt x="589660" y="0"/>
                  <a:pt x="900240" y="0"/>
                </a:cubicBezTo>
                <a:close/>
              </a:path>
            </a:pathLst>
          </a:custGeom>
          <a:solidFill>
            <a:schemeClr val="bg1">
              <a:alpha val="5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2" name="Rectangle 1">
            <a:extLst>
              <a:ext uri="{FF2B5EF4-FFF2-40B4-BE49-F238E27FC236}">
                <a16:creationId xmlns:a16="http://schemas.microsoft.com/office/drawing/2014/main" id="{D893AD9B-56EA-6F35-FA63-2C68D038CC93}"/>
              </a:ext>
              <a:ext uri="{C183D7F6-B498-43B3-948B-1728B52AA6E4}">
                <adec:decorative xmlns:adec="http://schemas.microsoft.com/office/drawing/2017/decorative" val="1"/>
              </a:ext>
            </a:extLst>
          </p:cNvPr>
          <p:cNvSpPr/>
          <p:nvPr userDrawn="1"/>
        </p:nvSpPr>
        <p:spPr>
          <a:xfrm>
            <a:off x="258262" y="1369953"/>
            <a:ext cx="2735560" cy="2735560"/>
          </a:xfrm>
          <a:prstGeom prst="rect">
            <a:avLst/>
          </a:prstGeom>
          <a:no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6" name="Rectangle 5">
            <a:extLst>
              <a:ext uri="{FF2B5EF4-FFF2-40B4-BE49-F238E27FC236}">
                <a16:creationId xmlns:a16="http://schemas.microsoft.com/office/drawing/2014/main" id="{9A8389B9-A9B2-1004-0AF4-9D395C3CBF50}"/>
              </a:ext>
              <a:ext uri="{C183D7F6-B498-43B3-948B-1728B52AA6E4}">
                <adec:decorative xmlns:adec="http://schemas.microsoft.com/office/drawing/2017/decorative" val="1"/>
              </a:ext>
            </a:extLst>
          </p:cNvPr>
          <p:cNvSpPr/>
          <p:nvPr userDrawn="1"/>
        </p:nvSpPr>
        <p:spPr>
          <a:xfrm>
            <a:off x="3204220" y="1369953"/>
            <a:ext cx="2735560" cy="2735560"/>
          </a:xfrm>
          <a:prstGeom prst="rect">
            <a:avLst/>
          </a:prstGeom>
          <a:no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8" name="Rectangle 7">
            <a:extLst>
              <a:ext uri="{FF2B5EF4-FFF2-40B4-BE49-F238E27FC236}">
                <a16:creationId xmlns:a16="http://schemas.microsoft.com/office/drawing/2014/main" id="{4609D576-8178-CDE5-B620-9912B43386D6}"/>
              </a:ext>
              <a:ext uri="{C183D7F6-B498-43B3-948B-1728B52AA6E4}">
                <adec:decorative xmlns:adec="http://schemas.microsoft.com/office/drawing/2017/decorative" val="1"/>
              </a:ext>
            </a:extLst>
          </p:cNvPr>
          <p:cNvSpPr/>
          <p:nvPr userDrawn="1"/>
        </p:nvSpPr>
        <p:spPr>
          <a:xfrm>
            <a:off x="6150178" y="1369953"/>
            <a:ext cx="2735560" cy="2735560"/>
          </a:xfrm>
          <a:prstGeom prst="rect">
            <a:avLst/>
          </a:prstGeom>
          <a:noFill/>
          <a:ln w="127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10" name="Text Placeholder 27">
            <a:extLst>
              <a:ext uri="{FF2B5EF4-FFF2-40B4-BE49-F238E27FC236}">
                <a16:creationId xmlns:a16="http://schemas.microsoft.com/office/drawing/2014/main" id="{475A96D7-7F7D-B1BA-EBC7-AB91F055CD02}"/>
              </a:ext>
            </a:extLst>
          </p:cNvPr>
          <p:cNvSpPr>
            <a:spLocks noGrp="1"/>
          </p:cNvSpPr>
          <p:nvPr>
            <p:ph type="body" sz="quarter" idx="16"/>
          </p:nvPr>
        </p:nvSpPr>
        <p:spPr>
          <a:xfrm>
            <a:off x="3299791" y="2325264"/>
            <a:ext cx="2544418" cy="874642"/>
          </a:xfrm>
          <a:prstGeom prst="rect">
            <a:avLst/>
          </a:prstGeom>
        </p:spPr>
        <p:txBody>
          <a:bodyPr anchor="t" anchorCtr="0"/>
          <a:lstStyle>
            <a:lvl1pPr marL="0" indent="0" algn="ctr">
              <a:buClr>
                <a:srgbClr val="F38428"/>
              </a:buClr>
              <a:buFontTx/>
              <a:buNone/>
              <a:defRPr sz="1400" b="1" i="0">
                <a:solidFill>
                  <a:srgbClr val="366E9B"/>
                </a:solidFill>
                <a:latin typeface="Foco" panose="020B0504050202020203" pitchFamily="34" charset="0"/>
                <a:ea typeface="Foco" panose="020B0504050202020203" pitchFamily="34" charset="0"/>
                <a:cs typeface="Calibri Light" panose="020F0302020204030204" pitchFamily="34" charset="0"/>
              </a:defRPr>
            </a:lvl1pPr>
            <a:lvl2pPr marL="137160" indent="0" algn="ctr">
              <a:buClr>
                <a:srgbClr val="A4B433"/>
              </a:buClr>
              <a:buFont typeface="Courier New" panose="02070309020205020404" pitchFamily="49" charset="0"/>
              <a:buNone/>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2pPr>
            <a:lvl3pPr marL="274320" indent="0" algn="ctr">
              <a:buClr>
                <a:srgbClr val="A4B433"/>
              </a:buClr>
              <a:buFont typeface="Arial" panose="020B0604020202020204" pitchFamily="34" charset="0"/>
              <a:buNone/>
              <a:defRPr sz="1200" b="0" i="0">
                <a:solidFill>
                  <a:srgbClr val="31648C"/>
                </a:solidFill>
                <a:latin typeface="Foco" panose="020B0504050202020203" pitchFamily="34" charset="0"/>
                <a:ea typeface="Foco" panose="020B0504050202020203" pitchFamily="34" charset="0"/>
                <a:cs typeface="Segoe UI" panose="020B0502040204020203" pitchFamily="34" charset="0"/>
              </a:defRPr>
            </a:lvl3pPr>
            <a:lvl4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4pPr>
            <a:lvl5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 slightly smaller size</a:t>
            </a:r>
          </a:p>
        </p:txBody>
      </p:sp>
      <p:sp>
        <p:nvSpPr>
          <p:cNvPr id="11" name="Text Placeholder 27">
            <a:extLst>
              <a:ext uri="{FF2B5EF4-FFF2-40B4-BE49-F238E27FC236}">
                <a16:creationId xmlns:a16="http://schemas.microsoft.com/office/drawing/2014/main" id="{85F25798-28B7-F922-4DBB-D03A4DFD7DB8}"/>
              </a:ext>
            </a:extLst>
          </p:cNvPr>
          <p:cNvSpPr>
            <a:spLocks noGrp="1"/>
          </p:cNvSpPr>
          <p:nvPr>
            <p:ph type="body" sz="quarter" idx="17"/>
          </p:nvPr>
        </p:nvSpPr>
        <p:spPr>
          <a:xfrm>
            <a:off x="6245749" y="2325264"/>
            <a:ext cx="2544418" cy="874642"/>
          </a:xfrm>
          <a:prstGeom prst="rect">
            <a:avLst/>
          </a:prstGeom>
        </p:spPr>
        <p:txBody>
          <a:bodyPr anchor="t" anchorCtr="0"/>
          <a:lstStyle>
            <a:lvl1pPr marL="0" indent="0" algn="ctr">
              <a:buClr>
                <a:srgbClr val="F38428"/>
              </a:buClr>
              <a:buFontTx/>
              <a:buNone/>
              <a:defRPr sz="1400" b="1" i="0">
                <a:solidFill>
                  <a:srgbClr val="366E9B"/>
                </a:solidFill>
                <a:latin typeface="Foco" panose="020B0504050202020203" pitchFamily="34" charset="0"/>
                <a:ea typeface="Foco" panose="020B0504050202020203" pitchFamily="34" charset="0"/>
                <a:cs typeface="Calibri Light" panose="020F0302020204030204" pitchFamily="34" charset="0"/>
              </a:defRPr>
            </a:lvl1pPr>
            <a:lvl2pPr marL="137160" indent="0" algn="ctr">
              <a:buClr>
                <a:srgbClr val="A4B433"/>
              </a:buClr>
              <a:buFont typeface="Courier New" panose="02070309020205020404" pitchFamily="49" charset="0"/>
              <a:buNone/>
              <a:defRPr sz="1200" b="0" i="0">
                <a:solidFill>
                  <a:srgbClr val="366E9B"/>
                </a:solidFill>
                <a:latin typeface="Foco" panose="020B0504050202020203" pitchFamily="34" charset="0"/>
                <a:ea typeface="Foco" panose="020B0504050202020203" pitchFamily="34" charset="0"/>
                <a:cs typeface="Segoe UI" panose="020B0502040204020203" pitchFamily="34" charset="0"/>
              </a:defRPr>
            </a:lvl2pPr>
            <a:lvl3pPr marL="274320" indent="0" algn="ctr">
              <a:buClr>
                <a:srgbClr val="A4B433"/>
              </a:buClr>
              <a:buFont typeface="Arial" panose="020B0604020202020204" pitchFamily="34" charset="0"/>
              <a:buNone/>
              <a:defRPr sz="1200" b="0" i="0">
                <a:solidFill>
                  <a:srgbClr val="31648C"/>
                </a:solidFill>
                <a:latin typeface="Foco" panose="020B0504050202020203" pitchFamily="34" charset="0"/>
                <a:ea typeface="Foco" panose="020B0504050202020203" pitchFamily="34" charset="0"/>
                <a:cs typeface="Segoe UI" panose="020B0502040204020203" pitchFamily="34" charset="0"/>
              </a:defRPr>
            </a:lvl3pPr>
            <a:lvl4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4pPr>
            <a:lvl5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 slightly smaller size</a:t>
            </a:r>
          </a:p>
        </p:txBody>
      </p:sp>
      <p:sp>
        <p:nvSpPr>
          <p:cNvPr id="14" name="Oval 13">
            <a:extLst>
              <a:ext uri="{FF2B5EF4-FFF2-40B4-BE49-F238E27FC236}">
                <a16:creationId xmlns:a16="http://schemas.microsoft.com/office/drawing/2014/main" id="{1435325D-3CC1-DF02-CFC4-8888CCEBD516}"/>
              </a:ext>
              <a:ext uri="{C183D7F6-B498-43B3-948B-1728B52AA6E4}">
                <adec:decorative xmlns:adec="http://schemas.microsoft.com/office/drawing/2017/decorative" val="1"/>
              </a:ext>
            </a:extLst>
          </p:cNvPr>
          <p:cNvSpPr/>
          <p:nvPr userDrawn="1"/>
        </p:nvSpPr>
        <p:spPr>
          <a:xfrm>
            <a:off x="1093305" y="1017767"/>
            <a:ext cx="1065475" cy="1065475"/>
          </a:xfrm>
          <a:prstGeom prst="ellipse">
            <a:avLst/>
          </a:prstGeom>
          <a:solidFill>
            <a:srgbClr val="366E9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15" name="Oval 14">
            <a:extLst>
              <a:ext uri="{FF2B5EF4-FFF2-40B4-BE49-F238E27FC236}">
                <a16:creationId xmlns:a16="http://schemas.microsoft.com/office/drawing/2014/main" id="{F57DDB31-A2B2-099A-FC95-38E4A2C59CDA}"/>
              </a:ext>
              <a:ext uri="{C183D7F6-B498-43B3-948B-1728B52AA6E4}">
                <adec:decorative xmlns:adec="http://schemas.microsoft.com/office/drawing/2017/decorative" val="1"/>
              </a:ext>
            </a:extLst>
          </p:cNvPr>
          <p:cNvSpPr/>
          <p:nvPr userDrawn="1"/>
        </p:nvSpPr>
        <p:spPr>
          <a:xfrm>
            <a:off x="4039263" y="1017767"/>
            <a:ext cx="1065475" cy="1065475"/>
          </a:xfrm>
          <a:prstGeom prst="ellipse">
            <a:avLst/>
          </a:prstGeom>
          <a:solidFill>
            <a:srgbClr val="366E9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19" name="Oval 18">
            <a:extLst>
              <a:ext uri="{FF2B5EF4-FFF2-40B4-BE49-F238E27FC236}">
                <a16:creationId xmlns:a16="http://schemas.microsoft.com/office/drawing/2014/main" id="{72C2F68A-2C5F-1FDC-805B-41EF683258AE}"/>
              </a:ext>
              <a:ext uri="{C183D7F6-B498-43B3-948B-1728B52AA6E4}">
                <adec:decorative xmlns:adec="http://schemas.microsoft.com/office/drawing/2017/decorative" val="1"/>
              </a:ext>
            </a:extLst>
          </p:cNvPr>
          <p:cNvSpPr/>
          <p:nvPr userDrawn="1"/>
        </p:nvSpPr>
        <p:spPr>
          <a:xfrm>
            <a:off x="6985221" y="1017767"/>
            <a:ext cx="1065475" cy="1065475"/>
          </a:xfrm>
          <a:prstGeom prst="ellipse">
            <a:avLst/>
          </a:prstGeom>
          <a:solidFill>
            <a:srgbClr val="366E9B"/>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Tree>
    <p:extLst>
      <p:ext uri="{BB962C8B-B14F-4D97-AF65-F5344CB8AC3E}">
        <p14:creationId xmlns:p14="http://schemas.microsoft.com/office/powerpoint/2010/main" val="1410307170"/>
      </p:ext>
    </p:extLst>
  </p:cSld>
  <p:clrMapOvr>
    <a:overrideClrMapping bg1="lt1" tx1="dk1" bg2="lt2" tx2="dk2" accent1="accent1" accent2="accent2" accent3="accent3" accent4="accent4" accent5="accent5" accent6="accent6" hlink="hlink" folHlink="folHlink"/>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 with logo">
    <p:bg>
      <p:bgPr>
        <a:solidFill>
          <a:schemeClr val="bg1"/>
        </a:solidFill>
        <a:effectLst/>
      </p:bgPr>
    </p:bg>
    <p:spTree>
      <p:nvGrpSpPr>
        <p:cNvPr id="1" name=""/>
        <p:cNvGrpSpPr/>
        <p:nvPr/>
      </p:nvGrpSpPr>
      <p:grpSpPr>
        <a:xfrm>
          <a:off x="0" y="0"/>
          <a:ext cx="0" cy="0"/>
          <a:chOff x="0" y="0"/>
          <a:chExt cx="0" cy="0"/>
        </a:xfrm>
      </p:grpSpPr>
      <p:pic>
        <p:nvPicPr>
          <p:cNvPr id="4" name="Image" descr="Access Health CT company logo in orange and yellow">
            <a:extLst>
              <a:ext uri="{FF2B5EF4-FFF2-40B4-BE49-F238E27FC236}">
                <a16:creationId xmlns:a16="http://schemas.microsoft.com/office/drawing/2014/main" id="{7DAF3469-B2DE-BD2D-F19A-26B76DFF695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491613" y="4675867"/>
            <a:ext cx="1490813" cy="323090"/>
          </a:xfrm>
          <a:prstGeom prst="rect">
            <a:avLst/>
          </a:prstGeom>
          <a:ln w="12700">
            <a:miter lim="400000"/>
          </a:ln>
        </p:spPr>
      </p:pic>
      <p:sp>
        <p:nvSpPr>
          <p:cNvPr id="9" name="Freeform 8">
            <a:extLst>
              <a:ext uri="{FF2B5EF4-FFF2-40B4-BE49-F238E27FC236}">
                <a16:creationId xmlns:a16="http://schemas.microsoft.com/office/drawing/2014/main" id="{A55CC71A-7E1D-3018-7455-854D133DA947}"/>
              </a:ext>
              <a:ext uri="{C183D7F6-B498-43B3-948B-1728B52AA6E4}">
                <adec:decorative xmlns:adec="http://schemas.microsoft.com/office/drawing/2017/decorative" val="1"/>
              </a:ext>
            </a:extLst>
          </p:cNvPr>
          <p:cNvSpPr/>
          <p:nvPr userDrawn="1"/>
        </p:nvSpPr>
        <p:spPr>
          <a:xfrm rot="10800000">
            <a:off x="8673487" y="128642"/>
            <a:ext cx="472230" cy="328315"/>
          </a:xfrm>
          <a:custGeom>
            <a:avLst/>
            <a:gdLst>
              <a:gd name="connsiteX0" fmla="*/ 0 w 621313"/>
              <a:gd name="connsiteY0" fmla="*/ 0 h 431964"/>
              <a:gd name="connsiteX1" fmla="*/ 405331 w 621313"/>
              <a:gd name="connsiteY1" fmla="*/ 0 h 431964"/>
              <a:gd name="connsiteX2" fmla="*/ 431964 w 621313"/>
              <a:gd name="connsiteY2" fmla="*/ 0 h 431964"/>
              <a:gd name="connsiteX3" fmla="*/ 431964 w 621313"/>
              <a:gd name="connsiteY3" fmla="*/ 2685 h 431964"/>
              <a:gd name="connsiteX4" fmla="*/ 448859 w 621313"/>
              <a:gd name="connsiteY4" fmla="*/ 4388 h 431964"/>
              <a:gd name="connsiteX5" fmla="*/ 621313 w 621313"/>
              <a:gd name="connsiteY5" fmla="*/ 215982 h 431964"/>
              <a:gd name="connsiteX6" fmla="*/ 448859 w 621313"/>
              <a:gd name="connsiteY6" fmla="*/ 427576 h 431964"/>
              <a:gd name="connsiteX7" fmla="*/ 431964 w 621313"/>
              <a:gd name="connsiteY7" fmla="*/ 429279 h 431964"/>
              <a:gd name="connsiteX8" fmla="*/ 431964 w 621313"/>
              <a:gd name="connsiteY8" fmla="*/ 431964 h 431964"/>
              <a:gd name="connsiteX9" fmla="*/ 405331 w 621313"/>
              <a:gd name="connsiteY9" fmla="*/ 431964 h 431964"/>
              <a:gd name="connsiteX10" fmla="*/ 0 w 621313"/>
              <a:gd name="connsiteY10" fmla="*/ 431964 h 43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1313" h="431964">
                <a:moveTo>
                  <a:pt x="0" y="0"/>
                </a:moveTo>
                <a:lnTo>
                  <a:pt x="405331" y="0"/>
                </a:lnTo>
                <a:lnTo>
                  <a:pt x="431964" y="0"/>
                </a:lnTo>
                <a:lnTo>
                  <a:pt x="431964" y="2685"/>
                </a:lnTo>
                <a:lnTo>
                  <a:pt x="448859" y="4388"/>
                </a:lnTo>
                <a:cubicBezTo>
                  <a:pt x="547279" y="24528"/>
                  <a:pt x="621313" y="111609"/>
                  <a:pt x="621313" y="215982"/>
                </a:cubicBezTo>
                <a:cubicBezTo>
                  <a:pt x="621313" y="320356"/>
                  <a:pt x="547279" y="407437"/>
                  <a:pt x="448859" y="427576"/>
                </a:cubicBezTo>
                <a:lnTo>
                  <a:pt x="431964" y="429279"/>
                </a:lnTo>
                <a:lnTo>
                  <a:pt x="431964" y="431964"/>
                </a:lnTo>
                <a:lnTo>
                  <a:pt x="405331" y="431964"/>
                </a:lnTo>
                <a:lnTo>
                  <a:pt x="0" y="431964"/>
                </a:lnTo>
                <a:close/>
              </a:path>
            </a:pathLst>
          </a:custGeom>
          <a:solidFill>
            <a:srgbClr val="F8951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10" name="Slide Number">
            <a:extLst>
              <a:ext uri="{FF2B5EF4-FFF2-40B4-BE49-F238E27FC236}">
                <a16:creationId xmlns:a16="http://schemas.microsoft.com/office/drawing/2014/main" id="{AD6EB96F-A70C-7F01-3C89-340703D1124C}"/>
              </a:ext>
            </a:extLst>
          </p:cNvPr>
          <p:cNvSpPr txBox="1">
            <a:spLocks/>
          </p:cNvSpPr>
          <p:nvPr userDrawn="1"/>
        </p:nvSpPr>
        <p:spPr>
          <a:xfrm>
            <a:off x="8799583" y="204313"/>
            <a:ext cx="220039" cy="176972"/>
          </a:xfrm>
          <a:prstGeom prst="rect">
            <a:avLst/>
          </a:prstGeom>
          <a:ln w="12700">
            <a:miter lim="400000"/>
          </a:ln>
        </p:spPr>
        <p:txBody>
          <a:bodyPr wrap="square" lIns="19050" tIns="19050" rIns="19050" bIns="1905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Lato Regular"/>
                <a:ea typeface="Lato Regular"/>
                <a:cs typeface="Lato Regular"/>
                <a:sym typeface="Lato Regular"/>
              </a:defRPr>
            </a:lvl1pPr>
            <a:lvl2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2pPr>
            <a:lvl3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3pPr>
            <a:lvl4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4pPr>
            <a:lvl5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5pPr>
            <a:lvl6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6pPr>
            <a:lvl7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7pPr>
            <a:lvl8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8pPr>
            <a:lvl9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9pPr>
          </a:lstStyle>
          <a:p>
            <a:pPr algn="ctr"/>
            <a:fld id="{86CB4B4D-7CA3-9044-876B-883B54F8677D}" type="slidenum">
              <a:rPr lang="en-US" sz="900" b="0" i="0" smtClean="0">
                <a:solidFill>
                  <a:schemeClr val="bg1"/>
                </a:solidFill>
                <a:latin typeface="Foco" panose="020B0504050202020203" pitchFamily="34" charset="0"/>
              </a:rPr>
              <a:pPr algn="ctr"/>
              <a:t>‹#›</a:t>
            </a:fld>
            <a:endParaRPr lang="en-US" sz="900" b="0" i="0" dirty="0">
              <a:solidFill>
                <a:schemeClr val="bg1"/>
              </a:solidFill>
              <a:latin typeface="Foco" panose="020B0504050202020203" pitchFamily="34" charset="0"/>
            </a:endParaRPr>
          </a:p>
        </p:txBody>
      </p:sp>
      <p:sp>
        <p:nvSpPr>
          <p:cNvPr id="13" name="Freeform 12">
            <a:extLst>
              <a:ext uri="{FF2B5EF4-FFF2-40B4-BE49-F238E27FC236}">
                <a16:creationId xmlns:a16="http://schemas.microsoft.com/office/drawing/2014/main" id="{24F2C818-AEED-716A-7B40-E1306C5CC08B}"/>
              </a:ext>
              <a:ext uri="{C183D7F6-B498-43B3-948B-1728B52AA6E4}">
                <adec:decorative xmlns:adec="http://schemas.microsoft.com/office/drawing/2017/decorative" val="1"/>
              </a:ext>
            </a:extLst>
          </p:cNvPr>
          <p:cNvSpPr/>
          <p:nvPr userDrawn="1"/>
        </p:nvSpPr>
        <p:spPr>
          <a:xfrm>
            <a:off x="1" y="4675868"/>
            <a:ext cx="1986445" cy="467633"/>
          </a:xfrm>
          <a:custGeom>
            <a:avLst/>
            <a:gdLst>
              <a:gd name="connsiteX0" fmla="*/ 900240 w 1986445"/>
              <a:gd name="connsiteY0" fmla="*/ 0 h 467633"/>
              <a:gd name="connsiteX1" fmla="*/ 1960629 w 1986445"/>
              <a:gd name="connsiteY1" fmla="*/ 439228 h 467633"/>
              <a:gd name="connsiteX2" fmla="*/ 1986445 w 1986445"/>
              <a:gd name="connsiteY2" fmla="*/ 467633 h 467633"/>
              <a:gd name="connsiteX3" fmla="*/ 0 w 1986445"/>
              <a:gd name="connsiteY3" fmla="*/ 467633 h 467633"/>
              <a:gd name="connsiteX4" fmla="*/ 0 w 1986445"/>
              <a:gd name="connsiteY4" fmla="*/ 302317 h 467633"/>
              <a:gd name="connsiteX5" fmla="*/ 61791 w 1986445"/>
              <a:gd name="connsiteY5" fmla="*/ 256111 h 467633"/>
              <a:gd name="connsiteX6" fmla="*/ 900240 w 1986445"/>
              <a:gd name="connsiteY6" fmla="*/ 0 h 467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6445" h="467633">
                <a:moveTo>
                  <a:pt x="900240" y="0"/>
                </a:moveTo>
                <a:cubicBezTo>
                  <a:pt x="1314348" y="0"/>
                  <a:pt x="1689252" y="167851"/>
                  <a:pt x="1960629" y="439228"/>
                </a:cubicBezTo>
                <a:lnTo>
                  <a:pt x="1986445" y="467633"/>
                </a:lnTo>
                <a:lnTo>
                  <a:pt x="0" y="467633"/>
                </a:lnTo>
                <a:lnTo>
                  <a:pt x="0" y="302317"/>
                </a:lnTo>
                <a:lnTo>
                  <a:pt x="61791" y="256111"/>
                </a:lnTo>
                <a:cubicBezTo>
                  <a:pt x="301131" y="94416"/>
                  <a:pt x="589660" y="0"/>
                  <a:pt x="900240" y="0"/>
                </a:cubicBezTo>
                <a:close/>
              </a:path>
            </a:pathLst>
          </a:custGeom>
          <a:solidFill>
            <a:srgbClr val="F2EEEA">
              <a:alpha val="50000"/>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15" name="Freeform 14">
            <a:extLst>
              <a:ext uri="{FF2B5EF4-FFF2-40B4-BE49-F238E27FC236}">
                <a16:creationId xmlns:a16="http://schemas.microsoft.com/office/drawing/2014/main" id="{1226914E-3B20-9B46-7014-156042DC8B69}"/>
              </a:ext>
              <a:ext uri="{C183D7F6-B498-43B3-948B-1728B52AA6E4}">
                <adec:decorative xmlns:adec="http://schemas.microsoft.com/office/drawing/2017/decorative" val="1"/>
              </a:ext>
            </a:extLst>
          </p:cNvPr>
          <p:cNvSpPr/>
          <p:nvPr userDrawn="1"/>
        </p:nvSpPr>
        <p:spPr>
          <a:xfrm>
            <a:off x="3851403" y="0"/>
            <a:ext cx="4841877" cy="852640"/>
          </a:xfrm>
          <a:custGeom>
            <a:avLst/>
            <a:gdLst>
              <a:gd name="connsiteX0" fmla="*/ 0 w 4841877"/>
              <a:gd name="connsiteY0" fmla="*/ 0 h 852640"/>
              <a:gd name="connsiteX1" fmla="*/ 4841877 w 4841877"/>
              <a:gd name="connsiteY1" fmla="*/ 0 h 852640"/>
              <a:gd name="connsiteX2" fmla="*/ 4586081 w 4841877"/>
              <a:gd name="connsiteY2" fmla="*/ 191281 h 852640"/>
              <a:gd name="connsiteX3" fmla="*/ 2420938 w 4841877"/>
              <a:gd name="connsiteY3" fmla="*/ 852640 h 852640"/>
              <a:gd name="connsiteX4" fmla="*/ 255796 w 4841877"/>
              <a:gd name="connsiteY4" fmla="*/ 191281 h 852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77" h="852640">
                <a:moveTo>
                  <a:pt x="0" y="0"/>
                </a:moveTo>
                <a:lnTo>
                  <a:pt x="4841877" y="0"/>
                </a:lnTo>
                <a:lnTo>
                  <a:pt x="4586081" y="191281"/>
                </a:lnTo>
                <a:cubicBezTo>
                  <a:pt x="3968029" y="608829"/>
                  <a:pt x="3222956" y="852640"/>
                  <a:pt x="2420938" y="852640"/>
                </a:cubicBezTo>
                <a:cubicBezTo>
                  <a:pt x="1618921" y="852640"/>
                  <a:pt x="873848" y="608829"/>
                  <a:pt x="255796" y="191281"/>
                </a:cubicBezTo>
                <a:close/>
              </a:path>
            </a:pathLst>
          </a:custGeom>
          <a:solidFill>
            <a:srgbClr val="F2EEEA">
              <a:alpha val="34778"/>
            </a:srgb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spTree>
    <p:extLst>
      <p:ext uri="{BB962C8B-B14F-4D97-AF65-F5344CB8AC3E}">
        <p14:creationId xmlns:p14="http://schemas.microsoft.com/office/powerpoint/2010/main" val="3358213411"/>
      </p:ext>
    </p:extLst>
  </p:cSld>
  <p:clrMapOvr>
    <a:overrideClrMapping bg1="lt1" tx1="dk1" bg2="lt2" tx2="dk2" accent1="accent1" accent2="accent2" accent3="accent3" accent4="accent4" accent5="accent5" accent6="accent6" hlink="hlink" folHlink="folHlink"/>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lank with logo tan">
    <p:bg>
      <p:bgPr>
        <a:solidFill>
          <a:srgbClr val="F2EEEA"/>
        </a:solidFill>
        <a:effectLst/>
      </p:bgPr>
    </p:bg>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21564423-3DA8-E77D-6D96-5125C2D787A5}"/>
              </a:ext>
              <a:ext uri="{C183D7F6-B498-43B3-948B-1728B52AA6E4}">
                <adec:decorative xmlns:adec="http://schemas.microsoft.com/office/drawing/2017/decorative" val="1"/>
              </a:ext>
            </a:extLst>
          </p:cNvPr>
          <p:cNvSpPr/>
          <p:nvPr userDrawn="1"/>
        </p:nvSpPr>
        <p:spPr>
          <a:xfrm>
            <a:off x="3851403" y="0"/>
            <a:ext cx="4841877" cy="852640"/>
          </a:xfrm>
          <a:custGeom>
            <a:avLst/>
            <a:gdLst>
              <a:gd name="connsiteX0" fmla="*/ 0 w 4841877"/>
              <a:gd name="connsiteY0" fmla="*/ 0 h 852640"/>
              <a:gd name="connsiteX1" fmla="*/ 4841877 w 4841877"/>
              <a:gd name="connsiteY1" fmla="*/ 0 h 852640"/>
              <a:gd name="connsiteX2" fmla="*/ 4586081 w 4841877"/>
              <a:gd name="connsiteY2" fmla="*/ 191281 h 852640"/>
              <a:gd name="connsiteX3" fmla="*/ 2420938 w 4841877"/>
              <a:gd name="connsiteY3" fmla="*/ 852640 h 852640"/>
              <a:gd name="connsiteX4" fmla="*/ 255796 w 4841877"/>
              <a:gd name="connsiteY4" fmla="*/ 191281 h 852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77" h="852640">
                <a:moveTo>
                  <a:pt x="0" y="0"/>
                </a:moveTo>
                <a:lnTo>
                  <a:pt x="4841877" y="0"/>
                </a:lnTo>
                <a:lnTo>
                  <a:pt x="4586081" y="191281"/>
                </a:lnTo>
                <a:cubicBezTo>
                  <a:pt x="3968029" y="608829"/>
                  <a:pt x="3222956" y="852640"/>
                  <a:pt x="2420938" y="852640"/>
                </a:cubicBezTo>
                <a:cubicBezTo>
                  <a:pt x="1618921" y="852640"/>
                  <a:pt x="873848" y="608829"/>
                  <a:pt x="255796" y="191281"/>
                </a:cubicBezTo>
                <a:close/>
              </a:path>
            </a:pathLst>
          </a:custGeom>
          <a:solidFill>
            <a:schemeClr val="bg1">
              <a:alpha val="34778"/>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pic>
        <p:nvPicPr>
          <p:cNvPr id="7" name="Image" descr="Access Health CT company logo in orange and yellow">
            <a:extLst>
              <a:ext uri="{FF2B5EF4-FFF2-40B4-BE49-F238E27FC236}">
                <a16:creationId xmlns:a16="http://schemas.microsoft.com/office/drawing/2014/main" id="{494A7480-C827-B211-CB87-546B5B3B5AB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491613" y="4675867"/>
            <a:ext cx="1490813" cy="323090"/>
          </a:xfrm>
          <a:prstGeom prst="rect">
            <a:avLst/>
          </a:prstGeom>
          <a:ln w="12700">
            <a:miter lim="400000"/>
          </a:ln>
        </p:spPr>
      </p:pic>
      <p:sp>
        <p:nvSpPr>
          <p:cNvPr id="12" name="Freeform 11">
            <a:extLst>
              <a:ext uri="{FF2B5EF4-FFF2-40B4-BE49-F238E27FC236}">
                <a16:creationId xmlns:a16="http://schemas.microsoft.com/office/drawing/2014/main" id="{C6934642-DCDF-939E-D6AF-DB1CB500FACC}"/>
              </a:ext>
              <a:ext uri="{C183D7F6-B498-43B3-948B-1728B52AA6E4}">
                <adec:decorative xmlns:adec="http://schemas.microsoft.com/office/drawing/2017/decorative" val="1"/>
              </a:ext>
            </a:extLst>
          </p:cNvPr>
          <p:cNvSpPr/>
          <p:nvPr userDrawn="1"/>
        </p:nvSpPr>
        <p:spPr>
          <a:xfrm rot="10800000">
            <a:off x="8673487" y="128642"/>
            <a:ext cx="472230" cy="328315"/>
          </a:xfrm>
          <a:custGeom>
            <a:avLst/>
            <a:gdLst>
              <a:gd name="connsiteX0" fmla="*/ 0 w 621313"/>
              <a:gd name="connsiteY0" fmla="*/ 0 h 431964"/>
              <a:gd name="connsiteX1" fmla="*/ 405331 w 621313"/>
              <a:gd name="connsiteY1" fmla="*/ 0 h 431964"/>
              <a:gd name="connsiteX2" fmla="*/ 431964 w 621313"/>
              <a:gd name="connsiteY2" fmla="*/ 0 h 431964"/>
              <a:gd name="connsiteX3" fmla="*/ 431964 w 621313"/>
              <a:gd name="connsiteY3" fmla="*/ 2685 h 431964"/>
              <a:gd name="connsiteX4" fmla="*/ 448859 w 621313"/>
              <a:gd name="connsiteY4" fmla="*/ 4388 h 431964"/>
              <a:gd name="connsiteX5" fmla="*/ 621313 w 621313"/>
              <a:gd name="connsiteY5" fmla="*/ 215982 h 431964"/>
              <a:gd name="connsiteX6" fmla="*/ 448859 w 621313"/>
              <a:gd name="connsiteY6" fmla="*/ 427576 h 431964"/>
              <a:gd name="connsiteX7" fmla="*/ 431964 w 621313"/>
              <a:gd name="connsiteY7" fmla="*/ 429279 h 431964"/>
              <a:gd name="connsiteX8" fmla="*/ 431964 w 621313"/>
              <a:gd name="connsiteY8" fmla="*/ 431964 h 431964"/>
              <a:gd name="connsiteX9" fmla="*/ 405331 w 621313"/>
              <a:gd name="connsiteY9" fmla="*/ 431964 h 431964"/>
              <a:gd name="connsiteX10" fmla="*/ 0 w 621313"/>
              <a:gd name="connsiteY10" fmla="*/ 431964 h 43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1313" h="431964">
                <a:moveTo>
                  <a:pt x="0" y="0"/>
                </a:moveTo>
                <a:lnTo>
                  <a:pt x="405331" y="0"/>
                </a:lnTo>
                <a:lnTo>
                  <a:pt x="431964" y="0"/>
                </a:lnTo>
                <a:lnTo>
                  <a:pt x="431964" y="2685"/>
                </a:lnTo>
                <a:lnTo>
                  <a:pt x="448859" y="4388"/>
                </a:lnTo>
                <a:cubicBezTo>
                  <a:pt x="547279" y="24528"/>
                  <a:pt x="621313" y="111609"/>
                  <a:pt x="621313" y="215982"/>
                </a:cubicBezTo>
                <a:cubicBezTo>
                  <a:pt x="621313" y="320356"/>
                  <a:pt x="547279" y="407437"/>
                  <a:pt x="448859" y="427576"/>
                </a:cubicBezTo>
                <a:lnTo>
                  <a:pt x="431964" y="429279"/>
                </a:lnTo>
                <a:lnTo>
                  <a:pt x="431964" y="431964"/>
                </a:lnTo>
                <a:lnTo>
                  <a:pt x="405331" y="431964"/>
                </a:lnTo>
                <a:lnTo>
                  <a:pt x="0" y="431964"/>
                </a:lnTo>
                <a:close/>
              </a:path>
            </a:pathLst>
          </a:custGeom>
          <a:solidFill>
            <a:srgbClr val="F8951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13" name="Slide Number">
            <a:extLst>
              <a:ext uri="{FF2B5EF4-FFF2-40B4-BE49-F238E27FC236}">
                <a16:creationId xmlns:a16="http://schemas.microsoft.com/office/drawing/2014/main" id="{94D80E15-F12F-CD36-6C8C-D3015F674E92}"/>
              </a:ext>
            </a:extLst>
          </p:cNvPr>
          <p:cNvSpPr txBox="1">
            <a:spLocks/>
          </p:cNvSpPr>
          <p:nvPr userDrawn="1"/>
        </p:nvSpPr>
        <p:spPr>
          <a:xfrm>
            <a:off x="8799583" y="204313"/>
            <a:ext cx="220039" cy="176972"/>
          </a:xfrm>
          <a:prstGeom prst="rect">
            <a:avLst/>
          </a:prstGeom>
          <a:ln w="12700">
            <a:miter lim="400000"/>
          </a:ln>
        </p:spPr>
        <p:txBody>
          <a:bodyPr wrap="square" lIns="19050" tIns="19050" rIns="19050" bIns="1905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Lato Regular"/>
                <a:ea typeface="Lato Regular"/>
                <a:cs typeface="Lato Regular"/>
                <a:sym typeface="Lato Regular"/>
              </a:defRPr>
            </a:lvl1pPr>
            <a:lvl2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2pPr>
            <a:lvl3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3pPr>
            <a:lvl4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4pPr>
            <a:lvl5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5pPr>
            <a:lvl6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6pPr>
            <a:lvl7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7pPr>
            <a:lvl8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8pPr>
            <a:lvl9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9pPr>
          </a:lstStyle>
          <a:p>
            <a:pPr algn="ctr"/>
            <a:fld id="{86CB4B4D-7CA3-9044-876B-883B54F8677D}" type="slidenum">
              <a:rPr lang="en-US" sz="900" b="0" i="0" smtClean="0">
                <a:solidFill>
                  <a:schemeClr val="bg1"/>
                </a:solidFill>
                <a:latin typeface="Foco" panose="020B0504050202020203" pitchFamily="34" charset="0"/>
              </a:rPr>
              <a:pPr algn="ctr"/>
              <a:t>‹#›</a:t>
            </a:fld>
            <a:endParaRPr lang="en-US" sz="900" b="0" i="0" dirty="0">
              <a:solidFill>
                <a:schemeClr val="bg1"/>
              </a:solidFill>
              <a:latin typeface="Foco" panose="020B0504050202020203" pitchFamily="34" charset="0"/>
            </a:endParaRPr>
          </a:p>
        </p:txBody>
      </p:sp>
      <p:sp>
        <p:nvSpPr>
          <p:cNvPr id="22" name="Freeform 21">
            <a:extLst>
              <a:ext uri="{FF2B5EF4-FFF2-40B4-BE49-F238E27FC236}">
                <a16:creationId xmlns:a16="http://schemas.microsoft.com/office/drawing/2014/main" id="{7F0DB3E6-0019-C033-9DBC-80B663B1B5BF}"/>
              </a:ext>
              <a:ext uri="{C183D7F6-B498-43B3-948B-1728B52AA6E4}">
                <adec:decorative xmlns:adec="http://schemas.microsoft.com/office/drawing/2017/decorative" val="1"/>
              </a:ext>
            </a:extLst>
          </p:cNvPr>
          <p:cNvSpPr/>
          <p:nvPr userDrawn="1"/>
        </p:nvSpPr>
        <p:spPr>
          <a:xfrm>
            <a:off x="1" y="4675868"/>
            <a:ext cx="1986445" cy="467633"/>
          </a:xfrm>
          <a:custGeom>
            <a:avLst/>
            <a:gdLst>
              <a:gd name="connsiteX0" fmla="*/ 900240 w 1986445"/>
              <a:gd name="connsiteY0" fmla="*/ 0 h 467633"/>
              <a:gd name="connsiteX1" fmla="*/ 1960629 w 1986445"/>
              <a:gd name="connsiteY1" fmla="*/ 439228 h 467633"/>
              <a:gd name="connsiteX2" fmla="*/ 1986445 w 1986445"/>
              <a:gd name="connsiteY2" fmla="*/ 467633 h 467633"/>
              <a:gd name="connsiteX3" fmla="*/ 0 w 1986445"/>
              <a:gd name="connsiteY3" fmla="*/ 467633 h 467633"/>
              <a:gd name="connsiteX4" fmla="*/ 0 w 1986445"/>
              <a:gd name="connsiteY4" fmla="*/ 302317 h 467633"/>
              <a:gd name="connsiteX5" fmla="*/ 61791 w 1986445"/>
              <a:gd name="connsiteY5" fmla="*/ 256111 h 467633"/>
              <a:gd name="connsiteX6" fmla="*/ 900240 w 1986445"/>
              <a:gd name="connsiteY6" fmla="*/ 0 h 467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6445" h="467633">
                <a:moveTo>
                  <a:pt x="900240" y="0"/>
                </a:moveTo>
                <a:cubicBezTo>
                  <a:pt x="1314348" y="0"/>
                  <a:pt x="1689252" y="167851"/>
                  <a:pt x="1960629" y="439228"/>
                </a:cubicBezTo>
                <a:lnTo>
                  <a:pt x="1986445" y="467633"/>
                </a:lnTo>
                <a:lnTo>
                  <a:pt x="0" y="467633"/>
                </a:lnTo>
                <a:lnTo>
                  <a:pt x="0" y="302317"/>
                </a:lnTo>
                <a:lnTo>
                  <a:pt x="61791" y="256111"/>
                </a:lnTo>
                <a:cubicBezTo>
                  <a:pt x="301131" y="94416"/>
                  <a:pt x="589660" y="0"/>
                  <a:pt x="900240" y="0"/>
                </a:cubicBezTo>
                <a:close/>
              </a:path>
            </a:pathLst>
          </a:custGeom>
          <a:solidFill>
            <a:schemeClr val="bg1">
              <a:alpha val="5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spTree>
    <p:extLst>
      <p:ext uri="{BB962C8B-B14F-4D97-AF65-F5344CB8AC3E}">
        <p14:creationId xmlns:p14="http://schemas.microsoft.com/office/powerpoint/2010/main" val="2973922080"/>
      </p:ext>
    </p:extLst>
  </p:cSld>
  <p:clrMapOvr>
    <a:overrideClrMapping bg1="lt1" tx1="dk1" bg2="lt2" tx2="dk2" accent1="accent1" accent2="accent2" accent3="accent3" accent4="accent4" accent5="accent5" accent6="accent6" hlink="hlink" folHlink="folHlink"/>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lank with logo blue">
    <p:bg>
      <p:bgPr>
        <a:solidFill>
          <a:srgbClr val="366E9B"/>
        </a:solidFill>
        <a:effectLst/>
      </p:bgPr>
    </p:bg>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21564423-3DA8-E77D-6D96-5125C2D787A5}"/>
              </a:ext>
              <a:ext uri="{C183D7F6-B498-43B3-948B-1728B52AA6E4}">
                <adec:decorative xmlns:adec="http://schemas.microsoft.com/office/drawing/2017/decorative" val="1"/>
              </a:ext>
            </a:extLst>
          </p:cNvPr>
          <p:cNvSpPr/>
          <p:nvPr userDrawn="1"/>
        </p:nvSpPr>
        <p:spPr>
          <a:xfrm>
            <a:off x="3851403" y="0"/>
            <a:ext cx="4841877" cy="852640"/>
          </a:xfrm>
          <a:custGeom>
            <a:avLst/>
            <a:gdLst>
              <a:gd name="connsiteX0" fmla="*/ 0 w 4841877"/>
              <a:gd name="connsiteY0" fmla="*/ 0 h 852640"/>
              <a:gd name="connsiteX1" fmla="*/ 4841877 w 4841877"/>
              <a:gd name="connsiteY1" fmla="*/ 0 h 852640"/>
              <a:gd name="connsiteX2" fmla="*/ 4586081 w 4841877"/>
              <a:gd name="connsiteY2" fmla="*/ 191281 h 852640"/>
              <a:gd name="connsiteX3" fmla="*/ 2420938 w 4841877"/>
              <a:gd name="connsiteY3" fmla="*/ 852640 h 852640"/>
              <a:gd name="connsiteX4" fmla="*/ 255796 w 4841877"/>
              <a:gd name="connsiteY4" fmla="*/ 191281 h 852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77" h="852640">
                <a:moveTo>
                  <a:pt x="0" y="0"/>
                </a:moveTo>
                <a:lnTo>
                  <a:pt x="4841877" y="0"/>
                </a:lnTo>
                <a:lnTo>
                  <a:pt x="4586081" y="191281"/>
                </a:lnTo>
                <a:cubicBezTo>
                  <a:pt x="3968029" y="608829"/>
                  <a:pt x="3222956" y="852640"/>
                  <a:pt x="2420938" y="852640"/>
                </a:cubicBezTo>
                <a:cubicBezTo>
                  <a:pt x="1618921" y="852640"/>
                  <a:pt x="873848" y="608829"/>
                  <a:pt x="255796" y="191281"/>
                </a:cubicBezTo>
                <a:close/>
              </a:path>
            </a:pathLst>
          </a:custGeom>
          <a:solidFill>
            <a:schemeClr val="bg1">
              <a:alpha val="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pic>
        <p:nvPicPr>
          <p:cNvPr id="7" name="Image" descr="Access Health CT company logo in orange and yellow">
            <a:extLst>
              <a:ext uri="{FF2B5EF4-FFF2-40B4-BE49-F238E27FC236}">
                <a16:creationId xmlns:a16="http://schemas.microsoft.com/office/drawing/2014/main" id="{494A7480-C827-B211-CB87-546B5B3B5AB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7491613" y="4675867"/>
            <a:ext cx="1490813" cy="323090"/>
          </a:xfrm>
          <a:prstGeom prst="rect">
            <a:avLst/>
          </a:prstGeom>
          <a:ln w="12700">
            <a:miter lim="400000"/>
          </a:ln>
        </p:spPr>
      </p:pic>
      <p:sp>
        <p:nvSpPr>
          <p:cNvPr id="12" name="Freeform 11">
            <a:extLst>
              <a:ext uri="{FF2B5EF4-FFF2-40B4-BE49-F238E27FC236}">
                <a16:creationId xmlns:a16="http://schemas.microsoft.com/office/drawing/2014/main" id="{C6934642-DCDF-939E-D6AF-DB1CB500FACC}"/>
              </a:ext>
              <a:ext uri="{C183D7F6-B498-43B3-948B-1728B52AA6E4}">
                <adec:decorative xmlns:adec="http://schemas.microsoft.com/office/drawing/2017/decorative" val="1"/>
              </a:ext>
            </a:extLst>
          </p:cNvPr>
          <p:cNvSpPr/>
          <p:nvPr userDrawn="1"/>
        </p:nvSpPr>
        <p:spPr>
          <a:xfrm rot="10800000">
            <a:off x="8673487" y="128642"/>
            <a:ext cx="472230" cy="328315"/>
          </a:xfrm>
          <a:custGeom>
            <a:avLst/>
            <a:gdLst>
              <a:gd name="connsiteX0" fmla="*/ 0 w 621313"/>
              <a:gd name="connsiteY0" fmla="*/ 0 h 431964"/>
              <a:gd name="connsiteX1" fmla="*/ 405331 w 621313"/>
              <a:gd name="connsiteY1" fmla="*/ 0 h 431964"/>
              <a:gd name="connsiteX2" fmla="*/ 431964 w 621313"/>
              <a:gd name="connsiteY2" fmla="*/ 0 h 431964"/>
              <a:gd name="connsiteX3" fmla="*/ 431964 w 621313"/>
              <a:gd name="connsiteY3" fmla="*/ 2685 h 431964"/>
              <a:gd name="connsiteX4" fmla="*/ 448859 w 621313"/>
              <a:gd name="connsiteY4" fmla="*/ 4388 h 431964"/>
              <a:gd name="connsiteX5" fmla="*/ 621313 w 621313"/>
              <a:gd name="connsiteY5" fmla="*/ 215982 h 431964"/>
              <a:gd name="connsiteX6" fmla="*/ 448859 w 621313"/>
              <a:gd name="connsiteY6" fmla="*/ 427576 h 431964"/>
              <a:gd name="connsiteX7" fmla="*/ 431964 w 621313"/>
              <a:gd name="connsiteY7" fmla="*/ 429279 h 431964"/>
              <a:gd name="connsiteX8" fmla="*/ 431964 w 621313"/>
              <a:gd name="connsiteY8" fmla="*/ 431964 h 431964"/>
              <a:gd name="connsiteX9" fmla="*/ 405331 w 621313"/>
              <a:gd name="connsiteY9" fmla="*/ 431964 h 431964"/>
              <a:gd name="connsiteX10" fmla="*/ 0 w 621313"/>
              <a:gd name="connsiteY10" fmla="*/ 431964 h 43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1313" h="431964">
                <a:moveTo>
                  <a:pt x="0" y="0"/>
                </a:moveTo>
                <a:lnTo>
                  <a:pt x="405331" y="0"/>
                </a:lnTo>
                <a:lnTo>
                  <a:pt x="431964" y="0"/>
                </a:lnTo>
                <a:lnTo>
                  <a:pt x="431964" y="2685"/>
                </a:lnTo>
                <a:lnTo>
                  <a:pt x="448859" y="4388"/>
                </a:lnTo>
                <a:cubicBezTo>
                  <a:pt x="547279" y="24528"/>
                  <a:pt x="621313" y="111609"/>
                  <a:pt x="621313" y="215982"/>
                </a:cubicBezTo>
                <a:cubicBezTo>
                  <a:pt x="621313" y="320356"/>
                  <a:pt x="547279" y="407437"/>
                  <a:pt x="448859" y="427576"/>
                </a:cubicBezTo>
                <a:lnTo>
                  <a:pt x="431964" y="429279"/>
                </a:lnTo>
                <a:lnTo>
                  <a:pt x="431964" y="431964"/>
                </a:lnTo>
                <a:lnTo>
                  <a:pt x="405331" y="431964"/>
                </a:lnTo>
                <a:lnTo>
                  <a:pt x="0" y="431964"/>
                </a:lnTo>
                <a:close/>
              </a:path>
            </a:pathLst>
          </a:custGeom>
          <a:solidFill>
            <a:srgbClr val="F8951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13" name="Slide Number">
            <a:extLst>
              <a:ext uri="{FF2B5EF4-FFF2-40B4-BE49-F238E27FC236}">
                <a16:creationId xmlns:a16="http://schemas.microsoft.com/office/drawing/2014/main" id="{94D80E15-F12F-CD36-6C8C-D3015F674E92}"/>
              </a:ext>
            </a:extLst>
          </p:cNvPr>
          <p:cNvSpPr txBox="1">
            <a:spLocks/>
          </p:cNvSpPr>
          <p:nvPr userDrawn="1"/>
        </p:nvSpPr>
        <p:spPr>
          <a:xfrm>
            <a:off x="8799583" y="204313"/>
            <a:ext cx="220039" cy="176972"/>
          </a:xfrm>
          <a:prstGeom prst="rect">
            <a:avLst/>
          </a:prstGeom>
          <a:ln w="12700">
            <a:miter lim="400000"/>
          </a:ln>
        </p:spPr>
        <p:txBody>
          <a:bodyPr wrap="square" lIns="19050" tIns="19050" rIns="19050" bIns="1905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Lato Regular"/>
                <a:ea typeface="Lato Regular"/>
                <a:cs typeface="Lato Regular"/>
                <a:sym typeface="Lato Regular"/>
              </a:defRPr>
            </a:lvl1pPr>
            <a:lvl2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2pPr>
            <a:lvl3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3pPr>
            <a:lvl4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4pPr>
            <a:lvl5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5pPr>
            <a:lvl6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6pPr>
            <a:lvl7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7pPr>
            <a:lvl8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8pPr>
            <a:lvl9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9pPr>
          </a:lstStyle>
          <a:p>
            <a:pPr algn="ctr"/>
            <a:fld id="{86CB4B4D-7CA3-9044-876B-883B54F8677D}" type="slidenum">
              <a:rPr lang="en-US" sz="900" b="0" i="0" smtClean="0">
                <a:solidFill>
                  <a:schemeClr val="bg1"/>
                </a:solidFill>
                <a:latin typeface="Foco" panose="020B0504050202020203" pitchFamily="34" charset="0"/>
              </a:rPr>
              <a:pPr algn="ctr"/>
              <a:t>‹#›</a:t>
            </a:fld>
            <a:endParaRPr lang="en-US" sz="900" b="0" i="0" dirty="0">
              <a:solidFill>
                <a:schemeClr val="bg1"/>
              </a:solidFill>
              <a:latin typeface="Foco" panose="020B0504050202020203" pitchFamily="34" charset="0"/>
            </a:endParaRPr>
          </a:p>
        </p:txBody>
      </p:sp>
      <p:sp>
        <p:nvSpPr>
          <p:cNvPr id="22" name="Freeform 21">
            <a:extLst>
              <a:ext uri="{FF2B5EF4-FFF2-40B4-BE49-F238E27FC236}">
                <a16:creationId xmlns:a16="http://schemas.microsoft.com/office/drawing/2014/main" id="{7F0DB3E6-0019-C033-9DBC-80B663B1B5BF}"/>
              </a:ext>
              <a:ext uri="{C183D7F6-B498-43B3-948B-1728B52AA6E4}">
                <adec:decorative xmlns:adec="http://schemas.microsoft.com/office/drawing/2017/decorative" val="1"/>
              </a:ext>
            </a:extLst>
          </p:cNvPr>
          <p:cNvSpPr/>
          <p:nvPr userDrawn="1"/>
        </p:nvSpPr>
        <p:spPr>
          <a:xfrm>
            <a:off x="1" y="4675868"/>
            <a:ext cx="1986445" cy="467633"/>
          </a:xfrm>
          <a:custGeom>
            <a:avLst/>
            <a:gdLst>
              <a:gd name="connsiteX0" fmla="*/ 900240 w 1986445"/>
              <a:gd name="connsiteY0" fmla="*/ 0 h 467633"/>
              <a:gd name="connsiteX1" fmla="*/ 1960629 w 1986445"/>
              <a:gd name="connsiteY1" fmla="*/ 439228 h 467633"/>
              <a:gd name="connsiteX2" fmla="*/ 1986445 w 1986445"/>
              <a:gd name="connsiteY2" fmla="*/ 467633 h 467633"/>
              <a:gd name="connsiteX3" fmla="*/ 0 w 1986445"/>
              <a:gd name="connsiteY3" fmla="*/ 467633 h 467633"/>
              <a:gd name="connsiteX4" fmla="*/ 0 w 1986445"/>
              <a:gd name="connsiteY4" fmla="*/ 302317 h 467633"/>
              <a:gd name="connsiteX5" fmla="*/ 61791 w 1986445"/>
              <a:gd name="connsiteY5" fmla="*/ 256111 h 467633"/>
              <a:gd name="connsiteX6" fmla="*/ 900240 w 1986445"/>
              <a:gd name="connsiteY6" fmla="*/ 0 h 467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6445" h="467633">
                <a:moveTo>
                  <a:pt x="900240" y="0"/>
                </a:moveTo>
                <a:cubicBezTo>
                  <a:pt x="1314348" y="0"/>
                  <a:pt x="1689252" y="167851"/>
                  <a:pt x="1960629" y="439228"/>
                </a:cubicBezTo>
                <a:lnTo>
                  <a:pt x="1986445" y="467633"/>
                </a:lnTo>
                <a:lnTo>
                  <a:pt x="0" y="467633"/>
                </a:lnTo>
                <a:lnTo>
                  <a:pt x="0" y="302317"/>
                </a:lnTo>
                <a:lnTo>
                  <a:pt x="61791" y="256111"/>
                </a:lnTo>
                <a:cubicBezTo>
                  <a:pt x="301131" y="94416"/>
                  <a:pt x="589660" y="0"/>
                  <a:pt x="900240" y="0"/>
                </a:cubicBezTo>
                <a:close/>
              </a:path>
            </a:pathLst>
          </a:custGeom>
          <a:solidFill>
            <a:schemeClr val="bg1">
              <a:alpha val="1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spTree>
    <p:extLst>
      <p:ext uri="{BB962C8B-B14F-4D97-AF65-F5344CB8AC3E}">
        <p14:creationId xmlns:p14="http://schemas.microsoft.com/office/powerpoint/2010/main" val="3705878437"/>
      </p:ext>
    </p:extLst>
  </p:cSld>
  <p:clrMapOvr>
    <a:overrideClrMapping bg1="lt1" tx1="dk1" bg2="lt2" tx2="dk2" accent1="accent1" accent2="accent2" accent3="accent3" accent4="accent4" accent5="accent5" accent6="accent6" hlink="hlink" folHlink="folHlink"/>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5638915"/>
      </p:ext>
    </p:extLst>
  </p:cSld>
  <p:clrMapOvr>
    <a:overrideClrMapping bg1="lt1" tx1="dk1" bg2="lt2" tx2="dk2" accent1="accent1" accent2="accent2" accent3="accent3" accent4="accent4" accent5="accent5" accent6="accent6" hlink="hlink" folHlink="folHlink"/>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2_Orange_One Column">
    <p:bg>
      <p:bgPr>
        <a:solidFill>
          <a:srgbClr val="F3F0E9"/>
        </a:solidFill>
        <a:effectLst/>
      </p:bgPr>
    </p:bg>
    <p:spTree>
      <p:nvGrpSpPr>
        <p:cNvPr id="1" name=""/>
        <p:cNvGrpSpPr/>
        <p:nvPr/>
      </p:nvGrpSpPr>
      <p:grpSpPr>
        <a:xfrm>
          <a:off x="0" y="0"/>
          <a:ext cx="0" cy="0"/>
          <a:chOff x="0" y="0"/>
          <a:chExt cx="0" cy="0"/>
        </a:xfrm>
      </p:grpSpPr>
      <p:sp>
        <p:nvSpPr>
          <p:cNvPr id="4" name="Text Placeholder 27">
            <a:extLst>
              <a:ext uri="{FF2B5EF4-FFF2-40B4-BE49-F238E27FC236}">
                <a16:creationId xmlns:a16="http://schemas.microsoft.com/office/drawing/2014/main" id="{B128B4B2-543A-A29D-E034-16A31912C986}"/>
              </a:ext>
            </a:extLst>
          </p:cNvPr>
          <p:cNvSpPr>
            <a:spLocks noGrp="1"/>
          </p:cNvSpPr>
          <p:nvPr>
            <p:ph type="body" sz="quarter" idx="15"/>
          </p:nvPr>
        </p:nvSpPr>
        <p:spPr>
          <a:xfrm>
            <a:off x="536266" y="1417853"/>
            <a:ext cx="8049427" cy="2869406"/>
          </a:xfrm>
          <a:prstGeom prst="rect">
            <a:avLst/>
          </a:prstGeom>
        </p:spPr>
        <p:txBody>
          <a:bodyPr anchor="t" anchorCtr="0"/>
          <a:lstStyle>
            <a:lvl1pPr marL="0" indent="0">
              <a:buClr>
                <a:srgbClr val="A4B433"/>
              </a:buClr>
              <a:buFontTx/>
              <a:buNone/>
              <a:defRPr sz="1400" b="1" i="0">
                <a:solidFill>
                  <a:srgbClr val="31648C"/>
                </a:solidFill>
                <a:latin typeface="Arial" panose="020B0604020202020204" pitchFamily="34" charset="0"/>
                <a:ea typeface="Arial" panose="020B0604020202020204" pitchFamily="34" charset="0"/>
                <a:cs typeface="Arial" panose="020B0604020202020204" pitchFamily="34" charset="0"/>
              </a:defRPr>
            </a:lvl1pPr>
            <a:lvl2pPr marL="274320" indent="-137160">
              <a:buClr>
                <a:srgbClr val="A4B433"/>
              </a:buClr>
              <a:buFont typeface="Courier New" panose="02070309020205020404" pitchFamily="49" charset="0"/>
              <a:buChar char="o"/>
              <a:defRPr sz="1200" b="0" i="0">
                <a:solidFill>
                  <a:srgbClr val="31648C"/>
                </a:solidFill>
                <a:latin typeface="Arial" panose="020B0604020202020204" pitchFamily="34" charset="0"/>
                <a:ea typeface="Arial" panose="020B0604020202020204" pitchFamily="34" charset="0"/>
                <a:cs typeface="Arial" panose="020B0604020202020204" pitchFamily="34" charset="0"/>
              </a:defRPr>
            </a:lvl2pPr>
            <a:lvl3pPr marL="411480" indent="-137160">
              <a:buClr>
                <a:srgbClr val="A4B433"/>
              </a:buClr>
              <a:buFont typeface="Arial" panose="020B0604020202020204" pitchFamily="34" charset="0"/>
              <a:buChar char="•"/>
              <a:defRPr sz="1200" b="0" i="0">
                <a:solidFill>
                  <a:srgbClr val="31648C"/>
                </a:solidFill>
                <a:latin typeface="Arial" panose="020B0604020202020204" pitchFamily="34" charset="0"/>
                <a:ea typeface="Arial" panose="020B0604020202020204" pitchFamily="34" charset="0"/>
                <a:cs typeface="Arial" panose="020B0604020202020204" pitchFamily="34" charset="0"/>
              </a:defRPr>
            </a:lvl3pPr>
            <a:lvl4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4pPr>
            <a:lvl5pPr marL="713232" indent="0">
              <a:buClr>
                <a:srgbClr val="F38428"/>
              </a:buClr>
              <a:buFontTx/>
              <a:buNone/>
              <a:defRPr sz="1400">
                <a:solidFill>
                  <a:srgbClr val="737475"/>
                </a:solidFill>
                <a:latin typeface="Calibri Light" panose="020F0302020204030204" pitchFamily="34" charset="0"/>
                <a:ea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 indent, outline bullet, slightly smaller size</a:t>
            </a:r>
          </a:p>
          <a:p>
            <a:pPr lvl="2"/>
            <a:r>
              <a:rPr lang="en-US" dirty="0"/>
              <a:t>Third level: indent, solid bullet, same size</a:t>
            </a:r>
          </a:p>
        </p:txBody>
      </p:sp>
      <p:sp>
        <p:nvSpPr>
          <p:cNvPr id="5" name="Title 3">
            <a:extLst>
              <a:ext uri="{FF2B5EF4-FFF2-40B4-BE49-F238E27FC236}">
                <a16:creationId xmlns:a16="http://schemas.microsoft.com/office/drawing/2014/main" id="{E2F9CDCD-FE74-AAF4-BDF9-31DE07EBF11B}"/>
              </a:ext>
            </a:extLst>
          </p:cNvPr>
          <p:cNvSpPr>
            <a:spLocks noGrp="1"/>
          </p:cNvSpPr>
          <p:nvPr>
            <p:ph type="title" hasCustomPrompt="1"/>
          </p:nvPr>
        </p:nvSpPr>
        <p:spPr>
          <a:xfrm>
            <a:off x="536551" y="877507"/>
            <a:ext cx="8049142" cy="393385"/>
          </a:xfrm>
          <a:prstGeom prst="rect">
            <a:avLst/>
          </a:prstGeom>
          <a:noFill/>
        </p:spPr>
        <p:txBody>
          <a:bodyPr/>
          <a:lstStyle>
            <a:lvl1pPr>
              <a:defRPr sz="2400" b="1" i="0">
                <a:solidFill>
                  <a:schemeClr val="accent6"/>
                </a:solidFill>
                <a:latin typeface="Arial" panose="020B0604020202020204" pitchFamily="34" charset="0"/>
                <a:cs typeface="Arial" panose="020B0604020202020204" pitchFamily="34" charset="0"/>
              </a:defRPr>
            </a:lvl1pPr>
          </a:lstStyle>
          <a:p>
            <a:r>
              <a:rPr lang="en-US" dirty="0"/>
              <a:t>Title</a:t>
            </a:r>
          </a:p>
        </p:txBody>
      </p:sp>
      <p:pic>
        <p:nvPicPr>
          <p:cNvPr id="14" name="Picture 13" descr="A picture containing pallette, clipart&#10;&#10;Description automatically generated">
            <a:extLst>
              <a:ext uri="{FF2B5EF4-FFF2-40B4-BE49-F238E27FC236}">
                <a16:creationId xmlns:a16="http://schemas.microsoft.com/office/drawing/2014/main" id="{F726FF5C-956E-D907-8D63-C5198FC209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9268" y="1003300"/>
            <a:ext cx="116999" cy="212726"/>
          </a:xfrm>
          <a:prstGeom prst="rect">
            <a:avLst/>
          </a:prstGeom>
        </p:spPr>
      </p:pic>
      <p:pic>
        <p:nvPicPr>
          <p:cNvPr id="3" name="Image">
            <a:extLst>
              <a:ext uri="{FF2B5EF4-FFF2-40B4-BE49-F238E27FC236}">
                <a16:creationId xmlns:a16="http://schemas.microsoft.com/office/drawing/2014/main" id="{BB05E8D3-B7E0-E13F-C4EA-F312E5A2799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491613" y="4675867"/>
            <a:ext cx="1490813" cy="323090"/>
          </a:xfrm>
          <a:prstGeom prst="rect">
            <a:avLst/>
          </a:prstGeom>
          <a:ln w="12700">
            <a:miter lim="400000"/>
          </a:ln>
        </p:spPr>
      </p:pic>
      <p:sp>
        <p:nvSpPr>
          <p:cNvPr id="10" name="Freeform 9">
            <a:extLst>
              <a:ext uri="{FF2B5EF4-FFF2-40B4-BE49-F238E27FC236}">
                <a16:creationId xmlns:a16="http://schemas.microsoft.com/office/drawing/2014/main" id="{3C9FD228-AFE3-91EE-D33F-9279B3341B18}"/>
              </a:ext>
            </a:extLst>
          </p:cNvPr>
          <p:cNvSpPr/>
          <p:nvPr userDrawn="1"/>
        </p:nvSpPr>
        <p:spPr>
          <a:xfrm rot="10800000">
            <a:off x="8673487" y="128642"/>
            <a:ext cx="472230" cy="328315"/>
          </a:xfrm>
          <a:custGeom>
            <a:avLst/>
            <a:gdLst>
              <a:gd name="connsiteX0" fmla="*/ 0 w 621313"/>
              <a:gd name="connsiteY0" fmla="*/ 0 h 431964"/>
              <a:gd name="connsiteX1" fmla="*/ 405331 w 621313"/>
              <a:gd name="connsiteY1" fmla="*/ 0 h 431964"/>
              <a:gd name="connsiteX2" fmla="*/ 431964 w 621313"/>
              <a:gd name="connsiteY2" fmla="*/ 0 h 431964"/>
              <a:gd name="connsiteX3" fmla="*/ 431964 w 621313"/>
              <a:gd name="connsiteY3" fmla="*/ 2685 h 431964"/>
              <a:gd name="connsiteX4" fmla="*/ 448859 w 621313"/>
              <a:gd name="connsiteY4" fmla="*/ 4388 h 431964"/>
              <a:gd name="connsiteX5" fmla="*/ 621313 w 621313"/>
              <a:gd name="connsiteY5" fmla="*/ 215982 h 431964"/>
              <a:gd name="connsiteX6" fmla="*/ 448859 w 621313"/>
              <a:gd name="connsiteY6" fmla="*/ 427576 h 431964"/>
              <a:gd name="connsiteX7" fmla="*/ 431964 w 621313"/>
              <a:gd name="connsiteY7" fmla="*/ 429279 h 431964"/>
              <a:gd name="connsiteX8" fmla="*/ 431964 w 621313"/>
              <a:gd name="connsiteY8" fmla="*/ 431964 h 431964"/>
              <a:gd name="connsiteX9" fmla="*/ 405331 w 621313"/>
              <a:gd name="connsiteY9" fmla="*/ 431964 h 431964"/>
              <a:gd name="connsiteX10" fmla="*/ 0 w 621313"/>
              <a:gd name="connsiteY10" fmla="*/ 431964 h 43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1313" h="431964">
                <a:moveTo>
                  <a:pt x="0" y="0"/>
                </a:moveTo>
                <a:lnTo>
                  <a:pt x="405331" y="0"/>
                </a:lnTo>
                <a:lnTo>
                  <a:pt x="431964" y="0"/>
                </a:lnTo>
                <a:lnTo>
                  <a:pt x="431964" y="2685"/>
                </a:lnTo>
                <a:lnTo>
                  <a:pt x="448859" y="4388"/>
                </a:lnTo>
                <a:cubicBezTo>
                  <a:pt x="547279" y="24528"/>
                  <a:pt x="621313" y="111609"/>
                  <a:pt x="621313" y="215982"/>
                </a:cubicBezTo>
                <a:cubicBezTo>
                  <a:pt x="621313" y="320356"/>
                  <a:pt x="547279" y="407437"/>
                  <a:pt x="448859" y="427576"/>
                </a:cubicBezTo>
                <a:lnTo>
                  <a:pt x="431964" y="429279"/>
                </a:lnTo>
                <a:lnTo>
                  <a:pt x="431964" y="431964"/>
                </a:lnTo>
                <a:lnTo>
                  <a:pt x="405331" y="431964"/>
                </a:lnTo>
                <a:lnTo>
                  <a:pt x="0" y="431964"/>
                </a:lnTo>
                <a:close/>
              </a:path>
            </a:pathLst>
          </a:custGeom>
          <a:solidFill>
            <a:srgbClr val="F8951D"/>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7" name="Freeform 6">
            <a:extLst>
              <a:ext uri="{FF2B5EF4-FFF2-40B4-BE49-F238E27FC236}">
                <a16:creationId xmlns:a16="http://schemas.microsoft.com/office/drawing/2014/main" id="{1638D0B7-0925-CB51-7469-8A0E0750E834}"/>
              </a:ext>
            </a:extLst>
          </p:cNvPr>
          <p:cNvSpPr/>
          <p:nvPr userDrawn="1"/>
        </p:nvSpPr>
        <p:spPr>
          <a:xfrm>
            <a:off x="1" y="4675868"/>
            <a:ext cx="1986445" cy="467633"/>
          </a:xfrm>
          <a:custGeom>
            <a:avLst/>
            <a:gdLst>
              <a:gd name="connsiteX0" fmla="*/ 900240 w 1986445"/>
              <a:gd name="connsiteY0" fmla="*/ 0 h 467633"/>
              <a:gd name="connsiteX1" fmla="*/ 1960629 w 1986445"/>
              <a:gd name="connsiteY1" fmla="*/ 439228 h 467633"/>
              <a:gd name="connsiteX2" fmla="*/ 1986445 w 1986445"/>
              <a:gd name="connsiteY2" fmla="*/ 467633 h 467633"/>
              <a:gd name="connsiteX3" fmla="*/ 0 w 1986445"/>
              <a:gd name="connsiteY3" fmla="*/ 467633 h 467633"/>
              <a:gd name="connsiteX4" fmla="*/ 0 w 1986445"/>
              <a:gd name="connsiteY4" fmla="*/ 302317 h 467633"/>
              <a:gd name="connsiteX5" fmla="*/ 61791 w 1986445"/>
              <a:gd name="connsiteY5" fmla="*/ 256111 h 467633"/>
              <a:gd name="connsiteX6" fmla="*/ 900240 w 1986445"/>
              <a:gd name="connsiteY6" fmla="*/ 0 h 467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6445" h="467633">
                <a:moveTo>
                  <a:pt x="900240" y="0"/>
                </a:moveTo>
                <a:cubicBezTo>
                  <a:pt x="1314348" y="0"/>
                  <a:pt x="1689252" y="167851"/>
                  <a:pt x="1960629" y="439228"/>
                </a:cubicBezTo>
                <a:lnTo>
                  <a:pt x="1986445" y="467633"/>
                </a:lnTo>
                <a:lnTo>
                  <a:pt x="0" y="467633"/>
                </a:lnTo>
                <a:lnTo>
                  <a:pt x="0" y="302317"/>
                </a:lnTo>
                <a:lnTo>
                  <a:pt x="61791" y="256111"/>
                </a:lnTo>
                <a:cubicBezTo>
                  <a:pt x="301131" y="94416"/>
                  <a:pt x="589660" y="0"/>
                  <a:pt x="900240" y="0"/>
                </a:cubicBezTo>
                <a:close/>
              </a:path>
            </a:pathLst>
          </a:custGeom>
          <a:solidFill>
            <a:schemeClr val="bg1">
              <a:alpha val="5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8" name="Freeform 7">
            <a:extLst>
              <a:ext uri="{FF2B5EF4-FFF2-40B4-BE49-F238E27FC236}">
                <a16:creationId xmlns:a16="http://schemas.microsoft.com/office/drawing/2014/main" id="{3EAD8CA3-4324-D475-9CAB-41F68478BEEE}"/>
              </a:ext>
            </a:extLst>
          </p:cNvPr>
          <p:cNvSpPr/>
          <p:nvPr userDrawn="1"/>
        </p:nvSpPr>
        <p:spPr>
          <a:xfrm>
            <a:off x="3851403" y="0"/>
            <a:ext cx="4841877" cy="852640"/>
          </a:xfrm>
          <a:custGeom>
            <a:avLst/>
            <a:gdLst>
              <a:gd name="connsiteX0" fmla="*/ 0 w 4841877"/>
              <a:gd name="connsiteY0" fmla="*/ 0 h 852640"/>
              <a:gd name="connsiteX1" fmla="*/ 4841877 w 4841877"/>
              <a:gd name="connsiteY1" fmla="*/ 0 h 852640"/>
              <a:gd name="connsiteX2" fmla="*/ 4586081 w 4841877"/>
              <a:gd name="connsiteY2" fmla="*/ 191281 h 852640"/>
              <a:gd name="connsiteX3" fmla="*/ 2420938 w 4841877"/>
              <a:gd name="connsiteY3" fmla="*/ 852640 h 852640"/>
              <a:gd name="connsiteX4" fmla="*/ 255796 w 4841877"/>
              <a:gd name="connsiteY4" fmla="*/ 191281 h 852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1877" h="852640">
                <a:moveTo>
                  <a:pt x="0" y="0"/>
                </a:moveTo>
                <a:lnTo>
                  <a:pt x="4841877" y="0"/>
                </a:lnTo>
                <a:lnTo>
                  <a:pt x="4586081" y="191281"/>
                </a:lnTo>
                <a:cubicBezTo>
                  <a:pt x="3968029" y="608829"/>
                  <a:pt x="3222956" y="852640"/>
                  <a:pt x="2420938" y="852640"/>
                </a:cubicBezTo>
                <a:cubicBezTo>
                  <a:pt x="1618921" y="852640"/>
                  <a:pt x="873848" y="608829"/>
                  <a:pt x="255796" y="191281"/>
                </a:cubicBezTo>
                <a:close/>
              </a:path>
            </a:pathLst>
          </a:custGeom>
          <a:solidFill>
            <a:schemeClr val="bg1">
              <a:alpha val="34778"/>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12 pt. Helvetica* 65 Medium   0"/>
              <a:ea typeface="12 pt. Helvetica* 65 Medium   0"/>
              <a:cs typeface="12 pt. Helvetica* 65 Medium   0"/>
              <a:sym typeface="Helvetica Neue Medium"/>
            </a:endParaRPr>
          </a:p>
        </p:txBody>
      </p:sp>
      <p:sp>
        <p:nvSpPr>
          <p:cNvPr id="2" name="Slide Number">
            <a:extLst>
              <a:ext uri="{FF2B5EF4-FFF2-40B4-BE49-F238E27FC236}">
                <a16:creationId xmlns:a16="http://schemas.microsoft.com/office/drawing/2014/main" id="{58A81860-6F3F-ECF1-ED81-BCDDD0D3A734}"/>
              </a:ext>
            </a:extLst>
          </p:cNvPr>
          <p:cNvSpPr txBox="1">
            <a:spLocks/>
          </p:cNvSpPr>
          <p:nvPr userDrawn="1"/>
        </p:nvSpPr>
        <p:spPr>
          <a:xfrm>
            <a:off x="8799583" y="204313"/>
            <a:ext cx="220039" cy="176972"/>
          </a:xfrm>
          <a:prstGeom prst="rect">
            <a:avLst/>
          </a:prstGeom>
          <a:ln w="12700">
            <a:miter lim="400000"/>
          </a:ln>
        </p:spPr>
        <p:txBody>
          <a:bodyPr wrap="square" lIns="19050" tIns="19050" rIns="19050" bIns="1905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Lato Regular"/>
                <a:ea typeface="Lato Regular"/>
                <a:cs typeface="Lato Regular"/>
                <a:sym typeface="Lato Regular"/>
              </a:defRPr>
            </a:lvl1pPr>
            <a:lvl2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2pPr>
            <a:lvl3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3pPr>
            <a:lvl4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4pPr>
            <a:lvl5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5pPr>
            <a:lvl6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6pPr>
            <a:lvl7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7pPr>
            <a:lvl8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8pPr>
            <a:lvl9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lvl9pPr>
          </a:lstStyle>
          <a:p>
            <a:pPr algn="ctr"/>
            <a:fld id="{86CB4B4D-7CA3-9044-876B-883B54F8677D}" type="slidenum">
              <a:rPr lang="en-US" sz="900" b="0" i="0" smtClean="0">
                <a:solidFill>
                  <a:schemeClr val="bg1"/>
                </a:solidFill>
                <a:latin typeface="Arial" panose="020B0604020202020204" pitchFamily="34" charset="0"/>
                <a:cs typeface="Arial" panose="020B0604020202020204" pitchFamily="34" charset="0"/>
              </a:rPr>
              <a:pPr algn="ctr"/>
              <a:t>‹#›</a:t>
            </a:fld>
            <a:endParaRPr lang="en-US" sz="900" b="0" i="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5464747"/>
      </p:ext>
    </p:extLst>
  </p:cSld>
  <p:clrMapOvr>
    <a:overrideClrMapping bg1="lt1" tx1="dk1" bg2="lt2" tx2="dk2" accent1="accent1" accent2="accent2" accent3="accent3" accent4="accent4" accent5="accent5" accent6="accent6" hlink="hlink" folHlink="folHlink"/>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179284"/>
      </p:ext>
    </p:extLst>
  </p:cSld>
  <p:clrMap bg1="lt1" tx1="dk1" bg2="lt2" tx2="dk2" accent1="accent1" accent2="accent2" accent3="accent3" accent4="accent4" accent5="accent5" accent6="accent6" hlink="hlink" folHlink="folHlink"/>
  <p:sldLayoutIdLst>
    <p:sldLayoutId id="2147483724" r:id="rId1"/>
    <p:sldLayoutId id="2147483729" r:id="rId2"/>
    <p:sldLayoutId id="2147483735" r:id="rId3"/>
    <p:sldLayoutId id="2147483685" r:id="rId4"/>
    <p:sldLayoutId id="2147483720" r:id="rId5"/>
    <p:sldLayoutId id="2147483726" r:id="rId6"/>
    <p:sldLayoutId id="2147483727" r:id="rId7"/>
    <p:sldLayoutId id="2147483708" r:id="rId8"/>
    <p:sldLayoutId id="2147483730" r:id="rId9"/>
    <p:sldLayoutId id="2147483725" r:id="rId10"/>
    <p:sldLayoutId id="2147483733" r:id="rId11"/>
    <p:sldLayoutId id="2147483688" r:id="rId12"/>
    <p:sldLayoutId id="2147483728" r:id="rId13"/>
    <p:sldLayoutId id="2147483719" r:id="rId14"/>
    <p:sldLayoutId id="2147483731" r:id="rId15"/>
    <p:sldLayoutId id="2147483732" r:id="rId16"/>
    <p:sldLayoutId id="2147483734" r:id="rId17"/>
    <p:sldLayoutId id="2147483736" r:id="rId18"/>
  </p:sldLayoutIdLst>
  <p:transition spd="med"/>
  <p:txStyles>
    <p:titleStyle>
      <a:lvl1pPr marL="0" marR="0" indent="0" algn="l" defTabSz="309563" rtl="0" eaLnBrk="1" latinLnBrk="0" hangingPunct="1">
        <a:lnSpc>
          <a:spcPct val="100000"/>
        </a:lnSpc>
        <a:spcBef>
          <a:spcPts val="0"/>
        </a:spcBef>
        <a:spcAft>
          <a:spcPts val="0"/>
        </a:spcAft>
        <a:buClrTx/>
        <a:buSzTx/>
        <a:buFontTx/>
        <a:buNone/>
        <a:tabLst/>
        <a:defRPr sz="3413" b="0" i="0" u="none" strike="noStrike" cap="none" spc="0" baseline="0">
          <a:solidFill>
            <a:srgbClr val="F38428"/>
          </a:solidFill>
          <a:uFillTx/>
          <a:latin typeface="Rockwell" panose="02060603020205020403" pitchFamily="18" charset="0"/>
          <a:ea typeface="+mn-ea"/>
          <a:cs typeface="+mn-cs"/>
          <a:sym typeface="Slabo 13px"/>
        </a:defRPr>
      </a:lvl1pPr>
      <a:lvl2pPr marL="0" marR="0" indent="0" algn="l" defTabSz="309563" rtl="0" eaLnBrk="1" latinLnBrk="0" hangingPunct="1">
        <a:lnSpc>
          <a:spcPct val="100000"/>
        </a:lnSpc>
        <a:spcBef>
          <a:spcPts val="0"/>
        </a:spcBef>
        <a:spcAft>
          <a:spcPts val="0"/>
        </a:spcAft>
        <a:buClrTx/>
        <a:buSzTx/>
        <a:buFontTx/>
        <a:buNone/>
        <a:tabLst/>
        <a:defRPr sz="3413" b="0" i="0" u="none" strike="noStrike" cap="none" spc="0" baseline="0">
          <a:solidFill>
            <a:srgbClr val="FFFFFF"/>
          </a:solidFill>
          <a:uFillTx/>
          <a:latin typeface="+mn-lt"/>
          <a:ea typeface="+mn-ea"/>
          <a:cs typeface="+mn-cs"/>
          <a:sym typeface="Slabo 13px"/>
        </a:defRPr>
      </a:lvl2pPr>
      <a:lvl3pPr marL="0" marR="0" indent="0" algn="l" defTabSz="309563" rtl="0" eaLnBrk="1" latinLnBrk="0" hangingPunct="1">
        <a:lnSpc>
          <a:spcPct val="100000"/>
        </a:lnSpc>
        <a:spcBef>
          <a:spcPts val="0"/>
        </a:spcBef>
        <a:spcAft>
          <a:spcPts val="0"/>
        </a:spcAft>
        <a:buClrTx/>
        <a:buSzTx/>
        <a:buFontTx/>
        <a:buNone/>
        <a:tabLst/>
        <a:defRPr sz="3413" b="0" i="0" u="none" strike="noStrike" cap="none" spc="0" baseline="0">
          <a:solidFill>
            <a:srgbClr val="FFFFFF"/>
          </a:solidFill>
          <a:uFillTx/>
          <a:latin typeface="+mn-lt"/>
          <a:ea typeface="+mn-ea"/>
          <a:cs typeface="+mn-cs"/>
          <a:sym typeface="Slabo 13px"/>
        </a:defRPr>
      </a:lvl3pPr>
      <a:lvl4pPr marL="0" marR="0" indent="0" algn="l" defTabSz="309563" rtl="0" eaLnBrk="1" latinLnBrk="0" hangingPunct="1">
        <a:lnSpc>
          <a:spcPct val="100000"/>
        </a:lnSpc>
        <a:spcBef>
          <a:spcPts val="0"/>
        </a:spcBef>
        <a:spcAft>
          <a:spcPts val="0"/>
        </a:spcAft>
        <a:buClrTx/>
        <a:buSzTx/>
        <a:buFontTx/>
        <a:buNone/>
        <a:tabLst/>
        <a:defRPr sz="3413" b="0" i="0" u="none" strike="noStrike" cap="none" spc="0" baseline="0">
          <a:solidFill>
            <a:srgbClr val="FFFFFF"/>
          </a:solidFill>
          <a:uFillTx/>
          <a:latin typeface="+mn-lt"/>
          <a:ea typeface="+mn-ea"/>
          <a:cs typeface="+mn-cs"/>
          <a:sym typeface="Slabo 13px"/>
        </a:defRPr>
      </a:lvl4pPr>
      <a:lvl5pPr marL="0" marR="0" indent="0" algn="l" defTabSz="309563" rtl="0" eaLnBrk="1" latinLnBrk="0" hangingPunct="1">
        <a:lnSpc>
          <a:spcPct val="100000"/>
        </a:lnSpc>
        <a:spcBef>
          <a:spcPts val="0"/>
        </a:spcBef>
        <a:spcAft>
          <a:spcPts val="0"/>
        </a:spcAft>
        <a:buClrTx/>
        <a:buSzTx/>
        <a:buFontTx/>
        <a:buNone/>
        <a:tabLst/>
        <a:defRPr sz="3413" b="0" i="0" u="none" strike="noStrike" cap="none" spc="0" baseline="0">
          <a:solidFill>
            <a:srgbClr val="FFFFFF"/>
          </a:solidFill>
          <a:uFillTx/>
          <a:latin typeface="+mn-lt"/>
          <a:ea typeface="+mn-ea"/>
          <a:cs typeface="+mn-cs"/>
          <a:sym typeface="Slabo 13px"/>
        </a:defRPr>
      </a:lvl5pPr>
      <a:lvl6pPr marL="0" marR="0" indent="0" algn="l" defTabSz="309563" rtl="0" eaLnBrk="1" latinLnBrk="0" hangingPunct="1">
        <a:lnSpc>
          <a:spcPct val="100000"/>
        </a:lnSpc>
        <a:spcBef>
          <a:spcPts val="0"/>
        </a:spcBef>
        <a:spcAft>
          <a:spcPts val="0"/>
        </a:spcAft>
        <a:buClrTx/>
        <a:buSzTx/>
        <a:buFontTx/>
        <a:buNone/>
        <a:tabLst/>
        <a:defRPr sz="3413" b="0" i="0" u="none" strike="noStrike" cap="none" spc="0" baseline="0">
          <a:solidFill>
            <a:srgbClr val="FFFFFF"/>
          </a:solidFill>
          <a:uFillTx/>
          <a:latin typeface="+mn-lt"/>
          <a:ea typeface="+mn-ea"/>
          <a:cs typeface="+mn-cs"/>
          <a:sym typeface="Slabo 13px"/>
        </a:defRPr>
      </a:lvl6pPr>
      <a:lvl7pPr marL="0" marR="0" indent="0" algn="l" defTabSz="309563" rtl="0" eaLnBrk="1" latinLnBrk="0" hangingPunct="1">
        <a:lnSpc>
          <a:spcPct val="100000"/>
        </a:lnSpc>
        <a:spcBef>
          <a:spcPts val="0"/>
        </a:spcBef>
        <a:spcAft>
          <a:spcPts val="0"/>
        </a:spcAft>
        <a:buClrTx/>
        <a:buSzTx/>
        <a:buFontTx/>
        <a:buNone/>
        <a:tabLst/>
        <a:defRPr sz="3413" b="0" i="0" u="none" strike="noStrike" cap="none" spc="0" baseline="0">
          <a:solidFill>
            <a:srgbClr val="FFFFFF"/>
          </a:solidFill>
          <a:uFillTx/>
          <a:latin typeface="+mn-lt"/>
          <a:ea typeface="+mn-ea"/>
          <a:cs typeface="+mn-cs"/>
          <a:sym typeface="Slabo 13px"/>
        </a:defRPr>
      </a:lvl7pPr>
      <a:lvl8pPr marL="0" marR="0" indent="0" algn="l" defTabSz="309563" rtl="0" eaLnBrk="1" latinLnBrk="0" hangingPunct="1">
        <a:lnSpc>
          <a:spcPct val="100000"/>
        </a:lnSpc>
        <a:spcBef>
          <a:spcPts val="0"/>
        </a:spcBef>
        <a:spcAft>
          <a:spcPts val="0"/>
        </a:spcAft>
        <a:buClrTx/>
        <a:buSzTx/>
        <a:buFontTx/>
        <a:buNone/>
        <a:tabLst/>
        <a:defRPr sz="3413" b="0" i="0" u="none" strike="noStrike" cap="none" spc="0" baseline="0">
          <a:solidFill>
            <a:srgbClr val="FFFFFF"/>
          </a:solidFill>
          <a:uFillTx/>
          <a:latin typeface="+mn-lt"/>
          <a:ea typeface="+mn-ea"/>
          <a:cs typeface="+mn-cs"/>
          <a:sym typeface="Slabo 13px"/>
        </a:defRPr>
      </a:lvl8pPr>
      <a:lvl9pPr marL="0" marR="0" indent="0" algn="l" defTabSz="309563" rtl="0" eaLnBrk="1" latinLnBrk="0" hangingPunct="1">
        <a:lnSpc>
          <a:spcPct val="100000"/>
        </a:lnSpc>
        <a:spcBef>
          <a:spcPts val="0"/>
        </a:spcBef>
        <a:spcAft>
          <a:spcPts val="0"/>
        </a:spcAft>
        <a:buClrTx/>
        <a:buSzTx/>
        <a:buFontTx/>
        <a:buNone/>
        <a:tabLst/>
        <a:defRPr sz="3413" b="0" i="0" u="none" strike="noStrike" cap="none" spc="0" baseline="0">
          <a:solidFill>
            <a:srgbClr val="FFFFFF"/>
          </a:solidFill>
          <a:uFillTx/>
          <a:latin typeface="+mn-lt"/>
          <a:ea typeface="+mn-ea"/>
          <a:cs typeface="+mn-cs"/>
          <a:sym typeface="Slabo 13px"/>
        </a:defRPr>
      </a:lvl9pPr>
    </p:titleStyle>
    <p:bodyStyle>
      <a:lvl1pPr marL="0" marR="0" indent="0" algn="l" defTabSz="309563" rtl="0" eaLnBrk="1" latinLnBrk="0" hangingPunct="1">
        <a:lnSpc>
          <a:spcPct val="100000"/>
        </a:lnSpc>
        <a:spcBef>
          <a:spcPts val="375"/>
        </a:spcBef>
        <a:spcAft>
          <a:spcPts val="0"/>
        </a:spcAft>
        <a:buClrTx/>
        <a:buSzTx/>
        <a:buFontTx/>
        <a:buNone/>
        <a:tabLst/>
        <a:defRPr sz="1600" b="0" i="0" u="none" strike="noStrike" cap="none" spc="0" baseline="0">
          <a:solidFill>
            <a:srgbClr val="737475"/>
          </a:solidFill>
          <a:uFillTx/>
          <a:latin typeface="Calibri Light" panose="020F0302020204030204" pitchFamily="34" charset="0"/>
          <a:ea typeface="Segoe UI" panose="020B0502040204020203" pitchFamily="34" charset="0"/>
          <a:cs typeface="Microsoft Sans Serif" panose="020B0604020202020204" pitchFamily="34" charset="0"/>
          <a:sym typeface="Lato Light"/>
        </a:defRPr>
      </a:lvl1pPr>
      <a:lvl2pPr marL="0" marR="0" indent="0" algn="l" defTabSz="309563" rtl="0" eaLnBrk="1" latinLnBrk="0" hangingPunct="1">
        <a:lnSpc>
          <a:spcPct val="100000"/>
        </a:lnSpc>
        <a:spcBef>
          <a:spcPts val="375"/>
        </a:spcBef>
        <a:spcAft>
          <a:spcPts val="0"/>
        </a:spcAft>
        <a:buClrTx/>
        <a:buSzTx/>
        <a:buFontTx/>
        <a:buNone/>
        <a:tabLst/>
        <a:defRPr sz="1600" b="0" i="0" u="none" strike="noStrike" cap="none" spc="0" baseline="0">
          <a:solidFill>
            <a:srgbClr val="737475"/>
          </a:solidFill>
          <a:uFillTx/>
          <a:latin typeface="Calibri Light" panose="020F0302020204030204" pitchFamily="34" charset="0"/>
          <a:ea typeface="Segoe UI" panose="020B0502040204020203" pitchFamily="34" charset="0"/>
          <a:cs typeface="Microsoft Sans Serif" panose="020B0604020202020204" pitchFamily="34" charset="0"/>
          <a:sym typeface="Lato Light"/>
        </a:defRPr>
      </a:lvl2pPr>
      <a:lvl3pPr marL="0" marR="0" indent="0" algn="l" defTabSz="309563" rtl="0" eaLnBrk="1" latinLnBrk="0" hangingPunct="1">
        <a:lnSpc>
          <a:spcPct val="100000"/>
        </a:lnSpc>
        <a:spcBef>
          <a:spcPts val="375"/>
        </a:spcBef>
        <a:spcAft>
          <a:spcPts val="0"/>
        </a:spcAft>
        <a:buClrTx/>
        <a:buSzTx/>
        <a:buFontTx/>
        <a:buNone/>
        <a:tabLst/>
        <a:defRPr sz="1600" b="0" i="0" u="none" strike="noStrike" cap="none" spc="0" baseline="0">
          <a:solidFill>
            <a:srgbClr val="737475"/>
          </a:solidFill>
          <a:uFillTx/>
          <a:latin typeface="Calibri Light" panose="020F0302020204030204" pitchFamily="34" charset="0"/>
          <a:ea typeface="Segoe UI" panose="020B0502040204020203" pitchFamily="34" charset="0"/>
          <a:cs typeface="Microsoft Sans Serif" panose="020B0604020202020204" pitchFamily="34" charset="0"/>
          <a:sym typeface="Lato Light"/>
        </a:defRPr>
      </a:lvl3pPr>
      <a:lvl4pPr marL="0" marR="0" indent="0" algn="l" defTabSz="309563" rtl="0" eaLnBrk="1" latinLnBrk="0" hangingPunct="1">
        <a:lnSpc>
          <a:spcPct val="100000"/>
        </a:lnSpc>
        <a:spcBef>
          <a:spcPts val="375"/>
        </a:spcBef>
        <a:spcAft>
          <a:spcPts val="0"/>
        </a:spcAft>
        <a:buClrTx/>
        <a:buSzTx/>
        <a:buFontTx/>
        <a:buNone/>
        <a:tabLst/>
        <a:defRPr sz="1600" b="0" i="0" u="none" strike="noStrike" cap="none" spc="0" baseline="0">
          <a:solidFill>
            <a:srgbClr val="737475"/>
          </a:solidFill>
          <a:uFillTx/>
          <a:latin typeface="Calibri Light" panose="020F0302020204030204" pitchFamily="34" charset="0"/>
          <a:ea typeface="Segoe UI" panose="020B0502040204020203" pitchFamily="34" charset="0"/>
          <a:cs typeface="Microsoft Sans Serif" panose="020B0604020202020204" pitchFamily="34" charset="0"/>
          <a:sym typeface="Lato Light"/>
        </a:defRPr>
      </a:lvl4pPr>
      <a:lvl5pPr marL="0" marR="0" indent="0" algn="l" defTabSz="309563" rtl="0" eaLnBrk="1" latinLnBrk="0" hangingPunct="1">
        <a:lnSpc>
          <a:spcPct val="100000"/>
        </a:lnSpc>
        <a:spcBef>
          <a:spcPts val="375"/>
        </a:spcBef>
        <a:spcAft>
          <a:spcPts val="0"/>
        </a:spcAft>
        <a:buClrTx/>
        <a:buSzTx/>
        <a:buFontTx/>
        <a:buNone/>
        <a:tabLst/>
        <a:defRPr sz="1600" b="0" i="0" u="none" strike="noStrike" cap="none" spc="0" baseline="0">
          <a:solidFill>
            <a:srgbClr val="737475"/>
          </a:solidFill>
          <a:uFillTx/>
          <a:latin typeface="Calibri Light" panose="020F0302020204030204" pitchFamily="34" charset="0"/>
          <a:ea typeface="Segoe UI" panose="020B0502040204020203" pitchFamily="34" charset="0"/>
          <a:cs typeface="Microsoft Sans Serif" panose="020B0604020202020204" pitchFamily="34" charset="0"/>
          <a:sym typeface="Lato Light"/>
        </a:defRPr>
      </a:lvl5pPr>
      <a:lvl6pPr marL="0" marR="0" indent="0" algn="l" defTabSz="309563" rtl="0" eaLnBrk="1" latinLnBrk="0" hangingPunct="1">
        <a:lnSpc>
          <a:spcPct val="100000"/>
        </a:lnSpc>
        <a:spcBef>
          <a:spcPts val="375"/>
        </a:spcBef>
        <a:spcAft>
          <a:spcPts val="0"/>
        </a:spcAft>
        <a:buClrTx/>
        <a:buSzTx/>
        <a:buFontTx/>
        <a:buNone/>
        <a:tabLst/>
        <a:defRPr sz="1688" b="0" i="0" u="none" strike="noStrike" cap="none" spc="0" baseline="0">
          <a:solidFill>
            <a:srgbClr val="000000"/>
          </a:solidFill>
          <a:uFillTx/>
          <a:latin typeface="Lato Light"/>
          <a:ea typeface="Lato Light"/>
          <a:cs typeface="Lato Light"/>
          <a:sym typeface="Lato Light"/>
        </a:defRPr>
      </a:lvl6pPr>
      <a:lvl7pPr marL="0" marR="0" indent="0" algn="l" defTabSz="309563" rtl="0" eaLnBrk="1" latinLnBrk="0" hangingPunct="1">
        <a:lnSpc>
          <a:spcPct val="100000"/>
        </a:lnSpc>
        <a:spcBef>
          <a:spcPts val="375"/>
        </a:spcBef>
        <a:spcAft>
          <a:spcPts val="0"/>
        </a:spcAft>
        <a:buClrTx/>
        <a:buSzTx/>
        <a:buFontTx/>
        <a:buNone/>
        <a:tabLst/>
        <a:defRPr sz="1688" b="0" i="0" u="none" strike="noStrike" cap="none" spc="0" baseline="0">
          <a:solidFill>
            <a:srgbClr val="000000"/>
          </a:solidFill>
          <a:uFillTx/>
          <a:latin typeface="Lato Light"/>
          <a:ea typeface="Lato Light"/>
          <a:cs typeface="Lato Light"/>
          <a:sym typeface="Lato Light"/>
        </a:defRPr>
      </a:lvl7pPr>
      <a:lvl8pPr marL="0" marR="0" indent="0" algn="l" defTabSz="309563" rtl="0" eaLnBrk="1" latinLnBrk="0" hangingPunct="1">
        <a:lnSpc>
          <a:spcPct val="100000"/>
        </a:lnSpc>
        <a:spcBef>
          <a:spcPts val="375"/>
        </a:spcBef>
        <a:spcAft>
          <a:spcPts val="0"/>
        </a:spcAft>
        <a:buClrTx/>
        <a:buSzTx/>
        <a:buFontTx/>
        <a:buNone/>
        <a:tabLst/>
        <a:defRPr sz="1688" b="0" i="0" u="none" strike="noStrike" cap="none" spc="0" baseline="0">
          <a:solidFill>
            <a:srgbClr val="000000"/>
          </a:solidFill>
          <a:uFillTx/>
          <a:latin typeface="Lato Light"/>
          <a:ea typeface="Lato Light"/>
          <a:cs typeface="Lato Light"/>
          <a:sym typeface="Lato Light"/>
        </a:defRPr>
      </a:lvl8pPr>
      <a:lvl9pPr marL="0" marR="0" indent="0" algn="l" defTabSz="309563" rtl="0" eaLnBrk="1" latinLnBrk="0" hangingPunct="1">
        <a:lnSpc>
          <a:spcPct val="100000"/>
        </a:lnSpc>
        <a:spcBef>
          <a:spcPts val="375"/>
        </a:spcBef>
        <a:spcAft>
          <a:spcPts val="0"/>
        </a:spcAft>
        <a:buClrTx/>
        <a:buSzTx/>
        <a:buFontTx/>
        <a:buNone/>
        <a:tabLst/>
        <a:defRPr sz="1688" b="0" i="0" u="none" strike="noStrike" cap="none" spc="0" baseline="0">
          <a:solidFill>
            <a:srgbClr val="000000"/>
          </a:solidFill>
          <a:uFillTx/>
          <a:latin typeface="Lato Light"/>
          <a:ea typeface="Lato Light"/>
          <a:cs typeface="Lato Light"/>
          <a:sym typeface="Lato Light"/>
        </a:defRPr>
      </a:lvl9pPr>
    </p:bodyStyle>
    <p:otherStyle>
      <a:lvl1pPr marL="0" marR="0" indent="0" algn="ctr" defTabSz="309563"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Lato Regular"/>
        </a:defRPr>
      </a:lvl1pPr>
      <a:lvl2pPr marL="0" marR="0" indent="85725" algn="ctr" defTabSz="309563"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Lato Regular"/>
        </a:defRPr>
      </a:lvl2pPr>
      <a:lvl3pPr marL="0" marR="0" indent="171450" algn="ctr" defTabSz="309563"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Lato Regular"/>
        </a:defRPr>
      </a:lvl3pPr>
      <a:lvl4pPr marL="0" marR="0" indent="257175" algn="ctr" defTabSz="309563"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Lato Regular"/>
        </a:defRPr>
      </a:lvl4pPr>
      <a:lvl5pPr marL="0" marR="0" indent="342900" algn="ctr" defTabSz="309563"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Lato Regular"/>
        </a:defRPr>
      </a:lvl5pPr>
      <a:lvl6pPr marL="0" marR="0" indent="428625" algn="ctr" defTabSz="309563"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Lato Regular"/>
        </a:defRPr>
      </a:lvl6pPr>
      <a:lvl7pPr marL="0" marR="0" indent="514350" algn="ctr" defTabSz="309563"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Lato Regular"/>
        </a:defRPr>
      </a:lvl7pPr>
      <a:lvl8pPr marL="0" marR="0" indent="600075" algn="ctr" defTabSz="309563"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Lato Regular"/>
        </a:defRPr>
      </a:lvl8pPr>
      <a:lvl9pPr marL="0" marR="0" indent="685800" algn="ctr" defTabSz="309563" eaLnBrk="1" latinLnBrk="0" hangingPunct="1">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Lato Regular"/>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EB2E7-A381-1FF7-6968-8041256C17E4}"/>
              </a:ext>
            </a:extLst>
          </p:cNvPr>
          <p:cNvSpPr>
            <a:spLocks noGrp="1"/>
          </p:cNvSpPr>
          <p:nvPr>
            <p:ph type="title"/>
          </p:nvPr>
        </p:nvSpPr>
        <p:spPr/>
        <p:txBody>
          <a:bodyPr/>
          <a:lstStyle/>
          <a:p>
            <a:r>
              <a:rPr lang="en-US" dirty="0">
                <a:solidFill>
                  <a:srgbClr val="366E9B"/>
                </a:solidFill>
              </a:rPr>
              <a:t>Early Childhood Educators Health Insurance Subsidy</a:t>
            </a:r>
          </a:p>
        </p:txBody>
      </p:sp>
      <p:pic>
        <p:nvPicPr>
          <p:cNvPr id="7" name="Picture Placeholder 6" descr="Teacher high-fiving young student">
            <a:extLst>
              <a:ext uri="{FF2B5EF4-FFF2-40B4-BE49-F238E27FC236}">
                <a16:creationId xmlns:a16="http://schemas.microsoft.com/office/drawing/2014/main" id="{8D33A47D-CBC7-5B1F-D213-64A6C48BF6BE}"/>
              </a:ext>
            </a:extLst>
          </p:cNvPr>
          <p:cNvPicPr>
            <a:picLocks noGrp="1" noChangeAspect="1"/>
          </p:cNvPicPr>
          <p:nvPr>
            <p:ph type="pic" sz="quarter" idx="16"/>
          </p:nvPr>
        </p:nvPicPr>
        <p:blipFill>
          <a:blip r:embed="rId2" cstate="print">
            <a:extLst>
              <a:ext uri="{28A0092B-C50C-407E-A947-70E740481C1C}">
                <a14:useLocalDpi xmlns:a14="http://schemas.microsoft.com/office/drawing/2010/main" val="0"/>
              </a:ext>
            </a:extLst>
          </a:blip>
          <a:srcRect l="13416" r="13416"/>
          <a:stretch/>
        </p:blipFill>
        <p:spPr>
          <a:custGeom>
            <a:avLst/>
            <a:gdLst>
              <a:gd name="connsiteX0" fmla="*/ 479777 w 5103659"/>
              <a:gd name="connsiteY0" fmla="*/ 0 h 4983807"/>
              <a:gd name="connsiteX1" fmla="*/ 5103659 w 5103659"/>
              <a:gd name="connsiteY1" fmla="*/ 0 h 4983807"/>
              <a:gd name="connsiteX2" fmla="*/ 5103659 w 5103659"/>
              <a:gd name="connsiteY2" fmla="*/ 4477535 h 4983807"/>
              <a:gd name="connsiteX3" fmla="*/ 4921529 w 5103659"/>
              <a:gd name="connsiteY3" fmla="*/ 4586750 h 4983807"/>
              <a:gd name="connsiteX4" fmla="*/ 3332880 w 5103659"/>
              <a:gd name="connsiteY4" fmla="*/ 4983807 h 4983807"/>
              <a:gd name="connsiteX5" fmla="*/ 0 w 5103659"/>
              <a:gd name="connsiteY5" fmla="*/ 1694042 h 4983807"/>
              <a:gd name="connsiteX6" fmla="*/ 402261 w 5103659"/>
              <a:gd name="connsiteY6" fmla="*/ 125945 h 498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03659" h="4983807">
                <a:moveTo>
                  <a:pt x="479777" y="0"/>
                </a:moveTo>
                <a:lnTo>
                  <a:pt x="5103659" y="0"/>
                </a:lnTo>
                <a:lnTo>
                  <a:pt x="5103659" y="4477535"/>
                </a:lnTo>
                <a:lnTo>
                  <a:pt x="4921529" y="4586750"/>
                </a:lnTo>
                <a:cubicBezTo>
                  <a:pt x="4449282" y="4839972"/>
                  <a:pt x="3908099" y="4983807"/>
                  <a:pt x="3332880" y="4983807"/>
                </a:cubicBezTo>
                <a:cubicBezTo>
                  <a:pt x="1492181" y="4983807"/>
                  <a:pt x="0" y="3510929"/>
                  <a:pt x="0" y="1694042"/>
                </a:cubicBezTo>
                <a:cubicBezTo>
                  <a:pt x="0" y="1126265"/>
                  <a:pt x="145721" y="592082"/>
                  <a:pt x="402261" y="125945"/>
                </a:cubicBezTo>
                <a:close/>
              </a:path>
            </a:pathLst>
          </a:custGeom>
        </p:spPr>
      </p:pic>
      <p:sp>
        <p:nvSpPr>
          <p:cNvPr id="2" name="Text Placeholder 3">
            <a:extLst>
              <a:ext uri="{FF2B5EF4-FFF2-40B4-BE49-F238E27FC236}">
                <a16:creationId xmlns:a16="http://schemas.microsoft.com/office/drawing/2014/main" id="{DA6FB5AB-D701-5332-8555-BDB97D8F88A9}"/>
              </a:ext>
            </a:extLst>
          </p:cNvPr>
          <p:cNvSpPr txBox="1">
            <a:spLocks/>
          </p:cNvSpPr>
          <p:nvPr/>
        </p:nvSpPr>
        <p:spPr>
          <a:xfrm>
            <a:off x="227000" y="4529897"/>
            <a:ext cx="1549762" cy="349856"/>
          </a:xfrm>
          <a:prstGeom prst="rect">
            <a:avLst/>
          </a:prstGeom>
          <a:noFill/>
        </p:spPr>
        <p:txBody>
          <a:bodyPr anchor="t"/>
          <a:lstStyle>
            <a:lvl1pPr marL="0" marR="0" indent="0" algn="l" defTabSz="309563" rtl="0" eaLnBrk="1" latinLnBrk="0" hangingPunct="1">
              <a:lnSpc>
                <a:spcPct val="100000"/>
              </a:lnSpc>
              <a:spcBef>
                <a:spcPts val="0"/>
              </a:spcBef>
              <a:spcAft>
                <a:spcPts val="0"/>
              </a:spcAft>
              <a:buClrTx/>
              <a:buSzTx/>
              <a:buFontTx/>
              <a:buNone/>
              <a:tabLst/>
              <a:defRPr sz="1200" b="0" i="0" u="none" strike="noStrike" cap="none" spc="0" baseline="0">
                <a:solidFill>
                  <a:schemeClr val="bg1"/>
                </a:solidFill>
                <a:uFillTx/>
                <a:latin typeface="Foco" panose="020B0504050202020203" pitchFamily="34" charset="0"/>
                <a:ea typeface="Foco" panose="020B0504050202020203" pitchFamily="34" charset="0"/>
                <a:cs typeface="Segoe UI" panose="020B0502040204020203" pitchFamily="34" charset="0"/>
                <a:sym typeface="Lato Light"/>
              </a:defRPr>
            </a:lvl1pPr>
            <a:lvl2pPr marL="0" marR="0" indent="0" algn="l" defTabSz="309563" rtl="0" eaLnBrk="1" latinLnBrk="0" hangingPunct="1">
              <a:lnSpc>
                <a:spcPct val="100000"/>
              </a:lnSpc>
              <a:spcBef>
                <a:spcPts val="375"/>
              </a:spcBef>
              <a:spcAft>
                <a:spcPts val="0"/>
              </a:spcAft>
              <a:buClrTx/>
              <a:buSzTx/>
              <a:buFontTx/>
              <a:buNone/>
              <a:tabLst/>
              <a:defRPr sz="1600" b="0" i="0" u="none" strike="noStrike" cap="none" spc="0" baseline="0">
                <a:solidFill>
                  <a:srgbClr val="737475"/>
                </a:solidFill>
                <a:uFillTx/>
                <a:latin typeface="Calibri Light" panose="020F0302020204030204" pitchFamily="34" charset="0"/>
                <a:ea typeface="Segoe UI" panose="020B0502040204020203" pitchFamily="34" charset="0"/>
                <a:cs typeface="Microsoft Sans Serif" panose="020B0604020202020204" pitchFamily="34" charset="0"/>
                <a:sym typeface="Lato Light"/>
              </a:defRPr>
            </a:lvl2pPr>
            <a:lvl3pPr marL="0" marR="0" indent="0" algn="l" defTabSz="309563" rtl="0" eaLnBrk="1" latinLnBrk="0" hangingPunct="1">
              <a:lnSpc>
                <a:spcPct val="100000"/>
              </a:lnSpc>
              <a:spcBef>
                <a:spcPts val="375"/>
              </a:spcBef>
              <a:spcAft>
                <a:spcPts val="0"/>
              </a:spcAft>
              <a:buClrTx/>
              <a:buSzTx/>
              <a:buFontTx/>
              <a:buNone/>
              <a:tabLst/>
              <a:defRPr sz="1600" b="0" i="0" u="none" strike="noStrike" cap="none" spc="0" baseline="0">
                <a:solidFill>
                  <a:srgbClr val="737475"/>
                </a:solidFill>
                <a:uFillTx/>
                <a:latin typeface="Calibri Light" panose="020F0302020204030204" pitchFamily="34" charset="0"/>
                <a:ea typeface="Segoe UI" panose="020B0502040204020203" pitchFamily="34" charset="0"/>
                <a:cs typeface="Microsoft Sans Serif" panose="020B0604020202020204" pitchFamily="34" charset="0"/>
                <a:sym typeface="Lato Light"/>
              </a:defRPr>
            </a:lvl3pPr>
            <a:lvl4pPr marL="0" marR="0" indent="0" algn="l" defTabSz="309563" rtl="0" eaLnBrk="1" latinLnBrk="0" hangingPunct="1">
              <a:lnSpc>
                <a:spcPct val="100000"/>
              </a:lnSpc>
              <a:spcBef>
                <a:spcPts val="375"/>
              </a:spcBef>
              <a:spcAft>
                <a:spcPts val="0"/>
              </a:spcAft>
              <a:buClrTx/>
              <a:buSzTx/>
              <a:buFontTx/>
              <a:buNone/>
              <a:tabLst/>
              <a:defRPr sz="1600" b="0" i="0" u="none" strike="noStrike" cap="none" spc="0" baseline="0">
                <a:solidFill>
                  <a:srgbClr val="737475"/>
                </a:solidFill>
                <a:uFillTx/>
                <a:latin typeface="Calibri Light" panose="020F0302020204030204" pitchFamily="34" charset="0"/>
                <a:ea typeface="Segoe UI" panose="020B0502040204020203" pitchFamily="34" charset="0"/>
                <a:cs typeface="Microsoft Sans Serif" panose="020B0604020202020204" pitchFamily="34" charset="0"/>
                <a:sym typeface="Lato Light"/>
              </a:defRPr>
            </a:lvl4pPr>
            <a:lvl5pPr marL="0" marR="0" indent="0" algn="l" defTabSz="309563" rtl="0" eaLnBrk="1" latinLnBrk="0" hangingPunct="1">
              <a:lnSpc>
                <a:spcPct val="100000"/>
              </a:lnSpc>
              <a:spcBef>
                <a:spcPts val="375"/>
              </a:spcBef>
              <a:spcAft>
                <a:spcPts val="0"/>
              </a:spcAft>
              <a:buClrTx/>
              <a:buSzTx/>
              <a:buFontTx/>
              <a:buNone/>
              <a:tabLst/>
              <a:defRPr sz="1600" b="0" i="0" u="none" strike="noStrike" cap="none" spc="0" baseline="0">
                <a:solidFill>
                  <a:srgbClr val="737475"/>
                </a:solidFill>
                <a:uFillTx/>
                <a:latin typeface="Calibri Light" panose="020F0302020204030204" pitchFamily="34" charset="0"/>
                <a:ea typeface="Segoe UI" panose="020B0502040204020203" pitchFamily="34" charset="0"/>
                <a:cs typeface="Microsoft Sans Serif" panose="020B0604020202020204" pitchFamily="34" charset="0"/>
                <a:sym typeface="Lato Light"/>
              </a:defRPr>
            </a:lvl5pPr>
            <a:lvl6pPr marL="0" marR="0" indent="0" algn="l" defTabSz="309563" rtl="0" eaLnBrk="1" latinLnBrk="0" hangingPunct="1">
              <a:lnSpc>
                <a:spcPct val="100000"/>
              </a:lnSpc>
              <a:spcBef>
                <a:spcPts val="375"/>
              </a:spcBef>
              <a:spcAft>
                <a:spcPts val="0"/>
              </a:spcAft>
              <a:buClrTx/>
              <a:buSzTx/>
              <a:buFontTx/>
              <a:buNone/>
              <a:tabLst/>
              <a:defRPr sz="1688" b="0" i="0" u="none" strike="noStrike" cap="none" spc="0" baseline="0">
                <a:solidFill>
                  <a:srgbClr val="000000"/>
                </a:solidFill>
                <a:uFillTx/>
                <a:latin typeface="Lato Light"/>
                <a:ea typeface="Lato Light"/>
                <a:cs typeface="Lato Light"/>
                <a:sym typeface="Lato Light"/>
              </a:defRPr>
            </a:lvl6pPr>
            <a:lvl7pPr marL="0" marR="0" indent="0" algn="l" defTabSz="309563" rtl="0" eaLnBrk="1" latinLnBrk="0" hangingPunct="1">
              <a:lnSpc>
                <a:spcPct val="100000"/>
              </a:lnSpc>
              <a:spcBef>
                <a:spcPts val="375"/>
              </a:spcBef>
              <a:spcAft>
                <a:spcPts val="0"/>
              </a:spcAft>
              <a:buClrTx/>
              <a:buSzTx/>
              <a:buFontTx/>
              <a:buNone/>
              <a:tabLst/>
              <a:defRPr sz="1688" b="0" i="0" u="none" strike="noStrike" cap="none" spc="0" baseline="0">
                <a:solidFill>
                  <a:srgbClr val="000000"/>
                </a:solidFill>
                <a:uFillTx/>
                <a:latin typeface="Lato Light"/>
                <a:ea typeface="Lato Light"/>
                <a:cs typeface="Lato Light"/>
                <a:sym typeface="Lato Light"/>
              </a:defRPr>
            </a:lvl7pPr>
            <a:lvl8pPr marL="0" marR="0" indent="0" algn="l" defTabSz="309563" rtl="0" eaLnBrk="1" latinLnBrk="0" hangingPunct="1">
              <a:lnSpc>
                <a:spcPct val="100000"/>
              </a:lnSpc>
              <a:spcBef>
                <a:spcPts val="375"/>
              </a:spcBef>
              <a:spcAft>
                <a:spcPts val="0"/>
              </a:spcAft>
              <a:buClrTx/>
              <a:buSzTx/>
              <a:buFontTx/>
              <a:buNone/>
              <a:tabLst/>
              <a:defRPr sz="1688" b="0" i="0" u="none" strike="noStrike" cap="none" spc="0" baseline="0">
                <a:solidFill>
                  <a:srgbClr val="000000"/>
                </a:solidFill>
                <a:uFillTx/>
                <a:latin typeface="Lato Light"/>
                <a:ea typeface="Lato Light"/>
                <a:cs typeface="Lato Light"/>
                <a:sym typeface="Lato Light"/>
              </a:defRPr>
            </a:lvl8pPr>
            <a:lvl9pPr marL="0" marR="0" indent="0" algn="l" defTabSz="309563" rtl="0" eaLnBrk="1" latinLnBrk="0" hangingPunct="1">
              <a:lnSpc>
                <a:spcPct val="100000"/>
              </a:lnSpc>
              <a:spcBef>
                <a:spcPts val="375"/>
              </a:spcBef>
              <a:spcAft>
                <a:spcPts val="0"/>
              </a:spcAft>
              <a:buClrTx/>
              <a:buSzTx/>
              <a:buFontTx/>
              <a:buNone/>
              <a:tabLst/>
              <a:defRPr sz="1688" b="0" i="0" u="none" strike="noStrike" cap="none" spc="0" baseline="0">
                <a:solidFill>
                  <a:srgbClr val="000000"/>
                </a:solidFill>
                <a:uFillTx/>
                <a:latin typeface="Lato Light"/>
                <a:ea typeface="Lato Light"/>
                <a:cs typeface="Lato Light"/>
                <a:sym typeface="Lato Light"/>
              </a:defRPr>
            </a:lvl9pPr>
          </a:lstStyle>
          <a:p>
            <a:r>
              <a:rPr lang="en-US" dirty="0"/>
              <a:t>September 11, 2026</a:t>
            </a:r>
          </a:p>
        </p:txBody>
      </p:sp>
    </p:spTree>
    <p:extLst>
      <p:ext uri="{BB962C8B-B14F-4D97-AF65-F5344CB8AC3E}">
        <p14:creationId xmlns:p14="http://schemas.microsoft.com/office/powerpoint/2010/main" val="383236467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D8C89-FA73-F7E1-7B6D-D40C5D988C24}"/>
              </a:ext>
            </a:extLst>
          </p:cNvPr>
          <p:cNvSpPr>
            <a:spLocks noGrp="1"/>
          </p:cNvSpPr>
          <p:nvPr>
            <p:ph type="title"/>
          </p:nvPr>
        </p:nvSpPr>
        <p:spPr/>
        <p:txBody>
          <a:bodyPr/>
          <a:lstStyle/>
          <a:p>
            <a:r>
              <a:rPr lang="en-US" dirty="0">
                <a:solidFill>
                  <a:schemeClr val="accent6"/>
                </a:solidFill>
              </a:rPr>
              <a:t>Subsidy details</a:t>
            </a:r>
          </a:p>
        </p:txBody>
      </p:sp>
      <p:sp>
        <p:nvSpPr>
          <p:cNvPr id="3" name="Text Placeholder 2">
            <a:extLst>
              <a:ext uri="{FF2B5EF4-FFF2-40B4-BE49-F238E27FC236}">
                <a16:creationId xmlns:a16="http://schemas.microsoft.com/office/drawing/2014/main" id="{B0A9D6C1-1645-B2FD-AB0E-FCF8232B539A}"/>
              </a:ext>
            </a:extLst>
          </p:cNvPr>
          <p:cNvSpPr>
            <a:spLocks noGrp="1"/>
          </p:cNvSpPr>
          <p:nvPr>
            <p:ph type="body" sz="quarter" idx="14"/>
          </p:nvPr>
        </p:nvSpPr>
        <p:spPr>
          <a:xfrm>
            <a:off x="425302" y="1396587"/>
            <a:ext cx="3941135" cy="2869406"/>
          </a:xfrm>
        </p:spPr>
        <p:txBody>
          <a:bodyPr/>
          <a:lstStyle/>
          <a:p>
            <a:pPr lvl="0"/>
            <a:r>
              <a:rPr lang="en-US" sz="1200" dirty="0"/>
              <a:t>Early Childhood Educators will be eligible for a state subsidy to lower their costs for health insurance through Access Health CT starting January 1, 2027. </a:t>
            </a:r>
            <a:endParaRPr lang="en-US" dirty="0"/>
          </a:p>
          <a:p>
            <a:pPr lvl="1"/>
            <a:r>
              <a:rPr lang="en-US" sz="1100" dirty="0"/>
              <a:t>The subsidy ranges from $1,000-$1,200 per year, based on household income. </a:t>
            </a:r>
          </a:p>
          <a:p>
            <a:pPr lvl="1"/>
            <a:r>
              <a:rPr lang="en-US" sz="1100" dirty="0"/>
              <a:t>It is available to educators working at licensed child care centers, group child care homes and family child care homes. Public school preschool teachers are not eligible. </a:t>
            </a:r>
          </a:p>
          <a:p>
            <a:pPr lvl="1"/>
            <a:r>
              <a:rPr lang="en-US" sz="1100" dirty="0"/>
              <a:t>The subsidy can be applied towards:</a:t>
            </a:r>
          </a:p>
          <a:p>
            <a:pPr lvl="2"/>
            <a:r>
              <a:rPr lang="en-US" sz="1100" dirty="0"/>
              <a:t>Individual health plan premiums</a:t>
            </a:r>
          </a:p>
          <a:p>
            <a:pPr lvl="2"/>
            <a:r>
              <a:rPr lang="en-US" sz="1100" dirty="0"/>
              <a:t>The employee premium cost for a small group plan; or</a:t>
            </a:r>
          </a:p>
          <a:p>
            <a:pPr lvl="2"/>
            <a:r>
              <a:rPr lang="en-US" sz="1100" dirty="0"/>
              <a:t>In combination with an employer contribution through an Individual Coverage Health Reimbursement Arrangement (ICHRA). </a:t>
            </a:r>
          </a:p>
          <a:p>
            <a:pPr lvl="1"/>
            <a:endParaRPr lang="en-US" dirty="0"/>
          </a:p>
          <a:p>
            <a:endParaRPr lang="en-US" dirty="0"/>
          </a:p>
          <a:p>
            <a:endParaRPr lang="en-US" dirty="0"/>
          </a:p>
        </p:txBody>
      </p:sp>
      <p:pic>
        <p:nvPicPr>
          <p:cNvPr id="6" name="Picture Placeholder 5" descr="Children playing with toy blocks">
            <a:extLst>
              <a:ext uri="{FF2B5EF4-FFF2-40B4-BE49-F238E27FC236}">
                <a16:creationId xmlns:a16="http://schemas.microsoft.com/office/drawing/2014/main" id="{53859C46-12A0-3398-4B3B-381CF676F22C}"/>
              </a:ext>
            </a:extLst>
          </p:cNvPr>
          <p:cNvPicPr>
            <a:picLocks noGrp="1" noChangeAspect="1"/>
          </p:cNvPicPr>
          <p:nvPr>
            <p:ph type="pic" sz="quarter" idx="16"/>
          </p:nvPr>
        </p:nvPicPr>
        <p:blipFill>
          <a:blip r:embed="rId2" cstate="print">
            <a:extLst>
              <a:ext uri="{28A0092B-C50C-407E-A947-70E740481C1C}">
                <a14:useLocalDpi xmlns:a14="http://schemas.microsoft.com/office/drawing/2010/main" val="0"/>
              </a:ext>
            </a:extLst>
          </a:blip>
          <a:srcRect l="15071" r="15071"/>
          <a:stretch/>
        </p:blipFill>
        <p:spPr>
          <a:xfrm>
            <a:off x="4305300" y="0"/>
            <a:ext cx="4838700" cy="4625135"/>
          </a:xfrm>
          <a:custGeom>
            <a:avLst/>
            <a:gdLst>
              <a:gd name="connsiteX0" fmla="*/ 316535 w 4838700"/>
              <a:gd name="connsiteY0" fmla="*/ 0 h 4983808"/>
              <a:gd name="connsiteX1" fmla="*/ 4838700 w 4838700"/>
              <a:gd name="connsiteY1" fmla="*/ 0 h 4983808"/>
              <a:gd name="connsiteX2" fmla="*/ 4838700 w 4838700"/>
              <a:gd name="connsiteY2" fmla="*/ 4757098 h 4983808"/>
              <a:gd name="connsiteX3" fmla="*/ 4684173 w 4838700"/>
              <a:gd name="connsiteY3" fmla="*/ 4811873 h 4983808"/>
              <a:gd name="connsiteX4" fmla="*/ 3578215 w 4838700"/>
              <a:gd name="connsiteY4" fmla="*/ 4983808 h 4983808"/>
              <a:gd name="connsiteX5" fmla="*/ 0 w 4838700"/>
              <a:gd name="connsiteY5" fmla="*/ 1451882 h 4983808"/>
              <a:gd name="connsiteX6" fmla="*/ 248197 w 4838700"/>
              <a:gd name="connsiteY6" fmla="*/ 156813 h 4983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8700" h="4983808">
                <a:moveTo>
                  <a:pt x="316535" y="0"/>
                </a:moveTo>
                <a:lnTo>
                  <a:pt x="4838700" y="0"/>
                </a:lnTo>
                <a:lnTo>
                  <a:pt x="4838700" y="4757098"/>
                </a:lnTo>
                <a:lnTo>
                  <a:pt x="4684173" y="4811873"/>
                </a:lnTo>
                <a:cubicBezTo>
                  <a:pt x="4335892" y="4923487"/>
                  <a:pt x="3964191" y="4983808"/>
                  <a:pt x="3578215" y="4983808"/>
                </a:cubicBezTo>
                <a:cubicBezTo>
                  <a:pt x="1602021" y="4983808"/>
                  <a:pt x="0" y="3402511"/>
                  <a:pt x="0" y="1451882"/>
                </a:cubicBezTo>
                <a:cubicBezTo>
                  <a:pt x="0" y="994703"/>
                  <a:pt x="88002" y="557812"/>
                  <a:pt x="248197" y="156813"/>
                </a:cubicBezTo>
                <a:close/>
              </a:path>
            </a:pathLst>
          </a:custGeom>
        </p:spPr>
      </p:pic>
    </p:spTree>
    <p:extLst>
      <p:ext uri="{BB962C8B-B14F-4D97-AF65-F5344CB8AC3E}">
        <p14:creationId xmlns:p14="http://schemas.microsoft.com/office/powerpoint/2010/main" val="831299871"/>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9512F18-4BF3-3B11-A710-AA296133EE03}"/>
              </a:ext>
            </a:extLst>
          </p:cNvPr>
          <p:cNvSpPr>
            <a:spLocks noGrp="1"/>
          </p:cNvSpPr>
          <p:nvPr>
            <p:ph type="body" sz="quarter" idx="17"/>
          </p:nvPr>
        </p:nvSpPr>
        <p:spPr/>
        <p:txBody>
          <a:bodyPr/>
          <a:lstStyle/>
          <a:p>
            <a:r>
              <a:rPr lang="en-US" dirty="0">
                <a:solidFill>
                  <a:schemeClr val="accent6"/>
                </a:solidFill>
              </a:rPr>
              <a:t>How enrollment works</a:t>
            </a:r>
          </a:p>
        </p:txBody>
      </p:sp>
      <p:pic>
        <p:nvPicPr>
          <p:cNvPr id="6" name="Picture Placeholder 5" descr="Woman reading to toddlers">
            <a:extLst>
              <a:ext uri="{FF2B5EF4-FFF2-40B4-BE49-F238E27FC236}">
                <a16:creationId xmlns:a16="http://schemas.microsoft.com/office/drawing/2014/main" id="{D54ED9F2-71CC-6D88-5023-A2041C2DD75D}"/>
              </a:ext>
            </a:extLst>
          </p:cNvPr>
          <p:cNvPicPr>
            <a:picLocks noGrp="1" noChangeAspect="1"/>
          </p:cNvPicPr>
          <p:nvPr>
            <p:ph type="pic" sz="quarter" idx="18"/>
          </p:nvPr>
        </p:nvPicPr>
        <p:blipFill>
          <a:blip r:embed="rId2" cstate="print">
            <a:extLst>
              <a:ext uri="{28A0092B-C50C-407E-A947-70E740481C1C}">
                <a14:useLocalDpi xmlns:a14="http://schemas.microsoft.com/office/drawing/2010/main" val="0"/>
              </a:ext>
            </a:extLst>
          </a:blip>
          <a:srcRect l="15504" r="15504"/>
          <a:stretch/>
        </p:blipFill>
        <p:spPr/>
      </p:pic>
      <p:sp>
        <p:nvSpPr>
          <p:cNvPr id="3" name="Text Placeholder 2">
            <a:extLst>
              <a:ext uri="{FF2B5EF4-FFF2-40B4-BE49-F238E27FC236}">
                <a16:creationId xmlns:a16="http://schemas.microsoft.com/office/drawing/2014/main" id="{ACCF8667-C248-0E8A-BD71-40871B751D74}"/>
              </a:ext>
            </a:extLst>
          </p:cNvPr>
          <p:cNvSpPr>
            <a:spLocks noGrp="1"/>
          </p:cNvSpPr>
          <p:nvPr>
            <p:ph type="body" sz="quarter" idx="15"/>
          </p:nvPr>
        </p:nvSpPr>
        <p:spPr>
          <a:xfrm>
            <a:off x="5061661" y="1321209"/>
            <a:ext cx="3740368" cy="2869406"/>
          </a:xfrm>
        </p:spPr>
        <p:txBody>
          <a:bodyPr/>
          <a:lstStyle/>
          <a:p>
            <a:pPr marL="285750" indent="-285750">
              <a:buClr>
                <a:srgbClr val="84B54C"/>
              </a:buClr>
              <a:buFont typeface="Courier New" panose="02070309020205020404" pitchFamily="49" charset="0"/>
              <a:buChar char="o"/>
            </a:pPr>
            <a:r>
              <a:rPr lang="en-US" sz="1200" b="0" dirty="0"/>
              <a:t>Available when Open Enrollment begins on October 23, 2026.</a:t>
            </a:r>
          </a:p>
          <a:p>
            <a:pPr marL="285750" indent="-285750">
              <a:buClr>
                <a:srgbClr val="84B54C"/>
              </a:buClr>
              <a:buFont typeface="Courier New" panose="02070309020205020404" pitchFamily="49" charset="0"/>
              <a:buChar char="o"/>
            </a:pPr>
            <a:r>
              <a:rPr lang="en-US" sz="1200" b="0" dirty="0"/>
              <a:t>Eligible ECE educators will register with the Office of Early Childhood Professional Registry </a:t>
            </a:r>
            <a:r>
              <a:rPr lang="en-US" sz="1200" b="0" dirty="0">
                <a:solidFill>
                  <a:srgbClr val="84B54C"/>
                </a:solidFill>
              </a:rPr>
              <a:t>OECregistry.org </a:t>
            </a:r>
            <a:r>
              <a:rPr lang="en-US" sz="1200" b="0" dirty="0">
                <a:solidFill>
                  <a:schemeClr val="tx1"/>
                </a:solidFill>
              </a:rPr>
              <a:t>and receive a registry number</a:t>
            </a:r>
            <a:r>
              <a:rPr lang="en-US" sz="1200" b="0" dirty="0">
                <a:solidFill>
                  <a:srgbClr val="84B54C"/>
                </a:solidFill>
              </a:rPr>
              <a:t>. </a:t>
            </a:r>
            <a:r>
              <a:rPr lang="en-US" sz="1200" b="0" dirty="0">
                <a:solidFill>
                  <a:schemeClr val="tx1"/>
                </a:solidFill>
              </a:rPr>
              <a:t>This may be done before Open Enrollment begins.</a:t>
            </a:r>
            <a:r>
              <a:rPr lang="en-US" sz="1200" b="0" dirty="0">
                <a:solidFill>
                  <a:srgbClr val="84B54C"/>
                </a:solidFill>
              </a:rPr>
              <a:t> </a:t>
            </a:r>
          </a:p>
          <a:p>
            <a:pPr marL="285750" indent="-285750">
              <a:buClr>
                <a:srgbClr val="84B54C"/>
              </a:buClr>
              <a:buFont typeface="Courier New" panose="02070309020205020404" pitchFamily="49" charset="0"/>
              <a:buChar char="o"/>
            </a:pPr>
            <a:r>
              <a:rPr lang="en-US" sz="1200" b="0" dirty="0"/>
              <a:t>The registry numbers will be used when applying for the subsidy.</a:t>
            </a:r>
          </a:p>
          <a:p>
            <a:pPr marL="285750" indent="-285750">
              <a:buClr>
                <a:srgbClr val="84B54C"/>
              </a:buClr>
              <a:buFont typeface="Courier New" panose="02070309020205020404" pitchFamily="49" charset="0"/>
              <a:buChar char="o"/>
            </a:pPr>
            <a:r>
              <a:rPr lang="en-US" sz="1200" b="0" dirty="0"/>
              <a:t>Early childhood educators will see the subsidy amount reflected in their cost when they enroll and on their monthly bill from their insurance company.</a:t>
            </a:r>
          </a:p>
          <a:p>
            <a:pPr marL="285750" indent="-285750">
              <a:buClr>
                <a:srgbClr val="84B54C"/>
              </a:buClr>
              <a:buFont typeface="Courier New" panose="02070309020205020404" pitchFamily="49" charset="0"/>
              <a:buChar char="o"/>
            </a:pPr>
            <a:r>
              <a:rPr lang="en-US" sz="1200" b="0" dirty="0"/>
              <a:t>The </a:t>
            </a:r>
            <a:r>
              <a:rPr lang="en-US" sz="1200" b="0" dirty="0" err="1"/>
              <a:t>BusinessPlus</a:t>
            </a:r>
            <a:r>
              <a:rPr lang="en-US" sz="1200" b="0" dirty="0"/>
              <a:t> team will assist child care centers with enrollment for group plans and ICHRAs. </a:t>
            </a:r>
          </a:p>
          <a:p>
            <a:endParaRPr lang="en-US" b="0" dirty="0"/>
          </a:p>
          <a:p>
            <a:endParaRPr lang="en-US" dirty="0"/>
          </a:p>
        </p:txBody>
      </p:sp>
    </p:spTree>
    <p:extLst>
      <p:ext uri="{BB962C8B-B14F-4D97-AF65-F5344CB8AC3E}">
        <p14:creationId xmlns:p14="http://schemas.microsoft.com/office/powerpoint/2010/main" val="171355147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3E21AF-A07C-366B-8079-182ABD0FC89F}"/>
              </a:ext>
            </a:extLst>
          </p:cNvPr>
          <p:cNvSpPr>
            <a:spLocks noGrp="1"/>
          </p:cNvSpPr>
          <p:nvPr>
            <p:ph type="body" sz="quarter" idx="15"/>
          </p:nvPr>
        </p:nvSpPr>
        <p:spPr/>
        <p:txBody>
          <a:bodyPr/>
          <a:lstStyle/>
          <a:p>
            <a:pPr lvl="1"/>
            <a:r>
              <a:rPr lang="en-US" sz="1400" b="1" dirty="0"/>
              <a:t>Access Health CT is currently making system upgrades to both its application for individuals and its </a:t>
            </a:r>
            <a:r>
              <a:rPr lang="en-US" sz="1400" b="1" dirty="0" err="1"/>
              <a:t>BusinessPlus</a:t>
            </a:r>
            <a:r>
              <a:rPr lang="en-US" sz="1400" b="1" dirty="0"/>
              <a:t> platform for small group and ICHRA clients. </a:t>
            </a:r>
          </a:p>
          <a:p>
            <a:endParaRPr lang="en-US" dirty="0"/>
          </a:p>
        </p:txBody>
      </p:sp>
      <p:sp>
        <p:nvSpPr>
          <p:cNvPr id="9" name="Text Placeholder 8">
            <a:extLst>
              <a:ext uri="{FF2B5EF4-FFF2-40B4-BE49-F238E27FC236}">
                <a16:creationId xmlns:a16="http://schemas.microsoft.com/office/drawing/2014/main" id="{3D77995C-4DC8-46DD-F1AA-F6BC97D328F1}"/>
              </a:ext>
            </a:extLst>
          </p:cNvPr>
          <p:cNvSpPr>
            <a:spLocks noGrp="1"/>
          </p:cNvSpPr>
          <p:nvPr>
            <p:ph type="body" sz="quarter" idx="16"/>
          </p:nvPr>
        </p:nvSpPr>
        <p:spPr/>
        <p:txBody>
          <a:bodyPr/>
          <a:lstStyle/>
          <a:p>
            <a:r>
              <a:rPr lang="en-US" dirty="0"/>
              <a:t>The system will ask customers for their Early Childhood Educator employment status, their employer information and their OEC registry number. </a:t>
            </a:r>
          </a:p>
        </p:txBody>
      </p:sp>
      <p:sp>
        <p:nvSpPr>
          <p:cNvPr id="10" name="Text Placeholder 9">
            <a:extLst>
              <a:ext uri="{FF2B5EF4-FFF2-40B4-BE49-F238E27FC236}">
                <a16:creationId xmlns:a16="http://schemas.microsoft.com/office/drawing/2014/main" id="{BAF89F2E-D124-3161-2313-DCF1AE22F0B0}"/>
              </a:ext>
            </a:extLst>
          </p:cNvPr>
          <p:cNvSpPr>
            <a:spLocks noGrp="1"/>
          </p:cNvSpPr>
          <p:nvPr>
            <p:ph type="body" sz="quarter" idx="17"/>
          </p:nvPr>
        </p:nvSpPr>
        <p:spPr/>
        <p:txBody>
          <a:bodyPr/>
          <a:lstStyle/>
          <a:p>
            <a:r>
              <a:rPr lang="en-US" dirty="0"/>
              <a:t>The system will also provide for verification of subsidy eligibility and reporting for the State. </a:t>
            </a:r>
          </a:p>
          <a:p>
            <a:endParaRPr lang="en-US" dirty="0"/>
          </a:p>
        </p:txBody>
      </p:sp>
      <p:pic>
        <p:nvPicPr>
          <p:cNvPr id="12" name="Picture 11">
            <a:extLst>
              <a:ext uri="{FF2B5EF4-FFF2-40B4-BE49-F238E27FC236}">
                <a16:creationId xmlns:a16="http://schemas.microsoft.com/office/drawing/2014/main" id="{E2FB9D6A-7143-6387-074F-0C2EC55086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71829" y="1311349"/>
            <a:ext cx="818858" cy="489222"/>
          </a:xfrm>
          <a:prstGeom prst="rect">
            <a:avLst/>
          </a:prstGeom>
        </p:spPr>
      </p:pic>
      <p:pic>
        <p:nvPicPr>
          <p:cNvPr id="14" name="Picture 13">
            <a:extLst>
              <a:ext uri="{FF2B5EF4-FFF2-40B4-BE49-F238E27FC236}">
                <a16:creationId xmlns:a16="http://schemas.microsoft.com/office/drawing/2014/main" id="{F27BAC93-0DCE-A62A-0D5D-73A05B7C0A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4573" y="1311349"/>
            <a:ext cx="818858" cy="584898"/>
          </a:xfrm>
          <a:prstGeom prst="rect">
            <a:avLst/>
          </a:prstGeom>
        </p:spPr>
      </p:pic>
      <p:pic>
        <p:nvPicPr>
          <p:cNvPr id="18" name="Graphic 17" descr="Man With Pram with solid fill">
            <a:extLst>
              <a:ext uri="{FF2B5EF4-FFF2-40B4-BE49-F238E27FC236}">
                <a16:creationId xmlns:a16="http://schemas.microsoft.com/office/drawing/2014/main" id="{7E5C5779-E62F-9932-46D0-01260F7C61D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34679" y="1083964"/>
            <a:ext cx="874642" cy="874642"/>
          </a:xfrm>
          <a:prstGeom prst="rect">
            <a:avLst/>
          </a:prstGeom>
        </p:spPr>
      </p:pic>
    </p:spTree>
    <p:extLst>
      <p:ext uri="{BB962C8B-B14F-4D97-AF65-F5344CB8AC3E}">
        <p14:creationId xmlns:p14="http://schemas.microsoft.com/office/powerpoint/2010/main" val="231834048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34B82-8930-0F8B-FC9D-703AFD62E9B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EE9DBF5-7B77-C3E1-5E41-7C75A5A20004}"/>
              </a:ext>
            </a:extLst>
          </p:cNvPr>
          <p:cNvSpPr>
            <a:spLocks noGrp="1"/>
          </p:cNvSpPr>
          <p:nvPr>
            <p:ph type="title"/>
          </p:nvPr>
        </p:nvSpPr>
        <p:spPr/>
        <p:txBody>
          <a:bodyPr/>
          <a:lstStyle/>
          <a:p>
            <a:r>
              <a:rPr lang="en-US" dirty="0"/>
              <a:t>Subsidy Funds Transfer</a:t>
            </a:r>
          </a:p>
        </p:txBody>
      </p:sp>
      <p:sp>
        <p:nvSpPr>
          <p:cNvPr id="2" name="Text Placeholder 1">
            <a:extLst>
              <a:ext uri="{FF2B5EF4-FFF2-40B4-BE49-F238E27FC236}">
                <a16:creationId xmlns:a16="http://schemas.microsoft.com/office/drawing/2014/main" id="{834A84F6-87EF-B6A4-A443-267BAE5017D7}"/>
              </a:ext>
            </a:extLst>
          </p:cNvPr>
          <p:cNvSpPr>
            <a:spLocks noGrp="1"/>
          </p:cNvSpPr>
          <p:nvPr>
            <p:ph type="body" sz="quarter" idx="15"/>
          </p:nvPr>
        </p:nvSpPr>
        <p:spPr>
          <a:xfrm>
            <a:off x="536266" y="1417853"/>
            <a:ext cx="7891807" cy="2869406"/>
          </a:xfrm>
        </p:spPr>
        <p:txBody>
          <a:bodyPr/>
          <a:lstStyle/>
          <a:p>
            <a:pPr lvl="0"/>
            <a:r>
              <a:rPr lang="en-US" dirty="0"/>
              <a:t>Access Health CT will coordinate the flow of funds for the Early Childhood Educator Health Insurance subsidy between the state and the insurance companies.</a:t>
            </a:r>
            <a:endParaRPr lang="en-US" sz="1200" b="0" dirty="0"/>
          </a:p>
          <a:p>
            <a:endParaRPr lang="en-US" sz="1200" b="0" dirty="0"/>
          </a:p>
          <a:p>
            <a:pPr lvl="1"/>
            <a:endParaRPr lang="en-US" dirty="0"/>
          </a:p>
          <a:p>
            <a:pPr lvl="1"/>
            <a:endParaRPr lang="en-US" dirty="0"/>
          </a:p>
          <a:p>
            <a:pPr lvl="1"/>
            <a:endParaRPr lang="en-US" dirty="0"/>
          </a:p>
          <a:p>
            <a:pPr lvl="1"/>
            <a:endParaRPr lang="en-US" dirty="0"/>
          </a:p>
          <a:p>
            <a:pPr lvl="1"/>
            <a:r>
              <a:rPr lang="en-US" dirty="0"/>
              <a:t>For individuals, ECE Subsidy payments will be made directly to the insurance company.</a:t>
            </a:r>
          </a:p>
          <a:p>
            <a:pPr lvl="1"/>
            <a:r>
              <a:rPr lang="en-US" dirty="0"/>
              <a:t>The </a:t>
            </a:r>
            <a:r>
              <a:rPr lang="en-US" dirty="0" err="1"/>
              <a:t>BusinessPlus</a:t>
            </a:r>
            <a:r>
              <a:rPr lang="en-US" dirty="0"/>
              <a:t> platform currently aggregates employer and employee contributions for premium payments. The ECE subsidy amount will be deducted from the employee responsible amount and the funds will be added with the payment to the insurance carrier.  </a:t>
            </a:r>
          </a:p>
          <a:p>
            <a:endParaRPr lang="en-US" dirty="0"/>
          </a:p>
          <a:p>
            <a:endParaRPr lang="en-US" dirty="0"/>
          </a:p>
        </p:txBody>
      </p:sp>
      <p:graphicFrame>
        <p:nvGraphicFramePr>
          <p:cNvPr id="6" name="Diagram 5">
            <a:extLst>
              <a:ext uri="{FF2B5EF4-FFF2-40B4-BE49-F238E27FC236}">
                <a16:creationId xmlns:a16="http://schemas.microsoft.com/office/drawing/2014/main" id="{AAB36BB0-FD2A-117B-0B39-F7F5D5C2E6F7}"/>
              </a:ext>
            </a:extLst>
          </p:cNvPr>
          <p:cNvGraphicFramePr/>
          <p:nvPr>
            <p:extLst>
              <p:ext uri="{D42A27DB-BD31-4B8C-83A1-F6EECF244321}">
                <p14:modId xmlns:p14="http://schemas.microsoft.com/office/powerpoint/2010/main" val="951256965"/>
              </p:ext>
            </p:extLst>
          </p:nvPr>
        </p:nvGraphicFramePr>
        <p:xfrm>
          <a:off x="764686" y="1947850"/>
          <a:ext cx="7592872" cy="10774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906147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B8143B2-F5C9-C52C-E2A0-B0A8A0D30FE2}"/>
              </a:ext>
            </a:extLst>
          </p:cNvPr>
          <p:cNvSpPr>
            <a:spLocks noGrp="1"/>
          </p:cNvSpPr>
          <p:nvPr>
            <p:ph type="title"/>
          </p:nvPr>
        </p:nvSpPr>
        <p:spPr/>
        <p:txBody>
          <a:bodyPr/>
          <a:lstStyle/>
          <a:p>
            <a:r>
              <a:rPr lang="en-US" dirty="0"/>
              <a:t>Marketing &amp; Outreach</a:t>
            </a:r>
          </a:p>
        </p:txBody>
      </p:sp>
      <p:sp>
        <p:nvSpPr>
          <p:cNvPr id="6" name="Text Placeholder 5">
            <a:extLst>
              <a:ext uri="{FF2B5EF4-FFF2-40B4-BE49-F238E27FC236}">
                <a16:creationId xmlns:a16="http://schemas.microsoft.com/office/drawing/2014/main" id="{3EDBEA07-A25D-EA53-7C6A-2BEDBE63E14F}"/>
              </a:ext>
            </a:extLst>
          </p:cNvPr>
          <p:cNvSpPr>
            <a:spLocks noGrp="1"/>
          </p:cNvSpPr>
          <p:nvPr>
            <p:ph type="body" sz="quarter" idx="14"/>
          </p:nvPr>
        </p:nvSpPr>
        <p:spPr/>
        <p:txBody>
          <a:bodyPr/>
          <a:lstStyle/>
          <a:p>
            <a:pPr marL="285750" indent="-285750">
              <a:buFont typeface="Courier New" panose="02070309020205020404" pitchFamily="49" charset="0"/>
              <a:buChar char="o"/>
            </a:pPr>
            <a:r>
              <a:rPr lang="en-US" dirty="0"/>
              <a:t>Targeted outreach and communications campaign includes: </a:t>
            </a:r>
          </a:p>
          <a:p>
            <a:pPr marL="560070" lvl="1" indent="-285750"/>
            <a:r>
              <a:rPr lang="en-US" dirty="0"/>
              <a:t>Dedicated webpage</a:t>
            </a:r>
          </a:p>
          <a:p>
            <a:pPr marL="560070" lvl="1" indent="-285750"/>
            <a:r>
              <a:rPr lang="en-US" dirty="0"/>
              <a:t>Direct mail campaign to child care centers</a:t>
            </a:r>
          </a:p>
          <a:p>
            <a:pPr marL="560070" lvl="1" indent="-285750"/>
            <a:r>
              <a:rPr lang="en-US" dirty="0"/>
              <a:t>Informational flyers</a:t>
            </a:r>
          </a:p>
          <a:p>
            <a:pPr marL="560070" lvl="1" indent="-285750"/>
            <a:r>
              <a:rPr lang="en-US" dirty="0"/>
              <a:t>Email campaign to centers and educators</a:t>
            </a:r>
          </a:p>
          <a:p>
            <a:pPr marL="560070" lvl="1" indent="-285750"/>
            <a:r>
              <a:rPr lang="en-US" dirty="0"/>
              <a:t>Attendance at the Connecticut Association for the Education of Young Children conference. </a:t>
            </a:r>
          </a:p>
          <a:p>
            <a:pPr marL="560070" lvl="1" indent="-285750"/>
            <a:r>
              <a:rPr lang="en-US" dirty="0"/>
              <a:t>Healthy Chats and Enrollment Fairs across CT (details on next slide).</a:t>
            </a:r>
          </a:p>
          <a:p>
            <a:pPr marL="560070" lvl="1" indent="-285750"/>
            <a:r>
              <a:rPr lang="en-US" dirty="0"/>
              <a:t>Social media </a:t>
            </a:r>
          </a:p>
        </p:txBody>
      </p:sp>
      <p:pic>
        <p:nvPicPr>
          <p:cNvPr id="9" name="Picture Placeholder 8" descr="Child sitting on rug at school">
            <a:extLst>
              <a:ext uri="{FF2B5EF4-FFF2-40B4-BE49-F238E27FC236}">
                <a16:creationId xmlns:a16="http://schemas.microsoft.com/office/drawing/2014/main" id="{57352B03-23D0-BCB9-C86B-5435295350D3}"/>
              </a:ext>
            </a:extLst>
          </p:cNvPr>
          <p:cNvPicPr>
            <a:picLocks noGrp="1" noChangeAspect="1"/>
          </p:cNvPicPr>
          <p:nvPr>
            <p:ph type="pic" sz="quarter" idx="16"/>
          </p:nvPr>
        </p:nvPicPr>
        <p:blipFill>
          <a:blip r:embed="rId2" cstate="print">
            <a:extLst>
              <a:ext uri="{28A0092B-C50C-407E-A947-70E740481C1C}">
                <a14:useLocalDpi xmlns:a14="http://schemas.microsoft.com/office/drawing/2010/main" val="0"/>
              </a:ext>
            </a:extLst>
          </a:blip>
          <a:srcRect l="685" r="29493"/>
          <a:stretch>
            <a:fillRect/>
          </a:stretch>
        </p:blipFill>
        <p:spPr>
          <a:xfrm>
            <a:off x="4305300" y="1"/>
            <a:ext cx="4838700" cy="4625135"/>
          </a:xfrm>
        </p:spPr>
      </p:pic>
    </p:spTree>
    <p:extLst>
      <p:ext uri="{BB962C8B-B14F-4D97-AF65-F5344CB8AC3E}">
        <p14:creationId xmlns:p14="http://schemas.microsoft.com/office/powerpoint/2010/main" val="75804337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2B0892-7E01-1C4E-4C5D-94CDD6C639BB}"/>
              </a:ext>
            </a:extLst>
          </p:cNvPr>
          <p:cNvSpPr>
            <a:spLocks noGrp="1"/>
          </p:cNvSpPr>
          <p:nvPr>
            <p:ph type="title"/>
          </p:nvPr>
        </p:nvSpPr>
        <p:spPr/>
        <p:txBody>
          <a:bodyPr/>
          <a:lstStyle/>
          <a:p>
            <a:r>
              <a:rPr lang="en-US" dirty="0"/>
              <a:t>Enrollment Events</a:t>
            </a:r>
            <a:endParaRPr lang="en-US" dirty="0">
              <a:solidFill>
                <a:schemeClr val="accent6"/>
              </a:solidFill>
            </a:endParaRPr>
          </a:p>
        </p:txBody>
      </p:sp>
      <p:sp>
        <p:nvSpPr>
          <p:cNvPr id="2" name="Text Placeholder 1">
            <a:extLst>
              <a:ext uri="{FF2B5EF4-FFF2-40B4-BE49-F238E27FC236}">
                <a16:creationId xmlns:a16="http://schemas.microsoft.com/office/drawing/2014/main" id="{1E4A7A10-2F97-62F7-D119-9897129BE463}"/>
              </a:ext>
            </a:extLst>
          </p:cNvPr>
          <p:cNvSpPr>
            <a:spLocks noGrp="1"/>
          </p:cNvSpPr>
          <p:nvPr>
            <p:ph type="body" sz="quarter" idx="14"/>
          </p:nvPr>
        </p:nvSpPr>
        <p:spPr>
          <a:xfrm>
            <a:off x="536268" y="1417853"/>
            <a:ext cx="3529706" cy="2869406"/>
          </a:xfrm>
        </p:spPr>
        <p:txBody>
          <a:bodyPr/>
          <a:lstStyle/>
          <a:p>
            <a:pPr lvl="0"/>
            <a:r>
              <a:rPr lang="en-US" dirty="0"/>
              <a:t>Healthy Chats:</a:t>
            </a:r>
            <a:endParaRPr lang="en-US" b="0" dirty="0"/>
          </a:p>
          <a:p>
            <a:pPr lvl="1"/>
            <a:r>
              <a:rPr lang="en-US" b="1" dirty="0"/>
              <a:t>Zoom Sessions:</a:t>
            </a:r>
            <a:r>
              <a:rPr lang="en-US" dirty="0"/>
              <a:t> 10/6, 11/3, and 12/1 at 1:00 PM and 6:00 PM</a:t>
            </a:r>
          </a:p>
          <a:p>
            <a:pPr lvl="1"/>
            <a:r>
              <a:rPr lang="en-US" b="1" dirty="0"/>
              <a:t>In-Person at Navigator Sites (1:00 PM):</a:t>
            </a:r>
            <a:r>
              <a:rPr lang="en-US" dirty="0"/>
              <a:t> Hartford &amp; Norwich (10/2), Stamford &amp; Waterbury (10/9) and Bridgeport (10/16)</a:t>
            </a:r>
          </a:p>
          <a:p>
            <a:pPr marL="0" marR="0" lvl="0" indent="0" algn="l" defTabSz="309563" rtl="0" eaLnBrk="1" fontAlgn="auto" latinLnBrk="0" hangingPunct="1">
              <a:lnSpc>
                <a:spcPct val="100000"/>
              </a:lnSpc>
              <a:spcBef>
                <a:spcPts val="375"/>
              </a:spcBef>
              <a:spcAft>
                <a:spcPts val="0"/>
              </a:spcAft>
              <a:buClr>
                <a:srgbClr val="A4B433"/>
              </a:buClr>
              <a:buSzTx/>
              <a:buFontTx/>
              <a:buNone/>
              <a:tabLst/>
              <a:defRPr/>
            </a:pPr>
            <a:r>
              <a:rPr kumimoji="0" lang="en-US" sz="1400" b="1" i="0" u="none" strike="noStrike" kern="0" cap="none" spc="0" normalizeH="0" baseline="0" noProof="0" dirty="0">
                <a:ln>
                  <a:noFill/>
                </a:ln>
                <a:solidFill>
                  <a:srgbClr val="31648C"/>
                </a:solidFill>
                <a:effectLst/>
                <a:uLnTx/>
                <a:uFillTx/>
                <a:cs typeface="Arial" panose="020B0604020202020204" pitchFamily="34" charset="0"/>
                <a:sym typeface="Lato Light"/>
              </a:rPr>
              <a:t>In-Person Enrollment Events: </a:t>
            </a:r>
          </a:p>
          <a:p>
            <a:pPr marL="274320" marR="0" lvl="1" indent="-137160" algn="l" defTabSz="309563" rtl="0" eaLnBrk="1" fontAlgn="auto" latinLnBrk="0" hangingPunct="1">
              <a:lnSpc>
                <a:spcPct val="100000"/>
              </a:lnSpc>
              <a:spcBef>
                <a:spcPts val="375"/>
              </a:spcBef>
              <a:spcAft>
                <a:spcPts val="0"/>
              </a:spcAft>
              <a:buClr>
                <a:srgbClr val="A4B433"/>
              </a:buClr>
              <a:buSzTx/>
              <a:buFont typeface="Courier New" panose="02070309020205020404" pitchFamily="49" charset="0"/>
              <a:buChar char="o"/>
              <a:tabLst/>
              <a:defRPr/>
            </a:pPr>
            <a:r>
              <a:rPr kumimoji="0" lang="en-US" sz="1200" b="0" i="0" u="none" strike="noStrike" kern="0" cap="none" spc="0" normalizeH="0" baseline="0" noProof="0" dirty="0">
                <a:ln>
                  <a:noFill/>
                </a:ln>
                <a:solidFill>
                  <a:srgbClr val="31648C"/>
                </a:solidFill>
                <a:effectLst/>
                <a:uLnTx/>
                <a:uFillTx/>
                <a:cs typeface="Arial" panose="020B0604020202020204" pitchFamily="34" charset="0"/>
                <a:sym typeface="Lato Light"/>
              </a:rPr>
              <a:t>More than 100 events statewide, across 35 cities and towns, throughout all 8 counties.</a:t>
            </a:r>
            <a:endParaRPr lang="en-US" dirty="0">
              <a:solidFill>
                <a:srgbClr val="31648C"/>
              </a:solidFill>
              <a:cs typeface="Arial" panose="020B0604020202020204" pitchFamily="34" charset="0"/>
            </a:endParaRPr>
          </a:p>
          <a:p>
            <a:pPr>
              <a:buClr>
                <a:srgbClr val="A4B433"/>
              </a:buClr>
              <a:defRPr/>
            </a:pPr>
            <a:r>
              <a:rPr lang="en-US" dirty="0"/>
              <a:t>Mobile Enrollment and Outreach Specialists : </a:t>
            </a:r>
          </a:p>
          <a:p>
            <a:pPr lvl="1"/>
            <a:r>
              <a:rPr lang="en-US" dirty="0"/>
              <a:t>100 one-on-one in-person enrollment appointments available through the end of the year across CT. </a:t>
            </a:r>
            <a:r>
              <a:rPr lang="en-US" sz="1150" dirty="0">
                <a:solidFill>
                  <a:srgbClr val="84B54C"/>
                </a:solidFill>
              </a:rPr>
              <a:t>Register at AccessHealthCT.com/schedule-an-appointment. </a:t>
            </a:r>
          </a:p>
        </p:txBody>
      </p:sp>
      <p:sp>
        <p:nvSpPr>
          <p:cNvPr id="4" name="Text Placeholder 3">
            <a:extLst>
              <a:ext uri="{FF2B5EF4-FFF2-40B4-BE49-F238E27FC236}">
                <a16:creationId xmlns:a16="http://schemas.microsoft.com/office/drawing/2014/main" id="{F36B5A38-2289-E48F-4320-2F0D806CF5EE}"/>
              </a:ext>
            </a:extLst>
          </p:cNvPr>
          <p:cNvSpPr>
            <a:spLocks noGrp="1"/>
          </p:cNvSpPr>
          <p:nvPr>
            <p:ph type="body" sz="quarter" idx="15"/>
          </p:nvPr>
        </p:nvSpPr>
        <p:spPr/>
        <p:txBody>
          <a:bodyPr/>
          <a:lstStyle/>
          <a:p>
            <a:pPr lvl="0"/>
            <a:r>
              <a:rPr lang="en-US" dirty="0"/>
              <a:t>Outreach &amp; Tabling: </a:t>
            </a:r>
          </a:p>
          <a:p>
            <a:pPr lvl="1"/>
            <a:r>
              <a:rPr lang="en-US" dirty="0"/>
              <a:t>Conducting </a:t>
            </a:r>
            <a:r>
              <a:rPr lang="en-US" b="1" dirty="0"/>
              <a:t>outreach calls and follow-up emails </a:t>
            </a:r>
            <a:r>
              <a:rPr lang="en-US" dirty="0"/>
              <a:t>with flyers to partner sites.</a:t>
            </a:r>
          </a:p>
          <a:p>
            <a:pPr lvl="1"/>
            <a:r>
              <a:rPr lang="en-US" b="1" dirty="0"/>
              <a:t>Early Care Connection Monthly Call</a:t>
            </a:r>
            <a:r>
              <a:rPr lang="en-US" dirty="0"/>
              <a:t> – 9/28 and 10/5, 9:30 am – OEC and AHCT invited to present on ECE Subsidy to members.</a:t>
            </a:r>
          </a:p>
          <a:p>
            <a:pPr lvl="1"/>
            <a:r>
              <a:rPr lang="en-US" b="1" dirty="0"/>
              <a:t>CTAEYC Conference (9/24–9/26):</a:t>
            </a:r>
            <a:r>
              <a:rPr lang="en-US" dirty="0"/>
              <a:t> Flyer insert in 800 attendee bags, Tabling presence, Half-page program ad. </a:t>
            </a:r>
          </a:p>
          <a:p>
            <a:endParaRPr lang="en-US" dirty="0"/>
          </a:p>
        </p:txBody>
      </p:sp>
      <p:sp>
        <p:nvSpPr>
          <p:cNvPr id="5" name="Text Placeholder 4">
            <a:extLst>
              <a:ext uri="{FF2B5EF4-FFF2-40B4-BE49-F238E27FC236}">
                <a16:creationId xmlns:a16="http://schemas.microsoft.com/office/drawing/2014/main" id="{2A76C490-189B-3E67-8A2F-B258A5BD2F89}"/>
              </a:ext>
            </a:extLst>
          </p:cNvPr>
          <p:cNvSpPr>
            <a:spLocks noGrp="1"/>
          </p:cNvSpPr>
          <p:nvPr>
            <p:ph type="body" sz="quarter" idx="16"/>
          </p:nvPr>
        </p:nvSpPr>
        <p:spPr/>
        <p:txBody>
          <a:bodyPr/>
          <a:lstStyle/>
          <a:p>
            <a:r>
              <a:rPr lang="en-US" dirty="0"/>
              <a:t>Outreach Opportunities</a:t>
            </a:r>
          </a:p>
        </p:txBody>
      </p:sp>
    </p:spTree>
    <p:extLst>
      <p:ext uri="{BB962C8B-B14F-4D97-AF65-F5344CB8AC3E}">
        <p14:creationId xmlns:p14="http://schemas.microsoft.com/office/powerpoint/2010/main" val="1590514921"/>
      </p:ext>
    </p:extLst>
  </p:cSld>
  <p:clrMapOvr>
    <a:masterClrMapping/>
  </p:clrMapOvr>
  <p:transition spd="med"/>
</p:sld>
</file>

<file path=ppt/theme/theme1.xml><?xml version="1.0" encoding="utf-8"?>
<a:theme xmlns:a="http://schemas.openxmlformats.org/drawingml/2006/main" name="1_White">
  <a:themeElements>
    <a:clrScheme name="Access Health CT palette">
      <a:dk1>
        <a:srgbClr val="31638B"/>
      </a:dk1>
      <a:lt1>
        <a:srgbClr val="FEFFFF"/>
      </a:lt1>
      <a:dk2>
        <a:srgbClr val="E2F3FD"/>
      </a:dk2>
      <a:lt2>
        <a:srgbClr val="ECE8E4"/>
      </a:lt2>
      <a:accent1>
        <a:srgbClr val="F7931E"/>
      </a:accent1>
      <a:accent2>
        <a:srgbClr val="F8BE12"/>
      </a:accent2>
      <a:accent3>
        <a:srgbClr val="E95728"/>
      </a:accent3>
      <a:accent4>
        <a:srgbClr val="7EA540"/>
      </a:accent4>
      <a:accent5>
        <a:srgbClr val="D3B5CF"/>
      </a:accent5>
      <a:accent6>
        <a:srgbClr val="221E20"/>
      </a:accent6>
      <a:hlink>
        <a:srgbClr val="7EA540"/>
      </a:hlink>
      <a:folHlink>
        <a:srgbClr val="1A3E6A"/>
      </a:folHlink>
    </a:clrScheme>
    <a:fontScheme name="White">
      <a:majorFont>
        <a:latin typeface="Slabo 13px"/>
        <a:ea typeface="Slabo 13px"/>
        <a:cs typeface="Slabo 13px"/>
      </a:majorFont>
      <a:minorFont>
        <a:latin typeface="Slabo 13px"/>
        <a:ea typeface="Slabo 13px"/>
        <a:cs typeface="Slabo 13px"/>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normAutofit/>
      </a:bodyPr>
      <a:lstStyle>
        <a:def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RDW 2021 Presentation Template" id="{4A0C9A3D-36F0-3D41-A58D-07B4AAB4407A}" vid="{91702D78-3836-B541-9E56-6D568128AF0E}"/>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Slabo 13px"/>
        <a:ea typeface="Slabo 13px"/>
        <a:cs typeface="Slabo 13px"/>
      </a:majorFont>
      <a:minorFont>
        <a:latin typeface="Slabo 13px"/>
        <a:ea typeface="Slabo 13px"/>
        <a:cs typeface="Slabo 13px"/>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12 pt. Helvetica* 65 Medium   0"/>
            <a:ea typeface="12 pt. Helvetica* 65 Medium   0"/>
            <a:cs typeface="12 pt. Helvetica* 65 Medium   0"/>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normAutofit/>
      </a:bodyPr>
      <a:lstStyle>
        <a:defPPr marL="0" marR="0" indent="0" algn="l" defTabSz="825500" rtl="0" fontAlgn="auto" latinLnBrk="0" hangingPunct="0">
          <a:lnSpc>
            <a:spcPct val="100000"/>
          </a:lnSpc>
          <a:spcBef>
            <a:spcPts val="1000"/>
          </a:spcBef>
          <a:spcAft>
            <a:spcPts val="0"/>
          </a:spcAft>
          <a:buClrTx/>
          <a:buSzTx/>
          <a:buFontTx/>
          <a:buNone/>
          <a:tabLst/>
          <a:defRPr kumimoji="0" sz="4500" b="0" i="0" u="none" strike="noStrike" cap="none" spc="0" normalizeH="0" baseline="0">
            <a:ln>
              <a:noFill/>
            </a:ln>
            <a:solidFill>
              <a:srgbClr val="000000"/>
            </a:solidFill>
            <a:effectLst/>
            <a:uFillTx/>
            <a:latin typeface="Lato Light"/>
            <a:ea typeface="Lato Light"/>
            <a:cs typeface="Lato Light"/>
            <a:sym typeface="Lato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32fd59e-0764-4144-bc1c-39a1c981d7e7">
      <Terms xmlns="http://schemas.microsoft.com/office/infopath/2007/PartnerControls"/>
    </lcf76f155ced4ddcb4097134ff3c332f>
    <TaxCatchAll xmlns="46792fb3-e27f-4dd0-977b-b33eff866e3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2CB7A9A901A144E8E5CDED60BABC1DE" ma:contentTypeVersion="13" ma:contentTypeDescription="Create a new document." ma:contentTypeScope="" ma:versionID="28937da7accb7b38f21477b7f39095c9">
  <xsd:schema xmlns:xsd="http://www.w3.org/2001/XMLSchema" xmlns:xs="http://www.w3.org/2001/XMLSchema" xmlns:p="http://schemas.microsoft.com/office/2006/metadata/properties" xmlns:ns2="532fd59e-0764-4144-bc1c-39a1c981d7e7" xmlns:ns3="46792fb3-e27f-4dd0-977b-b33eff866e39" targetNamespace="http://schemas.microsoft.com/office/2006/metadata/properties" ma:root="true" ma:fieldsID="5822b0036ef158fb6faa46a2f84bd243" ns2:_="" ns3:_="">
    <xsd:import namespace="532fd59e-0764-4144-bc1c-39a1c981d7e7"/>
    <xsd:import namespace="46792fb3-e27f-4dd0-977b-b33eff866e3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2fd59e-0764-4144-bc1c-39a1c981d7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b21bb468-3c85-45c6-96e7-8953f5ea61d0"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792fb3-e27f-4dd0-977b-b33eff866e3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e00cd9a-bf79-4cb6-a447-1be0b9960cbc}" ma:internalName="TaxCatchAll" ma:showField="CatchAllData" ma:web="46792fb3-e27f-4dd0-977b-b33eff866e39">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FBFB43-22E5-4974-BC91-AD3A4F05CC58}">
  <ds:schemaRefs>
    <ds:schemaRef ds:uri="http://schemas.microsoft.com/sharepoint/v3/contenttype/forms"/>
  </ds:schemaRefs>
</ds:datastoreItem>
</file>

<file path=customXml/itemProps2.xml><?xml version="1.0" encoding="utf-8"?>
<ds:datastoreItem xmlns:ds="http://schemas.openxmlformats.org/officeDocument/2006/customXml" ds:itemID="{3B55915B-93AA-48BB-A068-D0D2FFC2AF71}">
  <ds:schemaRefs>
    <ds:schemaRef ds:uri="4eb28a84-99e5-4eed-825d-b10cd0b42e3a"/>
    <ds:schemaRef ds:uri="aae738e7-8dec-4d98-972b-42280dfe160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532fd59e-0764-4144-bc1c-39a1c981d7e7"/>
    <ds:schemaRef ds:uri="46792fb3-e27f-4dd0-977b-b33eff866e39"/>
  </ds:schemaRefs>
</ds:datastoreItem>
</file>

<file path=customXml/itemProps3.xml><?xml version="1.0" encoding="utf-8"?>
<ds:datastoreItem xmlns:ds="http://schemas.openxmlformats.org/officeDocument/2006/customXml" ds:itemID="{9A6227FF-9E37-49DE-898E-90A5DE0869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2fd59e-0764-4144-bc1c-39a1c981d7e7"/>
    <ds:schemaRef ds:uri="46792fb3-e27f-4dd0-977b-b33eff866e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1_White</Template>
  <TotalTime>16404</TotalTime>
  <Words>593</Words>
  <Application>Microsoft Office PowerPoint</Application>
  <PresentationFormat>On-screen Show (16:9)</PresentationFormat>
  <Paragraphs>55</Paragraphs>
  <Slides>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vt:i4>
      </vt:variant>
    </vt:vector>
  </HeadingPairs>
  <TitlesOfParts>
    <vt:vector size="17" baseType="lpstr">
      <vt:lpstr>12 pt. Helvetica* 65 Medium   0</vt:lpstr>
      <vt:lpstr>Arial</vt:lpstr>
      <vt:lpstr>Calibri Light</vt:lpstr>
      <vt:lpstr>Courier New</vt:lpstr>
      <vt:lpstr>Foco</vt:lpstr>
      <vt:lpstr>Helvetica Neue</vt:lpstr>
      <vt:lpstr>Lato Light</vt:lpstr>
      <vt:lpstr>Rockwell</vt:lpstr>
      <vt:lpstr>Wingdings</vt:lpstr>
      <vt:lpstr>1_White</vt:lpstr>
      <vt:lpstr>Early Childhood Educators Health Insurance Subsidy</vt:lpstr>
      <vt:lpstr>Subsidy details</vt:lpstr>
      <vt:lpstr>PowerPoint Presentation</vt:lpstr>
      <vt:lpstr>PowerPoint Presentation</vt:lpstr>
      <vt:lpstr>Subsidy Funds Transfer</vt:lpstr>
      <vt:lpstr>Marketing &amp; Outreach</vt:lpstr>
      <vt:lpstr>Enrollment Events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johnson</dc:creator>
  <cp:lastModifiedBy>Tallarita, Kathleen</cp:lastModifiedBy>
  <cp:revision>61</cp:revision>
  <cp:lastPrinted>2020-01-13T16:18:35Z</cp:lastPrinted>
  <dcterms:created xsi:type="dcterms:W3CDTF">2023-03-03T15:26:23Z</dcterms:created>
  <dcterms:modified xsi:type="dcterms:W3CDTF">2026-09-09T20:27:24Z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0x010100C2CB7A9A901A144E8E5CDED60BABC1DE</vt:lpwstr>
  </property>
  <property fmtid="{D5CDD505-2E9C-101B-9397-08002B2CF9AE}" pid="3" name="Order">
    <vt:r8>9610800</vt:r8>
  </property>
</Properties>
</file>