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69" r:id="rId2"/>
    <p:sldId id="257" r:id="rId3"/>
    <p:sldId id="292" r:id="rId4"/>
    <p:sldId id="258" r:id="rId5"/>
    <p:sldId id="259" r:id="rId6"/>
    <p:sldId id="290" r:id="rId7"/>
    <p:sldId id="288" r:id="rId8"/>
    <p:sldId id="289" r:id="rId9"/>
    <p:sldId id="291" r:id="rId10"/>
    <p:sldId id="287" r:id="rId11"/>
    <p:sldId id="263" r:id="rId12"/>
    <p:sldId id="265" r:id="rId13"/>
  </p:sldIdLst>
  <p:sldSz cx="12192000" cy="6858000"/>
  <p:notesSz cx="6858000" cy="9144000"/>
  <p:embeddedFontLst>
    <p:embeddedFont>
      <p:font typeface="Lato" panose="020F0502020204030203" pitchFamily="34" charset="0"/>
      <p:regular r:id="rId15"/>
      <p:bold r:id="rId16"/>
      <p:italic r:id="rId17"/>
      <p:boldItalic r:id="rId18"/>
    </p:embeddedFont>
    <p:embeddedFont>
      <p:font typeface="Play" panose="020B0604020202020204"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3">
          <p15:clr>
            <a:srgbClr val="747775"/>
          </p15:clr>
        </p15:guide>
        <p15:guide id="2" pos="6637">
          <p15:clr>
            <a:srgbClr val="747775"/>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4" roundtripDataSignature="AMtx7mh7J7m2AtJ8jTZ69Y3XR9LppnVEK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854537-4CE8-53E8-F8BA-7EE06515D2F4}" name="Abrahamson, Michelle" initials="AM" userId="S::michelle.abrahamson@ct.gov::45b40661-67dd-4440-92e3-b0171a3b87c0" providerId="AD"/>
  <p188:author id="{FC51D24B-5F0F-7246-BEBF-F32B5C6ADF30}" name="Celis, John" initials="JC" userId="S::John.Celis@ct.gov::33c481a3-7d99-4e94-b7dc-34dc688992e1" providerId="AD"/>
  <p188:author id="{3E2BDCD1-F9B8-54DC-B55C-8DE85B4D1A8E}" name="Abrahamson, Michelle" initials="MA" userId="S::Michelle.Abrahamson@ct.gov::45b40661-67dd-4440-92e3-b0171a3b87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6BDC7-EAC3-4681-BDB9-B90BF19513B1}" v="141" dt="2026-04-01T15:27:27.529"/>
  </p1510:revLst>
</p1510:revInfo>
</file>

<file path=ppt/tableStyles.xml><?xml version="1.0" encoding="utf-8"?>
<a:tblStyleLst xmlns:a="http://schemas.openxmlformats.org/drawingml/2006/main" def="{82D01FC5-F46A-40B6-AB9F-FB0521B5F3CE}">
  <a:tblStyle styleId="{82D01FC5-F46A-40B6-AB9F-FB0521B5F3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1142" autoAdjust="0"/>
  </p:normalViewPr>
  <p:slideViewPr>
    <p:cSldViewPr snapToGrid="0">
      <p:cViewPr varScale="1">
        <p:scale>
          <a:sx n="79" d="100"/>
          <a:sy n="79" d="100"/>
        </p:scale>
        <p:origin x="1794" y="78"/>
      </p:cViewPr>
      <p:guideLst>
        <p:guide orient="horz" pos="1443"/>
        <p:guide pos="66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51"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7.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i, Jill" userId="3773fc79-8b1a-458e-b6ca-a122931bc200" providerId="ADAL" clId="{9A6DFFA6-1158-4502-94A9-D3566FB951F8}"/>
    <pc:docChg chg="undo custSel addSld delSld modSld">
      <pc:chgData name="Marini, Jill" userId="3773fc79-8b1a-458e-b6ca-a122931bc200" providerId="ADAL" clId="{9A6DFFA6-1158-4502-94A9-D3566FB951F8}" dt="2026-04-01T15:39:43.245" v="1683" actId="113"/>
      <pc:docMkLst>
        <pc:docMk/>
      </pc:docMkLst>
      <pc:sldChg chg="del">
        <pc:chgData name="Marini, Jill" userId="3773fc79-8b1a-458e-b6ca-a122931bc200" providerId="ADAL" clId="{9A6DFFA6-1158-4502-94A9-D3566FB951F8}" dt="2026-03-31T18:29:21.852" v="0" actId="47"/>
        <pc:sldMkLst>
          <pc:docMk/>
          <pc:sldMk cId="0" sldId="256"/>
        </pc:sldMkLst>
      </pc:sldChg>
      <pc:sldChg chg="addSp delSp modSp mod">
        <pc:chgData name="Marini, Jill" userId="3773fc79-8b1a-458e-b6ca-a122931bc200" providerId="ADAL" clId="{9A6DFFA6-1158-4502-94A9-D3566FB951F8}" dt="2026-04-01T15:07:36.014" v="1387" actId="1076"/>
        <pc:sldMkLst>
          <pc:docMk/>
          <pc:sldMk cId="0" sldId="257"/>
        </pc:sldMkLst>
        <pc:picChg chg="del">
          <ac:chgData name="Marini, Jill" userId="3773fc79-8b1a-458e-b6ca-a122931bc200" providerId="ADAL" clId="{9A6DFFA6-1158-4502-94A9-D3566FB951F8}" dt="2026-03-31T18:33:38.036" v="55" actId="478"/>
          <ac:picMkLst>
            <pc:docMk/>
            <pc:sldMk cId="0" sldId="257"/>
            <ac:picMk id="2" creationId="{DA52A223-EFD4-B4EF-38FD-58BC63A6C509}"/>
          </ac:picMkLst>
        </pc:picChg>
        <pc:picChg chg="add mod">
          <ac:chgData name="Marini, Jill" userId="3773fc79-8b1a-458e-b6ca-a122931bc200" providerId="ADAL" clId="{9A6DFFA6-1158-4502-94A9-D3566FB951F8}" dt="2026-04-01T15:07:36.014" v="1387" actId="1076"/>
          <ac:picMkLst>
            <pc:docMk/>
            <pc:sldMk cId="0" sldId="257"/>
            <ac:picMk id="2050" creationId="{497CE99C-6306-2E42-10DC-3000BB39669E}"/>
          </ac:picMkLst>
        </pc:picChg>
      </pc:sldChg>
      <pc:sldChg chg="addSp delSp modSp mod">
        <pc:chgData name="Marini, Jill" userId="3773fc79-8b1a-458e-b6ca-a122931bc200" providerId="ADAL" clId="{9A6DFFA6-1158-4502-94A9-D3566FB951F8}" dt="2026-04-01T15:07:47.779" v="1393" actId="1076"/>
        <pc:sldMkLst>
          <pc:docMk/>
          <pc:sldMk cId="0" sldId="259"/>
        </pc:sldMkLst>
        <pc:picChg chg="del">
          <ac:chgData name="Marini, Jill" userId="3773fc79-8b1a-458e-b6ca-a122931bc200" providerId="ADAL" clId="{9A6DFFA6-1158-4502-94A9-D3566FB951F8}" dt="2026-03-31T18:33:48.386" v="57" actId="478"/>
          <ac:picMkLst>
            <pc:docMk/>
            <pc:sldMk cId="0" sldId="259"/>
            <ac:picMk id="2" creationId="{248239AC-D183-1DA3-49A9-94C7F52EEC59}"/>
          </ac:picMkLst>
        </pc:picChg>
        <pc:picChg chg="add del mod">
          <ac:chgData name="Marini, Jill" userId="3773fc79-8b1a-458e-b6ca-a122931bc200" providerId="ADAL" clId="{9A6DFFA6-1158-4502-94A9-D3566FB951F8}" dt="2026-04-01T15:07:38.870" v="1391" actId="478"/>
          <ac:picMkLst>
            <pc:docMk/>
            <pc:sldMk cId="0" sldId="259"/>
            <ac:picMk id="4098" creationId="{CE3FAFDA-1CD4-2024-69AA-59EE584E1DD0}"/>
          </ac:picMkLst>
        </pc:picChg>
        <pc:picChg chg="add mod">
          <ac:chgData name="Marini, Jill" userId="3773fc79-8b1a-458e-b6ca-a122931bc200" providerId="ADAL" clId="{9A6DFFA6-1158-4502-94A9-D3566FB951F8}" dt="2026-04-01T15:07:47.779" v="1393" actId="1076"/>
          <ac:picMkLst>
            <pc:docMk/>
            <pc:sldMk cId="0" sldId="259"/>
            <ac:picMk id="4099" creationId="{FFFCC038-548B-7AAB-D179-355878DE7378}"/>
          </ac:picMkLst>
        </pc:picChg>
      </pc:sldChg>
      <pc:sldChg chg="del">
        <pc:chgData name="Marini, Jill" userId="3773fc79-8b1a-458e-b6ca-a122931bc200" providerId="ADAL" clId="{9A6DFFA6-1158-4502-94A9-D3566FB951F8}" dt="2026-03-31T18:37:09.167" v="120" actId="2696"/>
        <pc:sldMkLst>
          <pc:docMk/>
          <pc:sldMk cId="0" sldId="260"/>
        </pc:sldMkLst>
      </pc:sldChg>
      <pc:sldChg chg="addSp delSp modSp mod">
        <pc:chgData name="Marini, Jill" userId="3773fc79-8b1a-458e-b6ca-a122931bc200" providerId="ADAL" clId="{9A6DFFA6-1158-4502-94A9-D3566FB951F8}" dt="2026-04-01T15:11:35.490" v="1424" actId="1076"/>
        <pc:sldMkLst>
          <pc:docMk/>
          <pc:sldMk cId="0" sldId="263"/>
        </pc:sldMkLst>
        <pc:graphicFrameChg chg="mod">
          <ac:chgData name="Marini, Jill" userId="3773fc79-8b1a-458e-b6ca-a122931bc200" providerId="ADAL" clId="{9A6DFFA6-1158-4502-94A9-D3566FB951F8}" dt="2026-04-01T15:11:24.454" v="1422"/>
          <ac:graphicFrameMkLst>
            <pc:docMk/>
            <pc:sldMk cId="0" sldId="263"/>
            <ac:graphicFrameMk id="264" creationId="{00000000-0000-0000-0000-000000000000}"/>
          </ac:graphicFrameMkLst>
        </pc:graphicFrameChg>
        <pc:picChg chg="del">
          <ac:chgData name="Marini, Jill" userId="3773fc79-8b1a-458e-b6ca-a122931bc200" providerId="ADAL" clId="{9A6DFFA6-1158-4502-94A9-D3566FB951F8}" dt="2026-04-01T15:11:21.394" v="1421" actId="478"/>
          <ac:picMkLst>
            <pc:docMk/>
            <pc:sldMk cId="0" sldId="263"/>
            <ac:picMk id="2" creationId="{71C20A06-86A5-1049-1CFE-E92235336A22}"/>
          </ac:picMkLst>
        </pc:picChg>
        <pc:picChg chg="add mod">
          <ac:chgData name="Marini, Jill" userId="3773fc79-8b1a-458e-b6ca-a122931bc200" providerId="ADAL" clId="{9A6DFFA6-1158-4502-94A9-D3566FB951F8}" dt="2026-04-01T15:11:35.490" v="1424" actId="1076"/>
          <ac:picMkLst>
            <pc:docMk/>
            <pc:sldMk cId="0" sldId="263"/>
            <ac:picMk id="10242" creationId="{D6FA78B3-5C9A-2B3C-416C-A2D67637EC09}"/>
          </ac:picMkLst>
        </pc:picChg>
      </pc:sldChg>
      <pc:sldChg chg="del">
        <pc:chgData name="Marini, Jill" userId="3773fc79-8b1a-458e-b6ca-a122931bc200" providerId="ADAL" clId="{9A6DFFA6-1158-4502-94A9-D3566FB951F8}" dt="2026-03-31T18:37:26.465" v="122" actId="2696"/>
        <pc:sldMkLst>
          <pc:docMk/>
          <pc:sldMk cId="0" sldId="264"/>
        </pc:sldMkLst>
      </pc:sldChg>
      <pc:sldChg chg="addSp delSp modSp mod">
        <pc:chgData name="Marini, Jill" userId="3773fc79-8b1a-458e-b6ca-a122931bc200" providerId="ADAL" clId="{9A6DFFA6-1158-4502-94A9-D3566FB951F8}" dt="2026-04-01T15:11:55.958" v="1428" actId="478"/>
        <pc:sldMkLst>
          <pc:docMk/>
          <pc:sldMk cId="0" sldId="265"/>
        </pc:sldMkLst>
        <pc:spChg chg="del">
          <ac:chgData name="Marini, Jill" userId="3773fc79-8b1a-458e-b6ca-a122931bc200" providerId="ADAL" clId="{9A6DFFA6-1158-4502-94A9-D3566FB951F8}" dt="2026-04-01T15:11:55.958" v="1428" actId="478"/>
          <ac:spMkLst>
            <pc:docMk/>
            <pc:sldMk cId="0" sldId="265"/>
            <ac:spMk id="283" creationId="{00000000-0000-0000-0000-000000000000}"/>
          </ac:spMkLst>
        </pc:spChg>
        <pc:picChg chg="del">
          <ac:chgData name="Marini, Jill" userId="3773fc79-8b1a-458e-b6ca-a122931bc200" providerId="ADAL" clId="{9A6DFFA6-1158-4502-94A9-D3566FB951F8}" dt="2026-04-01T15:11:38.834" v="1425" actId="478"/>
          <ac:picMkLst>
            <pc:docMk/>
            <pc:sldMk cId="0" sldId="265"/>
            <ac:picMk id="2" creationId="{502C6C23-62AE-31B5-F8AA-4ABCE41F2B8E}"/>
          </ac:picMkLst>
        </pc:picChg>
        <pc:picChg chg="add mod">
          <ac:chgData name="Marini, Jill" userId="3773fc79-8b1a-458e-b6ca-a122931bc200" providerId="ADAL" clId="{9A6DFFA6-1158-4502-94A9-D3566FB951F8}" dt="2026-04-01T15:11:48.001" v="1427" actId="1076"/>
          <ac:picMkLst>
            <pc:docMk/>
            <pc:sldMk cId="0" sldId="265"/>
            <ac:picMk id="11266" creationId="{05C4D2B6-8138-6C58-490F-D161B6979885}"/>
          </ac:picMkLst>
        </pc:picChg>
      </pc:sldChg>
      <pc:sldChg chg="del">
        <pc:chgData name="Marini, Jill" userId="3773fc79-8b1a-458e-b6ca-a122931bc200" providerId="ADAL" clId="{9A6DFFA6-1158-4502-94A9-D3566FB951F8}" dt="2026-03-31T18:50:13.599" v="802" actId="2696"/>
        <pc:sldMkLst>
          <pc:docMk/>
          <pc:sldMk cId="0" sldId="266"/>
        </pc:sldMkLst>
      </pc:sldChg>
      <pc:sldChg chg="del">
        <pc:chgData name="Marini, Jill" userId="3773fc79-8b1a-458e-b6ca-a122931bc200" providerId="ADAL" clId="{9A6DFFA6-1158-4502-94A9-D3566FB951F8}" dt="2026-03-31T18:50:15.501" v="803" actId="2696"/>
        <pc:sldMkLst>
          <pc:docMk/>
          <pc:sldMk cId="0" sldId="267"/>
        </pc:sldMkLst>
      </pc:sldChg>
      <pc:sldChg chg="addSp delSp modSp mod">
        <pc:chgData name="Marini, Jill" userId="3773fc79-8b1a-458e-b6ca-a122931bc200" providerId="ADAL" clId="{9A6DFFA6-1158-4502-94A9-D3566FB951F8}" dt="2026-04-01T14:59:41.442" v="1345" actId="1076"/>
        <pc:sldMkLst>
          <pc:docMk/>
          <pc:sldMk cId="0" sldId="269"/>
        </pc:sldMkLst>
        <pc:spChg chg="del">
          <ac:chgData name="Marini, Jill" userId="3773fc79-8b1a-458e-b6ca-a122931bc200" providerId="ADAL" clId="{9A6DFFA6-1158-4502-94A9-D3566FB951F8}" dt="2026-03-31T18:54:04.497" v="804" actId="478"/>
          <ac:spMkLst>
            <pc:docMk/>
            <pc:sldMk cId="0" sldId="269"/>
            <ac:spMk id="101" creationId="{00000000-0000-0000-0000-000000000000}"/>
          </ac:spMkLst>
        </pc:spChg>
        <pc:picChg chg="del">
          <ac:chgData name="Marini, Jill" userId="3773fc79-8b1a-458e-b6ca-a122931bc200" providerId="ADAL" clId="{9A6DFFA6-1158-4502-94A9-D3566FB951F8}" dt="2026-03-31T18:33:42.338" v="56" actId="478"/>
          <ac:picMkLst>
            <pc:docMk/>
            <pc:sldMk cId="0" sldId="269"/>
            <ac:picMk id="2" creationId="{A1E62FC3-5BE5-E111-E27C-300B489B2ED9}"/>
          </ac:picMkLst>
        </pc:picChg>
        <pc:picChg chg="add mod">
          <ac:chgData name="Marini, Jill" userId="3773fc79-8b1a-458e-b6ca-a122931bc200" providerId="ADAL" clId="{9A6DFFA6-1158-4502-94A9-D3566FB951F8}" dt="2026-04-01T14:59:41.442" v="1345" actId="1076"/>
          <ac:picMkLst>
            <pc:docMk/>
            <pc:sldMk cId="0" sldId="269"/>
            <ac:picMk id="1026" creationId="{3374B88D-4DAD-6824-2298-B36071D227B8}"/>
          </ac:picMkLst>
        </pc:picChg>
      </pc:sldChg>
      <pc:sldChg chg="del">
        <pc:chgData name="Marini, Jill" userId="3773fc79-8b1a-458e-b6ca-a122931bc200" providerId="ADAL" clId="{9A6DFFA6-1158-4502-94A9-D3566FB951F8}" dt="2026-03-31T18:37:12.726" v="121" actId="2696"/>
        <pc:sldMkLst>
          <pc:docMk/>
          <pc:sldMk cId="3290531566" sldId="284"/>
        </pc:sldMkLst>
      </pc:sldChg>
      <pc:sldChg chg="addSp modSp">
        <pc:chgData name="Marini, Jill" userId="3773fc79-8b1a-458e-b6ca-a122931bc200" providerId="ADAL" clId="{9A6DFFA6-1158-4502-94A9-D3566FB951F8}" dt="2026-04-01T15:11:17.402" v="1420" actId="1076"/>
        <pc:sldMkLst>
          <pc:docMk/>
          <pc:sldMk cId="3834367407" sldId="287"/>
        </pc:sldMkLst>
        <pc:picChg chg="add mod">
          <ac:chgData name="Marini, Jill" userId="3773fc79-8b1a-458e-b6ca-a122931bc200" providerId="ADAL" clId="{9A6DFFA6-1158-4502-94A9-D3566FB951F8}" dt="2026-04-01T15:11:17.402" v="1420" actId="1076"/>
          <ac:picMkLst>
            <pc:docMk/>
            <pc:sldMk cId="3834367407" sldId="287"/>
            <ac:picMk id="9218" creationId="{94A9CFD1-2535-F335-712C-33427CF404F3}"/>
          </ac:picMkLst>
        </pc:picChg>
      </pc:sldChg>
      <pc:sldChg chg="addSp modSp new mod">
        <pc:chgData name="Marini, Jill" userId="3773fc79-8b1a-458e-b6ca-a122931bc200" providerId="ADAL" clId="{9A6DFFA6-1158-4502-94A9-D3566FB951F8}" dt="2026-04-01T15:39:36.762" v="1681" actId="207"/>
        <pc:sldMkLst>
          <pc:docMk/>
          <pc:sldMk cId="3730622510" sldId="288"/>
        </pc:sldMkLst>
        <pc:spChg chg="mod">
          <ac:chgData name="Marini, Jill" userId="3773fc79-8b1a-458e-b6ca-a122931bc200" providerId="ADAL" clId="{9A6DFFA6-1158-4502-94A9-D3566FB951F8}" dt="2026-04-01T15:39:36.762" v="1681" actId="207"/>
          <ac:spMkLst>
            <pc:docMk/>
            <pc:sldMk cId="3730622510" sldId="288"/>
            <ac:spMk id="2" creationId="{1CBFF9E3-C546-55E1-E090-60A386F3F869}"/>
          </ac:spMkLst>
        </pc:spChg>
        <pc:picChg chg="add mod">
          <ac:chgData name="Marini, Jill" userId="3773fc79-8b1a-458e-b6ca-a122931bc200" providerId="ADAL" clId="{9A6DFFA6-1158-4502-94A9-D3566FB951F8}" dt="2026-04-01T15:08:59.705" v="1401" actId="1076"/>
          <ac:picMkLst>
            <pc:docMk/>
            <pc:sldMk cId="3730622510" sldId="288"/>
            <ac:picMk id="3" creationId="{ABBC99B9-490C-C8BE-2141-AB2CB620E0A2}"/>
          </ac:picMkLst>
        </pc:picChg>
        <pc:picChg chg="add mod">
          <ac:chgData name="Marini, Jill" userId="3773fc79-8b1a-458e-b6ca-a122931bc200" providerId="ADAL" clId="{9A6DFFA6-1158-4502-94A9-D3566FB951F8}" dt="2026-04-01T15:08:47.960" v="1399" actId="1076"/>
          <ac:picMkLst>
            <pc:docMk/>
            <pc:sldMk cId="3730622510" sldId="288"/>
            <ac:picMk id="6146" creationId="{CE6F6ACE-4347-9352-E592-BE2E4FC63076}"/>
          </ac:picMkLst>
        </pc:picChg>
      </pc:sldChg>
      <pc:sldChg chg="addSp modSp new mod">
        <pc:chgData name="Marini, Jill" userId="3773fc79-8b1a-458e-b6ca-a122931bc200" providerId="ADAL" clId="{9A6DFFA6-1158-4502-94A9-D3566FB951F8}" dt="2026-04-01T15:39:43.245" v="1683" actId="113"/>
        <pc:sldMkLst>
          <pc:docMk/>
          <pc:sldMk cId="3180504849" sldId="289"/>
        </pc:sldMkLst>
        <pc:spChg chg="mod">
          <ac:chgData name="Marini, Jill" userId="3773fc79-8b1a-458e-b6ca-a122931bc200" providerId="ADAL" clId="{9A6DFFA6-1158-4502-94A9-D3566FB951F8}" dt="2026-04-01T15:39:43.245" v="1683" actId="113"/>
          <ac:spMkLst>
            <pc:docMk/>
            <pc:sldMk cId="3180504849" sldId="289"/>
            <ac:spMk id="2" creationId="{EC0715C4-2E33-E12D-9D9C-F3084FFD4ABE}"/>
          </ac:spMkLst>
        </pc:spChg>
        <pc:spChg chg="add mod">
          <ac:chgData name="Marini, Jill" userId="3773fc79-8b1a-458e-b6ca-a122931bc200" providerId="ADAL" clId="{9A6DFFA6-1158-4502-94A9-D3566FB951F8}" dt="2026-04-01T15:10:40.174" v="1416" actId="33987"/>
          <ac:spMkLst>
            <pc:docMk/>
            <pc:sldMk cId="3180504849" sldId="289"/>
            <ac:spMk id="4" creationId="{91C2CC81-DD9C-0284-0631-9BBF7C60434B}"/>
          </ac:spMkLst>
        </pc:spChg>
        <pc:picChg chg="add mod">
          <ac:chgData name="Marini, Jill" userId="3773fc79-8b1a-458e-b6ca-a122931bc200" providerId="ADAL" clId="{9A6DFFA6-1158-4502-94A9-D3566FB951F8}" dt="2026-04-01T15:09:06.387" v="1403" actId="1076"/>
          <ac:picMkLst>
            <pc:docMk/>
            <pc:sldMk cId="3180504849" sldId="289"/>
            <ac:picMk id="3" creationId="{B93574BE-3FEE-EE14-E748-36ADBD5EB392}"/>
          </ac:picMkLst>
        </pc:picChg>
        <pc:picChg chg="add mod">
          <ac:chgData name="Marini, Jill" userId="3773fc79-8b1a-458e-b6ca-a122931bc200" providerId="ADAL" clId="{9A6DFFA6-1158-4502-94A9-D3566FB951F8}" dt="2026-04-01T15:09:12.842" v="1405" actId="1076"/>
          <ac:picMkLst>
            <pc:docMk/>
            <pc:sldMk cId="3180504849" sldId="289"/>
            <ac:picMk id="7170" creationId="{D52FCCA6-28AC-C8E8-A94D-894AABBB3787}"/>
          </ac:picMkLst>
        </pc:picChg>
      </pc:sldChg>
      <pc:sldChg chg="addSp delSp modSp new mod setBg modNotesTx">
        <pc:chgData name="Marini, Jill" userId="3773fc79-8b1a-458e-b6ca-a122931bc200" providerId="ADAL" clId="{9A6DFFA6-1158-4502-94A9-D3566FB951F8}" dt="2026-04-01T15:39:29.153" v="1679" actId="6549"/>
        <pc:sldMkLst>
          <pc:docMk/>
          <pc:sldMk cId="3035294614" sldId="290"/>
        </pc:sldMkLst>
        <pc:spChg chg="mod">
          <ac:chgData name="Marini, Jill" userId="3773fc79-8b1a-458e-b6ca-a122931bc200" providerId="ADAL" clId="{9A6DFFA6-1158-4502-94A9-D3566FB951F8}" dt="2026-04-01T15:14:03.802" v="1438" actId="14100"/>
          <ac:spMkLst>
            <pc:docMk/>
            <pc:sldMk cId="3035294614" sldId="290"/>
            <ac:spMk id="2" creationId="{3AC5BE1B-1E00-953E-DB8C-6E34009FF460}"/>
          </ac:spMkLst>
        </pc:spChg>
        <pc:spChg chg="add del mod ord">
          <ac:chgData name="Marini, Jill" userId="3773fc79-8b1a-458e-b6ca-a122931bc200" providerId="ADAL" clId="{9A6DFFA6-1158-4502-94A9-D3566FB951F8}" dt="2026-04-01T15:14:49.828" v="1451" actId="255"/>
          <ac:spMkLst>
            <pc:docMk/>
            <pc:sldMk cId="3035294614" sldId="290"/>
            <ac:spMk id="4" creationId="{0EE73EC4-1497-899D-88A8-28BF29336969}"/>
          </ac:spMkLst>
        </pc:spChg>
        <pc:spChg chg="add del mod">
          <ac:chgData name="Marini, Jill" userId="3773fc79-8b1a-458e-b6ca-a122931bc200" providerId="ADAL" clId="{9A6DFFA6-1158-4502-94A9-D3566FB951F8}" dt="2026-03-31T18:35:44.851" v="107" actId="14100"/>
          <ac:spMkLst>
            <pc:docMk/>
            <pc:sldMk cId="3035294614" sldId="290"/>
            <ac:spMk id="5" creationId="{A2D27530-035D-3CFD-7CED-FA102F33DCEE}"/>
          </ac:spMkLst>
        </pc:spChg>
        <pc:spChg chg="add mod">
          <ac:chgData name="Marini, Jill" userId="3773fc79-8b1a-458e-b6ca-a122931bc200" providerId="ADAL" clId="{9A6DFFA6-1158-4502-94A9-D3566FB951F8}" dt="2026-03-31T18:36:05.265" v="111" actId="14100"/>
          <ac:spMkLst>
            <pc:docMk/>
            <pc:sldMk cId="3035294614" sldId="290"/>
            <ac:spMk id="6" creationId="{1F13ABB8-A9FB-D8FF-834D-84914E8E9EAE}"/>
          </ac:spMkLst>
        </pc:spChg>
        <pc:spChg chg="add del">
          <ac:chgData name="Marini, Jill" userId="3773fc79-8b1a-458e-b6ca-a122931bc200" providerId="ADAL" clId="{9A6DFFA6-1158-4502-94A9-D3566FB951F8}" dt="2026-04-01T15:06:46.612" v="1374" actId="26606"/>
          <ac:spMkLst>
            <pc:docMk/>
            <pc:sldMk cId="3035294614" sldId="290"/>
            <ac:spMk id="5125" creationId="{84ECDE7A-6944-466D-8FFE-149A29BA6BAE}"/>
          </ac:spMkLst>
        </pc:spChg>
        <pc:spChg chg="add del">
          <ac:chgData name="Marini, Jill" userId="3773fc79-8b1a-458e-b6ca-a122931bc200" providerId="ADAL" clId="{9A6DFFA6-1158-4502-94A9-D3566FB951F8}" dt="2026-04-01T15:06:46.612" v="1374" actId="26606"/>
          <ac:spMkLst>
            <pc:docMk/>
            <pc:sldMk cId="3035294614" sldId="290"/>
            <ac:spMk id="5126" creationId="{B3420082-9415-44EC-802E-C77D71D59C57}"/>
          </ac:spMkLst>
        </pc:spChg>
        <pc:spChg chg="add del">
          <ac:chgData name="Marini, Jill" userId="3773fc79-8b1a-458e-b6ca-a122931bc200" providerId="ADAL" clId="{9A6DFFA6-1158-4502-94A9-D3566FB951F8}" dt="2026-04-01T15:06:46.612" v="1374" actId="26606"/>
          <ac:spMkLst>
            <pc:docMk/>
            <pc:sldMk cId="3035294614" sldId="290"/>
            <ac:spMk id="5127" creationId="{55A52C45-1FCB-4636-A80F-2849B8226C01}"/>
          </ac:spMkLst>
        </pc:spChg>
        <pc:spChg chg="add del">
          <ac:chgData name="Marini, Jill" userId="3773fc79-8b1a-458e-b6ca-a122931bc200" providerId="ADAL" clId="{9A6DFFA6-1158-4502-94A9-D3566FB951F8}" dt="2026-04-01T15:06:34.934" v="1372" actId="26606"/>
          <ac:spMkLst>
            <pc:docMk/>
            <pc:sldMk cId="3035294614" sldId="290"/>
            <ac:spMk id="5128" creationId="{0B9EE3F3-89B7-43C3-8651-C4C96830993D}"/>
          </ac:spMkLst>
        </pc:spChg>
        <pc:spChg chg="add del">
          <ac:chgData name="Marini, Jill" userId="3773fc79-8b1a-458e-b6ca-a122931bc200" providerId="ADAL" clId="{9A6DFFA6-1158-4502-94A9-D3566FB951F8}" dt="2026-04-01T15:06:34.934" v="1372" actId="26606"/>
          <ac:spMkLst>
            <pc:docMk/>
            <pc:sldMk cId="3035294614" sldId="290"/>
            <ac:spMk id="5130" creationId="{33AE4636-AEEC-45D6-84D4-7AC2DA48ECF8}"/>
          </ac:spMkLst>
        </pc:spChg>
        <pc:spChg chg="add del">
          <ac:chgData name="Marini, Jill" userId="3773fc79-8b1a-458e-b6ca-a122931bc200" providerId="ADAL" clId="{9A6DFFA6-1158-4502-94A9-D3566FB951F8}" dt="2026-04-01T15:06:34.934" v="1372" actId="26606"/>
          <ac:spMkLst>
            <pc:docMk/>
            <pc:sldMk cId="3035294614" sldId="290"/>
            <ac:spMk id="5132" creationId="{8D9CE0F4-2EB2-4F1F-8AAC-DB3571D9FE10}"/>
          </ac:spMkLst>
        </pc:spChg>
        <pc:spChg chg="add del">
          <ac:chgData name="Marini, Jill" userId="3773fc79-8b1a-458e-b6ca-a122931bc200" providerId="ADAL" clId="{9A6DFFA6-1158-4502-94A9-D3566FB951F8}" dt="2026-04-01T15:06:46.612" v="1374" actId="26606"/>
          <ac:spMkLst>
            <pc:docMk/>
            <pc:sldMk cId="3035294614" sldId="290"/>
            <ac:spMk id="5134" creationId="{768EB4DD-3704-43AD-92B3-C4E0C6EA92CB}"/>
          </ac:spMkLst>
        </pc:spChg>
        <pc:picChg chg="add mod">
          <ac:chgData name="Marini, Jill" userId="3773fc79-8b1a-458e-b6ca-a122931bc200" providerId="ADAL" clId="{9A6DFFA6-1158-4502-94A9-D3566FB951F8}" dt="2026-04-01T15:15:57.914" v="1454"/>
          <ac:picMkLst>
            <pc:docMk/>
            <pc:sldMk cId="3035294614" sldId="290"/>
            <ac:picMk id="1030" creationId="{CFC689EA-59F9-4928-A9F3-A4BDCB9C2899}"/>
          </ac:picMkLst>
        </pc:picChg>
        <pc:picChg chg="add mod">
          <ac:chgData name="Marini, Jill" userId="3773fc79-8b1a-458e-b6ca-a122931bc200" providerId="ADAL" clId="{9A6DFFA6-1158-4502-94A9-D3566FB951F8}" dt="2026-04-01T15:06:05.691" v="1365" actId="1076"/>
          <ac:picMkLst>
            <pc:docMk/>
            <pc:sldMk cId="3035294614" sldId="290"/>
            <ac:picMk id="5122" creationId="{78D9894F-D261-779B-52FF-0C7714BC93E5}"/>
          </ac:picMkLst>
        </pc:picChg>
        <pc:picChg chg="add mod">
          <ac:chgData name="Marini, Jill" userId="3773fc79-8b1a-458e-b6ca-a122931bc200" providerId="ADAL" clId="{9A6DFFA6-1158-4502-94A9-D3566FB951F8}" dt="2026-04-01T15:07:11.468" v="1376" actId="1076"/>
          <ac:picMkLst>
            <pc:docMk/>
            <pc:sldMk cId="3035294614" sldId="290"/>
            <ac:picMk id="5123" creationId="{5C9DE627-8B1D-B834-CF93-D73E53120229}"/>
          </ac:picMkLst>
        </pc:picChg>
        <pc:picChg chg="add mod">
          <ac:chgData name="Marini, Jill" userId="3773fc79-8b1a-458e-b6ca-a122931bc200" providerId="ADAL" clId="{9A6DFFA6-1158-4502-94A9-D3566FB951F8}" dt="2026-04-01T15:07:59.088" v="1396" actId="1076"/>
          <ac:picMkLst>
            <pc:docMk/>
            <pc:sldMk cId="3035294614" sldId="290"/>
            <ac:picMk id="5124" creationId="{A7B78BCD-B328-0271-0E52-709F73D89F6E}"/>
          </ac:picMkLst>
        </pc:picChg>
      </pc:sldChg>
      <pc:sldChg chg="addSp delSp modSp new mod setBg">
        <pc:chgData name="Marini, Jill" userId="3773fc79-8b1a-458e-b6ca-a122931bc200" providerId="ADAL" clId="{9A6DFFA6-1158-4502-94A9-D3566FB951F8}" dt="2026-04-01T15:38:44.769" v="1678" actId="1076"/>
        <pc:sldMkLst>
          <pc:docMk/>
          <pc:sldMk cId="4081404056" sldId="291"/>
        </pc:sldMkLst>
        <pc:spChg chg="mod">
          <ac:chgData name="Marini, Jill" userId="3773fc79-8b1a-458e-b6ca-a122931bc200" providerId="ADAL" clId="{9A6DFFA6-1158-4502-94A9-D3566FB951F8}" dt="2026-04-01T15:27:12.194" v="1620" actId="1076"/>
          <ac:spMkLst>
            <pc:docMk/>
            <pc:sldMk cId="4081404056" sldId="291"/>
            <ac:spMk id="2" creationId="{1E1442C5-810E-3750-3703-2C05B99129A0}"/>
          </ac:spMkLst>
        </pc:spChg>
        <pc:spChg chg="add del mod">
          <ac:chgData name="Marini, Jill" userId="3773fc79-8b1a-458e-b6ca-a122931bc200" providerId="ADAL" clId="{9A6DFFA6-1158-4502-94A9-D3566FB951F8}" dt="2026-04-01T15:24:19.253" v="1533" actId="478"/>
          <ac:spMkLst>
            <pc:docMk/>
            <pc:sldMk cId="4081404056" sldId="291"/>
            <ac:spMk id="3" creationId="{7447B645-5DE8-2067-E716-AAC06230FEB1}"/>
          </ac:spMkLst>
        </pc:spChg>
        <pc:spChg chg="add mod">
          <ac:chgData name="Marini, Jill" userId="3773fc79-8b1a-458e-b6ca-a122931bc200" providerId="ADAL" clId="{9A6DFFA6-1158-4502-94A9-D3566FB951F8}" dt="2026-03-31T18:43:19.202" v="745" actId="1076"/>
          <ac:spMkLst>
            <pc:docMk/>
            <pc:sldMk cId="4081404056" sldId="291"/>
            <ac:spMk id="4" creationId="{4FEAED0D-4997-FA29-91A0-E7ACC4863D0B}"/>
          </ac:spMkLst>
        </pc:spChg>
        <pc:spChg chg="add mod">
          <ac:chgData name="Marini, Jill" userId="3773fc79-8b1a-458e-b6ca-a122931bc200" providerId="ADAL" clId="{9A6DFFA6-1158-4502-94A9-D3566FB951F8}" dt="2026-04-01T15:19:10.570" v="1459" actId="14100"/>
          <ac:spMkLst>
            <pc:docMk/>
            <pc:sldMk cId="4081404056" sldId="291"/>
            <ac:spMk id="4" creationId="{8BCE1F80-C17F-49F9-9E6B-2DCEFCFD6348}"/>
          </ac:spMkLst>
        </pc:spChg>
        <pc:spChg chg="add">
          <ac:chgData name="Marini, Jill" userId="3773fc79-8b1a-458e-b6ca-a122931bc200" providerId="ADAL" clId="{9A6DFFA6-1158-4502-94A9-D3566FB951F8}" dt="2026-03-31T18:43:15.789" v="743"/>
          <ac:spMkLst>
            <pc:docMk/>
            <pc:sldMk cId="4081404056" sldId="291"/>
            <ac:spMk id="5" creationId="{975DC22C-1934-A002-B548-F05531E454B3}"/>
          </ac:spMkLst>
        </pc:spChg>
        <pc:spChg chg="add">
          <ac:chgData name="Marini, Jill" userId="3773fc79-8b1a-458e-b6ca-a122931bc200" providerId="ADAL" clId="{9A6DFFA6-1158-4502-94A9-D3566FB951F8}" dt="2026-03-31T18:44:07.028" v="746"/>
          <ac:spMkLst>
            <pc:docMk/>
            <pc:sldMk cId="4081404056" sldId="291"/>
            <ac:spMk id="6" creationId="{7F8E4C44-3D34-D559-FA59-5521D5B5F3C7}"/>
          </ac:spMkLst>
        </pc:spChg>
        <pc:spChg chg="add del">
          <ac:chgData name="Marini, Jill" userId="3773fc79-8b1a-458e-b6ca-a122931bc200" providerId="ADAL" clId="{9A6DFFA6-1158-4502-94A9-D3566FB951F8}" dt="2026-04-01T15:09:32.668" v="1407" actId="26606"/>
          <ac:spMkLst>
            <pc:docMk/>
            <pc:sldMk cId="4081404056" sldId="291"/>
            <ac:spMk id="13" creationId="{D1D34770-47A8-402C-AF23-2B653F2D88C1}"/>
          </ac:spMkLst>
        </pc:spChg>
        <pc:spChg chg="add mod">
          <ac:chgData name="Marini, Jill" userId="3773fc79-8b1a-458e-b6ca-a122931bc200" providerId="ADAL" clId="{9A6DFFA6-1158-4502-94A9-D3566FB951F8}" dt="2026-04-01T15:36:42.655" v="1659" actId="1076"/>
          <ac:spMkLst>
            <pc:docMk/>
            <pc:sldMk cId="4081404056" sldId="291"/>
            <ac:spMk id="19" creationId="{967C3484-90B1-6627-AFF1-66B9D2EFC7D5}"/>
          </ac:spMkLst>
        </pc:spChg>
        <pc:spChg chg="add del mod">
          <ac:chgData name="Marini, Jill" userId="3773fc79-8b1a-458e-b6ca-a122931bc200" providerId="ADAL" clId="{9A6DFFA6-1158-4502-94A9-D3566FB951F8}" dt="2026-04-01T15:24:19.271" v="1535"/>
          <ac:spMkLst>
            <pc:docMk/>
            <pc:sldMk cId="4081404056" sldId="291"/>
            <ac:spMk id="20" creationId="{28C2AB33-8124-C0CE-9210-E2443C56A20C}"/>
          </ac:spMkLst>
        </pc:spChg>
        <pc:spChg chg="add mod">
          <ac:chgData name="Marini, Jill" userId="3773fc79-8b1a-458e-b6ca-a122931bc200" providerId="ADAL" clId="{9A6DFFA6-1158-4502-94A9-D3566FB951F8}" dt="2026-04-01T15:37:44.399" v="1666" actId="1076"/>
          <ac:spMkLst>
            <pc:docMk/>
            <pc:sldMk cId="4081404056" sldId="291"/>
            <ac:spMk id="21" creationId="{3E4D9DAE-7439-42C1-154D-A66E72FCEEC9}"/>
          </ac:spMkLst>
        </pc:spChg>
        <pc:spChg chg="add mod">
          <ac:chgData name="Marini, Jill" userId="3773fc79-8b1a-458e-b6ca-a122931bc200" providerId="ADAL" clId="{9A6DFFA6-1158-4502-94A9-D3566FB951F8}" dt="2026-04-01T15:37:35.988" v="1665" actId="1076"/>
          <ac:spMkLst>
            <pc:docMk/>
            <pc:sldMk cId="4081404056" sldId="291"/>
            <ac:spMk id="22" creationId="{30018F05-9DFD-3AC6-85D0-5DDEB28FC60A}"/>
          </ac:spMkLst>
        </pc:spChg>
        <pc:spChg chg="add mod">
          <ac:chgData name="Marini, Jill" userId="3773fc79-8b1a-458e-b6ca-a122931bc200" providerId="ADAL" clId="{9A6DFFA6-1158-4502-94A9-D3566FB951F8}" dt="2026-04-01T15:38:11.191" v="1671" actId="1076"/>
          <ac:spMkLst>
            <pc:docMk/>
            <pc:sldMk cId="4081404056" sldId="291"/>
            <ac:spMk id="23" creationId="{F6BE5BE2-77B5-DC51-1ED3-F4872328A72D}"/>
          </ac:spMkLst>
        </pc:spChg>
        <pc:spChg chg="add mod">
          <ac:chgData name="Marini, Jill" userId="3773fc79-8b1a-458e-b6ca-a122931bc200" providerId="ADAL" clId="{9A6DFFA6-1158-4502-94A9-D3566FB951F8}" dt="2026-04-01T15:38:44.769" v="1678" actId="1076"/>
          <ac:spMkLst>
            <pc:docMk/>
            <pc:sldMk cId="4081404056" sldId="291"/>
            <ac:spMk id="24" creationId="{517BB24C-088B-6442-FB0A-F718C28CE133}"/>
          </ac:spMkLst>
        </pc:spChg>
        <pc:spChg chg="add del">
          <ac:chgData name="Marini, Jill" userId="3773fc79-8b1a-458e-b6ca-a122931bc200" providerId="ADAL" clId="{9A6DFFA6-1158-4502-94A9-D3566FB951F8}" dt="2026-04-01T15:28:06.027" v="1624" actId="11529"/>
          <ac:spMkLst>
            <pc:docMk/>
            <pc:sldMk cId="4081404056" sldId="291"/>
            <ac:spMk id="26" creationId="{2479A02F-415B-187E-4EF1-7B84FBA8D5E1}"/>
          </ac:spMkLst>
        </pc:spChg>
        <pc:graphicFrameChg chg="add del mod modGraphic">
          <ac:chgData name="Marini, Jill" userId="3773fc79-8b1a-458e-b6ca-a122931bc200" providerId="ADAL" clId="{9A6DFFA6-1158-4502-94A9-D3566FB951F8}" dt="2026-04-01T15:19:32.561" v="1463" actId="478"/>
          <ac:graphicFrameMkLst>
            <pc:docMk/>
            <pc:sldMk cId="4081404056" sldId="291"/>
            <ac:graphicFrameMk id="7" creationId="{1B61F15B-ADCF-E711-AD02-7D893966D0D4}"/>
          </ac:graphicFrameMkLst>
        </pc:graphicFrameChg>
        <pc:picChg chg="add mod">
          <ac:chgData name="Marini, Jill" userId="3773fc79-8b1a-458e-b6ca-a122931bc200" providerId="ADAL" clId="{9A6DFFA6-1158-4502-94A9-D3566FB951F8}" dt="2026-04-01T15:31:37.090" v="1646" actId="14100"/>
          <ac:picMkLst>
            <pc:docMk/>
            <pc:sldMk cId="4081404056" sldId="291"/>
            <ac:picMk id="6" creationId="{3C916164-B2B2-AA70-A60E-B801F8629371}"/>
          </ac:picMkLst>
        </pc:picChg>
        <pc:picChg chg="add del">
          <ac:chgData name="Marini, Jill" userId="3773fc79-8b1a-458e-b6ca-a122931bc200" providerId="ADAL" clId="{9A6DFFA6-1158-4502-94A9-D3566FB951F8}" dt="2026-04-01T15:09:32.668" v="1407" actId="26606"/>
          <ac:picMkLst>
            <pc:docMk/>
            <pc:sldMk cId="4081404056" sldId="291"/>
            <ac:picMk id="9" creationId="{7B8D30EC-2E7C-6C79-0D3D-FEDE4D8DCE30}"/>
          </ac:picMkLst>
        </pc:picChg>
        <pc:picChg chg="add del">
          <ac:chgData name="Marini, Jill" userId="3773fc79-8b1a-458e-b6ca-a122931bc200" providerId="ADAL" clId="{9A6DFFA6-1158-4502-94A9-D3566FB951F8}" dt="2026-04-01T15:10:12.396" v="1413" actId="26606"/>
          <ac:picMkLst>
            <pc:docMk/>
            <pc:sldMk cId="4081404056" sldId="291"/>
            <ac:picMk id="10" creationId="{3C9D6C5D-D65C-DB8F-8B6F-108300204ECF}"/>
          </ac:picMkLst>
        </pc:picChg>
        <pc:picChg chg="add mod">
          <ac:chgData name="Marini, Jill" userId="3773fc79-8b1a-458e-b6ca-a122931bc200" providerId="ADAL" clId="{9A6DFFA6-1158-4502-94A9-D3566FB951F8}" dt="2026-04-01T15:37:51.900" v="1667" actId="1076"/>
          <ac:picMkLst>
            <pc:docMk/>
            <pc:sldMk cId="4081404056" sldId="291"/>
            <ac:picMk id="11" creationId="{E5CD4721-855A-8D75-95BA-B07DF626368B}"/>
          </ac:picMkLst>
        </pc:picChg>
        <pc:picChg chg="add mod">
          <ac:chgData name="Marini, Jill" userId="3773fc79-8b1a-458e-b6ca-a122931bc200" providerId="ADAL" clId="{9A6DFFA6-1158-4502-94A9-D3566FB951F8}" dt="2026-04-01T15:31:21.180" v="1642" actId="14100"/>
          <ac:picMkLst>
            <pc:docMk/>
            <pc:sldMk cId="4081404056" sldId="291"/>
            <ac:picMk id="14" creationId="{3A1214EE-5899-C65C-7214-A1DBAE72FEF5}"/>
          </ac:picMkLst>
        </pc:picChg>
        <pc:picChg chg="add mod">
          <ac:chgData name="Marini, Jill" userId="3773fc79-8b1a-458e-b6ca-a122931bc200" providerId="ADAL" clId="{9A6DFFA6-1158-4502-94A9-D3566FB951F8}" dt="2026-04-01T15:31:22.768" v="1643" actId="1076"/>
          <ac:picMkLst>
            <pc:docMk/>
            <pc:sldMk cId="4081404056" sldId="291"/>
            <ac:picMk id="16" creationId="{4C659D78-CD95-2DAB-4B06-E0AD84090D6D}"/>
          </ac:picMkLst>
        </pc:picChg>
        <pc:picChg chg="add mod">
          <ac:chgData name="Marini, Jill" userId="3773fc79-8b1a-458e-b6ca-a122931bc200" providerId="ADAL" clId="{9A6DFFA6-1158-4502-94A9-D3566FB951F8}" dt="2026-04-01T15:38:41.897" v="1677" actId="1076"/>
          <ac:picMkLst>
            <pc:docMk/>
            <pc:sldMk cId="4081404056" sldId="291"/>
            <ac:picMk id="18" creationId="{9C508A4E-24C8-4EE4-9DFE-A71338EC12C4}"/>
          </ac:picMkLst>
        </pc:picChg>
        <pc:picChg chg="add mod">
          <ac:chgData name="Marini, Jill" userId="3773fc79-8b1a-458e-b6ca-a122931bc200" providerId="ADAL" clId="{9A6DFFA6-1158-4502-94A9-D3566FB951F8}" dt="2026-04-01T15:27:27.521" v="1622" actId="1076"/>
          <ac:picMkLst>
            <pc:docMk/>
            <pc:sldMk cId="4081404056" sldId="291"/>
            <ac:picMk id="25" creationId="{6986F0E4-9BA2-4583-B11C-A5BEA6D37D29}"/>
          </ac:picMkLst>
        </pc:picChg>
        <pc:picChg chg="add del mod">
          <ac:chgData name="Marini, Jill" userId="3773fc79-8b1a-458e-b6ca-a122931bc200" providerId="ADAL" clId="{9A6DFFA6-1158-4502-94A9-D3566FB951F8}" dt="2026-04-01T15:16:22.655" v="1455" actId="478"/>
          <ac:picMkLst>
            <pc:docMk/>
            <pc:sldMk cId="4081404056" sldId="291"/>
            <ac:picMk id="8194" creationId="{AA9E2C12-9C3E-8D87-DD3F-63B9E0E6B862}"/>
          </ac:picMkLst>
        </pc:picChg>
      </pc:sldChg>
      <pc:sldChg chg="addSp delSp modSp new mod setBg delDesignElem">
        <pc:chgData name="Marini, Jill" userId="3773fc79-8b1a-458e-b6ca-a122931bc200" providerId="ADAL" clId="{9A6DFFA6-1158-4502-94A9-D3566FB951F8}" dt="2026-04-01T15:13:24.489" v="1436"/>
        <pc:sldMkLst>
          <pc:docMk/>
          <pc:sldMk cId="1861043967" sldId="292"/>
        </pc:sldMkLst>
        <pc:spChg chg="mod">
          <ac:chgData name="Marini, Jill" userId="3773fc79-8b1a-458e-b6ca-a122931bc200" providerId="ADAL" clId="{9A6DFFA6-1158-4502-94A9-D3566FB951F8}" dt="2026-04-01T15:12:28.198" v="1432"/>
          <ac:spMkLst>
            <pc:docMk/>
            <pc:sldMk cId="1861043967" sldId="292"/>
            <ac:spMk id="2" creationId="{FDD13F4C-1418-1C8E-44C9-9EF46C82D904}"/>
          </ac:spMkLst>
        </pc:spChg>
        <pc:spChg chg="add del mod">
          <ac:chgData name="Marini, Jill" userId="3773fc79-8b1a-458e-b6ca-a122931bc200" providerId="ADAL" clId="{9A6DFFA6-1158-4502-94A9-D3566FB951F8}" dt="2026-04-01T15:12:20.986" v="1429" actId="26606"/>
          <ac:spMkLst>
            <pc:docMk/>
            <pc:sldMk cId="1861043967" sldId="292"/>
            <ac:spMk id="3" creationId="{26DB4FB7-CC5C-18AC-73BC-9302914C4FF9}"/>
          </ac:spMkLst>
        </pc:spChg>
        <pc:spChg chg="add del">
          <ac:chgData name="Marini, Jill" userId="3773fc79-8b1a-458e-b6ca-a122931bc200" providerId="ADAL" clId="{9A6DFFA6-1158-4502-94A9-D3566FB951F8}" dt="2026-04-01T15:12:28.198" v="1432"/>
          <ac:spMkLst>
            <pc:docMk/>
            <pc:sldMk cId="1861043967" sldId="292"/>
            <ac:spMk id="3080" creationId="{35DB3719-6FDC-4E5D-891D-FF40B7300F64}"/>
          </ac:spMkLst>
        </pc:spChg>
        <pc:spChg chg="add del">
          <ac:chgData name="Marini, Jill" userId="3773fc79-8b1a-458e-b6ca-a122931bc200" providerId="ADAL" clId="{9A6DFFA6-1158-4502-94A9-D3566FB951F8}" dt="2026-04-01T15:12:28.198" v="1432"/>
          <ac:spMkLst>
            <pc:docMk/>
            <pc:sldMk cId="1861043967" sldId="292"/>
            <ac:spMk id="3082" creationId="{E0CBAC23-2E3F-4A90-BA59-F8299F6A5439}"/>
          </ac:spMkLst>
        </pc:spChg>
        <pc:graphicFrameChg chg="add mod">
          <ac:chgData name="Marini, Jill" userId="3773fc79-8b1a-458e-b6ca-a122931bc200" providerId="ADAL" clId="{9A6DFFA6-1158-4502-94A9-D3566FB951F8}" dt="2026-04-01T15:13:02.046" v="1434"/>
          <ac:graphicFrameMkLst>
            <pc:docMk/>
            <pc:sldMk cId="1861043967" sldId="292"/>
            <ac:graphicFrameMk id="3076" creationId="{B029B55B-99C7-C806-351C-CF73F595773B}"/>
          </ac:graphicFrameMkLst>
        </pc:graphicFrameChg>
        <pc:picChg chg="add mod">
          <ac:chgData name="Marini, Jill" userId="3773fc79-8b1a-458e-b6ca-a122931bc200" providerId="ADAL" clId="{9A6DFFA6-1158-4502-94A9-D3566FB951F8}" dt="2026-04-01T15:07:37.448" v="1390" actId="1076"/>
          <ac:picMkLst>
            <pc:docMk/>
            <pc:sldMk cId="1861043967" sldId="292"/>
            <ac:picMk id="3074" creationId="{9F93BC43-FA87-01B2-AC95-D9251AB498F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70090-8ADF-4429-8DCC-003A346A13B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392704E-15EB-4E6A-BB67-7761542067A5}">
      <dgm:prSet/>
      <dgm:spPr>
        <a:solidFill>
          <a:schemeClr val="bg2">
            <a:lumMod val="75000"/>
            <a:lumOff val="25000"/>
          </a:schemeClr>
        </a:solidFill>
      </dgm:spPr>
      <dgm:t>
        <a:bodyPr/>
        <a:lstStyle/>
        <a:p>
          <a:r>
            <a:rPr lang="en-US" b="0" i="0" dirty="0"/>
            <a:t>Include but not limited to:</a:t>
          </a:r>
          <a:endParaRPr lang="en-US" dirty="0"/>
        </a:p>
      </dgm:t>
    </dgm:pt>
    <dgm:pt modelId="{B6C1AF7D-3103-467B-AAEE-DFE21E2FB112}" type="parTrans" cxnId="{6225D0DD-EFEE-4452-892A-9CD03F6F2341}">
      <dgm:prSet/>
      <dgm:spPr/>
      <dgm:t>
        <a:bodyPr/>
        <a:lstStyle/>
        <a:p>
          <a:endParaRPr lang="en-US"/>
        </a:p>
      </dgm:t>
    </dgm:pt>
    <dgm:pt modelId="{A4FD2435-F059-4D28-8E68-F59F5FA1B836}" type="sibTrans" cxnId="{6225D0DD-EFEE-4452-892A-9CD03F6F2341}">
      <dgm:prSet/>
      <dgm:spPr/>
      <dgm:t>
        <a:bodyPr/>
        <a:lstStyle/>
        <a:p>
          <a:endParaRPr lang="en-US"/>
        </a:p>
      </dgm:t>
    </dgm:pt>
    <dgm:pt modelId="{898AAC31-3A28-4EDA-BA31-C8CA37F5D8AD}">
      <dgm:prSet/>
      <dgm:spPr>
        <a:solidFill>
          <a:schemeClr val="bg2">
            <a:lumMod val="75000"/>
            <a:lumOff val="25000"/>
          </a:schemeClr>
        </a:solidFill>
      </dgm:spPr>
      <dgm:t>
        <a:bodyPr/>
        <a:lstStyle/>
        <a:p>
          <a:r>
            <a:rPr lang="en-US" b="0" i="0"/>
            <a:t>Assisting families in locating child care</a:t>
          </a:r>
          <a:endParaRPr lang="en-US"/>
        </a:p>
      </dgm:t>
    </dgm:pt>
    <dgm:pt modelId="{A26AFA5B-7DAC-4DDB-AAE0-4E0CA2721F3B}" type="parTrans" cxnId="{874CBF5A-4985-4819-B120-109FD473411A}">
      <dgm:prSet/>
      <dgm:spPr/>
      <dgm:t>
        <a:bodyPr/>
        <a:lstStyle/>
        <a:p>
          <a:endParaRPr lang="en-US"/>
        </a:p>
      </dgm:t>
    </dgm:pt>
    <dgm:pt modelId="{06439F7C-9BCC-4D9C-9AFF-8C5F6BF5ACDA}" type="sibTrans" cxnId="{874CBF5A-4985-4819-B120-109FD473411A}">
      <dgm:prSet/>
      <dgm:spPr/>
      <dgm:t>
        <a:bodyPr/>
        <a:lstStyle/>
        <a:p>
          <a:endParaRPr lang="en-US"/>
        </a:p>
      </dgm:t>
    </dgm:pt>
    <dgm:pt modelId="{DEFC8C06-7635-47F2-9A2C-F916C84C6CCB}">
      <dgm:prSet/>
      <dgm:spPr>
        <a:solidFill>
          <a:schemeClr val="bg2">
            <a:lumMod val="75000"/>
            <a:lumOff val="25000"/>
          </a:schemeClr>
        </a:solidFill>
      </dgm:spPr>
      <dgm:t>
        <a:bodyPr/>
        <a:lstStyle/>
        <a:p>
          <a:r>
            <a:rPr lang="en-US" b="0" i="0" dirty="0"/>
            <a:t>Allow providers to promote child care space availability</a:t>
          </a:r>
          <a:endParaRPr lang="en-US" dirty="0"/>
        </a:p>
      </dgm:t>
    </dgm:pt>
    <dgm:pt modelId="{A4ED6554-82CB-483F-9E97-0ACCFEC28F6E}" type="parTrans" cxnId="{FCE6F3D4-684D-4E7A-9FAB-E7564268A9E6}">
      <dgm:prSet/>
      <dgm:spPr/>
      <dgm:t>
        <a:bodyPr/>
        <a:lstStyle/>
        <a:p>
          <a:endParaRPr lang="en-US"/>
        </a:p>
      </dgm:t>
    </dgm:pt>
    <dgm:pt modelId="{D4DC2146-CB4A-4882-8248-3814314A3E50}" type="sibTrans" cxnId="{FCE6F3D4-684D-4E7A-9FAB-E7564268A9E6}">
      <dgm:prSet/>
      <dgm:spPr/>
      <dgm:t>
        <a:bodyPr/>
        <a:lstStyle/>
        <a:p>
          <a:endParaRPr lang="en-US"/>
        </a:p>
      </dgm:t>
    </dgm:pt>
    <dgm:pt modelId="{ACDF4C24-0568-4B9E-B7D1-79E55EA33B8C}">
      <dgm:prSet/>
      <dgm:spPr>
        <a:solidFill>
          <a:schemeClr val="bg2">
            <a:lumMod val="75000"/>
            <a:lumOff val="25000"/>
          </a:schemeClr>
        </a:solidFill>
      </dgm:spPr>
      <dgm:t>
        <a:bodyPr/>
        <a:lstStyle/>
        <a:p>
          <a:r>
            <a:rPr lang="en-US" b="0" i="0"/>
            <a:t>The ability for the agency to manage child care payments to programs</a:t>
          </a:r>
          <a:endParaRPr lang="en-US"/>
        </a:p>
      </dgm:t>
    </dgm:pt>
    <dgm:pt modelId="{79377870-31AD-408B-9F51-926E5B5AE366}" type="parTrans" cxnId="{354D9F4C-D28C-491E-9BAE-F887CF7983AC}">
      <dgm:prSet/>
      <dgm:spPr/>
      <dgm:t>
        <a:bodyPr/>
        <a:lstStyle/>
        <a:p>
          <a:endParaRPr lang="en-US"/>
        </a:p>
      </dgm:t>
    </dgm:pt>
    <dgm:pt modelId="{7BB8DC14-4480-47A0-B68F-550B4459C378}" type="sibTrans" cxnId="{354D9F4C-D28C-491E-9BAE-F887CF7983AC}">
      <dgm:prSet/>
      <dgm:spPr/>
      <dgm:t>
        <a:bodyPr/>
        <a:lstStyle/>
        <a:p>
          <a:endParaRPr lang="en-US"/>
        </a:p>
      </dgm:t>
    </dgm:pt>
    <dgm:pt modelId="{A31368D7-0A1E-480F-8B99-B926987B2531}">
      <dgm:prSet/>
      <dgm:spPr>
        <a:solidFill>
          <a:schemeClr val="bg2">
            <a:lumMod val="75000"/>
            <a:lumOff val="25000"/>
          </a:schemeClr>
        </a:solidFill>
      </dgm:spPr>
      <dgm:t>
        <a:bodyPr/>
        <a:lstStyle/>
        <a:p>
          <a:r>
            <a:rPr lang="en-US" b="0" i="0" dirty="0"/>
            <a:t>Have mobile Access</a:t>
          </a:r>
          <a:endParaRPr lang="en-US" dirty="0"/>
        </a:p>
      </dgm:t>
    </dgm:pt>
    <dgm:pt modelId="{8424204A-689F-46BF-B695-53DF4435A390}" type="parTrans" cxnId="{316940D4-6EE1-4B82-9711-3E73565126BF}">
      <dgm:prSet/>
      <dgm:spPr/>
      <dgm:t>
        <a:bodyPr/>
        <a:lstStyle/>
        <a:p>
          <a:endParaRPr lang="en-US"/>
        </a:p>
      </dgm:t>
    </dgm:pt>
    <dgm:pt modelId="{288D4771-B8A9-4361-9B08-D02535936287}" type="sibTrans" cxnId="{316940D4-6EE1-4B82-9711-3E73565126BF}">
      <dgm:prSet/>
      <dgm:spPr/>
      <dgm:t>
        <a:bodyPr/>
        <a:lstStyle/>
        <a:p>
          <a:endParaRPr lang="en-US"/>
        </a:p>
      </dgm:t>
    </dgm:pt>
    <dgm:pt modelId="{84EAD6DC-0352-4B4C-9F9B-B593FD9BB901}">
      <dgm:prSet/>
      <dgm:spPr>
        <a:solidFill>
          <a:schemeClr val="bg2">
            <a:lumMod val="75000"/>
            <a:lumOff val="25000"/>
          </a:schemeClr>
        </a:solidFill>
      </dgm:spPr>
      <dgm:t>
        <a:bodyPr/>
        <a:lstStyle/>
        <a:p>
          <a:r>
            <a:rPr lang="en-US" b="0" i="0" dirty="0"/>
            <a:t>Allow parents to apply for subsidy. </a:t>
          </a:r>
          <a:endParaRPr lang="en-US" dirty="0"/>
        </a:p>
      </dgm:t>
    </dgm:pt>
    <dgm:pt modelId="{453CA729-241A-407B-B392-FB3474CA8471}" type="parTrans" cxnId="{5C241A59-3209-43E2-BA50-68216831AC9C}">
      <dgm:prSet/>
      <dgm:spPr/>
      <dgm:t>
        <a:bodyPr/>
        <a:lstStyle/>
        <a:p>
          <a:endParaRPr lang="en-US"/>
        </a:p>
      </dgm:t>
    </dgm:pt>
    <dgm:pt modelId="{6E27B960-2A3B-450D-A468-230FCDFD0E48}" type="sibTrans" cxnId="{5C241A59-3209-43E2-BA50-68216831AC9C}">
      <dgm:prSet/>
      <dgm:spPr/>
      <dgm:t>
        <a:bodyPr/>
        <a:lstStyle/>
        <a:p>
          <a:endParaRPr lang="en-US"/>
        </a:p>
      </dgm:t>
    </dgm:pt>
    <dgm:pt modelId="{31A023C4-5581-4289-88B9-B6FAF79EC314}" type="pres">
      <dgm:prSet presAssocID="{88A70090-8ADF-4429-8DCC-003A346A13BA}" presName="diagram" presStyleCnt="0">
        <dgm:presLayoutVars>
          <dgm:dir/>
          <dgm:resizeHandles val="exact"/>
        </dgm:presLayoutVars>
      </dgm:prSet>
      <dgm:spPr/>
    </dgm:pt>
    <dgm:pt modelId="{C40255B1-9189-4D85-8C52-44787A565B98}" type="pres">
      <dgm:prSet presAssocID="{D392704E-15EB-4E6A-BB67-7761542067A5}" presName="node" presStyleLbl="node1" presStyleIdx="0" presStyleCnt="1">
        <dgm:presLayoutVars>
          <dgm:bulletEnabled val="1"/>
        </dgm:presLayoutVars>
      </dgm:prSet>
      <dgm:spPr/>
    </dgm:pt>
  </dgm:ptLst>
  <dgm:cxnLst>
    <dgm:cxn modelId="{BEFC181E-552B-464B-BEA8-67753148D911}" type="presOf" srcId="{D392704E-15EB-4E6A-BB67-7761542067A5}" destId="{C40255B1-9189-4D85-8C52-44787A565B98}" srcOrd="0" destOrd="0" presId="urn:microsoft.com/office/officeart/2005/8/layout/default"/>
    <dgm:cxn modelId="{FEAAB740-EBAC-4C88-A580-9D0458F10560}" type="presOf" srcId="{A31368D7-0A1E-480F-8B99-B926987B2531}" destId="{C40255B1-9189-4D85-8C52-44787A565B98}" srcOrd="0" destOrd="4" presId="urn:microsoft.com/office/officeart/2005/8/layout/default"/>
    <dgm:cxn modelId="{354D9F4C-D28C-491E-9BAE-F887CF7983AC}" srcId="{D392704E-15EB-4E6A-BB67-7761542067A5}" destId="{ACDF4C24-0568-4B9E-B7D1-79E55EA33B8C}" srcOrd="2" destOrd="0" parTransId="{79377870-31AD-408B-9F51-926E5B5AE366}" sibTransId="{7BB8DC14-4480-47A0-B68F-550B4459C378}"/>
    <dgm:cxn modelId="{F1CBC056-3EB4-44F5-9612-BC429DB102DA}" type="presOf" srcId="{88A70090-8ADF-4429-8DCC-003A346A13BA}" destId="{31A023C4-5581-4289-88B9-B6FAF79EC314}" srcOrd="0" destOrd="0" presId="urn:microsoft.com/office/officeart/2005/8/layout/default"/>
    <dgm:cxn modelId="{5C241A59-3209-43E2-BA50-68216831AC9C}" srcId="{D392704E-15EB-4E6A-BB67-7761542067A5}" destId="{84EAD6DC-0352-4B4C-9F9B-B593FD9BB901}" srcOrd="4" destOrd="0" parTransId="{453CA729-241A-407B-B392-FB3474CA8471}" sibTransId="{6E27B960-2A3B-450D-A468-230FCDFD0E48}"/>
    <dgm:cxn modelId="{874CBF5A-4985-4819-B120-109FD473411A}" srcId="{D392704E-15EB-4E6A-BB67-7761542067A5}" destId="{898AAC31-3A28-4EDA-BA31-C8CA37F5D8AD}" srcOrd="0" destOrd="0" parTransId="{A26AFA5B-7DAC-4DDB-AAE0-4E0CA2721F3B}" sibTransId="{06439F7C-9BCC-4D9C-9AFF-8C5F6BF5ACDA}"/>
    <dgm:cxn modelId="{316940D4-6EE1-4B82-9711-3E73565126BF}" srcId="{D392704E-15EB-4E6A-BB67-7761542067A5}" destId="{A31368D7-0A1E-480F-8B99-B926987B2531}" srcOrd="3" destOrd="0" parTransId="{8424204A-689F-46BF-B695-53DF4435A390}" sibTransId="{288D4771-B8A9-4361-9B08-D02535936287}"/>
    <dgm:cxn modelId="{FCE6F3D4-684D-4E7A-9FAB-E7564268A9E6}" srcId="{D392704E-15EB-4E6A-BB67-7761542067A5}" destId="{DEFC8C06-7635-47F2-9A2C-F916C84C6CCB}" srcOrd="1" destOrd="0" parTransId="{A4ED6554-82CB-483F-9E97-0ACCFEC28F6E}" sibTransId="{D4DC2146-CB4A-4882-8248-3814314A3E50}"/>
    <dgm:cxn modelId="{05A990D6-E64E-4D9D-B8BF-E7FEC73BBB7F}" type="presOf" srcId="{DEFC8C06-7635-47F2-9A2C-F916C84C6CCB}" destId="{C40255B1-9189-4D85-8C52-44787A565B98}" srcOrd="0" destOrd="2" presId="urn:microsoft.com/office/officeart/2005/8/layout/default"/>
    <dgm:cxn modelId="{44B864DD-5CEE-4B04-A329-E8DB24B29E60}" type="presOf" srcId="{84EAD6DC-0352-4B4C-9F9B-B593FD9BB901}" destId="{C40255B1-9189-4D85-8C52-44787A565B98}" srcOrd="0" destOrd="5" presId="urn:microsoft.com/office/officeart/2005/8/layout/default"/>
    <dgm:cxn modelId="{6225D0DD-EFEE-4452-892A-9CD03F6F2341}" srcId="{88A70090-8ADF-4429-8DCC-003A346A13BA}" destId="{D392704E-15EB-4E6A-BB67-7761542067A5}" srcOrd="0" destOrd="0" parTransId="{B6C1AF7D-3103-467B-AAEE-DFE21E2FB112}" sibTransId="{A4FD2435-F059-4D28-8E68-F59F5FA1B836}"/>
    <dgm:cxn modelId="{18BA90E6-0B9A-471C-9EA2-2BD7E2A821E4}" type="presOf" srcId="{898AAC31-3A28-4EDA-BA31-C8CA37F5D8AD}" destId="{C40255B1-9189-4D85-8C52-44787A565B98}" srcOrd="0" destOrd="1" presId="urn:microsoft.com/office/officeart/2005/8/layout/default"/>
    <dgm:cxn modelId="{10CEA8F7-F87D-472F-AE86-D3D02293E045}" type="presOf" srcId="{ACDF4C24-0568-4B9E-B7D1-79E55EA33B8C}" destId="{C40255B1-9189-4D85-8C52-44787A565B98}" srcOrd="0" destOrd="3" presId="urn:microsoft.com/office/officeart/2005/8/layout/default"/>
    <dgm:cxn modelId="{306E5FC0-B51C-412E-BDB7-07065B3FAE85}" type="presParOf" srcId="{31A023C4-5581-4289-88B9-B6FAF79EC314}" destId="{C40255B1-9189-4D85-8C52-44787A565B9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255B1-9189-4D85-8C52-44787A565B98}">
      <dsp:nvSpPr>
        <dsp:cNvPr id="0" name=""/>
        <dsp:cNvSpPr/>
      </dsp:nvSpPr>
      <dsp:spPr>
        <a:xfrm>
          <a:off x="1971675" y="2762"/>
          <a:ext cx="6572250" cy="3943350"/>
        </a:xfrm>
        <a:prstGeom prst="rect">
          <a:avLst/>
        </a:prstGeom>
        <a:solidFill>
          <a:schemeClr val="bg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dirty="0"/>
            <a:t>Include but not limited to:</a:t>
          </a:r>
          <a:endParaRPr lang="en-US" sz="3500" kern="1200" dirty="0"/>
        </a:p>
        <a:p>
          <a:pPr marL="228600" lvl="1" indent="-228600" algn="l" defTabSz="1200150">
            <a:lnSpc>
              <a:spcPct val="90000"/>
            </a:lnSpc>
            <a:spcBef>
              <a:spcPct val="0"/>
            </a:spcBef>
            <a:spcAft>
              <a:spcPct val="15000"/>
            </a:spcAft>
            <a:buChar char="•"/>
          </a:pPr>
          <a:r>
            <a:rPr lang="en-US" sz="2700" b="0" i="0" kern="1200"/>
            <a:t>Assisting families in locating child care</a:t>
          </a:r>
          <a:endParaRPr lang="en-US" sz="2700" kern="1200"/>
        </a:p>
        <a:p>
          <a:pPr marL="228600" lvl="1" indent="-228600" algn="l" defTabSz="1200150">
            <a:lnSpc>
              <a:spcPct val="90000"/>
            </a:lnSpc>
            <a:spcBef>
              <a:spcPct val="0"/>
            </a:spcBef>
            <a:spcAft>
              <a:spcPct val="15000"/>
            </a:spcAft>
            <a:buChar char="•"/>
          </a:pPr>
          <a:r>
            <a:rPr lang="en-US" sz="2700" b="0" i="0" kern="1200" dirty="0"/>
            <a:t>Allow providers to promote child care space availability</a:t>
          </a:r>
          <a:endParaRPr lang="en-US" sz="2700" kern="1200" dirty="0"/>
        </a:p>
        <a:p>
          <a:pPr marL="228600" lvl="1" indent="-228600" algn="l" defTabSz="1200150">
            <a:lnSpc>
              <a:spcPct val="90000"/>
            </a:lnSpc>
            <a:spcBef>
              <a:spcPct val="0"/>
            </a:spcBef>
            <a:spcAft>
              <a:spcPct val="15000"/>
            </a:spcAft>
            <a:buChar char="•"/>
          </a:pPr>
          <a:r>
            <a:rPr lang="en-US" sz="2700" b="0" i="0" kern="1200"/>
            <a:t>The ability for the agency to manage child care payments to programs</a:t>
          </a:r>
          <a:endParaRPr lang="en-US" sz="2700" kern="1200"/>
        </a:p>
        <a:p>
          <a:pPr marL="228600" lvl="1" indent="-228600" algn="l" defTabSz="1200150">
            <a:lnSpc>
              <a:spcPct val="90000"/>
            </a:lnSpc>
            <a:spcBef>
              <a:spcPct val="0"/>
            </a:spcBef>
            <a:spcAft>
              <a:spcPct val="15000"/>
            </a:spcAft>
            <a:buChar char="•"/>
          </a:pPr>
          <a:r>
            <a:rPr lang="en-US" sz="2700" b="0" i="0" kern="1200" dirty="0"/>
            <a:t>Have mobile Access</a:t>
          </a:r>
          <a:endParaRPr lang="en-US" sz="2700" kern="1200" dirty="0"/>
        </a:p>
        <a:p>
          <a:pPr marL="228600" lvl="1" indent="-228600" algn="l" defTabSz="1200150">
            <a:lnSpc>
              <a:spcPct val="90000"/>
            </a:lnSpc>
            <a:spcBef>
              <a:spcPct val="0"/>
            </a:spcBef>
            <a:spcAft>
              <a:spcPct val="15000"/>
            </a:spcAft>
            <a:buChar char="•"/>
          </a:pPr>
          <a:r>
            <a:rPr lang="en-US" sz="2700" b="0" i="0" kern="1200" dirty="0"/>
            <a:t>Allow parents to apply for subsidy. </a:t>
          </a:r>
          <a:endParaRPr lang="en-US" sz="2700" kern="1200" dirty="0"/>
        </a:p>
      </dsp:txBody>
      <dsp:txXfrm>
        <a:off x="1971675" y="2762"/>
        <a:ext cx="6572250" cy="39433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0" indent="-285750" algn="l" rtl="0">
              <a:lnSpc>
                <a:spcPct val="150000"/>
              </a:lnSpc>
              <a:spcBef>
                <a:spcPts val="0"/>
              </a:spcBef>
              <a:spcAft>
                <a:spcPts val="0"/>
              </a:spcAft>
              <a:buClr>
                <a:srgbClr val="C00000"/>
              </a:buClr>
              <a:buSzPts val="1300"/>
              <a:buChar char="•"/>
            </a:pPr>
            <a:endParaRPr/>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C00000"/>
              </a:buClr>
              <a:buSzPts val="1300"/>
            </a:pPr>
            <a:endParaRPr lang="en-US" sz="1300" i="1" dirty="0">
              <a:solidFill>
                <a:srgbClr val="C00000"/>
              </a:solidFill>
            </a:endParaRPr>
          </a:p>
          <a:p>
            <a:pPr marL="285750" indent="-285750">
              <a:lnSpc>
                <a:spcPct val="150000"/>
              </a:lnSpc>
              <a:buClr>
                <a:srgbClr val="C00000"/>
              </a:buClr>
              <a:buSzPts val="1300"/>
              <a:buChar char="•"/>
            </a:pPr>
            <a:endParaRPr lang="en-US" sz="1300" i="1" dirty="0">
              <a:solidFill>
                <a:srgbClr val="C00000"/>
              </a:solidFill>
            </a:endParaRPr>
          </a:p>
          <a:p>
            <a:pPr marL="285750" indent="-285750">
              <a:lnSpc>
                <a:spcPct val="150000"/>
              </a:lnSpc>
              <a:buClr>
                <a:srgbClr val="C00000"/>
              </a:buClr>
              <a:buSzPts val="1300"/>
              <a:buChar char="•"/>
            </a:pPr>
            <a:endParaRPr lang="en-US" dirty="0">
              <a:solidFill>
                <a:srgbClr val="1F1F1F"/>
              </a:solidFill>
            </a:endParaRPr>
          </a:p>
          <a:p>
            <a:pPr marL="285750" indent="-285750">
              <a:lnSpc>
                <a:spcPct val="150000"/>
              </a:lnSpc>
              <a:buClr>
                <a:srgbClr val="C00000"/>
              </a:buClr>
              <a:buSzPts val="1300"/>
              <a:buChar char="•"/>
            </a:pPr>
            <a:endParaRPr lang="en-US" sz="1300" i="1" dirty="0">
              <a:solidFill>
                <a:srgbClr val="C00000"/>
              </a:solidFill>
            </a:endParaRPr>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c2fce0e88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9" name="Google Shape;109;g3c2fce0e88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g3c2fce0e88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 name="Google Shape;2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977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B8F0CCE2-8381-AEE3-BEE6-8E44E33A8DFD}"/>
            </a:ext>
          </a:extLst>
        </p:cNvPr>
        <p:cNvGrpSpPr/>
        <p:nvPr/>
      </p:nvGrpSpPr>
      <p:grpSpPr>
        <a:xfrm>
          <a:off x="0" y="0"/>
          <a:ext cx="0" cy="0"/>
          <a:chOff x="0" y="0"/>
          <a:chExt cx="0" cy="0"/>
        </a:xfrm>
      </p:grpSpPr>
      <p:sp>
        <p:nvSpPr>
          <p:cNvPr id="250" name="Google Shape;250;p8:notes">
            <a:extLst>
              <a:ext uri="{FF2B5EF4-FFF2-40B4-BE49-F238E27FC236}">
                <a16:creationId xmlns:a16="http://schemas.microsoft.com/office/drawing/2014/main" id="{F885219A-5004-3106-2ED2-FA4CAB6B10A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C00000"/>
              </a:buClr>
              <a:buSzPts val="1300"/>
              <a:buFont typeface="Arial"/>
              <a:buNone/>
            </a:pPr>
            <a:endParaRPr dirty="0"/>
          </a:p>
        </p:txBody>
      </p:sp>
      <p:sp>
        <p:nvSpPr>
          <p:cNvPr id="251" name="Google Shape;251;p8:notes">
            <a:extLst>
              <a:ext uri="{FF2B5EF4-FFF2-40B4-BE49-F238E27FC236}">
                <a16:creationId xmlns:a16="http://schemas.microsoft.com/office/drawing/2014/main" id="{C8821862-A74F-24FF-89D9-E36B0E974DC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49639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dirty="0"/>
          </a:p>
        </p:txBody>
      </p:sp>
      <p:sp>
        <p:nvSpPr>
          <p:cNvPr id="277" name="Google Shape;2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txBody>
          <a:bodyPr/>
          <a:lstStyle/>
          <a:p>
            <a:endParaRPr lang="en-US"/>
          </a:p>
        </p:txBody>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3"/>
          <p:cNvSpPr txBox="1"/>
          <p:nvPr/>
        </p:nvSpPr>
        <p:spPr>
          <a:xfrm>
            <a:off x="406100" y="183509"/>
            <a:ext cx="9168810" cy="816209"/>
          </a:xfrm>
          <a:prstGeom prst="rect">
            <a:avLst/>
          </a:prstGeom>
          <a:noFill/>
          <a:ln>
            <a:noFill/>
          </a:ln>
        </p:spPr>
        <p:txBody>
          <a:bodyPr spcFirstLastPara="1" wrap="square" lIns="91425" tIns="45700" rIns="91425" bIns="45700" anchor="t" anchorCtr="0">
            <a:spAutoFit/>
          </a:bodyPr>
          <a:lstStyle/>
          <a:p>
            <a:pPr marL="0" marR="0" lvl="0" indent="0" algn="l" rtl="0">
              <a:lnSpc>
                <a:spcPct val="146875"/>
              </a:lnSpc>
              <a:spcBef>
                <a:spcPts val="0"/>
              </a:spcBef>
              <a:spcAft>
                <a:spcPts val="0"/>
              </a:spcAft>
              <a:buNone/>
            </a:pPr>
            <a:r>
              <a:rPr lang="en-US" sz="3200" b="1" dirty="0">
                <a:solidFill>
                  <a:schemeClr val="dk1"/>
                </a:solidFill>
                <a:latin typeface="+mj-lt"/>
                <a:ea typeface="Poppins SemiBold"/>
                <a:cs typeface="Poppins SemiBold"/>
                <a:sym typeface="Poppins SemiBold"/>
              </a:rPr>
              <a:t>Executive Summary</a:t>
            </a:r>
            <a:endParaRPr dirty="0">
              <a:latin typeface="+mj-lt"/>
            </a:endParaRPr>
          </a:p>
        </p:txBody>
      </p:sp>
      <p:cxnSp>
        <p:nvCxnSpPr>
          <p:cNvPr id="102" name="Google Shape;102;p3"/>
          <p:cNvCxnSpPr/>
          <p:nvPr/>
        </p:nvCxnSpPr>
        <p:spPr>
          <a:xfrm>
            <a:off x="554183" y="988293"/>
            <a:ext cx="11083637" cy="0"/>
          </a:xfrm>
          <a:prstGeom prst="straightConnector1">
            <a:avLst/>
          </a:prstGeom>
          <a:noFill/>
          <a:ln w="25400" cap="flat" cmpd="sng">
            <a:solidFill>
              <a:srgbClr val="0A3041"/>
            </a:solidFill>
            <a:prstDash val="solid"/>
            <a:miter lim="800000"/>
            <a:headEnd type="none" w="sm" len="sm"/>
            <a:tailEnd type="none" w="sm" len="sm"/>
          </a:ln>
        </p:spPr>
      </p:cxnSp>
      <p:sp>
        <p:nvSpPr>
          <p:cNvPr id="103" name="Google Shape;103;p3"/>
          <p:cNvSpPr/>
          <p:nvPr/>
        </p:nvSpPr>
        <p:spPr>
          <a:xfrm>
            <a:off x="554175" y="1311375"/>
            <a:ext cx="11219198" cy="1032600"/>
          </a:xfrm>
          <a:prstGeom prst="roundRect">
            <a:avLst>
              <a:gd name="adj" fmla="val 16667"/>
            </a:avLst>
          </a:prstGeom>
          <a:solidFill>
            <a:srgbClr val="FFE599"/>
          </a:solidFill>
          <a:ln w="9825" cap="flat" cmpd="sng">
            <a:solidFill>
              <a:schemeClr val="dk2"/>
            </a:solidFill>
            <a:prstDash val="solid"/>
            <a:round/>
            <a:headEnd type="none" w="sm" len="sm"/>
            <a:tailEnd type="none" w="sm" len="sm"/>
          </a:ln>
        </p:spPr>
        <p:txBody>
          <a:bodyPr spcFirstLastPara="1" wrap="square" lIns="94350" tIns="94350" rIns="94350" bIns="94350" anchor="ctr" anchorCtr="0">
            <a:noAutofit/>
          </a:bodyPr>
          <a:lstStyle/>
          <a:p>
            <a:pPr marL="0" lvl="0" indent="0" algn="ctr" rtl="0">
              <a:lnSpc>
                <a:spcPct val="115000"/>
              </a:lnSpc>
              <a:spcBef>
                <a:spcPts val="0"/>
              </a:spcBef>
              <a:spcAft>
                <a:spcPts val="0"/>
              </a:spcAft>
              <a:buClr>
                <a:schemeClr val="dk1"/>
              </a:buClr>
              <a:buSzPts val="1135"/>
              <a:buFont typeface="Arial"/>
              <a:buNone/>
            </a:pPr>
            <a:r>
              <a:rPr lang="en-US" sz="1700" b="1" dirty="0">
                <a:solidFill>
                  <a:srgbClr val="1F1F1F"/>
                </a:solidFill>
                <a:latin typeface="Arial" panose="020B0604020202020204" pitchFamily="34" charset="0"/>
                <a:ea typeface="Lato"/>
                <a:cs typeface="Arial" panose="020B0604020202020204" pitchFamily="34" charset="0"/>
                <a:sym typeface="Lato"/>
              </a:rPr>
              <a:t>The current state of child care access in Connecticut is a significant challenge</a:t>
            </a:r>
            <a:r>
              <a:rPr lang="en-US" sz="1700" dirty="0">
                <a:solidFill>
                  <a:srgbClr val="1F1F1F"/>
                </a:solidFill>
                <a:latin typeface="Arial" panose="020B0604020202020204" pitchFamily="34" charset="0"/>
                <a:ea typeface="Lato"/>
                <a:cs typeface="Arial" panose="020B0604020202020204" pitchFamily="34" charset="0"/>
                <a:sym typeface="Lato"/>
              </a:rPr>
              <a:t>. It is a fragmented and confusing "patchwork system" that forces parents and caregivers to navigate multiple disconnected sources for basic information, program availability, and financial assistance. </a:t>
            </a:r>
            <a:endParaRPr sz="1700" dirty="0">
              <a:solidFill>
                <a:schemeClr val="dk1"/>
              </a:solidFill>
              <a:latin typeface="Arial" panose="020B0604020202020204" pitchFamily="34" charset="0"/>
              <a:ea typeface="Lato"/>
              <a:cs typeface="Arial" panose="020B0604020202020204" pitchFamily="34" charset="0"/>
              <a:sym typeface="Lato"/>
            </a:endParaRPr>
          </a:p>
        </p:txBody>
      </p:sp>
      <p:sp>
        <p:nvSpPr>
          <p:cNvPr id="104" name="Google Shape;104;p3"/>
          <p:cNvSpPr/>
          <p:nvPr/>
        </p:nvSpPr>
        <p:spPr>
          <a:xfrm>
            <a:off x="554175" y="3044892"/>
            <a:ext cx="5451900" cy="1553700"/>
          </a:xfrm>
          <a:prstGeom prst="roundRect">
            <a:avLst>
              <a:gd name="adj" fmla="val 16667"/>
            </a:avLst>
          </a:prstGeom>
          <a:solidFill>
            <a:srgbClr val="93C47D"/>
          </a:solidFill>
          <a:ln w="9825" cap="flat" cmpd="sng">
            <a:solidFill>
              <a:schemeClr val="dk2"/>
            </a:solidFill>
            <a:prstDash val="solid"/>
            <a:round/>
            <a:headEnd type="none" w="sm" len="sm"/>
            <a:tailEnd type="none" w="sm" len="sm"/>
          </a:ln>
        </p:spPr>
        <p:txBody>
          <a:bodyPr spcFirstLastPara="1" wrap="square" lIns="94350" tIns="94350" rIns="94350" bIns="94350" anchor="ctr" anchorCtr="0">
            <a:noAutofit/>
          </a:bodyPr>
          <a:lstStyle/>
          <a:p>
            <a:pPr marL="0" lvl="0" indent="0" algn="ctr" rtl="0">
              <a:spcBef>
                <a:spcPts val="0"/>
              </a:spcBef>
              <a:spcAft>
                <a:spcPts val="0"/>
              </a:spcAft>
              <a:buNone/>
            </a:pPr>
            <a:r>
              <a:rPr lang="en-US" sz="1700" b="1" dirty="0">
                <a:solidFill>
                  <a:srgbClr val="1F1F1F"/>
                </a:solidFill>
                <a:latin typeface="Arial" panose="020B0604020202020204" pitchFamily="34" charset="0"/>
                <a:ea typeface="Lato"/>
                <a:cs typeface="Arial" panose="020B0604020202020204" pitchFamily="34" charset="0"/>
                <a:sym typeface="Lato"/>
              </a:rPr>
              <a:t>The proposed solution, the One Entry Portal,</a:t>
            </a:r>
            <a:r>
              <a:rPr lang="en-US" sz="1700" dirty="0">
                <a:solidFill>
                  <a:srgbClr val="1F1F1F"/>
                </a:solidFill>
                <a:latin typeface="Arial" panose="020B0604020202020204" pitchFamily="34" charset="0"/>
                <a:ea typeface="Lato"/>
                <a:cs typeface="Arial" panose="020B0604020202020204" pitchFamily="34" charset="0"/>
                <a:sym typeface="Lato"/>
              </a:rPr>
              <a:t> will unify this patchwork by bringing all essential information and application processes into a single, comprehensive location. </a:t>
            </a:r>
            <a:endParaRPr sz="1700" dirty="0">
              <a:latin typeface="Arial" panose="020B0604020202020204" pitchFamily="34" charset="0"/>
              <a:ea typeface="Lato"/>
              <a:cs typeface="Arial" panose="020B0604020202020204" pitchFamily="34" charset="0"/>
              <a:sym typeface="Lato"/>
            </a:endParaRPr>
          </a:p>
        </p:txBody>
      </p:sp>
      <p:sp>
        <p:nvSpPr>
          <p:cNvPr id="105" name="Google Shape;105;p3"/>
          <p:cNvSpPr/>
          <p:nvPr/>
        </p:nvSpPr>
        <p:spPr>
          <a:xfrm>
            <a:off x="6320841" y="3044892"/>
            <a:ext cx="5451900" cy="1553700"/>
          </a:xfrm>
          <a:prstGeom prst="roundRect">
            <a:avLst>
              <a:gd name="adj" fmla="val 16667"/>
            </a:avLst>
          </a:prstGeom>
          <a:solidFill>
            <a:srgbClr val="6D9EEB"/>
          </a:solidFill>
          <a:ln w="9825" cap="flat" cmpd="sng">
            <a:solidFill>
              <a:schemeClr val="dk2"/>
            </a:solidFill>
            <a:prstDash val="solid"/>
            <a:round/>
            <a:headEnd type="none" w="sm" len="sm"/>
            <a:tailEnd type="none" w="sm" len="sm"/>
          </a:ln>
        </p:spPr>
        <p:txBody>
          <a:bodyPr spcFirstLastPara="1" wrap="square" lIns="94350" tIns="94350" rIns="94350" bIns="94350" anchor="ctr" anchorCtr="0">
            <a:noAutofit/>
          </a:bodyPr>
          <a:lstStyle/>
          <a:p>
            <a:pPr marL="0" lvl="0" indent="0" algn="ctr" rtl="0">
              <a:spcBef>
                <a:spcPts val="0"/>
              </a:spcBef>
              <a:spcAft>
                <a:spcPts val="0"/>
              </a:spcAft>
              <a:buNone/>
            </a:pPr>
            <a:r>
              <a:rPr lang="en-US" sz="1700" dirty="0">
                <a:solidFill>
                  <a:srgbClr val="1F1F1F"/>
                </a:solidFill>
                <a:latin typeface="+mj-lt"/>
                <a:ea typeface="Lato"/>
                <a:cs typeface="Lato"/>
                <a:sym typeface="Lato"/>
              </a:rPr>
              <a:t>This initiative is expected to yield </a:t>
            </a:r>
            <a:r>
              <a:rPr lang="en-US" sz="1700" b="1" dirty="0">
                <a:solidFill>
                  <a:srgbClr val="1F1F1F"/>
                </a:solidFill>
                <a:latin typeface="+mj-lt"/>
                <a:ea typeface="Lato"/>
                <a:cs typeface="Lato"/>
                <a:sym typeface="Lato"/>
              </a:rPr>
              <a:t>substantial financial and practical benefits</a:t>
            </a:r>
            <a:r>
              <a:rPr lang="en-US" sz="1700" dirty="0">
                <a:solidFill>
                  <a:srgbClr val="1F1F1F"/>
                </a:solidFill>
                <a:latin typeface="+mj-lt"/>
                <a:ea typeface="Lato"/>
                <a:cs typeface="Lato"/>
                <a:sym typeface="Lato"/>
              </a:rPr>
              <a:t>, reducing cost of subsidy implementation by digitizing the application process and helping families find affordable care more quickly. </a:t>
            </a:r>
            <a:endParaRPr sz="1700" dirty="0">
              <a:latin typeface="+mj-lt"/>
              <a:ea typeface="Lato"/>
              <a:cs typeface="Lato"/>
              <a:sym typeface="Lato"/>
            </a:endParaRPr>
          </a:p>
        </p:txBody>
      </p:sp>
      <p:pic>
        <p:nvPicPr>
          <p:cNvPr id="1026" name="Picture 2" descr="OEC State Branding">
            <a:extLst>
              <a:ext uri="{FF2B5EF4-FFF2-40B4-BE49-F238E27FC236}">
                <a16:creationId xmlns:a16="http://schemas.microsoft.com/office/drawing/2014/main" id="{3374B88D-4DAD-6824-2298-B36071D22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8463" y="568166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5B092027-3BED-73EF-226B-18B80074D149}"/>
            </a:ext>
          </a:extLst>
        </p:cNvPr>
        <p:cNvGrpSpPr/>
        <p:nvPr/>
      </p:nvGrpSpPr>
      <p:grpSpPr>
        <a:xfrm>
          <a:off x="0" y="0"/>
          <a:ext cx="0" cy="0"/>
          <a:chOff x="0" y="0"/>
          <a:chExt cx="0" cy="0"/>
        </a:xfrm>
      </p:grpSpPr>
      <p:sp>
        <p:nvSpPr>
          <p:cNvPr id="254" name="Google Shape;254;p8">
            <a:extLst>
              <a:ext uri="{FF2B5EF4-FFF2-40B4-BE49-F238E27FC236}">
                <a16:creationId xmlns:a16="http://schemas.microsoft.com/office/drawing/2014/main" id="{AA025406-F863-5EB2-7CAF-5375B8F4A540}"/>
              </a:ext>
            </a:extLst>
          </p:cNvPr>
          <p:cNvSpPr txBox="1"/>
          <p:nvPr/>
        </p:nvSpPr>
        <p:spPr>
          <a:xfrm>
            <a:off x="406100" y="183509"/>
            <a:ext cx="9168810" cy="816209"/>
          </a:xfrm>
          <a:prstGeom prst="rect">
            <a:avLst/>
          </a:prstGeom>
          <a:noFill/>
          <a:ln>
            <a:noFill/>
          </a:ln>
        </p:spPr>
        <p:txBody>
          <a:bodyPr spcFirstLastPara="1" wrap="square" lIns="91425" tIns="45700" rIns="91425" bIns="45700" anchor="t" anchorCtr="0">
            <a:spAutoFit/>
          </a:bodyPr>
          <a:lstStyle/>
          <a:p>
            <a:pPr marL="0" marR="0" lvl="0" indent="0" algn="l" rtl="0">
              <a:lnSpc>
                <a:spcPct val="146875"/>
              </a:lnSpc>
              <a:spcBef>
                <a:spcPts val="0"/>
              </a:spcBef>
              <a:spcAft>
                <a:spcPts val="0"/>
              </a:spcAft>
              <a:buNone/>
            </a:pPr>
            <a:r>
              <a:rPr lang="en-US" sz="3200" b="1" dirty="0">
                <a:solidFill>
                  <a:schemeClr val="dk1"/>
                </a:solidFill>
                <a:latin typeface="+mj-lt"/>
                <a:ea typeface="Poppins SemiBold"/>
                <a:cs typeface="Poppins SemiBold"/>
                <a:sym typeface="Poppins SemiBold"/>
              </a:rPr>
              <a:t>Project Goals</a:t>
            </a:r>
            <a:endParaRPr dirty="0">
              <a:latin typeface="+mj-lt"/>
            </a:endParaRPr>
          </a:p>
        </p:txBody>
      </p:sp>
      <p:cxnSp>
        <p:nvCxnSpPr>
          <p:cNvPr id="255" name="Google Shape;255;p8">
            <a:extLst>
              <a:ext uri="{FF2B5EF4-FFF2-40B4-BE49-F238E27FC236}">
                <a16:creationId xmlns:a16="http://schemas.microsoft.com/office/drawing/2014/main" id="{AF7B22F2-AB7B-2A46-3356-0CD0443457D3}"/>
              </a:ext>
            </a:extLst>
          </p:cNvPr>
          <p:cNvCxnSpPr/>
          <p:nvPr/>
        </p:nvCxnSpPr>
        <p:spPr>
          <a:xfrm>
            <a:off x="554183" y="932877"/>
            <a:ext cx="11083637" cy="0"/>
          </a:xfrm>
          <a:prstGeom prst="straightConnector1">
            <a:avLst/>
          </a:prstGeom>
          <a:noFill/>
          <a:ln w="25400" cap="flat" cmpd="sng">
            <a:solidFill>
              <a:srgbClr val="0A3041"/>
            </a:solidFill>
            <a:prstDash val="solid"/>
            <a:miter lim="800000"/>
            <a:headEnd type="none" w="sm" len="sm"/>
            <a:tailEnd type="none" w="sm" len="sm"/>
          </a:ln>
        </p:spPr>
      </p:cxnSp>
      <p:graphicFrame>
        <p:nvGraphicFramePr>
          <p:cNvPr id="256" name="Google Shape;256;p8">
            <a:extLst>
              <a:ext uri="{FF2B5EF4-FFF2-40B4-BE49-F238E27FC236}">
                <a16:creationId xmlns:a16="http://schemas.microsoft.com/office/drawing/2014/main" id="{CD1C75C0-87AB-96CC-21CC-5619BFDA9E0B}"/>
              </a:ext>
            </a:extLst>
          </p:cNvPr>
          <p:cNvGraphicFramePr/>
          <p:nvPr>
            <p:extLst>
              <p:ext uri="{D42A27DB-BD31-4B8C-83A1-F6EECF244321}">
                <p14:modId xmlns:p14="http://schemas.microsoft.com/office/powerpoint/2010/main" val="2252451881"/>
              </p:ext>
            </p:extLst>
          </p:nvPr>
        </p:nvGraphicFramePr>
        <p:xfrm>
          <a:off x="637893" y="1329409"/>
          <a:ext cx="11083637" cy="4550107"/>
        </p:xfrm>
        <a:graphic>
          <a:graphicData uri="http://schemas.openxmlformats.org/drawingml/2006/table">
            <a:tbl>
              <a:tblPr firstRow="1" bandRow="1">
                <a:noFill/>
                <a:tableStyleId>{82D01FC5-F46A-40B6-AB9F-FB0521B5F3CE}</a:tableStyleId>
              </a:tblPr>
              <a:tblGrid>
                <a:gridCol w="3111312">
                  <a:extLst>
                    <a:ext uri="{9D8B030D-6E8A-4147-A177-3AD203B41FA5}">
                      <a16:colId xmlns:a16="http://schemas.microsoft.com/office/drawing/2014/main" val="20000"/>
                    </a:ext>
                  </a:extLst>
                </a:gridCol>
                <a:gridCol w="778935">
                  <a:extLst>
                    <a:ext uri="{9D8B030D-6E8A-4147-A177-3AD203B41FA5}">
                      <a16:colId xmlns:a16="http://schemas.microsoft.com/office/drawing/2014/main" val="20001"/>
                    </a:ext>
                  </a:extLst>
                </a:gridCol>
                <a:gridCol w="3566577">
                  <a:extLst>
                    <a:ext uri="{9D8B030D-6E8A-4147-A177-3AD203B41FA5}">
                      <a16:colId xmlns:a16="http://schemas.microsoft.com/office/drawing/2014/main" val="20002"/>
                    </a:ext>
                  </a:extLst>
                </a:gridCol>
                <a:gridCol w="3626813">
                  <a:extLst>
                    <a:ext uri="{9D8B030D-6E8A-4147-A177-3AD203B41FA5}">
                      <a16:colId xmlns:a16="http://schemas.microsoft.com/office/drawing/2014/main" val="20003"/>
                    </a:ext>
                  </a:extLst>
                </a:gridCol>
              </a:tblGrid>
              <a:tr h="580497">
                <a:tc>
                  <a:txBody>
                    <a:bodyPr/>
                    <a:lstStyle/>
                    <a:p>
                      <a:pPr marL="0" marR="0" lvl="0" indent="0" algn="ctr" rtl="0">
                        <a:spcBef>
                          <a:spcPts val="0"/>
                        </a:spcBef>
                        <a:spcAft>
                          <a:spcPts val="0"/>
                        </a:spcAft>
                        <a:buClr>
                          <a:srgbClr val="FFFFFF"/>
                        </a:buClr>
                        <a:buSzPts val="1500"/>
                        <a:buFont typeface="Arial"/>
                        <a:buNone/>
                      </a:pPr>
                      <a:r>
                        <a:rPr lang="en-US" sz="1300" b="1">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Project Goals</a:t>
                      </a:r>
                      <a:endParaRPr sz="1300" b="1">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1300"/>
                        <a:buFont typeface="Arial"/>
                        <a:buNone/>
                      </a:pPr>
                      <a:r>
                        <a:rPr lang="en-US" sz="1300" b="1">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Target FY for Goal</a:t>
                      </a:r>
                      <a:endParaRPr sz="1300">
                        <a:latin typeface="Calibri" panose="020F0502020204030204" pitchFamily="34" charset="0"/>
                        <a:ea typeface="Calibri" panose="020F0502020204030204" pitchFamily="34" charset="0"/>
                        <a:cs typeface="Calibri" panose="020F0502020204030204" pitchFamily="34" charset="0"/>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1300"/>
                        <a:buFont typeface="Arial"/>
                        <a:buNone/>
                      </a:pPr>
                      <a:r>
                        <a:rPr lang="en-US" sz="1300" b="1">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Current Condition</a:t>
                      </a:r>
                      <a:endParaRPr sz="1300" b="1">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1300"/>
                        <a:buFont typeface="Arial"/>
                        <a:buNone/>
                      </a:pPr>
                      <a:r>
                        <a:rPr lang="en-US" sz="1300" b="1">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Success Criteria</a:t>
                      </a:r>
                      <a:endParaRPr sz="1300" b="1">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0152">
                <a:tc>
                  <a:txBody>
                    <a:bodyPr/>
                    <a:lstStyle/>
                    <a:p>
                      <a:pPr marL="50800" marR="50800" lvl="0" indent="0" algn="l" rtl="0">
                        <a:lnSpc>
                          <a:spcPct val="94999"/>
                        </a:lnSpc>
                        <a:spcBef>
                          <a:spcPts val="500"/>
                        </a:spcBef>
                        <a:spcAft>
                          <a:spcPts val="0"/>
                        </a:spcAft>
                        <a:buNone/>
                      </a:pPr>
                      <a:r>
                        <a:rPr lang="en-US" sz="1200" dirty="0">
                          <a:solidFill>
                            <a:srgbClr val="1F1F1F"/>
                          </a:solidFill>
                          <a:latin typeface="Arial" panose="020B0604020202020204" pitchFamily="34" charset="0"/>
                          <a:ea typeface="Calibri" panose="020F0502020204030204" pitchFamily="34" charset="0"/>
                          <a:cs typeface="Arial" panose="020B0604020202020204" pitchFamily="34" charset="0"/>
                          <a:sym typeface="Roboto"/>
                        </a:rPr>
                        <a:t>Successfully implement One Entry Portal</a:t>
                      </a:r>
                      <a:endParaRPr sz="1200" dirty="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ctr" rtl="0">
                        <a:lnSpc>
                          <a:spcPct val="115000"/>
                        </a:lnSpc>
                        <a:spcBef>
                          <a:spcPts val="8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FY28</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0" marR="50800" lvl="0" indent="0" algn="l" rtl="0">
                        <a:lnSpc>
                          <a:spcPct val="96000"/>
                        </a:lnSpc>
                        <a:spcBef>
                          <a:spcPts val="2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Parents access child care and means to pay for child care (subsidy, state funded spaces) in a disjointed.</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63500" lvl="0" indent="0" algn="l" rtl="0">
                        <a:lnSpc>
                          <a:spcPct val="94999"/>
                        </a:lnSpc>
                        <a:spcBef>
                          <a:spcPts val="5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A single-entry point, ONE place that allows them to make an informed decision.</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57056">
                <a:tc>
                  <a:txBody>
                    <a:bodyPr/>
                    <a:lstStyle/>
                    <a:p>
                      <a:pPr marL="50800" marR="50800" lvl="0" indent="0" algn="l" rtl="0">
                        <a:lnSpc>
                          <a:spcPct val="94999"/>
                        </a:lnSpc>
                        <a:spcBef>
                          <a:spcPts val="500"/>
                        </a:spcBef>
                        <a:spcAft>
                          <a:spcPts val="0"/>
                        </a:spcAft>
                        <a:buClr>
                          <a:schemeClr val="dk1"/>
                        </a:buClr>
                        <a:buSzPts val="1100"/>
                        <a:buFont typeface="Arial"/>
                        <a:buNone/>
                      </a:pPr>
                      <a:r>
                        <a:rPr lang="en-US" sz="1200" dirty="0">
                          <a:solidFill>
                            <a:srgbClr val="1F1F1F"/>
                          </a:solidFill>
                          <a:latin typeface="Arial" panose="020B0604020202020204" pitchFamily="34" charset="0"/>
                          <a:ea typeface="Calibri" panose="020F0502020204030204" pitchFamily="34" charset="0"/>
                          <a:cs typeface="Arial" panose="020B0604020202020204" pitchFamily="34" charset="0"/>
                          <a:sym typeface="Roboto"/>
                        </a:rPr>
                        <a:t>Successfully expand OEC’s existing Provider 360 portal to integrate with the One Entry.</a:t>
                      </a:r>
                      <a:endParaRPr sz="1200" dirty="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800"/>
                        </a:spcBef>
                        <a:spcAft>
                          <a:spcPts val="0"/>
                        </a:spcAft>
                        <a:buClr>
                          <a:schemeClr val="dk1"/>
                        </a:buClr>
                        <a:buFont typeface="Arial"/>
                        <a:buNone/>
                      </a:pPr>
                      <a:r>
                        <a:rPr lang="en-US" sz="1200">
                          <a:latin typeface="Arial" panose="020B0604020202020204" pitchFamily="34" charset="0"/>
                          <a:ea typeface="Calibri" panose="020F0502020204030204" pitchFamily="34" charset="0"/>
                          <a:cs typeface="Arial" panose="020B0604020202020204" pitchFamily="34" charset="0"/>
                          <a:sym typeface="Calibri"/>
                        </a:rPr>
                        <a:t>FY28</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63500" lvl="0" indent="0" algn="l" rtl="0">
                        <a:lnSpc>
                          <a:spcPct val="94999"/>
                        </a:lnSpc>
                        <a:spcBef>
                          <a:spcPts val="5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The current system is disjointed and difficult to manage.</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l" rtl="0">
                        <a:lnSpc>
                          <a:spcPct val="94999"/>
                        </a:lnSpc>
                        <a:spcBef>
                          <a:spcPts val="500"/>
                        </a:spcBef>
                        <a:spcAft>
                          <a:spcPts val="120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Create a single-entry point .</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44198">
                <a:tc>
                  <a:txBody>
                    <a:bodyPr/>
                    <a:lstStyle/>
                    <a:p>
                      <a:pPr marL="50800" marR="50800" lvl="0" indent="0" algn="l" rtl="0">
                        <a:lnSpc>
                          <a:spcPct val="94999"/>
                        </a:lnSpc>
                        <a:spcBef>
                          <a:spcPts val="500"/>
                        </a:spcBef>
                        <a:spcAft>
                          <a:spcPts val="0"/>
                        </a:spcAft>
                        <a:buClr>
                          <a:schemeClr val="dk1"/>
                        </a:buClr>
                        <a:buSzPts val="1100"/>
                        <a:buFont typeface="Arial"/>
                        <a:buNone/>
                      </a:pPr>
                      <a:r>
                        <a:rPr lang="en-US" sz="1200" dirty="0">
                          <a:solidFill>
                            <a:srgbClr val="1F1F1F"/>
                          </a:solidFill>
                          <a:latin typeface="Arial" panose="020B0604020202020204" pitchFamily="34" charset="0"/>
                          <a:ea typeface="Calibri" panose="020F0502020204030204" pitchFamily="34" charset="0"/>
                          <a:cs typeface="Arial" panose="020B0604020202020204" pitchFamily="34" charset="0"/>
                          <a:sym typeface="Roboto"/>
                        </a:rPr>
                        <a:t>Successfully expand OEC’s existing Provider 360 portal to integrate with the One Entry.</a:t>
                      </a:r>
                      <a:endParaRPr sz="1200" dirty="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8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FY28</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l" rtl="0">
                        <a:lnSpc>
                          <a:spcPct val="94999"/>
                        </a:lnSpc>
                        <a:spcBef>
                          <a:spcPts val="7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Providers often do not have the human or time capital to effectively maintain their programs.</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l" rtl="0">
                        <a:lnSpc>
                          <a:spcPct val="94999"/>
                        </a:lnSpc>
                        <a:spcBef>
                          <a:spcPts val="5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Create a single-entry point that allows providers to market their programs free of charge effectively.</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85601">
                <a:tc>
                  <a:txBody>
                    <a:bodyPr/>
                    <a:lstStyle/>
                    <a:p>
                      <a:pPr marL="50800" marR="63500" lvl="0" indent="0" algn="l" rtl="0">
                        <a:lnSpc>
                          <a:spcPct val="94999"/>
                        </a:lnSpc>
                        <a:spcBef>
                          <a:spcPts val="5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Create a single point of entry that will provide OEC with accurate information on the child care needs of specific geographical locations</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800"/>
                        </a:spcBef>
                        <a:spcAft>
                          <a:spcPts val="0"/>
                        </a:spcAft>
                        <a:buClr>
                          <a:schemeClr val="dk1"/>
                        </a:buClr>
                        <a:buFont typeface="Arial"/>
                        <a:buNone/>
                      </a:pPr>
                      <a:r>
                        <a:rPr lang="en-US" sz="1200">
                          <a:latin typeface="Arial" panose="020B0604020202020204" pitchFamily="34" charset="0"/>
                          <a:ea typeface="Calibri" panose="020F0502020204030204" pitchFamily="34" charset="0"/>
                          <a:cs typeface="Arial" panose="020B0604020202020204" pitchFamily="34" charset="0"/>
                          <a:sym typeface="Calibri"/>
                        </a:rPr>
                        <a:t>FY28</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63500" lvl="0" indent="0" algn="l" rtl="0">
                        <a:lnSpc>
                          <a:spcPct val="94999"/>
                        </a:lnSpc>
                        <a:spcBef>
                          <a:spcPts val="5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Currently OEC has no data on the types of child care services that families are seeking</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63500" lvl="0" indent="0" algn="l" rtl="0">
                        <a:lnSpc>
                          <a:spcPct val="94999"/>
                        </a:lnSpc>
                        <a:spcBef>
                          <a:spcPts val="5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A single-entry point will capture the locations, hours, and types of care families are searching for.</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85601">
                <a:tc>
                  <a:txBody>
                    <a:bodyPr/>
                    <a:lstStyle/>
                    <a:p>
                      <a:pPr marL="50800" lvl="0" indent="0" algn="l" rtl="0">
                        <a:lnSpc>
                          <a:spcPct val="94999"/>
                        </a:lnSpc>
                        <a:spcBef>
                          <a:spcPts val="5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Simply the system for parents and providers. </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800"/>
                        </a:spcBef>
                        <a:spcAft>
                          <a:spcPts val="0"/>
                        </a:spcAft>
                        <a:buClr>
                          <a:schemeClr val="dk1"/>
                        </a:buClr>
                        <a:buFont typeface="Arial"/>
                        <a:buNone/>
                      </a:pPr>
                      <a:r>
                        <a:rPr lang="en-US" sz="1200">
                          <a:latin typeface="Arial" panose="020B0604020202020204" pitchFamily="34" charset="0"/>
                          <a:ea typeface="Calibri" panose="020F0502020204030204" pitchFamily="34" charset="0"/>
                          <a:cs typeface="Arial" panose="020B0604020202020204" pitchFamily="34" charset="0"/>
                          <a:sym typeface="Calibri"/>
                        </a:rPr>
                        <a:t>FY28</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63500" lvl="0" indent="0" algn="l" rtl="0">
                        <a:lnSpc>
                          <a:spcPct val="94999"/>
                        </a:lnSpc>
                        <a:spcBef>
                          <a:spcPts val="500"/>
                        </a:spcBef>
                        <a:spcAft>
                          <a:spcPts val="0"/>
                        </a:spcAft>
                        <a:buNone/>
                      </a:pPr>
                      <a:r>
                        <a:rPr lang="en-US" sz="1200">
                          <a:latin typeface="Arial" panose="020B0604020202020204" pitchFamily="34" charset="0"/>
                          <a:ea typeface="Calibri" panose="020F0502020204030204" pitchFamily="34" charset="0"/>
                          <a:cs typeface="Arial" panose="020B0604020202020204" pitchFamily="34" charset="0"/>
                          <a:sym typeface="Calibri"/>
                        </a:rPr>
                        <a:t>Providers and families currently manage different systems within the early childhood infrastructure. </a:t>
                      </a:r>
                      <a:endParaRPr sz="120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12700" lvl="0" indent="0" algn="l" rtl="0">
                        <a:lnSpc>
                          <a:spcPct val="94999"/>
                        </a:lnSpc>
                        <a:spcBef>
                          <a:spcPts val="500"/>
                        </a:spcBef>
                        <a:spcAft>
                          <a:spcPts val="0"/>
                        </a:spcAft>
                        <a:buNone/>
                      </a:pPr>
                      <a:r>
                        <a:rPr lang="en-US" sz="1200" dirty="0">
                          <a:latin typeface="Arial" panose="020B0604020202020204" pitchFamily="34" charset="0"/>
                          <a:ea typeface="Calibri" panose="020F0502020204030204" pitchFamily="34" charset="0"/>
                          <a:cs typeface="Arial" panose="020B0604020202020204" pitchFamily="34" charset="0"/>
                          <a:sym typeface="Calibri"/>
                        </a:rPr>
                        <a:t>Create a simplified access point for families and providers to manage. </a:t>
                      </a:r>
                      <a:endParaRPr sz="1200" dirty="0">
                        <a:latin typeface="Arial" panose="020B0604020202020204" pitchFamily="34" charset="0"/>
                        <a:ea typeface="Calibri" panose="020F0502020204030204" pitchFamily="34" charset="0"/>
                        <a:cs typeface="Arial" panose="020B060402020202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9218" name="Picture 2" descr="OEC State Branding">
            <a:extLst>
              <a:ext uri="{FF2B5EF4-FFF2-40B4-BE49-F238E27FC236}">
                <a16:creationId xmlns:a16="http://schemas.microsoft.com/office/drawing/2014/main" id="{94A9CFD1-2535-F335-712C-33427CF40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2905" y="5950136"/>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36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9"/>
          <p:cNvSpPr txBox="1"/>
          <p:nvPr/>
        </p:nvSpPr>
        <p:spPr>
          <a:xfrm>
            <a:off x="435917" y="183509"/>
            <a:ext cx="9168810" cy="816209"/>
          </a:xfrm>
          <a:prstGeom prst="rect">
            <a:avLst/>
          </a:prstGeom>
          <a:noFill/>
          <a:ln>
            <a:noFill/>
          </a:ln>
        </p:spPr>
        <p:txBody>
          <a:bodyPr spcFirstLastPara="1" wrap="square" lIns="91425" tIns="45700" rIns="91425" bIns="45700" anchor="t" anchorCtr="0">
            <a:spAutoFit/>
          </a:bodyPr>
          <a:lstStyle/>
          <a:p>
            <a:pPr marL="0" marR="0" lvl="0" indent="0" algn="l" rtl="0">
              <a:lnSpc>
                <a:spcPct val="146875"/>
              </a:lnSpc>
              <a:spcBef>
                <a:spcPts val="0"/>
              </a:spcBef>
              <a:spcAft>
                <a:spcPts val="0"/>
              </a:spcAft>
              <a:buNone/>
            </a:pPr>
            <a:r>
              <a:rPr lang="en-US" sz="3200" b="1" dirty="0">
                <a:solidFill>
                  <a:schemeClr val="dk1"/>
                </a:solidFill>
                <a:latin typeface="+mn-lt"/>
                <a:ea typeface="Poppins SemiBold"/>
                <a:cs typeface="Poppins SemiBold"/>
                <a:sym typeface="Poppins SemiBold"/>
              </a:rPr>
              <a:t>Primary Beneficiates</a:t>
            </a:r>
            <a:endParaRPr sz="3200" b="1" dirty="0">
              <a:solidFill>
                <a:schemeClr val="dk1"/>
              </a:solidFill>
              <a:latin typeface="+mn-lt"/>
              <a:ea typeface="Poppins SemiBold"/>
              <a:cs typeface="Poppins SemiBold"/>
              <a:sym typeface="Poppins SemiBold"/>
            </a:endParaRPr>
          </a:p>
        </p:txBody>
      </p:sp>
      <p:cxnSp>
        <p:nvCxnSpPr>
          <p:cNvPr id="263" name="Google Shape;263;p9"/>
          <p:cNvCxnSpPr/>
          <p:nvPr/>
        </p:nvCxnSpPr>
        <p:spPr>
          <a:xfrm>
            <a:off x="584000" y="932877"/>
            <a:ext cx="11083637" cy="0"/>
          </a:xfrm>
          <a:prstGeom prst="straightConnector1">
            <a:avLst/>
          </a:prstGeom>
          <a:noFill/>
          <a:ln w="25400" cap="flat" cmpd="sng">
            <a:solidFill>
              <a:srgbClr val="0A3041"/>
            </a:solidFill>
            <a:prstDash val="solid"/>
            <a:miter lim="800000"/>
            <a:headEnd type="none" w="sm" len="sm"/>
            <a:tailEnd type="none" w="sm" len="sm"/>
          </a:ln>
        </p:spPr>
      </p:cxnSp>
      <p:graphicFrame>
        <p:nvGraphicFramePr>
          <p:cNvPr id="264" name="Google Shape;264;p9"/>
          <p:cNvGraphicFramePr/>
          <p:nvPr>
            <p:extLst>
              <p:ext uri="{D42A27DB-BD31-4B8C-83A1-F6EECF244321}">
                <p14:modId xmlns:p14="http://schemas.microsoft.com/office/powerpoint/2010/main" val="1491071835"/>
              </p:ext>
            </p:extLst>
          </p:nvPr>
        </p:nvGraphicFramePr>
        <p:xfrm>
          <a:off x="630891" y="1210880"/>
          <a:ext cx="10487443" cy="4627889"/>
        </p:xfrm>
        <a:graphic>
          <a:graphicData uri="http://schemas.openxmlformats.org/drawingml/2006/table">
            <a:tbl>
              <a:tblPr firstRow="1" bandRow="1">
                <a:noFill/>
                <a:tableStyleId>{82D01FC5-F46A-40B6-AB9F-FB0521B5F3CE}</a:tableStyleId>
              </a:tblPr>
              <a:tblGrid>
                <a:gridCol w="2310518">
                  <a:extLst>
                    <a:ext uri="{9D8B030D-6E8A-4147-A177-3AD203B41FA5}">
                      <a16:colId xmlns:a16="http://schemas.microsoft.com/office/drawing/2014/main" val="20000"/>
                    </a:ext>
                  </a:extLst>
                </a:gridCol>
                <a:gridCol w="8176925">
                  <a:extLst>
                    <a:ext uri="{9D8B030D-6E8A-4147-A177-3AD203B41FA5}">
                      <a16:colId xmlns:a16="http://schemas.microsoft.com/office/drawing/2014/main" val="20001"/>
                    </a:ext>
                  </a:extLst>
                </a:gridCol>
              </a:tblGrid>
              <a:tr h="521550">
                <a:tc>
                  <a:txBody>
                    <a:bodyPr/>
                    <a:lstStyle/>
                    <a:p>
                      <a:pPr marL="0" marR="0" lvl="0" indent="0" algn="ctr" rtl="0">
                        <a:spcBef>
                          <a:spcPts val="0"/>
                        </a:spcBef>
                        <a:spcAft>
                          <a:spcPts val="0"/>
                        </a:spcAft>
                        <a:buNone/>
                      </a:pPr>
                      <a:r>
                        <a:rPr lang="en-US" sz="1600" b="1" dirty="0">
                          <a:solidFill>
                            <a:schemeClr val="lt1"/>
                          </a:solidFill>
                          <a:latin typeface="+mn-lt"/>
                          <a:ea typeface="Arial"/>
                          <a:cs typeface="Arial"/>
                          <a:sym typeface="Arial"/>
                        </a:rPr>
                        <a:t>Beneficiary</a:t>
                      </a:r>
                      <a:endParaRPr sz="1600" dirty="0">
                        <a:latin typeface="+mn-lt"/>
                      </a:endParaRPr>
                    </a:p>
                    <a:p>
                      <a:pPr marL="0" marR="0" lvl="0" indent="0" algn="ctr" rtl="0">
                        <a:spcBef>
                          <a:spcPts val="0"/>
                        </a:spcBef>
                        <a:spcAft>
                          <a:spcPts val="0"/>
                        </a:spcAft>
                        <a:buNone/>
                      </a:pPr>
                      <a:r>
                        <a:rPr lang="en-US" sz="1600" b="0" i="1" dirty="0">
                          <a:solidFill>
                            <a:schemeClr val="lt1"/>
                          </a:solidFill>
                          <a:latin typeface="+mn-lt"/>
                          <a:ea typeface="Arial"/>
                          <a:cs typeface="Arial"/>
                          <a:sym typeface="Arial"/>
                        </a:rPr>
                        <a:t>Describe the primary beneficiaries of this project</a:t>
                      </a:r>
                      <a:endParaRPr sz="1600" b="0" dirty="0">
                        <a:latin typeface="+mn-lt"/>
                      </a:endParaRPr>
                    </a:p>
                  </a:txBody>
                  <a:tcPr marL="91450" marR="91450" marT="45725" marB="45725"/>
                </a:tc>
                <a:tc>
                  <a:txBody>
                    <a:bodyPr/>
                    <a:lstStyle/>
                    <a:p>
                      <a:pPr marL="0" marR="0" lvl="0" indent="0" algn="ctr" rtl="0">
                        <a:spcBef>
                          <a:spcPts val="0"/>
                        </a:spcBef>
                        <a:spcAft>
                          <a:spcPts val="0"/>
                        </a:spcAft>
                        <a:buNone/>
                      </a:pPr>
                      <a:r>
                        <a:rPr lang="en-US" sz="1600" b="1">
                          <a:solidFill>
                            <a:schemeClr val="lt1"/>
                          </a:solidFill>
                          <a:latin typeface="+mn-lt"/>
                          <a:ea typeface="Arial"/>
                          <a:cs typeface="Arial"/>
                          <a:sym typeface="Arial"/>
                        </a:rPr>
                        <a:t>Expected Benefit</a:t>
                      </a:r>
                      <a:endParaRPr sz="1600">
                        <a:latin typeface="+mn-lt"/>
                      </a:endParaRPr>
                    </a:p>
                    <a:p>
                      <a:pPr marL="0" marR="0" lvl="0" indent="0" algn="ctr" rtl="0">
                        <a:spcBef>
                          <a:spcPts val="0"/>
                        </a:spcBef>
                        <a:spcAft>
                          <a:spcPts val="0"/>
                        </a:spcAft>
                        <a:buNone/>
                      </a:pPr>
                      <a:r>
                        <a:rPr lang="en-US" sz="1600" b="0" i="1">
                          <a:solidFill>
                            <a:schemeClr val="lt1"/>
                          </a:solidFill>
                          <a:latin typeface="+mn-lt"/>
                          <a:ea typeface="Arial"/>
                          <a:cs typeface="Arial"/>
                          <a:sym typeface="Arial"/>
                        </a:rPr>
                        <a:t>Describe the nature of the benefits and the metrics that will be used to demonstrate benefit realization</a:t>
                      </a:r>
                      <a:endParaRPr sz="1600" b="0">
                        <a:latin typeface="+mn-lt"/>
                      </a:endParaRPr>
                    </a:p>
                  </a:txBody>
                  <a:tcPr marL="91450" marR="91450" marT="45725" marB="45725"/>
                </a:tc>
                <a:extLst>
                  <a:ext uri="{0D108BD9-81ED-4DB2-BD59-A6C34878D82A}">
                    <a16:rowId xmlns:a16="http://schemas.microsoft.com/office/drawing/2014/main" val="10000"/>
                  </a:ext>
                </a:extLst>
              </a:tr>
              <a:tr h="897139">
                <a:tc>
                  <a:txBody>
                    <a:bodyPr/>
                    <a:lstStyle/>
                    <a:p>
                      <a:pPr marL="0" marR="0" lvl="0" indent="0" algn="l" rtl="0">
                        <a:spcBef>
                          <a:spcPts val="0"/>
                        </a:spcBef>
                        <a:spcAft>
                          <a:spcPts val="0"/>
                        </a:spcAft>
                        <a:buNone/>
                      </a:pPr>
                      <a:r>
                        <a:rPr lang="en-US" sz="1200" dirty="0">
                          <a:latin typeface="+mn-lt"/>
                          <a:ea typeface="Calibri"/>
                          <a:cs typeface="Calibri"/>
                          <a:sym typeface="Calibri"/>
                        </a:rPr>
                        <a:t>Parents / Guardians</a:t>
                      </a:r>
                      <a:endParaRPr sz="1200" dirty="0">
                        <a:latin typeface="+mn-lt"/>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200" i="0" u="none" strike="noStrike">
                          <a:solidFill>
                            <a:schemeClr val="dk1"/>
                          </a:solidFill>
                          <a:latin typeface="+mn-lt"/>
                          <a:ea typeface="Calibri"/>
                          <a:cs typeface="Calibri"/>
                          <a:sym typeface="Calibri"/>
                        </a:rPr>
                        <a:t>A one stop shop to learn about providers, determine eligibility for free- or reduced-cost care, and enroll in an available seat.</a:t>
                      </a:r>
                      <a:endParaRPr sz="1200">
                        <a:latin typeface="+mn-lt"/>
                        <a:ea typeface="Calibri"/>
                        <a:cs typeface="Calibri"/>
                        <a:sym typeface="Calibri"/>
                      </a:endParaRPr>
                    </a:p>
                  </a:txBody>
                  <a:tcPr marL="91450" marR="91450" marT="45725" marB="45725"/>
                </a:tc>
                <a:extLst>
                  <a:ext uri="{0D108BD9-81ED-4DB2-BD59-A6C34878D82A}">
                    <a16:rowId xmlns:a16="http://schemas.microsoft.com/office/drawing/2014/main" val="10001"/>
                  </a:ext>
                </a:extLst>
              </a:tr>
              <a:tr h="1099425">
                <a:tc>
                  <a:txBody>
                    <a:bodyPr/>
                    <a:lstStyle/>
                    <a:p>
                      <a:pPr marL="0" marR="0" lvl="0" indent="0" algn="l" rtl="0">
                        <a:spcBef>
                          <a:spcPts val="0"/>
                        </a:spcBef>
                        <a:spcAft>
                          <a:spcPts val="0"/>
                        </a:spcAft>
                        <a:buNone/>
                      </a:pPr>
                      <a:r>
                        <a:rPr lang="en-US" sz="1200" dirty="0">
                          <a:latin typeface="+mn-lt"/>
                          <a:ea typeface="Calibri"/>
                          <a:cs typeface="Calibri"/>
                          <a:sym typeface="Calibri"/>
                        </a:rPr>
                        <a:t>Early Child Care Providers</a:t>
                      </a:r>
                      <a:endParaRPr sz="1200" dirty="0">
                        <a:latin typeface="+mn-lt"/>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200" i="0" u="none" strike="noStrike">
                          <a:solidFill>
                            <a:schemeClr val="dk1"/>
                          </a:solidFill>
                          <a:latin typeface="+mn-lt"/>
                          <a:ea typeface="Calibri"/>
                          <a:cs typeface="Calibri"/>
                          <a:sym typeface="Calibri"/>
                        </a:rPr>
                        <a:t>A powerful tool to market to families, collect and manage enrollment paperwork, and access tools for day-to-day business operations.</a:t>
                      </a:r>
                      <a:endParaRPr sz="1200">
                        <a:latin typeface="+mn-lt"/>
                        <a:ea typeface="Calibri"/>
                        <a:cs typeface="Calibri"/>
                        <a:sym typeface="Calibri"/>
                      </a:endParaRPr>
                    </a:p>
                  </a:txBody>
                  <a:tcPr marL="91450" marR="91450" marT="45725" marB="45725"/>
                </a:tc>
                <a:extLst>
                  <a:ext uri="{0D108BD9-81ED-4DB2-BD59-A6C34878D82A}">
                    <a16:rowId xmlns:a16="http://schemas.microsoft.com/office/drawing/2014/main" val="10002"/>
                  </a:ext>
                </a:extLst>
              </a:tr>
              <a:tr h="924425">
                <a:tc>
                  <a:txBody>
                    <a:bodyPr/>
                    <a:lstStyle/>
                    <a:p>
                      <a:pPr marL="0" marR="0" lvl="0" indent="0" algn="l" rtl="0">
                        <a:spcBef>
                          <a:spcPts val="0"/>
                        </a:spcBef>
                        <a:spcAft>
                          <a:spcPts val="0"/>
                        </a:spcAft>
                        <a:buNone/>
                      </a:pPr>
                      <a:r>
                        <a:rPr lang="en-US" sz="1200" dirty="0">
                          <a:latin typeface="+mn-lt"/>
                          <a:ea typeface="Calibri"/>
                          <a:cs typeface="Calibri"/>
                          <a:sym typeface="Calibri"/>
                        </a:rPr>
                        <a:t>Office of Early Childhood</a:t>
                      </a:r>
                      <a:endParaRPr sz="1200" dirty="0">
                        <a:latin typeface="+mn-lt"/>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200" i="0" u="none" strike="noStrike">
                          <a:solidFill>
                            <a:schemeClr val="dk1"/>
                          </a:solidFill>
                          <a:latin typeface="+mn-lt"/>
                          <a:ea typeface="Calibri"/>
                          <a:cs typeface="Calibri"/>
                          <a:sym typeface="Calibri"/>
                        </a:rPr>
                        <a:t>Access to real time data and information will increase efficiency, strengthen the workforce, and lead to more children accessing care.</a:t>
                      </a:r>
                      <a:endParaRPr sz="1200">
                        <a:latin typeface="+mn-lt"/>
                        <a:ea typeface="Calibri"/>
                        <a:cs typeface="Calibri"/>
                        <a:sym typeface="Calibri"/>
                      </a:endParaRPr>
                    </a:p>
                  </a:txBody>
                  <a:tcPr marL="91450" marR="91450" marT="45725" marB="45725"/>
                </a:tc>
                <a:extLst>
                  <a:ext uri="{0D108BD9-81ED-4DB2-BD59-A6C34878D82A}">
                    <a16:rowId xmlns:a16="http://schemas.microsoft.com/office/drawing/2014/main" val="10003"/>
                  </a:ext>
                </a:extLst>
              </a:tr>
              <a:tr h="587300">
                <a:tc>
                  <a:txBody>
                    <a:bodyPr/>
                    <a:lstStyle/>
                    <a:p>
                      <a:pPr marL="0" marR="0" lvl="0" indent="0" algn="l" rtl="0">
                        <a:spcBef>
                          <a:spcPts val="0"/>
                        </a:spcBef>
                        <a:spcAft>
                          <a:spcPts val="0"/>
                        </a:spcAft>
                        <a:buNone/>
                      </a:pPr>
                      <a:r>
                        <a:rPr lang="en-US" sz="1200" i="0" u="none" strike="noStrike">
                          <a:solidFill>
                            <a:schemeClr val="dk1"/>
                          </a:solidFill>
                          <a:latin typeface="+mn-lt"/>
                          <a:ea typeface="Calibri"/>
                          <a:cs typeface="Calibri"/>
                          <a:sym typeface="Calibri"/>
                        </a:rPr>
                        <a:t>Broader Public, Advocates, Legislators, etc. </a:t>
                      </a:r>
                      <a:br>
                        <a:rPr lang="en-US" sz="1200">
                          <a:latin typeface="+mn-lt"/>
                          <a:ea typeface="Calibri"/>
                          <a:cs typeface="Calibri"/>
                          <a:sym typeface="Calibri"/>
                        </a:rPr>
                      </a:br>
                      <a:endParaRPr sz="1200">
                        <a:latin typeface="+mn-lt"/>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200" i="0" u="none" strike="noStrike" dirty="0">
                          <a:solidFill>
                            <a:schemeClr val="dk1"/>
                          </a:solidFill>
                          <a:latin typeface="+mn-lt"/>
                          <a:ea typeface="Calibri"/>
                          <a:cs typeface="Calibri"/>
                          <a:sym typeface="Calibri"/>
                        </a:rPr>
                        <a:t>Insight into system level supply / demand data to inform advocacy efforts and to support sector sustainability.</a:t>
                      </a:r>
                      <a:endParaRPr sz="1200" i="0" u="none" strike="noStrike" dirty="0">
                        <a:solidFill>
                          <a:schemeClr val="dk1"/>
                        </a:solidFill>
                        <a:latin typeface="+mn-lt"/>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pic>
        <p:nvPicPr>
          <p:cNvPr id="10242" name="Picture 2" descr="OEC State Branding">
            <a:extLst>
              <a:ext uri="{FF2B5EF4-FFF2-40B4-BE49-F238E27FC236}">
                <a16:creationId xmlns:a16="http://schemas.microsoft.com/office/drawing/2014/main" id="{D6FA78B3-5C9A-2B3C-416C-A2D67637E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5241" y="5838769"/>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11"/>
          <p:cNvSpPr txBox="1"/>
          <p:nvPr/>
        </p:nvSpPr>
        <p:spPr>
          <a:xfrm>
            <a:off x="406100" y="183509"/>
            <a:ext cx="9168810" cy="816209"/>
          </a:xfrm>
          <a:prstGeom prst="rect">
            <a:avLst/>
          </a:prstGeom>
          <a:noFill/>
          <a:ln>
            <a:noFill/>
          </a:ln>
        </p:spPr>
        <p:txBody>
          <a:bodyPr spcFirstLastPara="1" wrap="square" lIns="91425" tIns="45700" rIns="91425" bIns="45700" anchor="t" anchorCtr="0">
            <a:spAutoFit/>
          </a:bodyPr>
          <a:lstStyle/>
          <a:p>
            <a:pPr marL="0" marR="0" lvl="0" indent="0" algn="l" rtl="0">
              <a:lnSpc>
                <a:spcPct val="146875"/>
              </a:lnSpc>
              <a:spcBef>
                <a:spcPts val="0"/>
              </a:spcBef>
              <a:spcAft>
                <a:spcPts val="0"/>
              </a:spcAft>
              <a:buNone/>
            </a:pPr>
            <a:r>
              <a:rPr lang="en-US" sz="3200" b="1" dirty="0">
                <a:solidFill>
                  <a:schemeClr val="dk1"/>
                </a:solidFill>
                <a:latin typeface="+mj-lt"/>
                <a:ea typeface="Poppins SemiBold"/>
                <a:cs typeface="Poppins SemiBold"/>
                <a:sym typeface="Poppins SemiBold"/>
              </a:rPr>
              <a:t>Next Steps</a:t>
            </a:r>
            <a:endParaRPr dirty="0">
              <a:latin typeface="+mj-lt"/>
            </a:endParaRPr>
          </a:p>
        </p:txBody>
      </p:sp>
      <p:cxnSp>
        <p:nvCxnSpPr>
          <p:cNvPr id="281" name="Google Shape;281;p11"/>
          <p:cNvCxnSpPr/>
          <p:nvPr/>
        </p:nvCxnSpPr>
        <p:spPr>
          <a:xfrm>
            <a:off x="554183" y="988293"/>
            <a:ext cx="11083637" cy="0"/>
          </a:xfrm>
          <a:prstGeom prst="straightConnector1">
            <a:avLst/>
          </a:prstGeom>
          <a:noFill/>
          <a:ln w="25400" cap="flat" cmpd="sng">
            <a:solidFill>
              <a:srgbClr val="0A3041"/>
            </a:solidFill>
            <a:prstDash val="solid"/>
            <a:miter lim="800000"/>
            <a:headEnd type="none" w="sm" len="sm"/>
            <a:tailEnd type="none" w="sm" len="sm"/>
          </a:ln>
        </p:spPr>
      </p:cxnSp>
      <p:sp>
        <p:nvSpPr>
          <p:cNvPr id="282" name="Google Shape;282;p11"/>
          <p:cNvSpPr/>
          <p:nvPr/>
        </p:nvSpPr>
        <p:spPr>
          <a:xfrm>
            <a:off x="554175" y="1203675"/>
            <a:ext cx="11083500" cy="1032600"/>
          </a:xfrm>
          <a:prstGeom prst="roundRect">
            <a:avLst>
              <a:gd name="adj" fmla="val 16667"/>
            </a:avLst>
          </a:prstGeom>
          <a:solidFill>
            <a:srgbClr val="FFE599"/>
          </a:solidFill>
          <a:ln w="9825" cap="flat" cmpd="sng">
            <a:solidFill>
              <a:schemeClr val="dk2"/>
            </a:solidFill>
            <a:prstDash val="solid"/>
            <a:round/>
            <a:headEnd type="none" w="sm" len="sm"/>
            <a:tailEnd type="none" w="sm" len="sm"/>
          </a:ln>
        </p:spPr>
        <p:txBody>
          <a:bodyPr spcFirstLastPara="1" wrap="square" lIns="94350" tIns="94350" rIns="94350" bIns="94350" anchor="ctr" anchorCtr="0">
            <a:noAutofit/>
          </a:bodyPr>
          <a:lstStyle/>
          <a:p>
            <a:pPr marL="0" lvl="0" indent="0" algn="ctr" rtl="0">
              <a:lnSpc>
                <a:spcPct val="115000"/>
              </a:lnSpc>
              <a:spcBef>
                <a:spcPts val="0"/>
              </a:spcBef>
              <a:spcAft>
                <a:spcPts val="0"/>
              </a:spcAft>
              <a:buClr>
                <a:schemeClr val="dk1"/>
              </a:buClr>
              <a:buSzPts val="1135"/>
              <a:buFont typeface="Arial"/>
              <a:buNone/>
            </a:pPr>
            <a:r>
              <a:rPr lang="en-US" sz="1500" dirty="0">
                <a:solidFill>
                  <a:srgbClr val="1F1F1F"/>
                </a:solidFill>
                <a:latin typeface="+mn-lt"/>
                <a:ea typeface="Lato"/>
                <a:cs typeface="Lato"/>
                <a:sym typeface="Lato"/>
              </a:rPr>
              <a:t>The current state of child care access in Connecticut is a significant challenge for Connecticut’s families and its child care business owners, and </a:t>
            </a:r>
            <a:r>
              <a:rPr lang="en-US" sz="1500" b="1" dirty="0">
                <a:solidFill>
                  <a:srgbClr val="1F1F1F"/>
                </a:solidFill>
                <a:latin typeface="+mn-lt"/>
                <a:ea typeface="Lato"/>
                <a:cs typeface="Lato"/>
                <a:sym typeface="Lato"/>
              </a:rPr>
              <a:t>these challenges result in lost opportunities</a:t>
            </a:r>
            <a:r>
              <a:rPr lang="en-US" sz="1500" dirty="0">
                <a:solidFill>
                  <a:srgbClr val="1F1F1F"/>
                </a:solidFill>
                <a:latin typeface="+mn-lt"/>
                <a:ea typeface="Lato"/>
                <a:cs typeface="Lato"/>
                <a:sym typeface="Lato"/>
              </a:rPr>
              <a:t> for working families and child care providers and </a:t>
            </a:r>
            <a:r>
              <a:rPr lang="en-US" sz="1500" b="1" dirty="0">
                <a:solidFill>
                  <a:srgbClr val="1F1F1F"/>
                </a:solidFill>
                <a:latin typeface="+mn-lt"/>
                <a:ea typeface="Lato"/>
                <a:cs typeface="Lato"/>
                <a:sym typeface="Lato"/>
              </a:rPr>
              <a:t>over a billion dollars in lost productivity and tax revenue </a:t>
            </a:r>
            <a:r>
              <a:rPr lang="en-US" sz="1500" dirty="0">
                <a:solidFill>
                  <a:srgbClr val="1F1F1F"/>
                </a:solidFill>
                <a:latin typeface="+mn-lt"/>
                <a:ea typeface="Lato"/>
                <a:cs typeface="Lato"/>
                <a:sym typeface="Lato"/>
              </a:rPr>
              <a:t>at the state level. </a:t>
            </a:r>
            <a:endParaRPr sz="1500" dirty="0">
              <a:solidFill>
                <a:schemeClr val="dk1"/>
              </a:solidFill>
              <a:latin typeface="+mn-lt"/>
              <a:ea typeface="Lato"/>
              <a:cs typeface="Lato"/>
              <a:sym typeface="Lato"/>
            </a:endParaRPr>
          </a:p>
        </p:txBody>
      </p:sp>
      <p:sp>
        <p:nvSpPr>
          <p:cNvPr id="284" name="Google Shape;284;p11"/>
          <p:cNvSpPr txBox="1"/>
          <p:nvPr/>
        </p:nvSpPr>
        <p:spPr>
          <a:xfrm>
            <a:off x="554175" y="2286050"/>
            <a:ext cx="11083500" cy="80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a:solidFill>
                  <a:schemeClr val="dk1"/>
                </a:solidFill>
                <a:latin typeface="+mn-lt"/>
                <a:ea typeface="Lato"/>
                <a:cs typeface="Lato"/>
                <a:sym typeface="Lato"/>
              </a:rPr>
              <a:t>In 2025, the State Legislature mandated a change, passing HB 5003 and calling for a Single Point of Entry Portal to make finding affordable child care easier. </a:t>
            </a:r>
            <a:endParaRPr sz="1700" b="1">
              <a:solidFill>
                <a:schemeClr val="dk1"/>
              </a:solidFill>
              <a:latin typeface="+mn-lt"/>
              <a:ea typeface="Lato"/>
              <a:cs typeface="Lato"/>
              <a:sym typeface="Lato"/>
            </a:endParaRPr>
          </a:p>
        </p:txBody>
      </p:sp>
      <p:grpSp>
        <p:nvGrpSpPr>
          <p:cNvPr id="285" name="Google Shape;285;p11"/>
          <p:cNvGrpSpPr/>
          <p:nvPr/>
        </p:nvGrpSpPr>
        <p:grpSpPr>
          <a:xfrm>
            <a:off x="7791023" y="3646338"/>
            <a:ext cx="3440903" cy="2227759"/>
            <a:chOff x="5632317" y="1189775"/>
            <a:chExt cx="3305700" cy="3483050"/>
          </a:xfrm>
        </p:grpSpPr>
        <p:sp>
          <p:nvSpPr>
            <p:cNvPr id="286" name="Google Shape;286;p11"/>
            <p:cNvSpPr/>
            <p:nvPr/>
          </p:nvSpPr>
          <p:spPr>
            <a:xfrm>
              <a:off x="5632317" y="1189775"/>
              <a:ext cx="3305700" cy="669000"/>
            </a:xfrm>
            <a:prstGeom prst="chevron">
              <a:avLst>
                <a:gd name="adj" fmla="val 50000"/>
              </a:avLst>
            </a:prstGeom>
            <a:solidFill>
              <a:srgbClr val="307AF3"/>
            </a:solidFill>
            <a:ln>
              <a:noFill/>
            </a:ln>
          </p:spPr>
          <p:txBody>
            <a:bodyPr spcFirstLastPara="1" wrap="square" lIns="103425" tIns="103425" rIns="103425" bIns="103425" anchor="ctr" anchorCtr="0">
              <a:noAutofit/>
            </a:bodyPr>
            <a:lstStyle/>
            <a:p>
              <a:pPr marL="0" lvl="0" indent="0" algn="ctr" rtl="0">
                <a:spcBef>
                  <a:spcPts val="0"/>
                </a:spcBef>
                <a:spcAft>
                  <a:spcPts val="0"/>
                </a:spcAft>
                <a:buNone/>
              </a:pPr>
              <a:r>
                <a:rPr lang="en-US" sz="1612" b="1">
                  <a:solidFill>
                    <a:srgbClr val="FFFFFF"/>
                  </a:solidFill>
                  <a:latin typeface="Arial" panose="020B0604020202020204" pitchFamily="34" charset="0"/>
                  <a:ea typeface="Roboto"/>
                  <a:cs typeface="Arial" panose="020B0604020202020204" pitchFamily="34" charset="0"/>
                  <a:sym typeface="Roboto"/>
                </a:rPr>
                <a:t>Training &amp; onboarding plan</a:t>
              </a:r>
              <a:endParaRPr sz="1612" b="1">
                <a:solidFill>
                  <a:srgbClr val="FFFFFF"/>
                </a:solidFill>
                <a:latin typeface="Arial" panose="020B0604020202020204" pitchFamily="34" charset="0"/>
                <a:ea typeface="Roboto"/>
                <a:cs typeface="Arial" panose="020B0604020202020204" pitchFamily="34" charset="0"/>
                <a:sym typeface="Roboto"/>
              </a:endParaRPr>
            </a:p>
          </p:txBody>
        </p:sp>
        <p:sp>
          <p:nvSpPr>
            <p:cNvPr id="287" name="Google Shape;287;p11"/>
            <p:cNvSpPr txBox="1"/>
            <p:nvPr/>
          </p:nvSpPr>
          <p:spPr>
            <a:xfrm>
              <a:off x="6167063" y="2057125"/>
              <a:ext cx="2236200" cy="2615700"/>
            </a:xfrm>
            <a:prstGeom prst="rect">
              <a:avLst/>
            </a:prstGeom>
            <a:noFill/>
            <a:ln>
              <a:noFill/>
            </a:ln>
          </p:spPr>
          <p:txBody>
            <a:bodyPr spcFirstLastPara="1" wrap="square" lIns="103425" tIns="103425" rIns="103425" bIns="103425" anchor="t" anchorCtr="0">
              <a:noAutofit/>
            </a:bodyPr>
            <a:lstStyle/>
            <a:p>
              <a:pPr marL="0" lvl="0" indent="0" algn="l" rtl="0">
                <a:lnSpc>
                  <a:spcPct val="115000"/>
                </a:lnSpc>
                <a:spcBef>
                  <a:spcPts val="0"/>
                </a:spcBef>
                <a:spcAft>
                  <a:spcPts val="0"/>
                </a:spcAft>
                <a:buNone/>
              </a:pPr>
              <a:r>
                <a:rPr lang="en-US" sz="1357">
                  <a:latin typeface="+mn-lt"/>
                  <a:ea typeface="Roboto"/>
                  <a:cs typeface="Roboto"/>
                  <a:sym typeface="Roboto"/>
                </a:rPr>
                <a:t>Develop comprehensive training and onboarding plan to ensure that child care providers are prepared to use new functionality in advance of public launch</a:t>
              </a:r>
              <a:r>
                <a:rPr lang="en-US" sz="1357">
                  <a:latin typeface="Roboto"/>
                  <a:ea typeface="Roboto"/>
                  <a:cs typeface="Roboto"/>
                  <a:sym typeface="Roboto"/>
                </a:rPr>
                <a:t>. </a:t>
              </a:r>
              <a:endParaRPr sz="1357">
                <a:latin typeface="Roboto"/>
                <a:ea typeface="Roboto"/>
                <a:cs typeface="Roboto"/>
                <a:sym typeface="Roboto"/>
              </a:endParaRPr>
            </a:p>
          </p:txBody>
        </p:sp>
      </p:grpSp>
      <p:grpSp>
        <p:nvGrpSpPr>
          <p:cNvPr id="288" name="Google Shape;288;p11"/>
          <p:cNvGrpSpPr/>
          <p:nvPr/>
        </p:nvGrpSpPr>
        <p:grpSpPr>
          <a:xfrm>
            <a:off x="1119925" y="3646470"/>
            <a:ext cx="4012608" cy="2227622"/>
            <a:chOff x="0" y="1189989"/>
            <a:chExt cx="3546900" cy="3482836"/>
          </a:xfrm>
        </p:grpSpPr>
        <p:sp>
          <p:nvSpPr>
            <p:cNvPr id="289" name="Google Shape;289;p11"/>
            <p:cNvSpPr/>
            <p:nvPr/>
          </p:nvSpPr>
          <p:spPr>
            <a:xfrm>
              <a:off x="0" y="1189989"/>
              <a:ext cx="3546900" cy="669000"/>
            </a:xfrm>
            <a:prstGeom prst="roundRect">
              <a:avLst>
                <a:gd name="adj" fmla="val 16667"/>
              </a:avLst>
            </a:prstGeom>
            <a:solidFill>
              <a:srgbClr val="0942A1"/>
            </a:solidFill>
            <a:ln>
              <a:noFill/>
            </a:ln>
          </p:spPr>
          <p:txBody>
            <a:bodyPr spcFirstLastPara="1" wrap="square" lIns="103425" tIns="103425" rIns="103425" bIns="103425" anchor="ctr" anchorCtr="0">
              <a:noAutofit/>
            </a:bodyPr>
            <a:lstStyle/>
            <a:p>
              <a:pPr marL="0" lvl="0" indent="0" algn="ctr" rtl="0">
                <a:spcBef>
                  <a:spcPts val="0"/>
                </a:spcBef>
                <a:spcAft>
                  <a:spcPts val="0"/>
                </a:spcAft>
                <a:buNone/>
              </a:pPr>
              <a:r>
                <a:rPr lang="en-US" sz="1612" b="1">
                  <a:solidFill>
                    <a:srgbClr val="FFFFFF"/>
                  </a:solidFill>
                  <a:latin typeface="+mn-lt"/>
                  <a:ea typeface="Roboto"/>
                  <a:cs typeface="Roboto"/>
                  <a:sym typeface="Roboto"/>
                </a:rPr>
                <a:t>Begin phased build </a:t>
              </a:r>
              <a:endParaRPr sz="1612" b="1">
                <a:solidFill>
                  <a:srgbClr val="FFFFFF"/>
                </a:solidFill>
                <a:latin typeface="+mn-lt"/>
                <a:ea typeface="Roboto"/>
                <a:cs typeface="Roboto"/>
                <a:sym typeface="Roboto"/>
              </a:endParaRPr>
            </a:p>
          </p:txBody>
        </p:sp>
        <p:sp>
          <p:nvSpPr>
            <p:cNvPr id="290" name="Google Shape;290;p11"/>
            <p:cNvSpPr txBox="1"/>
            <p:nvPr/>
          </p:nvSpPr>
          <p:spPr>
            <a:xfrm>
              <a:off x="655361" y="2057125"/>
              <a:ext cx="2236200" cy="2615700"/>
            </a:xfrm>
            <a:prstGeom prst="rect">
              <a:avLst/>
            </a:prstGeom>
            <a:noFill/>
            <a:ln>
              <a:noFill/>
            </a:ln>
          </p:spPr>
          <p:txBody>
            <a:bodyPr spcFirstLastPara="1" wrap="square" lIns="103425" tIns="103425" rIns="103425" bIns="103425" anchor="t" anchorCtr="0">
              <a:noAutofit/>
            </a:bodyPr>
            <a:lstStyle/>
            <a:p>
              <a:pPr marL="0" lvl="0" indent="0" algn="l" rtl="0">
                <a:lnSpc>
                  <a:spcPct val="115000"/>
                </a:lnSpc>
                <a:spcBef>
                  <a:spcPts val="0"/>
                </a:spcBef>
                <a:spcAft>
                  <a:spcPts val="0"/>
                </a:spcAft>
                <a:buNone/>
              </a:pPr>
              <a:r>
                <a:rPr lang="en-US" sz="1357">
                  <a:latin typeface="Arial" panose="020B0604020202020204" pitchFamily="34" charset="0"/>
                  <a:ea typeface="Roboto"/>
                  <a:cs typeface="Arial" panose="020B0604020202020204" pitchFamily="34" charset="0"/>
                  <a:sym typeface="Roboto"/>
                </a:rPr>
                <a:t>Use Federal PDG dollars to begin enhancements to provider-facing Provider 360</a:t>
              </a:r>
              <a:r>
                <a:rPr lang="en-US" sz="1357">
                  <a:latin typeface="Roboto"/>
                  <a:ea typeface="Roboto"/>
                  <a:cs typeface="Roboto"/>
                  <a:sym typeface="Roboto"/>
                </a:rPr>
                <a:t>. </a:t>
              </a:r>
              <a:endParaRPr sz="1357">
                <a:latin typeface="Roboto"/>
                <a:ea typeface="Roboto"/>
                <a:cs typeface="Roboto"/>
                <a:sym typeface="Roboto"/>
              </a:endParaRPr>
            </a:p>
          </p:txBody>
        </p:sp>
      </p:grpSp>
      <p:grpSp>
        <p:nvGrpSpPr>
          <p:cNvPr id="291" name="Google Shape;291;p11"/>
          <p:cNvGrpSpPr/>
          <p:nvPr/>
        </p:nvGrpSpPr>
        <p:grpSpPr>
          <a:xfrm>
            <a:off x="4450703" y="3646332"/>
            <a:ext cx="3739738" cy="2227759"/>
            <a:chOff x="2944204" y="1189775"/>
            <a:chExt cx="3305700" cy="3483050"/>
          </a:xfrm>
        </p:grpSpPr>
        <p:sp>
          <p:nvSpPr>
            <p:cNvPr id="292" name="Google Shape;292;p11"/>
            <p:cNvSpPr/>
            <p:nvPr/>
          </p:nvSpPr>
          <p:spPr>
            <a:xfrm>
              <a:off x="2944204" y="1189775"/>
              <a:ext cx="3305700" cy="669000"/>
            </a:xfrm>
            <a:prstGeom prst="chevron">
              <a:avLst>
                <a:gd name="adj" fmla="val 50000"/>
              </a:avLst>
            </a:prstGeom>
            <a:solidFill>
              <a:srgbClr val="0D5CDF"/>
            </a:solidFill>
            <a:ln>
              <a:noFill/>
            </a:ln>
          </p:spPr>
          <p:txBody>
            <a:bodyPr spcFirstLastPara="1" wrap="square" lIns="103425" tIns="103425" rIns="103425" bIns="103425" anchor="ctr" anchorCtr="0">
              <a:noAutofit/>
            </a:bodyPr>
            <a:lstStyle/>
            <a:p>
              <a:pPr marL="0" lvl="0" indent="0" algn="ctr" rtl="0">
                <a:spcBef>
                  <a:spcPts val="0"/>
                </a:spcBef>
                <a:spcAft>
                  <a:spcPts val="0"/>
                </a:spcAft>
                <a:buNone/>
              </a:pPr>
              <a:r>
                <a:rPr lang="en-US" sz="1612" b="1">
                  <a:solidFill>
                    <a:srgbClr val="FFFFFF"/>
                  </a:solidFill>
                  <a:latin typeface="+mn-lt"/>
                  <a:ea typeface="Roboto"/>
                  <a:cs typeface="Roboto"/>
                  <a:sym typeface="Roboto"/>
                </a:rPr>
                <a:t>Procure new vendor</a:t>
              </a:r>
              <a:endParaRPr sz="1612" b="1">
                <a:solidFill>
                  <a:srgbClr val="FFFFFF"/>
                </a:solidFill>
                <a:latin typeface="+mn-lt"/>
                <a:ea typeface="Roboto"/>
                <a:cs typeface="Roboto"/>
                <a:sym typeface="Roboto"/>
              </a:endParaRPr>
            </a:p>
          </p:txBody>
        </p:sp>
        <p:sp>
          <p:nvSpPr>
            <p:cNvPr id="293" name="Google Shape;293;p11"/>
            <p:cNvSpPr txBox="1"/>
            <p:nvPr/>
          </p:nvSpPr>
          <p:spPr>
            <a:xfrm>
              <a:off x="3478949" y="2057125"/>
              <a:ext cx="2236200" cy="2615700"/>
            </a:xfrm>
            <a:prstGeom prst="rect">
              <a:avLst/>
            </a:prstGeom>
            <a:noFill/>
            <a:ln>
              <a:noFill/>
            </a:ln>
          </p:spPr>
          <p:txBody>
            <a:bodyPr spcFirstLastPara="1" wrap="square" lIns="103425" tIns="103425" rIns="103425" bIns="103425" anchor="t" anchorCtr="0">
              <a:noAutofit/>
            </a:bodyPr>
            <a:lstStyle/>
            <a:p>
              <a:pPr marL="0" lvl="0" indent="0" algn="l" rtl="0">
                <a:lnSpc>
                  <a:spcPct val="115000"/>
                </a:lnSpc>
                <a:spcBef>
                  <a:spcPts val="0"/>
                </a:spcBef>
                <a:spcAft>
                  <a:spcPts val="0"/>
                </a:spcAft>
                <a:buNone/>
              </a:pPr>
              <a:r>
                <a:rPr lang="en-US" sz="1357">
                  <a:latin typeface="+mn-lt"/>
                  <a:ea typeface="Roboto"/>
                  <a:cs typeface="Roboto"/>
                  <a:sym typeface="Roboto"/>
                </a:rPr>
                <a:t>Procure and on-board a new vendor to build parent- and community-facing modules and ensure integration with Provider 360.</a:t>
              </a:r>
              <a:endParaRPr sz="1357">
                <a:latin typeface="+mn-lt"/>
                <a:ea typeface="Roboto"/>
                <a:cs typeface="Roboto"/>
                <a:sym typeface="Roboto"/>
              </a:endParaRPr>
            </a:p>
          </p:txBody>
        </p:sp>
      </p:grpSp>
      <p:sp>
        <p:nvSpPr>
          <p:cNvPr id="294" name="Google Shape;294;p11"/>
          <p:cNvSpPr/>
          <p:nvPr/>
        </p:nvSpPr>
        <p:spPr>
          <a:xfrm>
            <a:off x="554175" y="3028297"/>
            <a:ext cx="11083500" cy="476700"/>
          </a:xfrm>
          <a:prstGeom prst="roundRect">
            <a:avLst>
              <a:gd name="adj" fmla="val 16667"/>
            </a:avLst>
          </a:prstGeom>
          <a:solidFill>
            <a:srgbClr val="93C47D"/>
          </a:solidFill>
          <a:ln w="9825" cap="flat" cmpd="sng">
            <a:solidFill>
              <a:schemeClr val="dk2"/>
            </a:solidFill>
            <a:prstDash val="solid"/>
            <a:round/>
            <a:headEnd type="none" w="sm" len="sm"/>
            <a:tailEnd type="none" w="sm" len="sm"/>
          </a:ln>
        </p:spPr>
        <p:txBody>
          <a:bodyPr spcFirstLastPara="1" wrap="square" lIns="94350" tIns="94350" rIns="94350" bIns="94350" anchor="ctr" anchorCtr="0">
            <a:noAutofit/>
          </a:bodyPr>
          <a:lstStyle/>
          <a:p>
            <a:pPr marL="0" lvl="0" indent="0" algn="ctr" rtl="0">
              <a:spcBef>
                <a:spcPts val="0"/>
              </a:spcBef>
              <a:spcAft>
                <a:spcPts val="0"/>
              </a:spcAft>
              <a:buNone/>
            </a:pPr>
            <a:r>
              <a:rPr lang="en-US" sz="1500">
                <a:solidFill>
                  <a:srgbClr val="1F1F1F"/>
                </a:solidFill>
                <a:latin typeface="+mn-lt"/>
                <a:ea typeface="Lato"/>
                <a:cs typeface="Lato"/>
                <a:sym typeface="Lato"/>
              </a:rPr>
              <a:t>To meet that mandate, OEC must move forward on the following next steps: </a:t>
            </a:r>
            <a:endParaRPr sz="1500">
              <a:latin typeface="+mn-lt"/>
              <a:ea typeface="Lato"/>
              <a:cs typeface="Lato"/>
              <a:sym typeface="Lato"/>
            </a:endParaRPr>
          </a:p>
        </p:txBody>
      </p:sp>
      <p:pic>
        <p:nvPicPr>
          <p:cNvPr id="11266" name="Picture 2" descr="OEC State Branding">
            <a:extLst>
              <a:ext uri="{FF2B5EF4-FFF2-40B4-BE49-F238E27FC236}">
                <a16:creationId xmlns:a16="http://schemas.microsoft.com/office/drawing/2014/main" id="{05C4D2B6-8138-6C58-490F-D161B6979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687" y="5869707"/>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3"/>
          <p:cNvSpPr txBox="1"/>
          <p:nvPr/>
        </p:nvSpPr>
        <p:spPr>
          <a:xfrm>
            <a:off x="406100" y="183509"/>
            <a:ext cx="11602976" cy="816209"/>
          </a:xfrm>
          <a:prstGeom prst="rect">
            <a:avLst/>
          </a:prstGeom>
          <a:noFill/>
          <a:ln>
            <a:noFill/>
          </a:ln>
        </p:spPr>
        <p:txBody>
          <a:bodyPr spcFirstLastPara="1" wrap="square" lIns="91425" tIns="45700" rIns="91425" bIns="45700" anchor="t" anchorCtr="0">
            <a:spAutoFit/>
          </a:bodyPr>
          <a:lstStyle/>
          <a:p>
            <a:pPr>
              <a:lnSpc>
                <a:spcPct val="146875"/>
              </a:lnSpc>
            </a:pPr>
            <a:r>
              <a:rPr lang="en-US" sz="3200" b="1" dirty="0">
                <a:solidFill>
                  <a:schemeClr val="dk1"/>
                </a:solidFill>
                <a:latin typeface="+mj-lt"/>
                <a:cs typeface="Poppins SemiBold"/>
              </a:rPr>
              <a:t>Connecticut's Commitment to Early Childhood Access </a:t>
            </a:r>
          </a:p>
        </p:txBody>
      </p:sp>
      <p:cxnSp>
        <p:nvCxnSpPr>
          <p:cNvPr id="102" name="Google Shape;102;p3"/>
          <p:cNvCxnSpPr/>
          <p:nvPr/>
        </p:nvCxnSpPr>
        <p:spPr>
          <a:xfrm>
            <a:off x="554183" y="988293"/>
            <a:ext cx="11083637" cy="0"/>
          </a:xfrm>
          <a:prstGeom prst="straightConnector1">
            <a:avLst/>
          </a:prstGeom>
          <a:noFill/>
          <a:ln w="25400" cap="flat" cmpd="sng">
            <a:solidFill>
              <a:srgbClr val="0A3041"/>
            </a:solidFill>
            <a:prstDash val="solid"/>
            <a:miter lim="800000"/>
            <a:headEnd type="none" w="sm" len="sm"/>
            <a:tailEnd type="none" w="sm" len="sm"/>
          </a:ln>
        </p:spPr>
      </p:cxnSp>
      <p:sp>
        <p:nvSpPr>
          <p:cNvPr id="103" name="Google Shape;103;p3"/>
          <p:cNvSpPr/>
          <p:nvPr/>
        </p:nvSpPr>
        <p:spPr>
          <a:xfrm>
            <a:off x="617675" y="1311375"/>
            <a:ext cx="11020000" cy="2323766"/>
          </a:xfrm>
          <a:prstGeom prst="roundRect">
            <a:avLst>
              <a:gd name="adj" fmla="val 16667"/>
            </a:avLst>
          </a:prstGeom>
          <a:solidFill>
            <a:srgbClr val="FFE599"/>
          </a:solidFill>
          <a:ln w="9825" cap="flat" cmpd="sng">
            <a:solidFill>
              <a:schemeClr val="dk2"/>
            </a:solidFill>
            <a:prstDash val="solid"/>
            <a:round/>
            <a:headEnd type="none" w="sm" len="sm"/>
            <a:tailEnd type="none" w="sm" len="sm"/>
          </a:ln>
        </p:spPr>
        <p:txBody>
          <a:bodyPr spcFirstLastPara="1" wrap="square" lIns="94350" tIns="94350" rIns="94350" bIns="94350" anchor="ctr" anchorCtr="0">
            <a:noAutofit/>
          </a:bodyPr>
          <a:lstStyle/>
          <a:p>
            <a:pPr lvl="0" algn="ctr">
              <a:lnSpc>
                <a:spcPct val="115000"/>
              </a:lnSpc>
              <a:buClr>
                <a:schemeClr val="dk1"/>
              </a:buClr>
              <a:buSzPts val="1135"/>
            </a:pPr>
            <a:r>
              <a:rPr lang="en-US" sz="1700" b="1" dirty="0"/>
              <a:t>"Access to child care and early education programs is massively important to the success of our state, not only because these programs provide valuable tools for children that will lead them to success in the future, but also because being able to enroll your child in care right now means that parents themselves can have an opportunity to obtain employment and earn an income that supports their family.”</a:t>
            </a:r>
          </a:p>
          <a:p>
            <a:pPr algn="ctr">
              <a:lnSpc>
                <a:spcPct val="114999"/>
              </a:lnSpc>
              <a:buSzPts val="1135"/>
            </a:pPr>
            <a:r>
              <a:rPr lang="en-US" sz="1700" b="1" dirty="0">
                <a:ea typeface="Lato"/>
              </a:rPr>
              <a:t>Governor Ned Lamont</a:t>
            </a:r>
          </a:p>
        </p:txBody>
      </p:sp>
      <p:sp>
        <p:nvSpPr>
          <p:cNvPr id="106" name="Google Shape;106;p3"/>
          <p:cNvSpPr/>
          <p:nvPr/>
        </p:nvSpPr>
        <p:spPr>
          <a:xfrm>
            <a:off x="617675" y="4008341"/>
            <a:ext cx="11028000" cy="1300800"/>
          </a:xfrm>
          <a:prstGeom prst="roundRect">
            <a:avLst>
              <a:gd name="adj" fmla="val 16667"/>
            </a:avLst>
          </a:prstGeom>
          <a:solidFill>
            <a:srgbClr val="0D5CDF"/>
          </a:solidFill>
          <a:ln w="9825" cap="flat" cmpd="sng">
            <a:solidFill>
              <a:schemeClr val="dk2"/>
            </a:solidFill>
            <a:prstDash val="solid"/>
            <a:round/>
            <a:headEnd type="none" w="sm" len="sm"/>
            <a:tailEnd type="none" w="sm" len="sm"/>
          </a:ln>
        </p:spPr>
        <p:txBody>
          <a:bodyPr spcFirstLastPara="1" wrap="square" lIns="94350" tIns="94350" rIns="94350" bIns="94350" anchor="ctr" anchorCtr="0">
            <a:noAutofit/>
          </a:bodyPr>
          <a:lstStyle/>
          <a:p>
            <a:pPr marL="0" lvl="0" indent="0" algn="ctr" rtl="0">
              <a:spcBef>
                <a:spcPts val="0"/>
              </a:spcBef>
              <a:spcAft>
                <a:spcPts val="0"/>
              </a:spcAft>
              <a:buNone/>
            </a:pPr>
            <a:r>
              <a:rPr lang="en-US" sz="1700" dirty="0">
                <a:solidFill>
                  <a:schemeClr val="lt1"/>
                </a:solidFill>
                <a:latin typeface="+mj-lt"/>
                <a:ea typeface="Lato"/>
                <a:cs typeface="Lato"/>
                <a:sym typeface="Lato"/>
              </a:rPr>
              <a:t>This project directly aligns with </a:t>
            </a:r>
            <a:r>
              <a:rPr lang="en-US" sz="1700" b="1" dirty="0">
                <a:solidFill>
                  <a:schemeClr val="lt1"/>
                </a:solidFill>
                <a:latin typeface="+mj-lt"/>
                <a:ea typeface="Lato"/>
                <a:cs typeface="Lato"/>
                <a:sym typeface="Lato"/>
              </a:rPr>
              <a:t>the mission of the Office of Early Childhood</a:t>
            </a:r>
            <a:r>
              <a:rPr lang="en-US" sz="1700" dirty="0">
                <a:solidFill>
                  <a:schemeClr val="lt1"/>
                </a:solidFill>
                <a:latin typeface="+mj-lt"/>
                <a:ea typeface="Lato"/>
                <a:cs typeface="Lato"/>
                <a:sym typeface="Lato"/>
              </a:rPr>
              <a:t> by resolving the complexity for families and providers, ensuring a more equitable and comprehensive system for accessing and affording child care, and addressing the systemic inefficiencies that currently impact families and the state</a:t>
            </a:r>
            <a:r>
              <a:rPr lang="en-US" sz="1700" dirty="0">
                <a:solidFill>
                  <a:schemeClr val="lt1"/>
                </a:solidFill>
                <a:latin typeface="Lato"/>
                <a:ea typeface="Lato"/>
                <a:cs typeface="Lato"/>
                <a:sym typeface="Lato"/>
              </a:rPr>
              <a:t>.</a:t>
            </a:r>
            <a:endParaRPr sz="1700" dirty="0">
              <a:solidFill>
                <a:schemeClr val="lt1"/>
              </a:solidFill>
              <a:latin typeface="Lato"/>
              <a:ea typeface="Lato"/>
              <a:cs typeface="Lato"/>
              <a:sym typeface="Lato"/>
            </a:endParaRPr>
          </a:p>
        </p:txBody>
      </p:sp>
      <p:pic>
        <p:nvPicPr>
          <p:cNvPr id="2050" name="Picture 2" descr="OEC State Branding">
            <a:extLst>
              <a:ext uri="{FF2B5EF4-FFF2-40B4-BE49-F238E27FC236}">
                <a16:creationId xmlns:a16="http://schemas.microsoft.com/office/drawing/2014/main" id="{497CE99C-6306-2E42-10DC-3000BB396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2163" y="5682341"/>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13F4C-1418-1C8E-44C9-9EF46C82D904}"/>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5400" kern="1200" dirty="0">
                <a:solidFill>
                  <a:schemeClr val="tx1"/>
                </a:solidFill>
                <a:latin typeface="+mj-lt"/>
                <a:ea typeface="+mj-ea"/>
                <a:cs typeface="+mj-cs"/>
              </a:rPr>
              <a:t>HB 5003 Requirements </a:t>
            </a:r>
          </a:p>
        </p:txBody>
      </p:sp>
      <p:sp>
        <p:nvSpPr>
          <p:cNvPr id="308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OEC State Branding">
            <a:extLst>
              <a:ext uri="{FF2B5EF4-FFF2-40B4-BE49-F238E27FC236}">
                <a16:creationId xmlns:a16="http://schemas.microsoft.com/office/drawing/2014/main" id="{9F93BC43-FA87-01B2-AC95-D9251AB49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5175" y="581342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6" name="TextBox 2">
            <a:extLst>
              <a:ext uri="{FF2B5EF4-FFF2-40B4-BE49-F238E27FC236}">
                <a16:creationId xmlns:a16="http://schemas.microsoft.com/office/drawing/2014/main" id="{B029B55B-99C7-C806-351C-CF73F595773B}"/>
              </a:ext>
            </a:extLst>
          </p:cNvPr>
          <p:cNvGraphicFramePr/>
          <p:nvPr>
            <p:extLst>
              <p:ext uri="{D42A27DB-BD31-4B8C-83A1-F6EECF244321}">
                <p14:modId xmlns:p14="http://schemas.microsoft.com/office/powerpoint/2010/main" val="249580923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04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c2fce0e88b_1_0"/>
          <p:cNvSpPr/>
          <p:nvPr/>
        </p:nvSpPr>
        <p:spPr>
          <a:xfrm>
            <a:off x="2090693" y="2323301"/>
            <a:ext cx="1160100" cy="405900"/>
          </a:xfrm>
          <a:prstGeom prst="roundRect">
            <a:avLst>
              <a:gd name="adj" fmla="val 16667"/>
            </a:avLst>
          </a:prstGeom>
          <a:solidFill>
            <a:srgbClr val="0B5394"/>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School District PK</a:t>
            </a:r>
            <a:endParaRPr sz="1100" b="1" u="none" strike="noStrike" cap="none">
              <a:solidFill>
                <a:schemeClr val="lt1"/>
              </a:solidFill>
              <a:latin typeface="+mn-lt"/>
              <a:ea typeface="Lato"/>
              <a:cs typeface="Lato"/>
              <a:sym typeface="Lato"/>
            </a:endParaRPr>
          </a:p>
        </p:txBody>
      </p:sp>
      <p:sp>
        <p:nvSpPr>
          <p:cNvPr id="113" name="Google Shape;113;g3c2fce0e88b_1_0"/>
          <p:cNvSpPr/>
          <p:nvPr/>
        </p:nvSpPr>
        <p:spPr>
          <a:xfrm>
            <a:off x="2090622" y="1333314"/>
            <a:ext cx="2392800" cy="450600"/>
          </a:xfrm>
          <a:prstGeom prst="roundRect">
            <a:avLst>
              <a:gd name="adj" fmla="val 16667"/>
            </a:avLst>
          </a:prstGeom>
          <a:solidFill>
            <a:srgbClr val="0B5394"/>
          </a:solidFill>
          <a:ln>
            <a:noFill/>
          </a:ln>
        </p:spPr>
        <p:txBody>
          <a:bodyPr spcFirstLastPara="1" wrap="square" lIns="101450" tIns="101450" rIns="101450" bIns="101450" anchor="ctr" anchorCtr="0">
            <a:noAutofit/>
          </a:bodyPr>
          <a:lstStyle/>
          <a:p>
            <a:pPr marL="0" lvl="0" indent="0" algn="ctr" rtl="0">
              <a:spcBef>
                <a:spcPts val="0"/>
              </a:spcBef>
              <a:spcAft>
                <a:spcPts val="0"/>
              </a:spcAft>
              <a:buClr>
                <a:schemeClr val="dk1"/>
              </a:buClr>
              <a:buSzPts val="1553"/>
              <a:buFont typeface="Arial"/>
              <a:buNone/>
            </a:pPr>
            <a:r>
              <a:rPr lang="en-US" sz="1500" b="1" i="1">
                <a:solidFill>
                  <a:schemeClr val="lt1"/>
                </a:solidFill>
                <a:latin typeface="+mn-lt"/>
                <a:ea typeface="Lato"/>
                <a:cs typeface="Lato"/>
                <a:sym typeface="Lato"/>
              </a:rPr>
              <a:t>What child care options do I have?</a:t>
            </a:r>
            <a:endParaRPr sz="1500" b="1">
              <a:solidFill>
                <a:schemeClr val="lt1"/>
              </a:solidFill>
              <a:latin typeface="+mn-lt"/>
              <a:ea typeface="Lato"/>
              <a:cs typeface="Lato"/>
              <a:sym typeface="Lato"/>
            </a:endParaRPr>
          </a:p>
        </p:txBody>
      </p:sp>
      <p:sp>
        <p:nvSpPr>
          <p:cNvPr id="114" name="Google Shape;114;g3c2fce0e88b_1_0"/>
          <p:cNvSpPr/>
          <p:nvPr/>
        </p:nvSpPr>
        <p:spPr>
          <a:xfrm>
            <a:off x="8405972" y="1350990"/>
            <a:ext cx="3339600" cy="405900"/>
          </a:xfrm>
          <a:prstGeom prst="roundRect">
            <a:avLst>
              <a:gd name="adj" fmla="val 16667"/>
            </a:avLst>
          </a:prstGeom>
          <a:solidFill>
            <a:srgbClr val="6FA8DC"/>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500" b="1" i="1">
                <a:solidFill>
                  <a:schemeClr val="lt1"/>
                </a:solidFill>
                <a:latin typeface="+mn-lt"/>
                <a:ea typeface="Lato"/>
                <a:cs typeface="Lato"/>
                <a:sym typeface="Lato"/>
              </a:rPr>
              <a:t>Is it a quality program? </a:t>
            </a:r>
            <a:endParaRPr sz="1500" i="1" u="none" strike="noStrike" cap="none">
              <a:solidFill>
                <a:srgbClr val="000000"/>
              </a:solidFill>
              <a:latin typeface="+mn-lt"/>
              <a:ea typeface="Lato"/>
              <a:cs typeface="Lato"/>
              <a:sym typeface="Lato"/>
            </a:endParaRPr>
          </a:p>
        </p:txBody>
      </p:sp>
      <p:sp>
        <p:nvSpPr>
          <p:cNvPr id="115" name="Google Shape;115;g3c2fce0e88b_1_0"/>
          <p:cNvSpPr/>
          <p:nvPr/>
        </p:nvSpPr>
        <p:spPr>
          <a:xfrm>
            <a:off x="4636497" y="2319500"/>
            <a:ext cx="1263900" cy="424200"/>
          </a:xfrm>
          <a:prstGeom prst="roundRect">
            <a:avLst>
              <a:gd name="adj" fmla="val 16667"/>
            </a:avLst>
          </a:prstGeom>
          <a:solidFill>
            <a:srgbClr val="3D85C6"/>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211 </a:t>
            </a:r>
            <a:endParaRPr sz="1100" b="1" u="none" strike="noStrike" cap="none">
              <a:solidFill>
                <a:schemeClr val="lt1"/>
              </a:solidFill>
              <a:latin typeface="+mn-lt"/>
              <a:ea typeface="Lato"/>
              <a:cs typeface="Lato"/>
              <a:sym typeface="Lato"/>
            </a:endParaRPr>
          </a:p>
        </p:txBody>
      </p:sp>
      <p:sp>
        <p:nvSpPr>
          <p:cNvPr id="116" name="Google Shape;116;g3c2fce0e88b_1_0"/>
          <p:cNvSpPr/>
          <p:nvPr/>
        </p:nvSpPr>
        <p:spPr>
          <a:xfrm>
            <a:off x="5982151" y="2315750"/>
            <a:ext cx="4029900" cy="424200"/>
          </a:xfrm>
          <a:prstGeom prst="roundRect">
            <a:avLst>
              <a:gd name="adj" fmla="val 16667"/>
            </a:avLst>
          </a:prstGeom>
          <a:solidFill>
            <a:srgbClr val="3D85C6"/>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Word of Mouth </a:t>
            </a:r>
            <a:endParaRPr sz="1100" b="1" u="none" strike="noStrike" cap="none">
              <a:solidFill>
                <a:schemeClr val="lt1"/>
              </a:solidFill>
              <a:latin typeface="+mn-lt"/>
              <a:ea typeface="Lato"/>
              <a:cs typeface="Lato"/>
              <a:sym typeface="Lato"/>
            </a:endParaRPr>
          </a:p>
        </p:txBody>
      </p:sp>
      <p:sp>
        <p:nvSpPr>
          <p:cNvPr id="117" name="Google Shape;117;g3c2fce0e88b_1_0"/>
          <p:cNvSpPr/>
          <p:nvPr/>
        </p:nvSpPr>
        <p:spPr>
          <a:xfrm>
            <a:off x="4621826" y="1839200"/>
            <a:ext cx="1263900" cy="424200"/>
          </a:xfrm>
          <a:prstGeom prst="roundRect">
            <a:avLst>
              <a:gd name="adj" fmla="val 16667"/>
            </a:avLst>
          </a:prstGeom>
          <a:solidFill>
            <a:srgbClr val="3D85C6"/>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Care.com</a:t>
            </a:r>
            <a:endParaRPr sz="1100" b="1" u="none" strike="noStrike" cap="none">
              <a:solidFill>
                <a:schemeClr val="lt1"/>
              </a:solidFill>
              <a:latin typeface="+mn-lt"/>
              <a:ea typeface="Lato"/>
              <a:cs typeface="Lato"/>
              <a:sym typeface="Lato"/>
            </a:endParaRPr>
          </a:p>
        </p:txBody>
      </p:sp>
      <p:sp>
        <p:nvSpPr>
          <p:cNvPr id="118" name="Google Shape;118;g3c2fce0e88b_1_0"/>
          <p:cNvSpPr/>
          <p:nvPr/>
        </p:nvSpPr>
        <p:spPr>
          <a:xfrm>
            <a:off x="2090650" y="1861752"/>
            <a:ext cx="1160100" cy="405900"/>
          </a:xfrm>
          <a:prstGeom prst="roundRect">
            <a:avLst>
              <a:gd name="adj" fmla="val 16667"/>
            </a:avLst>
          </a:prstGeom>
          <a:solidFill>
            <a:srgbClr val="0B5394"/>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Family Child Care</a:t>
            </a:r>
            <a:endParaRPr sz="1100" b="1" u="none" strike="noStrike" cap="none">
              <a:solidFill>
                <a:schemeClr val="lt1"/>
              </a:solidFill>
              <a:latin typeface="+mn-lt"/>
              <a:ea typeface="Lato"/>
              <a:cs typeface="Lato"/>
              <a:sym typeface="Lato"/>
            </a:endParaRPr>
          </a:p>
        </p:txBody>
      </p:sp>
      <p:sp>
        <p:nvSpPr>
          <p:cNvPr id="119" name="Google Shape;119;g3c2fce0e88b_1_0"/>
          <p:cNvSpPr txBox="1"/>
          <p:nvPr/>
        </p:nvSpPr>
        <p:spPr>
          <a:xfrm>
            <a:off x="2060471" y="1023465"/>
            <a:ext cx="9685200" cy="282900"/>
          </a:xfrm>
          <a:prstGeom prst="rect">
            <a:avLst/>
          </a:prstGeom>
          <a:noFill/>
          <a:ln>
            <a:noFill/>
          </a:ln>
        </p:spPr>
        <p:txBody>
          <a:bodyPr spcFirstLastPara="1" wrap="square" lIns="101450" tIns="50700" rIns="101450" bIns="50700" anchor="ctr" anchorCtr="0">
            <a:noAutofit/>
          </a:bodyPr>
          <a:lstStyle/>
          <a:p>
            <a:pPr marL="0" lvl="0" indent="0" algn="ctr" rtl="0">
              <a:lnSpc>
                <a:spcPct val="95000"/>
              </a:lnSpc>
              <a:spcBef>
                <a:spcPts val="0"/>
              </a:spcBef>
              <a:spcAft>
                <a:spcPts val="0"/>
              </a:spcAft>
              <a:buNone/>
            </a:pPr>
            <a:r>
              <a:rPr lang="en-US" sz="1800" b="1">
                <a:solidFill>
                  <a:schemeClr val="dk1"/>
                </a:solidFill>
                <a:latin typeface="+mn-l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Several</a:t>
            </a:r>
            <a:r>
              <a:rPr lang="en-US" sz="1800" b="1">
                <a:solidFill>
                  <a:schemeClr val="dk1"/>
                </a:solidFill>
                <a:latin typeface="+mn-lt"/>
                <a:ea typeface="Montserrat"/>
                <a:cs typeface="Montserrat"/>
                <a:sym typeface="Montserrat"/>
              </a:rPr>
              <a:t> Routes to Obtain Basic Information</a:t>
            </a:r>
          </a:p>
        </p:txBody>
      </p:sp>
      <p:sp>
        <p:nvSpPr>
          <p:cNvPr id="120" name="Google Shape;120;g3c2fce0e88b_1_0"/>
          <p:cNvSpPr/>
          <p:nvPr/>
        </p:nvSpPr>
        <p:spPr>
          <a:xfrm>
            <a:off x="5982151" y="1831725"/>
            <a:ext cx="2290200" cy="424200"/>
          </a:xfrm>
          <a:prstGeom prst="roundRect">
            <a:avLst>
              <a:gd name="adj" fmla="val 16667"/>
            </a:avLst>
          </a:prstGeom>
          <a:solidFill>
            <a:srgbClr val="3D85C6"/>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Local Governance Partners (LGP)</a:t>
            </a:r>
            <a:endParaRPr sz="1100" b="1" u="none" strike="noStrike" cap="none">
              <a:solidFill>
                <a:schemeClr val="lt1"/>
              </a:solidFill>
              <a:latin typeface="+mn-lt"/>
              <a:ea typeface="Lato"/>
              <a:cs typeface="Lato"/>
              <a:sym typeface="Lato"/>
            </a:endParaRPr>
          </a:p>
        </p:txBody>
      </p:sp>
      <p:sp>
        <p:nvSpPr>
          <p:cNvPr id="121" name="Google Shape;121;g3c2fce0e88b_1_0"/>
          <p:cNvSpPr/>
          <p:nvPr/>
        </p:nvSpPr>
        <p:spPr>
          <a:xfrm>
            <a:off x="8429322" y="1843264"/>
            <a:ext cx="1603800" cy="424200"/>
          </a:xfrm>
          <a:prstGeom prst="roundRect">
            <a:avLst>
              <a:gd name="adj" fmla="val 16667"/>
            </a:avLst>
          </a:prstGeom>
          <a:solidFill>
            <a:srgbClr val="6FA8DC"/>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Licensing Violations</a:t>
            </a:r>
            <a:endParaRPr sz="1100" b="1" u="none" strike="noStrike" cap="none">
              <a:solidFill>
                <a:schemeClr val="lt1"/>
              </a:solidFill>
              <a:latin typeface="+mn-lt"/>
              <a:ea typeface="Lato"/>
              <a:cs typeface="Lato"/>
              <a:sym typeface="Lato"/>
            </a:endParaRPr>
          </a:p>
        </p:txBody>
      </p:sp>
      <p:sp>
        <p:nvSpPr>
          <p:cNvPr id="122" name="Google Shape;122;g3c2fce0e88b_1_0"/>
          <p:cNvSpPr/>
          <p:nvPr/>
        </p:nvSpPr>
        <p:spPr>
          <a:xfrm>
            <a:off x="10124337" y="2297207"/>
            <a:ext cx="1603800" cy="424200"/>
          </a:xfrm>
          <a:prstGeom prst="roundRect">
            <a:avLst>
              <a:gd name="adj" fmla="val 16667"/>
            </a:avLst>
          </a:prstGeom>
          <a:solidFill>
            <a:srgbClr val="6FA8DC"/>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OEC Elevate</a:t>
            </a:r>
            <a:endParaRPr sz="1100" b="1" u="none" strike="noStrike" cap="none">
              <a:solidFill>
                <a:schemeClr val="lt1"/>
              </a:solidFill>
              <a:latin typeface="+mn-lt"/>
              <a:ea typeface="Lato"/>
              <a:cs typeface="Lato"/>
              <a:sym typeface="Lato"/>
            </a:endParaRPr>
          </a:p>
        </p:txBody>
      </p:sp>
      <p:sp>
        <p:nvSpPr>
          <p:cNvPr id="123" name="Google Shape;123;g3c2fce0e88b_1_0"/>
          <p:cNvSpPr/>
          <p:nvPr/>
        </p:nvSpPr>
        <p:spPr>
          <a:xfrm>
            <a:off x="10105614" y="1818239"/>
            <a:ext cx="1622400" cy="424200"/>
          </a:xfrm>
          <a:prstGeom prst="roundRect">
            <a:avLst>
              <a:gd name="adj" fmla="val 16667"/>
            </a:avLst>
          </a:prstGeom>
          <a:solidFill>
            <a:srgbClr val="6FA8DC"/>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Accreditation</a:t>
            </a:r>
            <a:endParaRPr sz="1100" b="1" u="none" strike="noStrike" cap="none">
              <a:solidFill>
                <a:schemeClr val="lt1"/>
              </a:solidFill>
              <a:latin typeface="+mn-lt"/>
              <a:ea typeface="Lato"/>
              <a:cs typeface="Lato"/>
              <a:sym typeface="Lato"/>
            </a:endParaRPr>
          </a:p>
        </p:txBody>
      </p:sp>
      <p:sp>
        <p:nvSpPr>
          <p:cNvPr id="124" name="Google Shape;124;g3c2fce0e88b_1_0"/>
          <p:cNvSpPr/>
          <p:nvPr/>
        </p:nvSpPr>
        <p:spPr>
          <a:xfrm>
            <a:off x="2090622" y="3099239"/>
            <a:ext cx="3608400" cy="449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1">
                <a:solidFill>
                  <a:schemeClr val="lt1"/>
                </a:solidFill>
                <a:latin typeface="+mn-lt"/>
                <a:ea typeface="Lato"/>
                <a:cs typeface="Lato"/>
                <a:sym typeface="Lato"/>
              </a:rPr>
              <a:t>Does the program offer financial assistance?</a:t>
            </a:r>
            <a:endParaRPr sz="1500" b="1" i="1" u="none" strike="noStrike" cap="none">
              <a:solidFill>
                <a:schemeClr val="lt1"/>
              </a:solidFill>
              <a:latin typeface="+mn-lt"/>
              <a:ea typeface="Lato"/>
              <a:cs typeface="Lato"/>
              <a:sym typeface="Lato"/>
            </a:endParaRPr>
          </a:p>
        </p:txBody>
      </p:sp>
      <p:sp>
        <p:nvSpPr>
          <p:cNvPr id="125" name="Google Shape;125;g3c2fce0e88b_1_0"/>
          <p:cNvSpPr/>
          <p:nvPr/>
        </p:nvSpPr>
        <p:spPr>
          <a:xfrm>
            <a:off x="9098446" y="3098289"/>
            <a:ext cx="2637600" cy="449700"/>
          </a:xfrm>
          <a:prstGeom prst="roundRect">
            <a:avLst>
              <a:gd name="adj" fmla="val 16667"/>
            </a:avLst>
          </a:prstGeom>
          <a:solidFill>
            <a:srgbClr val="B6D7A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1">
                <a:solidFill>
                  <a:srgbClr val="757575"/>
                </a:solidFill>
                <a:latin typeface="+mn-lt"/>
                <a:ea typeface="Lato"/>
                <a:cs typeface="Lato"/>
                <a:sym typeface="Lato"/>
              </a:rPr>
              <a:t>How do I apply?</a:t>
            </a:r>
            <a:endParaRPr sz="1500" b="1" i="1" u="none" strike="noStrike" cap="none">
              <a:solidFill>
                <a:schemeClr val="lt1"/>
              </a:solidFill>
              <a:latin typeface="+mn-lt"/>
              <a:ea typeface="Lato"/>
              <a:cs typeface="Lato"/>
              <a:sym typeface="Lato"/>
            </a:endParaRPr>
          </a:p>
        </p:txBody>
      </p:sp>
      <p:sp>
        <p:nvSpPr>
          <p:cNvPr id="126" name="Google Shape;126;g3c2fce0e88b_1_0"/>
          <p:cNvSpPr txBox="1"/>
          <p:nvPr/>
        </p:nvSpPr>
        <p:spPr>
          <a:xfrm>
            <a:off x="2379151" y="2789500"/>
            <a:ext cx="9110100" cy="282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1800" b="1">
                <a:solidFill>
                  <a:schemeClr val="dk1"/>
                </a:solidFill>
                <a:latin typeface="+mn-lt"/>
                <a:ea typeface="Montserrat"/>
                <a:cs typeface="Montserrat"/>
                <a:sym typeface="Montserrat"/>
              </a:rPr>
              <a:t>Disconnected Systems for Financial Assistance</a:t>
            </a:r>
            <a:endParaRPr sz="1800" b="1">
              <a:solidFill>
                <a:schemeClr val="dk1"/>
              </a:solidFill>
              <a:latin typeface="+mn-lt"/>
              <a:ea typeface="Montserrat"/>
              <a:cs typeface="Montserrat"/>
              <a:sym typeface="Montserrat"/>
            </a:endParaRPr>
          </a:p>
        </p:txBody>
      </p:sp>
      <p:sp>
        <p:nvSpPr>
          <p:cNvPr id="127" name="Google Shape;127;g3c2fce0e88b_1_0"/>
          <p:cNvSpPr/>
          <p:nvPr/>
        </p:nvSpPr>
        <p:spPr>
          <a:xfrm>
            <a:off x="5822323" y="3099239"/>
            <a:ext cx="3143400" cy="4497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1">
                <a:solidFill>
                  <a:schemeClr val="lt1"/>
                </a:solidFill>
                <a:latin typeface="+mn-lt"/>
                <a:ea typeface="Lato"/>
                <a:cs typeface="Lato"/>
                <a:sym typeface="Lato"/>
              </a:rPr>
              <a:t>Am I eligible?</a:t>
            </a:r>
            <a:endParaRPr sz="1500" b="1" i="1" u="none" strike="noStrike" cap="none">
              <a:solidFill>
                <a:schemeClr val="lt1"/>
              </a:solidFill>
              <a:latin typeface="+mn-lt"/>
              <a:ea typeface="Lato"/>
              <a:cs typeface="Lato"/>
              <a:sym typeface="Lato"/>
            </a:endParaRPr>
          </a:p>
        </p:txBody>
      </p:sp>
      <p:sp>
        <p:nvSpPr>
          <p:cNvPr id="128" name="Google Shape;128;g3c2fce0e88b_1_0"/>
          <p:cNvSpPr/>
          <p:nvPr/>
        </p:nvSpPr>
        <p:spPr>
          <a:xfrm>
            <a:off x="2090622" y="3615811"/>
            <a:ext cx="1149000" cy="405900"/>
          </a:xfrm>
          <a:prstGeom prst="roundRect">
            <a:avLst>
              <a:gd name="adj" fmla="val 16667"/>
            </a:avLst>
          </a:prstGeom>
          <a:solidFill>
            <a:srgbClr val="38761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Care4Kids</a:t>
            </a:r>
            <a:endParaRPr sz="1100" b="1" u="none" strike="noStrike" cap="none">
              <a:solidFill>
                <a:schemeClr val="lt1"/>
              </a:solidFill>
              <a:latin typeface="+mn-lt"/>
              <a:ea typeface="Lato"/>
              <a:cs typeface="Lato"/>
              <a:sym typeface="Lato"/>
            </a:endParaRPr>
          </a:p>
        </p:txBody>
      </p:sp>
      <p:sp>
        <p:nvSpPr>
          <p:cNvPr id="129" name="Google Shape;129;g3c2fce0e88b_1_0"/>
          <p:cNvSpPr/>
          <p:nvPr/>
        </p:nvSpPr>
        <p:spPr>
          <a:xfrm>
            <a:off x="8129967" y="3606064"/>
            <a:ext cx="2221500" cy="405900"/>
          </a:xfrm>
          <a:prstGeom prst="roundRect">
            <a:avLst>
              <a:gd name="adj" fmla="val 16667"/>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400"/>
              <a:buFont typeface="Arial"/>
              <a:buNone/>
            </a:pPr>
            <a:r>
              <a:rPr lang="en-US" sz="1100" b="1">
                <a:solidFill>
                  <a:schemeClr val="lt1"/>
                </a:solidFill>
                <a:latin typeface="+mn-lt"/>
                <a:ea typeface="Lato"/>
                <a:cs typeface="Lato"/>
                <a:sym typeface="Lato"/>
              </a:rPr>
              <a:t>Local Governance Partners (LGP)</a:t>
            </a:r>
            <a:endParaRPr sz="1100" b="1">
              <a:solidFill>
                <a:schemeClr val="lt1"/>
              </a:solidFill>
              <a:latin typeface="+mn-lt"/>
              <a:ea typeface="Lato"/>
              <a:cs typeface="Lato"/>
              <a:sym typeface="Lato"/>
            </a:endParaRPr>
          </a:p>
        </p:txBody>
      </p:sp>
      <p:sp>
        <p:nvSpPr>
          <p:cNvPr id="130" name="Google Shape;130;g3c2fce0e88b_1_0"/>
          <p:cNvSpPr/>
          <p:nvPr/>
        </p:nvSpPr>
        <p:spPr>
          <a:xfrm>
            <a:off x="3285997" y="3615811"/>
            <a:ext cx="1149000" cy="405900"/>
          </a:xfrm>
          <a:prstGeom prst="roundRect">
            <a:avLst>
              <a:gd name="adj" fmla="val 16667"/>
            </a:avLst>
          </a:prstGeom>
          <a:solidFill>
            <a:srgbClr val="38761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Early Start</a:t>
            </a:r>
            <a:endParaRPr sz="1100" b="1" u="none" strike="noStrike" cap="none">
              <a:solidFill>
                <a:schemeClr val="lt1"/>
              </a:solidFill>
              <a:latin typeface="+mn-lt"/>
              <a:ea typeface="Lato"/>
              <a:cs typeface="Lato"/>
              <a:sym typeface="Lato"/>
            </a:endParaRPr>
          </a:p>
        </p:txBody>
      </p:sp>
      <p:sp>
        <p:nvSpPr>
          <p:cNvPr id="131" name="Google Shape;131;g3c2fce0e88b_1_0"/>
          <p:cNvSpPr/>
          <p:nvPr/>
        </p:nvSpPr>
        <p:spPr>
          <a:xfrm>
            <a:off x="3285998" y="4075460"/>
            <a:ext cx="1149000" cy="405900"/>
          </a:xfrm>
          <a:prstGeom prst="roundRect">
            <a:avLst>
              <a:gd name="adj" fmla="val 16667"/>
            </a:avLst>
          </a:prstGeom>
          <a:solidFill>
            <a:srgbClr val="38761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Head Start</a:t>
            </a:r>
            <a:endParaRPr sz="1100" b="1" u="none" strike="noStrike" cap="none">
              <a:solidFill>
                <a:schemeClr val="lt1"/>
              </a:solidFill>
              <a:latin typeface="+mn-lt"/>
              <a:ea typeface="Lato"/>
              <a:cs typeface="Lato"/>
              <a:sym typeface="Lato"/>
            </a:endParaRPr>
          </a:p>
        </p:txBody>
      </p:sp>
      <p:sp>
        <p:nvSpPr>
          <p:cNvPr id="132" name="Google Shape;132;g3c2fce0e88b_1_0"/>
          <p:cNvSpPr/>
          <p:nvPr/>
        </p:nvSpPr>
        <p:spPr>
          <a:xfrm>
            <a:off x="2090625" y="4075460"/>
            <a:ext cx="1149000" cy="405900"/>
          </a:xfrm>
          <a:prstGeom prst="roundRect">
            <a:avLst>
              <a:gd name="adj" fmla="val 16667"/>
            </a:avLst>
          </a:prstGeom>
          <a:solidFill>
            <a:srgbClr val="38761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Smart Start </a:t>
            </a:r>
            <a:endParaRPr sz="1100" b="1" u="none" strike="noStrike" cap="none">
              <a:solidFill>
                <a:schemeClr val="lt1"/>
              </a:solidFill>
              <a:latin typeface="+mn-lt"/>
              <a:ea typeface="Lato"/>
              <a:cs typeface="Lato"/>
              <a:sym typeface="Lato"/>
            </a:endParaRPr>
          </a:p>
        </p:txBody>
      </p:sp>
      <p:sp>
        <p:nvSpPr>
          <p:cNvPr id="133" name="Google Shape;133;g3c2fce0e88b_1_0"/>
          <p:cNvSpPr/>
          <p:nvPr/>
        </p:nvSpPr>
        <p:spPr>
          <a:xfrm>
            <a:off x="10481622" y="3606092"/>
            <a:ext cx="1263900" cy="405900"/>
          </a:xfrm>
          <a:prstGeom prst="roundRect">
            <a:avLst>
              <a:gd name="adj" fmla="val 16667"/>
            </a:avLst>
          </a:prstGeom>
          <a:solidFill>
            <a:srgbClr val="B6D7A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rgbClr val="757575"/>
                </a:solidFill>
                <a:latin typeface="+mn-lt"/>
                <a:ea typeface="Lato"/>
                <a:cs typeface="Lato"/>
                <a:sym typeface="Lato"/>
              </a:rPr>
              <a:t>Care4Kids App</a:t>
            </a:r>
            <a:endParaRPr sz="1100" b="1" u="none" strike="noStrike" cap="none">
              <a:solidFill>
                <a:schemeClr val="lt1"/>
              </a:solidFill>
              <a:latin typeface="+mn-lt"/>
              <a:ea typeface="Lato"/>
              <a:cs typeface="Lato"/>
              <a:sym typeface="Lato"/>
            </a:endParaRPr>
          </a:p>
        </p:txBody>
      </p:sp>
      <p:sp>
        <p:nvSpPr>
          <p:cNvPr id="134" name="Google Shape;134;g3c2fce0e88b_1_0"/>
          <p:cNvSpPr/>
          <p:nvPr/>
        </p:nvSpPr>
        <p:spPr>
          <a:xfrm>
            <a:off x="5843202" y="4074278"/>
            <a:ext cx="1185900" cy="4059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Federal Guidelines</a:t>
            </a:r>
            <a:endParaRPr sz="1100" b="1" u="none" strike="noStrike" cap="none">
              <a:solidFill>
                <a:schemeClr val="lt1"/>
              </a:solidFill>
              <a:latin typeface="+mn-lt"/>
              <a:ea typeface="Lato"/>
              <a:cs typeface="Lato"/>
              <a:sym typeface="Lato"/>
            </a:endParaRPr>
          </a:p>
        </p:txBody>
      </p:sp>
      <p:sp>
        <p:nvSpPr>
          <p:cNvPr id="135" name="Google Shape;135;g3c2fce0e88b_1_0"/>
          <p:cNvSpPr/>
          <p:nvPr/>
        </p:nvSpPr>
        <p:spPr>
          <a:xfrm>
            <a:off x="5835483" y="3624327"/>
            <a:ext cx="1185900" cy="4059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State Guidelines</a:t>
            </a:r>
            <a:endParaRPr sz="1100" b="1" u="none" strike="noStrike" cap="none">
              <a:solidFill>
                <a:schemeClr val="lt1"/>
              </a:solidFill>
              <a:latin typeface="+mn-lt"/>
              <a:ea typeface="Lato"/>
              <a:cs typeface="Lato"/>
              <a:sym typeface="Lato"/>
            </a:endParaRPr>
          </a:p>
        </p:txBody>
      </p:sp>
      <p:sp>
        <p:nvSpPr>
          <p:cNvPr id="136" name="Google Shape;136;g3c2fce0e88b_1_0"/>
          <p:cNvSpPr/>
          <p:nvPr/>
        </p:nvSpPr>
        <p:spPr>
          <a:xfrm>
            <a:off x="10481635" y="4048191"/>
            <a:ext cx="1263900" cy="405900"/>
          </a:xfrm>
          <a:prstGeom prst="roundRect">
            <a:avLst>
              <a:gd name="adj" fmla="val 16667"/>
            </a:avLst>
          </a:prstGeom>
          <a:solidFill>
            <a:srgbClr val="B6D7A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rgbClr val="757575"/>
                </a:solidFill>
                <a:latin typeface="+mn-lt"/>
                <a:ea typeface="Lato"/>
                <a:cs typeface="Lato"/>
                <a:sym typeface="Lato"/>
              </a:rPr>
              <a:t>Direct with Provider</a:t>
            </a:r>
            <a:endParaRPr sz="1100" b="1" u="none" strike="noStrike" cap="none">
              <a:solidFill>
                <a:schemeClr val="lt1"/>
              </a:solidFill>
              <a:latin typeface="+mn-lt"/>
              <a:ea typeface="Lato"/>
              <a:cs typeface="Lato"/>
              <a:sym typeface="Lato"/>
            </a:endParaRPr>
          </a:p>
        </p:txBody>
      </p:sp>
      <p:sp>
        <p:nvSpPr>
          <p:cNvPr id="137" name="Google Shape;137;g3c2fce0e88b_1_0"/>
          <p:cNvSpPr/>
          <p:nvPr/>
        </p:nvSpPr>
        <p:spPr>
          <a:xfrm>
            <a:off x="2079297" y="5404772"/>
            <a:ext cx="763500" cy="3633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Calling</a:t>
            </a:r>
            <a:endParaRPr sz="1100" b="1" u="none" strike="noStrike" cap="none">
              <a:solidFill>
                <a:schemeClr val="tx1"/>
              </a:solidFill>
              <a:latin typeface="+mn-lt"/>
              <a:ea typeface="Lato"/>
              <a:cs typeface="Lato"/>
              <a:sym typeface="Lato"/>
            </a:endParaRPr>
          </a:p>
        </p:txBody>
      </p:sp>
      <p:sp>
        <p:nvSpPr>
          <p:cNvPr id="138" name="Google Shape;138;g3c2fce0e88b_1_0"/>
          <p:cNvSpPr/>
          <p:nvPr/>
        </p:nvSpPr>
        <p:spPr>
          <a:xfrm>
            <a:off x="2907432" y="5394189"/>
            <a:ext cx="804841" cy="3633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Emailing</a:t>
            </a:r>
            <a:endParaRPr sz="1100" b="1" u="none" strike="noStrike" cap="none">
              <a:solidFill>
                <a:schemeClr val="tx1"/>
              </a:solidFill>
              <a:latin typeface="+mn-lt"/>
              <a:ea typeface="Lato"/>
              <a:cs typeface="Lato"/>
              <a:sym typeface="Lato"/>
            </a:endParaRPr>
          </a:p>
        </p:txBody>
      </p:sp>
      <p:sp>
        <p:nvSpPr>
          <p:cNvPr id="139" name="Google Shape;139;g3c2fce0e88b_1_0"/>
          <p:cNvSpPr txBox="1"/>
          <p:nvPr/>
        </p:nvSpPr>
        <p:spPr>
          <a:xfrm>
            <a:off x="4894670" y="4555575"/>
            <a:ext cx="4793700" cy="228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1800" b="1">
                <a:solidFill>
                  <a:schemeClr val="dk1"/>
                </a:solidFill>
                <a:latin typeface="+mn-lt"/>
                <a:ea typeface="Montserrat"/>
                <a:cs typeface="Montserrat"/>
                <a:sym typeface="Montserrat"/>
              </a:rPr>
              <a:t>Opaque Program Availability</a:t>
            </a:r>
            <a:endParaRPr sz="1800" b="1">
              <a:solidFill>
                <a:schemeClr val="dk1"/>
              </a:solidFill>
              <a:latin typeface="+mn-lt"/>
              <a:ea typeface="Montserrat"/>
              <a:cs typeface="Montserrat"/>
              <a:sym typeface="Montserrat"/>
            </a:endParaRPr>
          </a:p>
        </p:txBody>
      </p:sp>
      <p:sp>
        <p:nvSpPr>
          <p:cNvPr id="140" name="Google Shape;140;g3c2fce0e88b_1_0"/>
          <p:cNvSpPr/>
          <p:nvPr/>
        </p:nvSpPr>
        <p:spPr>
          <a:xfrm>
            <a:off x="2079297" y="4838538"/>
            <a:ext cx="2461500" cy="486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1">
                <a:solidFill>
                  <a:schemeClr val="tx1"/>
                </a:solidFill>
                <a:latin typeface="+mn-lt"/>
                <a:ea typeface="Lato"/>
                <a:cs typeface="Lato"/>
                <a:sym typeface="Lato"/>
              </a:rPr>
              <a:t>Does the program have space?</a:t>
            </a:r>
            <a:endParaRPr sz="1500" b="1" i="1" u="none" strike="noStrike" cap="none">
              <a:solidFill>
                <a:schemeClr val="tx1"/>
              </a:solidFill>
              <a:latin typeface="+mn-lt"/>
              <a:ea typeface="Lato"/>
              <a:cs typeface="Lato"/>
              <a:sym typeface="Lato"/>
            </a:endParaRPr>
          </a:p>
        </p:txBody>
      </p:sp>
      <p:sp>
        <p:nvSpPr>
          <p:cNvPr id="141" name="Google Shape;141;g3c2fce0e88b_1_0"/>
          <p:cNvSpPr/>
          <p:nvPr/>
        </p:nvSpPr>
        <p:spPr>
          <a:xfrm>
            <a:off x="4615708" y="4849467"/>
            <a:ext cx="3266400" cy="486000"/>
          </a:xfrm>
          <a:prstGeom prst="roundRect">
            <a:avLst>
              <a:gd name="adj" fmla="val 16667"/>
            </a:avLst>
          </a:prstGeom>
          <a:solidFill>
            <a:srgbClr val="BF9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1">
                <a:solidFill>
                  <a:schemeClr val="tx1"/>
                </a:solidFill>
                <a:latin typeface="+mn-lt"/>
                <a:ea typeface="Lato"/>
                <a:cs typeface="Lato"/>
                <a:sym typeface="Lato"/>
              </a:rPr>
              <a:t>Does the program have subsidized spots?</a:t>
            </a:r>
            <a:endParaRPr sz="1500" b="1" i="1" u="none" strike="noStrike" cap="none">
              <a:solidFill>
                <a:schemeClr val="tx1"/>
              </a:solidFill>
              <a:latin typeface="+mn-lt"/>
              <a:ea typeface="Lato"/>
              <a:cs typeface="Lato"/>
              <a:sym typeface="Lato"/>
            </a:endParaRPr>
          </a:p>
        </p:txBody>
      </p:sp>
      <p:sp>
        <p:nvSpPr>
          <p:cNvPr id="142" name="Google Shape;142;g3c2fce0e88b_1_0"/>
          <p:cNvSpPr/>
          <p:nvPr/>
        </p:nvSpPr>
        <p:spPr>
          <a:xfrm>
            <a:off x="7957072" y="4849476"/>
            <a:ext cx="3788400" cy="4860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1">
                <a:solidFill>
                  <a:schemeClr val="tx1"/>
                </a:solidFill>
                <a:latin typeface="+mn-lt"/>
                <a:ea typeface="Lato"/>
                <a:cs typeface="Lato"/>
                <a:sym typeface="Lato"/>
              </a:rPr>
              <a:t>Can the program accommodate </a:t>
            </a:r>
            <a:endParaRPr lang="en-US" sz="1500" b="1" i="1">
              <a:solidFill>
                <a:schemeClr val="tx1"/>
              </a:solidFill>
              <a:latin typeface="+mn-lt"/>
              <a:ea typeface="Lato"/>
              <a:cs typeface="Lato"/>
            </a:endParaRPr>
          </a:p>
          <a:p>
            <a:pPr marL="0" marR="0" lvl="0" indent="0" algn="ctr" rtl="0">
              <a:lnSpc>
                <a:spcPct val="100000"/>
              </a:lnSpc>
              <a:spcBef>
                <a:spcPts val="0"/>
              </a:spcBef>
              <a:spcAft>
                <a:spcPts val="0"/>
              </a:spcAft>
              <a:buClr>
                <a:srgbClr val="000000"/>
              </a:buClr>
              <a:buSzPts val="1400"/>
              <a:buFont typeface="Arial"/>
              <a:buNone/>
            </a:pPr>
            <a:r>
              <a:rPr lang="en-US" sz="1500" b="1" i="1">
                <a:solidFill>
                  <a:schemeClr val="tx1"/>
                </a:solidFill>
                <a:latin typeface="+mn-lt"/>
                <a:ea typeface="Lato"/>
                <a:cs typeface="Lato"/>
                <a:sym typeface="Lato"/>
              </a:rPr>
              <a:t>special needs?</a:t>
            </a:r>
            <a:endParaRPr sz="1900" b="1" i="1" u="none" strike="noStrike" cap="none">
              <a:solidFill>
                <a:schemeClr val="tx1"/>
              </a:solidFill>
              <a:latin typeface="+mn-lt"/>
              <a:ea typeface="Lato"/>
              <a:cs typeface="Lato"/>
              <a:sym typeface="Lato"/>
            </a:endParaRPr>
          </a:p>
        </p:txBody>
      </p:sp>
      <p:sp>
        <p:nvSpPr>
          <p:cNvPr id="143" name="Google Shape;143;g3c2fce0e88b_1_0"/>
          <p:cNvSpPr/>
          <p:nvPr/>
        </p:nvSpPr>
        <p:spPr>
          <a:xfrm>
            <a:off x="3780399" y="5394189"/>
            <a:ext cx="763500" cy="3633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Word of Mouth</a:t>
            </a:r>
            <a:endParaRPr sz="1100" b="1" u="none" strike="noStrike" cap="none">
              <a:solidFill>
                <a:schemeClr val="tx1"/>
              </a:solidFill>
              <a:latin typeface="+mn-lt"/>
              <a:ea typeface="Lato"/>
              <a:cs typeface="Lato"/>
              <a:sym typeface="Lato"/>
            </a:endParaRPr>
          </a:p>
        </p:txBody>
      </p:sp>
      <p:sp>
        <p:nvSpPr>
          <p:cNvPr id="144" name="Google Shape;144;g3c2fce0e88b_1_0"/>
          <p:cNvSpPr/>
          <p:nvPr/>
        </p:nvSpPr>
        <p:spPr>
          <a:xfrm>
            <a:off x="4625509" y="5394171"/>
            <a:ext cx="763500" cy="363300"/>
          </a:xfrm>
          <a:prstGeom prst="roundRect">
            <a:avLst>
              <a:gd name="adj" fmla="val 16667"/>
            </a:avLst>
          </a:prstGeom>
          <a:solidFill>
            <a:srgbClr val="BF9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Calling</a:t>
            </a:r>
            <a:endParaRPr sz="1100" b="1" u="none" strike="noStrike" cap="none">
              <a:solidFill>
                <a:schemeClr val="tx1"/>
              </a:solidFill>
              <a:latin typeface="+mn-lt"/>
              <a:ea typeface="Lato"/>
              <a:cs typeface="Lato"/>
              <a:sym typeface="Lato"/>
            </a:endParaRPr>
          </a:p>
        </p:txBody>
      </p:sp>
      <p:sp>
        <p:nvSpPr>
          <p:cNvPr id="145" name="Google Shape;145;g3c2fce0e88b_1_0"/>
          <p:cNvSpPr/>
          <p:nvPr/>
        </p:nvSpPr>
        <p:spPr>
          <a:xfrm>
            <a:off x="5473467" y="5394171"/>
            <a:ext cx="866540" cy="363300"/>
          </a:xfrm>
          <a:prstGeom prst="roundRect">
            <a:avLst>
              <a:gd name="adj" fmla="val 16667"/>
            </a:avLst>
          </a:prstGeom>
          <a:solidFill>
            <a:srgbClr val="BF9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Emailing</a:t>
            </a:r>
            <a:endParaRPr sz="1100" b="1" u="none" strike="noStrike" cap="none">
              <a:solidFill>
                <a:schemeClr val="tx1"/>
              </a:solidFill>
              <a:latin typeface="+mn-lt"/>
              <a:ea typeface="Lato"/>
              <a:cs typeface="Lato"/>
              <a:sym typeface="Lato"/>
            </a:endParaRPr>
          </a:p>
        </p:txBody>
      </p:sp>
      <p:sp>
        <p:nvSpPr>
          <p:cNvPr id="146" name="Google Shape;146;g3c2fce0e88b_1_0"/>
          <p:cNvSpPr/>
          <p:nvPr/>
        </p:nvSpPr>
        <p:spPr>
          <a:xfrm>
            <a:off x="6367864" y="5391394"/>
            <a:ext cx="763500" cy="363300"/>
          </a:xfrm>
          <a:prstGeom prst="roundRect">
            <a:avLst>
              <a:gd name="adj" fmla="val 16667"/>
            </a:avLst>
          </a:prstGeom>
          <a:solidFill>
            <a:srgbClr val="BF9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Word of Mouth</a:t>
            </a:r>
            <a:endParaRPr sz="1100" b="1" u="none" strike="noStrike" cap="none">
              <a:solidFill>
                <a:schemeClr val="tx1"/>
              </a:solidFill>
              <a:latin typeface="+mn-lt"/>
              <a:ea typeface="Lato"/>
              <a:cs typeface="Lato"/>
              <a:sym typeface="Lato"/>
            </a:endParaRPr>
          </a:p>
        </p:txBody>
      </p:sp>
      <p:sp>
        <p:nvSpPr>
          <p:cNvPr id="147" name="Google Shape;147;g3c2fce0e88b_1_0"/>
          <p:cNvSpPr/>
          <p:nvPr/>
        </p:nvSpPr>
        <p:spPr>
          <a:xfrm>
            <a:off x="7212974" y="5394189"/>
            <a:ext cx="1966200" cy="363300"/>
          </a:xfrm>
          <a:prstGeom prst="roundRect">
            <a:avLst>
              <a:gd name="adj" fmla="val 16667"/>
            </a:avLst>
          </a:prstGeom>
          <a:solidFill>
            <a:srgbClr val="FFE5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Local Governance Partners (LGP)</a:t>
            </a:r>
            <a:endParaRPr sz="1100" b="1" u="none" strike="noStrike" cap="none">
              <a:solidFill>
                <a:schemeClr val="tx1"/>
              </a:solidFill>
              <a:latin typeface="+mn-lt"/>
              <a:ea typeface="Lato"/>
              <a:cs typeface="Lato"/>
              <a:sym typeface="Lato"/>
            </a:endParaRPr>
          </a:p>
        </p:txBody>
      </p:sp>
      <p:sp>
        <p:nvSpPr>
          <p:cNvPr id="148" name="Google Shape;148;g3c2fce0e88b_1_0"/>
          <p:cNvSpPr/>
          <p:nvPr/>
        </p:nvSpPr>
        <p:spPr>
          <a:xfrm>
            <a:off x="9290662" y="5394171"/>
            <a:ext cx="763500" cy="3633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Calling</a:t>
            </a:r>
            <a:endParaRPr sz="1100" b="1" u="none" strike="noStrike" cap="none">
              <a:solidFill>
                <a:schemeClr val="tx1"/>
              </a:solidFill>
              <a:latin typeface="+mn-lt"/>
              <a:ea typeface="Lato"/>
              <a:cs typeface="Lato"/>
              <a:sym typeface="Lato"/>
            </a:endParaRPr>
          </a:p>
        </p:txBody>
      </p:sp>
      <p:sp>
        <p:nvSpPr>
          <p:cNvPr id="149" name="Google Shape;149;g3c2fce0e88b_1_0"/>
          <p:cNvSpPr/>
          <p:nvPr/>
        </p:nvSpPr>
        <p:spPr>
          <a:xfrm>
            <a:off x="10122287" y="5394171"/>
            <a:ext cx="839889" cy="3633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Emailing</a:t>
            </a:r>
            <a:endParaRPr sz="1100" b="1" u="none" strike="noStrike" cap="none">
              <a:solidFill>
                <a:schemeClr val="tx1"/>
              </a:solidFill>
              <a:latin typeface="+mn-lt"/>
              <a:ea typeface="Lato"/>
              <a:cs typeface="Lato"/>
              <a:sym typeface="Lato"/>
            </a:endParaRPr>
          </a:p>
        </p:txBody>
      </p:sp>
      <p:sp>
        <p:nvSpPr>
          <p:cNvPr id="150" name="Google Shape;150;g3c2fce0e88b_1_0"/>
          <p:cNvSpPr/>
          <p:nvPr/>
        </p:nvSpPr>
        <p:spPr>
          <a:xfrm>
            <a:off x="10991746" y="5395779"/>
            <a:ext cx="763500" cy="3633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tx1"/>
                </a:solidFill>
                <a:latin typeface="+mn-lt"/>
                <a:ea typeface="Lato"/>
                <a:cs typeface="Lato"/>
                <a:sym typeface="Lato"/>
              </a:rPr>
              <a:t>Word of Mouth</a:t>
            </a:r>
            <a:endParaRPr sz="1100" b="1">
              <a:solidFill>
                <a:schemeClr val="tx1"/>
              </a:solidFill>
              <a:latin typeface="+mn-lt"/>
              <a:ea typeface="Lato"/>
              <a:cs typeface="Lato"/>
              <a:sym typeface="Lato"/>
            </a:endParaRPr>
          </a:p>
        </p:txBody>
      </p:sp>
      <p:sp>
        <p:nvSpPr>
          <p:cNvPr id="151" name="Google Shape;151;g3c2fce0e88b_1_0"/>
          <p:cNvSpPr txBox="1"/>
          <p:nvPr/>
        </p:nvSpPr>
        <p:spPr>
          <a:xfrm>
            <a:off x="3593652" y="5845367"/>
            <a:ext cx="6484200" cy="2727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r>
              <a:rPr lang="en-US" sz="1800" b="1">
                <a:solidFill>
                  <a:srgbClr val="3C4043"/>
                </a:solidFill>
                <a:latin typeface="+mn-lt"/>
                <a:ea typeface="Montserrat"/>
                <a:cs typeface="Montserrat"/>
                <a:sym typeface="Montserrat"/>
              </a:rPr>
              <a:t>Compounded by Each Young Child in Your Family</a:t>
            </a:r>
            <a:endParaRPr sz="1800" b="1">
              <a:solidFill>
                <a:srgbClr val="434343"/>
              </a:solidFill>
              <a:latin typeface="+mn-lt"/>
              <a:ea typeface="Montserrat"/>
              <a:cs typeface="Montserrat"/>
              <a:sym typeface="Montserrat"/>
            </a:endParaRPr>
          </a:p>
        </p:txBody>
      </p:sp>
      <p:sp>
        <p:nvSpPr>
          <p:cNvPr id="152" name="Google Shape;152;g3c2fce0e88b_1_0"/>
          <p:cNvSpPr/>
          <p:nvPr/>
        </p:nvSpPr>
        <p:spPr>
          <a:xfrm>
            <a:off x="2090700" y="6117938"/>
            <a:ext cx="270000" cy="585000"/>
          </a:xfrm>
          <a:prstGeom prst="roundRect">
            <a:avLst>
              <a:gd name="adj" fmla="val 16667"/>
            </a:avLst>
          </a:prstGeom>
          <a:solidFill>
            <a:srgbClr val="0B5394"/>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53" name="Google Shape;153;g3c2fce0e88b_1_0"/>
          <p:cNvSpPr/>
          <p:nvPr/>
        </p:nvSpPr>
        <p:spPr>
          <a:xfrm>
            <a:off x="2379284" y="6117938"/>
            <a:ext cx="270000" cy="585000"/>
          </a:xfrm>
          <a:prstGeom prst="roundRect">
            <a:avLst>
              <a:gd name="adj" fmla="val 16667"/>
            </a:avLst>
          </a:prstGeom>
          <a:solidFill>
            <a:srgbClr val="3D85C6"/>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54" name="Google Shape;154;g3c2fce0e88b_1_0"/>
          <p:cNvSpPr/>
          <p:nvPr/>
        </p:nvSpPr>
        <p:spPr>
          <a:xfrm>
            <a:off x="2667868" y="6117938"/>
            <a:ext cx="270000" cy="585000"/>
          </a:xfrm>
          <a:prstGeom prst="roundRect">
            <a:avLst>
              <a:gd name="adj" fmla="val 16667"/>
            </a:avLst>
          </a:prstGeom>
          <a:solidFill>
            <a:srgbClr val="6FA8DC"/>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55" name="Google Shape;155;g3c2fce0e88b_1_0"/>
          <p:cNvSpPr/>
          <p:nvPr/>
        </p:nvSpPr>
        <p:spPr>
          <a:xfrm>
            <a:off x="2962616" y="6117938"/>
            <a:ext cx="270000" cy="585000"/>
          </a:xfrm>
          <a:prstGeom prst="roundRect">
            <a:avLst>
              <a:gd name="adj" fmla="val 16667"/>
            </a:avLst>
          </a:prstGeom>
          <a:solidFill>
            <a:srgbClr val="0B5394"/>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56" name="Google Shape;156;g3c2fce0e88b_1_0"/>
          <p:cNvSpPr/>
          <p:nvPr/>
        </p:nvSpPr>
        <p:spPr>
          <a:xfrm>
            <a:off x="3259437" y="6117938"/>
            <a:ext cx="270000" cy="585000"/>
          </a:xfrm>
          <a:prstGeom prst="roundRect">
            <a:avLst>
              <a:gd name="adj" fmla="val 16667"/>
            </a:avLst>
          </a:prstGeom>
          <a:solidFill>
            <a:srgbClr val="3D85C6"/>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57" name="Google Shape;157;g3c2fce0e88b_1_0"/>
          <p:cNvSpPr/>
          <p:nvPr/>
        </p:nvSpPr>
        <p:spPr>
          <a:xfrm>
            <a:off x="3548021" y="6117938"/>
            <a:ext cx="270000" cy="585000"/>
          </a:xfrm>
          <a:prstGeom prst="roundRect">
            <a:avLst>
              <a:gd name="adj" fmla="val 16667"/>
            </a:avLst>
          </a:prstGeom>
          <a:solidFill>
            <a:srgbClr val="9FC5E8"/>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58" name="Google Shape;158;g3c2fce0e88b_1_0"/>
          <p:cNvSpPr/>
          <p:nvPr/>
        </p:nvSpPr>
        <p:spPr>
          <a:xfrm>
            <a:off x="3844842" y="6117938"/>
            <a:ext cx="270000" cy="585000"/>
          </a:xfrm>
          <a:prstGeom prst="roundRect">
            <a:avLst>
              <a:gd name="adj" fmla="val 16667"/>
            </a:avLst>
          </a:prstGeom>
          <a:solidFill>
            <a:srgbClr val="38761D"/>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59" name="Google Shape;159;g3c2fce0e88b_1_0"/>
          <p:cNvSpPr/>
          <p:nvPr/>
        </p:nvSpPr>
        <p:spPr>
          <a:xfrm>
            <a:off x="4141663" y="6117938"/>
            <a:ext cx="270000" cy="585000"/>
          </a:xfrm>
          <a:prstGeom prst="roundRect">
            <a:avLst>
              <a:gd name="adj" fmla="val 16667"/>
            </a:avLst>
          </a:prstGeom>
          <a:solidFill>
            <a:schemeClr val="accent6"/>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0" name="Google Shape;160;g3c2fce0e88b_1_0"/>
          <p:cNvSpPr/>
          <p:nvPr/>
        </p:nvSpPr>
        <p:spPr>
          <a:xfrm>
            <a:off x="4438484" y="6117938"/>
            <a:ext cx="270000" cy="585000"/>
          </a:xfrm>
          <a:prstGeom prst="roundRect">
            <a:avLst>
              <a:gd name="adj" fmla="val 16667"/>
            </a:avLst>
          </a:prstGeom>
          <a:solidFill>
            <a:srgbClr val="93C47D"/>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1" name="Google Shape;161;g3c2fce0e88b_1_0"/>
          <p:cNvSpPr/>
          <p:nvPr/>
        </p:nvSpPr>
        <p:spPr>
          <a:xfrm>
            <a:off x="4727068" y="6117938"/>
            <a:ext cx="270000" cy="585000"/>
          </a:xfrm>
          <a:prstGeom prst="roundRect">
            <a:avLst>
              <a:gd name="adj" fmla="val 16667"/>
            </a:avLst>
          </a:prstGeom>
          <a:solidFill>
            <a:srgbClr val="B6D7A8"/>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2" name="Google Shape;162;g3c2fce0e88b_1_0"/>
          <p:cNvSpPr/>
          <p:nvPr/>
        </p:nvSpPr>
        <p:spPr>
          <a:xfrm>
            <a:off x="5023889" y="6117938"/>
            <a:ext cx="270000" cy="585000"/>
          </a:xfrm>
          <a:prstGeom prst="roundRect">
            <a:avLst>
              <a:gd name="adj" fmla="val 16667"/>
            </a:avLst>
          </a:prstGeom>
          <a:solidFill>
            <a:srgbClr val="38761D"/>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3" name="Google Shape;163;g3c2fce0e88b_1_0"/>
          <p:cNvSpPr/>
          <p:nvPr/>
        </p:nvSpPr>
        <p:spPr>
          <a:xfrm>
            <a:off x="5320710" y="6117938"/>
            <a:ext cx="270000" cy="585000"/>
          </a:xfrm>
          <a:prstGeom prst="roundRect">
            <a:avLst>
              <a:gd name="adj" fmla="val 16667"/>
            </a:avLst>
          </a:prstGeom>
          <a:solidFill>
            <a:schemeClr val="accent6"/>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4" name="Google Shape;164;g3c2fce0e88b_1_0"/>
          <p:cNvSpPr/>
          <p:nvPr/>
        </p:nvSpPr>
        <p:spPr>
          <a:xfrm>
            <a:off x="5609294" y="6117938"/>
            <a:ext cx="270000" cy="585000"/>
          </a:xfrm>
          <a:prstGeom prst="roundRect">
            <a:avLst>
              <a:gd name="adj" fmla="val 16667"/>
            </a:avLst>
          </a:prstGeom>
          <a:solidFill>
            <a:srgbClr val="93C47D"/>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5" name="Google Shape;165;g3c2fce0e88b_1_0"/>
          <p:cNvSpPr/>
          <p:nvPr/>
        </p:nvSpPr>
        <p:spPr>
          <a:xfrm>
            <a:off x="5897878" y="6117938"/>
            <a:ext cx="270000" cy="585000"/>
          </a:xfrm>
          <a:prstGeom prst="roundRect">
            <a:avLst>
              <a:gd name="adj" fmla="val 16667"/>
            </a:avLst>
          </a:prstGeom>
          <a:solidFill>
            <a:srgbClr val="B6D7A8"/>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6" name="Google Shape;166;g3c2fce0e88b_1_0"/>
          <p:cNvSpPr/>
          <p:nvPr/>
        </p:nvSpPr>
        <p:spPr>
          <a:xfrm>
            <a:off x="6194699" y="6117938"/>
            <a:ext cx="270000" cy="585000"/>
          </a:xfrm>
          <a:prstGeom prst="roundRect">
            <a:avLst>
              <a:gd name="adj" fmla="val 16667"/>
            </a:avLst>
          </a:prstGeom>
          <a:solidFill>
            <a:srgbClr val="F1C232"/>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7" name="Google Shape;167;g3c2fce0e88b_1_0"/>
          <p:cNvSpPr/>
          <p:nvPr/>
        </p:nvSpPr>
        <p:spPr>
          <a:xfrm>
            <a:off x="6489448" y="6117938"/>
            <a:ext cx="270000" cy="585000"/>
          </a:xfrm>
          <a:prstGeom prst="roundRect">
            <a:avLst>
              <a:gd name="adj" fmla="val 16667"/>
            </a:avLst>
          </a:prstGeom>
          <a:solidFill>
            <a:srgbClr val="BF9000"/>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8" name="Google Shape;168;g3c2fce0e88b_1_0"/>
          <p:cNvSpPr/>
          <p:nvPr/>
        </p:nvSpPr>
        <p:spPr>
          <a:xfrm>
            <a:off x="6786269" y="6117938"/>
            <a:ext cx="270000" cy="585000"/>
          </a:xfrm>
          <a:prstGeom prst="roundRect">
            <a:avLst>
              <a:gd name="adj" fmla="val 16667"/>
            </a:avLst>
          </a:prstGeom>
          <a:solidFill>
            <a:srgbClr val="FFD966"/>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69" name="Google Shape;169;g3c2fce0e88b_1_0"/>
          <p:cNvSpPr/>
          <p:nvPr/>
        </p:nvSpPr>
        <p:spPr>
          <a:xfrm>
            <a:off x="7081017" y="6117938"/>
            <a:ext cx="270000" cy="585000"/>
          </a:xfrm>
          <a:prstGeom prst="roundRect">
            <a:avLst>
              <a:gd name="adj" fmla="val 16667"/>
            </a:avLst>
          </a:prstGeom>
          <a:solidFill>
            <a:srgbClr val="FFE599"/>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0" name="Google Shape;170;g3c2fce0e88b_1_0"/>
          <p:cNvSpPr/>
          <p:nvPr/>
        </p:nvSpPr>
        <p:spPr>
          <a:xfrm>
            <a:off x="7377838" y="6117938"/>
            <a:ext cx="270000" cy="585000"/>
          </a:xfrm>
          <a:prstGeom prst="roundRect">
            <a:avLst>
              <a:gd name="adj" fmla="val 16667"/>
            </a:avLst>
          </a:prstGeom>
          <a:solidFill>
            <a:srgbClr val="F1C232"/>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1" name="Google Shape;171;g3c2fce0e88b_1_0"/>
          <p:cNvSpPr/>
          <p:nvPr/>
        </p:nvSpPr>
        <p:spPr>
          <a:xfrm>
            <a:off x="7674659" y="6117938"/>
            <a:ext cx="270000" cy="585000"/>
          </a:xfrm>
          <a:prstGeom prst="roundRect">
            <a:avLst>
              <a:gd name="adj" fmla="val 16667"/>
            </a:avLst>
          </a:prstGeom>
          <a:solidFill>
            <a:srgbClr val="BF9000"/>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2" name="Google Shape;172;g3c2fce0e88b_1_0"/>
          <p:cNvSpPr/>
          <p:nvPr/>
        </p:nvSpPr>
        <p:spPr>
          <a:xfrm>
            <a:off x="7971480" y="6117938"/>
            <a:ext cx="270000" cy="585000"/>
          </a:xfrm>
          <a:prstGeom prst="roundRect">
            <a:avLst>
              <a:gd name="adj" fmla="val 16667"/>
            </a:avLst>
          </a:prstGeom>
          <a:solidFill>
            <a:srgbClr val="FFD966"/>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3" name="Google Shape;173;g3c2fce0e88b_1_0"/>
          <p:cNvSpPr/>
          <p:nvPr/>
        </p:nvSpPr>
        <p:spPr>
          <a:xfrm>
            <a:off x="8268302" y="6117938"/>
            <a:ext cx="270000" cy="585000"/>
          </a:xfrm>
          <a:prstGeom prst="roundRect">
            <a:avLst>
              <a:gd name="adj" fmla="val 16667"/>
            </a:avLst>
          </a:prstGeom>
          <a:solidFill>
            <a:srgbClr val="FFE599"/>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4" name="Google Shape;174;g3c2fce0e88b_1_0"/>
          <p:cNvSpPr/>
          <p:nvPr/>
        </p:nvSpPr>
        <p:spPr>
          <a:xfrm>
            <a:off x="8565123" y="6117938"/>
            <a:ext cx="270000" cy="585000"/>
          </a:xfrm>
          <a:prstGeom prst="roundRect">
            <a:avLst>
              <a:gd name="adj" fmla="val 16667"/>
            </a:avLst>
          </a:prstGeom>
          <a:solidFill>
            <a:srgbClr val="0B5394"/>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5" name="Google Shape;175;g3c2fce0e88b_1_0"/>
          <p:cNvSpPr/>
          <p:nvPr/>
        </p:nvSpPr>
        <p:spPr>
          <a:xfrm>
            <a:off x="8853706" y="6117938"/>
            <a:ext cx="270000" cy="585000"/>
          </a:xfrm>
          <a:prstGeom prst="roundRect">
            <a:avLst>
              <a:gd name="adj" fmla="val 16667"/>
            </a:avLst>
          </a:prstGeom>
          <a:solidFill>
            <a:srgbClr val="3D85C6"/>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6" name="Google Shape;176;g3c2fce0e88b_1_0"/>
          <p:cNvSpPr/>
          <p:nvPr/>
        </p:nvSpPr>
        <p:spPr>
          <a:xfrm>
            <a:off x="9150528" y="6117938"/>
            <a:ext cx="270000" cy="585000"/>
          </a:xfrm>
          <a:prstGeom prst="roundRect">
            <a:avLst>
              <a:gd name="adj" fmla="val 16667"/>
            </a:avLst>
          </a:prstGeom>
          <a:solidFill>
            <a:srgbClr val="6FA8DC"/>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7" name="Google Shape;177;g3c2fce0e88b_1_0"/>
          <p:cNvSpPr/>
          <p:nvPr/>
        </p:nvSpPr>
        <p:spPr>
          <a:xfrm>
            <a:off x="9453513" y="6117938"/>
            <a:ext cx="270000" cy="585000"/>
          </a:xfrm>
          <a:prstGeom prst="roundRect">
            <a:avLst>
              <a:gd name="adj" fmla="val 16667"/>
            </a:avLst>
          </a:prstGeom>
          <a:solidFill>
            <a:srgbClr val="38761D"/>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8" name="Google Shape;178;g3c2fce0e88b_1_0"/>
          <p:cNvSpPr/>
          <p:nvPr/>
        </p:nvSpPr>
        <p:spPr>
          <a:xfrm>
            <a:off x="9742097" y="6117938"/>
            <a:ext cx="270000" cy="585000"/>
          </a:xfrm>
          <a:prstGeom prst="roundRect">
            <a:avLst>
              <a:gd name="adj" fmla="val 16667"/>
            </a:avLst>
          </a:prstGeom>
          <a:solidFill>
            <a:srgbClr val="6AA84F"/>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79" name="Google Shape;179;g3c2fce0e88b_1_0"/>
          <p:cNvSpPr/>
          <p:nvPr/>
        </p:nvSpPr>
        <p:spPr>
          <a:xfrm>
            <a:off x="10028608" y="6117938"/>
            <a:ext cx="270000" cy="585000"/>
          </a:xfrm>
          <a:prstGeom prst="roundRect">
            <a:avLst>
              <a:gd name="adj" fmla="val 16667"/>
            </a:avLst>
          </a:prstGeom>
          <a:solidFill>
            <a:srgbClr val="93C47D"/>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80" name="Google Shape;180;g3c2fce0e88b_1_0"/>
          <p:cNvSpPr/>
          <p:nvPr/>
        </p:nvSpPr>
        <p:spPr>
          <a:xfrm>
            <a:off x="10317192" y="6117938"/>
            <a:ext cx="270000" cy="585000"/>
          </a:xfrm>
          <a:prstGeom prst="roundRect">
            <a:avLst>
              <a:gd name="adj" fmla="val 16667"/>
            </a:avLst>
          </a:prstGeom>
          <a:solidFill>
            <a:srgbClr val="D9EAD3"/>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81" name="Google Shape;181;g3c2fce0e88b_1_0"/>
          <p:cNvSpPr/>
          <p:nvPr/>
        </p:nvSpPr>
        <p:spPr>
          <a:xfrm>
            <a:off x="10605806" y="6117938"/>
            <a:ext cx="270000" cy="585000"/>
          </a:xfrm>
          <a:prstGeom prst="roundRect">
            <a:avLst>
              <a:gd name="adj" fmla="val 16667"/>
            </a:avLst>
          </a:prstGeom>
          <a:solidFill>
            <a:srgbClr val="F1C232"/>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82" name="Google Shape;182;g3c2fce0e88b_1_0"/>
          <p:cNvSpPr/>
          <p:nvPr/>
        </p:nvSpPr>
        <p:spPr>
          <a:xfrm>
            <a:off x="10892317" y="6117938"/>
            <a:ext cx="270000" cy="585000"/>
          </a:xfrm>
          <a:prstGeom prst="roundRect">
            <a:avLst>
              <a:gd name="adj" fmla="val 16667"/>
            </a:avLst>
          </a:prstGeom>
          <a:solidFill>
            <a:srgbClr val="BF9000"/>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83" name="Google Shape;183;g3c2fce0e88b_1_0"/>
          <p:cNvSpPr/>
          <p:nvPr/>
        </p:nvSpPr>
        <p:spPr>
          <a:xfrm>
            <a:off x="11189139" y="6117938"/>
            <a:ext cx="270000" cy="585000"/>
          </a:xfrm>
          <a:prstGeom prst="roundRect">
            <a:avLst>
              <a:gd name="adj" fmla="val 16667"/>
            </a:avLst>
          </a:prstGeom>
          <a:solidFill>
            <a:srgbClr val="FFD966"/>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84" name="Google Shape;184;g3c2fce0e88b_1_0"/>
          <p:cNvSpPr/>
          <p:nvPr/>
        </p:nvSpPr>
        <p:spPr>
          <a:xfrm>
            <a:off x="11475650" y="6117938"/>
            <a:ext cx="270000" cy="585000"/>
          </a:xfrm>
          <a:prstGeom prst="roundRect">
            <a:avLst>
              <a:gd name="adj" fmla="val 16667"/>
            </a:avLst>
          </a:prstGeom>
          <a:solidFill>
            <a:srgbClr val="FFE599"/>
          </a:solidFill>
          <a:ln>
            <a:noFill/>
          </a:ln>
        </p:spPr>
        <p:txBody>
          <a:bodyPr spcFirstLastPara="1" wrap="square" lIns="120025" tIns="120025" rIns="120025" bIns="120025" anchor="ctr" anchorCtr="0">
            <a:noAutofit/>
          </a:bodyPr>
          <a:lstStyle/>
          <a:p>
            <a:pPr marL="0" marR="0" lvl="0" indent="0" algn="l" rtl="0">
              <a:lnSpc>
                <a:spcPct val="100000"/>
              </a:lnSpc>
              <a:spcBef>
                <a:spcPts val="0"/>
              </a:spcBef>
              <a:spcAft>
                <a:spcPts val="0"/>
              </a:spcAft>
              <a:buClr>
                <a:srgbClr val="000000"/>
              </a:buClr>
              <a:buSzPts val="1838"/>
              <a:buFont typeface="Arial"/>
              <a:buNone/>
            </a:pPr>
            <a:endParaRPr sz="1737" b="0" i="0" u="none" strike="noStrike" cap="none">
              <a:solidFill>
                <a:srgbClr val="000000"/>
              </a:solidFill>
              <a:latin typeface="+mn-lt"/>
              <a:ea typeface="Arial"/>
              <a:cs typeface="Arial"/>
              <a:sym typeface="Arial"/>
            </a:endParaRPr>
          </a:p>
        </p:txBody>
      </p:sp>
      <p:sp>
        <p:nvSpPr>
          <p:cNvPr id="185" name="Google Shape;185;g3c2fce0e88b_1_0"/>
          <p:cNvSpPr/>
          <p:nvPr/>
        </p:nvSpPr>
        <p:spPr>
          <a:xfrm>
            <a:off x="7103497" y="3624339"/>
            <a:ext cx="960900" cy="8595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Care4Kids Screener</a:t>
            </a:r>
            <a:endParaRPr sz="1100" b="1" u="none" strike="noStrike" cap="none">
              <a:solidFill>
                <a:schemeClr val="lt1"/>
              </a:solidFill>
              <a:latin typeface="+mn-lt"/>
              <a:ea typeface="Lato"/>
              <a:cs typeface="Lato"/>
              <a:sym typeface="Lato"/>
            </a:endParaRPr>
          </a:p>
        </p:txBody>
      </p:sp>
      <p:sp>
        <p:nvSpPr>
          <p:cNvPr id="186" name="Google Shape;186;g3c2fce0e88b_1_0"/>
          <p:cNvSpPr/>
          <p:nvPr/>
        </p:nvSpPr>
        <p:spPr>
          <a:xfrm>
            <a:off x="3323439" y="2332564"/>
            <a:ext cx="1160100" cy="405900"/>
          </a:xfrm>
          <a:prstGeom prst="roundRect">
            <a:avLst>
              <a:gd name="adj" fmla="val 16667"/>
            </a:avLst>
          </a:prstGeom>
          <a:solidFill>
            <a:srgbClr val="0B5394"/>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Head Start</a:t>
            </a:r>
            <a:endParaRPr sz="1100" b="1" u="none" strike="noStrike" cap="none">
              <a:solidFill>
                <a:schemeClr val="lt1"/>
              </a:solidFill>
              <a:latin typeface="+mn-lt"/>
              <a:ea typeface="Lato"/>
              <a:cs typeface="Lato"/>
              <a:sym typeface="Lato"/>
            </a:endParaRPr>
          </a:p>
        </p:txBody>
      </p:sp>
      <p:sp>
        <p:nvSpPr>
          <p:cNvPr id="187" name="Google Shape;187;g3c2fce0e88b_1_0"/>
          <p:cNvSpPr/>
          <p:nvPr/>
        </p:nvSpPr>
        <p:spPr>
          <a:xfrm>
            <a:off x="3323439" y="1844104"/>
            <a:ext cx="1160100" cy="450600"/>
          </a:xfrm>
          <a:prstGeom prst="roundRect">
            <a:avLst>
              <a:gd name="adj" fmla="val 16667"/>
            </a:avLst>
          </a:prstGeom>
          <a:solidFill>
            <a:srgbClr val="0B5394"/>
          </a:solidFill>
          <a:ln>
            <a:noFill/>
          </a:ln>
        </p:spPr>
        <p:txBody>
          <a:bodyPr spcFirstLastPara="1" wrap="square" lIns="101450" tIns="101450" rIns="101450" bIns="101450" anchor="ctr" anchorCtr="0">
            <a:noAutofit/>
          </a:bodyPr>
          <a:lstStyle/>
          <a:p>
            <a:pPr marL="0" marR="0" lvl="0" indent="0" algn="ctr" rtl="0">
              <a:lnSpc>
                <a:spcPct val="100000"/>
              </a:lnSpc>
              <a:spcBef>
                <a:spcPts val="0"/>
              </a:spcBef>
              <a:spcAft>
                <a:spcPts val="0"/>
              </a:spcAft>
              <a:buClr>
                <a:srgbClr val="000000"/>
              </a:buClr>
              <a:buSzPts val="1553"/>
              <a:buFont typeface="Arial"/>
              <a:buNone/>
            </a:pPr>
            <a:r>
              <a:rPr lang="en-US" sz="1100" b="1">
                <a:solidFill>
                  <a:schemeClr val="lt1"/>
                </a:solidFill>
                <a:latin typeface="+mn-lt"/>
                <a:ea typeface="Lato"/>
                <a:cs typeface="Lato"/>
                <a:sym typeface="Lato"/>
              </a:rPr>
              <a:t>Child Care Centers</a:t>
            </a:r>
            <a:endParaRPr sz="1100" b="1" u="none" strike="noStrike" cap="none">
              <a:solidFill>
                <a:schemeClr val="lt1"/>
              </a:solidFill>
              <a:latin typeface="+mn-lt"/>
              <a:ea typeface="Lato"/>
              <a:cs typeface="Lato"/>
              <a:sym typeface="Lato"/>
            </a:endParaRPr>
          </a:p>
        </p:txBody>
      </p:sp>
      <p:cxnSp>
        <p:nvCxnSpPr>
          <p:cNvPr id="188" name="Google Shape;188;g3c2fce0e88b_1_0"/>
          <p:cNvCxnSpPr/>
          <p:nvPr/>
        </p:nvCxnSpPr>
        <p:spPr>
          <a:xfrm rot="10800000" flipH="1">
            <a:off x="2112682" y="3008748"/>
            <a:ext cx="9658200" cy="43800"/>
          </a:xfrm>
          <a:prstGeom prst="straightConnector1">
            <a:avLst/>
          </a:prstGeom>
          <a:noFill/>
          <a:ln w="19050" cap="flat" cmpd="sng">
            <a:solidFill>
              <a:schemeClr val="dk2"/>
            </a:solidFill>
            <a:prstDash val="solid"/>
            <a:round/>
            <a:headEnd type="none" w="med" len="med"/>
            <a:tailEnd type="none" w="med" len="med"/>
          </a:ln>
        </p:spPr>
      </p:cxnSp>
      <p:sp>
        <p:nvSpPr>
          <p:cNvPr id="189" name="Google Shape;189;g3c2fce0e88b_1_0"/>
          <p:cNvSpPr/>
          <p:nvPr/>
        </p:nvSpPr>
        <p:spPr>
          <a:xfrm>
            <a:off x="4592247" y="1318466"/>
            <a:ext cx="3680100" cy="450600"/>
          </a:xfrm>
          <a:prstGeom prst="roundRect">
            <a:avLst>
              <a:gd name="adj" fmla="val 16667"/>
            </a:avLst>
          </a:prstGeom>
          <a:solidFill>
            <a:srgbClr val="3D85C6"/>
          </a:solidFill>
          <a:ln>
            <a:noFill/>
          </a:ln>
        </p:spPr>
        <p:txBody>
          <a:bodyPr spcFirstLastPara="1" wrap="square" lIns="101450" tIns="101450" rIns="101450" bIns="101450" anchor="ctr" anchorCtr="0">
            <a:noAutofit/>
          </a:bodyPr>
          <a:lstStyle/>
          <a:p>
            <a:pPr marL="0" lvl="0" indent="0" algn="ctr" rtl="0">
              <a:spcBef>
                <a:spcPts val="0"/>
              </a:spcBef>
              <a:spcAft>
                <a:spcPts val="0"/>
              </a:spcAft>
              <a:buClr>
                <a:schemeClr val="dk1"/>
              </a:buClr>
              <a:buSzPts val="1553"/>
              <a:buFont typeface="Arial"/>
              <a:buNone/>
            </a:pPr>
            <a:r>
              <a:rPr lang="en-US" sz="1500" b="1" i="1">
                <a:solidFill>
                  <a:schemeClr val="lt1"/>
                </a:solidFill>
                <a:latin typeface="+mn-lt"/>
                <a:ea typeface="Lato"/>
                <a:cs typeface="Lato"/>
                <a:sym typeface="Lato"/>
              </a:rPr>
              <a:t>Where can I find location, hours, and other information?</a:t>
            </a:r>
            <a:endParaRPr sz="1500" b="1">
              <a:solidFill>
                <a:schemeClr val="lt1"/>
              </a:solidFill>
              <a:latin typeface="+mn-lt"/>
              <a:ea typeface="Lato"/>
              <a:cs typeface="Lato"/>
              <a:sym typeface="Lato"/>
            </a:endParaRPr>
          </a:p>
        </p:txBody>
      </p:sp>
      <p:cxnSp>
        <p:nvCxnSpPr>
          <p:cNvPr id="190" name="Google Shape;190;g3c2fce0e88b_1_0"/>
          <p:cNvCxnSpPr/>
          <p:nvPr/>
        </p:nvCxnSpPr>
        <p:spPr>
          <a:xfrm rot="10800000" flipH="1">
            <a:off x="2105097" y="1255609"/>
            <a:ext cx="9658200" cy="43800"/>
          </a:xfrm>
          <a:prstGeom prst="straightConnector1">
            <a:avLst/>
          </a:prstGeom>
          <a:noFill/>
          <a:ln w="19050" cap="flat" cmpd="sng">
            <a:solidFill>
              <a:schemeClr val="dk2"/>
            </a:solidFill>
            <a:prstDash val="solid"/>
            <a:round/>
            <a:headEnd type="none" w="med" len="med"/>
            <a:tailEnd type="none" w="med" len="med"/>
          </a:ln>
        </p:spPr>
      </p:cxnSp>
      <p:cxnSp>
        <p:nvCxnSpPr>
          <p:cNvPr id="191" name="Google Shape;191;g3c2fce0e88b_1_0"/>
          <p:cNvCxnSpPr/>
          <p:nvPr/>
        </p:nvCxnSpPr>
        <p:spPr>
          <a:xfrm rot="10800000" flipH="1">
            <a:off x="2109924" y="4761348"/>
            <a:ext cx="9658200" cy="43800"/>
          </a:xfrm>
          <a:prstGeom prst="straightConnector1">
            <a:avLst/>
          </a:prstGeom>
          <a:noFill/>
          <a:ln w="19050" cap="flat" cmpd="sng">
            <a:solidFill>
              <a:schemeClr val="dk2"/>
            </a:solidFill>
            <a:prstDash val="solid"/>
            <a:round/>
            <a:headEnd type="none" w="med" len="med"/>
            <a:tailEnd type="none" w="med" len="med"/>
          </a:ln>
        </p:spPr>
      </p:cxnSp>
      <p:cxnSp>
        <p:nvCxnSpPr>
          <p:cNvPr id="192" name="Google Shape;192;g3c2fce0e88b_1_0"/>
          <p:cNvCxnSpPr/>
          <p:nvPr/>
        </p:nvCxnSpPr>
        <p:spPr>
          <a:xfrm rot="10800000" flipH="1">
            <a:off x="2078892" y="6067092"/>
            <a:ext cx="9658200" cy="43800"/>
          </a:xfrm>
          <a:prstGeom prst="straightConnector1">
            <a:avLst/>
          </a:prstGeom>
          <a:noFill/>
          <a:ln w="19050" cap="flat" cmpd="sng">
            <a:solidFill>
              <a:schemeClr val="dk2"/>
            </a:solidFill>
            <a:prstDash val="solid"/>
            <a:round/>
            <a:headEnd type="none" w="med" len="med"/>
            <a:tailEnd type="none" w="med" len="med"/>
          </a:ln>
        </p:spPr>
      </p:cxnSp>
      <p:sp>
        <p:nvSpPr>
          <p:cNvPr id="193" name="Google Shape;193;g3c2fce0e88b_1_0"/>
          <p:cNvSpPr/>
          <p:nvPr/>
        </p:nvSpPr>
        <p:spPr>
          <a:xfrm>
            <a:off x="4531158" y="3621367"/>
            <a:ext cx="1149000" cy="405900"/>
          </a:xfrm>
          <a:prstGeom prst="roundRect">
            <a:avLst>
              <a:gd name="adj" fmla="val 16667"/>
            </a:avLst>
          </a:prstGeom>
          <a:solidFill>
            <a:srgbClr val="38761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Locally Funded</a:t>
            </a:r>
            <a:endParaRPr sz="1100" b="1" u="none" strike="noStrike" cap="none">
              <a:solidFill>
                <a:schemeClr val="lt1"/>
              </a:solidFill>
              <a:latin typeface="+mn-lt"/>
              <a:ea typeface="Lato"/>
              <a:cs typeface="Lato"/>
              <a:sym typeface="Lato"/>
            </a:endParaRPr>
          </a:p>
        </p:txBody>
      </p:sp>
      <p:sp>
        <p:nvSpPr>
          <p:cNvPr id="194" name="Google Shape;194;g3c2fce0e88b_1_0"/>
          <p:cNvSpPr/>
          <p:nvPr/>
        </p:nvSpPr>
        <p:spPr>
          <a:xfrm>
            <a:off x="4528501" y="4078116"/>
            <a:ext cx="1149000" cy="405900"/>
          </a:xfrm>
          <a:prstGeom prst="roundRect">
            <a:avLst>
              <a:gd name="adj" fmla="val 16667"/>
            </a:avLst>
          </a:prstGeom>
          <a:solidFill>
            <a:srgbClr val="38761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Independent Scholarships</a:t>
            </a:r>
            <a:endParaRPr sz="1100" b="1" u="none" strike="noStrike" cap="none">
              <a:solidFill>
                <a:schemeClr val="lt1"/>
              </a:solidFill>
              <a:latin typeface="+mn-lt"/>
              <a:ea typeface="Lato"/>
              <a:cs typeface="Lato"/>
              <a:sym typeface="Lato"/>
            </a:endParaRPr>
          </a:p>
        </p:txBody>
      </p:sp>
      <p:sp>
        <p:nvSpPr>
          <p:cNvPr id="195" name="Google Shape;195;g3c2fce0e88b_1_0"/>
          <p:cNvSpPr/>
          <p:nvPr/>
        </p:nvSpPr>
        <p:spPr>
          <a:xfrm>
            <a:off x="8137553" y="4063264"/>
            <a:ext cx="2221500" cy="405900"/>
          </a:xfrm>
          <a:prstGeom prst="roundRect">
            <a:avLst>
              <a:gd name="adj" fmla="val 16667"/>
            </a:avLst>
          </a:prstGeom>
          <a:solidFill>
            <a:srgbClr val="93C4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a:solidFill>
                  <a:schemeClr val="lt1"/>
                </a:solidFill>
                <a:latin typeface="+mn-lt"/>
                <a:ea typeface="Lato"/>
                <a:cs typeface="Lato"/>
                <a:sym typeface="Lato"/>
              </a:rPr>
              <a:t>Word of Mouth</a:t>
            </a:r>
            <a:endParaRPr sz="1100" b="1" u="none" strike="noStrike" cap="none">
              <a:solidFill>
                <a:schemeClr val="lt1"/>
              </a:solidFill>
              <a:latin typeface="+mn-lt"/>
              <a:ea typeface="Lato"/>
              <a:cs typeface="Lato"/>
              <a:sym typeface="Lato"/>
            </a:endParaRPr>
          </a:p>
        </p:txBody>
      </p:sp>
      <p:sp>
        <p:nvSpPr>
          <p:cNvPr id="196" name="Google Shape;196;g3c2fce0e88b_1_0"/>
          <p:cNvSpPr txBox="1"/>
          <p:nvPr/>
        </p:nvSpPr>
        <p:spPr>
          <a:xfrm>
            <a:off x="329900" y="183509"/>
            <a:ext cx="9168900" cy="816209"/>
          </a:xfrm>
          <a:prstGeom prst="rect">
            <a:avLst/>
          </a:prstGeom>
          <a:noFill/>
          <a:ln>
            <a:noFill/>
          </a:ln>
        </p:spPr>
        <p:txBody>
          <a:bodyPr spcFirstLastPara="1" wrap="square" lIns="91425" tIns="45700" rIns="91425" bIns="45700" anchor="t" anchorCtr="0">
            <a:spAutoFit/>
          </a:bodyPr>
          <a:lstStyle/>
          <a:p>
            <a:pPr marL="0" marR="0" lvl="0" indent="0" algn="l" rtl="0">
              <a:lnSpc>
                <a:spcPct val="146875"/>
              </a:lnSpc>
              <a:spcBef>
                <a:spcPts val="0"/>
              </a:spcBef>
              <a:spcAft>
                <a:spcPts val="0"/>
              </a:spcAft>
              <a:buNone/>
            </a:pPr>
            <a:r>
              <a:rPr lang="en-US" sz="3200" b="1" dirty="0">
                <a:solidFill>
                  <a:schemeClr val="dk1"/>
                </a:solidFill>
                <a:latin typeface="+mn-lt"/>
                <a:ea typeface="Poppins SemiBold"/>
                <a:cs typeface="Poppins SemiBold"/>
                <a:sym typeface="Poppins SemiBold"/>
              </a:rPr>
              <a:t>Current State</a:t>
            </a:r>
            <a:endParaRPr dirty="0">
              <a:latin typeface="+mn-lt"/>
            </a:endParaRPr>
          </a:p>
        </p:txBody>
      </p:sp>
      <p:cxnSp>
        <p:nvCxnSpPr>
          <p:cNvPr id="197" name="Google Shape;197;g3c2fce0e88b_1_0"/>
          <p:cNvCxnSpPr/>
          <p:nvPr/>
        </p:nvCxnSpPr>
        <p:spPr>
          <a:xfrm>
            <a:off x="477983" y="910708"/>
            <a:ext cx="11083500" cy="0"/>
          </a:xfrm>
          <a:prstGeom prst="straightConnector1">
            <a:avLst/>
          </a:prstGeom>
          <a:noFill/>
          <a:ln w="25400" cap="flat" cmpd="sng">
            <a:solidFill>
              <a:srgbClr val="0A3041"/>
            </a:solidFill>
            <a:prstDash val="solid"/>
            <a:miter lim="800000"/>
            <a:headEnd type="none" w="sm" len="sm"/>
            <a:tailEnd type="none" w="sm" len="sm"/>
          </a:ln>
        </p:spPr>
      </p:cxnSp>
      <p:sp>
        <p:nvSpPr>
          <p:cNvPr id="198" name="Google Shape;198;g3c2fce0e88b_1_0"/>
          <p:cNvSpPr txBox="1"/>
          <p:nvPr/>
        </p:nvSpPr>
        <p:spPr>
          <a:xfrm>
            <a:off x="329900" y="1844100"/>
            <a:ext cx="1688100" cy="39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i="1">
                <a:solidFill>
                  <a:schemeClr val="dk1"/>
                </a:solidFill>
                <a:latin typeface="+mn-lt"/>
                <a:ea typeface="Lato"/>
                <a:cs typeface="Lato"/>
                <a:sym typeface="Lato"/>
              </a:rPr>
              <a:t>Looking for child care in Connecticut means navigating a patchwork system of formal and informal networks, no, matter the entry point.</a:t>
            </a:r>
            <a:endParaRPr sz="2000" b="1" i="1">
              <a:solidFill>
                <a:schemeClr val="dk1"/>
              </a:solidFill>
              <a:latin typeface="+mn-lt"/>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5"/>
          <p:cNvSpPr txBox="1"/>
          <p:nvPr/>
        </p:nvSpPr>
        <p:spPr>
          <a:xfrm>
            <a:off x="406100" y="183509"/>
            <a:ext cx="9168810" cy="816209"/>
          </a:xfrm>
          <a:prstGeom prst="rect">
            <a:avLst/>
          </a:prstGeom>
          <a:noFill/>
          <a:ln>
            <a:noFill/>
          </a:ln>
        </p:spPr>
        <p:txBody>
          <a:bodyPr spcFirstLastPara="1" wrap="square" lIns="91425" tIns="45700" rIns="91425" bIns="45700" anchor="t" anchorCtr="0">
            <a:spAutoFit/>
          </a:bodyPr>
          <a:lstStyle/>
          <a:p>
            <a:pPr marL="0" marR="0" lvl="0" indent="0" algn="l" rtl="0">
              <a:lnSpc>
                <a:spcPct val="146875"/>
              </a:lnSpc>
              <a:spcBef>
                <a:spcPts val="0"/>
              </a:spcBef>
              <a:spcAft>
                <a:spcPts val="0"/>
              </a:spcAft>
              <a:buNone/>
            </a:pPr>
            <a:r>
              <a:rPr lang="en-US" sz="3200" b="1" dirty="0">
                <a:solidFill>
                  <a:schemeClr val="dk1"/>
                </a:solidFill>
                <a:latin typeface="+mn-lt"/>
                <a:ea typeface="Poppins SemiBold"/>
                <a:cs typeface="Poppins SemiBold"/>
                <a:sym typeface="Poppin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Proposed</a:t>
            </a:r>
            <a:r>
              <a:rPr lang="en-US" sz="3200" b="1" dirty="0">
                <a:solidFill>
                  <a:schemeClr val="dk1"/>
                </a:solidFill>
                <a:latin typeface="+mn-lt"/>
                <a:ea typeface="Poppins SemiBold"/>
                <a:cs typeface="Poppins SemiBold"/>
                <a:sym typeface="Poppins SemiBold"/>
              </a:rPr>
              <a:t> Solution</a:t>
            </a:r>
            <a:endParaRPr lang="en-US" dirty="0">
              <a:latin typeface="+mn-lt"/>
            </a:endParaRPr>
          </a:p>
        </p:txBody>
      </p:sp>
      <p:cxnSp>
        <p:nvCxnSpPr>
          <p:cNvPr id="205" name="Google Shape;205;p5"/>
          <p:cNvCxnSpPr/>
          <p:nvPr/>
        </p:nvCxnSpPr>
        <p:spPr>
          <a:xfrm>
            <a:off x="554183" y="988293"/>
            <a:ext cx="11083500" cy="0"/>
          </a:xfrm>
          <a:prstGeom prst="straightConnector1">
            <a:avLst/>
          </a:prstGeom>
          <a:noFill/>
          <a:ln w="25400" cap="flat" cmpd="sng">
            <a:solidFill>
              <a:srgbClr val="0A3041"/>
            </a:solidFill>
            <a:prstDash val="solid"/>
            <a:miter lim="800000"/>
            <a:headEnd type="none" w="sm" len="sm"/>
            <a:tailEnd type="none" w="sm" len="sm"/>
          </a:ln>
        </p:spPr>
      </p:cxnSp>
      <p:grpSp>
        <p:nvGrpSpPr>
          <p:cNvPr id="206" name="Google Shape;206;p5"/>
          <p:cNvGrpSpPr/>
          <p:nvPr/>
        </p:nvGrpSpPr>
        <p:grpSpPr>
          <a:xfrm>
            <a:off x="4197288" y="1135029"/>
            <a:ext cx="6078609" cy="5585880"/>
            <a:chOff x="4121088" y="1135029"/>
            <a:chExt cx="6078609" cy="5585880"/>
          </a:xfrm>
        </p:grpSpPr>
        <p:grpSp>
          <p:nvGrpSpPr>
            <p:cNvPr id="207" name="Google Shape;207;p5"/>
            <p:cNvGrpSpPr/>
            <p:nvPr/>
          </p:nvGrpSpPr>
          <p:grpSpPr>
            <a:xfrm>
              <a:off x="4121088" y="1135029"/>
              <a:ext cx="6078609" cy="5585880"/>
              <a:chOff x="2440250" y="841563"/>
              <a:chExt cx="6659300" cy="6119500"/>
            </a:xfrm>
          </p:grpSpPr>
          <p:sp>
            <p:nvSpPr>
              <p:cNvPr id="208" name="Google Shape;208;p5"/>
              <p:cNvSpPr/>
              <p:nvPr/>
            </p:nvSpPr>
            <p:spPr>
              <a:xfrm>
                <a:off x="2849295" y="1196900"/>
                <a:ext cx="2899500" cy="2697300"/>
              </a:xfrm>
              <a:prstGeom prst="roundRect">
                <a:avLst>
                  <a:gd name="adj" fmla="val 16667"/>
                </a:avLst>
              </a:prstGeom>
              <a:solidFill>
                <a:srgbClr val="0C57D3"/>
              </a:solidFill>
              <a:ln w="9100" cap="flat" cmpd="sng">
                <a:solidFill>
                  <a:schemeClr val="lt1"/>
                </a:solidFill>
                <a:prstDash val="solid"/>
                <a:round/>
                <a:headEnd type="none" w="sm" len="sm"/>
                <a:tailEnd type="none" w="sm" len="sm"/>
              </a:ln>
            </p:spPr>
            <p:txBody>
              <a:bodyPr spcFirstLastPara="1" wrap="square" lIns="87525" tIns="87525" rIns="87525" bIns="87525" anchor="ctr" anchorCtr="0">
                <a:noAutofit/>
              </a:bodyPr>
              <a:lstStyle/>
              <a:p>
                <a:pPr marL="0" lvl="0" indent="0" algn="ctr" rtl="0">
                  <a:spcBef>
                    <a:spcPts val="0"/>
                  </a:spcBef>
                  <a:spcAft>
                    <a:spcPts val="0"/>
                  </a:spcAft>
                  <a:buNone/>
                </a:pPr>
                <a:endParaRPr sz="1340">
                  <a:latin typeface="+mn-lt"/>
                </a:endParaRPr>
              </a:p>
            </p:txBody>
          </p:sp>
          <p:sp>
            <p:nvSpPr>
              <p:cNvPr id="209" name="Google Shape;209;p5"/>
              <p:cNvSpPr/>
              <p:nvPr/>
            </p:nvSpPr>
            <p:spPr>
              <a:xfrm>
                <a:off x="5827900" y="1196900"/>
                <a:ext cx="2899500" cy="2697300"/>
              </a:xfrm>
              <a:prstGeom prst="roundRect">
                <a:avLst>
                  <a:gd name="adj" fmla="val 16667"/>
                </a:avLst>
              </a:prstGeom>
              <a:solidFill>
                <a:srgbClr val="0266FF"/>
              </a:solidFill>
              <a:ln w="9100" cap="flat" cmpd="sng">
                <a:solidFill>
                  <a:schemeClr val="lt1"/>
                </a:solidFill>
                <a:prstDash val="solid"/>
                <a:round/>
                <a:headEnd type="none" w="sm" len="sm"/>
                <a:tailEnd type="none" w="sm" len="sm"/>
              </a:ln>
            </p:spPr>
            <p:txBody>
              <a:bodyPr spcFirstLastPara="1" wrap="square" lIns="87525" tIns="87525" rIns="87525" bIns="87525" anchor="ctr" anchorCtr="0">
                <a:noAutofit/>
              </a:bodyPr>
              <a:lstStyle/>
              <a:p>
                <a:pPr marL="0" lvl="0" indent="0" algn="ctr" rtl="0">
                  <a:spcBef>
                    <a:spcPts val="0"/>
                  </a:spcBef>
                  <a:spcAft>
                    <a:spcPts val="0"/>
                  </a:spcAft>
                  <a:buNone/>
                </a:pPr>
                <a:endParaRPr sz="1340" b="1">
                  <a:latin typeface="+mn-lt"/>
                </a:endParaRPr>
              </a:p>
            </p:txBody>
          </p:sp>
          <p:sp>
            <p:nvSpPr>
              <p:cNvPr id="210" name="Google Shape;210;p5"/>
              <p:cNvSpPr/>
              <p:nvPr/>
            </p:nvSpPr>
            <p:spPr>
              <a:xfrm>
                <a:off x="2849295" y="3944725"/>
                <a:ext cx="2899500" cy="2697300"/>
              </a:xfrm>
              <a:prstGeom prst="roundRect">
                <a:avLst>
                  <a:gd name="adj" fmla="val 16667"/>
                </a:avLst>
              </a:prstGeom>
              <a:solidFill>
                <a:srgbClr val="93C47D"/>
              </a:solidFill>
              <a:ln w="9100" cap="flat" cmpd="sng">
                <a:solidFill>
                  <a:schemeClr val="lt1"/>
                </a:solidFill>
                <a:prstDash val="solid"/>
                <a:round/>
                <a:headEnd type="none" w="sm" len="sm"/>
                <a:tailEnd type="none" w="sm" len="sm"/>
              </a:ln>
            </p:spPr>
            <p:txBody>
              <a:bodyPr spcFirstLastPara="1" wrap="square" lIns="87525" tIns="87525" rIns="87525" bIns="87525" anchor="ctr" anchorCtr="0">
                <a:noAutofit/>
              </a:bodyPr>
              <a:lstStyle/>
              <a:p>
                <a:pPr marL="0" lvl="0" indent="0" algn="ctr" rtl="0">
                  <a:spcBef>
                    <a:spcPts val="0"/>
                  </a:spcBef>
                  <a:spcAft>
                    <a:spcPts val="0"/>
                  </a:spcAft>
                  <a:buNone/>
                </a:pPr>
                <a:endParaRPr sz="1340">
                  <a:latin typeface="+mn-lt"/>
                </a:endParaRPr>
              </a:p>
            </p:txBody>
          </p:sp>
          <p:sp>
            <p:nvSpPr>
              <p:cNvPr id="211" name="Google Shape;211;p5"/>
              <p:cNvSpPr/>
              <p:nvPr/>
            </p:nvSpPr>
            <p:spPr>
              <a:xfrm>
                <a:off x="5827900" y="3944725"/>
                <a:ext cx="2899500" cy="2697300"/>
              </a:xfrm>
              <a:prstGeom prst="roundRect">
                <a:avLst>
                  <a:gd name="adj" fmla="val 16667"/>
                </a:avLst>
              </a:prstGeom>
              <a:solidFill>
                <a:srgbClr val="FFE599"/>
              </a:solidFill>
              <a:ln w="9100" cap="flat" cmpd="sng">
                <a:solidFill>
                  <a:schemeClr val="lt1"/>
                </a:solidFill>
                <a:prstDash val="solid"/>
                <a:round/>
                <a:headEnd type="none" w="sm" len="sm"/>
                <a:tailEnd type="none" w="sm" len="sm"/>
              </a:ln>
            </p:spPr>
            <p:txBody>
              <a:bodyPr spcFirstLastPara="1" wrap="square" lIns="87525" tIns="87525" rIns="87525" bIns="87525" anchor="ctr" anchorCtr="0">
                <a:noAutofit/>
              </a:bodyPr>
              <a:lstStyle/>
              <a:p>
                <a:pPr marL="0" lvl="0" indent="0" algn="ctr" rtl="0">
                  <a:spcBef>
                    <a:spcPts val="0"/>
                  </a:spcBef>
                  <a:spcAft>
                    <a:spcPts val="0"/>
                  </a:spcAft>
                  <a:buNone/>
                </a:pPr>
                <a:endParaRPr sz="1340" b="1">
                  <a:latin typeface="+mn-lt"/>
                </a:endParaRPr>
              </a:p>
            </p:txBody>
          </p:sp>
          <p:sp>
            <p:nvSpPr>
              <p:cNvPr id="212" name="Google Shape;212;p5"/>
              <p:cNvSpPr/>
              <p:nvPr/>
            </p:nvSpPr>
            <p:spPr>
              <a:xfrm>
                <a:off x="3964250" y="841575"/>
                <a:ext cx="862500" cy="802200"/>
              </a:xfrm>
              <a:prstGeom prst="ellipse">
                <a:avLst/>
              </a:prstGeom>
              <a:solidFill>
                <a:schemeClr val="lt1"/>
              </a:solidFill>
              <a:ln w="8700" cap="flat" cmpd="sng">
                <a:solidFill>
                  <a:schemeClr val="lt1"/>
                </a:solidFill>
                <a:prstDash val="solid"/>
                <a:round/>
                <a:headEnd type="none" w="sm" len="sm"/>
                <a:tailEnd type="none" w="sm" len="sm"/>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13" name="Google Shape;213;p5"/>
              <p:cNvSpPr/>
              <p:nvPr/>
            </p:nvSpPr>
            <p:spPr>
              <a:xfrm>
                <a:off x="2540625" y="2103513"/>
                <a:ext cx="862500" cy="802200"/>
              </a:xfrm>
              <a:prstGeom prst="ellipse">
                <a:avLst/>
              </a:prstGeom>
              <a:solidFill>
                <a:schemeClr val="lt1"/>
              </a:solidFill>
              <a:ln w="8700" cap="flat" cmpd="sng">
                <a:solidFill>
                  <a:schemeClr val="lt1"/>
                </a:solidFill>
                <a:prstDash val="solid"/>
                <a:round/>
                <a:headEnd type="none" w="sm" len="sm"/>
                <a:tailEnd type="none" w="sm" len="sm"/>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14" name="Google Shape;214;p5"/>
              <p:cNvSpPr/>
              <p:nvPr/>
            </p:nvSpPr>
            <p:spPr>
              <a:xfrm>
                <a:off x="2440250" y="4968463"/>
                <a:ext cx="862500" cy="802200"/>
              </a:xfrm>
              <a:prstGeom prst="ellipse">
                <a:avLst/>
              </a:prstGeom>
              <a:solidFill>
                <a:schemeClr val="lt1"/>
              </a:solidFill>
              <a:ln w="8700" cap="flat" cmpd="sng">
                <a:solidFill>
                  <a:schemeClr val="lt1"/>
                </a:solidFill>
                <a:prstDash val="solid"/>
                <a:round/>
                <a:headEnd type="none" w="sm" len="sm"/>
                <a:tailEnd type="none" w="sm" len="sm"/>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15" name="Google Shape;215;p5"/>
              <p:cNvSpPr/>
              <p:nvPr/>
            </p:nvSpPr>
            <p:spPr>
              <a:xfrm>
                <a:off x="5395325" y="2144450"/>
                <a:ext cx="862500" cy="802200"/>
              </a:xfrm>
              <a:prstGeom prst="ellipse">
                <a:avLst/>
              </a:prstGeom>
              <a:solidFill>
                <a:srgbClr val="0266FF"/>
              </a:solidFill>
              <a:ln>
                <a:noFill/>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16" name="Google Shape;216;p5"/>
              <p:cNvSpPr/>
              <p:nvPr/>
            </p:nvSpPr>
            <p:spPr>
              <a:xfrm>
                <a:off x="3951275" y="3500213"/>
                <a:ext cx="862500" cy="802200"/>
              </a:xfrm>
              <a:prstGeom prst="ellipse">
                <a:avLst/>
              </a:prstGeom>
              <a:solidFill>
                <a:srgbClr val="93C47D"/>
              </a:solidFill>
              <a:ln>
                <a:noFill/>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17" name="Google Shape;217;p5"/>
              <p:cNvSpPr/>
              <p:nvPr/>
            </p:nvSpPr>
            <p:spPr>
              <a:xfrm>
                <a:off x="3951275" y="6158863"/>
                <a:ext cx="862500" cy="802200"/>
              </a:xfrm>
              <a:prstGeom prst="ellipse">
                <a:avLst/>
              </a:prstGeom>
              <a:solidFill>
                <a:schemeClr val="lt1"/>
              </a:solidFill>
              <a:ln w="8700" cap="flat" cmpd="sng">
                <a:solidFill>
                  <a:schemeClr val="lt1"/>
                </a:solidFill>
                <a:prstDash val="solid"/>
                <a:round/>
                <a:headEnd type="none" w="sm" len="sm"/>
                <a:tailEnd type="none" w="sm" len="sm"/>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18" name="Google Shape;218;p5"/>
              <p:cNvSpPr/>
              <p:nvPr/>
            </p:nvSpPr>
            <p:spPr>
              <a:xfrm>
                <a:off x="8237050" y="4892263"/>
                <a:ext cx="862500" cy="802200"/>
              </a:xfrm>
              <a:prstGeom prst="ellipse">
                <a:avLst/>
              </a:prstGeom>
              <a:solidFill>
                <a:schemeClr val="lt1"/>
              </a:solidFill>
              <a:ln w="8700" cap="flat" cmpd="sng">
                <a:solidFill>
                  <a:schemeClr val="lt1"/>
                </a:solidFill>
                <a:prstDash val="solid"/>
                <a:round/>
                <a:headEnd type="none" w="sm" len="sm"/>
                <a:tailEnd type="none" w="sm" len="sm"/>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19" name="Google Shape;219;p5"/>
              <p:cNvSpPr/>
              <p:nvPr/>
            </p:nvSpPr>
            <p:spPr>
              <a:xfrm>
                <a:off x="8237050" y="2065400"/>
                <a:ext cx="862500" cy="802200"/>
              </a:xfrm>
              <a:prstGeom prst="ellipse">
                <a:avLst/>
              </a:prstGeom>
              <a:solidFill>
                <a:schemeClr val="lt1"/>
              </a:solidFill>
              <a:ln w="8700" cap="flat" cmpd="sng">
                <a:solidFill>
                  <a:schemeClr val="lt1"/>
                </a:solidFill>
                <a:prstDash val="solid"/>
                <a:round/>
                <a:headEnd type="none" w="sm" len="sm"/>
                <a:tailEnd type="none" w="sm" len="sm"/>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20" name="Google Shape;220;p5"/>
              <p:cNvSpPr/>
              <p:nvPr/>
            </p:nvSpPr>
            <p:spPr>
              <a:xfrm>
                <a:off x="6846400" y="3500225"/>
                <a:ext cx="862500" cy="802200"/>
              </a:xfrm>
              <a:prstGeom prst="ellipse">
                <a:avLst/>
              </a:prstGeom>
              <a:solidFill>
                <a:srgbClr val="0266FF"/>
              </a:solidFill>
              <a:ln>
                <a:noFill/>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21" name="Google Shape;221;p5"/>
              <p:cNvSpPr/>
              <p:nvPr/>
            </p:nvSpPr>
            <p:spPr>
              <a:xfrm>
                <a:off x="5338650" y="4892275"/>
                <a:ext cx="862500" cy="802200"/>
              </a:xfrm>
              <a:prstGeom prst="ellipse">
                <a:avLst/>
              </a:prstGeom>
              <a:solidFill>
                <a:srgbClr val="FFE599"/>
              </a:solidFill>
              <a:ln>
                <a:noFill/>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22" name="Google Shape;222;p5"/>
              <p:cNvSpPr/>
              <p:nvPr/>
            </p:nvSpPr>
            <p:spPr>
              <a:xfrm>
                <a:off x="6846400" y="6158863"/>
                <a:ext cx="862500" cy="802200"/>
              </a:xfrm>
              <a:prstGeom prst="ellipse">
                <a:avLst/>
              </a:prstGeom>
              <a:solidFill>
                <a:schemeClr val="lt1"/>
              </a:solidFill>
              <a:ln w="8700" cap="flat" cmpd="sng">
                <a:solidFill>
                  <a:schemeClr val="lt1"/>
                </a:solidFill>
                <a:prstDash val="solid"/>
                <a:round/>
                <a:headEnd type="none" w="sm" len="sm"/>
                <a:tailEnd type="none" w="sm" len="sm"/>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sp>
            <p:nvSpPr>
              <p:cNvPr id="223" name="Google Shape;223;p5"/>
              <p:cNvSpPr/>
              <p:nvPr/>
            </p:nvSpPr>
            <p:spPr>
              <a:xfrm>
                <a:off x="6846400" y="841563"/>
                <a:ext cx="862500" cy="802200"/>
              </a:xfrm>
              <a:prstGeom prst="ellipse">
                <a:avLst/>
              </a:prstGeom>
              <a:solidFill>
                <a:schemeClr val="lt1"/>
              </a:solidFill>
              <a:ln w="8700" cap="flat" cmpd="sng">
                <a:solidFill>
                  <a:schemeClr val="lt1"/>
                </a:solidFill>
                <a:prstDash val="solid"/>
                <a:round/>
                <a:headEnd type="none" w="sm" len="sm"/>
                <a:tailEnd type="none" w="sm" len="sm"/>
              </a:ln>
            </p:spPr>
            <p:txBody>
              <a:bodyPr spcFirstLastPara="1" wrap="square" lIns="83475" tIns="83475" rIns="83475" bIns="83475" anchor="ctr" anchorCtr="0">
                <a:noAutofit/>
              </a:bodyPr>
              <a:lstStyle/>
              <a:p>
                <a:pPr marL="0" lvl="0" indent="0" algn="ctr" rtl="0">
                  <a:spcBef>
                    <a:spcPts val="0"/>
                  </a:spcBef>
                  <a:spcAft>
                    <a:spcPts val="0"/>
                  </a:spcAft>
                  <a:buNone/>
                </a:pPr>
                <a:endParaRPr sz="1277">
                  <a:latin typeface="+mn-lt"/>
                </a:endParaRPr>
              </a:p>
            </p:txBody>
          </p:sp>
        </p:grpSp>
        <p:sp>
          <p:nvSpPr>
            <p:cNvPr id="224" name="Google Shape;224;p5"/>
            <p:cNvSpPr txBox="1"/>
            <p:nvPr/>
          </p:nvSpPr>
          <p:spPr>
            <a:xfrm>
              <a:off x="4876775" y="2200500"/>
              <a:ext cx="2141100" cy="107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chemeClr val="lt1"/>
                  </a:solidFill>
                  <a:latin typeface="+mn-lt"/>
                  <a:ea typeface="Lato"/>
                  <a:cs typeface="Lato"/>
                  <a:sym typeface="Lato"/>
                </a:rPr>
                <a:t>Understand the child care landscape</a:t>
              </a:r>
              <a:endParaRPr sz="1700" b="1" dirty="0">
                <a:solidFill>
                  <a:schemeClr val="lt1"/>
                </a:solidFill>
                <a:latin typeface="+mn-lt"/>
                <a:ea typeface="Lato"/>
                <a:cs typeface="Lato"/>
                <a:sym typeface="Lato"/>
              </a:endParaRPr>
            </a:p>
          </p:txBody>
        </p:sp>
        <p:sp>
          <p:nvSpPr>
            <p:cNvPr id="225" name="Google Shape;225;p5"/>
            <p:cNvSpPr txBox="1"/>
            <p:nvPr/>
          </p:nvSpPr>
          <p:spPr>
            <a:xfrm>
              <a:off x="7348625" y="2200500"/>
              <a:ext cx="2141100" cy="107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chemeClr val="lt1"/>
                  </a:solidFill>
                  <a:latin typeface="+mn-lt"/>
                  <a:ea typeface="Lato"/>
                  <a:cs typeface="Lato"/>
                  <a:sym typeface="Lato"/>
                </a:rPr>
                <a:t>Learn how to find affordable child care  &amp; apply for subsidy</a:t>
              </a:r>
              <a:endParaRPr sz="1700" b="1" dirty="0">
                <a:solidFill>
                  <a:schemeClr val="lt1"/>
                </a:solidFill>
                <a:latin typeface="+mn-lt"/>
                <a:ea typeface="Lato"/>
                <a:cs typeface="Lato"/>
                <a:sym typeface="Lato"/>
              </a:endParaRPr>
            </a:p>
          </p:txBody>
        </p:sp>
        <p:sp>
          <p:nvSpPr>
            <p:cNvPr id="226" name="Google Shape;226;p5"/>
            <p:cNvSpPr txBox="1"/>
            <p:nvPr/>
          </p:nvSpPr>
          <p:spPr>
            <a:xfrm>
              <a:off x="4800575" y="4415875"/>
              <a:ext cx="2141100" cy="14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chemeClr val="lt1"/>
                  </a:solidFill>
                  <a:latin typeface="+mn-lt"/>
                  <a:ea typeface="Lato"/>
                  <a:cs typeface="Lato"/>
                  <a:sym typeface="Lato"/>
                </a:rPr>
                <a:t>Search for programs that meet unique your needs </a:t>
              </a:r>
              <a:endParaRPr sz="1700" b="1" dirty="0">
                <a:solidFill>
                  <a:schemeClr val="lt1"/>
                </a:solidFill>
                <a:latin typeface="+mn-lt"/>
                <a:ea typeface="Lato"/>
                <a:cs typeface="Lato"/>
                <a:sym typeface="Lato"/>
              </a:endParaRPr>
            </a:p>
          </p:txBody>
        </p:sp>
        <p:sp>
          <p:nvSpPr>
            <p:cNvPr id="227" name="Google Shape;227;p5"/>
            <p:cNvSpPr txBox="1"/>
            <p:nvPr/>
          </p:nvSpPr>
          <p:spPr>
            <a:xfrm>
              <a:off x="7348625" y="4594375"/>
              <a:ext cx="2141100" cy="107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rgbClr val="757575"/>
                  </a:solidFill>
                  <a:latin typeface="+mn-lt"/>
                  <a:ea typeface="Lato"/>
                  <a:cs typeface="Lato"/>
                  <a:sym typeface="Lato"/>
                </a:rPr>
                <a:t>Access support in your language when you need it</a:t>
              </a:r>
              <a:endParaRPr sz="1700" b="1" dirty="0">
                <a:solidFill>
                  <a:srgbClr val="757575"/>
                </a:solidFill>
                <a:latin typeface="+mn-lt"/>
                <a:ea typeface="Lato"/>
                <a:cs typeface="Lato"/>
                <a:sym typeface="Lato"/>
              </a:endParaRPr>
            </a:p>
          </p:txBody>
        </p:sp>
      </p:grpSp>
      <p:sp>
        <p:nvSpPr>
          <p:cNvPr id="228" name="Google Shape;228;p5"/>
          <p:cNvSpPr txBox="1"/>
          <p:nvPr/>
        </p:nvSpPr>
        <p:spPr>
          <a:xfrm>
            <a:off x="658325" y="2469900"/>
            <a:ext cx="3431100" cy="31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i="1">
                <a:solidFill>
                  <a:schemeClr val="dk1"/>
                </a:solidFill>
                <a:latin typeface="+mn-lt"/>
                <a:ea typeface="Lato"/>
                <a:cs typeface="Lato"/>
                <a:sym typeface="Lato"/>
              </a:rPr>
              <a:t>The One Entry Portal will bring information together in one place, ensuring families and the organizations supporting them are receiving the same, comprehensive information about how to access and afford child care in Connecticut. </a:t>
            </a:r>
            <a:endParaRPr sz="2100">
              <a:solidFill>
                <a:schemeClr val="dk1"/>
              </a:solidFill>
              <a:latin typeface="+mn-lt"/>
              <a:ea typeface="Lato"/>
              <a:cs typeface="Lato"/>
              <a:sym typeface="Lato"/>
            </a:endParaRPr>
          </a:p>
        </p:txBody>
      </p:sp>
      <p:pic>
        <p:nvPicPr>
          <p:cNvPr id="4099" name="Picture 2" descr="OEC State Branding">
            <a:extLst>
              <a:ext uri="{FF2B5EF4-FFF2-40B4-BE49-F238E27FC236}">
                <a16:creationId xmlns:a16="http://schemas.microsoft.com/office/drawing/2014/main" id="{FFFCC038-548B-7AAB-D179-355878DE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8093" y="584327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BE1B-1E00-953E-DB8C-6E34009FF460}"/>
              </a:ext>
            </a:extLst>
          </p:cNvPr>
          <p:cNvSpPr>
            <a:spLocks noGrp="1"/>
          </p:cNvSpPr>
          <p:nvPr>
            <p:ph type="title"/>
          </p:nvPr>
        </p:nvSpPr>
        <p:spPr>
          <a:xfrm>
            <a:off x="6417733" y="490537"/>
            <a:ext cx="5291663" cy="655511"/>
          </a:xfrm>
        </p:spPr>
        <p:txBody>
          <a:bodyPr vert="horz" lIns="91440" tIns="45720" rIns="91440" bIns="45720" rtlCol="0" anchor="b">
            <a:normAutofit/>
          </a:bodyPr>
          <a:lstStyle/>
          <a:p>
            <a:pPr>
              <a:spcBef>
                <a:spcPct val="0"/>
              </a:spcBef>
            </a:pPr>
            <a:r>
              <a:rPr lang="en-US" sz="4000" kern="1200" dirty="0">
                <a:solidFill>
                  <a:schemeClr val="tx1"/>
                </a:solidFill>
                <a:latin typeface="+mj-lt"/>
                <a:ea typeface="+mj-ea"/>
                <a:cs typeface="+mj-cs"/>
              </a:rPr>
              <a:t>Listening to Learn…</a:t>
            </a:r>
          </a:p>
        </p:txBody>
      </p:sp>
      <p:pic>
        <p:nvPicPr>
          <p:cNvPr id="1030" name="Picture 6" descr="3 reasons why active listening is a must-have skill - SEEK">
            <a:extLst>
              <a:ext uri="{FF2B5EF4-FFF2-40B4-BE49-F238E27FC236}">
                <a16:creationId xmlns:a16="http://schemas.microsoft.com/office/drawing/2014/main" id="{CFC689EA-59F9-4928-A9F3-A4BDCB9C289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l="36020" r="18107"/>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E73EC4-1497-899D-88A8-28BF29336969}"/>
              </a:ext>
            </a:extLst>
          </p:cNvPr>
          <p:cNvSpPr txBox="1"/>
          <p:nvPr/>
        </p:nvSpPr>
        <p:spPr>
          <a:xfrm>
            <a:off x="6490762" y="1146048"/>
            <a:ext cx="5291663" cy="3752849"/>
          </a:xfrm>
          <a:prstGeom prst="rect">
            <a:avLst/>
          </a:prstGeom>
        </p:spPr>
        <p:txBody>
          <a:bodyPr vert="horz" lIns="91440" tIns="45720" rIns="91440" bIns="45720" rtlCol="0">
            <a:normAutofit fontScale="25000" lnSpcReduction="20000"/>
          </a:bodyPr>
          <a:lstStyle/>
          <a:p>
            <a:pPr marR="0">
              <a:lnSpc>
                <a:spcPct val="90000"/>
              </a:lnSpc>
              <a:spcAft>
                <a:spcPts val="800"/>
              </a:spcAft>
            </a:pP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indent="-228600">
              <a:lnSpc>
                <a:spcPct val="90000"/>
              </a:lnSpc>
              <a:spcAft>
                <a:spcPts val="800"/>
              </a:spcAft>
              <a:buFont typeface="Arial" panose="020B0604020202020204" pitchFamily="34" charset="0"/>
              <a:buChar char="•"/>
            </a:pPr>
            <a:r>
              <a:rPr lang="en-US" sz="7200" b="1" u="sng" kern="1200" dirty="0">
                <a:solidFill>
                  <a:schemeClr val="tx1"/>
                </a:solidFill>
                <a:latin typeface="+mn-lt"/>
                <a:ea typeface="+mn-ea"/>
                <a:cs typeface="+mn-cs"/>
              </a:rPr>
              <a:t>Portal Advisory Group </a:t>
            </a:r>
            <a:r>
              <a:rPr lang="en-US" sz="7200" kern="1200" dirty="0">
                <a:solidFill>
                  <a:schemeClr val="tx1"/>
                </a:solidFill>
                <a:latin typeface="+mn-lt"/>
                <a:ea typeface="+mn-ea"/>
                <a:cs typeface="+mn-cs"/>
              </a:rPr>
              <a:t>: </a:t>
            </a:r>
            <a:endParaRPr lang="en-US" sz="7200" kern="1200" dirty="0">
              <a:solidFill>
                <a:schemeClr val="tx1"/>
              </a:solidFill>
              <a:effectLst/>
              <a:latin typeface="+mn-lt"/>
              <a:ea typeface="+mn-ea"/>
              <a:cs typeface="+mn-cs"/>
            </a:endParaRP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Owners and directors of Head Start, state-funded, and family child care centers</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Representatives from Local Governance Partners (LGPs) </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Representatives from nonprofits and advocacy organizations</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Parents</a:t>
            </a:r>
          </a:p>
          <a:p>
            <a:pPr marL="0" marR="0" indent="-228600">
              <a:lnSpc>
                <a:spcPct val="90000"/>
              </a:lnSpc>
              <a:spcAft>
                <a:spcPts val="800"/>
              </a:spcAft>
              <a:buFont typeface="Arial" panose="020B0604020202020204" pitchFamily="34" charset="0"/>
              <a:buChar char="•"/>
            </a:pPr>
            <a:r>
              <a:rPr lang="en-US" sz="7200" b="1" u="sng" kern="1200" dirty="0">
                <a:solidFill>
                  <a:schemeClr val="tx1"/>
                </a:solidFill>
                <a:effectLst/>
                <a:latin typeface="+mn-lt"/>
                <a:ea typeface="+mn-ea"/>
                <a:cs typeface="+mn-cs"/>
              </a:rPr>
              <a:t>Listening Sessions </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Connecticut Early Childhood Cabinet</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OEC Parent Cabinet </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OEC External Steering Committee</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Child Care for Connecticut </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Connecticut Early Childhood Alliance </a:t>
            </a: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Family Child Care Union </a:t>
            </a:r>
            <a:endParaRPr lang="en-US" sz="7200" kern="1200" dirty="0">
              <a:solidFill>
                <a:schemeClr val="tx1"/>
              </a:solidFill>
              <a:latin typeface="+mn-lt"/>
              <a:ea typeface="+mn-ea"/>
              <a:cs typeface="+mn-cs"/>
            </a:endParaRPr>
          </a:p>
          <a:p>
            <a:pPr marL="342900" marR="0" lvl="0" indent="-228600" fontAlgn="base">
              <a:lnSpc>
                <a:spcPct val="90000"/>
              </a:lnSpc>
              <a:spcAft>
                <a:spcPts val="800"/>
              </a:spcAft>
              <a:buSzPts val="1000"/>
              <a:buFont typeface="Arial" panose="020B0604020202020204" pitchFamily="34" charset="0"/>
              <a:buChar char="•"/>
              <a:tabLst>
                <a:tab pos="457200" algn="l"/>
              </a:tabLst>
            </a:pPr>
            <a:r>
              <a:rPr lang="en-US" sz="7200" kern="1200" dirty="0">
                <a:solidFill>
                  <a:schemeClr val="tx1"/>
                </a:solidFill>
                <a:effectLst/>
                <a:latin typeface="+mn-lt"/>
                <a:ea typeface="+mn-ea"/>
                <a:cs typeface="+mn-cs"/>
              </a:rPr>
              <a:t>LGP Liaisons in January </a:t>
            </a:r>
          </a:p>
        </p:txBody>
      </p:sp>
      <p:pic>
        <p:nvPicPr>
          <p:cNvPr id="5124" name="Picture 2" descr="OEC State Branding">
            <a:extLst>
              <a:ext uri="{FF2B5EF4-FFF2-40B4-BE49-F238E27FC236}">
                <a16:creationId xmlns:a16="http://schemas.microsoft.com/office/drawing/2014/main" id="{A7B78BCD-B328-0271-0E52-709F73D89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5175" y="577056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29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F9E3-C546-55E1-E090-60A386F3F869}"/>
              </a:ext>
            </a:extLst>
          </p:cNvPr>
          <p:cNvSpPr>
            <a:spLocks noGrp="1"/>
          </p:cNvSpPr>
          <p:nvPr>
            <p:ph type="title"/>
          </p:nvPr>
        </p:nvSpPr>
        <p:spPr/>
        <p:txBody>
          <a:bodyPr>
            <a:normAutofit/>
          </a:bodyPr>
          <a:lstStyle/>
          <a:p>
            <a:r>
              <a:rPr lang="en-US" sz="6000" b="1" dirty="0">
                <a:solidFill>
                  <a:schemeClr val="bg2">
                    <a:lumMod val="75000"/>
                    <a:lumOff val="25000"/>
                  </a:schemeClr>
                </a:solidFill>
                <a:latin typeface="+mj-lt"/>
              </a:rPr>
              <a:t>Hopes</a:t>
            </a:r>
          </a:p>
        </p:txBody>
      </p:sp>
      <p:pic>
        <p:nvPicPr>
          <p:cNvPr id="3" name="Picture 2" descr="A close-up of words&#10;&#10;AI-generated content may be incorrect.">
            <a:extLst>
              <a:ext uri="{FF2B5EF4-FFF2-40B4-BE49-F238E27FC236}">
                <a16:creationId xmlns:a16="http://schemas.microsoft.com/office/drawing/2014/main" id="{ABBC99B9-490C-C8BE-2141-AB2CB620E0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10177459" cy="3643661"/>
          </a:xfrm>
          <a:prstGeom prst="rect">
            <a:avLst/>
          </a:prstGeom>
          <a:noFill/>
          <a:ln>
            <a:noFill/>
          </a:ln>
        </p:spPr>
      </p:pic>
      <p:pic>
        <p:nvPicPr>
          <p:cNvPr id="6146" name="Picture 2" descr="OEC State Branding">
            <a:extLst>
              <a:ext uri="{FF2B5EF4-FFF2-40B4-BE49-F238E27FC236}">
                <a16:creationId xmlns:a16="http://schemas.microsoft.com/office/drawing/2014/main" id="{CE6F6ACE-4347-9352-E592-BE2E4FC63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5175" y="577056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62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15C4-2E33-E12D-9D9C-F3084FFD4ABE}"/>
              </a:ext>
            </a:extLst>
          </p:cNvPr>
          <p:cNvSpPr>
            <a:spLocks noGrp="1"/>
          </p:cNvSpPr>
          <p:nvPr>
            <p:ph type="title"/>
          </p:nvPr>
        </p:nvSpPr>
        <p:spPr>
          <a:xfrm>
            <a:off x="838200" y="352425"/>
            <a:ext cx="10515600" cy="1325563"/>
          </a:xfrm>
        </p:spPr>
        <p:txBody>
          <a:bodyPr>
            <a:normAutofit/>
          </a:bodyPr>
          <a:lstStyle/>
          <a:p>
            <a:r>
              <a:rPr lang="en-US" sz="6000" b="1" dirty="0">
                <a:solidFill>
                  <a:schemeClr val="bg2">
                    <a:lumMod val="75000"/>
                    <a:lumOff val="25000"/>
                  </a:schemeClr>
                </a:solidFill>
                <a:latin typeface="+mj-lt"/>
              </a:rPr>
              <a:t>Fears</a:t>
            </a:r>
          </a:p>
        </p:txBody>
      </p:sp>
      <p:pic>
        <p:nvPicPr>
          <p:cNvPr id="3" name="Picture 2" descr="A close-up of words&#10;&#10;AI-generated content may be incorrect.">
            <a:extLst>
              <a:ext uri="{FF2B5EF4-FFF2-40B4-BE49-F238E27FC236}">
                <a16:creationId xmlns:a16="http://schemas.microsoft.com/office/drawing/2014/main" id="{B93574BE-3FEE-EE14-E748-36ADBD5EB3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227" y="1384732"/>
            <a:ext cx="11420082" cy="4088535"/>
          </a:xfrm>
          <a:prstGeom prst="rect">
            <a:avLst/>
          </a:prstGeom>
          <a:noFill/>
          <a:ln>
            <a:noFill/>
          </a:ln>
        </p:spPr>
      </p:pic>
      <p:pic>
        <p:nvPicPr>
          <p:cNvPr id="7170" name="Picture 2" descr="OEC State Branding">
            <a:extLst>
              <a:ext uri="{FF2B5EF4-FFF2-40B4-BE49-F238E27FC236}">
                <a16:creationId xmlns:a16="http://schemas.microsoft.com/office/drawing/2014/main" id="{D52FCCA6-28AC-C8E8-A94D-894AABBB3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5175" y="577056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50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42C5-810E-3750-3703-2C05B99129A0}"/>
              </a:ext>
            </a:extLst>
          </p:cNvPr>
          <p:cNvSpPr>
            <a:spLocks noGrp="1"/>
          </p:cNvSpPr>
          <p:nvPr>
            <p:ph type="title"/>
          </p:nvPr>
        </p:nvSpPr>
        <p:spPr>
          <a:xfrm>
            <a:off x="249936" y="98703"/>
            <a:ext cx="11692128" cy="1325563"/>
          </a:xfrm>
        </p:spPr>
        <p:txBody>
          <a:bodyPr/>
          <a:lstStyle/>
          <a:p>
            <a:r>
              <a:rPr lang="en-US" b="1" dirty="0">
                <a:solidFill>
                  <a:schemeClr val="bg2">
                    <a:lumMod val="75000"/>
                    <a:lumOff val="25000"/>
                  </a:schemeClr>
                </a:solidFill>
                <a:latin typeface="+mj-lt"/>
              </a:rPr>
              <a:t>Critical to the Success of Implementation</a:t>
            </a:r>
          </a:p>
        </p:txBody>
      </p:sp>
      <p:pic>
        <p:nvPicPr>
          <p:cNvPr id="6" name="Graphic 5" descr="Ear with solid fill">
            <a:extLst>
              <a:ext uri="{FF2B5EF4-FFF2-40B4-BE49-F238E27FC236}">
                <a16:creationId xmlns:a16="http://schemas.microsoft.com/office/drawing/2014/main" id="{3C916164-B2B2-AA70-A60E-B801F86293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3237" y="1424265"/>
            <a:ext cx="1545155" cy="1545155"/>
          </a:xfrm>
          <a:prstGeom prst="rect">
            <a:avLst/>
          </a:prstGeom>
        </p:spPr>
      </p:pic>
      <p:pic>
        <p:nvPicPr>
          <p:cNvPr id="11" name="Graphic 10" descr="Artificial Intelligence outline">
            <a:extLst>
              <a:ext uri="{FF2B5EF4-FFF2-40B4-BE49-F238E27FC236}">
                <a16:creationId xmlns:a16="http://schemas.microsoft.com/office/drawing/2014/main" id="{E5CD4721-855A-8D75-95BA-B07DF6263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989" y="3200510"/>
            <a:ext cx="1544515" cy="1544515"/>
          </a:xfrm>
          <a:prstGeom prst="rect">
            <a:avLst/>
          </a:prstGeom>
        </p:spPr>
      </p:pic>
      <p:pic>
        <p:nvPicPr>
          <p:cNvPr id="14" name="Graphic 13" descr="Checklist with solid fill">
            <a:extLst>
              <a:ext uri="{FF2B5EF4-FFF2-40B4-BE49-F238E27FC236}">
                <a16:creationId xmlns:a16="http://schemas.microsoft.com/office/drawing/2014/main" id="{3A1214EE-5899-C65C-7214-A1DBAE72FE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0470" y="1600732"/>
            <a:ext cx="1496250" cy="1496250"/>
          </a:xfrm>
          <a:prstGeom prst="rect">
            <a:avLst/>
          </a:prstGeom>
        </p:spPr>
      </p:pic>
      <p:pic>
        <p:nvPicPr>
          <p:cNvPr id="16" name="Graphic 15" descr="Classroom with solid fill">
            <a:extLst>
              <a:ext uri="{FF2B5EF4-FFF2-40B4-BE49-F238E27FC236}">
                <a16:creationId xmlns:a16="http://schemas.microsoft.com/office/drawing/2014/main" id="{4C659D78-CD95-2DAB-4B06-E0AD84090D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65126" y="3429000"/>
            <a:ext cx="1325562" cy="1325562"/>
          </a:xfrm>
          <a:prstGeom prst="rect">
            <a:avLst/>
          </a:prstGeom>
        </p:spPr>
      </p:pic>
      <p:pic>
        <p:nvPicPr>
          <p:cNvPr id="18" name="Graphic 17" descr="Call center with solid fill">
            <a:extLst>
              <a:ext uri="{FF2B5EF4-FFF2-40B4-BE49-F238E27FC236}">
                <a16:creationId xmlns:a16="http://schemas.microsoft.com/office/drawing/2014/main" id="{9C508A4E-24C8-4EE4-9DFE-A71338EC12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44727" y="5367098"/>
            <a:ext cx="914400" cy="914400"/>
          </a:xfrm>
          <a:prstGeom prst="rect">
            <a:avLst/>
          </a:prstGeom>
        </p:spPr>
      </p:pic>
      <p:sp>
        <p:nvSpPr>
          <p:cNvPr id="19" name="TextBox 18">
            <a:extLst>
              <a:ext uri="{FF2B5EF4-FFF2-40B4-BE49-F238E27FC236}">
                <a16:creationId xmlns:a16="http://schemas.microsoft.com/office/drawing/2014/main" id="{967C3484-90B1-6627-AFF1-66B9D2EFC7D5}"/>
              </a:ext>
            </a:extLst>
          </p:cNvPr>
          <p:cNvSpPr txBox="1"/>
          <p:nvPr/>
        </p:nvSpPr>
        <p:spPr>
          <a:xfrm>
            <a:off x="1745984" y="2087247"/>
            <a:ext cx="4869651" cy="523220"/>
          </a:xfrm>
          <a:prstGeom prst="rect">
            <a:avLst/>
          </a:prstGeom>
          <a:noFill/>
        </p:spPr>
        <p:txBody>
          <a:bodyPr wrap="square" rtlCol="0">
            <a:spAutoFit/>
          </a:bodyPr>
          <a:lstStyle/>
          <a:p>
            <a:r>
              <a:rPr lang="en-US" sz="2800" dirty="0">
                <a:solidFill>
                  <a:schemeClr val="bg2">
                    <a:lumMod val="75000"/>
                    <a:lumOff val="25000"/>
                  </a:schemeClr>
                </a:solidFill>
              </a:rPr>
              <a:t>Continuous Feedback Loops</a:t>
            </a:r>
          </a:p>
        </p:txBody>
      </p:sp>
      <p:sp>
        <p:nvSpPr>
          <p:cNvPr id="21" name="TextBox 20">
            <a:extLst>
              <a:ext uri="{FF2B5EF4-FFF2-40B4-BE49-F238E27FC236}">
                <a16:creationId xmlns:a16="http://schemas.microsoft.com/office/drawing/2014/main" id="{3E4D9DAE-7439-42C1-154D-A66E72FCEEC9}"/>
              </a:ext>
            </a:extLst>
          </p:cNvPr>
          <p:cNvSpPr txBox="1"/>
          <p:nvPr/>
        </p:nvSpPr>
        <p:spPr>
          <a:xfrm>
            <a:off x="1864434" y="3792956"/>
            <a:ext cx="3063240" cy="523220"/>
          </a:xfrm>
          <a:prstGeom prst="rect">
            <a:avLst/>
          </a:prstGeom>
          <a:noFill/>
        </p:spPr>
        <p:txBody>
          <a:bodyPr wrap="square" rtlCol="0">
            <a:spAutoFit/>
          </a:bodyPr>
          <a:lstStyle/>
          <a:p>
            <a:r>
              <a:rPr lang="en-US" sz="2800" dirty="0">
                <a:solidFill>
                  <a:schemeClr val="bg2">
                    <a:lumMod val="75000"/>
                    <a:lumOff val="25000"/>
                  </a:schemeClr>
                </a:solidFill>
              </a:rPr>
              <a:t>Small Pilots </a:t>
            </a:r>
          </a:p>
        </p:txBody>
      </p:sp>
      <p:sp>
        <p:nvSpPr>
          <p:cNvPr id="22" name="TextBox 21">
            <a:extLst>
              <a:ext uri="{FF2B5EF4-FFF2-40B4-BE49-F238E27FC236}">
                <a16:creationId xmlns:a16="http://schemas.microsoft.com/office/drawing/2014/main" id="{30018F05-9DFD-3AC6-85D0-5DDEB28FC60A}"/>
              </a:ext>
            </a:extLst>
          </p:cNvPr>
          <p:cNvSpPr txBox="1"/>
          <p:nvPr/>
        </p:nvSpPr>
        <p:spPr>
          <a:xfrm>
            <a:off x="7944984" y="2087247"/>
            <a:ext cx="3997080" cy="523220"/>
          </a:xfrm>
          <a:prstGeom prst="rect">
            <a:avLst/>
          </a:prstGeom>
          <a:noFill/>
        </p:spPr>
        <p:txBody>
          <a:bodyPr wrap="square" rtlCol="0">
            <a:spAutoFit/>
          </a:bodyPr>
          <a:lstStyle/>
          <a:p>
            <a:r>
              <a:rPr lang="en-US" sz="2800" dirty="0">
                <a:solidFill>
                  <a:schemeClr val="bg2">
                    <a:lumMod val="75000"/>
                    <a:lumOff val="25000"/>
                  </a:schemeClr>
                </a:solidFill>
              </a:rPr>
              <a:t>Intentional Rolls Outs</a:t>
            </a:r>
          </a:p>
        </p:txBody>
      </p:sp>
      <p:sp>
        <p:nvSpPr>
          <p:cNvPr id="23" name="TextBox 22">
            <a:extLst>
              <a:ext uri="{FF2B5EF4-FFF2-40B4-BE49-F238E27FC236}">
                <a16:creationId xmlns:a16="http://schemas.microsoft.com/office/drawing/2014/main" id="{F6BE5BE2-77B5-DC51-1ED3-F4872328A72D}"/>
              </a:ext>
            </a:extLst>
          </p:cNvPr>
          <p:cNvSpPr txBox="1"/>
          <p:nvPr/>
        </p:nvSpPr>
        <p:spPr>
          <a:xfrm>
            <a:off x="7819639" y="3839122"/>
            <a:ext cx="4247769" cy="954107"/>
          </a:xfrm>
          <a:prstGeom prst="rect">
            <a:avLst/>
          </a:prstGeom>
          <a:noFill/>
        </p:spPr>
        <p:txBody>
          <a:bodyPr wrap="square" rtlCol="0">
            <a:spAutoFit/>
          </a:bodyPr>
          <a:lstStyle/>
          <a:p>
            <a:r>
              <a:rPr lang="en-US" sz="2800" dirty="0">
                <a:solidFill>
                  <a:schemeClr val="bg2">
                    <a:lumMod val="75000"/>
                    <a:lumOff val="25000"/>
                  </a:schemeClr>
                </a:solidFill>
              </a:rPr>
              <a:t>Learning Aides and Training </a:t>
            </a:r>
          </a:p>
        </p:txBody>
      </p:sp>
      <p:sp>
        <p:nvSpPr>
          <p:cNvPr id="24" name="TextBox 23">
            <a:extLst>
              <a:ext uri="{FF2B5EF4-FFF2-40B4-BE49-F238E27FC236}">
                <a16:creationId xmlns:a16="http://schemas.microsoft.com/office/drawing/2014/main" id="{517BB24C-088B-6442-FB0A-F718C28CE133}"/>
              </a:ext>
            </a:extLst>
          </p:cNvPr>
          <p:cNvSpPr txBox="1"/>
          <p:nvPr/>
        </p:nvSpPr>
        <p:spPr>
          <a:xfrm>
            <a:off x="3959127" y="5675441"/>
            <a:ext cx="5253699" cy="523220"/>
          </a:xfrm>
          <a:prstGeom prst="rect">
            <a:avLst/>
          </a:prstGeom>
          <a:noFill/>
        </p:spPr>
        <p:txBody>
          <a:bodyPr wrap="square" rtlCol="0">
            <a:spAutoFit/>
          </a:bodyPr>
          <a:lstStyle/>
          <a:p>
            <a:r>
              <a:rPr lang="en-US" sz="2800" dirty="0">
                <a:solidFill>
                  <a:schemeClr val="bg2">
                    <a:lumMod val="75000"/>
                    <a:lumOff val="25000"/>
                  </a:schemeClr>
                </a:solidFill>
              </a:rPr>
              <a:t>Responsive Customer Service </a:t>
            </a:r>
          </a:p>
        </p:txBody>
      </p:sp>
      <p:pic>
        <p:nvPicPr>
          <p:cNvPr id="25" name="Picture 2" descr="OEC State Branding">
            <a:extLst>
              <a:ext uri="{FF2B5EF4-FFF2-40B4-BE49-F238E27FC236}">
                <a16:creationId xmlns:a16="http://schemas.microsoft.com/office/drawing/2014/main" id="{6986F0E4-9BA2-4583-B11C-A5BEA6D37D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81207" y="5824298"/>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40405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1808</TotalTime>
  <Words>1162</Words>
  <Application>Microsoft Office PowerPoint</Application>
  <PresentationFormat>Widescreen</PresentationFormat>
  <Paragraphs>146</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Lato</vt:lpstr>
      <vt:lpstr>Arial</vt:lpstr>
      <vt:lpstr>Roboto</vt:lpstr>
      <vt:lpstr>Calibri</vt:lpstr>
      <vt:lpstr>Play</vt:lpstr>
      <vt:lpstr>Office Theme</vt:lpstr>
      <vt:lpstr>PowerPoint Presentation</vt:lpstr>
      <vt:lpstr>PowerPoint Presentation</vt:lpstr>
      <vt:lpstr>HB 5003 Requirements </vt:lpstr>
      <vt:lpstr>PowerPoint Presentation</vt:lpstr>
      <vt:lpstr>PowerPoint Presentation</vt:lpstr>
      <vt:lpstr>Listening to Learn…</vt:lpstr>
      <vt:lpstr>Hopes</vt:lpstr>
      <vt:lpstr>Fears</vt:lpstr>
      <vt:lpstr>Critical to the Success of Implementation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Celis, John</dc:creator>
  <cp:lastModifiedBy>Marini, Jill</cp:lastModifiedBy>
  <cp:revision>60</cp:revision>
  <dcterms:created xsi:type="dcterms:W3CDTF">2025-10-15T20:32:47Z</dcterms:created>
  <dcterms:modified xsi:type="dcterms:W3CDTF">2026-04-01T15:39:47Z</dcterms:modified>
</cp:coreProperties>
</file>