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1" r:id="rId2"/>
    <p:sldId id="2822" r:id="rId3"/>
    <p:sldId id="2821" r:id="rId4"/>
    <p:sldId id="2817" r:id="rId5"/>
    <p:sldId id="2693" r:id="rId6"/>
    <p:sldId id="2819" r:id="rId7"/>
    <p:sldId id="281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89D81D-4540-6716-A5AE-5AB149821F7E}" name="Reinstein, Samantha" initials="RS" userId="S::samantha.reinstein@ct.gov::631dfcf9-80e1-4d90-a5a1-50ec6e540d70" providerId="AD"/>
  <p188:author id="{68222369-73A8-0B87-2CF5-2CFC73CC624D}" name="Dudanowicz, Kristen" initials="DK" userId="S::kristen.dudanowicz@ct.gov::81804c5a-5bea-4f81-8990-8e2cf74cf012" providerId="AD"/>
  <p188:author id="{3EB35577-A64F-FF16-7017-3FFE60C8154C}" name="Flis, Deb" initials="FD" userId="S::deb.flis@ct.gov::dd383751-fd67-42d0-b331-6833c6dd92c8" providerId="AD"/>
  <p188:author id="{60A2F6C9-E1ED-11C5-356F-5D4FFBCBA52C}" name="Dudanowicz, Kristen" initials="KD" userId="S::Kristen.Dudanowicz@ct.gov::81804c5a-5bea-4f81-8990-8e2cf74cf012" providerId="AD"/>
  <p188:author id="{280104E2-AE1D-258C-C70A-E29C5D37AFE4}" name="Trueworthy, Elena" initials="TE" userId="S::elena.trueworthy@ct.gov::28145f9e-c645-425c-89a5-f8ed9f5203ff" providerId="AD"/>
  <p188:author id="{53EABCE5-3C80-01C2-5D79-63D20FEBBB4D}" name="Trueworthy, Elena" initials="ET" userId="S::Elena.Trueworthy@ct.gov::28145f9e-c645-425c-89a5-f8ed9f5203ff" providerId="AD"/>
  <p188:author id="{991E3DED-781C-1E61-8A2E-91F827D6EBF9}" name="Adair, Maggie" initials="AM" userId="S::maggie.adair@ct.gov::45d3ab8d-1cc0-4061-b1fa-0c09a9aab45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B01473-BE4B-45A8-E427-B2406A97693E}" v="165" dt="2026-04-06T21:12:15.822"/>
    <p1510:client id="{1DC86223-397E-84BB-575C-B0C6B5760D37}" v="2" dt="2026-04-06T20:07:02.076"/>
    <p1510:client id="{310D9BEB-7D42-5264-6E88-5E1D296E56C3}" v="2" dt="2026-04-08T11:13:47.402"/>
    <p1510:client id="{3D393A85-ECE5-CA6A-DF05-F0852B34AEFA}" v="40" dt="2026-04-08T12:12:53.736"/>
    <p1510:client id="{3D4926C6-E1FB-07AC-AC68-29AE57FF4E18}" v="55" dt="2026-04-07T14:09:18.068"/>
    <p1510:client id="{715F2180-078F-BA49-1612-7213BA4FE5F2}" v="2" dt="2026-04-07T20:43:54.774"/>
    <p1510:client id="{7903EB6F-1CDA-43DE-94F9-38FB5A787E84}" v="166" dt="2026-04-06T21:20:27.927"/>
    <p1510:client id="{89B2F09D-0820-42AD-81AB-126A98D7588B}" v="62" dt="2026-04-06T20:44:19.325"/>
    <p1510:client id="{C4CEB1F2-AB78-CB42-3D40-23548FB36047}" v="11" dt="2026-04-07T17:40:12.531"/>
    <p1510:client id="{CBF452CB-AA67-B691-EF13-45B302AD93A9}" v="14" dt="2026-04-07T19:57:30.566"/>
    <p1510:client id="{D910534D-3887-F68B-B061-0700D4B00C03}" v="303" dt="2026-04-08T20:01:21.4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danowicz, Kristen" userId="S::kristen.dudanowicz@ct.gov::81804c5a-5bea-4f81-8990-8e2cf74cf012" providerId="AD" clId="Web-{CBF452CB-AA67-B691-EF13-45B302AD93A9}"/>
    <pc:docChg chg="addSld modSld">
      <pc:chgData name="Dudanowicz, Kristen" userId="S::kristen.dudanowicz@ct.gov::81804c5a-5bea-4f81-8990-8e2cf74cf012" providerId="AD" clId="Web-{CBF452CB-AA67-B691-EF13-45B302AD93A9}" dt="2026-04-07T19:56:46.456" v="14" actId="20577"/>
      <pc:docMkLst>
        <pc:docMk/>
      </pc:docMkLst>
      <pc:sldChg chg="modSp add replId">
        <pc:chgData name="Dudanowicz, Kristen" userId="S::kristen.dudanowicz@ct.gov::81804c5a-5bea-4f81-8990-8e2cf74cf012" providerId="AD" clId="Web-{CBF452CB-AA67-B691-EF13-45B302AD93A9}" dt="2026-04-07T19:56:46.456" v="14" actId="20577"/>
        <pc:sldMkLst>
          <pc:docMk/>
          <pc:sldMk cId="1360375022" sldId="2822"/>
        </pc:sldMkLst>
        <pc:spChg chg="mod">
          <ac:chgData name="Dudanowicz, Kristen" userId="S::kristen.dudanowicz@ct.gov::81804c5a-5bea-4f81-8990-8e2cf74cf012" providerId="AD" clId="Web-{CBF452CB-AA67-B691-EF13-45B302AD93A9}" dt="2026-04-07T19:56:46.456" v="14" actId="20577"/>
          <ac:spMkLst>
            <pc:docMk/>
            <pc:sldMk cId="1360375022" sldId="2822"/>
            <ac:spMk id="3" creationId="{AF8BFC6C-574B-A975-57CC-19CEA2CBB3AC}"/>
          </ac:spMkLst>
        </pc:spChg>
      </pc:sldChg>
    </pc:docChg>
  </pc:docChgLst>
  <pc:docChgLst>
    <pc:chgData name="Reinstein, Samantha" userId="S::samantha.reinstein@ct.gov::631dfcf9-80e1-4d90-a5a1-50ec6e540d70" providerId="AD" clId="Web-{3D4926C6-E1FB-07AC-AC68-29AE57FF4E18}"/>
    <pc:docChg chg="mod modSld">
      <pc:chgData name="Reinstein, Samantha" userId="S::samantha.reinstein@ct.gov::631dfcf9-80e1-4d90-a5a1-50ec6e540d70" providerId="AD" clId="Web-{3D4926C6-E1FB-07AC-AC68-29AE57FF4E18}" dt="2026-04-07T14:08:48.490" v="26" actId="20577"/>
      <pc:docMkLst>
        <pc:docMk/>
      </pc:docMkLst>
      <pc:sldChg chg="modSp">
        <pc:chgData name="Reinstein, Samantha" userId="S::samantha.reinstein@ct.gov::631dfcf9-80e1-4d90-a5a1-50ec6e540d70" providerId="AD" clId="Web-{3D4926C6-E1FB-07AC-AC68-29AE57FF4E18}" dt="2026-04-07T14:08:48.490" v="26" actId="20577"/>
        <pc:sldMkLst>
          <pc:docMk/>
          <pc:sldMk cId="3279542032" sldId="2819"/>
        </pc:sldMkLst>
        <pc:spChg chg="mod">
          <ac:chgData name="Reinstein, Samantha" userId="S::samantha.reinstein@ct.gov::631dfcf9-80e1-4d90-a5a1-50ec6e540d70" providerId="AD" clId="Web-{3D4926C6-E1FB-07AC-AC68-29AE57FF4E18}" dt="2026-04-07T14:08:48.490" v="26" actId="20577"/>
          <ac:spMkLst>
            <pc:docMk/>
            <pc:sldMk cId="3279542032" sldId="2819"/>
            <ac:spMk id="4" creationId="{353B23CA-3FF3-3407-32EA-5B928E0E4A11}"/>
          </ac:spMkLst>
        </pc:spChg>
      </pc:sldChg>
    </pc:docChg>
  </pc:docChgLst>
  <pc:docChgLst>
    <pc:chgData name="Flis, Deb" userId="S::deb.flis@ct.gov::dd383751-fd67-42d0-b331-6833c6dd92c8" providerId="AD" clId="Web-{1DC86223-397E-84BB-575C-B0C6B5760D37}"/>
    <pc:docChg chg="mod">
      <pc:chgData name="Flis, Deb" userId="S::deb.flis@ct.gov::dd383751-fd67-42d0-b331-6833c6dd92c8" providerId="AD" clId="Web-{1DC86223-397E-84BB-575C-B0C6B5760D37}" dt="2026-04-06T20:07:02.076" v="0"/>
      <pc:docMkLst>
        <pc:docMk/>
      </pc:docMkLst>
    </pc:docChg>
  </pc:docChgLst>
  <pc:docChgLst>
    <pc:chgData name="Dudanowicz, Kristen" userId="81804c5a-5bea-4f81-8990-8e2cf74cf012" providerId="ADAL" clId="{5C6DCF75-87E0-46C2-A790-EBC2E7A5BF86}"/>
    <pc:docChg chg="custSel modSld">
      <pc:chgData name="Dudanowicz, Kristen" userId="81804c5a-5bea-4f81-8990-8e2cf74cf012" providerId="ADAL" clId="{5C6DCF75-87E0-46C2-A790-EBC2E7A5BF86}" dt="2026-04-06T21:20:05.393" v="158" actId="1076"/>
      <pc:docMkLst>
        <pc:docMk/>
      </pc:docMkLst>
      <pc:sldChg chg="modSp mod">
        <pc:chgData name="Dudanowicz, Kristen" userId="81804c5a-5bea-4f81-8990-8e2cf74cf012" providerId="ADAL" clId="{5C6DCF75-87E0-46C2-A790-EBC2E7A5BF86}" dt="2026-04-06T20:21:48.737" v="154" actId="6549"/>
        <pc:sldMkLst>
          <pc:docMk/>
          <pc:sldMk cId="3279542032" sldId="2819"/>
        </pc:sldMkLst>
        <pc:spChg chg="mod">
          <ac:chgData name="Dudanowicz, Kristen" userId="81804c5a-5bea-4f81-8990-8e2cf74cf012" providerId="ADAL" clId="{5C6DCF75-87E0-46C2-A790-EBC2E7A5BF86}" dt="2026-04-06T20:21:48.737" v="154" actId="6549"/>
          <ac:spMkLst>
            <pc:docMk/>
            <pc:sldMk cId="3279542032" sldId="2819"/>
            <ac:spMk id="3" creationId="{CAA3AADA-8ADA-F86A-8EEE-4410CFBDF9CE}"/>
          </ac:spMkLst>
        </pc:spChg>
        <pc:spChg chg="mod">
          <ac:chgData name="Dudanowicz, Kristen" userId="81804c5a-5bea-4f81-8990-8e2cf74cf012" providerId="ADAL" clId="{5C6DCF75-87E0-46C2-A790-EBC2E7A5BF86}" dt="2026-04-06T18:08:06.609" v="58" actId="20577"/>
          <ac:spMkLst>
            <pc:docMk/>
            <pc:sldMk cId="3279542032" sldId="2819"/>
            <ac:spMk id="4" creationId="{353B23CA-3FF3-3407-32EA-5B928E0E4A11}"/>
          </ac:spMkLst>
        </pc:spChg>
      </pc:sldChg>
      <pc:sldChg chg="addSp delSp modSp mod">
        <pc:chgData name="Dudanowicz, Kristen" userId="81804c5a-5bea-4f81-8990-8e2cf74cf012" providerId="ADAL" clId="{5C6DCF75-87E0-46C2-A790-EBC2E7A5BF86}" dt="2026-04-06T21:20:05.393" v="158" actId="1076"/>
        <pc:sldMkLst>
          <pc:docMk/>
          <pc:sldMk cId="1435973816" sldId="2821"/>
        </pc:sldMkLst>
        <pc:picChg chg="add mod">
          <ac:chgData name="Dudanowicz, Kristen" userId="81804c5a-5bea-4f81-8990-8e2cf74cf012" providerId="ADAL" clId="{5C6DCF75-87E0-46C2-A790-EBC2E7A5BF86}" dt="2026-04-06T21:20:05.393" v="158" actId="1076"/>
          <ac:picMkLst>
            <pc:docMk/>
            <pc:sldMk cId="1435973816" sldId="2821"/>
            <ac:picMk id="5" creationId="{203DA366-2C44-3482-945E-486ADA21D1CB}"/>
          </ac:picMkLst>
        </pc:picChg>
      </pc:sldChg>
    </pc:docChg>
  </pc:docChgLst>
  <pc:docChgLst>
    <pc:chgData name="Dudanowicz, Kristen" userId="S::kristen.dudanowicz@ct.gov::81804c5a-5bea-4f81-8990-8e2cf74cf012" providerId="AD" clId="Web-{3D393A85-ECE5-CA6A-DF05-F0852B34AEFA}"/>
    <pc:docChg chg="modSld">
      <pc:chgData name="Dudanowicz, Kristen" userId="S::kristen.dudanowicz@ct.gov::81804c5a-5bea-4f81-8990-8e2cf74cf012" providerId="AD" clId="Web-{3D393A85-ECE5-CA6A-DF05-F0852B34AEFA}" dt="2026-04-08T12:12:47.970" v="18" actId="20577"/>
      <pc:docMkLst>
        <pc:docMk/>
      </pc:docMkLst>
      <pc:sldChg chg="modSp">
        <pc:chgData name="Dudanowicz, Kristen" userId="S::kristen.dudanowicz@ct.gov::81804c5a-5bea-4f81-8990-8e2cf74cf012" providerId="AD" clId="Web-{3D393A85-ECE5-CA6A-DF05-F0852B34AEFA}" dt="2026-04-08T12:12:47.970" v="18" actId="20577"/>
        <pc:sldMkLst>
          <pc:docMk/>
          <pc:sldMk cId="3279542032" sldId="2819"/>
        </pc:sldMkLst>
        <pc:spChg chg="mod">
          <ac:chgData name="Dudanowicz, Kristen" userId="S::kristen.dudanowicz@ct.gov::81804c5a-5bea-4f81-8990-8e2cf74cf012" providerId="AD" clId="Web-{3D393A85-ECE5-CA6A-DF05-F0852B34AEFA}" dt="2026-04-08T12:12:47.970" v="18" actId="20577"/>
          <ac:spMkLst>
            <pc:docMk/>
            <pc:sldMk cId="3279542032" sldId="2819"/>
            <ac:spMk id="4" creationId="{353B23CA-3FF3-3407-32EA-5B928E0E4A11}"/>
          </ac:spMkLst>
        </pc:spChg>
      </pc:sldChg>
    </pc:docChg>
  </pc:docChgLst>
  <pc:docChgLst>
    <pc:chgData name="Dudanowicz, Kristen" userId="S::kristen.dudanowicz@ct.gov::81804c5a-5bea-4f81-8990-8e2cf74cf012" providerId="AD" clId="Web-{D910534D-3887-F68B-B061-0700D4B00C03}"/>
    <pc:docChg chg="modSld">
      <pc:chgData name="Dudanowicz, Kristen" userId="S::kristen.dudanowicz@ct.gov::81804c5a-5bea-4f81-8990-8e2cf74cf012" providerId="AD" clId="Web-{D910534D-3887-F68B-B061-0700D4B00C03}" dt="2026-04-08T20:01:21.421" v="162" actId="1076"/>
      <pc:docMkLst>
        <pc:docMk/>
      </pc:docMkLst>
      <pc:sldChg chg="addSp modSp">
        <pc:chgData name="Dudanowicz, Kristen" userId="S::kristen.dudanowicz@ct.gov::81804c5a-5bea-4f81-8990-8e2cf74cf012" providerId="AD" clId="Web-{D910534D-3887-F68B-B061-0700D4B00C03}" dt="2026-04-08T20:01:21.421" v="162" actId="1076"/>
        <pc:sldMkLst>
          <pc:docMk/>
          <pc:sldMk cId="2165486025" sldId="2693"/>
        </pc:sldMkLst>
        <pc:spChg chg="add mod">
          <ac:chgData name="Dudanowicz, Kristen" userId="S::kristen.dudanowicz@ct.gov::81804c5a-5bea-4f81-8990-8e2cf74cf012" providerId="AD" clId="Web-{D910534D-3887-F68B-B061-0700D4B00C03}" dt="2026-04-08T20:01:21.421" v="162" actId="1076"/>
          <ac:spMkLst>
            <pc:docMk/>
            <pc:sldMk cId="2165486025" sldId="2693"/>
            <ac:spMk id="3" creationId="{CCA08308-9DF5-05B1-3000-C01859DEE490}"/>
          </ac:spMkLst>
        </pc:spChg>
        <pc:graphicFrameChg chg="mod modGraphic">
          <ac:chgData name="Dudanowicz, Kristen" userId="S::kristen.dudanowicz@ct.gov::81804c5a-5bea-4f81-8990-8e2cf74cf012" providerId="AD" clId="Web-{D910534D-3887-F68B-B061-0700D4B00C03}" dt="2026-04-08T20:01:16.171" v="161" actId="1076"/>
          <ac:graphicFrameMkLst>
            <pc:docMk/>
            <pc:sldMk cId="2165486025" sldId="2693"/>
            <ac:graphicFrameMk id="13" creationId="{7492E69E-9FB7-A3E2-5284-934DBBFAFB7F}"/>
          </ac:graphicFrameMkLst>
        </pc:graphicFrameChg>
      </pc:sldChg>
      <pc:sldChg chg="modSp">
        <pc:chgData name="Dudanowicz, Kristen" userId="S::kristen.dudanowicz@ct.gov::81804c5a-5bea-4f81-8990-8e2cf74cf012" providerId="AD" clId="Web-{D910534D-3887-F68B-B061-0700D4B00C03}" dt="2026-04-08T17:48:53" v="3" actId="20577"/>
        <pc:sldMkLst>
          <pc:docMk/>
          <pc:sldMk cId="1435129033" sldId="2817"/>
        </pc:sldMkLst>
        <pc:spChg chg="mod">
          <ac:chgData name="Dudanowicz, Kristen" userId="S::kristen.dudanowicz@ct.gov::81804c5a-5bea-4f81-8990-8e2cf74cf012" providerId="AD" clId="Web-{D910534D-3887-F68B-B061-0700D4B00C03}" dt="2026-04-08T17:48:53" v="3" actId="20577"/>
          <ac:spMkLst>
            <pc:docMk/>
            <pc:sldMk cId="1435129033" sldId="2817"/>
            <ac:spMk id="22" creationId="{E7E282FB-9803-0190-1F56-B10DE27A566D}"/>
          </ac:spMkLst>
        </pc:spChg>
      </pc:sldChg>
      <pc:sldChg chg="modSp">
        <pc:chgData name="Dudanowicz, Kristen" userId="S::kristen.dudanowicz@ct.gov::81804c5a-5bea-4f81-8990-8e2cf74cf012" providerId="AD" clId="Web-{D910534D-3887-F68B-B061-0700D4B00C03}" dt="2026-04-08T19:55:14.379" v="40" actId="1076"/>
        <pc:sldMkLst>
          <pc:docMk/>
          <pc:sldMk cId="3279542032" sldId="2819"/>
        </pc:sldMkLst>
        <pc:spChg chg="mod">
          <ac:chgData name="Dudanowicz, Kristen" userId="S::kristen.dudanowicz@ct.gov::81804c5a-5bea-4f81-8990-8e2cf74cf012" providerId="AD" clId="Web-{D910534D-3887-F68B-B061-0700D4B00C03}" dt="2026-04-08T19:54:34.191" v="38" actId="20577"/>
          <ac:spMkLst>
            <pc:docMk/>
            <pc:sldMk cId="3279542032" sldId="2819"/>
            <ac:spMk id="3" creationId="{CAA3AADA-8ADA-F86A-8EEE-4410CFBDF9CE}"/>
          </ac:spMkLst>
        </pc:spChg>
        <pc:spChg chg="mod">
          <ac:chgData name="Dudanowicz, Kristen" userId="S::kristen.dudanowicz@ct.gov::81804c5a-5bea-4f81-8990-8e2cf74cf012" providerId="AD" clId="Web-{D910534D-3887-F68B-B061-0700D4B00C03}" dt="2026-04-08T19:55:14.379" v="40" actId="1076"/>
          <ac:spMkLst>
            <pc:docMk/>
            <pc:sldMk cId="3279542032" sldId="2819"/>
            <ac:spMk id="4" creationId="{353B23CA-3FF3-3407-32EA-5B928E0E4A11}"/>
          </ac:spMkLst>
        </pc:spChg>
      </pc:sldChg>
    </pc:docChg>
  </pc:docChgLst>
  <pc:docChgLst>
    <pc:chgData name="Dudanowicz, Kristen" userId="S::kristen.dudanowicz@ct.gov::81804c5a-5bea-4f81-8990-8e2cf74cf012" providerId="AD" clId="Web-{C4CEB1F2-AB78-CB42-3D40-23548FB36047}"/>
    <pc:docChg chg="mod modSld">
      <pc:chgData name="Dudanowicz, Kristen" userId="S::kristen.dudanowicz@ct.gov::81804c5a-5bea-4f81-8990-8e2cf74cf012" providerId="AD" clId="Web-{C4CEB1F2-AB78-CB42-3D40-23548FB36047}" dt="2026-04-07T17:40:12.531" v="9" actId="20577"/>
      <pc:docMkLst>
        <pc:docMk/>
      </pc:docMkLst>
      <pc:sldChg chg="modSp">
        <pc:chgData name="Dudanowicz, Kristen" userId="S::kristen.dudanowicz@ct.gov::81804c5a-5bea-4f81-8990-8e2cf74cf012" providerId="AD" clId="Web-{C4CEB1F2-AB78-CB42-3D40-23548FB36047}" dt="2026-04-07T17:40:12.531" v="9" actId="20577"/>
        <pc:sldMkLst>
          <pc:docMk/>
          <pc:sldMk cId="1435129033" sldId="2817"/>
        </pc:sldMkLst>
        <pc:spChg chg="mod">
          <ac:chgData name="Dudanowicz, Kristen" userId="S::kristen.dudanowicz@ct.gov::81804c5a-5bea-4f81-8990-8e2cf74cf012" providerId="AD" clId="Web-{C4CEB1F2-AB78-CB42-3D40-23548FB36047}" dt="2026-04-07T17:40:12.531" v="9" actId="20577"/>
          <ac:spMkLst>
            <pc:docMk/>
            <pc:sldMk cId="1435129033" sldId="2817"/>
            <ac:spMk id="13" creationId="{4784D9CF-9F84-7804-0429-A09D6CE8B840}"/>
          </ac:spMkLst>
        </pc:spChg>
      </pc:sldChg>
    </pc:docChg>
  </pc:docChgLst>
  <pc:docChgLst>
    <pc:chgData name="Trueworthy, Elena" userId="S::elena.trueworthy@ct.gov::28145f9e-c645-425c-89a5-f8ed9f5203ff" providerId="AD" clId="Web-{1AB01473-BE4B-45A8-E427-B2406A97693E}"/>
    <pc:docChg chg="modSld">
      <pc:chgData name="Trueworthy, Elena" userId="S::elena.trueworthy@ct.gov::28145f9e-c645-425c-89a5-f8ed9f5203ff" providerId="AD" clId="Web-{1AB01473-BE4B-45A8-E427-B2406A97693E}" dt="2026-04-06T21:29:31.827" v="137"/>
      <pc:docMkLst>
        <pc:docMk/>
      </pc:docMkLst>
      <pc:sldChg chg="delSp modSp modNotes">
        <pc:chgData name="Trueworthy, Elena" userId="S::elena.trueworthy@ct.gov::28145f9e-c645-425c-89a5-f8ed9f5203ff" providerId="AD" clId="Web-{1AB01473-BE4B-45A8-E427-B2406A97693E}" dt="2026-04-06T21:29:31.827" v="137"/>
        <pc:sldMkLst>
          <pc:docMk/>
          <pc:sldMk cId="3279542032" sldId="2819"/>
        </pc:sldMkLst>
        <pc:spChg chg="mod">
          <ac:chgData name="Trueworthy, Elena" userId="S::elena.trueworthy@ct.gov::28145f9e-c645-425c-89a5-f8ed9f5203ff" providerId="AD" clId="Web-{1AB01473-BE4B-45A8-E427-B2406A97693E}" dt="2026-04-06T21:12:14.822" v="84" actId="20577"/>
          <ac:spMkLst>
            <pc:docMk/>
            <pc:sldMk cId="3279542032" sldId="2819"/>
            <ac:spMk id="3" creationId="{CAA3AADA-8ADA-F86A-8EEE-4410CFBDF9CE}"/>
          </ac:spMkLst>
        </pc:spChg>
      </pc:sldChg>
    </pc:docChg>
  </pc:docChgLst>
  <pc:docChgLst>
    <pc:chgData name="Dudanowicz, Kristen" userId="S::kristen.dudanowicz@ct.gov::81804c5a-5bea-4f81-8990-8e2cf74cf012" providerId="AD" clId="Web-{310D9BEB-7D42-5264-6E88-5E1D296E56C3}"/>
    <pc:docChg chg="delSld">
      <pc:chgData name="Dudanowicz, Kristen" userId="S::kristen.dudanowicz@ct.gov::81804c5a-5bea-4f81-8990-8e2cf74cf012" providerId="AD" clId="Web-{310D9BEB-7D42-5264-6E88-5E1D296E56C3}" dt="2026-04-08T11:13:40.777" v="0"/>
      <pc:docMkLst>
        <pc:docMk/>
      </pc:docMkLst>
      <pc:sldChg chg="del">
        <pc:chgData name="Dudanowicz, Kristen" userId="S::kristen.dudanowicz@ct.gov::81804c5a-5bea-4f81-8990-8e2cf74cf012" providerId="AD" clId="Web-{310D9BEB-7D42-5264-6E88-5E1D296E56C3}" dt="2026-04-08T11:13:40.777" v="0"/>
        <pc:sldMkLst>
          <pc:docMk/>
          <pc:sldMk cId="2231716659" sldId="2820"/>
        </pc:sldMkLst>
      </pc:sldChg>
    </pc:docChg>
  </pc:docChgLst>
  <pc:docChgLst>
    <pc:chgData name="Adair, Maggie" userId="S::maggie.adair@ct.gov::45d3ab8d-1cc0-4061-b1fa-0c09a9aab452" providerId="AD" clId="Web-{B92007C0-3DE9-4D92-847A-CA1E886CB07F}"/>
    <pc:docChg chg="mod modSld">
      <pc:chgData name="Adair, Maggie" userId="S::maggie.adair@ct.gov::45d3ab8d-1cc0-4061-b1fa-0c09a9aab452" providerId="AD" clId="Web-{B92007C0-3DE9-4D92-847A-CA1E886CB07F}" dt="2026-04-06T19:08:46.964" v="6" actId="1076"/>
      <pc:docMkLst>
        <pc:docMk/>
      </pc:docMkLst>
      <pc:sldChg chg="modSp">
        <pc:chgData name="Adair, Maggie" userId="S::maggie.adair@ct.gov::45d3ab8d-1cc0-4061-b1fa-0c09a9aab452" providerId="AD" clId="Web-{B92007C0-3DE9-4D92-847A-CA1E886CB07F}" dt="2026-04-06T19:04:37.902" v="0" actId="20577"/>
        <pc:sldMkLst>
          <pc:docMk/>
          <pc:sldMk cId="1435129033" sldId="2817"/>
        </pc:sldMkLst>
        <pc:spChg chg="mod">
          <ac:chgData name="Adair, Maggie" userId="S::maggie.adair@ct.gov::45d3ab8d-1cc0-4061-b1fa-0c09a9aab452" providerId="AD" clId="Web-{B92007C0-3DE9-4D92-847A-CA1E886CB07F}" dt="2026-04-06T19:04:37.902" v="0" actId="20577"/>
          <ac:spMkLst>
            <pc:docMk/>
            <pc:sldMk cId="1435129033" sldId="2817"/>
            <ac:spMk id="21" creationId="{A7B2501A-7FD4-28FA-6B50-0679EAC828CA}"/>
          </ac:spMkLst>
        </pc:spChg>
      </pc:sldChg>
      <pc:sldChg chg="modSp">
        <pc:chgData name="Adair, Maggie" userId="S::maggie.adair@ct.gov::45d3ab8d-1cc0-4061-b1fa-0c09a9aab452" providerId="AD" clId="Web-{B92007C0-3DE9-4D92-847A-CA1E886CB07F}" dt="2026-04-06T19:08:46.964" v="6" actId="1076"/>
        <pc:sldMkLst>
          <pc:docMk/>
          <pc:sldMk cId="3279542032" sldId="2819"/>
        </pc:sldMkLst>
        <pc:spChg chg="mod">
          <ac:chgData name="Adair, Maggie" userId="S::maggie.adair@ct.gov::45d3ab8d-1cc0-4061-b1fa-0c09a9aab452" providerId="AD" clId="Web-{B92007C0-3DE9-4D92-847A-CA1E886CB07F}" dt="2026-04-06T19:08:35.511" v="5" actId="14100"/>
          <ac:spMkLst>
            <pc:docMk/>
            <pc:sldMk cId="3279542032" sldId="2819"/>
            <ac:spMk id="3" creationId="{CAA3AADA-8ADA-F86A-8EEE-4410CFBDF9CE}"/>
          </ac:spMkLst>
        </pc:spChg>
      </pc:sldChg>
    </pc:docChg>
  </pc:docChgLst>
  <pc:docChgLst>
    <pc:chgData name="Trueworthy, Elena" userId="S::elena.trueworthy@ct.gov::28145f9e-c645-425c-89a5-f8ed9f5203ff" providerId="AD" clId="Web-{715F2180-078F-BA49-1612-7213BA4FE5F2}"/>
    <pc:docChg chg="mod">
      <pc:chgData name="Trueworthy, Elena" userId="S::elena.trueworthy@ct.gov::28145f9e-c645-425c-89a5-f8ed9f5203ff" providerId="AD" clId="Web-{715F2180-078F-BA49-1612-7213BA4FE5F2}" dt="2026-04-07T20:43:54.774" v="0"/>
      <pc:docMkLst>
        <pc:docMk/>
      </pc:docMkLst>
    </pc:docChg>
  </pc:docChgLst>
  <pc:docChgLst>
    <pc:chgData name="Trueworthy, Elena" userId="28145f9e-c645-425c-89a5-f8ed9f5203ff" providerId="ADAL" clId="{9AF1D432-0520-421A-956D-E2E6D4882232}"/>
    <pc:docChg chg="custSel modSld">
      <pc:chgData name="Trueworthy, Elena" userId="28145f9e-c645-425c-89a5-f8ed9f5203ff" providerId="ADAL" clId="{9AF1D432-0520-421A-956D-E2E6D4882232}" dt="2026-04-06T20:41:03.131" v="471" actId="20577"/>
      <pc:docMkLst>
        <pc:docMk/>
      </pc:docMkLst>
      <pc:sldChg chg="modSp mod modNotesTx">
        <pc:chgData name="Trueworthy, Elena" userId="28145f9e-c645-425c-89a5-f8ed9f5203ff" providerId="ADAL" clId="{9AF1D432-0520-421A-956D-E2E6D4882232}" dt="2026-04-06T11:41:20.962" v="413" actId="20577"/>
        <pc:sldMkLst>
          <pc:docMk/>
          <pc:sldMk cId="2165486025" sldId="2693"/>
        </pc:sldMkLst>
        <pc:spChg chg="mod">
          <ac:chgData name="Trueworthy, Elena" userId="28145f9e-c645-425c-89a5-f8ed9f5203ff" providerId="ADAL" clId="{9AF1D432-0520-421A-956D-E2E6D4882232}" dt="2026-04-06T11:26:20.482" v="128" actId="20577"/>
          <ac:spMkLst>
            <pc:docMk/>
            <pc:sldMk cId="2165486025" sldId="2693"/>
            <ac:spMk id="2" creationId="{1CB29FDA-9EFA-B25A-0CF5-2C65FC7E5990}"/>
          </ac:spMkLst>
        </pc:spChg>
      </pc:sldChg>
      <pc:sldChg chg="addSp modSp mod">
        <pc:chgData name="Trueworthy, Elena" userId="28145f9e-c645-425c-89a5-f8ed9f5203ff" providerId="ADAL" clId="{9AF1D432-0520-421A-956D-E2E6D4882232}" dt="2026-04-06T20:41:03.131" v="471" actId="20577"/>
        <pc:sldMkLst>
          <pc:docMk/>
          <pc:sldMk cId="1435129033" sldId="2817"/>
        </pc:sldMkLst>
        <pc:spChg chg="mod">
          <ac:chgData name="Trueworthy, Elena" userId="28145f9e-c645-425c-89a5-f8ed9f5203ff" providerId="ADAL" clId="{9AF1D432-0520-421A-956D-E2E6D4882232}" dt="2026-04-06T11:24:00.468" v="63" actId="1076"/>
          <ac:spMkLst>
            <pc:docMk/>
            <pc:sldMk cId="1435129033" sldId="2817"/>
            <ac:spMk id="4" creationId="{A9396C8A-54E7-6F26-27EC-0274350E4960}"/>
          </ac:spMkLst>
        </pc:spChg>
        <pc:spChg chg="mod">
          <ac:chgData name="Trueworthy, Elena" userId="28145f9e-c645-425c-89a5-f8ed9f5203ff" providerId="ADAL" clId="{9AF1D432-0520-421A-956D-E2E6D4882232}" dt="2026-04-06T20:41:03.131" v="471" actId="20577"/>
          <ac:spMkLst>
            <pc:docMk/>
            <pc:sldMk cId="1435129033" sldId="2817"/>
            <ac:spMk id="13" creationId="{4784D9CF-9F84-7804-0429-A09D6CE8B840}"/>
          </ac:spMkLst>
        </pc:spChg>
        <pc:spChg chg="add mod">
          <ac:chgData name="Trueworthy, Elena" userId="28145f9e-c645-425c-89a5-f8ed9f5203ff" providerId="ADAL" clId="{9AF1D432-0520-421A-956D-E2E6D4882232}" dt="2026-04-06T11:24:54.885" v="117" actId="5793"/>
          <ac:spMkLst>
            <pc:docMk/>
            <pc:sldMk cId="1435129033" sldId="2817"/>
            <ac:spMk id="21" creationId="{A7B2501A-7FD4-28FA-6B50-0679EAC828CA}"/>
          </ac:spMkLst>
        </pc:spChg>
        <pc:spChg chg="add mod">
          <ac:chgData name="Trueworthy, Elena" userId="28145f9e-c645-425c-89a5-f8ed9f5203ff" providerId="ADAL" clId="{9AF1D432-0520-421A-956D-E2E6D4882232}" dt="2026-04-06T20:40:33.530" v="463" actId="20577"/>
          <ac:spMkLst>
            <pc:docMk/>
            <pc:sldMk cId="1435129033" sldId="2817"/>
            <ac:spMk id="22" creationId="{E7E282FB-9803-0190-1F56-B10DE27A566D}"/>
          </ac:spMkLst>
        </pc:spChg>
        <pc:spChg chg="add mod">
          <ac:chgData name="Trueworthy, Elena" userId="28145f9e-c645-425c-89a5-f8ed9f5203ff" providerId="ADAL" clId="{9AF1D432-0520-421A-956D-E2E6D4882232}" dt="2026-04-06T20:37:38.510" v="415" actId="1076"/>
          <ac:spMkLst>
            <pc:docMk/>
            <pc:sldMk cId="1435129033" sldId="2817"/>
            <ac:spMk id="23" creationId="{B8B7C293-78CD-7268-ECA4-F74C62ABBD19}"/>
          </ac:spMkLst>
        </pc:spChg>
      </pc:sldChg>
      <pc:sldChg chg="addSp modSp mod">
        <pc:chgData name="Trueworthy, Elena" userId="28145f9e-c645-425c-89a5-f8ed9f5203ff" providerId="ADAL" clId="{9AF1D432-0520-421A-956D-E2E6D4882232}" dt="2026-04-06T11:34:34.382" v="271" actId="1076"/>
        <pc:sldMkLst>
          <pc:docMk/>
          <pc:sldMk cId="3279542032" sldId="2819"/>
        </pc:sldMkLst>
        <pc:spChg chg="mod">
          <ac:chgData name="Trueworthy, Elena" userId="28145f9e-c645-425c-89a5-f8ed9f5203ff" providerId="ADAL" clId="{9AF1D432-0520-421A-956D-E2E6D4882232}" dt="2026-04-06T11:18:07.907" v="33" actId="113"/>
          <ac:spMkLst>
            <pc:docMk/>
            <pc:sldMk cId="3279542032" sldId="2819"/>
            <ac:spMk id="3" creationId="{CAA3AADA-8ADA-F86A-8EEE-4410CFBDF9C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BC544D-4CB7-4900-8D5F-91C7593A2AEF}"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AAD2EE-D516-4177-8A24-FA4E56AC7BEB}" type="slidenum">
              <a:rPr lang="en-US" smtClean="0"/>
              <a:t>‹#›</a:t>
            </a:fld>
            <a:endParaRPr lang="en-US"/>
          </a:p>
        </p:txBody>
      </p:sp>
    </p:spTree>
    <p:extLst>
      <p:ext uri="{BB962C8B-B14F-4D97-AF65-F5344CB8AC3E}">
        <p14:creationId xmlns:p14="http://schemas.microsoft.com/office/powerpoint/2010/main" val="1523346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a:extLst>
            <a:ext uri="{FF2B5EF4-FFF2-40B4-BE49-F238E27FC236}">
              <a16:creationId xmlns:a16="http://schemas.microsoft.com/office/drawing/2014/main" id="{DC3F0211-BE6F-6162-661C-0A9D61A58CCB}"/>
            </a:ext>
          </a:extLst>
        </p:cNvPr>
        <p:cNvGrpSpPr/>
        <p:nvPr/>
      </p:nvGrpSpPr>
      <p:grpSpPr>
        <a:xfrm>
          <a:off x="0" y="0"/>
          <a:ext cx="0" cy="0"/>
          <a:chOff x="0" y="0"/>
          <a:chExt cx="0" cy="0"/>
        </a:xfrm>
      </p:grpSpPr>
      <p:sp>
        <p:nvSpPr>
          <p:cNvPr id="39" name="Google Shape;39;p1:notes">
            <a:extLst>
              <a:ext uri="{FF2B5EF4-FFF2-40B4-BE49-F238E27FC236}">
                <a16:creationId xmlns:a16="http://schemas.microsoft.com/office/drawing/2014/main" id="{4AE9CA0E-E9D1-9CC1-E240-B41263D57D4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 name="Google Shape;40;p1:notes">
            <a:extLst>
              <a:ext uri="{FF2B5EF4-FFF2-40B4-BE49-F238E27FC236}">
                <a16:creationId xmlns:a16="http://schemas.microsoft.com/office/drawing/2014/main" id="{DCD2227A-EC07-A807-BC1C-620B136ED52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extLst>
      <p:ext uri="{BB962C8B-B14F-4D97-AF65-F5344CB8AC3E}">
        <p14:creationId xmlns:p14="http://schemas.microsoft.com/office/powerpoint/2010/main" val="1953702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49A32-0ACA-52CC-1C9F-55C52E326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96D73-85A6-A70D-392E-2CBFA112ED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B534B3-E856-1285-1F79-6E9E59631DC5}"/>
              </a:ext>
            </a:extLst>
          </p:cNvPr>
          <p:cNvSpPr>
            <a:spLocks noGrp="1"/>
          </p:cNvSpPr>
          <p:nvPr>
            <p:ph type="body" idx="1"/>
          </p:nvPr>
        </p:nvSpPr>
        <p:spPr/>
        <p:txBody>
          <a:bodyPr/>
          <a:lstStyle/>
          <a:p>
            <a:r>
              <a:rPr lang="en-US"/>
              <a:t>Reminder about timing and way the endowment deposits work</a:t>
            </a:r>
          </a:p>
          <a:p>
            <a:r>
              <a:rPr lang="en-US"/>
              <a:t>Too early to know exactly what is going to happen with surplus</a:t>
            </a:r>
          </a:p>
          <a:p>
            <a:r>
              <a:rPr lang="en-US"/>
              <a:t>Agency standing ready to take steps once amount is known</a:t>
            </a:r>
          </a:p>
          <a:p>
            <a:r>
              <a:rPr lang="en-US"/>
              <a:t>As such, scenarios are being developed to get an idea for how we can stand ready</a:t>
            </a:r>
          </a:p>
          <a:p>
            <a:r>
              <a:rPr lang="en-US"/>
              <a:t>Thie advisory board is critical to helping guide and advise </a:t>
            </a:r>
          </a:p>
          <a:p>
            <a:endParaRPr lang="en-US"/>
          </a:p>
        </p:txBody>
      </p:sp>
      <p:sp>
        <p:nvSpPr>
          <p:cNvPr id="4" name="Slide Number Placeholder 3">
            <a:extLst>
              <a:ext uri="{FF2B5EF4-FFF2-40B4-BE49-F238E27FC236}">
                <a16:creationId xmlns:a16="http://schemas.microsoft.com/office/drawing/2014/main" id="{BE572582-5C9E-5C0E-43C7-C54F533B85B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21088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Remind the board that this is a small amount compared to the GF and $184M that goes toward ESCT spaces now and will continue. </a:t>
            </a:r>
          </a:p>
        </p:txBody>
      </p:sp>
      <p:sp>
        <p:nvSpPr>
          <p:cNvPr id="4" name="Slide Number Placeholder 3"/>
          <p:cNvSpPr>
            <a:spLocks noGrp="1"/>
          </p:cNvSpPr>
          <p:nvPr>
            <p:ph type="sldNum" sz="quarter" idx="5"/>
          </p:nvPr>
        </p:nvSpPr>
        <p:spPr/>
        <p:txBody>
          <a:bodyPr/>
          <a:lstStyle/>
          <a:p>
            <a:fld id="{22AAD2EE-D516-4177-8A24-FA4E56AC7BEB}" type="slidenum">
              <a:rPr lang="en-US" smtClean="0"/>
              <a:t>5</a:t>
            </a:fld>
            <a:endParaRPr lang="en-US"/>
          </a:p>
        </p:txBody>
      </p:sp>
    </p:spTree>
    <p:extLst>
      <p:ext uri="{BB962C8B-B14F-4D97-AF65-F5344CB8AC3E}">
        <p14:creationId xmlns:p14="http://schemas.microsoft.com/office/powerpoint/2010/main" val="12669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AB9E0-3BD1-D7CF-2637-4C62F44488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A3502-7ACD-7730-BE87-15C4E8E22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BE41F1-9FA3-9221-A482-50AB68F8EC62}"/>
              </a:ext>
            </a:extLst>
          </p:cNvPr>
          <p:cNvSpPr>
            <a:spLocks noGrp="1"/>
          </p:cNvSpPr>
          <p:nvPr>
            <p:ph type="body" idx="1"/>
          </p:nvPr>
        </p:nvSpPr>
        <p:spPr/>
        <p:txBody>
          <a:bodyPr/>
          <a:lstStyle/>
          <a:p>
            <a:r>
              <a:rPr lang="en-US" sz="1200" b="0" i="0" kern="1200">
                <a:solidFill>
                  <a:schemeClr val="tx1"/>
                </a:solidFill>
                <a:effectLst/>
                <a:latin typeface="+mn-lt"/>
                <a:ea typeface="+mn-ea"/>
                <a:cs typeface="+mn-cs"/>
              </a:rPr>
              <a:t>An annual operating budget should reflect the goals of an organization for the upcoming year. </a:t>
            </a:r>
          </a:p>
          <a:p>
            <a:endParaRPr lang="en-US" sz="1200" b="0" i="0" kern="1200">
              <a:solidFill>
                <a:schemeClr val="tx1"/>
              </a:solidFill>
              <a:effectLst/>
              <a:latin typeface="+mn-lt"/>
              <a:ea typeface="+mn-ea"/>
              <a:cs typeface="+mn-cs"/>
            </a:endParaRPr>
          </a:p>
          <a:p>
            <a:r>
              <a:rPr lang="en-US" sz="1200" kern="1200">
                <a:solidFill>
                  <a:schemeClr val="tx1"/>
                </a:solidFill>
                <a:effectLst/>
                <a:latin typeface="+mn-lt"/>
                <a:ea typeface="+mn-ea"/>
                <a:cs typeface="+mn-cs"/>
              </a:rPr>
              <a:t>The $60 Million in the projections assumes the total costs in the SFY27 budget.  As Early Start CT expands, our system continues to grow and requires additional investments into quality, workforce, infrastructure, etc. Many of the line items in our SFY 26 budget are ongoing commitments made this year that will continue year over year as the system expands.  Costs in the SFY budget contain the following: </a:t>
            </a:r>
          </a:p>
          <a:p>
            <a:r>
              <a:rPr lang="en-US" sz="1200" kern="1200">
                <a:solidFill>
                  <a:schemeClr val="tx1"/>
                </a:solidFill>
                <a:effectLst/>
                <a:latin typeface="+mn-lt"/>
                <a:ea typeface="+mn-ea"/>
                <a:cs typeface="+mn-cs"/>
              </a:rPr>
              <a:t> </a:t>
            </a:r>
            <a:endParaRPr lang="en-US" sz="1200" kern="1200">
              <a:solidFill>
                <a:schemeClr val="tx1"/>
              </a:solidFill>
              <a:effectLst/>
              <a:latin typeface="+mn-lt"/>
            </a:endParaRPr>
          </a:p>
          <a:p>
            <a:r>
              <a:rPr lang="en-US"/>
              <a:t>Ongoing costs do not reflect 1x stabilization grants.  </a:t>
            </a:r>
            <a:endParaRPr lang="en-US" sz="1200" kern="1200">
              <a:solidFill>
                <a:schemeClr val="tx1"/>
              </a:solidFill>
              <a:effectLst/>
              <a:latin typeface="+mn-lt"/>
            </a:endParaRPr>
          </a:p>
          <a:p>
            <a:endParaRPr lang="en-US"/>
          </a:p>
          <a:p>
            <a:endParaRPr lang="en-US"/>
          </a:p>
          <a:p>
            <a:endParaRPr lang="en-US"/>
          </a:p>
        </p:txBody>
      </p:sp>
      <p:sp>
        <p:nvSpPr>
          <p:cNvPr id="4" name="Slide Number Placeholder 3">
            <a:extLst>
              <a:ext uri="{FF2B5EF4-FFF2-40B4-BE49-F238E27FC236}">
                <a16:creationId xmlns:a16="http://schemas.microsoft.com/office/drawing/2014/main" id="{0C76D1A6-7EFB-FD5F-0EDB-A983A021011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8485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a:extLst>
            <a:ext uri="{FF2B5EF4-FFF2-40B4-BE49-F238E27FC236}">
              <a16:creationId xmlns:a16="http://schemas.microsoft.com/office/drawing/2014/main" id="{D52B569D-578D-3EF2-19A0-50905BAA958B}"/>
            </a:ext>
          </a:extLst>
        </p:cNvPr>
        <p:cNvGrpSpPr/>
        <p:nvPr/>
      </p:nvGrpSpPr>
      <p:grpSpPr>
        <a:xfrm>
          <a:off x="0" y="0"/>
          <a:ext cx="0" cy="0"/>
          <a:chOff x="0" y="0"/>
          <a:chExt cx="0" cy="0"/>
        </a:xfrm>
      </p:grpSpPr>
      <p:sp>
        <p:nvSpPr>
          <p:cNvPr id="39" name="Google Shape;39;p1:notes">
            <a:extLst>
              <a:ext uri="{FF2B5EF4-FFF2-40B4-BE49-F238E27FC236}">
                <a16:creationId xmlns:a16="http://schemas.microsoft.com/office/drawing/2014/main" id="{0EE9E301-156D-4D1C-09B8-5D6C4D79FA8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 name="Google Shape;40;p1:notes">
            <a:extLst>
              <a:ext uri="{FF2B5EF4-FFF2-40B4-BE49-F238E27FC236}">
                <a16:creationId xmlns:a16="http://schemas.microsoft.com/office/drawing/2014/main" id="{C29DC81B-1FC0-F934-D021-EFD933FBC12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Tree>
    <p:extLst>
      <p:ext uri="{BB962C8B-B14F-4D97-AF65-F5344CB8AC3E}">
        <p14:creationId xmlns:p14="http://schemas.microsoft.com/office/powerpoint/2010/main" val="732811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4325-C330-FFD1-3ED3-25FAC7863D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B58E75-FACA-9BCD-5A6D-3E75B8730C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13DD48-16B9-33ED-3421-15518DB9BFFE}"/>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2453FD8E-CDC7-AF3B-99FE-2CF3984E03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BC0991-DC60-6412-D27C-448C6912E429}"/>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2220537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0DD43-10CD-B612-596A-4B71CE27D3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152CFC-3066-018C-6762-4AAA9D2A3C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121BB-126A-7FC8-7224-7D037AA89A7E}"/>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98C42583-2C3D-C6A0-C7BA-FD170085DD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93F732-3944-CB3E-EDAF-92F81C79D629}"/>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258375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629D0-5AEC-0D78-6296-602A198BFA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80344D-3CC7-D8B5-D1AA-0DF1A1CD53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AEBC1B-6876-5AC8-CFF4-F73689272DAA}"/>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0EE6F137-5C24-7DF8-02FC-0C50E5A63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B3E52D-02A8-13D1-4115-376EEC2C8D2C}"/>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1067107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486090" y="587684"/>
            <a:ext cx="4729377" cy="405341"/>
          </a:xfrm>
          <a:prstGeom prst="rect">
            <a:avLst/>
          </a:prstGeom>
          <a:noFill/>
          <a:ln>
            <a:noFill/>
          </a:ln>
        </p:spPr>
        <p:txBody>
          <a:bodyPr spcFirstLastPara="1" wrap="square" lIns="0" tIns="45700" rIns="91425" bIns="45700" anchor="t" anchorCtr="0">
            <a:noAutofit/>
          </a:bodyPr>
          <a:lstStyle>
            <a:lvl1pPr marR="0" lvl="0" algn="l" rtl="0">
              <a:lnSpc>
                <a:spcPct val="90000"/>
              </a:lnSpc>
              <a:spcBef>
                <a:spcPts val="0"/>
              </a:spcBef>
              <a:spcAft>
                <a:spcPts val="0"/>
              </a:spcAft>
              <a:buClr>
                <a:schemeClr val="dk1"/>
              </a:buClr>
              <a:buSzPts val="2100"/>
              <a:buFont typeface="Poppins"/>
              <a:buNone/>
              <a:defRPr sz="2797" b="1" i="0" u="none" strike="noStrike" cap="none">
                <a:solidFill>
                  <a:schemeClr val="dk1"/>
                </a:solidFill>
                <a:latin typeface="Poppins"/>
                <a:ea typeface="Poppins"/>
                <a:cs typeface="Poppins"/>
                <a:sym typeface="Poppins"/>
              </a:defRPr>
            </a:lvl1pPr>
            <a:lvl2pPr lvl="1">
              <a:spcBef>
                <a:spcPts val="0"/>
              </a:spcBef>
              <a:spcAft>
                <a:spcPts val="0"/>
              </a:spcAft>
              <a:buSzPts val="1400"/>
              <a:buNone/>
              <a:defRPr sz="2398"/>
            </a:lvl2pPr>
            <a:lvl3pPr lvl="2">
              <a:spcBef>
                <a:spcPts val="0"/>
              </a:spcBef>
              <a:spcAft>
                <a:spcPts val="0"/>
              </a:spcAft>
              <a:buSzPts val="1400"/>
              <a:buNone/>
              <a:defRPr sz="2398"/>
            </a:lvl3pPr>
            <a:lvl4pPr lvl="3">
              <a:spcBef>
                <a:spcPts val="0"/>
              </a:spcBef>
              <a:spcAft>
                <a:spcPts val="0"/>
              </a:spcAft>
              <a:buSzPts val="1400"/>
              <a:buNone/>
              <a:defRPr sz="2398"/>
            </a:lvl4pPr>
            <a:lvl5pPr lvl="4">
              <a:spcBef>
                <a:spcPts val="0"/>
              </a:spcBef>
              <a:spcAft>
                <a:spcPts val="0"/>
              </a:spcAft>
              <a:buSzPts val="1400"/>
              <a:buNone/>
              <a:defRPr sz="2398"/>
            </a:lvl5pPr>
            <a:lvl6pPr lvl="5">
              <a:spcBef>
                <a:spcPts val="0"/>
              </a:spcBef>
              <a:spcAft>
                <a:spcPts val="0"/>
              </a:spcAft>
              <a:buSzPts val="1400"/>
              <a:buNone/>
              <a:defRPr sz="2398"/>
            </a:lvl6pPr>
            <a:lvl7pPr lvl="6">
              <a:spcBef>
                <a:spcPts val="0"/>
              </a:spcBef>
              <a:spcAft>
                <a:spcPts val="0"/>
              </a:spcAft>
              <a:buSzPts val="1400"/>
              <a:buNone/>
              <a:defRPr sz="2398"/>
            </a:lvl7pPr>
            <a:lvl8pPr lvl="7">
              <a:spcBef>
                <a:spcPts val="0"/>
              </a:spcBef>
              <a:spcAft>
                <a:spcPts val="0"/>
              </a:spcAft>
              <a:buSzPts val="1400"/>
              <a:buNone/>
              <a:defRPr sz="2398"/>
            </a:lvl8pPr>
            <a:lvl9pPr lvl="8">
              <a:spcBef>
                <a:spcPts val="0"/>
              </a:spcBef>
              <a:spcAft>
                <a:spcPts val="0"/>
              </a:spcAft>
              <a:buSzPts val="1400"/>
              <a:buNone/>
              <a:defRPr sz="2398"/>
            </a:lvl9pPr>
          </a:lstStyle>
          <a:p>
            <a:endParaRPr/>
          </a:p>
        </p:txBody>
      </p:sp>
      <p:sp>
        <p:nvSpPr>
          <p:cNvPr id="18" name="Google Shape;18;p3"/>
          <p:cNvSpPr/>
          <p:nvPr/>
        </p:nvSpPr>
        <p:spPr>
          <a:xfrm>
            <a:off x="0" y="6208717"/>
            <a:ext cx="12201600" cy="642938"/>
          </a:xfrm>
          <a:prstGeom prst="rect">
            <a:avLst/>
          </a:prstGeom>
          <a:solidFill>
            <a:srgbClr val="3271E7"/>
          </a:solidFill>
          <a:ln>
            <a:noFill/>
          </a:ln>
        </p:spPr>
        <p:txBody>
          <a:bodyPr spcFirstLastPara="1" wrap="square" lIns="121787" tIns="121787" rIns="121787" bIns="121787" anchor="ctr" anchorCtr="0">
            <a:noAutofit/>
          </a:bodyPr>
          <a:lstStyle/>
          <a:p>
            <a:pPr marL="0" marR="0" lvl="0" indent="0" algn="ctr" rtl="0">
              <a:spcBef>
                <a:spcPts val="0"/>
              </a:spcBef>
              <a:spcAft>
                <a:spcPts val="0"/>
              </a:spcAft>
              <a:buClr>
                <a:schemeClr val="dk1"/>
              </a:buClr>
              <a:buSzPts val="1800"/>
              <a:buFont typeface="Calibri"/>
              <a:buNone/>
            </a:pPr>
            <a:endParaRPr sz="2398" b="0" i="0" u="none" strike="noStrike" cap="none">
              <a:solidFill>
                <a:srgbClr val="3271E7"/>
              </a:solidFill>
              <a:latin typeface="Calibri"/>
              <a:ea typeface="Calibri"/>
              <a:cs typeface="Calibri"/>
              <a:sym typeface="Calibri"/>
            </a:endParaRPr>
          </a:p>
        </p:txBody>
      </p:sp>
      <p:sp>
        <p:nvSpPr>
          <p:cNvPr id="20" name="Google Shape;20;p3"/>
          <p:cNvSpPr txBox="1"/>
          <p:nvPr/>
        </p:nvSpPr>
        <p:spPr>
          <a:xfrm>
            <a:off x="797953" y="6395461"/>
            <a:ext cx="3197617" cy="263342"/>
          </a:xfrm>
          <a:prstGeom prst="rect">
            <a:avLst/>
          </a:prstGeom>
          <a:noFill/>
          <a:ln>
            <a:noFill/>
          </a:ln>
        </p:spPr>
        <p:txBody>
          <a:bodyPr spcFirstLastPara="1" wrap="square" lIns="0" tIns="0" rIns="0" bIns="0" anchor="ctr" anchorCtr="0">
            <a:spAutoFit/>
          </a:bodyPr>
          <a:lstStyle/>
          <a:p>
            <a:pPr marL="0" marR="0" lvl="0" indent="0" algn="l" rtl="0">
              <a:lnSpc>
                <a:spcPct val="106999"/>
              </a:lnSpc>
              <a:spcBef>
                <a:spcPts val="0"/>
              </a:spcBef>
              <a:spcAft>
                <a:spcPts val="0"/>
              </a:spcAft>
              <a:buClr>
                <a:schemeClr val="dk1"/>
              </a:buClr>
              <a:buSzPts val="1100"/>
              <a:buFont typeface="Arial"/>
              <a:buNone/>
            </a:pPr>
            <a:r>
              <a:rPr lang="en-US" sz="1599" b="1" i="0" u="none" strike="noStrike" cap="none">
                <a:solidFill>
                  <a:schemeClr val="lt1"/>
                </a:solidFill>
                <a:latin typeface="Poppins SemiBold"/>
                <a:ea typeface="Poppins SemiBold"/>
                <a:cs typeface="Poppins SemiBold"/>
                <a:sym typeface="Poppins SemiBold"/>
              </a:rPr>
              <a:t>Office of Early Childhood</a:t>
            </a:r>
            <a:endParaRPr sz="1599" b="1" i="0" u="none" strike="noStrike" cap="none">
              <a:solidFill>
                <a:schemeClr val="lt1"/>
              </a:solidFill>
              <a:latin typeface="Poppins SemiBold"/>
              <a:ea typeface="Poppins SemiBold"/>
              <a:cs typeface="Poppins SemiBold"/>
              <a:sym typeface="Poppins SemiBold"/>
            </a:endParaRPr>
          </a:p>
        </p:txBody>
      </p:sp>
      <p:sp>
        <p:nvSpPr>
          <p:cNvPr id="21" name="Google Shape;21;p3"/>
          <p:cNvSpPr/>
          <p:nvPr/>
        </p:nvSpPr>
        <p:spPr>
          <a:xfrm rot="-5400000" flipH="1">
            <a:off x="9759859" y="-1126"/>
            <a:ext cx="2430949" cy="2433200"/>
          </a:xfrm>
          <a:prstGeom prst="rtTriangle">
            <a:avLst/>
          </a:prstGeom>
          <a:solidFill>
            <a:srgbClr val="3271E7"/>
          </a:solidFill>
          <a:ln>
            <a:noFill/>
          </a:ln>
        </p:spPr>
        <p:txBody>
          <a:bodyPr spcFirstLastPara="1" wrap="square" lIns="121787" tIns="121787" rIns="121787" bIns="121787" anchor="ctr" anchorCtr="0">
            <a:noAutofit/>
          </a:bodyPr>
          <a:lstStyle/>
          <a:p>
            <a:pPr marL="0" marR="0" lvl="0" indent="0" algn="ctr" rtl="0">
              <a:spcBef>
                <a:spcPts val="0"/>
              </a:spcBef>
              <a:spcAft>
                <a:spcPts val="0"/>
              </a:spcAft>
              <a:buClr>
                <a:schemeClr val="dk1"/>
              </a:buClr>
              <a:buSzPts val="1800"/>
              <a:buFont typeface="Calibri"/>
              <a:buNone/>
            </a:pPr>
            <a:endParaRPr sz="2398" b="0" i="0" u="none" strike="noStrike" cap="none">
              <a:solidFill>
                <a:srgbClr val="3271E7"/>
              </a:solidFill>
              <a:latin typeface="Calibri"/>
              <a:ea typeface="Calibri"/>
              <a:cs typeface="Calibri"/>
              <a:sym typeface="Calibri"/>
            </a:endParaRPr>
          </a:p>
        </p:txBody>
      </p:sp>
      <p:sp>
        <p:nvSpPr>
          <p:cNvPr id="22" name="Google Shape;22;p3"/>
          <p:cNvSpPr/>
          <p:nvPr/>
        </p:nvSpPr>
        <p:spPr>
          <a:xfrm>
            <a:off x="466167" y="1128700"/>
            <a:ext cx="5105600" cy="47156"/>
          </a:xfrm>
          <a:prstGeom prst="rect">
            <a:avLst/>
          </a:prstGeom>
          <a:solidFill>
            <a:srgbClr val="3271E7"/>
          </a:solidFill>
          <a:ln>
            <a:noFill/>
          </a:ln>
        </p:spPr>
        <p:txBody>
          <a:bodyPr spcFirstLastPara="1" wrap="square" lIns="121787" tIns="121787" rIns="121787" bIns="121787" anchor="ctr" anchorCtr="0">
            <a:noAutofit/>
          </a:bodyPr>
          <a:lstStyle/>
          <a:p>
            <a:pPr marL="0" marR="0" lvl="0" indent="0" algn="l" rtl="0">
              <a:spcBef>
                <a:spcPts val="0"/>
              </a:spcBef>
              <a:spcAft>
                <a:spcPts val="0"/>
              </a:spcAft>
              <a:buClr>
                <a:schemeClr val="dk1"/>
              </a:buClr>
              <a:buSzPts val="1800"/>
              <a:buFont typeface="Calibri"/>
              <a:buNone/>
            </a:pPr>
            <a:endParaRPr sz="2398" b="0" i="0" u="none" strike="noStrike" cap="none">
              <a:solidFill>
                <a:srgbClr val="3271E7"/>
              </a:solidFill>
              <a:latin typeface="Calibri"/>
              <a:ea typeface="Calibri"/>
              <a:cs typeface="Calibri"/>
              <a:sym typeface="Calibri"/>
            </a:endParaRPr>
          </a:p>
        </p:txBody>
      </p:sp>
      <p:sp>
        <p:nvSpPr>
          <p:cNvPr id="23" name="Google Shape;23;p3"/>
          <p:cNvSpPr txBox="1">
            <a:spLocks noGrp="1"/>
          </p:cNvSpPr>
          <p:nvPr>
            <p:ph type="body" idx="1"/>
          </p:nvPr>
        </p:nvSpPr>
        <p:spPr>
          <a:xfrm>
            <a:off x="797952" y="1974470"/>
            <a:ext cx="9525664" cy="3358690"/>
          </a:xfrm>
          <a:prstGeom prst="rect">
            <a:avLst/>
          </a:prstGeom>
          <a:noFill/>
          <a:ln>
            <a:noFill/>
          </a:ln>
        </p:spPr>
        <p:txBody>
          <a:bodyPr spcFirstLastPara="1" wrap="square" lIns="91425" tIns="45700" rIns="91425" bIns="45700" anchor="t" anchorCtr="0">
            <a:noAutofit/>
          </a:bodyPr>
          <a:lstStyle>
            <a:lvl1pPr marL="609036" marR="0" lvl="0" indent="-304518" algn="l" rtl="0">
              <a:lnSpc>
                <a:spcPct val="100000"/>
              </a:lnSpc>
              <a:spcBef>
                <a:spcPts val="999"/>
              </a:spcBef>
              <a:spcAft>
                <a:spcPts val="0"/>
              </a:spcAft>
              <a:buClr>
                <a:schemeClr val="dk1"/>
              </a:buClr>
              <a:buSzPts val="1100"/>
              <a:buFont typeface="Arial"/>
              <a:buNone/>
              <a:defRPr sz="1465" b="0" i="0" u="none" strike="noStrike" cap="none">
                <a:solidFill>
                  <a:schemeClr val="dk1"/>
                </a:solidFill>
                <a:latin typeface="Poppins"/>
                <a:ea typeface="Poppins"/>
                <a:cs typeface="Poppins"/>
                <a:sym typeface="Poppins"/>
              </a:defRPr>
            </a:lvl1pPr>
            <a:lvl2pPr marL="1218072" marR="0" lvl="1" indent="-456777" algn="l" rtl="0">
              <a:lnSpc>
                <a:spcPct val="90000"/>
              </a:lnSpc>
              <a:spcBef>
                <a:spcPts val="500"/>
              </a:spcBef>
              <a:spcAft>
                <a:spcPts val="0"/>
              </a:spcAft>
              <a:buClr>
                <a:schemeClr val="dk1"/>
              </a:buClr>
              <a:buSzPts val="1800"/>
              <a:buFont typeface="Arial"/>
              <a:buChar char="•"/>
              <a:defRPr sz="2398" b="0" i="0" u="none" strike="noStrike" cap="none">
                <a:solidFill>
                  <a:schemeClr val="dk1"/>
                </a:solidFill>
                <a:latin typeface="Calibri"/>
                <a:ea typeface="Calibri"/>
                <a:cs typeface="Calibri"/>
                <a:sym typeface="Calibri"/>
              </a:defRPr>
            </a:lvl2pPr>
            <a:lvl3pPr marL="1827108" marR="0" lvl="2" indent="-431401" algn="l" rtl="0">
              <a:lnSpc>
                <a:spcPct val="90000"/>
              </a:lnSpc>
              <a:spcBef>
                <a:spcPts val="500"/>
              </a:spcBef>
              <a:spcAft>
                <a:spcPts val="0"/>
              </a:spcAft>
              <a:buClr>
                <a:schemeClr val="dk1"/>
              </a:buClr>
              <a:buSzPts val="1500"/>
              <a:buFont typeface="Arial"/>
              <a:buChar char="•"/>
              <a:defRPr sz="1998" b="0" i="0" u="none" strike="noStrike" cap="none">
                <a:solidFill>
                  <a:schemeClr val="dk1"/>
                </a:solidFill>
                <a:latin typeface="Calibri"/>
                <a:ea typeface="Calibri"/>
                <a:cs typeface="Calibri"/>
                <a:sym typeface="Calibri"/>
              </a:defRPr>
            </a:lvl3pPr>
            <a:lvl4pPr marL="2436144" marR="0" lvl="3"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4pPr>
            <a:lvl5pPr marL="3045181" marR="0" lvl="4"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5pPr>
            <a:lvl6pPr marL="3654217" marR="0" lvl="5"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6pPr>
            <a:lvl7pPr marL="4263253" marR="0" lvl="6"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7pPr>
            <a:lvl8pPr marL="4872289" marR="0" lvl="7"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8pPr>
            <a:lvl9pPr marL="5481325" marR="0" lvl="8" indent="-418712" algn="l" rtl="0">
              <a:lnSpc>
                <a:spcPct val="90000"/>
              </a:lnSpc>
              <a:spcBef>
                <a:spcPts val="500"/>
              </a:spcBef>
              <a:spcAft>
                <a:spcPts val="0"/>
              </a:spcAft>
              <a:buClr>
                <a:schemeClr val="dk1"/>
              </a:buClr>
              <a:buSzPts val="1350"/>
              <a:buFont typeface="Arial"/>
              <a:buChar char="•"/>
              <a:defRPr sz="1798" b="0" i="0" u="none" strike="noStrike" cap="none">
                <a:solidFill>
                  <a:schemeClr val="dk1"/>
                </a:solidFill>
                <a:latin typeface="Calibri"/>
                <a:ea typeface="Calibri"/>
                <a:cs typeface="Calibri"/>
                <a:sym typeface="Calibri"/>
              </a:defRPr>
            </a:lvl9pPr>
          </a:lstStyle>
          <a:p>
            <a:endParaRPr/>
          </a:p>
        </p:txBody>
      </p:sp>
      <p:sp>
        <p:nvSpPr>
          <p:cNvPr id="2" name="Google Shape;35;p5">
            <a:extLst>
              <a:ext uri="{FF2B5EF4-FFF2-40B4-BE49-F238E27FC236}">
                <a16:creationId xmlns:a16="http://schemas.microsoft.com/office/drawing/2014/main" id="{67F9A356-A6D9-E34B-AD5F-E4D14E6B192D}"/>
              </a:ext>
            </a:extLst>
          </p:cNvPr>
          <p:cNvSpPr txBox="1">
            <a:spLocks noGrp="1"/>
          </p:cNvSpPr>
          <p:nvPr>
            <p:ph type="sldNum" idx="12"/>
          </p:nvPr>
        </p:nvSpPr>
        <p:spPr>
          <a:xfrm>
            <a:off x="11296611" y="6217606"/>
            <a:ext cx="731600" cy="524714"/>
          </a:xfrm>
          <a:prstGeom prst="rect">
            <a:avLst/>
          </a:prstGeom>
          <a:noFill/>
          <a:ln>
            <a:noFill/>
          </a:ln>
        </p:spPr>
        <p:txBody>
          <a:bodyPr spcFirstLastPara="1" wrap="square" lIns="91425" tIns="91425" rIns="91425" bIns="91425" anchor="ctr" anchorCtr="0">
            <a:noAutofit/>
          </a:bodyPr>
          <a:lstStyle>
            <a:lvl1pPr lvl="0">
              <a:buNone/>
              <a:defRPr sz="1332">
                <a:solidFill>
                  <a:schemeClr val="bg1"/>
                </a:solidFill>
                <a:latin typeface="Poppins" panose="00000500000000000000" pitchFamily="2" charset="0"/>
                <a:cs typeface="Poppins" panose="000005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pic>
        <p:nvPicPr>
          <p:cNvPr id="3" name="Google Shape;19;p3">
            <a:extLst>
              <a:ext uri="{FF2B5EF4-FFF2-40B4-BE49-F238E27FC236}">
                <a16:creationId xmlns:a16="http://schemas.microsoft.com/office/drawing/2014/main" id="{FE04DE8F-2774-4E2B-B0C7-6C8DDCEA4199}"/>
              </a:ext>
            </a:extLst>
          </p:cNvPr>
          <p:cNvPicPr preferRelativeResize="0"/>
          <p:nvPr userDrawn="1"/>
        </p:nvPicPr>
        <p:blipFill rotWithShape="1">
          <a:blip r:embed="rId2">
            <a:alphaModFix/>
          </a:blip>
          <a:srcRect/>
          <a:stretch/>
        </p:blipFill>
        <p:spPr>
          <a:xfrm>
            <a:off x="230230" y="6338281"/>
            <a:ext cx="374069" cy="377698"/>
          </a:xfrm>
          <a:prstGeom prst="rect">
            <a:avLst/>
          </a:prstGeom>
          <a:noFill/>
          <a:ln>
            <a:noFill/>
          </a:ln>
        </p:spPr>
      </p:pic>
    </p:spTree>
    <p:extLst>
      <p:ext uri="{BB962C8B-B14F-4D97-AF65-F5344CB8AC3E}">
        <p14:creationId xmlns:p14="http://schemas.microsoft.com/office/powerpoint/2010/main" val="25469270"/>
      </p:ext>
    </p:extLst>
  </p:cSld>
  <p:clrMapOvr>
    <a:masterClrMapping/>
  </p:clrMapOvr>
  <p:extLst>
    <p:ext uri="{DCECCB84-F9BA-43D5-87BE-67443E8EF086}">
      <p15:sldGuideLst xmlns:p15="http://schemas.microsoft.com/office/powerpoint/2012/main">
        <p15:guide id="1" orient="horz" pos="1621">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3271E7"/>
        </a:solidFill>
        <a:effectLst/>
      </p:bgPr>
    </p:bg>
    <p:spTree>
      <p:nvGrpSpPr>
        <p:cNvPr id="1" name="Shape 10"/>
        <p:cNvGrpSpPr/>
        <p:nvPr/>
      </p:nvGrpSpPr>
      <p:grpSpPr>
        <a:xfrm>
          <a:off x="0" y="0"/>
          <a:ext cx="0" cy="0"/>
          <a:chOff x="0" y="0"/>
          <a:chExt cx="0" cy="0"/>
        </a:xfrm>
      </p:grpSpPr>
      <p:sp>
        <p:nvSpPr>
          <p:cNvPr id="11" name="Google Shape;11;p2"/>
          <p:cNvSpPr txBox="1">
            <a:spLocks noGrp="1"/>
          </p:cNvSpPr>
          <p:nvPr>
            <p:ph type="title"/>
          </p:nvPr>
        </p:nvSpPr>
        <p:spPr>
          <a:xfrm>
            <a:off x="1854214" y="2570145"/>
            <a:ext cx="8483572" cy="1325563"/>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0"/>
              </a:spcBef>
              <a:spcAft>
                <a:spcPts val="0"/>
              </a:spcAft>
              <a:buClr>
                <a:schemeClr val="lt1"/>
              </a:buClr>
              <a:buSzPts val="5800"/>
              <a:buFont typeface="Poppins"/>
              <a:buNone/>
              <a:defRPr sz="7726" b="1" i="0" u="none" strike="noStrike" cap="none">
                <a:solidFill>
                  <a:schemeClr val="lt1"/>
                </a:solidFill>
                <a:latin typeface="Poppins"/>
                <a:ea typeface="Poppins"/>
                <a:cs typeface="Poppins"/>
                <a:sym typeface="Poppins"/>
              </a:defRPr>
            </a:lvl1pPr>
            <a:lvl2pPr lvl="1">
              <a:spcBef>
                <a:spcPts val="0"/>
              </a:spcBef>
              <a:spcAft>
                <a:spcPts val="0"/>
              </a:spcAft>
              <a:buSzPts val="1400"/>
              <a:buNone/>
              <a:defRPr sz="2398"/>
            </a:lvl2pPr>
            <a:lvl3pPr lvl="2">
              <a:spcBef>
                <a:spcPts val="0"/>
              </a:spcBef>
              <a:spcAft>
                <a:spcPts val="0"/>
              </a:spcAft>
              <a:buSzPts val="1400"/>
              <a:buNone/>
              <a:defRPr sz="2398"/>
            </a:lvl3pPr>
            <a:lvl4pPr lvl="3">
              <a:spcBef>
                <a:spcPts val="0"/>
              </a:spcBef>
              <a:spcAft>
                <a:spcPts val="0"/>
              </a:spcAft>
              <a:buSzPts val="1400"/>
              <a:buNone/>
              <a:defRPr sz="2398"/>
            </a:lvl4pPr>
            <a:lvl5pPr lvl="4">
              <a:spcBef>
                <a:spcPts val="0"/>
              </a:spcBef>
              <a:spcAft>
                <a:spcPts val="0"/>
              </a:spcAft>
              <a:buSzPts val="1400"/>
              <a:buNone/>
              <a:defRPr sz="2398"/>
            </a:lvl5pPr>
            <a:lvl6pPr lvl="5">
              <a:spcBef>
                <a:spcPts val="0"/>
              </a:spcBef>
              <a:spcAft>
                <a:spcPts val="0"/>
              </a:spcAft>
              <a:buSzPts val="1400"/>
              <a:buNone/>
              <a:defRPr sz="2398"/>
            </a:lvl6pPr>
            <a:lvl7pPr lvl="6">
              <a:spcBef>
                <a:spcPts val="0"/>
              </a:spcBef>
              <a:spcAft>
                <a:spcPts val="0"/>
              </a:spcAft>
              <a:buSzPts val="1400"/>
              <a:buNone/>
              <a:defRPr sz="2398"/>
            </a:lvl7pPr>
            <a:lvl8pPr lvl="7">
              <a:spcBef>
                <a:spcPts val="0"/>
              </a:spcBef>
              <a:spcAft>
                <a:spcPts val="0"/>
              </a:spcAft>
              <a:buSzPts val="1400"/>
              <a:buNone/>
              <a:defRPr sz="2398"/>
            </a:lvl8pPr>
            <a:lvl9pPr lvl="8">
              <a:spcBef>
                <a:spcPts val="0"/>
              </a:spcBef>
              <a:spcAft>
                <a:spcPts val="0"/>
              </a:spcAft>
              <a:buSzPts val="1400"/>
              <a:buNone/>
              <a:defRPr sz="2398"/>
            </a:lvl9pPr>
          </a:lstStyle>
          <a:p>
            <a:endParaRPr/>
          </a:p>
        </p:txBody>
      </p:sp>
      <p:sp>
        <p:nvSpPr>
          <p:cNvPr id="12" name="Google Shape;12;p2"/>
          <p:cNvSpPr txBox="1">
            <a:spLocks noGrp="1"/>
          </p:cNvSpPr>
          <p:nvPr>
            <p:ph type="body" idx="1"/>
          </p:nvPr>
        </p:nvSpPr>
        <p:spPr>
          <a:xfrm>
            <a:off x="1865731" y="3948254"/>
            <a:ext cx="8483572" cy="746068"/>
          </a:xfrm>
          <a:prstGeom prst="rect">
            <a:avLst/>
          </a:prstGeom>
          <a:noFill/>
          <a:ln>
            <a:noFill/>
          </a:ln>
        </p:spPr>
        <p:txBody>
          <a:bodyPr spcFirstLastPara="1" wrap="square" lIns="91425" tIns="45700" rIns="91425" bIns="45700" anchor="t" anchorCtr="0">
            <a:normAutofit/>
          </a:bodyPr>
          <a:lstStyle>
            <a:lvl1pPr marL="609036" marR="0" lvl="0" indent="-304518" algn="ctr" rtl="0">
              <a:lnSpc>
                <a:spcPct val="90000"/>
              </a:lnSpc>
              <a:spcBef>
                <a:spcPts val="999"/>
              </a:spcBef>
              <a:spcAft>
                <a:spcPts val="0"/>
              </a:spcAft>
              <a:buClr>
                <a:schemeClr val="lt1"/>
              </a:buClr>
              <a:buSzPts val="3600"/>
              <a:buFont typeface="Arial"/>
              <a:buNone/>
              <a:defRPr sz="4796" b="0" i="0" u="none" strike="noStrike" cap="none">
                <a:solidFill>
                  <a:schemeClr val="lt1"/>
                </a:solidFill>
                <a:latin typeface="Poppins"/>
                <a:ea typeface="Poppins"/>
                <a:cs typeface="Poppins"/>
                <a:sym typeface="Poppins"/>
              </a:defRPr>
            </a:lvl1pPr>
            <a:lvl2pPr marL="1218072" marR="0" lvl="1" indent="-304518" algn="l" rtl="0">
              <a:lnSpc>
                <a:spcPct val="90000"/>
              </a:lnSpc>
              <a:spcBef>
                <a:spcPts val="500"/>
              </a:spcBef>
              <a:spcAft>
                <a:spcPts val="0"/>
              </a:spcAft>
              <a:buClr>
                <a:srgbClr val="888888"/>
              </a:buClr>
              <a:buSzPts val="1500"/>
              <a:buFont typeface="Arial"/>
              <a:buNone/>
              <a:defRPr sz="1998" b="0" i="0" u="none" strike="noStrike" cap="none">
                <a:solidFill>
                  <a:srgbClr val="888888"/>
                </a:solidFill>
                <a:latin typeface="Calibri"/>
                <a:ea typeface="Calibri"/>
                <a:cs typeface="Calibri"/>
                <a:sym typeface="Calibri"/>
              </a:defRPr>
            </a:lvl2pPr>
            <a:lvl3pPr marL="1827108" marR="0" lvl="2" indent="-304518" algn="l" rtl="0">
              <a:lnSpc>
                <a:spcPct val="90000"/>
              </a:lnSpc>
              <a:spcBef>
                <a:spcPts val="500"/>
              </a:spcBef>
              <a:spcAft>
                <a:spcPts val="0"/>
              </a:spcAft>
              <a:buClr>
                <a:srgbClr val="888888"/>
              </a:buClr>
              <a:buSzPts val="1350"/>
              <a:buFont typeface="Arial"/>
              <a:buNone/>
              <a:defRPr sz="1798" b="0" i="0" u="none" strike="noStrike" cap="none">
                <a:solidFill>
                  <a:srgbClr val="888888"/>
                </a:solidFill>
                <a:latin typeface="Calibri"/>
                <a:ea typeface="Calibri"/>
                <a:cs typeface="Calibri"/>
                <a:sym typeface="Calibri"/>
              </a:defRPr>
            </a:lvl3pPr>
            <a:lvl4pPr marL="2436144" marR="0" lvl="3"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4pPr>
            <a:lvl5pPr marL="3045181" marR="0" lvl="4"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5pPr>
            <a:lvl6pPr marL="3654217" marR="0" lvl="5"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6pPr>
            <a:lvl7pPr marL="4263253" marR="0" lvl="6"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7pPr>
            <a:lvl8pPr marL="4872289" marR="0" lvl="7"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8pPr>
            <a:lvl9pPr marL="5481325" marR="0" lvl="8" indent="-304518" algn="l" rtl="0">
              <a:lnSpc>
                <a:spcPct val="90000"/>
              </a:lnSpc>
              <a:spcBef>
                <a:spcPts val="500"/>
              </a:spcBef>
              <a:spcAft>
                <a:spcPts val="0"/>
              </a:spcAft>
              <a:buClr>
                <a:srgbClr val="888888"/>
              </a:buClr>
              <a:buSzPts val="1200"/>
              <a:buFont typeface="Arial"/>
              <a:buNone/>
              <a:defRPr sz="1599" b="0" i="0" u="none" strike="noStrike" cap="none">
                <a:solidFill>
                  <a:srgbClr val="888888"/>
                </a:solidFill>
                <a:latin typeface="Calibri"/>
                <a:ea typeface="Calibri"/>
                <a:cs typeface="Calibri"/>
                <a:sym typeface="Calibri"/>
              </a:defRPr>
            </a:lvl9pPr>
          </a:lstStyle>
          <a:p>
            <a:endParaRPr/>
          </a:p>
        </p:txBody>
      </p:sp>
      <p:sp>
        <p:nvSpPr>
          <p:cNvPr id="13" name="Google Shape;13;p2"/>
          <p:cNvSpPr/>
          <p:nvPr/>
        </p:nvSpPr>
        <p:spPr>
          <a:xfrm>
            <a:off x="1854213" y="2156946"/>
            <a:ext cx="8599779" cy="60902"/>
          </a:xfrm>
          <a:prstGeom prst="rect">
            <a:avLst/>
          </a:prstGeom>
          <a:solidFill>
            <a:schemeClr val="lt1"/>
          </a:solidFill>
          <a:ln>
            <a:noFill/>
          </a:ln>
        </p:spPr>
        <p:txBody>
          <a:bodyPr spcFirstLastPara="1" wrap="square" lIns="121787" tIns="60877" rIns="121787" bIns="60877" anchor="ctr" anchorCtr="0">
            <a:noAutofit/>
          </a:bodyPr>
          <a:lstStyle/>
          <a:p>
            <a:pPr marL="0" marR="0" lvl="0" indent="0" algn="ctr" rtl="0">
              <a:spcBef>
                <a:spcPts val="0"/>
              </a:spcBef>
              <a:spcAft>
                <a:spcPts val="0"/>
              </a:spcAft>
              <a:buNone/>
            </a:pPr>
            <a:endParaRPr sz="2398" b="0" i="0" u="none" strike="noStrike" cap="none">
              <a:solidFill>
                <a:schemeClr val="lt1"/>
              </a:solidFill>
              <a:latin typeface="Calibri"/>
              <a:ea typeface="Calibri"/>
              <a:cs typeface="Calibri"/>
              <a:sym typeface="Calibri"/>
            </a:endParaRPr>
          </a:p>
        </p:txBody>
      </p:sp>
      <p:sp>
        <p:nvSpPr>
          <p:cNvPr id="15" name="Google Shape;15;p2"/>
          <p:cNvSpPr txBox="1"/>
          <p:nvPr/>
        </p:nvSpPr>
        <p:spPr>
          <a:xfrm>
            <a:off x="988819" y="6263925"/>
            <a:ext cx="3246959" cy="307072"/>
          </a:xfrm>
          <a:prstGeom prst="rect">
            <a:avLst/>
          </a:prstGeom>
          <a:noFill/>
          <a:ln>
            <a:noFill/>
          </a:ln>
        </p:spPr>
        <p:txBody>
          <a:bodyPr spcFirstLastPara="1" wrap="square" lIns="0" tIns="0" rIns="0" bIns="0" anchor="ctr" anchorCtr="0">
            <a:spAutoFit/>
          </a:bodyPr>
          <a:lstStyle/>
          <a:p>
            <a:pPr marL="0" marR="0" lvl="0" indent="0" algn="l" rtl="0">
              <a:lnSpc>
                <a:spcPct val="106999"/>
              </a:lnSpc>
              <a:spcBef>
                <a:spcPts val="0"/>
              </a:spcBef>
              <a:spcAft>
                <a:spcPts val="0"/>
              </a:spcAft>
              <a:buClr>
                <a:schemeClr val="dk1"/>
              </a:buClr>
              <a:buSzPts val="1100"/>
              <a:buFont typeface="Arial"/>
              <a:buNone/>
            </a:pPr>
            <a:r>
              <a:rPr lang="en-US" sz="1865" b="1" i="0" u="none" strike="noStrike" cap="none">
                <a:solidFill>
                  <a:schemeClr val="lt1"/>
                </a:solidFill>
                <a:latin typeface="Poppins SemiBold"/>
                <a:ea typeface="Poppins SemiBold"/>
                <a:cs typeface="Poppins SemiBold"/>
                <a:sym typeface="Poppins SemiBold"/>
              </a:rPr>
              <a:t>Office of Early Childhood</a:t>
            </a:r>
            <a:endParaRPr sz="1865" b="1" i="0" u="none" strike="noStrike" cap="none">
              <a:solidFill>
                <a:schemeClr val="lt1"/>
              </a:solidFill>
              <a:latin typeface="Poppins SemiBold"/>
              <a:ea typeface="Poppins SemiBold"/>
              <a:cs typeface="Poppins SemiBold"/>
              <a:sym typeface="Poppins SemiBold"/>
            </a:endParaRPr>
          </a:p>
        </p:txBody>
      </p:sp>
      <p:pic>
        <p:nvPicPr>
          <p:cNvPr id="2" name="Google Shape;14;p2">
            <a:extLst>
              <a:ext uri="{FF2B5EF4-FFF2-40B4-BE49-F238E27FC236}">
                <a16:creationId xmlns:a16="http://schemas.microsoft.com/office/drawing/2014/main" id="{068393D8-D261-E31B-ABD0-244447F3C2FB}"/>
              </a:ext>
            </a:extLst>
          </p:cNvPr>
          <p:cNvPicPr preferRelativeResize="0"/>
          <p:nvPr userDrawn="1"/>
        </p:nvPicPr>
        <p:blipFill rotWithShape="1">
          <a:blip r:embed="rId2">
            <a:alphaModFix/>
          </a:blip>
          <a:srcRect/>
          <a:stretch/>
        </p:blipFill>
        <p:spPr>
          <a:xfrm>
            <a:off x="230229" y="6150720"/>
            <a:ext cx="528360" cy="533486"/>
          </a:xfrm>
          <a:prstGeom prst="rect">
            <a:avLst/>
          </a:prstGeom>
          <a:noFill/>
          <a:ln>
            <a:noFill/>
          </a:ln>
        </p:spPr>
      </p:pic>
    </p:spTree>
    <p:extLst>
      <p:ext uri="{BB962C8B-B14F-4D97-AF65-F5344CB8AC3E}">
        <p14:creationId xmlns:p14="http://schemas.microsoft.com/office/powerpoint/2010/main" val="3619108551"/>
      </p:ext>
    </p:extLst>
  </p:cSld>
  <p:clrMapOvr>
    <a:masterClrMapping/>
  </p:clrMapOvr>
  <p:extLst>
    <p:ext uri="{DCECCB84-F9BA-43D5-87BE-67443E8EF086}">
      <p15:sldGuideLst xmlns:p15="http://schemas.microsoft.com/office/powerpoint/2012/main">
        <p15:guide id="1" orient="horz" pos="1621">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F6107-C4C3-89B7-42DD-46AA0F5DFD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E0D46C-0347-838B-C6DA-B9B2BD3E11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74C2F-0D19-5193-AA06-3202096918F1}"/>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F4795804-0AFA-750C-4FEA-0209C5EAF4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0C122-48EA-6AD5-1696-534110CF95F1}"/>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369041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7EA7-FDAC-D559-D531-FDCD7FE9CC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4463C7-5DB6-FBE2-C6CF-B7A60F3C43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47DA6E-36F9-9D29-8569-AEF5248E5CE2}"/>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DA273D1C-D024-EC2D-AA32-4477A111F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C33F80-699A-7B86-233D-C84C12889972}"/>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2655728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20576-F790-EFFD-51D0-CD6C4DB1DD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132708-FC8A-6EF9-1970-9F57275BD9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D1C543-25C4-FCA1-A21A-5F44F7514E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F8982A-9696-A111-45B5-658B2AD730D4}"/>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6" name="Footer Placeholder 5">
            <a:extLst>
              <a:ext uri="{FF2B5EF4-FFF2-40B4-BE49-F238E27FC236}">
                <a16:creationId xmlns:a16="http://schemas.microsoft.com/office/drawing/2014/main" id="{584EFB8E-CB70-6032-117D-2AFFB29C5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BFF62-29F3-2B00-25E3-85DBD4BF62EB}"/>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80870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B5D87-C01B-DFCD-4DA9-84561D44FE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3F7253-41BD-FE65-FD78-6449CD5E7F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1A41FF-508E-30CD-7D00-CC6ACB82D6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55C0EA-E1BF-5570-CBE0-CEF8D2E3C5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99BE4A-0DE5-02FD-D083-4EA2E6332A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F4B64E-4FE2-2949-42AF-E3A6222837D5}"/>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8" name="Footer Placeholder 7">
            <a:extLst>
              <a:ext uri="{FF2B5EF4-FFF2-40B4-BE49-F238E27FC236}">
                <a16:creationId xmlns:a16="http://schemas.microsoft.com/office/drawing/2014/main" id="{C971CD59-9329-FF9F-5EC1-3A29E254D9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E38F3C-C8C4-D3B1-7E34-8B2CC4261F48}"/>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2912718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EBC8F-FDC8-5AAE-15CF-271F222D07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00653A-340F-752F-324B-5D41EC1AC199}"/>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4" name="Footer Placeholder 3">
            <a:extLst>
              <a:ext uri="{FF2B5EF4-FFF2-40B4-BE49-F238E27FC236}">
                <a16:creationId xmlns:a16="http://schemas.microsoft.com/office/drawing/2014/main" id="{1B04A3B6-85F2-9DB8-7BB4-A74FAFB735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366CE3-A532-2E7E-09A6-5F86B6CFFDE3}"/>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1090358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DC938-D772-9638-4038-A8FB545C3C4F}"/>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3" name="Footer Placeholder 2">
            <a:extLst>
              <a:ext uri="{FF2B5EF4-FFF2-40B4-BE49-F238E27FC236}">
                <a16:creationId xmlns:a16="http://schemas.microsoft.com/office/drawing/2014/main" id="{528826E9-DB43-9822-674D-52F69AFD13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1E036D-9BA7-FF0D-1B21-11A200C6347F}"/>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1110413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B8742-FD98-9A5E-97DC-2C82C16A6A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037F28-B1BE-AA85-294A-69D7DE33C7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2419DE-5AE3-59FD-E75C-9EF24DCA2C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438792-ACEC-03BB-B6BB-A92AFFE6508D}"/>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6" name="Footer Placeholder 5">
            <a:extLst>
              <a:ext uri="{FF2B5EF4-FFF2-40B4-BE49-F238E27FC236}">
                <a16:creationId xmlns:a16="http://schemas.microsoft.com/office/drawing/2014/main" id="{539D7BFE-CB80-3228-0CAC-007660A883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9C89E4-CD63-EA93-0DE2-4F5480A13B92}"/>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3748189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9D730-194A-B665-7256-85B9F74ED6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79A97D-067E-B8BE-9C46-5E022C39EA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861276-01DC-0E94-1971-D6BD96F5B9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201058-608C-F992-00D4-88A6E3ACC53A}"/>
              </a:ext>
            </a:extLst>
          </p:cNvPr>
          <p:cNvSpPr>
            <a:spLocks noGrp="1"/>
          </p:cNvSpPr>
          <p:nvPr>
            <p:ph type="dt" sz="half" idx="10"/>
          </p:nvPr>
        </p:nvSpPr>
        <p:spPr/>
        <p:txBody>
          <a:bodyPr/>
          <a:lstStyle/>
          <a:p>
            <a:fld id="{430EEDE7-A785-427F-8296-8E1A16E4C605}" type="datetimeFigureOut">
              <a:rPr lang="en-US" smtClean="0"/>
              <a:t>4/8/2026</a:t>
            </a:fld>
            <a:endParaRPr lang="en-US"/>
          </a:p>
        </p:txBody>
      </p:sp>
      <p:sp>
        <p:nvSpPr>
          <p:cNvPr id="6" name="Footer Placeholder 5">
            <a:extLst>
              <a:ext uri="{FF2B5EF4-FFF2-40B4-BE49-F238E27FC236}">
                <a16:creationId xmlns:a16="http://schemas.microsoft.com/office/drawing/2014/main" id="{2B2DC599-B75C-8A40-9FCE-7EA62CF403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5CC636-4E76-69A5-BBF0-91717653523B}"/>
              </a:ext>
            </a:extLst>
          </p:cNvPr>
          <p:cNvSpPr>
            <a:spLocks noGrp="1"/>
          </p:cNvSpPr>
          <p:nvPr>
            <p:ph type="sldNum" sz="quarter" idx="12"/>
          </p:nvPr>
        </p:nvSpPr>
        <p:spPr/>
        <p:txBody>
          <a:bodyPr/>
          <a:lstStyle/>
          <a:p>
            <a:fld id="{64508E2A-FDCD-4F51-A209-CA41EFFF9560}" type="slidenum">
              <a:rPr lang="en-US" smtClean="0"/>
              <a:t>‹#›</a:t>
            </a:fld>
            <a:endParaRPr lang="en-US"/>
          </a:p>
        </p:txBody>
      </p:sp>
    </p:spTree>
    <p:extLst>
      <p:ext uri="{BB962C8B-B14F-4D97-AF65-F5344CB8AC3E}">
        <p14:creationId xmlns:p14="http://schemas.microsoft.com/office/powerpoint/2010/main" val="273912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94CEF8-00EC-F6F3-375C-BA828FF6E6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613D2F-9E9D-3152-9890-4CDD1B233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EC1A71-099A-AE07-B43E-EB6BEAED4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0EEDE7-A785-427F-8296-8E1A16E4C605}" type="datetimeFigureOut">
              <a:rPr lang="en-US" smtClean="0"/>
              <a:t>4/8/2026</a:t>
            </a:fld>
            <a:endParaRPr lang="en-US"/>
          </a:p>
        </p:txBody>
      </p:sp>
      <p:sp>
        <p:nvSpPr>
          <p:cNvPr id="5" name="Footer Placeholder 4">
            <a:extLst>
              <a:ext uri="{FF2B5EF4-FFF2-40B4-BE49-F238E27FC236}">
                <a16:creationId xmlns:a16="http://schemas.microsoft.com/office/drawing/2014/main" id="{451BB0C7-D56A-4AAA-5441-CA128CE4DD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1FA55C6-219F-F81A-9D66-BBD8CB4C94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508E2A-FDCD-4F51-A209-CA41EFFF9560}" type="slidenum">
              <a:rPr lang="en-US" smtClean="0"/>
              <a:t>‹#›</a:t>
            </a:fld>
            <a:endParaRPr lang="en-US"/>
          </a:p>
        </p:txBody>
      </p:sp>
    </p:spTree>
    <p:extLst>
      <p:ext uri="{BB962C8B-B14F-4D97-AF65-F5344CB8AC3E}">
        <p14:creationId xmlns:p14="http://schemas.microsoft.com/office/powerpoint/2010/main" val="642460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toec.org/blue-ribbon-panel/"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
          <a:extLst>
            <a:ext uri="{FF2B5EF4-FFF2-40B4-BE49-F238E27FC236}">
              <a16:creationId xmlns:a16="http://schemas.microsoft.com/office/drawing/2014/main" id="{6A843DAE-81A1-4820-77DD-249EDD956A82}"/>
            </a:ext>
          </a:extLst>
        </p:cNvPr>
        <p:cNvGrpSpPr/>
        <p:nvPr/>
      </p:nvGrpSpPr>
      <p:grpSpPr>
        <a:xfrm>
          <a:off x="0" y="0"/>
          <a:ext cx="0" cy="0"/>
          <a:chOff x="0" y="0"/>
          <a:chExt cx="0" cy="0"/>
        </a:xfrm>
      </p:grpSpPr>
      <p:sp>
        <p:nvSpPr>
          <p:cNvPr id="42" name="Google Shape;42;p7">
            <a:extLst>
              <a:ext uri="{FF2B5EF4-FFF2-40B4-BE49-F238E27FC236}">
                <a16:creationId xmlns:a16="http://schemas.microsoft.com/office/drawing/2014/main" id="{DBB2D99B-0E67-B4DC-02B3-C644E835CB7D}"/>
              </a:ext>
            </a:extLst>
          </p:cNvPr>
          <p:cNvSpPr txBox="1">
            <a:spLocks noGrp="1"/>
          </p:cNvSpPr>
          <p:nvPr>
            <p:ph type="title"/>
          </p:nvPr>
        </p:nvSpPr>
        <p:spPr>
          <a:xfrm>
            <a:off x="1520222" y="2518289"/>
            <a:ext cx="9023707" cy="1325563"/>
          </a:xfrm>
          <a:prstGeom prst="rect">
            <a:avLst/>
          </a:prstGeom>
          <a:noFill/>
          <a:ln>
            <a:noFill/>
          </a:ln>
        </p:spPr>
        <p:txBody>
          <a:bodyPr spcFirstLastPara="1" vert="horz" wrap="square" lIns="121787" tIns="60877" rIns="121787" bIns="60877" rtlCol="0" anchor="t" anchorCtr="0">
            <a:noAutofit/>
          </a:bodyPr>
          <a:lstStyle/>
          <a:p>
            <a:r>
              <a:rPr lang="en-US" sz="4263"/>
              <a:t>Early Childhood Education</a:t>
            </a:r>
            <a:br>
              <a:rPr lang="en-US" sz="4263"/>
            </a:br>
            <a:r>
              <a:rPr lang="en-US" sz="4263"/>
              <a:t>Endowment Advisory Board</a:t>
            </a:r>
            <a:endParaRPr lang="en-US"/>
          </a:p>
        </p:txBody>
      </p:sp>
      <p:sp>
        <p:nvSpPr>
          <p:cNvPr id="43" name="Google Shape;43;p7">
            <a:extLst>
              <a:ext uri="{FF2B5EF4-FFF2-40B4-BE49-F238E27FC236}">
                <a16:creationId xmlns:a16="http://schemas.microsoft.com/office/drawing/2014/main" id="{56C1AC4F-5327-FDF8-FFE8-4F8BE07F5E2F}"/>
              </a:ext>
            </a:extLst>
          </p:cNvPr>
          <p:cNvSpPr txBox="1">
            <a:spLocks noGrp="1"/>
          </p:cNvSpPr>
          <p:nvPr>
            <p:ph type="body" idx="1"/>
          </p:nvPr>
        </p:nvSpPr>
        <p:spPr>
          <a:xfrm>
            <a:off x="1858138" y="5109794"/>
            <a:ext cx="8475724" cy="746068"/>
          </a:xfrm>
          <a:prstGeom prst="rect">
            <a:avLst/>
          </a:prstGeom>
          <a:noFill/>
          <a:ln>
            <a:noFill/>
          </a:ln>
        </p:spPr>
        <p:txBody>
          <a:bodyPr spcFirstLastPara="1" vert="horz" wrap="square" lIns="121787" tIns="60877" rIns="121787" bIns="60877" rtlCol="0" anchor="t" anchorCtr="0">
            <a:normAutofit/>
          </a:bodyPr>
          <a:lstStyle/>
          <a:p>
            <a:pPr marL="0" indent="0">
              <a:spcBef>
                <a:spcPts val="0"/>
              </a:spcBef>
            </a:pPr>
            <a:r>
              <a:rPr lang="en-US" sz="3197"/>
              <a:t>April 10,</a:t>
            </a:r>
            <a:r>
              <a:rPr lang="en-US" sz="3197" baseline="30000"/>
              <a:t> </a:t>
            </a:r>
            <a:r>
              <a:rPr lang="en-US" sz="3197"/>
              <a:t> 2026</a:t>
            </a:r>
            <a:endParaRPr sz="3197"/>
          </a:p>
        </p:txBody>
      </p:sp>
    </p:spTree>
    <p:extLst>
      <p:ext uri="{BB962C8B-B14F-4D97-AF65-F5344CB8AC3E}">
        <p14:creationId xmlns:p14="http://schemas.microsoft.com/office/powerpoint/2010/main" val="987712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C9944-D91A-DC78-10D7-FBF09A0976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58E91-54C5-2FF1-39E8-5167C1880E7C}"/>
              </a:ext>
            </a:extLst>
          </p:cNvPr>
          <p:cNvSpPr>
            <a:spLocks noGrp="1"/>
          </p:cNvSpPr>
          <p:nvPr>
            <p:ph type="title"/>
          </p:nvPr>
        </p:nvSpPr>
        <p:spPr>
          <a:xfrm>
            <a:off x="486090" y="587684"/>
            <a:ext cx="6821159" cy="405341"/>
          </a:xfrm>
        </p:spPr>
        <p:txBody>
          <a:bodyPr/>
          <a:lstStyle/>
          <a:p>
            <a:r>
              <a:rPr lang="en-US"/>
              <a:t>Blue Ribbon Plan Recommendations</a:t>
            </a:r>
          </a:p>
        </p:txBody>
      </p:sp>
      <p:sp>
        <p:nvSpPr>
          <p:cNvPr id="3" name="Text Placeholder 2">
            <a:extLst>
              <a:ext uri="{FF2B5EF4-FFF2-40B4-BE49-F238E27FC236}">
                <a16:creationId xmlns:a16="http://schemas.microsoft.com/office/drawing/2014/main" id="{AF8BFC6C-574B-A975-57CC-19CEA2CBB3AC}"/>
              </a:ext>
            </a:extLst>
          </p:cNvPr>
          <p:cNvSpPr>
            <a:spLocks noGrp="1"/>
          </p:cNvSpPr>
          <p:nvPr>
            <p:ph type="body" idx="1"/>
          </p:nvPr>
        </p:nvSpPr>
        <p:spPr>
          <a:xfrm>
            <a:off x="209555" y="1616661"/>
            <a:ext cx="6652421" cy="3358690"/>
          </a:xfrm>
        </p:spPr>
        <p:txBody>
          <a:bodyPr/>
          <a:lstStyle/>
          <a:p>
            <a:pPr marL="285750" indent="-285750">
              <a:buChar char="•"/>
            </a:pPr>
            <a:r>
              <a:rPr lang="en-US" sz="1450" b="1"/>
              <a:t>Years 1–3 focus on stabilization and system-building</a:t>
            </a:r>
            <a:r>
              <a:rPr lang="en-US" sz="1450"/>
              <a:t> due to urgent workforce shortages impacting both access and quality of ECE. </a:t>
            </a:r>
            <a:endParaRPr lang="en-US"/>
          </a:p>
          <a:p>
            <a:pPr marL="285750" indent="-285750">
              <a:buChar char="•"/>
            </a:pPr>
            <a:r>
              <a:rPr lang="en-US" sz="1450" b="1"/>
              <a:t>Stabilize the current workforce and build a future pipeline</a:t>
            </a:r>
            <a:r>
              <a:rPr lang="en-US" sz="1450"/>
              <a:t> before pursuing significant system expansion. </a:t>
            </a:r>
            <a:endParaRPr lang="en-US"/>
          </a:p>
          <a:p>
            <a:pPr marL="285750" indent="-285750">
              <a:buChar char="•"/>
            </a:pPr>
            <a:r>
              <a:rPr lang="en-US" sz="1450" b="1"/>
              <a:t>Strengthen core infrastructure</a:t>
            </a:r>
            <a:r>
              <a:rPr lang="en-US" sz="1450"/>
              <a:t>—including data, information, and management systems—to enable effective use of funds. </a:t>
            </a:r>
            <a:endParaRPr lang="en-US"/>
          </a:p>
          <a:p>
            <a:pPr marL="285750" indent="-285750">
              <a:buChar char="•"/>
            </a:pPr>
            <a:r>
              <a:rPr lang="en-US" sz="1450" b="1"/>
              <a:t>Expand OEC capacity</a:t>
            </a:r>
            <a:r>
              <a:rPr lang="en-US" sz="1450"/>
              <a:t> to support planning and implementation at scale. </a:t>
            </a:r>
            <a:endParaRPr lang="en-US"/>
          </a:p>
          <a:p>
            <a:pPr marL="285750" indent="-285750">
              <a:buChar char="•"/>
            </a:pPr>
            <a:r>
              <a:rPr lang="en-US" sz="1450" b="1"/>
              <a:t>Invest in facilities and capital expansion</a:t>
            </a:r>
            <a:r>
              <a:rPr lang="en-US" sz="1450"/>
              <a:t> to support future growth of the system.</a:t>
            </a:r>
            <a:endParaRPr lang="en-US"/>
          </a:p>
          <a:p>
            <a:pPr marL="608965" indent="-304165"/>
            <a:endParaRPr lang="en-US" sz="1450"/>
          </a:p>
        </p:txBody>
      </p:sp>
      <p:sp>
        <p:nvSpPr>
          <p:cNvPr id="4" name="TextBox 3">
            <a:extLst>
              <a:ext uri="{FF2B5EF4-FFF2-40B4-BE49-F238E27FC236}">
                <a16:creationId xmlns:a16="http://schemas.microsoft.com/office/drawing/2014/main" id="{11355B76-C1F3-2AA7-366F-66D85782C3A3}"/>
              </a:ext>
            </a:extLst>
          </p:cNvPr>
          <p:cNvSpPr txBox="1"/>
          <p:nvPr/>
        </p:nvSpPr>
        <p:spPr>
          <a:xfrm>
            <a:off x="7180028" y="5894201"/>
            <a:ext cx="4929809" cy="276999"/>
          </a:xfrm>
          <a:prstGeom prst="rect">
            <a:avLst/>
          </a:prstGeom>
          <a:noFill/>
        </p:spPr>
        <p:txBody>
          <a:bodyPr wrap="square" rtlCol="0">
            <a:spAutoFit/>
          </a:bodyPr>
          <a:lstStyle/>
          <a:p>
            <a:r>
              <a:rPr lang="en-US" sz="1200">
                <a:hlinkClick r:id="rId2"/>
              </a:rPr>
              <a:t>Blue Ribbon Panel on Child Care - Connecticut Office of Early Childhood</a:t>
            </a:r>
            <a:endParaRPr lang="en-US" sz="1200"/>
          </a:p>
        </p:txBody>
      </p:sp>
      <p:pic>
        <p:nvPicPr>
          <p:cNvPr id="6" name="Picture 5">
            <a:extLst>
              <a:ext uri="{FF2B5EF4-FFF2-40B4-BE49-F238E27FC236}">
                <a16:creationId xmlns:a16="http://schemas.microsoft.com/office/drawing/2014/main" id="{F9C3DF29-9D0E-F80A-D372-7F382A437BB0}"/>
              </a:ext>
            </a:extLst>
          </p:cNvPr>
          <p:cNvPicPr>
            <a:picLocks noChangeAspect="1"/>
          </p:cNvPicPr>
          <p:nvPr/>
        </p:nvPicPr>
        <p:blipFill>
          <a:blip r:embed="rId3"/>
          <a:stretch>
            <a:fillRect/>
          </a:stretch>
        </p:blipFill>
        <p:spPr>
          <a:xfrm>
            <a:off x="7034191" y="2094865"/>
            <a:ext cx="4753660" cy="3041677"/>
          </a:xfrm>
          <a:prstGeom prst="rect">
            <a:avLst/>
          </a:prstGeom>
        </p:spPr>
      </p:pic>
    </p:spTree>
    <p:extLst>
      <p:ext uri="{BB962C8B-B14F-4D97-AF65-F5344CB8AC3E}">
        <p14:creationId xmlns:p14="http://schemas.microsoft.com/office/powerpoint/2010/main" val="1360375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B4D86-BF0B-38DF-2CDA-F3592341BE37}"/>
              </a:ext>
            </a:extLst>
          </p:cNvPr>
          <p:cNvSpPr>
            <a:spLocks noGrp="1"/>
          </p:cNvSpPr>
          <p:nvPr>
            <p:ph type="title"/>
          </p:nvPr>
        </p:nvSpPr>
        <p:spPr>
          <a:xfrm>
            <a:off x="486090" y="587684"/>
            <a:ext cx="7974098" cy="405341"/>
          </a:xfrm>
        </p:spPr>
        <p:txBody>
          <a:bodyPr/>
          <a:lstStyle/>
          <a:p>
            <a:r>
              <a:rPr lang="en-US"/>
              <a:t>Endowment Funding Spend Plan Update</a:t>
            </a:r>
          </a:p>
        </p:txBody>
      </p:sp>
      <p:pic>
        <p:nvPicPr>
          <p:cNvPr id="5" name="Picture 4">
            <a:extLst>
              <a:ext uri="{FF2B5EF4-FFF2-40B4-BE49-F238E27FC236}">
                <a16:creationId xmlns:a16="http://schemas.microsoft.com/office/drawing/2014/main" id="{203DA366-2C44-3482-945E-486ADA21D1CB}"/>
              </a:ext>
            </a:extLst>
          </p:cNvPr>
          <p:cNvPicPr>
            <a:picLocks noChangeAspect="1"/>
          </p:cNvPicPr>
          <p:nvPr/>
        </p:nvPicPr>
        <p:blipFill>
          <a:blip r:embed="rId2"/>
          <a:stretch>
            <a:fillRect/>
          </a:stretch>
        </p:blipFill>
        <p:spPr>
          <a:xfrm>
            <a:off x="0" y="1392459"/>
            <a:ext cx="11569566" cy="4648276"/>
          </a:xfrm>
          <a:prstGeom prst="rect">
            <a:avLst/>
          </a:prstGeom>
        </p:spPr>
      </p:pic>
    </p:spTree>
    <p:extLst>
      <p:ext uri="{BB962C8B-B14F-4D97-AF65-F5344CB8AC3E}">
        <p14:creationId xmlns:p14="http://schemas.microsoft.com/office/powerpoint/2010/main" val="143597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69860-7FF9-73F0-CAEC-D617501F8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C6951B-312A-A390-AF65-32F17A9F0DD2}"/>
              </a:ext>
            </a:extLst>
          </p:cNvPr>
          <p:cNvSpPr>
            <a:spLocks noGrp="1"/>
          </p:cNvSpPr>
          <p:nvPr>
            <p:ph type="title"/>
          </p:nvPr>
        </p:nvSpPr>
        <p:spPr>
          <a:xfrm>
            <a:off x="491279" y="587685"/>
            <a:ext cx="9634510" cy="405341"/>
          </a:xfrm>
        </p:spPr>
        <p:txBody>
          <a:bodyPr/>
          <a:lstStyle/>
          <a:p>
            <a:r>
              <a:rPr lang="en-US"/>
              <a:t>Review – Endowment Statute</a:t>
            </a:r>
          </a:p>
        </p:txBody>
      </p:sp>
      <p:sp>
        <p:nvSpPr>
          <p:cNvPr id="9" name="Google Shape;35;p5">
            <a:extLst>
              <a:ext uri="{FF2B5EF4-FFF2-40B4-BE49-F238E27FC236}">
                <a16:creationId xmlns:a16="http://schemas.microsoft.com/office/drawing/2014/main" id="{CF133CD9-4A3B-1247-E2FB-10F3F7AC2870}"/>
              </a:ext>
            </a:extLst>
          </p:cNvPr>
          <p:cNvSpPr txBox="1">
            <a:spLocks noGrp="1"/>
          </p:cNvSpPr>
          <p:nvPr/>
        </p:nvSpPr>
        <p:spPr>
          <a:xfrm>
            <a:off x="11291800" y="6345753"/>
            <a:ext cx="730923" cy="524714"/>
          </a:xfrm>
          <a:prstGeom prst="rect">
            <a:avLst/>
          </a:prstGeom>
          <a:noFill/>
          <a:ln>
            <a:noFill/>
          </a:ln>
        </p:spPr>
        <p:txBody>
          <a:bodyPr spcFirstLastPara="1" wrap="square" lIns="121787" tIns="121787" rIns="121787" bIns="12178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buNone/>
              <a:defRPr sz="1000" b="0" i="0" u="none" strike="noStrike" cap="none">
                <a:solidFill>
                  <a:schemeClr val="bg1"/>
                </a:solidFill>
                <a:latin typeface="Poppins" panose="00000500000000000000" pitchFamily="2" charset="0"/>
                <a:ea typeface="Arial"/>
                <a:cs typeface="Poppins" panose="00000500000000000000" pitchFamily="2" charset="0"/>
                <a:sym typeface="Arial"/>
              </a:defRPr>
            </a:lvl1pPr>
            <a:lvl2pPr marR="0" lvl="1"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pPr algn="ctr"/>
            <a:fld id="{00000000-1234-1234-1234-123412341234}" type="slidenum">
              <a:rPr lang="en-US" sz="1332"/>
              <a:pPr algn="ctr"/>
              <a:t>4</a:t>
            </a:fld>
            <a:endParaRPr lang="en-US" sz="1332"/>
          </a:p>
        </p:txBody>
      </p:sp>
      <p:sp>
        <p:nvSpPr>
          <p:cNvPr id="4" name="TextBox 2">
            <a:extLst>
              <a:ext uri="{FF2B5EF4-FFF2-40B4-BE49-F238E27FC236}">
                <a16:creationId xmlns:a16="http://schemas.microsoft.com/office/drawing/2014/main" id="{A9396C8A-54E7-6F26-27EC-0274350E4960}"/>
              </a:ext>
            </a:extLst>
          </p:cNvPr>
          <p:cNvSpPr txBox="1"/>
          <p:nvPr/>
        </p:nvSpPr>
        <p:spPr>
          <a:xfrm>
            <a:off x="399333" y="4545690"/>
            <a:ext cx="11700721" cy="1323439"/>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2000" b="1" u="sng"/>
          </a:p>
          <a:p>
            <a:r>
              <a:rPr lang="en-US" sz="2000"/>
              <a:t>By June 30th of each fiscal year, any unappropriated surplus will be transferred to the Endowment, with up to $300 million being transferred in FY 2025 and the full unappropriated surplus amount being transferred to the Endowment in FY 2026 and beyond. (Sec. 2)</a:t>
            </a:r>
          </a:p>
        </p:txBody>
      </p:sp>
      <p:sp>
        <p:nvSpPr>
          <p:cNvPr id="8" name="TextBox 7">
            <a:extLst>
              <a:ext uri="{FF2B5EF4-FFF2-40B4-BE49-F238E27FC236}">
                <a16:creationId xmlns:a16="http://schemas.microsoft.com/office/drawing/2014/main" id="{039C3E4F-8B40-C6CC-5BF5-D6317E2B440F}"/>
              </a:ext>
            </a:extLst>
          </p:cNvPr>
          <p:cNvSpPr txBox="1"/>
          <p:nvPr/>
        </p:nvSpPr>
        <p:spPr>
          <a:xfrm>
            <a:off x="5507163" y="5937985"/>
            <a:ext cx="2894275" cy="307777"/>
          </a:xfrm>
          <a:prstGeom prst="rect">
            <a:avLst/>
          </a:prstGeom>
          <a:noFill/>
        </p:spPr>
        <p:txBody>
          <a:bodyPr wrap="square" rtlCol="0">
            <a:spAutoFit/>
          </a:bodyPr>
          <a:lstStyle/>
          <a:p>
            <a:r>
              <a:rPr lang="en-US" sz="1400"/>
              <a:t>Public Act 25-93</a:t>
            </a:r>
          </a:p>
        </p:txBody>
      </p:sp>
      <p:sp>
        <p:nvSpPr>
          <p:cNvPr id="11" name="Arrow: Right 10">
            <a:extLst>
              <a:ext uri="{FF2B5EF4-FFF2-40B4-BE49-F238E27FC236}">
                <a16:creationId xmlns:a16="http://schemas.microsoft.com/office/drawing/2014/main" id="{97948D2A-73BA-2D14-89C5-A3323736D400}"/>
              </a:ext>
            </a:extLst>
          </p:cNvPr>
          <p:cNvSpPr/>
          <p:nvPr/>
        </p:nvSpPr>
        <p:spPr>
          <a:xfrm>
            <a:off x="1860929" y="2544895"/>
            <a:ext cx="9635597" cy="1110646"/>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214313" indent="-214313">
              <a:buClr>
                <a:schemeClr val="accent1"/>
              </a:buClr>
              <a:buFont typeface="Wingdings" panose="05000000000000000000" pitchFamily="2" charset="2"/>
              <a:buChar char="§"/>
            </a:pPr>
            <a:endParaRPr lang="en-US" sz="1200">
              <a:solidFill>
                <a:sysClr val="windowText" lastClr="000000"/>
              </a:solidFill>
            </a:endParaRPr>
          </a:p>
        </p:txBody>
      </p:sp>
      <p:sp>
        <p:nvSpPr>
          <p:cNvPr id="13" name="Rectangle 12">
            <a:extLst>
              <a:ext uri="{FF2B5EF4-FFF2-40B4-BE49-F238E27FC236}">
                <a16:creationId xmlns:a16="http://schemas.microsoft.com/office/drawing/2014/main" id="{4784D9CF-9F84-7804-0429-A09D6CE8B840}"/>
              </a:ext>
            </a:extLst>
          </p:cNvPr>
          <p:cNvSpPr/>
          <p:nvPr/>
        </p:nvSpPr>
        <p:spPr>
          <a:xfrm>
            <a:off x="7435753" y="3817762"/>
            <a:ext cx="2500376" cy="82006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spcBef>
                <a:spcPts val="600"/>
              </a:spcBef>
              <a:buClr>
                <a:schemeClr val="accent1"/>
              </a:buClr>
            </a:pPr>
            <a:r>
              <a:rPr lang="en-US" sz="1200" b="1" i="1">
                <a:solidFill>
                  <a:sysClr val="windowText" lastClr="000000"/>
                </a:solidFill>
                <a:latin typeface="Poppins"/>
                <a:cs typeface="Poppins"/>
              </a:rPr>
              <a:t>July 2027</a:t>
            </a:r>
          </a:p>
          <a:p>
            <a:pPr algn="ctr">
              <a:spcBef>
                <a:spcPts val="600"/>
              </a:spcBef>
              <a:buClr>
                <a:schemeClr val="accent1"/>
              </a:buClr>
            </a:pPr>
            <a:r>
              <a:rPr lang="en-US" sz="1200">
                <a:solidFill>
                  <a:sysClr val="windowText" lastClr="000000"/>
                </a:solidFill>
                <a:latin typeface="Poppins"/>
                <a:cs typeface="Poppins"/>
              </a:rPr>
              <a:t>Family fee changes</a:t>
            </a:r>
          </a:p>
        </p:txBody>
      </p:sp>
      <p:sp>
        <p:nvSpPr>
          <p:cNvPr id="14" name="Rectangle 13">
            <a:extLst>
              <a:ext uri="{FF2B5EF4-FFF2-40B4-BE49-F238E27FC236}">
                <a16:creationId xmlns:a16="http://schemas.microsoft.com/office/drawing/2014/main" id="{4CB35157-7752-4796-286D-DB7FC75174A1}"/>
              </a:ext>
            </a:extLst>
          </p:cNvPr>
          <p:cNvSpPr/>
          <p:nvPr/>
        </p:nvSpPr>
        <p:spPr>
          <a:xfrm>
            <a:off x="3583562" y="1768659"/>
            <a:ext cx="2666132" cy="464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l">
              <a:buClr>
                <a:schemeClr val="accent1"/>
              </a:buClr>
            </a:pPr>
            <a:endParaRPr lang="en-US" sz="1000">
              <a:solidFill>
                <a:sysClr val="windowText" lastClr="000000"/>
              </a:solidFill>
              <a:latin typeface="Poppins" panose="00000500000000000000" pitchFamily="2" charset="0"/>
              <a:cs typeface="Poppins" panose="00000500000000000000" pitchFamily="2" charset="0"/>
            </a:endParaRPr>
          </a:p>
        </p:txBody>
      </p:sp>
      <p:sp>
        <p:nvSpPr>
          <p:cNvPr id="15" name="Star: 5 Points 14">
            <a:extLst>
              <a:ext uri="{FF2B5EF4-FFF2-40B4-BE49-F238E27FC236}">
                <a16:creationId xmlns:a16="http://schemas.microsoft.com/office/drawing/2014/main" id="{E4DC0159-8CB0-23C2-5900-3B1B62099D09}"/>
              </a:ext>
            </a:extLst>
          </p:cNvPr>
          <p:cNvSpPr/>
          <p:nvPr/>
        </p:nvSpPr>
        <p:spPr>
          <a:xfrm>
            <a:off x="4317996" y="2332815"/>
            <a:ext cx="473904" cy="572154"/>
          </a:xfrm>
          <a:prstGeom prst="star5">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16" name="Rectangle 15">
            <a:extLst>
              <a:ext uri="{FF2B5EF4-FFF2-40B4-BE49-F238E27FC236}">
                <a16:creationId xmlns:a16="http://schemas.microsoft.com/office/drawing/2014/main" id="{F96E4075-EC53-5381-9985-E03921AAC871}"/>
              </a:ext>
            </a:extLst>
          </p:cNvPr>
          <p:cNvSpPr/>
          <p:nvPr/>
        </p:nvSpPr>
        <p:spPr>
          <a:xfrm>
            <a:off x="3374132" y="1606198"/>
            <a:ext cx="2361632" cy="86487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spcBef>
                <a:spcPts val="600"/>
              </a:spcBef>
              <a:buClr>
                <a:schemeClr val="accent1"/>
              </a:buClr>
            </a:pPr>
            <a:r>
              <a:rPr lang="en-US" sz="1200" b="1" i="1">
                <a:solidFill>
                  <a:sysClr val="windowText" lastClr="000000"/>
                </a:solidFill>
                <a:latin typeface="Poppins" panose="00000500000000000000" pitchFamily="2" charset="0"/>
                <a:cs typeface="Poppins" panose="00000500000000000000" pitchFamily="2" charset="0"/>
              </a:rPr>
              <a:t>June 2026</a:t>
            </a:r>
          </a:p>
          <a:p>
            <a:pPr algn="ctr">
              <a:spcBef>
                <a:spcPts val="600"/>
              </a:spcBef>
              <a:buClr>
                <a:schemeClr val="accent1"/>
              </a:buClr>
            </a:pPr>
            <a:r>
              <a:rPr lang="en-US" sz="1200">
                <a:solidFill>
                  <a:sysClr val="windowText" lastClr="000000"/>
                </a:solidFill>
                <a:latin typeface="Poppins"/>
                <a:cs typeface="Poppins"/>
              </a:rPr>
              <a:t>SFY27 Endowment deposit known</a:t>
            </a:r>
          </a:p>
        </p:txBody>
      </p:sp>
      <p:sp>
        <p:nvSpPr>
          <p:cNvPr id="17" name="Star: 5 Points 16">
            <a:extLst>
              <a:ext uri="{FF2B5EF4-FFF2-40B4-BE49-F238E27FC236}">
                <a16:creationId xmlns:a16="http://schemas.microsoft.com/office/drawing/2014/main" id="{4E3972B4-1519-6E6A-549A-19012E47C4F2}"/>
              </a:ext>
            </a:extLst>
          </p:cNvPr>
          <p:cNvSpPr/>
          <p:nvPr/>
        </p:nvSpPr>
        <p:spPr>
          <a:xfrm>
            <a:off x="8098618" y="2317907"/>
            <a:ext cx="473904" cy="572154"/>
          </a:xfrm>
          <a:prstGeom prst="star5">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18" name="Rectangle 17">
            <a:extLst>
              <a:ext uri="{FF2B5EF4-FFF2-40B4-BE49-F238E27FC236}">
                <a16:creationId xmlns:a16="http://schemas.microsoft.com/office/drawing/2014/main" id="{9CD1AD35-4AD3-6104-684B-560489ABB844}"/>
              </a:ext>
            </a:extLst>
          </p:cNvPr>
          <p:cNvSpPr/>
          <p:nvPr/>
        </p:nvSpPr>
        <p:spPr>
          <a:xfrm>
            <a:off x="7084209" y="1553807"/>
            <a:ext cx="2361632" cy="110194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spcBef>
                <a:spcPts val="600"/>
              </a:spcBef>
              <a:buClr>
                <a:schemeClr val="accent1"/>
              </a:buClr>
            </a:pPr>
            <a:r>
              <a:rPr lang="en-US" sz="1200" b="1" i="1">
                <a:solidFill>
                  <a:sysClr val="windowText" lastClr="000000"/>
                </a:solidFill>
                <a:latin typeface="Poppins" panose="00000500000000000000" pitchFamily="2" charset="0"/>
                <a:cs typeface="Poppins" panose="00000500000000000000" pitchFamily="2" charset="0"/>
              </a:rPr>
              <a:t>June 2027</a:t>
            </a:r>
          </a:p>
          <a:p>
            <a:pPr algn="ctr">
              <a:spcBef>
                <a:spcPts val="600"/>
              </a:spcBef>
              <a:buClr>
                <a:schemeClr val="accent1"/>
              </a:buClr>
            </a:pPr>
            <a:r>
              <a:rPr lang="en-US" sz="1200">
                <a:solidFill>
                  <a:sysClr val="windowText" lastClr="000000"/>
                </a:solidFill>
                <a:latin typeface="Poppins"/>
                <a:cs typeface="Poppins"/>
              </a:rPr>
              <a:t>SFY28 Endowment deposit known</a:t>
            </a:r>
          </a:p>
        </p:txBody>
      </p:sp>
      <p:sp>
        <p:nvSpPr>
          <p:cNvPr id="19" name="Rectangle: Rounded Corners 18">
            <a:extLst>
              <a:ext uri="{FF2B5EF4-FFF2-40B4-BE49-F238E27FC236}">
                <a16:creationId xmlns:a16="http://schemas.microsoft.com/office/drawing/2014/main" id="{0391FA90-E696-3103-3D34-7AEC6BB2DBD2}"/>
              </a:ext>
            </a:extLst>
          </p:cNvPr>
          <p:cNvSpPr/>
          <p:nvPr/>
        </p:nvSpPr>
        <p:spPr>
          <a:xfrm>
            <a:off x="1198681" y="1575983"/>
            <a:ext cx="1801865" cy="925305"/>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l"/>
            <a:r>
              <a:rPr lang="en-US" sz="1200">
                <a:solidFill>
                  <a:schemeClr val="tx1"/>
                </a:solidFill>
                <a:latin typeface="Poppins" panose="00000500000000000000" pitchFamily="2" charset="0"/>
                <a:cs typeface="Poppins" panose="00000500000000000000" pitchFamily="2" charset="0"/>
              </a:rPr>
              <a:t>Endowment Deposit Timeline</a:t>
            </a:r>
          </a:p>
        </p:txBody>
      </p:sp>
      <p:sp>
        <p:nvSpPr>
          <p:cNvPr id="20" name="Star: 5 Points 19">
            <a:extLst>
              <a:ext uri="{FF2B5EF4-FFF2-40B4-BE49-F238E27FC236}">
                <a16:creationId xmlns:a16="http://schemas.microsoft.com/office/drawing/2014/main" id="{783B70B2-F1D8-AA5C-4981-1833B1FF2E97}"/>
              </a:ext>
            </a:extLst>
          </p:cNvPr>
          <p:cNvSpPr/>
          <p:nvPr/>
        </p:nvSpPr>
        <p:spPr>
          <a:xfrm>
            <a:off x="8448989" y="3245608"/>
            <a:ext cx="473904" cy="572154"/>
          </a:xfrm>
          <a:prstGeom prst="star5">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21" name="Rectangle: Rounded Corners 20">
            <a:extLst>
              <a:ext uri="{FF2B5EF4-FFF2-40B4-BE49-F238E27FC236}">
                <a16:creationId xmlns:a16="http://schemas.microsoft.com/office/drawing/2014/main" id="{A7B2501A-7FD4-28FA-6B50-0679EAC828CA}"/>
              </a:ext>
            </a:extLst>
          </p:cNvPr>
          <p:cNvSpPr/>
          <p:nvPr/>
        </p:nvSpPr>
        <p:spPr>
          <a:xfrm>
            <a:off x="1214746" y="3627479"/>
            <a:ext cx="1801865" cy="925305"/>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l"/>
            <a:r>
              <a:rPr lang="en-US" sz="1200">
                <a:solidFill>
                  <a:schemeClr val="tx1"/>
                </a:solidFill>
                <a:latin typeface="Poppins"/>
                <a:cs typeface="Poppins"/>
              </a:rPr>
              <a:t>Programmatic requirements per statute Timeline</a:t>
            </a:r>
          </a:p>
        </p:txBody>
      </p:sp>
      <p:sp>
        <p:nvSpPr>
          <p:cNvPr id="22" name="Rectangle 21">
            <a:extLst>
              <a:ext uri="{FF2B5EF4-FFF2-40B4-BE49-F238E27FC236}">
                <a16:creationId xmlns:a16="http://schemas.microsoft.com/office/drawing/2014/main" id="{E7E282FB-9803-0190-1F56-B10DE27A566D}"/>
              </a:ext>
            </a:extLst>
          </p:cNvPr>
          <p:cNvSpPr/>
          <p:nvPr/>
        </p:nvSpPr>
        <p:spPr>
          <a:xfrm>
            <a:off x="3662794" y="3769897"/>
            <a:ext cx="2500376" cy="82006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spcBef>
                <a:spcPts val="600"/>
              </a:spcBef>
              <a:buClr>
                <a:schemeClr val="accent1"/>
              </a:buClr>
            </a:pPr>
            <a:r>
              <a:rPr lang="en-US" sz="1200" b="1" i="1">
                <a:solidFill>
                  <a:sysClr val="windowText" lastClr="000000"/>
                </a:solidFill>
                <a:latin typeface="Poppins"/>
                <a:cs typeface="Poppins"/>
              </a:rPr>
              <a:t>July 2026</a:t>
            </a:r>
            <a:endParaRPr lang="en-US" sz="1200" b="1" i="1">
              <a:solidFill>
                <a:sysClr val="windowText" lastClr="000000"/>
              </a:solidFill>
              <a:latin typeface="Poppins" panose="00000500000000000000" pitchFamily="2" charset="0"/>
              <a:cs typeface="Poppins" panose="00000500000000000000" pitchFamily="2" charset="0"/>
            </a:endParaRPr>
          </a:p>
          <a:p>
            <a:pPr algn="ctr">
              <a:spcBef>
                <a:spcPts val="600"/>
              </a:spcBef>
              <a:buClr>
                <a:schemeClr val="accent1"/>
              </a:buClr>
            </a:pPr>
            <a:r>
              <a:rPr lang="en-US" sz="1200">
                <a:solidFill>
                  <a:sysClr val="windowText" lastClr="000000"/>
                </a:solidFill>
                <a:latin typeface="Poppins"/>
                <a:cs typeface="Poppins"/>
              </a:rPr>
              <a:t>Health care subsidy</a:t>
            </a:r>
          </a:p>
          <a:p>
            <a:pPr algn="ctr">
              <a:spcBef>
                <a:spcPts val="600"/>
              </a:spcBef>
              <a:buClr>
                <a:schemeClr val="accent1"/>
              </a:buClr>
            </a:pPr>
            <a:endParaRPr lang="en-US" sz="1200">
              <a:solidFill>
                <a:sysClr val="windowText" lastClr="000000"/>
              </a:solidFill>
              <a:latin typeface="Poppins"/>
              <a:cs typeface="Poppins"/>
            </a:endParaRPr>
          </a:p>
        </p:txBody>
      </p:sp>
      <p:sp>
        <p:nvSpPr>
          <p:cNvPr id="23" name="Star: 5 Points 22">
            <a:extLst>
              <a:ext uri="{FF2B5EF4-FFF2-40B4-BE49-F238E27FC236}">
                <a16:creationId xmlns:a16="http://schemas.microsoft.com/office/drawing/2014/main" id="{B8B7C293-78CD-7268-ECA4-F74C62ABBD19}"/>
              </a:ext>
            </a:extLst>
          </p:cNvPr>
          <p:cNvSpPr/>
          <p:nvPr/>
        </p:nvSpPr>
        <p:spPr>
          <a:xfrm>
            <a:off x="4676030" y="3197743"/>
            <a:ext cx="473904" cy="572154"/>
          </a:xfrm>
          <a:prstGeom prst="star5">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Tree>
    <p:extLst>
      <p:ext uri="{BB962C8B-B14F-4D97-AF65-F5344CB8AC3E}">
        <p14:creationId xmlns:p14="http://schemas.microsoft.com/office/powerpoint/2010/main" val="1435129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29FDA-9EFA-B25A-0CF5-2C65FC7E5990}"/>
              </a:ext>
            </a:extLst>
          </p:cNvPr>
          <p:cNvSpPr>
            <a:spLocks noGrp="1"/>
          </p:cNvSpPr>
          <p:nvPr>
            <p:ph type="title"/>
          </p:nvPr>
        </p:nvSpPr>
        <p:spPr>
          <a:xfrm>
            <a:off x="491280" y="587685"/>
            <a:ext cx="7657638" cy="405341"/>
          </a:xfrm>
        </p:spPr>
        <p:txBody>
          <a:bodyPr/>
          <a:lstStyle/>
          <a:p>
            <a:r>
              <a:rPr lang="en-US"/>
              <a:t>Endowment scenario planning – FY27</a:t>
            </a:r>
          </a:p>
        </p:txBody>
      </p:sp>
      <p:sp>
        <p:nvSpPr>
          <p:cNvPr id="8" name="Rectangle 7">
            <a:extLst>
              <a:ext uri="{FF2B5EF4-FFF2-40B4-BE49-F238E27FC236}">
                <a16:creationId xmlns:a16="http://schemas.microsoft.com/office/drawing/2014/main" id="{721FEE1A-9848-D8B1-CCFC-4B6E83C44AE6}"/>
              </a:ext>
            </a:extLst>
          </p:cNvPr>
          <p:cNvSpPr/>
          <p:nvPr/>
        </p:nvSpPr>
        <p:spPr>
          <a:xfrm>
            <a:off x="10637041" y="243757"/>
            <a:ext cx="1388602" cy="669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accent1"/>
              </a:buClr>
            </a:pPr>
            <a:r>
              <a:rPr lang="en-US" sz="1332" b="1">
                <a:solidFill>
                  <a:schemeClr val="bg1"/>
                </a:solidFill>
              </a:rPr>
              <a:t>PRELMINARY DRAFT</a:t>
            </a:r>
          </a:p>
        </p:txBody>
      </p:sp>
      <p:sp>
        <p:nvSpPr>
          <p:cNvPr id="9" name="Google Shape;35;p5">
            <a:extLst>
              <a:ext uri="{FF2B5EF4-FFF2-40B4-BE49-F238E27FC236}">
                <a16:creationId xmlns:a16="http://schemas.microsoft.com/office/drawing/2014/main" id="{EDFAB5AA-5CBA-DD9E-DFDB-7DB46016ADDF}"/>
              </a:ext>
            </a:extLst>
          </p:cNvPr>
          <p:cNvSpPr txBox="1">
            <a:spLocks noGrp="1"/>
          </p:cNvSpPr>
          <p:nvPr/>
        </p:nvSpPr>
        <p:spPr>
          <a:xfrm>
            <a:off x="11291800" y="6345753"/>
            <a:ext cx="730923" cy="524714"/>
          </a:xfrm>
          <a:prstGeom prst="rect">
            <a:avLst/>
          </a:prstGeom>
          <a:noFill/>
          <a:ln>
            <a:noFill/>
          </a:ln>
        </p:spPr>
        <p:txBody>
          <a:bodyPr spcFirstLastPara="1" wrap="square" lIns="121787" tIns="121787" rIns="121787" bIns="12178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buNone/>
              <a:defRPr sz="1000" b="0" i="0" u="none" strike="noStrike" cap="none">
                <a:solidFill>
                  <a:schemeClr val="bg1"/>
                </a:solidFill>
                <a:latin typeface="Poppins" panose="00000500000000000000" pitchFamily="2" charset="0"/>
                <a:ea typeface="Arial"/>
                <a:cs typeface="Poppins" panose="00000500000000000000" pitchFamily="2" charset="0"/>
                <a:sym typeface="Arial"/>
              </a:defRPr>
            </a:lvl1pPr>
            <a:lvl2pPr marR="0" lvl="1"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pPr algn="ctr"/>
            <a:fld id="{00000000-1234-1234-1234-123412341234}" type="slidenum">
              <a:rPr lang="en-US" sz="1332"/>
              <a:pPr algn="ctr"/>
              <a:t>5</a:t>
            </a:fld>
            <a:endParaRPr lang="en-US" sz="1332"/>
          </a:p>
        </p:txBody>
      </p:sp>
      <p:graphicFrame>
        <p:nvGraphicFramePr>
          <p:cNvPr id="13" name="Table 12">
            <a:extLst>
              <a:ext uri="{FF2B5EF4-FFF2-40B4-BE49-F238E27FC236}">
                <a16:creationId xmlns:a16="http://schemas.microsoft.com/office/drawing/2014/main" id="{7492E69E-9FB7-A3E2-5284-934DBBFAFB7F}"/>
              </a:ext>
            </a:extLst>
          </p:cNvPr>
          <p:cNvGraphicFramePr>
            <a:graphicFrameLocks noGrp="1"/>
          </p:cNvGraphicFramePr>
          <p:nvPr>
            <p:extLst>
              <p:ext uri="{D42A27DB-BD31-4B8C-83A1-F6EECF244321}">
                <p14:modId xmlns:p14="http://schemas.microsoft.com/office/powerpoint/2010/main" val="2590714287"/>
              </p:ext>
            </p:extLst>
          </p:nvPr>
        </p:nvGraphicFramePr>
        <p:xfrm>
          <a:off x="491280" y="1599484"/>
          <a:ext cx="10515602" cy="3655014"/>
        </p:xfrm>
        <a:graphic>
          <a:graphicData uri="http://schemas.openxmlformats.org/drawingml/2006/table">
            <a:tbl>
              <a:tblPr/>
              <a:tblGrid>
                <a:gridCol w="3335398">
                  <a:extLst>
                    <a:ext uri="{9D8B030D-6E8A-4147-A177-3AD203B41FA5}">
                      <a16:colId xmlns:a16="http://schemas.microsoft.com/office/drawing/2014/main" val="4245618580"/>
                    </a:ext>
                  </a:extLst>
                </a:gridCol>
                <a:gridCol w="1795051">
                  <a:extLst>
                    <a:ext uri="{9D8B030D-6E8A-4147-A177-3AD203B41FA5}">
                      <a16:colId xmlns:a16="http://schemas.microsoft.com/office/drawing/2014/main" val="285682097"/>
                    </a:ext>
                  </a:extLst>
                </a:gridCol>
                <a:gridCol w="1795051">
                  <a:extLst>
                    <a:ext uri="{9D8B030D-6E8A-4147-A177-3AD203B41FA5}">
                      <a16:colId xmlns:a16="http://schemas.microsoft.com/office/drawing/2014/main" val="85883756"/>
                    </a:ext>
                  </a:extLst>
                </a:gridCol>
                <a:gridCol w="1795051">
                  <a:extLst>
                    <a:ext uri="{9D8B030D-6E8A-4147-A177-3AD203B41FA5}">
                      <a16:colId xmlns:a16="http://schemas.microsoft.com/office/drawing/2014/main" val="552194370"/>
                    </a:ext>
                  </a:extLst>
                </a:gridCol>
                <a:gridCol w="1795051">
                  <a:extLst>
                    <a:ext uri="{9D8B030D-6E8A-4147-A177-3AD203B41FA5}">
                      <a16:colId xmlns:a16="http://schemas.microsoft.com/office/drawing/2014/main" val="2136296876"/>
                    </a:ext>
                  </a:extLst>
                </a:gridCol>
              </a:tblGrid>
              <a:tr h="609169">
                <a:tc>
                  <a:txBody>
                    <a:bodyPr/>
                    <a:lstStyle/>
                    <a:p>
                      <a:pPr algn="ctr" fontAlgn="ctr">
                        <a:buNone/>
                      </a:pPr>
                      <a:endParaRPr lang="en-US" sz="1500" b="1" i="0" u="none" strike="noStrike" dirty="0">
                        <a:solidFill>
                          <a:srgbClr val="000000"/>
                        </a:solidFill>
                        <a:effectLst/>
                        <a:latin typeface="Aptos Narrow"/>
                      </a:endParaRP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rgbClr val="000000"/>
                          </a:solidFill>
                          <a:effectLst/>
                          <a:latin typeface="Aptos Narrow" panose="020B0004020202020204" pitchFamily="34" charset="0"/>
                        </a:rPr>
                        <a:t>FY 2026</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rgbClr val="000000"/>
                          </a:solidFill>
                          <a:effectLst/>
                          <a:latin typeface="Aptos Narrow" panose="020B0004020202020204" pitchFamily="34" charset="0"/>
                        </a:rPr>
                        <a:t>FY 2027 - No Deposit</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rgbClr val="000000"/>
                          </a:solidFill>
                          <a:effectLst/>
                          <a:latin typeface="Aptos Narrow"/>
                        </a:rPr>
                        <a:t>FY 2027 – Breakeven*</a:t>
                      </a:r>
                      <a:endParaRPr lang="en-US"/>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rgbClr val="000000"/>
                          </a:solidFill>
                          <a:effectLst/>
                          <a:latin typeface="Aptos Narrow" panose="020B0004020202020204" pitchFamily="34" charset="0"/>
                        </a:rPr>
                        <a:t>FY 2027 - $300M</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720887"/>
                  </a:ext>
                </a:extLst>
              </a:tr>
              <a:tr h="609169">
                <a:tc>
                  <a:txBody>
                    <a:bodyPr/>
                    <a:lstStyle/>
                    <a:p>
                      <a:pPr algn="ctr" fontAlgn="ctr">
                        <a:buNone/>
                      </a:pPr>
                      <a:r>
                        <a:rPr lang="en-US" sz="1500" b="1" i="0" u="none" strike="noStrike">
                          <a:solidFill>
                            <a:schemeClr val="tx1"/>
                          </a:solidFill>
                          <a:effectLst/>
                          <a:latin typeface="Aptos Narrow" panose="020B0004020202020204" pitchFamily="34" charset="0"/>
                        </a:rPr>
                        <a:t>Prior Year Fund Balance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300,000,000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288,048,450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288,048,450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288,048,450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681290"/>
                  </a:ext>
                </a:extLst>
              </a:tr>
              <a:tr h="609169">
                <a:tc>
                  <a:txBody>
                    <a:bodyPr/>
                    <a:lstStyle/>
                    <a:p>
                      <a:pPr algn="ctr" fontAlgn="ctr">
                        <a:buNone/>
                      </a:pPr>
                      <a:r>
                        <a:rPr lang="fr-FR" sz="1500" b="1" i="0" u="none" strike="noStrike">
                          <a:solidFill>
                            <a:schemeClr val="tx1"/>
                          </a:solidFill>
                          <a:effectLst/>
                          <a:latin typeface="Aptos Narrow" panose="020B0004020202020204" pitchFamily="34" charset="0"/>
                        </a:rPr>
                        <a:t>Est. Deposit EOY FY 26</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95,000,000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300,000,000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6735317"/>
                  </a:ext>
                </a:extLst>
              </a:tr>
              <a:tr h="609169">
                <a:tc>
                  <a:txBody>
                    <a:bodyPr/>
                    <a:lstStyle/>
                    <a:p>
                      <a:pPr algn="ctr" fontAlgn="ctr">
                        <a:buNone/>
                      </a:pPr>
                      <a:r>
                        <a:rPr lang="en-US" sz="1500" b="1" i="0" u="none" strike="noStrike">
                          <a:solidFill>
                            <a:schemeClr val="tx1"/>
                          </a:solidFill>
                          <a:effectLst/>
                          <a:latin typeface="Aptos Narrow" panose="020B0004020202020204" pitchFamily="34" charset="0"/>
                        </a:rPr>
                        <a:t>Fund Balance</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300,000,000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288,048,450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383,048,450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tx1"/>
                          </a:solidFill>
                          <a:effectLst/>
                          <a:latin typeface="Aptos Narrow" panose="020B0004020202020204" pitchFamily="34" charset="0"/>
                        </a:rPr>
                        <a:t>                  588,048,450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0542533"/>
                  </a:ext>
                </a:extLst>
              </a:tr>
              <a:tr h="609169">
                <a:tc>
                  <a:txBody>
                    <a:bodyPr/>
                    <a:lstStyle/>
                    <a:p>
                      <a:pPr algn="ctr" fontAlgn="ctr">
                        <a:buNone/>
                      </a:pPr>
                      <a:r>
                        <a:rPr lang="en-US" sz="1500" b="1" i="0" u="none" strike="noStrike">
                          <a:solidFill>
                            <a:schemeClr val="tx1"/>
                          </a:solidFill>
                          <a:effectLst/>
                          <a:latin typeface="Aptos Narrow" panose="020B0004020202020204" pitchFamily="34" charset="0"/>
                        </a:rPr>
                        <a:t>Statutory Spending Limit -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500" b="1" i="0" u="none" strike="noStrike">
                          <a:solidFill>
                            <a:schemeClr val="tx1"/>
                          </a:solidFill>
                          <a:effectLst/>
                          <a:latin typeface="Aptos Narrow" panose="020B0004020202020204" pitchFamily="34" charset="0"/>
                        </a:rPr>
                        <a:t>12%</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500" b="1" i="0" u="none" strike="noStrike">
                          <a:solidFill>
                            <a:schemeClr val="tx1"/>
                          </a:solidFill>
                          <a:effectLst/>
                          <a:latin typeface="Aptos Narrow" panose="020B0004020202020204" pitchFamily="34" charset="0"/>
                        </a:rPr>
                        <a:t>12%</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500" b="1" i="0" u="none" strike="noStrike">
                          <a:solidFill>
                            <a:schemeClr val="tx1"/>
                          </a:solidFill>
                          <a:effectLst/>
                          <a:latin typeface="Aptos Narrow" panose="020B0004020202020204" pitchFamily="34" charset="0"/>
                        </a:rPr>
                        <a:t>12%</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500" b="1" i="0" u="none" strike="noStrike">
                          <a:solidFill>
                            <a:schemeClr val="tx1"/>
                          </a:solidFill>
                          <a:effectLst/>
                          <a:latin typeface="Aptos Narrow" panose="020B0004020202020204" pitchFamily="34" charset="0"/>
                        </a:rPr>
                        <a:t>12%</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5703373"/>
                  </a:ext>
                </a:extLst>
              </a:tr>
              <a:tr h="609169">
                <a:tc>
                  <a:txBody>
                    <a:bodyPr/>
                    <a:lstStyle/>
                    <a:p>
                      <a:pPr algn="ctr" fontAlgn="ctr">
                        <a:buNone/>
                      </a:pPr>
                      <a:r>
                        <a:rPr lang="en-US" sz="1500" b="1" i="0" u="none" strike="noStrike">
                          <a:solidFill>
                            <a:schemeClr val="tx1"/>
                          </a:solidFill>
                          <a:effectLst/>
                          <a:latin typeface="Aptos Narrow" panose="020B0004020202020204" pitchFamily="34" charset="0"/>
                        </a:rPr>
                        <a:t>Available for Expenditure</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accent4">
                              <a:lumMod val="75000"/>
                            </a:schemeClr>
                          </a:solidFill>
                          <a:effectLst/>
                          <a:latin typeface="Aptos Narrow" panose="020B0004020202020204" pitchFamily="34" charset="0"/>
                        </a:rPr>
                        <a:t>                     36,000,000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accent4">
                              <a:lumMod val="75000"/>
                            </a:schemeClr>
                          </a:solidFill>
                          <a:effectLst/>
                          <a:latin typeface="Aptos Narrow" panose="020B0004020202020204" pitchFamily="34" charset="0"/>
                        </a:rPr>
                        <a:t>                     34,449,208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accent4">
                              <a:lumMod val="75000"/>
                            </a:schemeClr>
                          </a:solidFill>
                          <a:effectLst/>
                          <a:latin typeface="Aptos Narrow" panose="020B0004020202020204" pitchFamily="34" charset="0"/>
                        </a:rPr>
                        <a:t>                     45,965,814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500" b="1" i="0" u="none" strike="noStrike">
                          <a:solidFill>
                            <a:schemeClr val="accent4">
                              <a:lumMod val="75000"/>
                            </a:schemeClr>
                          </a:solidFill>
                          <a:effectLst/>
                          <a:latin typeface="Aptos Narrow" panose="020B0004020202020204" pitchFamily="34" charset="0"/>
                        </a:rPr>
                        <a:t>                     70,565,814 </a:t>
                      </a:r>
                    </a:p>
                  </a:txBody>
                  <a:tcPr marL="9097" marR="9097" marT="90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4021833"/>
                  </a:ext>
                </a:extLst>
              </a:tr>
            </a:tbl>
          </a:graphicData>
        </a:graphic>
      </p:graphicFrame>
      <p:sp>
        <p:nvSpPr>
          <p:cNvPr id="3" name="TextBox 2">
            <a:extLst>
              <a:ext uri="{FF2B5EF4-FFF2-40B4-BE49-F238E27FC236}">
                <a16:creationId xmlns:a16="http://schemas.microsoft.com/office/drawing/2014/main" id="{CCA08308-9DF5-05B1-3000-C01859DEE490}"/>
              </a:ext>
            </a:extLst>
          </p:cNvPr>
          <p:cNvSpPr txBox="1"/>
          <p:nvPr/>
        </p:nvSpPr>
        <p:spPr>
          <a:xfrm>
            <a:off x="489357" y="5438862"/>
            <a:ext cx="1051420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*Breakeven means the amount needed as a deposit into the endowment at the end of SFY26 to cover the current proposed </a:t>
            </a:r>
            <a:r>
              <a:rPr lang="en-US" dirty="0"/>
              <a:t>SFY27 budget</a:t>
            </a:r>
          </a:p>
        </p:txBody>
      </p:sp>
    </p:spTree>
    <p:extLst>
      <p:ext uri="{BB962C8B-B14F-4D97-AF65-F5344CB8AC3E}">
        <p14:creationId xmlns:p14="http://schemas.microsoft.com/office/powerpoint/2010/main" val="2165486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599C4-3AB2-31B3-4461-32066F426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CAC0E5-ADC3-1CB7-F0EE-9AB1BA8FA335}"/>
              </a:ext>
            </a:extLst>
          </p:cNvPr>
          <p:cNvSpPr>
            <a:spLocks noGrp="1"/>
          </p:cNvSpPr>
          <p:nvPr>
            <p:ph type="title"/>
          </p:nvPr>
        </p:nvSpPr>
        <p:spPr>
          <a:xfrm>
            <a:off x="491279" y="587685"/>
            <a:ext cx="9634510" cy="405341"/>
          </a:xfrm>
        </p:spPr>
        <p:txBody>
          <a:bodyPr/>
          <a:lstStyle/>
          <a:p>
            <a:r>
              <a:rPr lang="en-US"/>
              <a:t>Estimated Systems Costs</a:t>
            </a:r>
          </a:p>
        </p:txBody>
      </p:sp>
      <p:sp>
        <p:nvSpPr>
          <p:cNvPr id="7" name="Rectangle 6">
            <a:extLst>
              <a:ext uri="{FF2B5EF4-FFF2-40B4-BE49-F238E27FC236}">
                <a16:creationId xmlns:a16="http://schemas.microsoft.com/office/drawing/2014/main" id="{6A942656-4C67-A5BC-5F79-878188B27E61}"/>
              </a:ext>
            </a:extLst>
          </p:cNvPr>
          <p:cNvSpPr/>
          <p:nvPr/>
        </p:nvSpPr>
        <p:spPr>
          <a:xfrm>
            <a:off x="10637041" y="243757"/>
            <a:ext cx="1388602" cy="669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accent1"/>
              </a:buClr>
            </a:pPr>
            <a:r>
              <a:rPr lang="en-US" sz="1332" b="1">
                <a:solidFill>
                  <a:schemeClr val="bg1"/>
                </a:solidFill>
              </a:rPr>
              <a:t>PRELMINARY DRAFT</a:t>
            </a:r>
          </a:p>
        </p:txBody>
      </p:sp>
      <p:sp>
        <p:nvSpPr>
          <p:cNvPr id="9" name="Google Shape;35;p5">
            <a:extLst>
              <a:ext uri="{FF2B5EF4-FFF2-40B4-BE49-F238E27FC236}">
                <a16:creationId xmlns:a16="http://schemas.microsoft.com/office/drawing/2014/main" id="{5B6DE831-0317-51B5-2BFC-284BAD126DD6}"/>
              </a:ext>
            </a:extLst>
          </p:cNvPr>
          <p:cNvSpPr txBox="1">
            <a:spLocks noGrp="1"/>
          </p:cNvSpPr>
          <p:nvPr/>
        </p:nvSpPr>
        <p:spPr>
          <a:xfrm>
            <a:off x="11291800" y="6345753"/>
            <a:ext cx="730923" cy="524714"/>
          </a:xfrm>
          <a:prstGeom prst="rect">
            <a:avLst/>
          </a:prstGeom>
          <a:noFill/>
          <a:ln>
            <a:noFill/>
          </a:ln>
        </p:spPr>
        <p:txBody>
          <a:bodyPr spcFirstLastPara="1" wrap="square" lIns="121787" tIns="121787" rIns="121787" bIns="121787"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buNone/>
              <a:defRPr sz="1000" b="0" i="0" u="none" strike="noStrike" cap="none">
                <a:solidFill>
                  <a:schemeClr val="bg1"/>
                </a:solidFill>
                <a:latin typeface="Poppins" panose="00000500000000000000" pitchFamily="2" charset="0"/>
                <a:ea typeface="Arial"/>
                <a:cs typeface="Poppins" panose="00000500000000000000" pitchFamily="2" charset="0"/>
                <a:sym typeface="Arial"/>
              </a:defRPr>
            </a:lvl1pPr>
            <a:lvl2pPr marR="0" lvl="1"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pPr algn="ctr"/>
            <a:fld id="{00000000-1234-1234-1234-123412341234}" type="slidenum">
              <a:rPr lang="en-US" sz="1332"/>
              <a:pPr algn="ctr"/>
              <a:t>6</a:t>
            </a:fld>
            <a:endParaRPr lang="en-US" sz="1332"/>
          </a:p>
        </p:txBody>
      </p:sp>
      <p:sp>
        <p:nvSpPr>
          <p:cNvPr id="10" name="Rectangle 9">
            <a:extLst>
              <a:ext uri="{FF2B5EF4-FFF2-40B4-BE49-F238E27FC236}">
                <a16:creationId xmlns:a16="http://schemas.microsoft.com/office/drawing/2014/main" id="{45063A86-2C56-3D73-280A-087DAEE7C745}"/>
              </a:ext>
            </a:extLst>
          </p:cNvPr>
          <p:cNvSpPr/>
          <p:nvPr/>
        </p:nvSpPr>
        <p:spPr>
          <a:xfrm>
            <a:off x="3848619" y="6270317"/>
            <a:ext cx="6845141" cy="52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US" sz="1332" u="sng">
                <a:solidFill>
                  <a:schemeClr val="bg1"/>
                </a:solidFill>
                <a:latin typeface="Poppins" panose="00000500000000000000" pitchFamily="2" charset="0"/>
                <a:cs typeface="Poppins" panose="00000500000000000000" pitchFamily="2" charset="0"/>
              </a:rPr>
              <a:t>Disclaimer</a:t>
            </a:r>
            <a:r>
              <a:rPr lang="en-US" sz="1332">
                <a:solidFill>
                  <a:schemeClr val="bg1"/>
                </a:solidFill>
                <a:latin typeface="Poppins" panose="00000500000000000000" pitchFamily="2" charset="0"/>
                <a:cs typeface="Poppins" panose="00000500000000000000" pitchFamily="2" charset="0"/>
              </a:rPr>
              <a:t>: These are </a:t>
            </a:r>
            <a:r>
              <a:rPr lang="en-US" sz="1332" b="1">
                <a:solidFill>
                  <a:schemeClr val="bg1"/>
                </a:solidFill>
                <a:latin typeface="Poppins" panose="00000500000000000000" pitchFamily="2" charset="0"/>
                <a:cs typeface="Poppins" panose="00000500000000000000" pitchFamily="2" charset="0"/>
              </a:rPr>
              <a:t>rough</a:t>
            </a:r>
            <a:r>
              <a:rPr lang="en-US" sz="1332" i="1">
                <a:solidFill>
                  <a:schemeClr val="bg1"/>
                </a:solidFill>
                <a:latin typeface="Poppins" panose="00000500000000000000" pitchFamily="2" charset="0"/>
                <a:cs typeface="Poppins" panose="00000500000000000000" pitchFamily="2" charset="0"/>
              </a:rPr>
              <a:t> </a:t>
            </a:r>
            <a:r>
              <a:rPr lang="en-US" sz="1332" b="1">
                <a:solidFill>
                  <a:schemeClr val="bg1"/>
                </a:solidFill>
                <a:latin typeface="Poppins" panose="00000500000000000000" pitchFamily="2" charset="0"/>
                <a:cs typeface="Poppins" panose="00000500000000000000" pitchFamily="2" charset="0"/>
              </a:rPr>
              <a:t>estimates meant to provide high-level direction</a:t>
            </a:r>
            <a:r>
              <a:rPr lang="en-US" sz="1332">
                <a:solidFill>
                  <a:schemeClr val="bg1"/>
                </a:solidFill>
                <a:latin typeface="Poppins" panose="00000500000000000000" pitchFamily="2" charset="0"/>
                <a:cs typeface="Poppins" panose="00000500000000000000" pitchFamily="2" charset="0"/>
              </a:rPr>
              <a:t>. They incorporate many assumptions.</a:t>
            </a:r>
          </a:p>
        </p:txBody>
      </p:sp>
      <p:sp>
        <p:nvSpPr>
          <p:cNvPr id="4" name="TextBox 2">
            <a:extLst>
              <a:ext uri="{FF2B5EF4-FFF2-40B4-BE49-F238E27FC236}">
                <a16:creationId xmlns:a16="http://schemas.microsoft.com/office/drawing/2014/main" id="{353B23CA-3FF3-3407-32EA-5B928E0E4A11}"/>
              </a:ext>
            </a:extLst>
          </p:cNvPr>
          <p:cNvSpPr txBox="1"/>
          <p:nvPr/>
        </p:nvSpPr>
        <p:spPr>
          <a:xfrm>
            <a:off x="8427534" y="2351653"/>
            <a:ext cx="3397507" cy="2800767"/>
          </a:xfrm>
          <a:prstGeom prst="rect">
            <a:avLst/>
          </a:prstGeom>
          <a:solidFill>
            <a:schemeClr val="tx2">
              <a:lumMod val="10000"/>
              <a:lumOff val="90000"/>
            </a:schemeClr>
          </a:solidFill>
          <a:ln w="53975" cmpd="tri">
            <a:solidFill>
              <a:schemeClr val="accent1"/>
            </a:solidFill>
          </a:ln>
        </p:spPr>
        <p:txBody>
          <a:bodyPr wrap="square" lIns="91440" tIns="45720" rIns="91440" bIns="4572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1800" dirty="0"/>
              <a:t>Cost to add an additional 1,000 </a:t>
            </a:r>
            <a:r>
              <a:rPr lang="en-US" sz="1800"/>
              <a:t>slots: ~ </a:t>
            </a:r>
            <a:r>
              <a:rPr lang="en-US" sz="1800">
                <a:solidFill>
                  <a:schemeClr val="tx1"/>
                </a:solidFill>
              </a:rPr>
              <a:t>$11M</a:t>
            </a:r>
            <a:endParaRPr lang="en-US" sz="1800" strike="sngStrike">
              <a:solidFill>
                <a:schemeClr val="tx1"/>
              </a:solidFill>
            </a:endParaRPr>
          </a:p>
          <a:p>
            <a:endParaRPr lang="en-US" sz="1800"/>
          </a:p>
          <a:p>
            <a:r>
              <a:rPr lang="en-US" sz="1800" dirty="0"/>
              <a:t>Cost to raise rates 8% without </a:t>
            </a:r>
            <a:r>
              <a:rPr lang="en-US" sz="1800"/>
              <a:t>expansion: ~ </a:t>
            </a:r>
            <a:r>
              <a:rPr lang="en-US" sz="1800">
                <a:solidFill>
                  <a:schemeClr val="tx1"/>
                </a:solidFill>
              </a:rPr>
              <a:t>$15M</a:t>
            </a:r>
          </a:p>
          <a:p>
            <a:endParaRPr lang="en-US" sz="1800"/>
          </a:p>
          <a:p>
            <a:r>
              <a:rPr lang="en-US" sz="1800" dirty="0"/>
              <a:t>Cost to raise rates 8% with </a:t>
            </a:r>
            <a:r>
              <a:rPr lang="en-US" sz="1800"/>
              <a:t>expansion: ~ </a:t>
            </a:r>
            <a:r>
              <a:rPr lang="en-US" sz="1800">
                <a:solidFill>
                  <a:schemeClr val="tx1"/>
                </a:solidFill>
              </a:rPr>
              <a:t>$26M</a:t>
            </a:r>
          </a:p>
          <a:p>
            <a:endParaRPr lang="en-US" sz="1800"/>
          </a:p>
          <a:p>
            <a:endParaRPr lang="en-US"/>
          </a:p>
        </p:txBody>
      </p:sp>
      <p:sp>
        <p:nvSpPr>
          <p:cNvPr id="3" name="TextBox 2">
            <a:extLst>
              <a:ext uri="{FF2B5EF4-FFF2-40B4-BE49-F238E27FC236}">
                <a16:creationId xmlns:a16="http://schemas.microsoft.com/office/drawing/2014/main" id="{CAA3AADA-8ADA-F86A-8EEE-4410CFBDF9CE}"/>
              </a:ext>
            </a:extLst>
          </p:cNvPr>
          <p:cNvSpPr txBox="1"/>
          <p:nvPr/>
        </p:nvSpPr>
        <p:spPr>
          <a:xfrm>
            <a:off x="407811" y="1631124"/>
            <a:ext cx="7855581" cy="4616648"/>
          </a:xfrm>
          <a:prstGeom prst="rect">
            <a:avLst/>
          </a:prstGeom>
          <a:noFill/>
        </p:spPr>
        <p:txBody>
          <a:bodyPr wrap="square" lIns="91440" tIns="45720" rIns="91440" bIns="45720" rtlCol="0" anchor="t">
            <a:spAutoFit/>
          </a:bodyPr>
          <a:lstStyle/>
          <a:p>
            <a:r>
              <a:rPr lang="en-US" sz="2000"/>
              <a:t>Each year, there are </a:t>
            </a:r>
            <a:r>
              <a:rPr lang="en-US" sz="2000" b="1"/>
              <a:t>ongoing commitments</a:t>
            </a:r>
            <a:r>
              <a:rPr lang="en-US" sz="2000"/>
              <a:t> that need to be sustained and grow as system expands.  From FY26, these commitments include:</a:t>
            </a:r>
          </a:p>
          <a:p>
            <a:endParaRPr lang="en-US" sz="2000"/>
          </a:p>
          <a:p>
            <a:pPr marL="342900" indent="-342900">
              <a:buSzPts val="1000"/>
              <a:buFont typeface="Symbol" panose="05050102010706020507" pitchFamily="18" charset="2"/>
              <a:buChar char=""/>
              <a:tabLst>
                <a:tab pos="457200" algn="l"/>
              </a:tabLst>
            </a:pPr>
            <a:r>
              <a:rPr lang="en-US" sz="2000" b="1">
                <a:solidFill>
                  <a:srgbClr val="000000"/>
                </a:solidFill>
                <a:latin typeface="Aptos"/>
                <a:ea typeface="Times New Roman" panose="02020603050405020304" pitchFamily="18" charset="0"/>
                <a:cs typeface="Aptos" panose="020B0004020202020204" pitchFamily="34" charset="0"/>
              </a:rPr>
              <a:t>Expansion costs: </a:t>
            </a:r>
          </a:p>
          <a:p>
            <a:pPr marL="800100" lvl="1" indent="-342900">
              <a:buSzPts val="1000"/>
              <a:buFont typeface="Symbol" panose="05050102010706020507" pitchFamily="18" charset="2"/>
              <a:buChar char=""/>
              <a:tabLst>
                <a:tab pos="457200" algn="l"/>
              </a:tabLst>
            </a:pPr>
            <a:r>
              <a:rPr lang="en-US" sz="2000">
                <a:solidFill>
                  <a:srgbClr val="000000"/>
                </a:solidFill>
                <a:latin typeface="Aptos"/>
                <a:ea typeface="Times New Roman" panose="02020603050405020304" pitchFamily="18" charset="0"/>
                <a:cs typeface="Aptos" panose="020B0004020202020204" pitchFamily="34" charset="0"/>
              </a:rPr>
              <a:t>1,000 new spaces, rate increase, and Smart Start Expansion of 10 classrooms. (~21M)</a:t>
            </a:r>
            <a:endParaRPr lang="en-US" sz="2000">
              <a:solidFill>
                <a:srgbClr val="000000"/>
              </a:solidFill>
              <a:latin typeface="Times New Roman"/>
              <a:ea typeface="Aptos" panose="020B000402020202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000" b="1">
                <a:solidFill>
                  <a:srgbClr val="000000"/>
                </a:solidFill>
                <a:latin typeface="Aptos" panose="020B0004020202020204" pitchFamily="34" charset="0"/>
                <a:ea typeface="Times New Roman" panose="02020603050405020304" pitchFamily="18" charset="0"/>
                <a:cs typeface="Aptos" panose="020B0004020202020204" pitchFamily="34" charset="0"/>
              </a:rPr>
              <a:t>Administrative costs:</a:t>
            </a:r>
          </a:p>
          <a:p>
            <a:pPr marL="800100" lvl="1" indent="-342900">
              <a:buSzPts val="1000"/>
              <a:buFont typeface="Symbol" panose="05050102010706020507" pitchFamily="18" charset="2"/>
              <a:buChar char=""/>
              <a:tabLst>
                <a:tab pos="457200" algn="l"/>
              </a:tabLst>
            </a:pPr>
            <a:r>
              <a:rPr lang="en-US" sz="2000">
                <a:solidFill>
                  <a:srgbClr val="000000"/>
                </a:solidFill>
                <a:latin typeface="Aptos"/>
                <a:ea typeface="Times New Roman" panose="02020603050405020304" pitchFamily="18" charset="0"/>
                <a:cs typeface="Aptos" panose="020B0004020202020204" pitchFamily="34" charset="0"/>
              </a:rPr>
              <a:t> IT, Data, and OEC and SDE staffing (at least 4M)</a:t>
            </a:r>
            <a:endParaRPr lang="en-US" sz="2000">
              <a:solidFill>
                <a:srgbClr val="000000"/>
              </a:solidFill>
              <a:latin typeface="Times New Roman"/>
              <a:ea typeface="Aptos" panose="020B000402020202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000" b="1">
                <a:solidFill>
                  <a:srgbClr val="000000"/>
                </a:solidFill>
                <a:latin typeface="Aptos" panose="020B0004020202020204" pitchFamily="34" charset="0"/>
                <a:ea typeface="Times New Roman" panose="02020603050405020304" pitchFamily="18" charset="0"/>
                <a:cs typeface="Aptos" panose="020B0004020202020204" pitchFamily="34" charset="0"/>
              </a:rPr>
              <a:t>Programmatic costs:</a:t>
            </a:r>
          </a:p>
          <a:p>
            <a:pPr marL="800100" lvl="1" indent="-342900">
              <a:buSzPts val="1000"/>
              <a:buFont typeface="Symbol" panose="05050102010706020507" pitchFamily="18" charset="2"/>
              <a:buChar char=""/>
              <a:tabLst>
                <a:tab pos="457200" algn="l"/>
              </a:tabLst>
            </a:pPr>
            <a:r>
              <a:rPr lang="en-US" sz="2000">
                <a:solidFill>
                  <a:srgbClr val="000000"/>
                </a:solidFill>
                <a:latin typeface="Aptos"/>
                <a:ea typeface="Times New Roman" panose="02020603050405020304" pitchFamily="18" charset="0"/>
                <a:cs typeface="Aptos" panose="020B0004020202020204" pitchFamily="34" charset="0"/>
              </a:rPr>
              <a:t>Workforce, Quality, LGPs, and Health insurance (at least 18M)</a:t>
            </a:r>
            <a:endParaRPr lang="en-US" sz="2000">
              <a:solidFill>
                <a:srgbClr val="000000"/>
              </a:solidFill>
              <a:latin typeface="Times New Roman"/>
              <a:ea typeface="Aptos" panose="020B0004020202020204" pitchFamily="34" charset="0"/>
              <a:cs typeface="Aptos" panose="020B0004020202020204" pitchFamily="34" charset="0"/>
            </a:endParaRPr>
          </a:p>
          <a:p>
            <a:pPr marL="800100" lvl="1" indent="-342900">
              <a:buSzPts val="1000"/>
              <a:buFont typeface="Symbol" panose="05050102010706020507" pitchFamily="18" charset="2"/>
              <a:buChar char=""/>
            </a:pPr>
            <a:r>
              <a:rPr lang="en-US" sz="2000">
                <a:cs typeface="Arial"/>
              </a:rPr>
              <a:t>Family Fees are in statute for SFY28 (35M)</a:t>
            </a:r>
            <a:endParaRPr lang="en-US" sz="2000" dirty="0">
              <a:cs typeface="Arial"/>
            </a:endParaRPr>
          </a:p>
          <a:p>
            <a:endParaRPr lang="en-US">
              <a:cs typeface="Arial"/>
            </a:endParaRPr>
          </a:p>
          <a:p>
            <a:r>
              <a:rPr lang="en-US" dirty="0"/>
              <a:t>		</a:t>
            </a:r>
          </a:p>
          <a:p>
            <a:r>
              <a:rPr lang="en-US" dirty="0"/>
              <a:t>  </a:t>
            </a:r>
          </a:p>
        </p:txBody>
      </p:sp>
    </p:spTree>
    <p:extLst>
      <p:ext uri="{BB962C8B-B14F-4D97-AF65-F5344CB8AC3E}">
        <p14:creationId xmlns:p14="http://schemas.microsoft.com/office/powerpoint/2010/main" val="327954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1">
          <a:extLst>
            <a:ext uri="{FF2B5EF4-FFF2-40B4-BE49-F238E27FC236}">
              <a16:creationId xmlns:a16="http://schemas.microsoft.com/office/drawing/2014/main" id="{423EF1F2-DA9F-85F2-A81A-DB0CC29CBF7D}"/>
            </a:ext>
          </a:extLst>
        </p:cNvPr>
        <p:cNvGrpSpPr/>
        <p:nvPr/>
      </p:nvGrpSpPr>
      <p:grpSpPr>
        <a:xfrm>
          <a:off x="0" y="0"/>
          <a:ext cx="0" cy="0"/>
          <a:chOff x="0" y="0"/>
          <a:chExt cx="0" cy="0"/>
        </a:xfrm>
      </p:grpSpPr>
      <p:sp>
        <p:nvSpPr>
          <p:cNvPr id="42" name="Google Shape;42;p7">
            <a:extLst>
              <a:ext uri="{FF2B5EF4-FFF2-40B4-BE49-F238E27FC236}">
                <a16:creationId xmlns:a16="http://schemas.microsoft.com/office/drawing/2014/main" id="{EF84A529-3382-526D-341C-B23EF3AB7F90}"/>
              </a:ext>
            </a:extLst>
          </p:cNvPr>
          <p:cNvSpPr txBox="1">
            <a:spLocks noGrp="1"/>
          </p:cNvSpPr>
          <p:nvPr>
            <p:ph type="title"/>
          </p:nvPr>
        </p:nvSpPr>
        <p:spPr>
          <a:xfrm>
            <a:off x="1584146" y="1365351"/>
            <a:ext cx="9023707" cy="765600"/>
          </a:xfrm>
          <a:prstGeom prst="rect">
            <a:avLst/>
          </a:prstGeom>
          <a:noFill/>
          <a:ln>
            <a:noFill/>
          </a:ln>
        </p:spPr>
        <p:txBody>
          <a:bodyPr spcFirstLastPara="1" vert="horz" wrap="square" lIns="121787" tIns="60877" rIns="121787" bIns="60877" rtlCol="0" anchor="t" anchorCtr="0">
            <a:noAutofit/>
          </a:bodyPr>
          <a:lstStyle/>
          <a:p>
            <a:r>
              <a:rPr lang="en-US" sz="4400"/>
              <a:t>Discussion &amp; Questions</a:t>
            </a:r>
          </a:p>
        </p:txBody>
      </p:sp>
    </p:spTree>
    <p:extLst>
      <p:ext uri="{BB962C8B-B14F-4D97-AF65-F5344CB8AC3E}">
        <p14:creationId xmlns:p14="http://schemas.microsoft.com/office/powerpoint/2010/main" val="821224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5</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Early Childhood Education Endowment Advisory Board</vt:lpstr>
      <vt:lpstr>Blue Ribbon Plan Recommendations</vt:lpstr>
      <vt:lpstr>Endowment Funding Spend Plan Update</vt:lpstr>
      <vt:lpstr>Review – Endowment Statute</vt:lpstr>
      <vt:lpstr>Endowment scenario planning – FY27</vt:lpstr>
      <vt:lpstr>Estimated Systems Costs</vt:lpstr>
      <vt:lpstr>Discussion &amp;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Trueworthy, Elena</dc:creator>
  <cp:revision>39</cp:revision>
  <dcterms:created xsi:type="dcterms:W3CDTF">2026-04-03T18:56:20Z</dcterms:created>
  <dcterms:modified xsi:type="dcterms:W3CDTF">2026-04-08T20:01:27Z</dcterms:modified>
</cp:coreProperties>
</file>