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51" r:id="rId4"/>
  </p:sldMasterIdLst>
  <p:notesMasterIdLst>
    <p:notesMasterId r:id="rId6"/>
  </p:notesMasterIdLst>
  <p:handoutMasterIdLst>
    <p:handoutMasterId r:id="rId7"/>
  </p:handoutMasterIdLst>
  <p:sldIdLst>
    <p:sldId id="368" r:id="rId5"/>
  </p:sldIdLst>
  <p:sldSz cx="9144000" cy="6858000" type="letter"/>
  <p:notesSz cx="70104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2784">
          <p15:clr>
            <a:srgbClr val="A4A3A4"/>
          </p15:clr>
        </p15:guide>
        <p15:guide id="3" pos="2880">
          <p15:clr>
            <a:srgbClr val="A4A3A4"/>
          </p15:clr>
        </p15:guide>
        <p15:guide id="4" pos="1920">
          <p15:clr>
            <a:srgbClr val="A4A3A4"/>
          </p15:clr>
        </p15:guide>
        <p15:guide id="5" pos="360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6600"/>
    <a:srgbClr val="CCECFF"/>
    <a:srgbClr val="FFFFCC"/>
    <a:srgbClr val="008080"/>
    <a:srgbClr val="CCFFCC"/>
    <a:srgbClr val="C0C0C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EC0F3C-F4F1-4079-B8A4-6AD39D5C3915}" v="1" dt="2023-12-20T16:25:13.3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993" autoAdjust="0"/>
    <p:restoredTop sz="99274" autoAdjust="0"/>
  </p:normalViewPr>
  <p:slideViewPr>
    <p:cSldViewPr>
      <p:cViewPr varScale="1">
        <p:scale>
          <a:sx n="114" d="100"/>
          <a:sy n="114" d="100"/>
        </p:scale>
        <p:origin x="2214" y="102"/>
      </p:cViewPr>
      <p:guideLst>
        <p:guide orient="horz" pos="2160"/>
        <p:guide orient="horz" pos="2784"/>
        <p:guide pos="2880"/>
        <p:guide pos="1920"/>
        <p:guide pos="36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3120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wczun, Melissa" userId="ea44541c-efd5-4e70-b44d-5c3ce121dd84" providerId="ADAL" clId="{6AEC0F3C-F4F1-4079-B8A4-6AD39D5C3915}"/>
    <pc:docChg chg="modSld">
      <pc:chgData name="Kiwczun, Melissa" userId="ea44541c-efd5-4e70-b44d-5c3ce121dd84" providerId="ADAL" clId="{6AEC0F3C-F4F1-4079-B8A4-6AD39D5C3915}" dt="2023-12-20T16:40:56.100" v="167" actId="20577"/>
      <pc:docMkLst>
        <pc:docMk/>
      </pc:docMkLst>
      <pc:sldChg chg="modSp mod">
        <pc:chgData name="Kiwczun, Melissa" userId="ea44541c-efd5-4e70-b44d-5c3ce121dd84" providerId="ADAL" clId="{6AEC0F3C-F4F1-4079-B8A4-6AD39D5C3915}" dt="2023-12-20T16:40:56.100" v="167" actId="20577"/>
        <pc:sldMkLst>
          <pc:docMk/>
          <pc:sldMk cId="0" sldId="368"/>
        </pc:sldMkLst>
        <pc:spChg chg="mod">
          <ac:chgData name="Kiwczun, Melissa" userId="ea44541c-efd5-4e70-b44d-5c3ce121dd84" providerId="ADAL" clId="{6AEC0F3C-F4F1-4079-B8A4-6AD39D5C3915}" dt="2023-12-20T16:32:54.600" v="159" actId="20577"/>
          <ac:spMkLst>
            <pc:docMk/>
            <pc:sldMk cId="0" sldId="368"/>
            <ac:spMk id="3074" creationId="{00000000-0000-0000-0000-000000000000}"/>
          </ac:spMkLst>
        </pc:spChg>
        <pc:graphicFrameChg chg="mod modGraphic">
          <ac:chgData name="Kiwczun, Melissa" userId="ea44541c-efd5-4e70-b44d-5c3ce121dd84" providerId="ADAL" clId="{6AEC0F3C-F4F1-4079-B8A4-6AD39D5C3915}" dt="2023-12-20T16:40:56.100" v="167" actId="20577"/>
          <ac:graphicFrameMkLst>
            <pc:docMk/>
            <pc:sldMk cId="0" sldId="368"/>
            <ac:graphicFrameMk id="3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1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28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5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28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1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28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5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158EED4-8A60-4533-98C3-B1D6B83AE2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1470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1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72" tIns="46533" rIns="93072" bIns="46533" numCol="1" anchor="t" anchorCtr="0" compatLnSpc="1">
            <a:prstTxWarp prst="textNoShape">
              <a:avLst/>
            </a:prstTxWarp>
          </a:bodyPr>
          <a:lstStyle>
            <a:lvl1pPr algn="l" defTabSz="931863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5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72" tIns="46533" rIns="93072" bIns="46533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5325"/>
            <a:ext cx="4649787" cy="3487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72" tIns="46533" rIns="93072" bIns="465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1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72" tIns="46533" rIns="93072" bIns="46533" numCol="1" anchor="b" anchorCtr="0" compatLnSpc="1">
            <a:prstTxWarp prst="textNoShape">
              <a:avLst/>
            </a:prstTxWarp>
          </a:bodyPr>
          <a:lstStyle>
            <a:lvl1pPr algn="l" defTabSz="931863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5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72" tIns="46533" rIns="93072" bIns="46533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0BA6BBEB-16A4-45ED-BBF2-04A70D4303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018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D9BBF95-3454-44BA-B9E2-14402FEC5659}" type="slidenum">
              <a:rPr lang="en-US" smtClean="0"/>
              <a:pPr/>
              <a:t>0</a:t>
            </a:fld>
            <a:endParaRPr lang="en-US" dirty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8200" cy="348615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40"/>
            <a:ext cx="5607050" cy="4183063"/>
          </a:xfrm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473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838200"/>
            <a:ext cx="8839200" cy="5486400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15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8331423" y="90488"/>
            <a:ext cx="710754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76200"/>
            <a:ext cx="8839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14" tIns="45714" rIns="45714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style`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838200"/>
            <a:ext cx="8839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 i="1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 i="1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 i="1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 i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 i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 i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 i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 i="1">
          <a:solidFill>
            <a:schemeClr val="tx2"/>
          </a:solidFill>
          <a:latin typeface="Times New Roman" pitchFamily="18" charset="0"/>
        </a:defRPr>
      </a:lvl9pPr>
    </p:titleStyle>
    <p:bodyStyle>
      <a:lvl1pPr marL="234950" indent="-23495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90000"/>
        <a:buFont typeface="Wingdings" pitchFamily="2" charset="2"/>
        <a:buChar char="q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568325" indent="-21907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Ø"/>
        <a:defRPr>
          <a:solidFill>
            <a:schemeClr val="tx1"/>
          </a:solidFill>
          <a:latin typeface="+mn-lt"/>
        </a:defRPr>
      </a:lvl2pPr>
      <a:lvl3pPr marL="911225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3pPr>
      <a:lvl4pPr marL="1254125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1597025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054225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11425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2968625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425825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7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9525"/>
            <a:ext cx="7686675" cy="1219200"/>
          </a:xfrm>
        </p:spPr>
        <p:txBody>
          <a:bodyPr anchor="ctr"/>
          <a:lstStyle/>
          <a:p>
            <a:pPr algn="ctr" defTabSz="285750" eaLnBrk="1" hangingPunct="1"/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Forward Financing Schedule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1800" b="0" dirty="0">
                <a:solidFill>
                  <a:schemeClr val="tx1"/>
                </a:solidFill>
              </a:rPr>
              <a:t>Preliminary - Subject to Change</a:t>
            </a:r>
            <a:br>
              <a:rPr lang="en-US" sz="1800" b="0">
                <a:solidFill>
                  <a:schemeClr val="tx1"/>
                </a:solidFill>
              </a:rPr>
            </a:br>
            <a:r>
              <a:rPr lang="en-US" sz="1800" b="0">
                <a:solidFill>
                  <a:schemeClr val="tx1"/>
                </a:solidFill>
              </a:rPr>
              <a:t>Calendar Year 2024</a:t>
            </a:r>
            <a:br>
              <a:rPr lang="en-US" sz="1800" b="0" dirty="0">
                <a:solidFill>
                  <a:schemeClr val="tx1"/>
                </a:solidFill>
              </a:rPr>
            </a:br>
            <a:br>
              <a:rPr lang="en-US" sz="1800" b="0" dirty="0">
                <a:solidFill>
                  <a:schemeClr val="tx1"/>
                </a:solidFill>
              </a:rPr>
            </a:br>
            <a:br>
              <a:rPr lang="en-US" sz="1800" b="0" dirty="0">
                <a:solidFill>
                  <a:schemeClr val="tx1"/>
                </a:solidFill>
              </a:rPr>
            </a:br>
            <a:br>
              <a:rPr lang="en-US" sz="1800" b="0" dirty="0">
                <a:solidFill>
                  <a:schemeClr val="tx1"/>
                </a:solidFill>
                <a:highlight>
                  <a:srgbClr val="FFFF00"/>
                </a:highlight>
              </a:rPr>
            </a:br>
            <a:endParaRPr lang="en-US" sz="1800" b="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452583"/>
              </p:ext>
            </p:extLst>
          </p:nvPr>
        </p:nvGraphicFramePr>
        <p:xfrm>
          <a:off x="609600" y="1752600"/>
          <a:ext cx="8001000" cy="3886200"/>
        </p:xfrm>
        <a:graphic>
          <a:graphicData uri="http://schemas.openxmlformats.org/drawingml/2006/table">
            <a:tbl>
              <a:tblPr/>
              <a:tblGrid>
                <a:gridCol w="2000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7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33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0529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Month of Pricing*</a:t>
                      </a:r>
                    </a:p>
                  </a:txBody>
                  <a:tcPr marL="9498" marR="9498" marT="9498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Amount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*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498" marR="9498" marT="9498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Credit</a:t>
                      </a:r>
                    </a:p>
                  </a:txBody>
                  <a:tcPr marL="9498" marR="9498" marT="9498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97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May 2024</a:t>
                      </a:r>
                    </a:p>
                  </a:txBody>
                  <a:tcPr marL="9498" marR="9498" marT="9498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$200,000,000</a:t>
                      </a:r>
                    </a:p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$250,000,000</a:t>
                      </a:r>
                    </a:p>
                  </a:txBody>
                  <a:tcPr marL="9498" marR="9498" marT="9498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General Obligation Bonds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General Obligation Bonds (Taxable)</a:t>
                      </a:r>
                    </a:p>
                  </a:txBody>
                  <a:tcPr marL="85479" marR="9498" marT="9498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909034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October 2024</a:t>
                      </a:r>
                    </a:p>
                  </a:txBody>
                  <a:tcPr marL="9498" marR="9498" marT="9498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$800,000,000</a:t>
                      </a:r>
                    </a:p>
                  </a:txBody>
                  <a:tcPr marL="9498" marR="9498" marT="9498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General Obligation Bonds</a:t>
                      </a:r>
                    </a:p>
                  </a:txBody>
                  <a:tcPr marL="85479" marR="9498" marT="9498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54151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December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</a:t>
                      </a:r>
                    </a:p>
                  </a:txBody>
                  <a:tcPr marL="9498" marR="9498" marT="9498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$1,000,000,000</a:t>
                      </a:r>
                    </a:p>
                  </a:txBody>
                  <a:tcPr marL="9498" marR="9498" marT="9498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Special Tax Obligation Bonds</a:t>
                      </a:r>
                    </a:p>
                  </a:txBody>
                  <a:tcPr marL="85479" marR="9498" marT="9498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2553739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6248399"/>
            <a:ext cx="426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dirty="0"/>
              <a:t>*Preliminary, subject to change.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PRAG">
  <a:themeElements>
    <a:clrScheme name="1_PRAG 13">
      <a:dk1>
        <a:srgbClr val="000000"/>
      </a:dk1>
      <a:lt1>
        <a:srgbClr val="FFFFFF"/>
      </a:lt1>
      <a:dk2>
        <a:srgbClr val="004100"/>
      </a:dk2>
      <a:lt2>
        <a:srgbClr val="808080"/>
      </a:lt2>
      <a:accent1>
        <a:srgbClr val="004100"/>
      </a:accent1>
      <a:accent2>
        <a:srgbClr val="0000FF"/>
      </a:accent2>
      <a:accent3>
        <a:srgbClr val="FFFFFF"/>
      </a:accent3>
      <a:accent4>
        <a:srgbClr val="000000"/>
      </a:accent4>
      <a:accent5>
        <a:srgbClr val="AAB0AA"/>
      </a:accent5>
      <a:accent6>
        <a:srgbClr val="0000E7"/>
      </a:accent6>
      <a:hlink>
        <a:srgbClr val="FF0000"/>
      </a:hlink>
      <a:folHlink>
        <a:srgbClr val="FF9900"/>
      </a:folHlink>
    </a:clrScheme>
    <a:fontScheme name="1_PRAG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PRA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A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A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A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A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A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A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A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A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A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A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A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AG 13">
        <a:dk1>
          <a:srgbClr val="000000"/>
        </a:dk1>
        <a:lt1>
          <a:srgbClr val="FFFFFF"/>
        </a:lt1>
        <a:dk2>
          <a:srgbClr val="004100"/>
        </a:dk2>
        <a:lt2>
          <a:srgbClr val="808080"/>
        </a:lt2>
        <a:accent1>
          <a:srgbClr val="004100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AAB0AA"/>
        </a:accent5>
        <a:accent6>
          <a:srgbClr val="0000E7"/>
        </a:accent6>
        <a:hlink>
          <a:srgbClr val="FF00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c350e2a-ebe7-4fc6-8c7d-99c36677ed8b">
      <Terms xmlns="http://schemas.microsoft.com/office/infopath/2007/PartnerControls"/>
    </lcf76f155ced4ddcb4097134ff3c332f>
    <TaxCatchAll xmlns="c74e6d33-0142-4d46-aafb-33595a7bc5f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FF79FB3BF15A4DB7BC97BBB0383269" ma:contentTypeVersion="15" ma:contentTypeDescription="Create a new document." ma:contentTypeScope="" ma:versionID="dfcac01f3f52b8a9f2cfd1a74dff9f4c">
  <xsd:schema xmlns:xsd="http://www.w3.org/2001/XMLSchema" xmlns:xs="http://www.w3.org/2001/XMLSchema" xmlns:p="http://schemas.microsoft.com/office/2006/metadata/properties" xmlns:ns2="3c350e2a-ebe7-4fc6-8c7d-99c36677ed8b" xmlns:ns3="c74e6d33-0142-4d46-aafb-33595a7bc5f7" xmlns:ns4="d6bc61f8-c984-4b19-a7b9-c039dcba8bdc" targetNamespace="http://schemas.microsoft.com/office/2006/metadata/properties" ma:root="true" ma:fieldsID="3b1064ab576ba3af5eccbe595d7ba2e5" ns2:_="" ns3:_="" ns4:_="">
    <xsd:import namespace="3c350e2a-ebe7-4fc6-8c7d-99c36677ed8b"/>
    <xsd:import namespace="c74e6d33-0142-4d46-aafb-33595a7bc5f7"/>
    <xsd:import namespace="d6bc61f8-c984-4b19-a7b9-c039dcba8b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350e2a-ebe7-4fc6-8c7d-99c36677ed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9be3ee5-5d72-4a78-bfe6-04ec158992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4e6d33-0142-4d46-aafb-33595a7bc5f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d9ec96c-8fa9-47eb-af44-8986e33d2c5b}" ma:internalName="TaxCatchAll" ma:showField="CatchAllData" ma:web="c74e6d33-0142-4d46-aafb-33595a7bc5f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bc61f8-c984-4b19-a7b9-c039dcba8bd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D70D8D5-8DE3-4696-900D-6F26481F334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DD9B0B-FFB3-4924-A231-F1571B61EFE1}">
  <ds:schemaRefs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  <ds:schemaRef ds:uri="d6bc61f8-c984-4b19-a7b9-c039dcba8bdc"/>
    <ds:schemaRef ds:uri="c74e6d33-0142-4d46-aafb-33595a7bc5f7"/>
    <ds:schemaRef ds:uri="3c350e2a-ebe7-4fc6-8c7d-99c36677ed8b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FF1C2442-B255-49EC-8D85-B42A474039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350e2a-ebe7-4fc6-8c7d-99c36677ed8b"/>
    <ds:schemaRef ds:uri="c74e6d33-0142-4d46-aafb-33595a7bc5f7"/>
    <ds:schemaRef ds:uri="d6bc61f8-c984-4b19-a7b9-c039dcba8b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PRAG</Template>
  <TotalTime>18243</TotalTime>
  <Words>66</Words>
  <Application>Microsoft Office PowerPoint</Application>
  <PresentationFormat>Letter Paper (8.5x11 in)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Wingdings</vt:lpstr>
      <vt:lpstr>1_PRAG</vt:lpstr>
      <vt:lpstr>    Forward Financing Schedule Preliminary - Subject to Change Calendar Year 2024    </vt:lpstr>
    </vt:vector>
  </TitlesOfParts>
  <Company>PRAG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Riverside</dc:title>
  <dc:creator>lchoi</dc:creator>
  <cp:lastModifiedBy>Kiwczun, Melissa</cp:lastModifiedBy>
  <cp:revision>987</cp:revision>
  <cp:lastPrinted>2023-11-14T16:48:10Z</cp:lastPrinted>
  <dcterms:created xsi:type="dcterms:W3CDTF">2006-06-27T21:23:02Z</dcterms:created>
  <dcterms:modified xsi:type="dcterms:W3CDTF">2023-12-20T16:40:57Z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0x01010039FF79FB3BF15A4DB7BC97BBB0383269</vt:lpwstr>
  </property>
  <property fmtid="{D5CDD505-2E9C-101B-9397-08002B2CF9AE}" pid="3" name="Order">
    <vt:r8>2269800</vt:r8>
  </property>
  <property fmtid="{D5CDD505-2E9C-101B-9397-08002B2CF9AE}" pid="4" name="MediaServiceImageTags">
    <vt:lpwstr/>
  </property>
</Properties>
</file>