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9" r:id="rId1"/>
  </p:sldMasterIdLst>
  <p:notesMasterIdLst>
    <p:notesMasterId r:id="rId37"/>
  </p:notesMasterIdLst>
  <p:sldIdLst>
    <p:sldId id="256" r:id="rId2"/>
    <p:sldId id="272" r:id="rId3"/>
    <p:sldId id="276" r:id="rId4"/>
    <p:sldId id="270" r:id="rId5"/>
    <p:sldId id="299" r:id="rId6"/>
    <p:sldId id="279" r:id="rId7"/>
    <p:sldId id="281" r:id="rId8"/>
    <p:sldId id="300" r:id="rId9"/>
    <p:sldId id="271" r:id="rId10"/>
    <p:sldId id="296" r:id="rId11"/>
    <p:sldId id="297" r:id="rId12"/>
    <p:sldId id="298" r:id="rId13"/>
    <p:sldId id="275" r:id="rId14"/>
    <p:sldId id="278" r:id="rId15"/>
    <p:sldId id="277" r:id="rId16"/>
    <p:sldId id="282" r:id="rId17"/>
    <p:sldId id="285" r:id="rId18"/>
    <p:sldId id="273" r:id="rId19"/>
    <p:sldId id="274" r:id="rId20"/>
    <p:sldId id="286" r:id="rId21"/>
    <p:sldId id="262" r:id="rId22"/>
    <p:sldId id="287" r:id="rId23"/>
    <p:sldId id="257" r:id="rId24"/>
    <p:sldId id="288" r:id="rId25"/>
    <p:sldId id="267" r:id="rId26"/>
    <p:sldId id="264" r:id="rId27"/>
    <p:sldId id="265" r:id="rId28"/>
    <p:sldId id="263" r:id="rId29"/>
    <p:sldId id="258" r:id="rId30"/>
    <p:sldId id="259" r:id="rId31"/>
    <p:sldId id="292" r:id="rId32"/>
    <p:sldId id="260" r:id="rId33"/>
    <p:sldId id="294" r:id="rId34"/>
    <p:sldId id="280" r:id="rId35"/>
    <p:sldId id="295" r:id="rId36"/>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769" autoAdjust="0"/>
  </p:normalViewPr>
  <p:slideViewPr>
    <p:cSldViewPr snapToGrid="0">
      <p:cViewPr varScale="1">
        <p:scale>
          <a:sx n="51" d="100"/>
          <a:sy n="51" d="100"/>
        </p:scale>
        <p:origin x="206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41B72A19-35E8-4883-9CA9-43D6565901DC}" type="datetimeFigureOut">
              <a:rPr lang="en-US" smtClean="0"/>
              <a:t>9/18/2014</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1440" tIns="45720" rIns="91440" bIns="45720" rtlCol="0" anchor="b"/>
          <a:lstStyle>
            <a:lvl1pPr algn="r">
              <a:defRPr sz="1200"/>
            </a:lvl1pPr>
          </a:lstStyle>
          <a:p>
            <a:fld id="{508172F0-D92D-4D67-8E4F-149A27D90BCB}" type="slidenum">
              <a:rPr lang="en-US" smtClean="0"/>
              <a:t>‹#›</a:t>
            </a:fld>
            <a:endParaRPr lang="en-US"/>
          </a:p>
        </p:txBody>
      </p:sp>
    </p:spTree>
    <p:extLst>
      <p:ext uri="{BB962C8B-B14F-4D97-AF65-F5344CB8AC3E}">
        <p14:creationId xmlns:p14="http://schemas.microsoft.com/office/powerpoint/2010/main" val="622142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8172F0-D92D-4D67-8E4F-149A27D90BCB}" type="slidenum">
              <a:rPr lang="en-US" smtClean="0"/>
              <a:t>1</a:t>
            </a:fld>
            <a:endParaRPr lang="en-US"/>
          </a:p>
        </p:txBody>
      </p:sp>
    </p:spTree>
    <p:extLst>
      <p:ext uri="{BB962C8B-B14F-4D97-AF65-F5344CB8AC3E}">
        <p14:creationId xmlns:p14="http://schemas.microsoft.com/office/powerpoint/2010/main" val="2757853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ct val="0"/>
              </a:spcBef>
              <a:buFont typeface="Arial" panose="020B0604020202020204" pitchFamily="34" charset="0"/>
              <a:buNone/>
            </a:pPr>
            <a:r>
              <a:rPr lang="en-US" altLang="en-US" sz="1200" dirty="0" smtClean="0"/>
              <a:t>Alison</a:t>
            </a:r>
          </a:p>
          <a:p>
            <a:pPr marL="171450" indent="-171450">
              <a:spcBef>
                <a:spcPct val="0"/>
              </a:spcBef>
              <a:buFont typeface="Arial" panose="020B0604020202020204" pitchFamily="34" charset="0"/>
              <a:buChar char="•"/>
            </a:pPr>
            <a:endParaRPr lang="en-US" altLang="en-US" sz="1200" dirty="0" smtClean="0"/>
          </a:p>
          <a:p>
            <a:pPr marL="171450" indent="-171450">
              <a:spcBef>
                <a:spcPct val="0"/>
              </a:spcBef>
              <a:buFont typeface="Arial" panose="020B0604020202020204" pitchFamily="34" charset="0"/>
              <a:buChar char="•"/>
            </a:pPr>
            <a:r>
              <a:rPr lang="en-US" altLang="en-US" sz="1200" dirty="0" smtClean="0"/>
              <a:t>This sheet represents our current work place.</a:t>
            </a:r>
          </a:p>
          <a:p>
            <a:pPr marL="171450" indent="-171450">
              <a:spcBef>
                <a:spcPct val="0"/>
              </a:spcBef>
              <a:buFont typeface="Arial" panose="020B0604020202020204" pitchFamily="34" charset="0"/>
              <a:buChar char="•"/>
            </a:pPr>
            <a:endParaRPr lang="en-US" altLang="en-US" sz="1200" dirty="0" smtClean="0"/>
          </a:p>
          <a:p>
            <a:pPr marL="171450" indent="-171450">
              <a:spcBef>
                <a:spcPct val="0"/>
              </a:spcBef>
              <a:buFont typeface="Arial" panose="020B0604020202020204" pitchFamily="34" charset="0"/>
              <a:buChar char="•"/>
            </a:pPr>
            <a:r>
              <a:rPr lang="en-US" altLang="en-US" sz="1200" dirty="0" smtClean="0"/>
              <a:t>Our job during a 20 second shift, is to strike out the numbers 1 to 49    in correct sequence.   </a:t>
            </a:r>
          </a:p>
          <a:p>
            <a:pPr marL="171450" indent="-171450">
              <a:spcBef>
                <a:spcPct val="0"/>
              </a:spcBef>
              <a:buFont typeface="Arial" panose="020B0604020202020204" pitchFamily="34" charset="0"/>
              <a:buChar char="•"/>
            </a:pPr>
            <a:endParaRPr lang="en-US" altLang="en-US" sz="1200" dirty="0" smtClean="0"/>
          </a:p>
          <a:p>
            <a:pPr marL="171450" indent="-171450">
              <a:spcBef>
                <a:spcPct val="0"/>
              </a:spcBef>
              <a:buFont typeface="Arial" panose="020B0604020202020204" pitchFamily="34" charset="0"/>
              <a:buChar char="•"/>
            </a:pPr>
            <a:r>
              <a:rPr lang="en-US" altLang="en-US" sz="1200" dirty="0" smtClean="0"/>
              <a:t>The team score will be represented by the lowest individual score achieved.</a:t>
            </a:r>
          </a:p>
          <a:p>
            <a:pPr eaLnBrk="1" hangingPunct="1">
              <a:spcBef>
                <a:spcPct val="0"/>
              </a:spcBef>
            </a:pPr>
            <a:endParaRPr lang="en-CA" alt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1" dirty="0" smtClean="0"/>
              <a:t>HAND</a:t>
            </a:r>
            <a:r>
              <a:rPr lang="en-US" b="1" baseline="0" dirty="0" smtClean="0"/>
              <a:t> OUT – EXERCISE – SHEET 2</a:t>
            </a:r>
          </a:p>
          <a:p>
            <a:pPr eaLnBrk="1" hangingPunct="1">
              <a:spcBef>
                <a:spcPct val="0"/>
              </a:spcBef>
            </a:pPr>
            <a:endParaRPr lang="en-CA" alt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3BCBF1E-A797-4F5F-BD5F-450DE10CE288}" type="slidenum">
              <a:rPr lang="en-CA" altLang="en-US" sz="1200"/>
              <a:pPr/>
              <a:t>10</a:t>
            </a:fld>
            <a:endParaRPr lang="en-CA" altLang="en-US" sz="1200"/>
          </a:p>
        </p:txBody>
      </p:sp>
    </p:spTree>
    <p:extLst>
      <p:ext uri="{BB962C8B-B14F-4D97-AF65-F5344CB8AC3E}">
        <p14:creationId xmlns:p14="http://schemas.microsoft.com/office/powerpoint/2010/main" val="673924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ct val="0"/>
              </a:spcBef>
              <a:buFont typeface="Arial" panose="020B0604020202020204" pitchFamily="34" charset="0"/>
              <a:buNone/>
            </a:pPr>
            <a:r>
              <a:rPr lang="en-US" altLang="en-US" sz="1200" dirty="0" smtClean="0"/>
              <a:t>Alison</a:t>
            </a:r>
          </a:p>
          <a:p>
            <a:pPr marL="171450" indent="-171450">
              <a:spcBef>
                <a:spcPct val="0"/>
              </a:spcBef>
              <a:buFont typeface="Arial" panose="020B0604020202020204" pitchFamily="34" charset="0"/>
              <a:buChar char="•"/>
            </a:pPr>
            <a:endParaRPr lang="en-US" altLang="en-US" sz="1200" dirty="0" smtClean="0"/>
          </a:p>
          <a:p>
            <a:pPr marL="171450" indent="-171450">
              <a:spcBef>
                <a:spcPct val="0"/>
              </a:spcBef>
              <a:buFont typeface="Arial" panose="020B0604020202020204" pitchFamily="34" charset="0"/>
              <a:buChar char="•"/>
            </a:pPr>
            <a:r>
              <a:rPr lang="en-US" altLang="en-US" sz="1200" dirty="0" smtClean="0"/>
              <a:t>For our first action, we are going to implement 5S in this area.</a:t>
            </a:r>
          </a:p>
          <a:p>
            <a:pPr marL="171450" indent="-171450">
              <a:spcBef>
                <a:spcPct val="0"/>
              </a:spcBef>
              <a:buFont typeface="Arial" panose="020B0604020202020204" pitchFamily="34" charset="0"/>
              <a:buChar char="•"/>
            </a:pPr>
            <a:endParaRPr lang="en-US" altLang="en-US" sz="1200" dirty="0" smtClean="0"/>
          </a:p>
          <a:p>
            <a:pPr marL="171450" indent="-171450">
              <a:spcBef>
                <a:spcPct val="0"/>
              </a:spcBef>
              <a:buFont typeface="Arial" panose="020B0604020202020204" pitchFamily="34" charset="0"/>
              <a:buChar char="•"/>
            </a:pPr>
            <a:r>
              <a:rPr lang="en-US" altLang="en-US" sz="1200" dirty="0" smtClean="0"/>
              <a:t>The first step of this is “Sort” and so we have removed from the area all the numbers from 50 to 90 which are not needed.</a:t>
            </a:r>
          </a:p>
          <a:p>
            <a:pPr marL="171450" indent="-171450">
              <a:spcBef>
                <a:spcPct val="0"/>
              </a:spcBef>
              <a:buFont typeface="Arial" panose="020B0604020202020204" pitchFamily="34" charset="0"/>
              <a:buChar char="•"/>
            </a:pPr>
            <a:endParaRPr lang="en-US" altLang="en-US" sz="1200" dirty="0" smtClean="0"/>
          </a:p>
          <a:p>
            <a:pPr marL="171450" indent="-171450">
              <a:spcBef>
                <a:spcPct val="0"/>
              </a:spcBef>
              <a:buFont typeface="Arial" panose="020B0604020202020204" pitchFamily="34" charset="0"/>
              <a:buChar char="•"/>
            </a:pPr>
            <a:r>
              <a:rPr lang="en-US" altLang="en-US" sz="1200" dirty="0" smtClean="0"/>
              <a:t>Same rules apply.  Strike out numbers 1 to 49 in sequence during a 20 second shift.</a:t>
            </a:r>
            <a:endParaRPr lang="en-CA" altLang="en-US" sz="1200" dirty="0" smtClean="0"/>
          </a:p>
          <a:p>
            <a:pPr marL="171450" indent="-171450">
              <a:spcBef>
                <a:spcPct val="0"/>
              </a:spcBef>
              <a:buFont typeface="Arial" panose="020B0604020202020204" pitchFamily="34" charset="0"/>
              <a:buChar char="•"/>
            </a:pPr>
            <a:endParaRPr lang="en-CA" altLang="en-US" sz="1200" dirty="0" smtClean="0"/>
          </a:p>
          <a:p>
            <a:pPr marL="171450" indent="-171450">
              <a:spcBef>
                <a:spcPct val="0"/>
              </a:spcBef>
              <a:buFont typeface="Arial" panose="020B0604020202020204" pitchFamily="34" charset="0"/>
              <a:buChar char="•"/>
            </a:pPr>
            <a:r>
              <a:rPr lang="en-CA" altLang="en-US" sz="1200" dirty="0" smtClean="0"/>
              <a:t>What</a:t>
            </a:r>
            <a:r>
              <a:rPr lang="en-CA" altLang="en-US" sz="1200" baseline="0" dirty="0" smtClean="0"/>
              <a:t> do you think would be helpful now?</a:t>
            </a:r>
          </a:p>
          <a:p>
            <a:pPr marL="171450" indent="-171450">
              <a:spcBef>
                <a:spcPct val="0"/>
              </a:spcBef>
              <a:buFont typeface="Arial" panose="020B0604020202020204" pitchFamily="34" charset="0"/>
              <a:buChar char="•"/>
            </a:pPr>
            <a:endParaRPr lang="en-CA" altLang="en-US" sz="1200" baseline="0" dirty="0" smtClean="0"/>
          </a:p>
          <a:p>
            <a:pPr marL="171450" indent="-171450">
              <a:spcBef>
                <a:spcPct val="0"/>
              </a:spcBef>
              <a:buFont typeface="Arial" panose="020B0604020202020204" pitchFamily="34" charset="0"/>
              <a:buChar char="•"/>
            </a:pPr>
            <a:endParaRPr lang="en-CA" altLang="en-US" sz="1200" baseline="0" dirty="0" smtClean="0"/>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b="1" dirty="0" smtClean="0"/>
              <a:t>HAND</a:t>
            </a:r>
            <a:r>
              <a:rPr lang="en-US" b="1" baseline="0" dirty="0" smtClean="0"/>
              <a:t> OUT – EXERCISE – SHEET 3</a:t>
            </a:r>
          </a:p>
          <a:p>
            <a:pPr marL="171450" indent="-171450">
              <a:spcBef>
                <a:spcPct val="0"/>
              </a:spcBef>
              <a:buFont typeface="Arial" panose="020B0604020202020204" pitchFamily="34" charset="0"/>
              <a:buChar char="•"/>
            </a:pPr>
            <a:endParaRPr lang="en-US" altLang="en-US" sz="1200"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EED9BA2-E8CE-4272-9BE2-9C6962BBC5FC}" type="slidenum">
              <a:rPr lang="en-CA" altLang="en-US" sz="1200"/>
              <a:pPr/>
              <a:t>11</a:t>
            </a:fld>
            <a:endParaRPr lang="en-CA" altLang="en-US" sz="1200"/>
          </a:p>
        </p:txBody>
      </p:sp>
    </p:spTree>
    <p:extLst>
      <p:ext uri="{BB962C8B-B14F-4D97-AF65-F5344CB8AC3E}">
        <p14:creationId xmlns:p14="http://schemas.microsoft.com/office/powerpoint/2010/main" val="3246938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ct val="0"/>
              </a:spcBef>
              <a:buFont typeface="Arial" panose="020B0604020202020204" pitchFamily="34" charset="0"/>
              <a:buNone/>
            </a:pPr>
            <a:r>
              <a:rPr lang="en-US" altLang="en-US" sz="1200" dirty="0" smtClean="0"/>
              <a:t>Alison</a:t>
            </a:r>
          </a:p>
          <a:p>
            <a:pPr marL="171450" indent="-171450">
              <a:spcBef>
                <a:spcPct val="0"/>
              </a:spcBef>
              <a:buFont typeface="Arial" panose="020B0604020202020204" pitchFamily="34" charset="0"/>
              <a:buChar char="•"/>
            </a:pPr>
            <a:endParaRPr lang="en-US" altLang="en-US" sz="1200" dirty="0" smtClean="0"/>
          </a:p>
          <a:p>
            <a:pPr marL="171450" indent="-171450">
              <a:spcBef>
                <a:spcPct val="0"/>
              </a:spcBef>
              <a:buFont typeface="Arial" panose="020B0604020202020204" pitchFamily="34" charset="0"/>
              <a:buChar char="•"/>
            </a:pPr>
            <a:r>
              <a:rPr lang="en-US" altLang="en-US" sz="1200" dirty="0" smtClean="0"/>
              <a:t>Having now made a significant step forward, we must “Standardize”.</a:t>
            </a:r>
          </a:p>
          <a:p>
            <a:pPr marL="171450" indent="-171450">
              <a:spcBef>
                <a:spcPct val="0"/>
              </a:spcBef>
              <a:buFont typeface="Arial" panose="020B0604020202020204" pitchFamily="34" charset="0"/>
              <a:buChar char="•"/>
            </a:pPr>
            <a:endParaRPr lang="en-US" altLang="en-US" sz="1200" dirty="0" smtClean="0"/>
          </a:p>
          <a:p>
            <a:pPr marL="171450" indent="-171450">
              <a:spcBef>
                <a:spcPct val="0"/>
              </a:spcBef>
              <a:buFont typeface="Arial" panose="020B0604020202020204" pitchFamily="34" charset="0"/>
              <a:buChar char="•"/>
            </a:pPr>
            <a:r>
              <a:rPr lang="en-US" altLang="en-US" sz="1200" dirty="0" smtClean="0"/>
              <a:t>Since we are dealing with numbers 1 to 49 in sequence, it seems logical to re-organize them in a standard way that makes the completion of the work task as easy as possible.</a:t>
            </a:r>
          </a:p>
          <a:p>
            <a:pPr marL="171450" indent="-171450">
              <a:spcBef>
                <a:spcPct val="0"/>
              </a:spcBef>
              <a:buFont typeface="Arial" panose="020B0604020202020204" pitchFamily="34" charset="0"/>
              <a:buChar char="•"/>
            </a:pPr>
            <a:endParaRPr lang="en-US" altLang="en-US" sz="1200" dirty="0" smtClean="0"/>
          </a:p>
          <a:p>
            <a:pPr marL="171450" indent="-171450">
              <a:spcBef>
                <a:spcPct val="0"/>
              </a:spcBef>
              <a:buFont typeface="Arial" panose="020B0604020202020204" pitchFamily="34" charset="0"/>
              <a:buChar char="•"/>
            </a:pPr>
            <a:r>
              <a:rPr lang="en-US" altLang="en-US" sz="1200" dirty="0" smtClean="0"/>
              <a:t>This should ensure that everyone is able to complete the task (and therefore produce a team score of 49)</a:t>
            </a:r>
          </a:p>
          <a:p>
            <a:pPr eaLnBrk="1" hangingPunct="1">
              <a:spcBef>
                <a:spcPct val="0"/>
              </a:spcBef>
            </a:pPr>
            <a:endParaRPr lang="en-CA"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703C11B-ACB9-4E00-B4EF-09485D3C19A4}" type="slidenum">
              <a:rPr lang="en-CA" altLang="en-US" sz="1200"/>
              <a:pPr/>
              <a:t>12</a:t>
            </a:fld>
            <a:endParaRPr lang="en-CA" altLang="en-US" sz="1200"/>
          </a:p>
        </p:txBody>
      </p:sp>
    </p:spTree>
    <p:extLst>
      <p:ext uri="{BB962C8B-B14F-4D97-AF65-F5344CB8AC3E}">
        <p14:creationId xmlns:p14="http://schemas.microsoft.com/office/powerpoint/2010/main" val="2224169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Patrice</a:t>
            </a:r>
            <a:endParaRPr lang="en-US" dirty="0"/>
          </a:p>
        </p:txBody>
      </p:sp>
      <p:sp>
        <p:nvSpPr>
          <p:cNvPr id="4" name="Slide Number Placeholder 3"/>
          <p:cNvSpPr>
            <a:spLocks noGrp="1"/>
          </p:cNvSpPr>
          <p:nvPr>
            <p:ph type="sldNum" sz="quarter" idx="10"/>
          </p:nvPr>
        </p:nvSpPr>
        <p:spPr/>
        <p:txBody>
          <a:bodyPr/>
          <a:lstStyle/>
          <a:p>
            <a:fld id="{508172F0-D92D-4D67-8E4F-149A27D90BCB}" type="slidenum">
              <a:rPr lang="en-US" smtClean="0"/>
              <a:t>13</a:t>
            </a:fld>
            <a:endParaRPr lang="en-US"/>
          </a:p>
        </p:txBody>
      </p:sp>
    </p:spTree>
    <p:extLst>
      <p:ext uri="{BB962C8B-B14F-4D97-AF65-F5344CB8AC3E}">
        <p14:creationId xmlns:p14="http://schemas.microsoft.com/office/powerpoint/2010/main" val="1801614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172F0-D92D-4D67-8E4F-149A27D90BCB}" type="slidenum">
              <a:rPr lang="en-US" smtClean="0"/>
              <a:t>14</a:t>
            </a:fld>
            <a:endParaRPr lang="en-US"/>
          </a:p>
        </p:txBody>
      </p:sp>
    </p:spTree>
    <p:extLst>
      <p:ext uri="{BB962C8B-B14F-4D97-AF65-F5344CB8AC3E}">
        <p14:creationId xmlns:p14="http://schemas.microsoft.com/office/powerpoint/2010/main" val="416360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Alison</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Where</a:t>
            </a:r>
            <a:r>
              <a:rPr lang="en-US" baseline="0" dirty="0" smtClean="0"/>
              <a:t> are the opportunities for overlap? </a:t>
            </a:r>
          </a:p>
          <a:p>
            <a:pPr marL="171450" indent="-171450">
              <a:buFont typeface="Arial" panose="020B0604020202020204" pitchFamily="34" charset="0"/>
              <a:buChar char="•"/>
            </a:pPr>
            <a:r>
              <a:rPr lang="en-US" baseline="0" dirty="0" smtClean="0"/>
              <a:t>How can we ensure we’re not duplicating effort? </a:t>
            </a:r>
          </a:p>
          <a:p>
            <a:pPr marL="171450" indent="-171450">
              <a:buFont typeface="Arial" panose="020B0604020202020204" pitchFamily="34" charset="0"/>
              <a:buChar char="•"/>
            </a:pPr>
            <a:r>
              <a:rPr lang="en-US" baseline="0" dirty="0" smtClean="0"/>
              <a:t>How can each effort make the other stronger, and not detract from it? </a:t>
            </a:r>
          </a:p>
          <a:p>
            <a:endParaRPr lang="en-US" baseline="0" dirty="0" smtClean="0"/>
          </a:p>
          <a:p>
            <a:r>
              <a:rPr lang="en-US" baseline="0" dirty="0" smtClean="0"/>
              <a:t>All of the requirements on us – including these, RBA, Open Data, etc. are all part of the same effort to use data and information to make better decisions, together. They are all linked by their interest in using collaborative problem solving to improve services to our customers. That’s it. </a:t>
            </a:r>
          </a:p>
          <a:p>
            <a:endParaRPr lang="en-US" baseline="0" dirty="0" smtClean="0"/>
          </a:p>
          <a:p>
            <a:r>
              <a:rPr lang="en-US" b="1" baseline="0" dirty="0" smtClean="0"/>
              <a:t>HAND OUT – CGS 4-68z </a:t>
            </a:r>
            <a:endParaRPr lang="en-US" b="1" dirty="0"/>
          </a:p>
        </p:txBody>
      </p:sp>
      <p:sp>
        <p:nvSpPr>
          <p:cNvPr id="4" name="Slide Number Placeholder 3"/>
          <p:cNvSpPr>
            <a:spLocks noGrp="1"/>
          </p:cNvSpPr>
          <p:nvPr>
            <p:ph type="sldNum" sz="quarter" idx="10"/>
          </p:nvPr>
        </p:nvSpPr>
        <p:spPr/>
        <p:txBody>
          <a:bodyPr/>
          <a:lstStyle/>
          <a:p>
            <a:fld id="{508172F0-D92D-4D67-8E4F-149A27D90BCB}" type="slidenum">
              <a:rPr lang="en-US" smtClean="0"/>
              <a:t>15</a:t>
            </a:fld>
            <a:endParaRPr lang="en-US"/>
          </a:p>
        </p:txBody>
      </p:sp>
    </p:spTree>
    <p:extLst>
      <p:ext uri="{BB962C8B-B14F-4D97-AF65-F5344CB8AC3E}">
        <p14:creationId xmlns:p14="http://schemas.microsoft.com/office/powerpoint/2010/main" val="614765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172F0-D92D-4D67-8E4F-149A27D90BCB}" type="slidenum">
              <a:rPr lang="en-US" smtClean="0"/>
              <a:t>16</a:t>
            </a:fld>
            <a:endParaRPr lang="en-US"/>
          </a:p>
        </p:txBody>
      </p:sp>
    </p:spTree>
    <p:extLst>
      <p:ext uri="{BB962C8B-B14F-4D97-AF65-F5344CB8AC3E}">
        <p14:creationId xmlns:p14="http://schemas.microsoft.com/office/powerpoint/2010/main" val="614765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Patrice - Josh</a:t>
            </a:r>
            <a:endParaRPr lang="en-US" dirty="0"/>
          </a:p>
        </p:txBody>
      </p:sp>
      <p:sp>
        <p:nvSpPr>
          <p:cNvPr id="4" name="Slide Number Placeholder 3"/>
          <p:cNvSpPr>
            <a:spLocks noGrp="1"/>
          </p:cNvSpPr>
          <p:nvPr>
            <p:ph type="sldNum" sz="quarter" idx="10"/>
          </p:nvPr>
        </p:nvSpPr>
        <p:spPr/>
        <p:txBody>
          <a:bodyPr/>
          <a:lstStyle/>
          <a:p>
            <a:fld id="{508172F0-D92D-4D67-8E4F-149A27D90BCB}" type="slidenum">
              <a:rPr lang="en-US" smtClean="0"/>
              <a:t>17</a:t>
            </a:fld>
            <a:endParaRPr lang="en-US"/>
          </a:p>
        </p:txBody>
      </p:sp>
    </p:spTree>
    <p:extLst>
      <p:ext uri="{BB962C8B-B14F-4D97-AF65-F5344CB8AC3E}">
        <p14:creationId xmlns:p14="http://schemas.microsoft.com/office/powerpoint/2010/main" val="614765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0" u="none" dirty="0" smtClean="0"/>
              <a:t>Alison</a:t>
            </a:r>
          </a:p>
          <a:p>
            <a:pPr defTabSz="948507">
              <a:defRPr/>
            </a:pPr>
            <a:endParaRPr lang="en-US" b="1" u="sng" dirty="0" smtClean="0"/>
          </a:p>
          <a:p>
            <a:pPr defTabSz="948507">
              <a:defRPr/>
            </a:pPr>
            <a:r>
              <a:rPr lang="en-US" b="1" u="sng" dirty="0" smtClean="0"/>
              <a:t>15 MINUTES</a:t>
            </a:r>
          </a:p>
          <a:p>
            <a:endParaRPr lang="en-US" b="1" u="sng" dirty="0" smtClean="0"/>
          </a:p>
          <a:p>
            <a:r>
              <a:rPr lang="en-US" b="0" u="none" dirty="0" smtClean="0"/>
              <a:t>Mark Stankiewicz</a:t>
            </a:r>
            <a:r>
              <a:rPr lang="en-US" b="0" u="none" baseline="0" dirty="0" smtClean="0"/>
              <a:t> (DOL) to facilitate this exercise. </a:t>
            </a:r>
            <a:endParaRPr lang="en-US" b="0" u="none" dirty="0"/>
          </a:p>
        </p:txBody>
      </p:sp>
      <p:sp>
        <p:nvSpPr>
          <p:cNvPr id="4" name="Slide Number Placeholder 3"/>
          <p:cNvSpPr>
            <a:spLocks noGrp="1"/>
          </p:cNvSpPr>
          <p:nvPr>
            <p:ph type="sldNum" sz="quarter" idx="10"/>
          </p:nvPr>
        </p:nvSpPr>
        <p:spPr/>
        <p:txBody>
          <a:bodyPr/>
          <a:lstStyle/>
          <a:p>
            <a:fld id="{D5DD52B1-736E-4C93-AC11-8A460F25F6E4}" type="slidenum">
              <a:rPr lang="en-US" smtClean="0"/>
              <a:t>18</a:t>
            </a:fld>
            <a:endParaRPr lang="en-US"/>
          </a:p>
        </p:txBody>
      </p:sp>
    </p:spTree>
    <p:extLst>
      <p:ext uri="{BB962C8B-B14F-4D97-AF65-F5344CB8AC3E}">
        <p14:creationId xmlns:p14="http://schemas.microsoft.com/office/powerpoint/2010/main" val="2461009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u="sng" dirty="0" smtClean="0"/>
              <a:t>5 MINUTES</a:t>
            </a:r>
          </a:p>
          <a:p>
            <a:endParaRPr lang="en-US" dirty="0" smtClean="0"/>
          </a:p>
          <a:p>
            <a:endParaRPr lang="en-US" dirty="0" smtClean="0"/>
          </a:p>
          <a:p>
            <a:r>
              <a:rPr lang="en-US" dirty="0" smtClean="0"/>
              <a:t>Deming</a:t>
            </a:r>
            <a:r>
              <a:rPr lang="en-US" baseline="0" dirty="0" smtClean="0"/>
              <a:t> Cycle – developed in the 1950s as a methodology to determine why a product would be different from the customer’s expectations. </a:t>
            </a:r>
          </a:p>
          <a:p>
            <a:endParaRPr lang="en-US" baseline="0" dirty="0" smtClean="0"/>
          </a:p>
          <a:p>
            <a:r>
              <a:rPr lang="en-US" baseline="0" dirty="0" smtClean="0"/>
              <a:t>That is the analysis we need to focus on in order to improve service. </a:t>
            </a:r>
          </a:p>
          <a:p>
            <a:endParaRPr lang="en-US" baseline="0" dirty="0" smtClean="0"/>
          </a:p>
          <a:p>
            <a:r>
              <a:rPr lang="en-US" baseline="0" dirty="0" smtClean="0"/>
              <a:t>That is the process we cannot do without full engagement and participation from all staff. </a:t>
            </a:r>
          </a:p>
          <a:p>
            <a:endParaRPr lang="en-US" baseline="0" dirty="0" smtClean="0"/>
          </a:p>
          <a:p>
            <a:r>
              <a:rPr lang="en-US" baseline="0" dirty="0" smtClean="0"/>
              <a:t>As we saw in this exercise, it allows us to isolate the “issue” or “problem” or “opportunity for improvement” and make adjustments to test a new approach. This assumes we are ok with experimentation and we can tolerate failure because we have a systematic way of correcting it. </a:t>
            </a:r>
            <a:endParaRPr lang="en-US" dirty="0"/>
          </a:p>
        </p:txBody>
      </p:sp>
      <p:sp>
        <p:nvSpPr>
          <p:cNvPr id="4" name="Slide Number Placeholder 3"/>
          <p:cNvSpPr>
            <a:spLocks noGrp="1"/>
          </p:cNvSpPr>
          <p:nvPr>
            <p:ph type="sldNum" sz="quarter" idx="10"/>
          </p:nvPr>
        </p:nvSpPr>
        <p:spPr/>
        <p:txBody>
          <a:bodyPr/>
          <a:lstStyle/>
          <a:p>
            <a:fld id="{D5DD52B1-736E-4C93-AC11-8A460F25F6E4}" type="slidenum">
              <a:rPr lang="en-US" smtClean="0"/>
              <a:t>19</a:t>
            </a:fld>
            <a:endParaRPr lang="en-US"/>
          </a:p>
        </p:txBody>
      </p:sp>
    </p:spTree>
    <p:extLst>
      <p:ext uri="{BB962C8B-B14F-4D97-AF65-F5344CB8AC3E}">
        <p14:creationId xmlns:p14="http://schemas.microsoft.com/office/powerpoint/2010/main" val="195498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Patrice</a:t>
            </a:r>
          </a:p>
          <a:p>
            <a:endParaRPr lang="en-US" baseline="0" dirty="0" smtClean="0"/>
          </a:p>
          <a:p>
            <a:r>
              <a:rPr lang="en-US" baseline="0" dirty="0" smtClean="0"/>
              <a:t>Name, agency and what you want to get out of today</a:t>
            </a:r>
          </a:p>
        </p:txBody>
      </p:sp>
      <p:sp>
        <p:nvSpPr>
          <p:cNvPr id="4" name="Slide Number Placeholder 3"/>
          <p:cNvSpPr>
            <a:spLocks noGrp="1"/>
          </p:cNvSpPr>
          <p:nvPr>
            <p:ph type="sldNum" sz="quarter" idx="10"/>
          </p:nvPr>
        </p:nvSpPr>
        <p:spPr/>
        <p:txBody>
          <a:bodyPr/>
          <a:lstStyle/>
          <a:p>
            <a:fld id="{D5DD52B1-736E-4C93-AC11-8A460F25F6E4}" type="slidenum">
              <a:rPr lang="en-US" smtClean="0"/>
              <a:t>2</a:t>
            </a:fld>
            <a:endParaRPr lang="en-US"/>
          </a:p>
        </p:txBody>
      </p:sp>
    </p:spTree>
    <p:extLst>
      <p:ext uri="{BB962C8B-B14F-4D97-AF65-F5344CB8AC3E}">
        <p14:creationId xmlns:p14="http://schemas.microsoft.com/office/powerpoint/2010/main" val="761156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8172F0-D92D-4D67-8E4F-149A27D90BCB}" type="slidenum">
              <a:rPr lang="en-US" smtClean="0"/>
              <a:t>20</a:t>
            </a:fld>
            <a:endParaRPr lang="en-US"/>
          </a:p>
        </p:txBody>
      </p:sp>
    </p:spTree>
    <p:extLst>
      <p:ext uri="{BB962C8B-B14F-4D97-AF65-F5344CB8AC3E}">
        <p14:creationId xmlns:p14="http://schemas.microsoft.com/office/powerpoint/2010/main" val="416360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2000" dirty="0" smtClean="0"/>
              <a:t>Patrice</a:t>
            </a:r>
          </a:p>
          <a:p>
            <a:pPr marL="0" lvl="0" indent="0">
              <a:buFont typeface="+mj-lt"/>
              <a:buNone/>
            </a:pPr>
            <a:endParaRPr lang="en-US" sz="2000" dirty="0" smtClean="0"/>
          </a:p>
          <a:p>
            <a:pPr marL="457200" lvl="0" indent="-457200">
              <a:buFont typeface="+mj-lt"/>
              <a:buAutoNum type="arabicPeriod"/>
            </a:pPr>
            <a:endParaRPr lang="en-US" sz="2000" dirty="0" smtClean="0"/>
          </a:p>
          <a:p>
            <a:pPr marL="1371600" lvl="2" indent="-457200">
              <a:buFont typeface="+mj-lt"/>
              <a:buAutoNum type="arabicPeriod"/>
            </a:pPr>
            <a:r>
              <a:rPr lang="en-US" sz="2000" dirty="0" smtClean="0"/>
              <a:t>Solicit ideas for improvement projects from all staff – any level, any position</a:t>
            </a:r>
          </a:p>
          <a:p>
            <a:pPr marL="1371600" lvl="2" indent="-457200">
              <a:buFont typeface="+mj-lt"/>
              <a:buAutoNum type="arabicPeriod"/>
            </a:pPr>
            <a:endParaRPr lang="en-US" sz="2000" dirty="0" smtClean="0"/>
          </a:p>
          <a:p>
            <a:pPr marL="1371600" lvl="2" indent="-457200">
              <a:buFont typeface="+mj-lt"/>
              <a:buAutoNum type="arabicPeriod"/>
            </a:pPr>
            <a:r>
              <a:rPr lang="en-US" sz="2000" dirty="0" smtClean="0"/>
              <a:t>Learn from other agencies about strategies that they’ve found to be useful/successful. This is your network.</a:t>
            </a:r>
            <a:r>
              <a:rPr lang="en-US" sz="2000" baseline="0" dirty="0" smtClean="0"/>
              <a:t> Develop and maintain these connections. </a:t>
            </a:r>
            <a:endParaRPr lang="en-US" sz="2000" dirty="0" smtClean="0"/>
          </a:p>
          <a:p>
            <a:endParaRPr lang="en-US" dirty="0"/>
          </a:p>
        </p:txBody>
      </p:sp>
      <p:sp>
        <p:nvSpPr>
          <p:cNvPr id="4" name="Slide Number Placeholder 3"/>
          <p:cNvSpPr>
            <a:spLocks noGrp="1"/>
          </p:cNvSpPr>
          <p:nvPr>
            <p:ph type="sldNum" sz="quarter" idx="10"/>
          </p:nvPr>
        </p:nvSpPr>
        <p:spPr/>
        <p:txBody>
          <a:bodyPr/>
          <a:lstStyle/>
          <a:p>
            <a:fld id="{508172F0-D92D-4D67-8E4F-149A27D90BCB}" type="slidenum">
              <a:rPr lang="en-US" smtClean="0"/>
              <a:t>21</a:t>
            </a:fld>
            <a:endParaRPr lang="en-US"/>
          </a:p>
        </p:txBody>
      </p:sp>
    </p:spTree>
    <p:extLst>
      <p:ext uri="{BB962C8B-B14F-4D97-AF65-F5344CB8AC3E}">
        <p14:creationId xmlns:p14="http://schemas.microsoft.com/office/powerpoint/2010/main" val="1468340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Patrice</a:t>
            </a:r>
            <a:endParaRPr lang="en-US" dirty="0"/>
          </a:p>
        </p:txBody>
      </p:sp>
      <p:sp>
        <p:nvSpPr>
          <p:cNvPr id="4" name="Slide Number Placeholder 3"/>
          <p:cNvSpPr>
            <a:spLocks noGrp="1"/>
          </p:cNvSpPr>
          <p:nvPr>
            <p:ph type="sldNum" sz="quarter" idx="10"/>
          </p:nvPr>
        </p:nvSpPr>
        <p:spPr/>
        <p:txBody>
          <a:bodyPr/>
          <a:lstStyle/>
          <a:p>
            <a:fld id="{508172F0-D92D-4D67-8E4F-149A27D90BCB}" type="slidenum">
              <a:rPr lang="en-US" smtClean="0"/>
              <a:t>22</a:t>
            </a:fld>
            <a:endParaRPr lang="en-US"/>
          </a:p>
        </p:txBody>
      </p:sp>
    </p:spTree>
    <p:extLst>
      <p:ext uri="{BB962C8B-B14F-4D97-AF65-F5344CB8AC3E}">
        <p14:creationId xmlns:p14="http://schemas.microsoft.com/office/powerpoint/2010/main" val="1468340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1200" dirty="0" smtClean="0"/>
              <a:t>Alison</a:t>
            </a:r>
          </a:p>
          <a:p>
            <a:pPr marL="1371600" lvl="2" indent="-457200">
              <a:buFont typeface="+mj-lt"/>
              <a:buAutoNum type="arabicPeriod"/>
            </a:pPr>
            <a:endParaRPr lang="en-US" sz="1200" dirty="0" smtClean="0"/>
          </a:p>
          <a:p>
            <a:pPr marL="1371600" lvl="2" indent="-457200">
              <a:buFont typeface="+mj-lt"/>
              <a:buAutoNum type="arabicPeriod"/>
            </a:pPr>
            <a:endParaRPr lang="en-US" sz="1200" dirty="0" smtClean="0"/>
          </a:p>
          <a:p>
            <a:pPr marL="1371600" lvl="2" indent="-457200">
              <a:buFont typeface="+mj-lt"/>
              <a:buAutoNum type="arabicPeriod"/>
            </a:pPr>
            <a:r>
              <a:rPr lang="en-US" sz="1200" dirty="0" smtClean="0"/>
              <a:t>Collect and prioritize staff ideas (based on agency solicitation process and criteria for prioritization – should reflect agency mission and goals)</a:t>
            </a:r>
          </a:p>
          <a:p>
            <a:pPr marL="1371600" lvl="2" indent="-457200">
              <a:buFont typeface="+mj-lt"/>
              <a:buAutoNum type="arabicPeriod"/>
            </a:pPr>
            <a:endParaRPr lang="en-US" sz="1200" dirty="0" smtClean="0"/>
          </a:p>
          <a:p>
            <a:pPr marL="1371600" lvl="2" indent="-457200">
              <a:buFont typeface="+mj-lt"/>
              <a:buAutoNum type="arabicPeriod"/>
            </a:pPr>
            <a:r>
              <a:rPr lang="en-US" sz="1200" dirty="0" smtClean="0"/>
              <a:t>Decide which resources (staff, time, funding) are needed for each</a:t>
            </a:r>
            <a:r>
              <a:rPr lang="en-US" sz="1200" baseline="0" dirty="0" smtClean="0"/>
              <a:t> </a:t>
            </a:r>
            <a:r>
              <a:rPr lang="en-US" sz="1200" dirty="0" smtClean="0"/>
              <a:t>project – </a:t>
            </a:r>
            <a:r>
              <a:rPr lang="en-US" sz="1200" b="1" dirty="0" smtClean="0"/>
              <a:t>what do we mean</a:t>
            </a:r>
            <a:r>
              <a:rPr lang="en-US" sz="1200" b="1" baseline="0" dirty="0" smtClean="0"/>
              <a:t> by “resources”?</a:t>
            </a:r>
            <a:endParaRPr lang="en-US" sz="1200" b="1" dirty="0" smtClean="0"/>
          </a:p>
          <a:p>
            <a:pPr marL="1371600" lvl="2" indent="-457200">
              <a:buFont typeface="+mj-lt"/>
              <a:buAutoNum type="arabicPeriod"/>
            </a:pPr>
            <a:endParaRPr lang="en-US" sz="1200" dirty="0" smtClean="0"/>
          </a:p>
          <a:p>
            <a:pPr marL="1371600" lvl="2" indent="-457200">
              <a:buFont typeface="+mj-lt"/>
              <a:buAutoNum type="arabicPeriod"/>
            </a:pPr>
            <a:r>
              <a:rPr lang="en-US" sz="1200" dirty="0" smtClean="0"/>
              <a:t>Add ideas and re-prioritize the list as you complete each project/as resources allow</a:t>
            </a:r>
          </a:p>
          <a:p>
            <a:endParaRPr lang="en-US" sz="1200" dirty="0" smtClean="0"/>
          </a:p>
          <a:p>
            <a:endParaRPr lang="en-US" sz="1200" dirty="0" smtClean="0"/>
          </a:p>
          <a:p>
            <a:r>
              <a:rPr lang="en-US" sz="1200" b="1" dirty="0" smtClean="0"/>
              <a:t>HAND OUT – HOW TO SELECT A PROJECT</a:t>
            </a:r>
            <a:endParaRPr lang="en-US" sz="1200" b="1" dirty="0"/>
          </a:p>
        </p:txBody>
      </p:sp>
      <p:sp>
        <p:nvSpPr>
          <p:cNvPr id="4" name="Slide Number Placeholder 3"/>
          <p:cNvSpPr>
            <a:spLocks noGrp="1"/>
          </p:cNvSpPr>
          <p:nvPr>
            <p:ph type="sldNum" sz="quarter" idx="10"/>
          </p:nvPr>
        </p:nvSpPr>
        <p:spPr/>
        <p:txBody>
          <a:bodyPr/>
          <a:lstStyle/>
          <a:p>
            <a:fld id="{508172F0-D92D-4D67-8E4F-149A27D90BCB}" type="slidenum">
              <a:rPr lang="en-US" smtClean="0"/>
              <a:t>23</a:t>
            </a:fld>
            <a:endParaRPr lang="en-US"/>
          </a:p>
        </p:txBody>
      </p:sp>
    </p:spTree>
    <p:extLst>
      <p:ext uri="{BB962C8B-B14F-4D97-AF65-F5344CB8AC3E}">
        <p14:creationId xmlns:p14="http://schemas.microsoft.com/office/powerpoint/2010/main" val="89582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Alison </a:t>
            </a:r>
          </a:p>
          <a:p>
            <a:endParaRPr lang="en-US" dirty="0" smtClean="0"/>
          </a:p>
          <a:p>
            <a:r>
              <a:rPr lang="en-US" dirty="0" smtClean="0"/>
              <a:t>This is what’s known as a “grid analysis” or a matrix.</a:t>
            </a:r>
            <a:r>
              <a:rPr lang="en-US" baseline="0" dirty="0" smtClean="0"/>
              <a:t> It is a type of method to help groups make decisions. </a:t>
            </a:r>
          </a:p>
          <a:p>
            <a:endParaRPr lang="en-US" dirty="0" smtClean="0"/>
          </a:p>
          <a:p>
            <a:r>
              <a:rPr lang="en-US" dirty="0" smtClean="0"/>
              <a:t>Focus on high impact/low effort - AKA ‘Low Hanging</a:t>
            </a:r>
            <a:r>
              <a:rPr lang="en-US" baseline="0" dirty="0" smtClean="0"/>
              <a:t> Fruit”</a:t>
            </a:r>
          </a:p>
          <a:p>
            <a:endParaRPr lang="en-US" baseline="0" dirty="0" smtClean="0"/>
          </a:p>
          <a:p>
            <a:r>
              <a:rPr lang="en-US" baseline="0" dirty="0" smtClean="0"/>
              <a:t>If a project will not yield a significant outcome, there is no reason to prioritize it and expend resources on it. </a:t>
            </a:r>
          </a:p>
          <a:p>
            <a:endParaRPr lang="en-US" baseline="0" dirty="0" smtClean="0"/>
          </a:p>
          <a:p>
            <a:r>
              <a:rPr lang="en-US" b="1" baseline="0" dirty="0" smtClean="0"/>
              <a:t>What does High Effort/Low Impact mean? What does “Thankless Task” mean? Should you do it?</a:t>
            </a:r>
          </a:p>
        </p:txBody>
      </p:sp>
      <p:sp>
        <p:nvSpPr>
          <p:cNvPr id="4" name="Slide Number Placeholder 3"/>
          <p:cNvSpPr>
            <a:spLocks noGrp="1"/>
          </p:cNvSpPr>
          <p:nvPr>
            <p:ph type="sldNum" sz="quarter" idx="10"/>
          </p:nvPr>
        </p:nvSpPr>
        <p:spPr/>
        <p:txBody>
          <a:bodyPr/>
          <a:lstStyle/>
          <a:p>
            <a:fld id="{508172F0-D92D-4D67-8E4F-149A27D90BCB}" type="slidenum">
              <a:rPr lang="en-US" smtClean="0"/>
              <a:t>24</a:t>
            </a:fld>
            <a:endParaRPr lang="en-US"/>
          </a:p>
        </p:txBody>
      </p:sp>
    </p:spTree>
    <p:extLst>
      <p:ext uri="{BB962C8B-B14F-4D97-AF65-F5344CB8AC3E}">
        <p14:creationId xmlns:p14="http://schemas.microsoft.com/office/powerpoint/2010/main" val="89582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Alison</a:t>
            </a:r>
          </a:p>
          <a:p>
            <a:endParaRPr lang="en-US" b="1" dirty="0" smtClean="0"/>
          </a:p>
          <a:p>
            <a:r>
              <a:rPr lang="en-US" b="1" dirty="0" smtClean="0"/>
              <a:t>HAND</a:t>
            </a:r>
            <a:r>
              <a:rPr lang="en-US" b="1" baseline="0" dirty="0" smtClean="0"/>
              <a:t> OUT – WHAT IS A LEAN PROJECT?</a:t>
            </a:r>
            <a:endParaRPr lang="en-US" b="1" dirty="0"/>
          </a:p>
        </p:txBody>
      </p:sp>
      <p:sp>
        <p:nvSpPr>
          <p:cNvPr id="4" name="Slide Number Placeholder 3"/>
          <p:cNvSpPr>
            <a:spLocks noGrp="1"/>
          </p:cNvSpPr>
          <p:nvPr>
            <p:ph type="sldNum" sz="quarter" idx="10"/>
          </p:nvPr>
        </p:nvSpPr>
        <p:spPr/>
        <p:txBody>
          <a:bodyPr/>
          <a:lstStyle/>
          <a:p>
            <a:fld id="{508172F0-D92D-4D67-8E4F-149A27D90BCB}" type="slidenum">
              <a:rPr lang="en-US" smtClean="0"/>
              <a:t>25</a:t>
            </a:fld>
            <a:endParaRPr lang="en-US"/>
          </a:p>
        </p:txBody>
      </p:sp>
    </p:spTree>
    <p:extLst>
      <p:ext uri="{BB962C8B-B14F-4D97-AF65-F5344CB8AC3E}">
        <p14:creationId xmlns:p14="http://schemas.microsoft.com/office/powerpoint/2010/main" val="3281520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Patrice</a:t>
            </a:r>
            <a:endParaRPr lang="en-US" dirty="0"/>
          </a:p>
        </p:txBody>
      </p:sp>
      <p:sp>
        <p:nvSpPr>
          <p:cNvPr id="4" name="Slide Number Placeholder 3"/>
          <p:cNvSpPr>
            <a:spLocks noGrp="1"/>
          </p:cNvSpPr>
          <p:nvPr>
            <p:ph type="sldNum" sz="quarter" idx="10"/>
          </p:nvPr>
        </p:nvSpPr>
        <p:spPr/>
        <p:txBody>
          <a:bodyPr/>
          <a:lstStyle/>
          <a:p>
            <a:fld id="{508172F0-D92D-4D67-8E4F-149A27D90BCB}" type="slidenum">
              <a:rPr lang="en-US" smtClean="0"/>
              <a:t>26</a:t>
            </a:fld>
            <a:endParaRPr lang="en-US"/>
          </a:p>
        </p:txBody>
      </p:sp>
    </p:spTree>
    <p:extLst>
      <p:ext uri="{BB962C8B-B14F-4D97-AF65-F5344CB8AC3E}">
        <p14:creationId xmlns:p14="http://schemas.microsoft.com/office/powerpoint/2010/main" val="1587614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Patrice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Your projects should always align closely with the strategic goals of the agency and have outcomes that are measurable and attainable.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Take</a:t>
            </a:r>
            <a:r>
              <a:rPr lang="en-US" sz="1200" baseline="0" dirty="0" smtClean="0"/>
              <a:t> time out of one of your Committee meetings to review your agency’s mission, overall goals and the expectations you have as a group. Revisit this information as needed. </a:t>
            </a: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08172F0-D92D-4D67-8E4F-149A27D90BCB}" type="slidenum">
              <a:rPr lang="en-US" smtClean="0"/>
              <a:t>27</a:t>
            </a:fld>
            <a:endParaRPr lang="en-US"/>
          </a:p>
        </p:txBody>
      </p:sp>
    </p:spTree>
    <p:extLst>
      <p:ext uri="{BB962C8B-B14F-4D97-AF65-F5344CB8AC3E}">
        <p14:creationId xmlns:p14="http://schemas.microsoft.com/office/powerpoint/2010/main" val="1165049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Patrice</a:t>
            </a:r>
          </a:p>
          <a:p>
            <a:endParaRPr lang="en-US" dirty="0" smtClean="0"/>
          </a:p>
          <a:p>
            <a:endParaRPr lang="en-US" dirty="0" smtClean="0"/>
          </a:p>
          <a:p>
            <a:r>
              <a:rPr lang="en-US" dirty="0" smtClean="0"/>
              <a:t>Basic model for project</a:t>
            </a:r>
            <a:r>
              <a:rPr lang="en-US" baseline="0" dirty="0" smtClean="0"/>
              <a:t> selection which follows the plan-do-check-act Deming cycle we learned about earlier. </a:t>
            </a:r>
          </a:p>
          <a:p>
            <a:endParaRPr lang="en-US" baseline="0" dirty="0" smtClean="0"/>
          </a:p>
          <a:p>
            <a:r>
              <a:rPr lang="en-US" dirty="0" smtClean="0"/>
              <a:t>A theme you will notice is that is very important</a:t>
            </a:r>
            <a:r>
              <a:rPr lang="en-US" baseline="0" dirty="0" smtClean="0"/>
              <a:t> to track your work and your progress. Without that check, how else will you know if you’ve succeeded? </a:t>
            </a:r>
          </a:p>
          <a:p>
            <a:endParaRPr lang="en-US" baseline="0" dirty="0" smtClean="0"/>
          </a:p>
          <a:p>
            <a:r>
              <a:rPr lang="en-US" baseline="0" dirty="0" smtClean="0"/>
              <a:t>It doesn’t matter which model you use, as long as it has these components. </a:t>
            </a:r>
          </a:p>
          <a:p>
            <a:endParaRPr lang="en-US" dirty="0"/>
          </a:p>
        </p:txBody>
      </p:sp>
      <p:sp>
        <p:nvSpPr>
          <p:cNvPr id="4" name="Slide Number Placeholder 3"/>
          <p:cNvSpPr>
            <a:spLocks noGrp="1"/>
          </p:cNvSpPr>
          <p:nvPr>
            <p:ph type="sldNum" sz="quarter" idx="10"/>
          </p:nvPr>
        </p:nvSpPr>
        <p:spPr/>
        <p:txBody>
          <a:bodyPr/>
          <a:lstStyle/>
          <a:p>
            <a:fld id="{508172F0-D92D-4D67-8E4F-149A27D90BCB}" type="slidenum">
              <a:rPr lang="en-US" smtClean="0"/>
              <a:t>28</a:t>
            </a:fld>
            <a:endParaRPr lang="en-US"/>
          </a:p>
        </p:txBody>
      </p:sp>
    </p:spTree>
    <p:extLst>
      <p:ext uri="{BB962C8B-B14F-4D97-AF65-F5344CB8AC3E}">
        <p14:creationId xmlns:p14="http://schemas.microsoft.com/office/powerpoint/2010/main" val="2945820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Alison </a:t>
            </a:r>
          </a:p>
          <a:p>
            <a:endParaRPr lang="en-US" dirty="0" smtClean="0"/>
          </a:p>
          <a:p>
            <a:r>
              <a:rPr lang="en-US" dirty="0" smtClean="0"/>
              <a:t>Key elements</a:t>
            </a:r>
            <a:r>
              <a:rPr lang="en-US" baseline="0" dirty="0" smtClean="0"/>
              <a:t> of tracking results that each Committee should have. It doesn’t need to be very complicated as you will see in the handout. </a:t>
            </a:r>
          </a:p>
          <a:p>
            <a:endParaRPr lang="en-US" baseline="0" dirty="0" smtClean="0"/>
          </a:p>
          <a:p>
            <a:r>
              <a:rPr lang="en-US" b="1" baseline="0" dirty="0" smtClean="0"/>
              <a:t>HAND OUT – TRACKING TEMPLATE</a:t>
            </a:r>
            <a:endParaRPr lang="en-US" b="1" dirty="0"/>
          </a:p>
        </p:txBody>
      </p:sp>
      <p:sp>
        <p:nvSpPr>
          <p:cNvPr id="4" name="Slide Number Placeholder 3"/>
          <p:cNvSpPr>
            <a:spLocks noGrp="1"/>
          </p:cNvSpPr>
          <p:nvPr>
            <p:ph type="sldNum" sz="quarter" idx="10"/>
          </p:nvPr>
        </p:nvSpPr>
        <p:spPr/>
        <p:txBody>
          <a:bodyPr/>
          <a:lstStyle/>
          <a:p>
            <a:fld id="{508172F0-D92D-4D67-8E4F-149A27D90BCB}" type="slidenum">
              <a:rPr lang="en-US" smtClean="0"/>
              <a:t>29</a:t>
            </a:fld>
            <a:endParaRPr lang="en-US"/>
          </a:p>
        </p:txBody>
      </p:sp>
    </p:spTree>
    <p:extLst>
      <p:ext uri="{BB962C8B-B14F-4D97-AF65-F5344CB8AC3E}">
        <p14:creationId xmlns:p14="http://schemas.microsoft.com/office/powerpoint/2010/main" val="2526854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Karen and Dan – Patrice to introduce</a:t>
            </a:r>
          </a:p>
          <a:p>
            <a:endParaRPr lang="en-US" dirty="0" smtClean="0"/>
          </a:p>
          <a:p>
            <a:r>
              <a:rPr lang="en-US" dirty="0" smtClean="0"/>
              <a:t>Discussion of</a:t>
            </a:r>
            <a:r>
              <a:rPr lang="en-US" baseline="0" dirty="0" smtClean="0"/>
              <a:t> the Labor Management Steering Committee – it’s role and how it can help agency Transformation Committees. </a:t>
            </a:r>
          </a:p>
          <a:p>
            <a:endParaRPr lang="en-US" baseline="0" dirty="0" smtClean="0"/>
          </a:p>
          <a:p>
            <a:r>
              <a:rPr lang="en-US" b="1" baseline="0" dirty="0" smtClean="0"/>
              <a:t>HAND OUTS – CHARGE and Transformation section of SEBAC agreement</a:t>
            </a:r>
            <a:endParaRPr lang="en-US" b="1" dirty="0"/>
          </a:p>
        </p:txBody>
      </p:sp>
      <p:sp>
        <p:nvSpPr>
          <p:cNvPr id="4" name="Slide Number Placeholder 3"/>
          <p:cNvSpPr>
            <a:spLocks noGrp="1"/>
          </p:cNvSpPr>
          <p:nvPr>
            <p:ph type="sldNum" sz="quarter" idx="10"/>
          </p:nvPr>
        </p:nvSpPr>
        <p:spPr/>
        <p:txBody>
          <a:bodyPr/>
          <a:lstStyle/>
          <a:p>
            <a:fld id="{508172F0-D92D-4D67-8E4F-149A27D90BCB}" type="slidenum">
              <a:rPr lang="en-US" smtClean="0"/>
              <a:t>3</a:t>
            </a:fld>
            <a:endParaRPr lang="en-US"/>
          </a:p>
        </p:txBody>
      </p:sp>
    </p:spTree>
    <p:extLst>
      <p:ext uri="{BB962C8B-B14F-4D97-AF65-F5344CB8AC3E}">
        <p14:creationId xmlns:p14="http://schemas.microsoft.com/office/powerpoint/2010/main" val="2506989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Alison</a:t>
            </a:r>
          </a:p>
          <a:p>
            <a:endParaRPr lang="en-US" dirty="0" smtClean="0"/>
          </a:p>
          <a:p>
            <a:r>
              <a:rPr lang="en-US" dirty="0" smtClean="0"/>
              <a:t>Talk to your</a:t>
            </a:r>
            <a:r>
              <a:rPr lang="en-US" baseline="0" dirty="0" smtClean="0"/>
              <a:t> Open Data Officer</a:t>
            </a:r>
          </a:p>
          <a:p>
            <a:endParaRPr lang="en-US" baseline="0" dirty="0" smtClean="0"/>
          </a:p>
          <a:p>
            <a:r>
              <a:rPr lang="en-US" b="1" baseline="0" dirty="0" smtClean="0"/>
              <a:t>HAND OUT – METRICS GUIDE</a:t>
            </a:r>
            <a:endParaRPr lang="en-US" b="1" dirty="0"/>
          </a:p>
        </p:txBody>
      </p:sp>
      <p:sp>
        <p:nvSpPr>
          <p:cNvPr id="4" name="Slide Number Placeholder 3"/>
          <p:cNvSpPr>
            <a:spLocks noGrp="1"/>
          </p:cNvSpPr>
          <p:nvPr>
            <p:ph type="sldNum" sz="quarter" idx="10"/>
          </p:nvPr>
        </p:nvSpPr>
        <p:spPr/>
        <p:txBody>
          <a:bodyPr/>
          <a:lstStyle/>
          <a:p>
            <a:fld id="{508172F0-D92D-4D67-8E4F-149A27D90BCB}" type="slidenum">
              <a:rPr lang="en-US" smtClean="0"/>
              <a:t>30</a:t>
            </a:fld>
            <a:endParaRPr lang="en-US"/>
          </a:p>
        </p:txBody>
      </p:sp>
    </p:spTree>
    <p:extLst>
      <p:ext uri="{BB962C8B-B14F-4D97-AF65-F5344CB8AC3E}">
        <p14:creationId xmlns:p14="http://schemas.microsoft.com/office/powerpoint/2010/main" val="2746647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Patrice</a:t>
            </a:r>
            <a:endParaRPr lang="en-US" baseline="0" dirty="0" smtClean="0"/>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What</a:t>
            </a:r>
            <a:r>
              <a:rPr lang="en-US" baseline="0" dirty="0" smtClean="0"/>
              <a:t> happens when the customer experiences this service?</a:t>
            </a:r>
          </a:p>
          <a:p>
            <a:pPr marL="171450" indent="-171450">
              <a:buFont typeface="Arial" panose="020B0604020202020204" pitchFamily="34" charset="0"/>
              <a:buChar char="•"/>
            </a:pPr>
            <a:r>
              <a:rPr lang="en-US" baseline="0" dirty="0" smtClean="0"/>
              <a:t>How can we manage this process?</a:t>
            </a:r>
          </a:p>
          <a:p>
            <a:pPr marL="171450" indent="-171450">
              <a:buFont typeface="Arial" panose="020B0604020202020204" pitchFamily="34" charset="0"/>
              <a:buChar char="•"/>
            </a:pPr>
            <a:r>
              <a:rPr lang="en-US" baseline="0" dirty="0" smtClean="0"/>
              <a:t>Who is better off? </a:t>
            </a:r>
          </a:p>
          <a:p>
            <a:pPr marL="171450" indent="-171450">
              <a:buFont typeface="Arial" panose="020B0604020202020204" pitchFamily="34" charset="0"/>
              <a:buChar char="•"/>
            </a:pPr>
            <a:r>
              <a:rPr lang="en-US" baseline="0" dirty="0" smtClean="0"/>
              <a:t>How do we know?</a:t>
            </a:r>
          </a:p>
          <a:p>
            <a:endParaRPr lang="en-US" baseline="0" dirty="0" smtClean="0"/>
          </a:p>
          <a:p>
            <a:r>
              <a:rPr lang="en-US" baseline="0" dirty="0" smtClean="0"/>
              <a:t>**We must develop tolerance for experimentation and unpredictability – it is inherent in data and in process improvement! </a:t>
            </a:r>
            <a:endParaRPr lang="en-US" dirty="0"/>
          </a:p>
        </p:txBody>
      </p:sp>
      <p:sp>
        <p:nvSpPr>
          <p:cNvPr id="4" name="Slide Number Placeholder 3"/>
          <p:cNvSpPr>
            <a:spLocks noGrp="1"/>
          </p:cNvSpPr>
          <p:nvPr>
            <p:ph type="sldNum" sz="quarter" idx="10"/>
          </p:nvPr>
        </p:nvSpPr>
        <p:spPr/>
        <p:txBody>
          <a:bodyPr/>
          <a:lstStyle/>
          <a:p>
            <a:fld id="{B7D6C24C-C0E4-478F-8AE9-273366D30CA5}" type="slidenum">
              <a:rPr lang="en-US" smtClean="0"/>
              <a:t>31</a:t>
            </a:fld>
            <a:endParaRPr lang="en-US"/>
          </a:p>
        </p:txBody>
      </p:sp>
    </p:spTree>
    <p:extLst>
      <p:ext uri="{BB962C8B-B14F-4D97-AF65-F5344CB8AC3E}">
        <p14:creationId xmlns:p14="http://schemas.microsoft.com/office/powerpoint/2010/main" val="20699860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dirty="0" smtClean="0"/>
              <a:t>Alison</a:t>
            </a:r>
          </a:p>
          <a:p>
            <a:pPr marL="1371600" lvl="2" indent="-457200">
              <a:buFont typeface="Arial" panose="020B0604020202020204" pitchFamily="34" charset="0"/>
              <a:buChar char="•"/>
            </a:pPr>
            <a:endParaRPr lang="en-US" sz="1200" dirty="0" smtClean="0"/>
          </a:p>
          <a:p>
            <a:pPr marL="1371600" lvl="2" indent="-457200">
              <a:buFont typeface="Arial" panose="020B0604020202020204" pitchFamily="34" charset="0"/>
              <a:buChar char="•"/>
            </a:pPr>
            <a:r>
              <a:rPr lang="en-US" sz="1200" dirty="0" smtClean="0"/>
              <a:t>Develop a reporting mechanism to share results with executive leadership at your agency and the Statewide Transformation Steering Committee</a:t>
            </a:r>
          </a:p>
          <a:p>
            <a:pPr marL="1371600" lvl="2" indent="-457200">
              <a:buFont typeface="Arial" panose="020B0604020202020204" pitchFamily="34" charset="0"/>
              <a:buChar char="•"/>
            </a:pPr>
            <a:endParaRPr lang="en-US" sz="1200" dirty="0" smtClean="0"/>
          </a:p>
          <a:p>
            <a:pPr marL="1371600" lvl="2" indent="-457200">
              <a:buFont typeface="Arial" panose="020B0604020202020204" pitchFamily="34" charset="0"/>
              <a:buChar char="•"/>
            </a:pPr>
            <a:r>
              <a:rPr lang="en-US" sz="1200" dirty="0" smtClean="0"/>
              <a:t>Report on a regular basis (monthly, quarterly, annually, etc.) to ensure effective communication and transparency</a:t>
            </a:r>
          </a:p>
          <a:p>
            <a:pPr marL="1371600" lvl="2" indent="-457200">
              <a:buFont typeface="Arial" panose="020B0604020202020204" pitchFamily="34" charset="0"/>
              <a:buChar char="•"/>
            </a:pPr>
            <a:endParaRPr lang="en-US" sz="1200" dirty="0" smtClean="0"/>
          </a:p>
          <a:p>
            <a:pPr marL="1371600" lvl="2" indent="-457200">
              <a:buFont typeface="Arial" panose="020B0604020202020204" pitchFamily="34" charset="0"/>
              <a:buChar char="•"/>
            </a:pPr>
            <a:r>
              <a:rPr lang="en-US" sz="1200" dirty="0" smtClean="0"/>
              <a:t>Make changes to goals or outcomes as necessary</a:t>
            </a:r>
          </a:p>
          <a:p>
            <a:endParaRPr lang="en-US" sz="1200" dirty="0" smtClean="0"/>
          </a:p>
          <a:p>
            <a:endParaRPr lang="en-US" sz="1200" dirty="0" smtClean="0"/>
          </a:p>
          <a:p>
            <a:r>
              <a:rPr lang="en-US" sz="1200" b="1" dirty="0" smtClean="0"/>
              <a:t>HAND</a:t>
            </a:r>
            <a:r>
              <a:rPr lang="en-US" sz="1200" b="1" baseline="0" dirty="0" smtClean="0"/>
              <a:t> OUT – PROJECT SUMMARY and RESULTS TEMPLATE</a:t>
            </a:r>
            <a:endParaRPr lang="en-US" sz="1200" b="1" dirty="0"/>
          </a:p>
        </p:txBody>
      </p:sp>
      <p:sp>
        <p:nvSpPr>
          <p:cNvPr id="4" name="Slide Number Placeholder 3"/>
          <p:cNvSpPr>
            <a:spLocks noGrp="1"/>
          </p:cNvSpPr>
          <p:nvPr>
            <p:ph type="sldNum" sz="quarter" idx="10"/>
          </p:nvPr>
        </p:nvSpPr>
        <p:spPr/>
        <p:txBody>
          <a:bodyPr/>
          <a:lstStyle/>
          <a:p>
            <a:fld id="{508172F0-D92D-4D67-8E4F-149A27D90BCB}" type="slidenum">
              <a:rPr lang="en-US" smtClean="0"/>
              <a:t>32</a:t>
            </a:fld>
            <a:endParaRPr lang="en-US"/>
          </a:p>
        </p:txBody>
      </p:sp>
    </p:spTree>
    <p:extLst>
      <p:ext uri="{BB962C8B-B14F-4D97-AF65-F5344CB8AC3E}">
        <p14:creationId xmlns:p14="http://schemas.microsoft.com/office/powerpoint/2010/main" val="13080058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Alison</a:t>
            </a:r>
            <a:endParaRPr lang="en-US" dirty="0"/>
          </a:p>
        </p:txBody>
      </p:sp>
      <p:sp>
        <p:nvSpPr>
          <p:cNvPr id="4" name="Slide Number Placeholder 3"/>
          <p:cNvSpPr>
            <a:spLocks noGrp="1"/>
          </p:cNvSpPr>
          <p:nvPr>
            <p:ph type="sldNum" sz="quarter" idx="10"/>
          </p:nvPr>
        </p:nvSpPr>
        <p:spPr/>
        <p:txBody>
          <a:bodyPr/>
          <a:lstStyle/>
          <a:p>
            <a:fld id="{508172F0-D92D-4D67-8E4F-149A27D90BCB}" type="slidenum">
              <a:rPr lang="en-US" smtClean="0"/>
              <a:t>33</a:t>
            </a:fld>
            <a:endParaRPr lang="en-US"/>
          </a:p>
        </p:txBody>
      </p:sp>
    </p:spTree>
    <p:extLst>
      <p:ext uri="{BB962C8B-B14F-4D97-AF65-F5344CB8AC3E}">
        <p14:creationId xmlns:p14="http://schemas.microsoft.com/office/powerpoint/2010/main" val="4257239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Patrice</a:t>
            </a:r>
          </a:p>
          <a:p>
            <a:endParaRPr lang="en-US" b="0" dirty="0" smtClean="0"/>
          </a:p>
          <a:p>
            <a:r>
              <a:rPr lang="en-US" b="0" dirty="0" smtClean="0"/>
              <a:t>Evaluate</a:t>
            </a:r>
            <a:r>
              <a:rPr lang="en-US" b="0" baseline="0" dirty="0" smtClean="0"/>
              <a:t> and p</a:t>
            </a:r>
            <a:r>
              <a:rPr lang="en-US" b="0" dirty="0" smtClean="0"/>
              <a:t>rioritize the projects.</a:t>
            </a:r>
            <a:r>
              <a:rPr lang="en-US" b="0" baseline="0" dirty="0" smtClean="0"/>
              <a:t> </a:t>
            </a:r>
          </a:p>
          <a:p>
            <a:endParaRPr lang="en-US" b="0" baseline="0" dirty="0" smtClean="0"/>
          </a:p>
          <a:p>
            <a:r>
              <a:rPr lang="en-US" b="0" baseline="0" dirty="0" smtClean="0"/>
              <a:t>Explain why you chose your first priority, identify the resources you need to get started, and what your next steps are. </a:t>
            </a:r>
            <a:endParaRPr lang="en-US" b="0" dirty="0" smtClean="0"/>
          </a:p>
          <a:p>
            <a:endParaRPr lang="en-US" b="1" dirty="0" smtClean="0"/>
          </a:p>
          <a:p>
            <a:endParaRPr lang="en-US" b="1" dirty="0" smtClean="0"/>
          </a:p>
          <a:p>
            <a:r>
              <a:rPr lang="en-US" b="1" dirty="0" smtClean="0"/>
              <a:t>HAND</a:t>
            </a:r>
            <a:r>
              <a:rPr lang="en-US" b="1" baseline="0" dirty="0" smtClean="0"/>
              <a:t> OUT – ALL 3 EXAMPLES: Website, Eligibility and Hiring</a:t>
            </a:r>
            <a:endParaRPr lang="en-US" b="1" dirty="0"/>
          </a:p>
        </p:txBody>
      </p:sp>
      <p:sp>
        <p:nvSpPr>
          <p:cNvPr id="4" name="Slide Number Placeholder 3"/>
          <p:cNvSpPr>
            <a:spLocks noGrp="1"/>
          </p:cNvSpPr>
          <p:nvPr>
            <p:ph type="sldNum" sz="quarter" idx="10"/>
          </p:nvPr>
        </p:nvSpPr>
        <p:spPr/>
        <p:txBody>
          <a:bodyPr/>
          <a:lstStyle/>
          <a:p>
            <a:fld id="{508172F0-D92D-4D67-8E4F-149A27D90BCB}" type="slidenum">
              <a:rPr lang="en-US" smtClean="0"/>
              <a:t>34</a:t>
            </a:fld>
            <a:endParaRPr lang="en-US"/>
          </a:p>
        </p:txBody>
      </p:sp>
    </p:spTree>
    <p:extLst>
      <p:ext uri="{BB962C8B-B14F-4D97-AF65-F5344CB8AC3E}">
        <p14:creationId xmlns:p14="http://schemas.microsoft.com/office/powerpoint/2010/main" val="3262532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Wrap –up</a:t>
            </a:r>
          </a:p>
          <a:p>
            <a:endParaRPr lang="en-US" dirty="0" smtClean="0"/>
          </a:p>
          <a:p>
            <a:r>
              <a:rPr lang="en-US" dirty="0" smtClean="0"/>
              <a:t>Q&amp;A</a:t>
            </a:r>
            <a:endParaRPr lang="en-US" dirty="0"/>
          </a:p>
        </p:txBody>
      </p:sp>
      <p:sp>
        <p:nvSpPr>
          <p:cNvPr id="4" name="Slide Number Placeholder 3"/>
          <p:cNvSpPr>
            <a:spLocks noGrp="1"/>
          </p:cNvSpPr>
          <p:nvPr>
            <p:ph type="sldNum" sz="quarter" idx="10"/>
          </p:nvPr>
        </p:nvSpPr>
        <p:spPr/>
        <p:txBody>
          <a:bodyPr/>
          <a:lstStyle/>
          <a:p>
            <a:fld id="{B7D6C24C-C0E4-478F-8AE9-273366D30CA5}" type="slidenum">
              <a:rPr lang="en-US" smtClean="0"/>
              <a:t>35</a:t>
            </a:fld>
            <a:endParaRPr lang="en-US"/>
          </a:p>
        </p:txBody>
      </p:sp>
    </p:spTree>
    <p:extLst>
      <p:ext uri="{BB962C8B-B14F-4D97-AF65-F5344CB8AC3E}">
        <p14:creationId xmlns:p14="http://schemas.microsoft.com/office/powerpoint/2010/main" val="4277862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smtClean="0"/>
              <a:t>Karen and Dan </a:t>
            </a:r>
            <a:endParaRPr lang="en-US" sz="1200" i="1" kern="1200" dirty="0" smtClean="0">
              <a:solidFill>
                <a:schemeClr val="tx1"/>
              </a:solidFill>
              <a:effectLst/>
              <a:latin typeface="+mn-lt"/>
              <a:ea typeface="+mn-ea"/>
              <a:cs typeface="+mn-cs"/>
            </a:endParaRPr>
          </a:p>
          <a:p>
            <a:pPr marL="628650" lvl="1" indent="-171450">
              <a:buFont typeface="Arial" panose="020B0604020202020204" pitchFamily="34" charset="0"/>
              <a:buChar char="•"/>
            </a:pPr>
            <a:endParaRPr lang="en-US" sz="1200" i="1"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smtClean="0">
                <a:solidFill>
                  <a:schemeClr val="tx1"/>
                </a:solidFill>
                <a:effectLst/>
                <a:latin typeface="+mn-lt"/>
                <a:ea typeface="+mn-ea"/>
                <a:cs typeface="+mn-cs"/>
              </a:rPr>
              <a:t>Harness the creativity and experience of front-line bargaining and non-bargaining unit state employees to improve the efficiency and effectiveness of state government;</a:t>
            </a:r>
          </a:p>
          <a:p>
            <a:pPr marL="628650" lvl="1"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smtClean="0">
                <a:solidFill>
                  <a:schemeClr val="tx1"/>
                </a:solidFill>
                <a:effectLst/>
                <a:latin typeface="+mn-lt"/>
                <a:ea typeface="+mn-ea"/>
                <a:cs typeface="+mn-cs"/>
              </a:rPr>
              <a:t>Streamline and flatten organizational structures to concentrate on service delivery;</a:t>
            </a:r>
          </a:p>
          <a:p>
            <a:pPr marL="628650" lvl="1"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smtClean="0">
                <a:solidFill>
                  <a:schemeClr val="tx1"/>
                </a:solidFill>
                <a:effectLst/>
                <a:latin typeface="+mn-lt"/>
                <a:ea typeface="+mn-ea"/>
                <a:cs typeface="+mn-cs"/>
              </a:rPr>
              <a:t>Examine and redress barriers to the most efficient use of in-house resources to address agency and cross-agency needs; and</a:t>
            </a:r>
          </a:p>
          <a:p>
            <a:pPr marL="457200" lvl="1"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smtClean="0">
                <a:solidFill>
                  <a:schemeClr val="tx1"/>
                </a:solidFill>
                <a:effectLst/>
                <a:latin typeface="+mn-lt"/>
                <a:ea typeface="+mn-ea"/>
                <a:cs typeface="+mn-cs"/>
              </a:rPr>
              <a:t>Discourage the use of outside contractors and consultants when internal capacity exists or can reasonably be developed.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08172F0-D92D-4D67-8E4F-149A27D90BCB}" type="slidenum">
              <a:rPr lang="en-US" smtClean="0"/>
              <a:t>4</a:t>
            </a:fld>
            <a:endParaRPr lang="en-US"/>
          </a:p>
        </p:txBody>
      </p:sp>
    </p:spTree>
    <p:extLst>
      <p:ext uri="{BB962C8B-B14F-4D97-AF65-F5344CB8AC3E}">
        <p14:creationId xmlns:p14="http://schemas.microsoft.com/office/powerpoint/2010/main" val="3625043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dirty="0" smtClean="0"/>
              <a:t>Karen and Dan </a:t>
            </a:r>
            <a:endParaRPr lang="en-US" sz="1000" b="1" kern="1200" dirty="0" smtClean="0">
              <a:solidFill>
                <a:schemeClr val="tx1"/>
              </a:solidFill>
              <a:effectLst/>
              <a:latin typeface="+mn-lt"/>
              <a:ea typeface="+mn-ea"/>
              <a:cs typeface="+mn-cs"/>
            </a:endParaRPr>
          </a:p>
          <a:p>
            <a:pPr lvl="1"/>
            <a:endParaRPr lang="en-US" sz="1000" b="1" kern="1200" dirty="0" smtClean="0">
              <a:solidFill>
                <a:schemeClr val="tx1"/>
              </a:solidFill>
              <a:effectLst/>
              <a:latin typeface="+mn-lt"/>
              <a:ea typeface="+mn-ea"/>
              <a:cs typeface="+mn-cs"/>
            </a:endParaRPr>
          </a:p>
          <a:p>
            <a:pPr lvl="1"/>
            <a:r>
              <a:rPr lang="en-US" sz="1000" b="1" kern="1200" dirty="0" smtClean="0">
                <a:solidFill>
                  <a:schemeClr val="tx1"/>
                </a:solidFill>
                <a:effectLst/>
                <a:latin typeface="+mn-lt"/>
                <a:ea typeface="+mn-ea"/>
                <a:cs typeface="+mn-cs"/>
              </a:rPr>
              <a:t>Identify Membership</a:t>
            </a:r>
            <a:endParaRPr lang="en-US" sz="10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000" kern="1200" dirty="0" smtClean="0">
                <a:solidFill>
                  <a:schemeClr val="tx1"/>
                </a:solidFill>
                <a:effectLst/>
                <a:latin typeface="+mn-lt"/>
                <a:ea typeface="+mn-ea"/>
                <a:cs typeface="+mn-cs"/>
              </a:rPr>
              <a:t>Co-chaired by one manager (HR Director/Deputy Commissioner/Bureau Chief) and one labor rep (must be an employee of the agency – can be a leader but does not have to be)</a:t>
            </a:r>
          </a:p>
          <a:p>
            <a:pPr marL="1085850" lvl="2" indent="-171450">
              <a:buFont typeface="Arial" panose="020B0604020202020204" pitchFamily="34" charset="0"/>
              <a:buChar char="•"/>
            </a:pPr>
            <a:r>
              <a:rPr lang="en-US" sz="1000" kern="1200" dirty="0" smtClean="0">
                <a:solidFill>
                  <a:schemeClr val="tx1"/>
                </a:solidFill>
                <a:effectLst/>
                <a:latin typeface="+mn-lt"/>
                <a:ea typeface="+mn-ea"/>
                <a:cs typeface="+mn-cs"/>
              </a:rPr>
              <a:t>Membership should be representative of all operational/programmatic areas in the agency</a:t>
            </a:r>
          </a:p>
          <a:p>
            <a:pPr marL="1085850" lvl="2" indent="-171450">
              <a:buFont typeface="Arial" panose="020B0604020202020204" pitchFamily="34" charset="0"/>
              <a:buChar char="•"/>
            </a:pPr>
            <a:r>
              <a:rPr lang="en-US" sz="1000" kern="1200" dirty="0" smtClean="0">
                <a:solidFill>
                  <a:schemeClr val="tx1"/>
                </a:solidFill>
                <a:effectLst/>
                <a:latin typeface="+mn-lt"/>
                <a:ea typeface="+mn-ea"/>
                <a:cs typeface="+mn-cs"/>
              </a:rPr>
              <a:t>Include Representatives of all Identified Unions</a:t>
            </a:r>
          </a:p>
          <a:p>
            <a:pPr marL="1085850" lvl="2" indent="-171450">
              <a:buFont typeface="Arial" panose="020B0604020202020204" pitchFamily="34" charset="0"/>
              <a:buChar char="•"/>
            </a:pPr>
            <a:r>
              <a:rPr lang="en-US" sz="1000" kern="1200" dirty="0" smtClean="0">
                <a:solidFill>
                  <a:schemeClr val="tx1"/>
                </a:solidFill>
                <a:effectLst/>
                <a:latin typeface="+mn-lt"/>
                <a:ea typeface="+mn-ea"/>
                <a:cs typeface="+mn-cs"/>
              </a:rPr>
              <a:t>Include agency Lean Coordinator as a member the Committee</a:t>
            </a:r>
          </a:p>
          <a:p>
            <a:pPr marL="1085850" lvl="2" indent="-171450">
              <a:buFont typeface="Arial" panose="020B0604020202020204" pitchFamily="34" charset="0"/>
              <a:buChar char="•"/>
            </a:pPr>
            <a:r>
              <a:rPr lang="en-US" sz="1000" kern="1200" dirty="0" smtClean="0">
                <a:solidFill>
                  <a:schemeClr val="tx1"/>
                </a:solidFill>
                <a:effectLst/>
                <a:latin typeface="+mn-lt"/>
                <a:ea typeface="+mn-ea"/>
                <a:cs typeface="+mn-cs"/>
              </a:rPr>
              <a:t>No hierarchy on the committee</a:t>
            </a:r>
          </a:p>
          <a:p>
            <a:pPr marL="1085850" lvl="2" indent="-171450">
              <a:buFont typeface="Arial" panose="020B0604020202020204" pitchFamily="34" charset="0"/>
              <a:buChar char="•"/>
            </a:pPr>
            <a:r>
              <a:rPr lang="en-US" sz="1000" kern="1200" dirty="0" smtClean="0">
                <a:solidFill>
                  <a:schemeClr val="tx1"/>
                </a:solidFill>
                <a:effectLst/>
                <a:latin typeface="+mn-lt"/>
                <a:ea typeface="+mn-ea"/>
                <a:cs typeface="+mn-cs"/>
              </a:rPr>
              <a:t>Committee co-chairs must be approved by the agency Commissioner, OPM and SEBAC</a:t>
            </a:r>
          </a:p>
          <a:p>
            <a:pPr lvl="1"/>
            <a:r>
              <a:rPr lang="en-US" sz="1000" b="1" kern="1200" dirty="0" smtClean="0">
                <a:solidFill>
                  <a:schemeClr val="tx1"/>
                </a:solidFill>
                <a:effectLst/>
                <a:latin typeface="+mn-lt"/>
                <a:ea typeface="+mn-ea"/>
                <a:cs typeface="+mn-cs"/>
              </a:rPr>
              <a:t>Committee and Meeting Structure</a:t>
            </a:r>
            <a:endParaRPr lang="en-US" sz="10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000" kern="1200" dirty="0" smtClean="0">
                <a:solidFill>
                  <a:schemeClr val="tx1"/>
                </a:solidFill>
                <a:effectLst/>
                <a:latin typeface="+mn-lt"/>
                <a:ea typeface="+mn-ea"/>
                <a:cs typeface="+mn-cs"/>
              </a:rPr>
              <a:t>Create one Committee for the entire agency, if possible</a:t>
            </a:r>
          </a:p>
          <a:p>
            <a:pPr marL="1085850" lvl="2" indent="-171450">
              <a:buFont typeface="Arial" panose="020B0604020202020204" pitchFamily="34" charset="0"/>
              <a:buChar char="•"/>
            </a:pPr>
            <a:r>
              <a:rPr lang="en-US" sz="1000" kern="1200" dirty="0" smtClean="0">
                <a:solidFill>
                  <a:schemeClr val="tx1"/>
                </a:solidFill>
                <a:effectLst/>
                <a:latin typeface="+mn-lt"/>
                <a:ea typeface="+mn-ea"/>
                <a:cs typeface="+mn-cs"/>
              </a:rPr>
              <a:t>Where necessary, create separate Committees for each facility/primary function </a:t>
            </a:r>
          </a:p>
          <a:p>
            <a:pPr marL="1085850" lvl="2" indent="-171450">
              <a:buFont typeface="Arial" panose="020B0604020202020204" pitchFamily="34" charset="0"/>
              <a:buChar char="•"/>
            </a:pPr>
            <a:r>
              <a:rPr lang="en-US" sz="1000" kern="1200" dirty="0" smtClean="0">
                <a:solidFill>
                  <a:schemeClr val="tx1"/>
                </a:solidFill>
                <a:effectLst/>
                <a:latin typeface="+mn-lt"/>
                <a:ea typeface="+mn-ea"/>
                <a:cs typeface="+mn-cs"/>
              </a:rPr>
              <a:t>All members should be encouraged</a:t>
            </a:r>
            <a:r>
              <a:rPr lang="en-US" sz="1000" kern="1200" baseline="0" dirty="0" smtClean="0">
                <a:solidFill>
                  <a:schemeClr val="tx1"/>
                </a:solidFill>
                <a:effectLst/>
                <a:latin typeface="+mn-lt"/>
                <a:ea typeface="+mn-ea"/>
                <a:cs typeface="+mn-cs"/>
              </a:rPr>
              <a:t> to </a:t>
            </a:r>
            <a:r>
              <a:rPr lang="en-US" sz="1000" kern="1200" dirty="0" smtClean="0">
                <a:solidFill>
                  <a:schemeClr val="tx1"/>
                </a:solidFill>
                <a:effectLst/>
                <a:latin typeface="+mn-lt"/>
                <a:ea typeface="+mn-ea"/>
                <a:cs typeface="+mn-cs"/>
              </a:rPr>
              <a:t>participate at each meeting they attend</a:t>
            </a:r>
          </a:p>
          <a:p>
            <a:pPr marL="1085850" lvl="2" indent="-171450">
              <a:buFont typeface="Arial" panose="020B0604020202020204" pitchFamily="34" charset="0"/>
              <a:buChar char="•"/>
            </a:pPr>
            <a:r>
              <a:rPr lang="en-US" sz="1000" kern="1200" dirty="0" smtClean="0">
                <a:solidFill>
                  <a:schemeClr val="tx1"/>
                </a:solidFill>
                <a:effectLst/>
                <a:latin typeface="+mn-lt"/>
                <a:ea typeface="+mn-ea"/>
                <a:cs typeface="+mn-cs"/>
              </a:rPr>
              <a:t>Meetings should occur regularly and as agreed to by the committee.</a:t>
            </a:r>
          </a:p>
          <a:p>
            <a:pPr marL="1085850" lvl="2" indent="-171450">
              <a:buFont typeface="Arial" panose="020B0604020202020204" pitchFamily="34" charset="0"/>
              <a:buChar char="•"/>
            </a:pPr>
            <a:r>
              <a:rPr lang="en-US" sz="1000" kern="1200" dirty="0" smtClean="0">
                <a:solidFill>
                  <a:schemeClr val="tx1"/>
                </a:solidFill>
                <a:effectLst/>
                <a:latin typeface="+mn-lt"/>
                <a:ea typeface="+mn-ea"/>
                <a:cs typeface="+mn-cs"/>
              </a:rPr>
              <a:t>One member responsible for facilitation</a:t>
            </a:r>
          </a:p>
          <a:p>
            <a:pPr marL="1085850" lvl="2" indent="-171450">
              <a:buFont typeface="Arial" panose="020B0604020202020204" pitchFamily="34" charset="0"/>
              <a:buChar char="•"/>
            </a:pPr>
            <a:r>
              <a:rPr lang="en-US" sz="1000" kern="1200" dirty="0" smtClean="0">
                <a:solidFill>
                  <a:schemeClr val="tx1"/>
                </a:solidFill>
                <a:effectLst/>
                <a:latin typeface="+mn-lt"/>
                <a:ea typeface="+mn-ea"/>
                <a:cs typeface="+mn-cs"/>
              </a:rPr>
              <a:t>One member responsible for taking minutes and reporting with follow-up tasks after the meeting</a:t>
            </a:r>
          </a:p>
          <a:p>
            <a:pPr marL="1085850" lvl="2" indent="-171450">
              <a:buFont typeface="Arial" panose="020B0604020202020204" pitchFamily="34" charset="0"/>
              <a:buChar char="•"/>
            </a:pPr>
            <a:r>
              <a:rPr lang="en-US" sz="1000" kern="1200" dirty="0" smtClean="0">
                <a:solidFill>
                  <a:schemeClr val="tx1"/>
                </a:solidFill>
                <a:effectLst/>
                <a:latin typeface="+mn-lt"/>
                <a:ea typeface="+mn-ea"/>
                <a:cs typeface="+mn-cs"/>
              </a:rPr>
              <a:t>Identify Areas of Mutual Interest and Focus and Attempt to reach consensus</a:t>
            </a:r>
          </a:p>
          <a:p>
            <a:pPr marL="1085850" lvl="2" indent="-171450">
              <a:buFont typeface="Arial" panose="020B0604020202020204" pitchFamily="34" charset="0"/>
              <a:buChar char="•"/>
            </a:pPr>
            <a:r>
              <a:rPr lang="en-US" sz="1000" kern="1200" dirty="0" smtClean="0">
                <a:solidFill>
                  <a:schemeClr val="tx1"/>
                </a:solidFill>
                <a:effectLst/>
                <a:latin typeface="+mn-lt"/>
                <a:ea typeface="+mn-ea"/>
                <a:cs typeface="+mn-cs"/>
              </a:rPr>
              <a:t>Develop ground rules that define how the committee will run</a:t>
            </a:r>
          </a:p>
          <a:p>
            <a:endParaRPr lang="en-US" dirty="0"/>
          </a:p>
        </p:txBody>
      </p:sp>
      <p:sp>
        <p:nvSpPr>
          <p:cNvPr id="4" name="Slide Number Placeholder 3"/>
          <p:cNvSpPr>
            <a:spLocks noGrp="1"/>
          </p:cNvSpPr>
          <p:nvPr>
            <p:ph type="sldNum" sz="quarter" idx="10"/>
          </p:nvPr>
        </p:nvSpPr>
        <p:spPr/>
        <p:txBody>
          <a:bodyPr/>
          <a:lstStyle/>
          <a:p>
            <a:fld id="{508172F0-D92D-4D67-8E4F-149A27D90BCB}" type="slidenum">
              <a:rPr lang="en-US" smtClean="0"/>
              <a:t>5</a:t>
            </a:fld>
            <a:endParaRPr lang="en-US"/>
          </a:p>
        </p:txBody>
      </p:sp>
    </p:spTree>
    <p:extLst>
      <p:ext uri="{BB962C8B-B14F-4D97-AF65-F5344CB8AC3E}">
        <p14:creationId xmlns:p14="http://schemas.microsoft.com/office/powerpoint/2010/main" val="3620761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Alison</a:t>
            </a:r>
          </a:p>
          <a:p>
            <a:endParaRPr lang="en-US" dirty="0" smtClean="0"/>
          </a:p>
          <a:p>
            <a:r>
              <a:rPr lang="en-US" dirty="0" smtClean="0"/>
              <a:t>Review of vision, mission and charge to pilots (parts 1 and 2)</a:t>
            </a:r>
          </a:p>
          <a:p>
            <a:r>
              <a:rPr lang="en-US" dirty="0" smtClean="0"/>
              <a:t>Review of charge to pilots (parts 3, 4 and 5)</a:t>
            </a:r>
          </a:p>
          <a:p>
            <a:r>
              <a:rPr lang="en-US" dirty="0" smtClean="0"/>
              <a:t>Exercise to reinforce Lean tools</a:t>
            </a:r>
          </a:p>
          <a:p>
            <a:r>
              <a:rPr lang="en-US" dirty="0" smtClean="0"/>
              <a:t>Lean</a:t>
            </a:r>
            <a:r>
              <a:rPr lang="en-US" baseline="0" dirty="0" smtClean="0"/>
              <a:t> and Transformation – examples from DDS and DOT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Exercise </a:t>
            </a:r>
            <a:r>
              <a:rPr lang="en-US" dirty="0" smtClean="0"/>
              <a:t>to reinforce Lean tools</a:t>
            </a:r>
          </a:p>
          <a:p>
            <a:r>
              <a:rPr lang="en-US" baseline="0" dirty="0" smtClean="0"/>
              <a:t>Lunch – 1 hour</a:t>
            </a:r>
          </a:p>
          <a:p>
            <a:r>
              <a:rPr lang="en-US" baseline="0" dirty="0" smtClean="0"/>
              <a:t>Technical Skill Development (more in depth review of project selection, tracking and accountability)</a:t>
            </a:r>
          </a:p>
          <a:p>
            <a:r>
              <a:rPr lang="en-US" baseline="0" dirty="0" smtClean="0"/>
              <a:t>Simulation and discussion</a:t>
            </a:r>
          </a:p>
          <a:p>
            <a:r>
              <a:rPr lang="en-US" baseline="0" dirty="0" smtClean="0"/>
              <a:t>Q&amp;A and wrap-up</a:t>
            </a:r>
          </a:p>
          <a:p>
            <a:endParaRPr lang="en-US" baseline="0" dirty="0" smtClean="0"/>
          </a:p>
          <a:p>
            <a:r>
              <a:rPr lang="en-US" b="1" baseline="0" dirty="0" smtClean="0"/>
              <a:t>There will be 2 breaks, each for 15 minutes</a:t>
            </a:r>
          </a:p>
          <a:p>
            <a:endParaRPr lang="en-US" b="1" baseline="0" dirty="0" smtClean="0"/>
          </a:p>
          <a:p>
            <a:r>
              <a:rPr lang="en-US" b="1" baseline="0" dirty="0" smtClean="0"/>
              <a:t>The event will conclude at 4:00pm</a:t>
            </a:r>
          </a:p>
          <a:p>
            <a:endParaRPr lang="en-US" dirty="0"/>
          </a:p>
        </p:txBody>
      </p:sp>
      <p:sp>
        <p:nvSpPr>
          <p:cNvPr id="4" name="Slide Number Placeholder 3"/>
          <p:cNvSpPr>
            <a:spLocks noGrp="1"/>
          </p:cNvSpPr>
          <p:nvPr>
            <p:ph type="sldNum" sz="quarter" idx="10"/>
          </p:nvPr>
        </p:nvSpPr>
        <p:spPr/>
        <p:txBody>
          <a:bodyPr/>
          <a:lstStyle/>
          <a:p>
            <a:fld id="{508172F0-D92D-4D67-8E4F-149A27D90BCB}" type="slidenum">
              <a:rPr lang="en-US" smtClean="0"/>
              <a:t>6</a:t>
            </a:fld>
            <a:endParaRPr lang="en-US"/>
          </a:p>
        </p:txBody>
      </p:sp>
    </p:spTree>
    <p:extLst>
      <p:ext uri="{BB962C8B-B14F-4D97-AF65-F5344CB8AC3E}">
        <p14:creationId xmlns:p14="http://schemas.microsoft.com/office/powerpoint/2010/main" val="3128569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Alison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 3 is highly technical and will be discussed in detail later this afternoon</a:t>
            </a:r>
          </a:p>
          <a:p>
            <a:endParaRPr lang="en-US" dirty="0"/>
          </a:p>
        </p:txBody>
      </p:sp>
      <p:sp>
        <p:nvSpPr>
          <p:cNvPr id="4" name="Slide Number Placeholder 3"/>
          <p:cNvSpPr>
            <a:spLocks noGrp="1"/>
          </p:cNvSpPr>
          <p:nvPr>
            <p:ph type="sldNum" sz="quarter" idx="10"/>
          </p:nvPr>
        </p:nvSpPr>
        <p:spPr/>
        <p:txBody>
          <a:bodyPr/>
          <a:lstStyle/>
          <a:p>
            <a:fld id="{508172F0-D92D-4D67-8E4F-149A27D90BCB}" type="slidenum">
              <a:rPr lang="en-US" smtClean="0"/>
              <a:t>7</a:t>
            </a:fld>
            <a:endParaRPr lang="en-US"/>
          </a:p>
        </p:txBody>
      </p:sp>
    </p:spTree>
    <p:extLst>
      <p:ext uri="{BB962C8B-B14F-4D97-AF65-F5344CB8AC3E}">
        <p14:creationId xmlns:p14="http://schemas.microsoft.com/office/powerpoint/2010/main" val="3128569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Patrice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 4 will be discussed in theory – practical experience comes at your next Committee meeting!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08172F0-D92D-4D67-8E4F-149A27D90BCB}" type="slidenum">
              <a:rPr lang="en-US" smtClean="0"/>
              <a:t>8</a:t>
            </a:fld>
            <a:endParaRPr lang="en-US"/>
          </a:p>
        </p:txBody>
      </p:sp>
    </p:spTree>
    <p:extLst>
      <p:ext uri="{BB962C8B-B14F-4D97-AF65-F5344CB8AC3E}">
        <p14:creationId xmlns:p14="http://schemas.microsoft.com/office/powerpoint/2010/main" val="1525357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0"/>
              </a:spcBef>
              <a:buFont typeface="+mj-lt"/>
              <a:buNone/>
            </a:pPr>
            <a:r>
              <a:rPr lang="en-US" altLang="en-US" sz="1200" dirty="0" smtClean="0"/>
              <a:t>Alison</a:t>
            </a:r>
          </a:p>
          <a:p>
            <a:pPr marL="228600" indent="-228600">
              <a:spcBef>
                <a:spcPct val="0"/>
              </a:spcBef>
              <a:buFont typeface="+mj-lt"/>
              <a:buAutoNum type="arabicPeriod"/>
            </a:pPr>
            <a:endParaRPr lang="en-US" altLang="en-US" sz="1200" dirty="0" smtClean="0"/>
          </a:p>
          <a:p>
            <a:pPr marL="228600" indent="-228600">
              <a:spcBef>
                <a:spcPct val="0"/>
              </a:spcBef>
              <a:buFont typeface="+mj-lt"/>
              <a:buAutoNum type="arabicPeriod"/>
            </a:pPr>
            <a:r>
              <a:rPr lang="en-US" altLang="en-US" sz="1200" dirty="0" smtClean="0"/>
              <a:t>Give the sheets out face down and have someone keep time.</a:t>
            </a:r>
          </a:p>
          <a:p>
            <a:pPr marL="228600" indent="-228600">
              <a:spcBef>
                <a:spcPct val="0"/>
              </a:spcBef>
              <a:buFont typeface="+mj-lt"/>
              <a:buAutoNum type="arabicPeriod"/>
            </a:pPr>
            <a:endParaRPr lang="en-US" altLang="en-US" sz="1200" dirty="0" smtClean="0"/>
          </a:p>
          <a:p>
            <a:pPr marL="228600" indent="-228600">
              <a:spcBef>
                <a:spcPct val="0"/>
              </a:spcBef>
              <a:buFont typeface="+mj-lt"/>
              <a:buAutoNum type="arabicPeriod"/>
            </a:pPr>
            <a:r>
              <a:rPr lang="en-US" altLang="en-US" sz="1200" dirty="0" smtClean="0"/>
              <a:t>Ask each person to call out their individual scores (how</a:t>
            </a:r>
            <a:r>
              <a:rPr lang="en-US" altLang="en-US" sz="1200" baseline="0" dirty="0" smtClean="0"/>
              <a:t> many numbers they struck out)</a:t>
            </a:r>
            <a:r>
              <a:rPr lang="en-US" altLang="en-US" sz="1200" dirty="0" smtClean="0"/>
              <a:t> and mark them on a flipchart.  Circle the lowest and therefore team score.</a:t>
            </a:r>
          </a:p>
          <a:p>
            <a:pPr marL="228600" indent="-228600">
              <a:spcBef>
                <a:spcPct val="0"/>
              </a:spcBef>
              <a:buFont typeface="+mj-lt"/>
              <a:buAutoNum type="arabicPeriod"/>
            </a:pPr>
            <a:endParaRPr lang="en-US" altLang="en-US" sz="120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sz="1200" dirty="0" smtClean="0"/>
              <a:t>Ask if they are happy with the score</a:t>
            </a:r>
          </a:p>
          <a:p>
            <a:endParaRPr lang="en-US" dirty="0" smtClean="0"/>
          </a:p>
          <a:p>
            <a:endParaRPr lang="en-US" b="1" dirty="0" smtClean="0"/>
          </a:p>
          <a:p>
            <a:r>
              <a:rPr lang="en-US" b="1" dirty="0" smtClean="0"/>
              <a:t>HAND</a:t>
            </a:r>
            <a:r>
              <a:rPr lang="en-US" b="1" baseline="0" dirty="0" smtClean="0"/>
              <a:t> OUT – EXERCISE – SHEET 1</a:t>
            </a:r>
          </a:p>
        </p:txBody>
      </p:sp>
      <p:sp>
        <p:nvSpPr>
          <p:cNvPr id="4" name="Slide Number Placeholder 3"/>
          <p:cNvSpPr>
            <a:spLocks noGrp="1"/>
          </p:cNvSpPr>
          <p:nvPr>
            <p:ph type="sldNum" sz="quarter" idx="10"/>
          </p:nvPr>
        </p:nvSpPr>
        <p:spPr/>
        <p:txBody>
          <a:bodyPr/>
          <a:lstStyle/>
          <a:p>
            <a:fld id="{508172F0-D92D-4D67-8E4F-149A27D90BCB}" type="slidenum">
              <a:rPr lang="en-US" smtClean="0"/>
              <a:t>9</a:t>
            </a:fld>
            <a:endParaRPr lang="en-US"/>
          </a:p>
        </p:txBody>
      </p:sp>
    </p:spTree>
    <p:extLst>
      <p:ext uri="{BB962C8B-B14F-4D97-AF65-F5344CB8AC3E}">
        <p14:creationId xmlns:p14="http://schemas.microsoft.com/office/powerpoint/2010/main" val="3405849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8688D75-8B8B-4E7C-9BB5-828C6AB24423}" type="datetimeFigureOut">
              <a:rPr lang="en-US" smtClean="0"/>
              <a:t>9/18/2014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BB92EE2-D409-487C-BA29-7861C0168EE2}"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557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688D75-8B8B-4E7C-9BB5-828C6AB24423}" type="datetimeFigureOut">
              <a:rPr lang="en-US" smtClean="0"/>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92EE2-D409-487C-BA29-7861C0168EE2}" type="slidenum">
              <a:rPr lang="en-US" smtClean="0"/>
              <a:t>‹#›</a:t>
            </a:fld>
            <a:endParaRPr lang="en-US"/>
          </a:p>
        </p:txBody>
      </p:sp>
    </p:spTree>
    <p:extLst>
      <p:ext uri="{BB962C8B-B14F-4D97-AF65-F5344CB8AC3E}">
        <p14:creationId xmlns:p14="http://schemas.microsoft.com/office/powerpoint/2010/main" val="3097870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688D75-8B8B-4E7C-9BB5-828C6AB24423}"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92EE2-D409-487C-BA29-7861C0168EE2}"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0028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688D75-8B8B-4E7C-9BB5-828C6AB24423}"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92EE2-D409-487C-BA29-7861C0168EE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4205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688D75-8B8B-4E7C-9BB5-828C6AB24423}"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92EE2-D409-487C-BA29-7861C0168EE2}" type="slidenum">
              <a:rPr lang="en-US" smtClean="0"/>
              <a:t>‹#›</a:t>
            </a:fld>
            <a:endParaRPr lang="en-US"/>
          </a:p>
        </p:txBody>
      </p:sp>
    </p:spTree>
    <p:extLst>
      <p:ext uri="{BB962C8B-B14F-4D97-AF65-F5344CB8AC3E}">
        <p14:creationId xmlns:p14="http://schemas.microsoft.com/office/powerpoint/2010/main" val="801810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688D75-8B8B-4E7C-9BB5-828C6AB24423}"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92EE2-D409-487C-BA29-7861C0168EE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8632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688D75-8B8B-4E7C-9BB5-828C6AB24423}"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92EE2-D409-487C-BA29-7861C0168EE2}"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0541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688D75-8B8B-4E7C-9BB5-828C6AB24423}"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92EE2-D409-487C-BA29-7861C0168EE2}"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3660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688D75-8B8B-4E7C-9BB5-828C6AB24423}"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92EE2-D409-487C-BA29-7861C0168EE2}"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2519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688D75-8B8B-4E7C-9BB5-828C6AB24423}"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92EE2-D409-487C-BA29-7861C0168EE2}" type="slidenum">
              <a:rPr lang="en-US" smtClean="0"/>
              <a:t>‹#›</a:t>
            </a:fld>
            <a:endParaRPr lang="en-US"/>
          </a:p>
        </p:txBody>
      </p:sp>
    </p:spTree>
    <p:extLst>
      <p:ext uri="{BB962C8B-B14F-4D97-AF65-F5344CB8AC3E}">
        <p14:creationId xmlns:p14="http://schemas.microsoft.com/office/powerpoint/2010/main" val="2062690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688D75-8B8B-4E7C-9BB5-828C6AB24423}"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92EE2-D409-487C-BA29-7861C0168EE2}"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3609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688D75-8B8B-4E7C-9BB5-828C6AB24423}" type="datetimeFigureOut">
              <a:rPr lang="en-US" smtClean="0"/>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92EE2-D409-487C-BA29-7861C0168EE2}" type="slidenum">
              <a:rPr lang="en-US" smtClean="0"/>
              <a:t>‹#›</a:t>
            </a:fld>
            <a:endParaRPr lang="en-US"/>
          </a:p>
        </p:txBody>
      </p:sp>
    </p:spTree>
    <p:extLst>
      <p:ext uri="{BB962C8B-B14F-4D97-AF65-F5344CB8AC3E}">
        <p14:creationId xmlns:p14="http://schemas.microsoft.com/office/powerpoint/2010/main" val="586935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688D75-8B8B-4E7C-9BB5-828C6AB24423}" type="datetimeFigureOut">
              <a:rPr lang="en-US" smtClean="0"/>
              <a:t>9/18/2014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B92EE2-D409-487C-BA29-7861C0168EE2}"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899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688D75-8B8B-4E7C-9BB5-828C6AB24423}" type="datetimeFigureOut">
              <a:rPr lang="en-US" smtClean="0"/>
              <a:t>9/18/2014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B92EE2-D409-487C-BA29-7861C0168EE2}"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7067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688D75-8B8B-4E7C-9BB5-828C6AB24423}" type="datetimeFigureOut">
              <a:rPr lang="en-US" smtClean="0"/>
              <a:t>9/18/2014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B92EE2-D409-487C-BA29-7861C0168EE2}" type="slidenum">
              <a:rPr lang="en-US" smtClean="0"/>
              <a:t>‹#›</a:t>
            </a:fld>
            <a:endParaRPr lang="en-US"/>
          </a:p>
        </p:txBody>
      </p:sp>
    </p:spTree>
    <p:extLst>
      <p:ext uri="{BB962C8B-B14F-4D97-AF65-F5344CB8AC3E}">
        <p14:creationId xmlns:p14="http://schemas.microsoft.com/office/powerpoint/2010/main" val="2866540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688D75-8B8B-4E7C-9BB5-828C6AB24423}" type="datetimeFigureOut">
              <a:rPr lang="en-US" smtClean="0"/>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92EE2-D409-487C-BA29-7861C0168EE2}"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8382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688D75-8B8B-4E7C-9BB5-828C6AB24423}" type="datetimeFigureOut">
              <a:rPr lang="en-US" smtClean="0"/>
              <a:t>9/18/2014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B92EE2-D409-487C-BA29-7861C0168EE2}" type="slidenum">
              <a:rPr lang="en-US" smtClean="0"/>
              <a:t>‹#›</a:t>
            </a:fld>
            <a:endParaRPr lang="en-US"/>
          </a:p>
        </p:txBody>
      </p:sp>
    </p:spTree>
    <p:extLst>
      <p:ext uri="{BB962C8B-B14F-4D97-AF65-F5344CB8AC3E}">
        <p14:creationId xmlns:p14="http://schemas.microsoft.com/office/powerpoint/2010/main" val="2372091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8688D75-8B8B-4E7C-9BB5-828C6AB24423}" type="datetimeFigureOut">
              <a:rPr lang="en-US" smtClean="0"/>
              <a:t>9/18/2014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B92EE2-D409-487C-BA29-7861C0168EE2}" type="slidenum">
              <a:rPr lang="en-US" smtClean="0"/>
              <a:t>‹#›</a:t>
            </a:fld>
            <a:endParaRPr lang="en-US"/>
          </a:p>
        </p:txBody>
      </p:sp>
    </p:spTree>
    <p:extLst>
      <p:ext uri="{BB962C8B-B14F-4D97-AF65-F5344CB8AC3E}">
        <p14:creationId xmlns:p14="http://schemas.microsoft.com/office/powerpoint/2010/main" val="2158400747"/>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 id="2147484073" r:id="rId14"/>
    <p:sldLayoutId id="2147484074" r:id="rId15"/>
    <p:sldLayoutId id="2147484075" r:id="rId16"/>
    <p:sldLayoutId id="214748407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lbQBlkNfSE2eMM&amp;tbnid=HhEucpNVBK-mmM:&amp;ved=0CAUQjRw&amp;url=http://viralhigh.com/19-tips-tools-to-boost-your-productivity/&amp;ei=diYPVJnXO5enggTz34HgCA&amp;bvm=bv.74649129,d.cWc&amp;psig=AFQjCNFU7cT_AzpvL0hkBUB6EizRhrX4Jg&amp;ust=141036535979843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lbQBlkNfSE2eMM&amp;tbnid=HhEucpNVBK-mmM:&amp;ved=0CAUQjRw&amp;url=http://viralhigh.com/19-tips-tools-to-boost-your-productivity/&amp;ei=diYPVJnXO5enggTz34HgCA&amp;bvm=bv.74649129,d.cWc&amp;psig=AFQjCNFU7cT_AzpvL0hkBUB6EizRhrX4Jg&amp;ust=1410365359798432"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www.google.com/imgres?imgurl&amp;imgrefurl=http://www.keepcalm-o-matic.co.uk/p/keep-calm-it-s-lunch-time/&amp;h=0&amp;w=0&amp;tbnid=ijR7FT-8Oar2NM&amp;zoom=1&amp;tbnh=243&amp;tbnw=208&amp;docid=LI40RXka9AuU2M&amp;tbm=isch&amp;ei=YCkPVNzaBczLgwShzIDgCw&amp;ved=0CAIQsCUoAA"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gINmypmeSSU38M&amp;tbnid=x1VrcAMl56dJpM:&amp;ved=0CAUQjRw&amp;url=http://www.businessnewsdaily.com/1910-power-tall-illusion.html&amp;ei=TTAPVKK0KcWRgwSV9YDABQ&amp;bvm=bv.74649129,d.cWc&amp;psig=AFQjCNFRn8Iah1wyvjDgNnPC2B_3zmdJbQ&amp;ust=1410367937601317"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ct.gov/LeanCT"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87309" y="2037385"/>
            <a:ext cx="7381301" cy="1515533"/>
          </a:xfrm>
        </p:spPr>
        <p:txBody>
          <a:bodyPr/>
          <a:lstStyle/>
          <a:p>
            <a:r>
              <a:rPr lang="en-US" sz="4000" b="1" dirty="0" smtClean="0"/>
              <a:t>Technical Skill Development</a:t>
            </a:r>
            <a:r>
              <a:rPr lang="en-US" sz="4000" b="1" dirty="0"/>
              <a:t> </a:t>
            </a:r>
            <a:r>
              <a:rPr lang="en-US" sz="4000" b="1" dirty="0" smtClean="0"/>
              <a:t>for Agency Transformation Committees</a:t>
            </a:r>
            <a:endParaRPr lang="en-US" sz="4000" b="1" dirty="0"/>
          </a:p>
        </p:txBody>
      </p:sp>
      <p:sp>
        <p:nvSpPr>
          <p:cNvPr id="3" name="Subtitle 2"/>
          <p:cNvSpPr>
            <a:spLocks noGrp="1"/>
          </p:cNvSpPr>
          <p:nvPr>
            <p:ph type="subTitle" idx="1"/>
          </p:nvPr>
        </p:nvSpPr>
        <p:spPr/>
        <p:txBody>
          <a:bodyPr>
            <a:normAutofit/>
          </a:bodyPr>
          <a:lstStyle/>
          <a:p>
            <a:endParaRPr lang="en-US" sz="2800" b="1" dirty="0"/>
          </a:p>
          <a:p>
            <a:r>
              <a:rPr lang="en-US" sz="2800" b="1" dirty="0" smtClean="0"/>
              <a:t>September 19, 2014</a:t>
            </a:r>
            <a:endParaRPr lang="en-US" sz="2800" b="1" dirty="0"/>
          </a:p>
        </p:txBody>
      </p:sp>
    </p:spTree>
    <p:extLst>
      <p:ext uri="{BB962C8B-B14F-4D97-AF65-F5344CB8AC3E}">
        <p14:creationId xmlns:p14="http://schemas.microsoft.com/office/powerpoint/2010/main" val="2881166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rot="5778071">
            <a:off x="2894013" y="5716588"/>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a:t>1</a:t>
            </a:r>
          </a:p>
        </p:txBody>
      </p:sp>
      <p:sp>
        <p:nvSpPr>
          <p:cNvPr id="8195" name="Text Box 3"/>
          <p:cNvSpPr txBox="1">
            <a:spLocks noChangeArrowheads="1"/>
          </p:cNvSpPr>
          <p:nvPr/>
        </p:nvSpPr>
        <p:spPr bwMode="auto">
          <a:xfrm rot="-1105757">
            <a:off x="4032250" y="2157413"/>
            <a:ext cx="463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2</a:t>
            </a:r>
          </a:p>
        </p:txBody>
      </p:sp>
      <p:sp>
        <p:nvSpPr>
          <p:cNvPr id="8196" name="Text Box 12"/>
          <p:cNvSpPr txBox="1">
            <a:spLocks noChangeArrowheads="1"/>
          </p:cNvSpPr>
          <p:nvPr/>
        </p:nvSpPr>
        <p:spPr bwMode="auto">
          <a:xfrm rot="7445786">
            <a:off x="2091532" y="346869"/>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3</a:t>
            </a:r>
          </a:p>
        </p:txBody>
      </p:sp>
      <p:sp>
        <p:nvSpPr>
          <p:cNvPr id="8197" name="Text Box 13"/>
          <p:cNvSpPr txBox="1">
            <a:spLocks noChangeArrowheads="1"/>
          </p:cNvSpPr>
          <p:nvPr/>
        </p:nvSpPr>
        <p:spPr bwMode="auto">
          <a:xfrm rot="-9722312">
            <a:off x="7086600" y="5791200"/>
            <a:ext cx="41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4</a:t>
            </a:r>
          </a:p>
        </p:txBody>
      </p:sp>
      <p:sp>
        <p:nvSpPr>
          <p:cNvPr id="8198" name="Text Box 14"/>
          <p:cNvSpPr txBox="1">
            <a:spLocks noChangeArrowheads="1"/>
          </p:cNvSpPr>
          <p:nvPr/>
        </p:nvSpPr>
        <p:spPr bwMode="auto">
          <a:xfrm rot="559330">
            <a:off x="6548438" y="2813051"/>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5</a:t>
            </a:r>
          </a:p>
        </p:txBody>
      </p:sp>
      <p:sp>
        <p:nvSpPr>
          <p:cNvPr id="8199" name="Text Box 15"/>
          <p:cNvSpPr txBox="1">
            <a:spLocks noChangeArrowheads="1"/>
          </p:cNvSpPr>
          <p:nvPr/>
        </p:nvSpPr>
        <p:spPr bwMode="auto">
          <a:xfrm rot="4821109">
            <a:off x="4546306" y="1102669"/>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Albertus"/>
              </a:rPr>
              <a:t>6</a:t>
            </a:r>
          </a:p>
        </p:txBody>
      </p:sp>
      <p:sp>
        <p:nvSpPr>
          <p:cNvPr id="8200" name="Text Box 16"/>
          <p:cNvSpPr txBox="1">
            <a:spLocks noChangeArrowheads="1"/>
          </p:cNvSpPr>
          <p:nvPr/>
        </p:nvSpPr>
        <p:spPr bwMode="auto">
          <a:xfrm rot="10608044">
            <a:off x="9966326" y="4699000"/>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latin typeface="Algerian" panose="04020705040A02060702" pitchFamily="82" charset="0"/>
              </a:rPr>
              <a:t>7</a:t>
            </a:r>
          </a:p>
        </p:txBody>
      </p:sp>
      <p:sp>
        <p:nvSpPr>
          <p:cNvPr id="8201" name="Text Box 17"/>
          <p:cNvSpPr txBox="1">
            <a:spLocks noChangeArrowheads="1"/>
          </p:cNvSpPr>
          <p:nvPr/>
        </p:nvSpPr>
        <p:spPr bwMode="auto">
          <a:xfrm rot="-5149104">
            <a:off x="7839436" y="3205490"/>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Old English"/>
              </a:rPr>
              <a:t>8</a:t>
            </a:r>
          </a:p>
        </p:txBody>
      </p:sp>
      <p:sp>
        <p:nvSpPr>
          <p:cNvPr id="8202" name="Text Box 18"/>
          <p:cNvSpPr txBox="1">
            <a:spLocks noChangeArrowheads="1"/>
          </p:cNvSpPr>
          <p:nvPr/>
        </p:nvSpPr>
        <p:spPr bwMode="auto">
          <a:xfrm rot="3160852">
            <a:off x="8974932" y="886619"/>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9</a:t>
            </a:r>
          </a:p>
        </p:txBody>
      </p:sp>
      <p:sp>
        <p:nvSpPr>
          <p:cNvPr id="8203" name="Text Box 19"/>
          <p:cNvSpPr txBox="1">
            <a:spLocks noChangeArrowheads="1"/>
          </p:cNvSpPr>
          <p:nvPr/>
        </p:nvSpPr>
        <p:spPr bwMode="auto">
          <a:xfrm>
            <a:off x="3581400" y="51816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10</a:t>
            </a:r>
          </a:p>
        </p:txBody>
      </p:sp>
      <p:sp>
        <p:nvSpPr>
          <p:cNvPr id="8204" name="Text Box 20"/>
          <p:cNvSpPr txBox="1">
            <a:spLocks noChangeArrowheads="1"/>
          </p:cNvSpPr>
          <p:nvPr/>
        </p:nvSpPr>
        <p:spPr bwMode="auto">
          <a:xfrm rot="3739197">
            <a:off x="3804444" y="3891756"/>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t>11</a:t>
            </a:r>
          </a:p>
        </p:txBody>
      </p:sp>
      <p:sp>
        <p:nvSpPr>
          <p:cNvPr id="8205" name="Text Box 21"/>
          <p:cNvSpPr txBox="1">
            <a:spLocks noChangeArrowheads="1"/>
          </p:cNvSpPr>
          <p:nvPr/>
        </p:nvSpPr>
        <p:spPr bwMode="auto">
          <a:xfrm rot="10286672">
            <a:off x="3200400" y="1447801"/>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12</a:t>
            </a:r>
          </a:p>
        </p:txBody>
      </p:sp>
      <p:sp>
        <p:nvSpPr>
          <p:cNvPr id="8206" name="Text Box 22"/>
          <p:cNvSpPr txBox="1">
            <a:spLocks noChangeArrowheads="1"/>
          </p:cNvSpPr>
          <p:nvPr/>
        </p:nvSpPr>
        <p:spPr bwMode="auto">
          <a:xfrm>
            <a:off x="6003925" y="592931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i="1"/>
              <a:t>13</a:t>
            </a:r>
          </a:p>
        </p:txBody>
      </p:sp>
      <p:sp>
        <p:nvSpPr>
          <p:cNvPr id="8207" name="Text Box 23"/>
          <p:cNvSpPr txBox="1">
            <a:spLocks noChangeArrowheads="1"/>
          </p:cNvSpPr>
          <p:nvPr/>
        </p:nvSpPr>
        <p:spPr bwMode="auto">
          <a:xfrm rot="1032637">
            <a:off x="4598938" y="4067146"/>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latin typeface="Strider"/>
              </a:rPr>
              <a:t>14</a:t>
            </a:r>
          </a:p>
        </p:txBody>
      </p:sp>
      <p:sp>
        <p:nvSpPr>
          <p:cNvPr id="8208" name="Text Box 24"/>
          <p:cNvSpPr txBox="1">
            <a:spLocks noChangeArrowheads="1"/>
          </p:cNvSpPr>
          <p:nvPr/>
        </p:nvSpPr>
        <p:spPr bwMode="auto">
          <a:xfrm rot="4442509">
            <a:off x="6938963" y="1443038"/>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15</a:t>
            </a:r>
          </a:p>
        </p:txBody>
      </p:sp>
      <p:sp>
        <p:nvSpPr>
          <p:cNvPr id="8209" name="Text Box 25"/>
          <p:cNvSpPr txBox="1">
            <a:spLocks noChangeArrowheads="1"/>
          </p:cNvSpPr>
          <p:nvPr/>
        </p:nvSpPr>
        <p:spPr bwMode="auto">
          <a:xfrm rot="-1791546">
            <a:off x="7543800" y="4800600"/>
            <a:ext cx="1092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600">
                <a:latin typeface="Rockwell" panose="02060603020205020403" pitchFamily="18" charset="0"/>
              </a:rPr>
              <a:t>16</a:t>
            </a:r>
          </a:p>
        </p:txBody>
      </p:sp>
      <p:sp>
        <p:nvSpPr>
          <p:cNvPr id="8210" name="Text Box 26"/>
          <p:cNvSpPr txBox="1">
            <a:spLocks noChangeArrowheads="1"/>
          </p:cNvSpPr>
          <p:nvPr/>
        </p:nvSpPr>
        <p:spPr bwMode="auto">
          <a:xfrm rot="2092250">
            <a:off x="8610600" y="3886201"/>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17</a:t>
            </a:r>
          </a:p>
        </p:txBody>
      </p:sp>
      <p:sp>
        <p:nvSpPr>
          <p:cNvPr id="4123" name="Text Box 27"/>
          <p:cNvSpPr txBox="1">
            <a:spLocks noChangeArrowheads="1"/>
          </p:cNvSpPr>
          <p:nvPr/>
        </p:nvSpPr>
        <p:spPr bwMode="auto">
          <a:xfrm rot="2715581">
            <a:off x="8396880" y="870020"/>
            <a:ext cx="665567" cy="707886"/>
          </a:xfrm>
          <a:prstGeom prst="rect">
            <a:avLst/>
          </a:prstGeom>
          <a:noFill/>
          <a:ln w="9525">
            <a:noFill/>
            <a:miter lim="800000"/>
            <a:headEnd/>
            <a:tailEnd/>
          </a:ln>
          <a:effectLst/>
        </p:spPr>
        <p:txBody>
          <a:bodyPr wrap="none">
            <a:spAutoFit/>
          </a:bodyPr>
          <a:lstStyle/>
          <a:p>
            <a:pPr>
              <a:defRPr/>
            </a:pPr>
            <a:r>
              <a:rPr lang="en-US" sz="4000" i="1">
                <a:effectLst>
                  <a:outerShdw blurRad="38100" dist="38100" dir="2700000" algn="tl">
                    <a:srgbClr val="C0C0C0"/>
                  </a:outerShdw>
                </a:effectLst>
              </a:rPr>
              <a:t>18</a:t>
            </a:r>
            <a:endParaRPr lang="en-US" sz="4800">
              <a:latin typeface="Paisley ICG 01 Alt" pitchFamily="2" charset="0"/>
            </a:endParaRPr>
          </a:p>
        </p:txBody>
      </p:sp>
      <p:sp>
        <p:nvSpPr>
          <p:cNvPr id="8212" name="Text Box 28"/>
          <p:cNvSpPr txBox="1">
            <a:spLocks noChangeArrowheads="1"/>
          </p:cNvSpPr>
          <p:nvPr/>
        </p:nvSpPr>
        <p:spPr bwMode="auto">
          <a:xfrm rot="10762735">
            <a:off x="2514600" y="6019800"/>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i="1"/>
              <a:t>19</a:t>
            </a:r>
          </a:p>
        </p:txBody>
      </p:sp>
      <p:sp>
        <p:nvSpPr>
          <p:cNvPr id="8213" name="Text Box 29"/>
          <p:cNvSpPr txBox="1">
            <a:spLocks noChangeArrowheads="1"/>
          </p:cNvSpPr>
          <p:nvPr/>
        </p:nvSpPr>
        <p:spPr bwMode="auto">
          <a:xfrm rot="-8720569">
            <a:off x="1831975" y="2968625"/>
            <a:ext cx="8699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400"/>
              <a:t>20</a:t>
            </a:r>
          </a:p>
        </p:txBody>
      </p:sp>
      <p:sp>
        <p:nvSpPr>
          <p:cNvPr id="8214" name="Text Box 30"/>
          <p:cNvSpPr txBox="1">
            <a:spLocks noChangeArrowheads="1"/>
          </p:cNvSpPr>
          <p:nvPr/>
        </p:nvSpPr>
        <p:spPr bwMode="auto">
          <a:xfrm rot="4256370">
            <a:off x="2377282" y="746919"/>
            <a:ext cx="7937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t>21</a:t>
            </a:r>
          </a:p>
        </p:txBody>
      </p:sp>
      <p:sp>
        <p:nvSpPr>
          <p:cNvPr id="8215" name="Text Box 31"/>
          <p:cNvSpPr txBox="1">
            <a:spLocks noChangeArrowheads="1"/>
          </p:cNvSpPr>
          <p:nvPr/>
        </p:nvSpPr>
        <p:spPr bwMode="auto">
          <a:xfrm rot="7002008">
            <a:off x="4822826" y="5259388"/>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22</a:t>
            </a:r>
            <a:endParaRPr lang="en-US" altLang="en-US" sz="4800"/>
          </a:p>
        </p:txBody>
      </p:sp>
      <p:sp>
        <p:nvSpPr>
          <p:cNvPr id="8216" name="Text Box 32"/>
          <p:cNvSpPr txBox="1">
            <a:spLocks noChangeArrowheads="1"/>
          </p:cNvSpPr>
          <p:nvPr/>
        </p:nvSpPr>
        <p:spPr bwMode="auto">
          <a:xfrm>
            <a:off x="7086600" y="2971800"/>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t>23</a:t>
            </a:r>
          </a:p>
        </p:txBody>
      </p:sp>
      <p:sp>
        <p:nvSpPr>
          <p:cNvPr id="8217" name="Text Box 33"/>
          <p:cNvSpPr txBox="1">
            <a:spLocks noChangeArrowheads="1"/>
          </p:cNvSpPr>
          <p:nvPr/>
        </p:nvSpPr>
        <p:spPr bwMode="auto">
          <a:xfrm rot="1871437">
            <a:off x="5105400" y="762000"/>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24</a:t>
            </a:r>
          </a:p>
        </p:txBody>
      </p:sp>
      <p:sp>
        <p:nvSpPr>
          <p:cNvPr id="8218" name="Text Box 34"/>
          <p:cNvSpPr txBox="1">
            <a:spLocks noChangeArrowheads="1"/>
          </p:cNvSpPr>
          <p:nvPr/>
        </p:nvSpPr>
        <p:spPr bwMode="auto">
          <a:xfrm rot="4314359">
            <a:off x="9839325" y="5821363"/>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25</a:t>
            </a:r>
          </a:p>
        </p:txBody>
      </p:sp>
      <p:sp>
        <p:nvSpPr>
          <p:cNvPr id="8219" name="Text Box 35"/>
          <p:cNvSpPr txBox="1">
            <a:spLocks noChangeArrowheads="1"/>
          </p:cNvSpPr>
          <p:nvPr/>
        </p:nvSpPr>
        <p:spPr bwMode="auto">
          <a:xfrm rot="-4642424">
            <a:off x="7700963" y="3805238"/>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26</a:t>
            </a:r>
          </a:p>
        </p:txBody>
      </p:sp>
      <p:sp>
        <p:nvSpPr>
          <p:cNvPr id="8220" name="Text Box 36"/>
          <p:cNvSpPr txBox="1">
            <a:spLocks noChangeArrowheads="1"/>
          </p:cNvSpPr>
          <p:nvPr/>
        </p:nvSpPr>
        <p:spPr bwMode="auto">
          <a:xfrm rot="5400000">
            <a:off x="8924925" y="295275"/>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27</a:t>
            </a:r>
          </a:p>
        </p:txBody>
      </p:sp>
      <p:sp>
        <p:nvSpPr>
          <p:cNvPr id="8221" name="Text Box 37"/>
          <p:cNvSpPr txBox="1">
            <a:spLocks noChangeArrowheads="1"/>
          </p:cNvSpPr>
          <p:nvPr/>
        </p:nvSpPr>
        <p:spPr bwMode="auto">
          <a:xfrm rot="-3020812">
            <a:off x="1838325" y="4714875"/>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b="1"/>
              <a:t>28</a:t>
            </a:r>
          </a:p>
        </p:txBody>
      </p:sp>
      <p:sp>
        <p:nvSpPr>
          <p:cNvPr id="8222" name="Text Box 38"/>
          <p:cNvSpPr txBox="1">
            <a:spLocks noChangeArrowheads="1"/>
          </p:cNvSpPr>
          <p:nvPr/>
        </p:nvSpPr>
        <p:spPr bwMode="auto">
          <a:xfrm rot="2486953">
            <a:off x="1676400" y="2438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29</a:t>
            </a:r>
          </a:p>
        </p:txBody>
      </p:sp>
      <p:sp>
        <p:nvSpPr>
          <p:cNvPr id="8223" name="Text Box 39"/>
          <p:cNvSpPr txBox="1">
            <a:spLocks noChangeArrowheads="1"/>
          </p:cNvSpPr>
          <p:nvPr/>
        </p:nvSpPr>
        <p:spPr bwMode="auto">
          <a:xfrm>
            <a:off x="3810000" y="2286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30</a:t>
            </a:r>
            <a:endParaRPr lang="en-US" altLang="en-US" sz="2400"/>
          </a:p>
        </p:txBody>
      </p:sp>
      <p:sp>
        <p:nvSpPr>
          <p:cNvPr id="8224" name="Text Box 40"/>
          <p:cNvSpPr txBox="1">
            <a:spLocks noChangeArrowheads="1"/>
          </p:cNvSpPr>
          <p:nvPr/>
        </p:nvSpPr>
        <p:spPr bwMode="auto">
          <a:xfrm rot="1845105">
            <a:off x="6096000" y="4495801"/>
            <a:ext cx="946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000"/>
              <a:t>31</a:t>
            </a:r>
          </a:p>
        </p:txBody>
      </p:sp>
      <p:sp>
        <p:nvSpPr>
          <p:cNvPr id="8225" name="Text Box 41"/>
          <p:cNvSpPr txBox="1">
            <a:spLocks noChangeArrowheads="1"/>
          </p:cNvSpPr>
          <p:nvPr/>
        </p:nvSpPr>
        <p:spPr bwMode="auto">
          <a:xfrm rot="3410979">
            <a:off x="4648200" y="3048000"/>
            <a:ext cx="14033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9600" dirty="0"/>
              <a:t>32</a:t>
            </a:r>
          </a:p>
        </p:txBody>
      </p:sp>
      <p:sp>
        <p:nvSpPr>
          <p:cNvPr id="8226" name="Text Box 42"/>
          <p:cNvSpPr txBox="1">
            <a:spLocks noChangeArrowheads="1"/>
          </p:cNvSpPr>
          <p:nvPr/>
        </p:nvSpPr>
        <p:spPr bwMode="auto">
          <a:xfrm rot="9455826">
            <a:off x="6896100" y="228601"/>
            <a:ext cx="7937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t>33</a:t>
            </a:r>
          </a:p>
        </p:txBody>
      </p:sp>
      <p:sp>
        <p:nvSpPr>
          <p:cNvPr id="8227" name="Text Box 43"/>
          <p:cNvSpPr txBox="1">
            <a:spLocks noChangeArrowheads="1"/>
          </p:cNvSpPr>
          <p:nvPr/>
        </p:nvSpPr>
        <p:spPr bwMode="auto">
          <a:xfrm rot="4813092">
            <a:off x="8661400" y="45847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34</a:t>
            </a:r>
          </a:p>
        </p:txBody>
      </p:sp>
      <p:sp>
        <p:nvSpPr>
          <p:cNvPr id="8228" name="Text Box 44"/>
          <p:cNvSpPr txBox="1">
            <a:spLocks noChangeArrowheads="1"/>
          </p:cNvSpPr>
          <p:nvPr/>
        </p:nvSpPr>
        <p:spPr bwMode="auto">
          <a:xfrm rot="-5030763">
            <a:off x="9113044" y="3039269"/>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35</a:t>
            </a:r>
          </a:p>
        </p:txBody>
      </p:sp>
      <p:sp>
        <p:nvSpPr>
          <p:cNvPr id="8229" name="Text Box 45"/>
          <p:cNvSpPr txBox="1">
            <a:spLocks noChangeArrowheads="1"/>
          </p:cNvSpPr>
          <p:nvPr/>
        </p:nvSpPr>
        <p:spPr bwMode="auto">
          <a:xfrm rot="5296258">
            <a:off x="9548019" y="1224757"/>
            <a:ext cx="7937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t>36</a:t>
            </a:r>
          </a:p>
        </p:txBody>
      </p:sp>
      <p:sp>
        <p:nvSpPr>
          <p:cNvPr id="8230" name="Text Box 46"/>
          <p:cNvSpPr txBox="1">
            <a:spLocks noChangeArrowheads="1"/>
          </p:cNvSpPr>
          <p:nvPr/>
        </p:nvSpPr>
        <p:spPr bwMode="auto">
          <a:xfrm rot="3804640">
            <a:off x="3348038" y="5934075"/>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i="1"/>
              <a:t>37</a:t>
            </a:r>
          </a:p>
        </p:txBody>
      </p:sp>
      <p:sp>
        <p:nvSpPr>
          <p:cNvPr id="8231" name="Text Box 47"/>
          <p:cNvSpPr txBox="1">
            <a:spLocks noChangeArrowheads="1"/>
          </p:cNvSpPr>
          <p:nvPr/>
        </p:nvSpPr>
        <p:spPr bwMode="auto">
          <a:xfrm rot="2046325">
            <a:off x="1746251" y="39751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Old English"/>
              </a:rPr>
              <a:t>38</a:t>
            </a:r>
          </a:p>
        </p:txBody>
      </p:sp>
      <p:sp>
        <p:nvSpPr>
          <p:cNvPr id="8232" name="Text Box 48"/>
          <p:cNvSpPr txBox="1">
            <a:spLocks noChangeArrowheads="1"/>
          </p:cNvSpPr>
          <p:nvPr/>
        </p:nvSpPr>
        <p:spPr bwMode="auto">
          <a:xfrm rot="9035599">
            <a:off x="1749425" y="1747839"/>
            <a:ext cx="590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t>39</a:t>
            </a:r>
          </a:p>
        </p:txBody>
      </p:sp>
      <p:sp>
        <p:nvSpPr>
          <p:cNvPr id="8233" name="Text Box 50"/>
          <p:cNvSpPr txBox="1">
            <a:spLocks noChangeArrowheads="1"/>
          </p:cNvSpPr>
          <p:nvPr/>
        </p:nvSpPr>
        <p:spPr bwMode="auto">
          <a:xfrm rot="-403565">
            <a:off x="5791200" y="2895600"/>
            <a:ext cx="12001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200">
                <a:latin typeface="Arial" panose="020B0604020202020204" pitchFamily="34" charset="0"/>
              </a:rPr>
              <a:t>41</a:t>
            </a:r>
          </a:p>
        </p:txBody>
      </p:sp>
      <p:sp>
        <p:nvSpPr>
          <p:cNvPr id="8234" name="Text Box 51"/>
          <p:cNvSpPr txBox="1">
            <a:spLocks noChangeArrowheads="1"/>
          </p:cNvSpPr>
          <p:nvPr/>
        </p:nvSpPr>
        <p:spPr bwMode="auto">
          <a:xfrm rot="2110724">
            <a:off x="4660900" y="1693863"/>
            <a:ext cx="6683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b="1" i="1"/>
              <a:t>42</a:t>
            </a:r>
          </a:p>
        </p:txBody>
      </p:sp>
      <p:sp>
        <p:nvSpPr>
          <p:cNvPr id="8235" name="Text Box 52"/>
          <p:cNvSpPr txBox="1">
            <a:spLocks noChangeArrowheads="1"/>
          </p:cNvSpPr>
          <p:nvPr/>
        </p:nvSpPr>
        <p:spPr bwMode="auto">
          <a:xfrm rot="2244911">
            <a:off x="8312150" y="5786438"/>
            <a:ext cx="83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latin typeface="Franklin Gothic Demi" panose="020B0703020102020204" pitchFamily="34" charset="0"/>
              </a:rPr>
              <a:t>43</a:t>
            </a:r>
          </a:p>
        </p:txBody>
      </p:sp>
      <p:sp>
        <p:nvSpPr>
          <p:cNvPr id="8236" name="Text Box 53"/>
          <p:cNvSpPr txBox="1">
            <a:spLocks noChangeArrowheads="1"/>
          </p:cNvSpPr>
          <p:nvPr/>
        </p:nvSpPr>
        <p:spPr bwMode="auto">
          <a:xfrm rot="1606631">
            <a:off x="8458200" y="3124201"/>
            <a:ext cx="5270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latin typeface="Onyx" panose="04050602080702020203" pitchFamily="82" charset="0"/>
              </a:rPr>
              <a:t>44</a:t>
            </a:r>
          </a:p>
        </p:txBody>
      </p:sp>
      <p:sp>
        <p:nvSpPr>
          <p:cNvPr id="8237" name="Text Box 54"/>
          <p:cNvSpPr txBox="1">
            <a:spLocks noChangeArrowheads="1"/>
          </p:cNvSpPr>
          <p:nvPr/>
        </p:nvSpPr>
        <p:spPr bwMode="auto">
          <a:xfrm rot="-1652531">
            <a:off x="7927975" y="152400"/>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45</a:t>
            </a:r>
          </a:p>
        </p:txBody>
      </p:sp>
      <p:sp>
        <p:nvSpPr>
          <p:cNvPr id="8238" name="Text Box 55"/>
          <p:cNvSpPr txBox="1">
            <a:spLocks noChangeArrowheads="1"/>
          </p:cNvSpPr>
          <p:nvPr/>
        </p:nvSpPr>
        <p:spPr bwMode="auto">
          <a:xfrm rot="8213527">
            <a:off x="1828800" y="61722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46</a:t>
            </a:r>
          </a:p>
        </p:txBody>
      </p:sp>
      <p:sp>
        <p:nvSpPr>
          <p:cNvPr id="8239" name="Text Box 56"/>
          <p:cNvSpPr txBox="1">
            <a:spLocks noChangeArrowheads="1"/>
          </p:cNvSpPr>
          <p:nvPr/>
        </p:nvSpPr>
        <p:spPr bwMode="auto">
          <a:xfrm>
            <a:off x="2362200" y="3810000"/>
            <a:ext cx="9334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400">
                <a:latin typeface="Tahoma" panose="020B0604030504040204" pitchFamily="34" charset="0"/>
              </a:rPr>
              <a:t>47</a:t>
            </a:r>
          </a:p>
        </p:txBody>
      </p:sp>
      <p:sp>
        <p:nvSpPr>
          <p:cNvPr id="8240" name="Text Box 57"/>
          <p:cNvSpPr txBox="1">
            <a:spLocks noChangeArrowheads="1"/>
          </p:cNvSpPr>
          <p:nvPr/>
        </p:nvSpPr>
        <p:spPr bwMode="auto">
          <a:xfrm rot="2922880">
            <a:off x="2900363" y="147638"/>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48</a:t>
            </a:r>
          </a:p>
        </p:txBody>
      </p:sp>
      <p:sp>
        <p:nvSpPr>
          <p:cNvPr id="8241" name="Text Box 58"/>
          <p:cNvSpPr txBox="1">
            <a:spLocks noChangeArrowheads="1"/>
          </p:cNvSpPr>
          <p:nvPr/>
        </p:nvSpPr>
        <p:spPr bwMode="auto">
          <a:xfrm rot="-8802053">
            <a:off x="4743450" y="4572000"/>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49</a:t>
            </a:r>
            <a:endParaRPr lang="en-US" altLang="en-US" sz="2400"/>
          </a:p>
        </p:txBody>
      </p:sp>
      <p:sp>
        <p:nvSpPr>
          <p:cNvPr id="8242" name="Text Box 59"/>
          <p:cNvSpPr txBox="1">
            <a:spLocks noChangeArrowheads="1"/>
          </p:cNvSpPr>
          <p:nvPr/>
        </p:nvSpPr>
        <p:spPr bwMode="auto">
          <a:xfrm rot="-8836516">
            <a:off x="6710728" y="3653007"/>
            <a:ext cx="104067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000">
                <a:latin typeface="Marigold"/>
              </a:rPr>
              <a:t>50</a:t>
            </a:r>
          </a:p>
        </p:txBody>
      </p:sp>
      <p:sp>
        <p:nvSpPr>
          <p:cNvPr id="8243" name="Text Box 60"/>
          <p:cNvSpPr txBox="1">
            <a:spLocks noChangeArrowheads="1"/>
          </p:cNvSpPr>
          <p:nvPr/>
        </p:nvSpPr>
        <p:spPr bwMode="auto">
          <a:xfrm>
            <a:off x="5962650" y="609600"/>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i="1"/>
              <a:t>51</a:t>
            </a:r>
          </a:p>
        </p:txBody>
      </p:sp>
      <p:sp>
        <p:nvSpPr>
          <p:cNvPr id="8244" name="Text Box 61"/>
          <p:cNvSpPr txBox="1">
            <a:spLocks noChangeArrowheads="1"/>
          </p:cNvSpPr>
          <p:nvPr/>
        </p:nvSpPr>
        <p:spPr bwMode="auto">
          <a:xfrm rot="9279998">
            <a:off x="9036050" y="4953000"/>
            <a:ext cx="10985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200" i="1"/>
              <a:t>52</a:t>
            </a:r>
          </a:p>
        </p:txBody>
      </p:sp>
      <p:sp>
        <p:nvSpPr>
          <p:cNvPr id="8245" name="Text Box 62"/>
          <p:cNvSpPr txBox="1">
            <a:spLocks noChangeArrowheads="1"/>
          </p:cNvSpPr>
          <p:nvPr/>
        </p:nvSpPr>
        <p:spPr bwMode="auto">
          <a:xfrm rot="3561602">
            <a:off x="8540750" y="2139950"/>
            <a:ext cx="102235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600"/>
              <a:t>53</a:t>
            </a:r>
          </a:p>
        </p:txBody>
      </p:sp>
      <p:sp>
        <p:nvSpPr>
          <p:cNvPr id="8246" name="Text Box 63"/>
          <p:cNvSpPr txBox="1">
            <a:spLocks noChangeArrowheads="1"/>
          </p:cNvSpPr>
          <p:nvPr/>
        </p:nvSpPr>
        <p:spPr bwMode="auto">
          <a:xfrm rot="4178586">
            <a:off x="7553325" y="1057275"/>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54</a:t>
            </a:r>
          </a:p>
        </p:txBody>
      </p:sp>
      <p:sp>
        <p:nvSpPr>
          <p:cNvPr id="8247" name="Text Box 64"/>
          <p:cNvSpPr txBox="1">
            <a:spLocks noChangeArrowheads="1"/>
          </p:cNvSpPr>
          <p:nvPr/>
        </p:nvSpPr>
        <p:spPr bwMode="auto">
          <a:xfrm rot="2585924">
            <a:off x="2590800" y="4724401"/>
            <a:ext cx="946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000" i="1"/>
              <a:t>54</a:t>
            </a:r>
          </a:p>
        </p:txBody>
      </p:sp>
      <p:sp>
        <p:nvSpPr>
          <p:cNvPr id="8248" name="Text Box 65"/>
          <p:cNvSpPr txBox="1">
            <a:spLocks noChangeArrowheads="1"/>
          </p:cNvSpPr>
          <p:nvPr/>
        </p:nvSpPr>
        <p:spPr bwMode="auto">
          <a:xfrm rot="-1719543">
            <a:off x="3810000" y="3048001"/>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56</a:t>
            </a:r>
          </a:p>
        </p:txBody>
      </p:sp>
      <p:sp>
        <p:nvSpPr>
          <p:cNvPr id="8249" name="Text Box 66"/>
          <p:cNvSpPr txBox="1">
            <a:spLocks noChangeArrowheads="1"/>
          </p:cNvSpPr>
          <p:nvPr/>
        </p:nvSpPr>
        <p:spPr bwMode="auto">
          <a:xfrm rot="-3455504">
            <a:off x="3614738" y="881063"/>
            <a:ext cx="854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latin typeface="Algerian" panose="04020705040A02060702" pitchFamily="82" charset="0"/>
              </a:rPr>
              <a:t>57</a:t>
            </a:r>
          </a:p>
        </p:txBody>
      </p:sp>
      <p:sp>
        <p:nvSpPr>
          <p:cNvPr id="8250" name="Text Box 67"/>
          <p:cNvSpPr txBox="1">
            <a:spLocks noChangeArrowheads="1"/>
          </p:cNvSpPr>
          <p:nvPr/>
        </p:nvSpPr>
        <p:spPr bwMode="auto">
          <a:xfrm>
            <a:off x="5410200" y="5105400"/>
            <a:ext cx="112723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600" i="1">
                <a:latin typeface="Ozzie Black"/>
              </a:rPr>
              <a:t>58</a:t>
            </a:r>
          </a:p>
        </p:txBody>
      </p:sp>
      <p:sp>
        <p:nvSpPr>
          <p:cNvPr id="8251" name="Text Box 68"/>
          <p:cNvSpPr txBox="1">
            <a:spLocks noChangeArrowheads="1"/>
          </p:cNvSpPr>
          <p:nvPr/>
        </p:nvSpPr>
        <p:spPr bwMode="auto">
          <a:xfrm rot="10546325">
            <a:off x="5861050" y="4022726"/>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59</a:t>
            </a:r>
          </a:p>
        </p:txBody>
      </p:sp>
      <p:sp>
        <p:nvSpPr>
          <p:cNvPr id="8252" name="Text Box 69"/>
          <p:cNvSpPr txBox="1">
            <a:spLocks noChangeArrowheads="1"/>
          </p:cNvSpPr>
          <p:nvPr/>
        </p:nvSpPr>
        <p:spPr bwMode="auto">
          <a:xfrm rot="8948575">
            <a:off x="5638800" y="1295400"/>
            <a:ext cx="109855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600">
                <a:latin typeface="Tahoma" panose="020B0604030504040204" pitchFamily="34" charset="0"/>
              </a:rPr>
              <a:t>60</a:t>
            </a:r>
          </a:p>
        </p:txBody>
      </p:sp>
      <p:sp>
        <p:nvSpPr>
          <p:cNvPr id="8253" name="Text Box 70"/>
          <p:cNvSpPr txBox="1">
            <a:spLocks noChangeArrowheads="1"/>
          </p:cNvSpPr>
          <p:nvPr/>
        </p:nvSpPr>
        <p:spPr bwMode="auto">
          <a:xfrm rot="2929866">
            <a:off x="7594600" y="459740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61</a:t>
            </a:r>
          </a:p>
        </p:txBody>
      </p:sp>
      <p:sp>
        <p:nvSpPr>
          <p:cNvPr id="8254" name="Text Box 71"/>
          <p:cNvSpPr txBox="1">
            <a:spLocks noChangeArrowheads="1"/>
          </p:cNvSpPr>
          <p:nvPr/>
        </p:nvSpPr>
        <p:spPr bwMode="auto">
          <a:xfrm>
            <a:off x="9813925" y="2309813"/>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62</a:t>
            </a:r>
          </a:p>
        </p:txBody>
      </p:sp>
      <p:sp>
        <p:nvSpPr>
          <p:cNvPr id="8255" name="Text Box 72"/>
          <p:cNvSpPr txBox="1">
            <a:spLocks noChangeArrowheads="1"/>
          </p:cNvSpPr>
          <p:nvPr/>
        </p:nvSpPr>
        <p:spPr bwMode="auto">
          <a:xfrm rot="-4669490">
            <a:off x="9166226" y="1292226"/>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63</a:t>
            </a:r>
          </a:p>
        </p:txBody>
      </p:sp>
      <p:sp>
        <p:nvSpPr>
          <p:cNvPr id="8256" name="Text Box 73"/>
          <p:cNvSpPr txBox="1">
            <a:spLocks noChangeArrowheads="1"/>
          </p:cNvSpPr>
          <p:nvPr/>
        </p:nvSpPr>
        <p:spPr bwMode="auto">
          <a:xfrm rot="-2973996">
            <a:off x="3733800" y="45720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64</a:t>
            </a:r>
          </a:p>
        </p:txBody>
      </p:sp>
      <p:sp>
        <p:nvSpPr>
          <p:cNvPr id="8257" name="Text Box 74"/>
          <p:cNvSpPr txBox="1">
            <a:spLocks noChangeArrowheads="1"/>
          </p:cNvSpPr>
          <p:nvPr/>
        </p:nvSpPr>
        <p:spPr bwMode="auto">
          <a:xfrm rot="3871547">
            <a:off x="3260725" y="26066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65</a:t>
            </a:r>
          </a:p>
        </p:txBody>
      </p:sp>
      <p:sp>
        <p:nvSpPr>
          <p:cNvPr id="8258" name="Text Box 75"/>
          <p:cNvSpPr txBox="1">
            <a:spLocks noChangeArrowheads="1"/>
          </p:cNvSpPr>
          <p:nvPr/>
        </p:nvSpPr>
        <p:spPr bwMode="auto">
          <a:xfrm rot="4606073">
            <a:off x="2651125" y="17684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66</a:t>
            </a:r>
          </a:p>
        </p:txBody>
      </p:sp>
      <p:sp>
        <p:nvSpPr>
          <p:cNvPr id="8259" name="Text Box 76"/>
          <p:cNvSpPr txBox="1">
            <a:spLocks noChangeArrowheads="1"/>
          </p:cNvSpPr>
          <p:nvPr/>
        </p:nvSpPr>
        <p:spPr bwMode="auto">
          <a:xfrm rot="2166845">
            <a:off x="6477000" y="6019801"/>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67</a:t>
            </a:r>
            <a:endParaRPr lang="en-US" altLang="en-US" sz="2400"/>
          </a:p>
        </p:txBody>
      </p:sp>
      <p:sp>
        <p:nvSpPr>
          <p:cNvPr id="8260" name="Text Box 77"/>
          <p:cNvSpPr txBox="1">
            <a:spLocks noChangeArrowheads="1"/>
          </p:cNvSpPr>
          <p:nvPr/>
        </p:nvSpPr>
        <p:spPr bwMode="auto">
          <a:xfrm rot="-1315112">
            <a:off x="4503738" y="2220914"/>
            <a:ext cx="10604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000">
                <a:latin typeface="Stencil" panose="040409050D0802020404" pitchFamily="82" charset="0"/>
              </a:rPr>
              <a:t>68</a:t>
            </a:r>
          </a:p>
        </p:txBody>
      </p:sp>
      <p:sp>
        <p:nvSpPr>
          <p:cNvPr id="8261" name="Text Box 78"/>
          <p:cNvSpPr txBox="1">
            <a:spLocks noChangeArrowheads="1"/>
          </p:cNvSpPr>
          <p:nvPr/>
        </p:nvSpPr>
        <p:spPr bwMode="auto">
          <a:xfrm rot="3633748">
            <a:off x="5851525" y="3968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69</a:t>
            </a:r>
          </a:p>
        </p:txBody>
      </p:sp>
      <p:sp>
        <p:nvSpPr>
          <p:cNvPr id="8262" name="Text Box 79"/>
          <p:cNvSpPr txBox="1">
            <a:spLocks noChangeArrowheads="1"/>
          </p:cNvSpPr>
          <p:nvPr/>
        </p:nvSpPr>
        <p:spPr bwMode="auto">
          <a:xfrm rot="-2421878">
            <a:off x="9067800" y="61722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70</a:t>
            </a:r>
          </a:p>
        </p:txBody>
      </p:sp>
      <p:sp>
        <p:nvSpPr>
          <p:cNvPr id="8263" name="Text Box 80"/>
          <p:cNvSpPr txBox="1">
            <a:spLocks noChangeArrowheads="1"/>
          </p:cNvSpPr>
          <p:nvPr/>
        </p:nvSpPr>
        <p:spPr bwMode="auto">
          <a:xfrm rot="9811790">
            <a:off x="9650413" y="4014789"/>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71</a:t>
            </a:r>
          </a:p>
        </p:txBody>
      </p:sp>
      <p:sp>
        <p:nvSpPr>
          <p:cNvPr id="8264" name="Text Box 81"/>
          <p:cNvSpPr txBox="1">
            <a:spLocks noChangeArrowheads="1"/>
          </p:cNvSpPr>
          <p:nvPr/>
        </p:nvSpPr>
        <p:spPr bwMode="auto">
          <a:xfrm rot="-3843884">
            <a:off x="9609138" y="174625"/>
            <a:ext cx="8699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400"/>
              <a:t>72</a:t>
            </a:r>
          </a:p>
        </p:txBody>
      </p:sp>
      <p:sp>
        <p:nvSpPr>
          <p:cNvPr id="8265" name="Text Box 82"/>
          <p:cNvSpPr txBox="1">
            <a:spLocks noChangeArrowheads="1"/>
          </p:cNvSpPr>
          <p:nvPr/>
        </p:nvSpPr>
        <p:spPr bwMode="auto">
          <a:xfrm rot="2513499">
            <a:off x="1901826" y="5657850"/>
            <a:ext cx="676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latin typeface="OCR A Extended" panose="02010509020102010303" pitchFamily="50" charset="0"/>
              </a:rPr>
              <a:t>73</a:t>
            </a:r>
          </a:p>
        </p:txBody>
      </p:sp>
      <p:sp>
        <p:nvSpPr>
          <p:cNvPr id="8266" name="Text Box 83"/>
          <p:cNvSpPr txBox="1">
            <a:spLocks noChangeArrowheads="1"/>
          </p:cNvSpPr>
          <p:nvPr/>
        </p:nvSpPr>
        <p:spPr bwMode="auto">
          <a:xfrm rot="3238788">
            <a:off x="2324100" y="2324100"/>
            <a:ext cx="102235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600"/>
              <a:t>74</a:t>
            </a:r>
          </a:p>
        </p:txBody>
      </p:sp>
      <p:sp>
        <p:nvSpPr>
          <p:cNvPr id="8267" name="Text Box 84"/>
          <p:cNvSpPr txBox="1">
            <a:spLocks noChangeArrowheads="1"/>
          </p:cNvSpPr>
          <p:nvPr/>
        </p:nvSpPr>
        <p:spPr bwMode="auto">
          <a:xfrm rot="-2977726">
            <a:off x="1742282" y="924719"/>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dirty="0"/>
              <a:t>75</a:t>
            </a:r>
          </a:p>
        </p:txBody>
      </p:sp>
      <p:sp>
        <p:nvSpPr>
          <p:cNvPr id="8268" name="Text Box 85"/>
          <p:cNvSpPr txBox="1">
            <a:spLocks noChangeArrowheads="1"/>
          </p:cNvSpPr>
          <p:nvPr/>
        </p:nvSpPr>
        <p:spPr bwMode="auto">
          <a:xfrm rot="-1635778">
            <a:off x="7010400" y="51054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76</a:t>
            </a:r>
            <a:endParaRPr lang="en-US" altLang="en-US" sz="2400"/>
          </a:p>
        </p:txBody>
      </p:sp>
      <p:sp>
        <p:nvSpPr>
          <p:cNvPr id="8269" name="Text Box 86"/>
          <p:cNvSpPr txBox="1">
            <a:spLocks noChangeArrowheads="1"/>
          </p:cNvSpPr>
          <p:nvPr/>
        </p:nvSpPr>
        <p:spPr bwMode="auto">
          <a:xfrm rot="7637529">
            <a:off x="5661025" y="2276475"/>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77</a:t>
            </a:r>
          </a:p>
        </p:txBody>
      </p:sp>
      <p:sp>
        <p:nvSpPr>
          <p:cNvPr id="8270" name="Text Box 87"/>
          <p:cNvSpPr txBox="1">
            <a:spLocks noChangeArrowheads="1"/>
          </p:cNvSpPr>
          <p:nvPr/>
        </p:nvSpPr>
        <p:spPr bwMode="auto">
          <a:xfrm rot="4383582">
            <a:off x="6908800" y="109220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78</a:t>
            </a:r>
          </a:p>
        </p:txBody>
      </p:sp>
      <p:sp>
        <p:nvSpPr>
          <p:cNvPr id="8271" name="Text Box 88"/>
          <p:cNvSpPr txBox="1">
            <a:spLocks noChangeArrowheads="1"/>
          </p:cNvSpPr>
          <p:nvPr/>
        </p:nvSpPr>
        <p:spPr bwMode="auto">
          <a:xfrm>
            <a:off x="7696200" y="60198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79</a:t>
            </a:r>
          </a:p>
        </p:txBody>
      </p:sp>
      <p:sp>
        <p:nvSpPr>
          <p:cNvPr id="8272" name="Text Box 89"/>
          <p:cNvSpPr txBox="1">
            <a:spLocks noChangeArrowheads="1"/>
          </p:cNvSpPr>
          <p:nvPr/>
        </p:nvSpPr>
        <p:spPr bwMode="auto">
          <a:xfrm rot="2913047">
            <a:off x="7642225" y="2263775"/>
            <a:ext cx="8699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400"/>
              <a:t>80</a:t>
            </a:r>
          </a:p>
        </p:txBody>
      </p:sp>
      <p:sp>
        <p:nvSpPr>
          <p:cNvPr id="4186" name="Text Box 90"/>
          <p:cNvSpPr txBox="1">
            <a:spLocks noChangeArrowheads="1"/>
          </p:cNvSpPr>
          <p:nvPr/>
        </p:nvSpPr>
        <p:spPr bwMode="auto">
          <a:xfrm rot="18820016">
            <a:off x="8019055" y="1592332"/>
            <a:ext cx="665567" cy="707886"/>
          </a:xfrm>
          <a:prstGeom prst="rect">
            <a:avLst/>
          </a:prstGeom>
          <a:noFill/>
          <a:ln w="9525">
            <a:noFill/>
            <a:miter lim="800000"/>
            <a:headEnd/>
            <a:tailEnd/>
          </a:ln>
          <a:effectLst/>
        </p:spPr>
        <p:txBody>
          <a:bodyPr wrap="none">
            <a:spAutoFit/>
          </a:bodyPr>
          <a:lstStyle/>
          <a:p>
            <a:pPr>
              <a:defRPr/>
            </a:pPr>
            <a:r>
              <a:rPr lang="en-US" sz="4000" i="1">
                <a:effectLst>
                  <a:outerShdw blurRad="38100" dist="38100" dir="2700000" algn="tl">
                    <a:srgbClr val="C0C0C0"/>
                  </a:outerShdw>
                </a:effectLst>
              </a:rPr>
              <a:t>81</a:t>
            </a:r>
          </a:p>
        </p:txBody>
      </p:sp>
      <p:sp>
        <p:nvSpPr>
          <p:cNvPr id="8274" name="Text Box 91"/>
          <p:cNvSpPr txBox="1">
            <a:spLocks noChangeArrowheads="1"/>
          </p:cNvSpPr>
          <p:nvPr/>
        </p:nvSpPr>
        <p:spPr bwMode="auto">
          <a:xfrm rot="6802566">
            <a:off x="3946525" y="58070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82</a:t>
            </a:r>
          </a:p>
        </p:txBody>
      </p:sp>
      <p:sp>
        <p:nvSpPr>
          <p:cNvPr id="8275" name="Text Box 92"/>
          <p:cNvSpPr txBox="1">
            <a:spLocks noChangeArrowheads="1"/>
          </p:cNvSpPr>
          <p:nvPr/>
        </p:nvSpPr>
        <p:spPr bwMode="auto">
          <a:xfrm rot="9860308">
            <a:off x="2907498" y="3280073"/>
            <a:ext cx="95410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400">
                <a:latin typeface="Bookshelf Symbol 1"/>
              </a:rPr>
              <a:t>83</a:t>
            </a:r>
          </a:p>
        </p:txBody>
      </p:sp>
      <p:sp>
        <p:nvSpPr>
          <p:cNvPr id="8276" name="Text Box 93"/>
          <p:cNvSpPr txBox="1">
            <a:spLocks noChangeArrowheads="1"/>
          </p:cNvSpPr>
          <p:nvPr/>
        </p:nvSpPr>
        <p:spPr bwMode="auto">
          <a:xfrm rot="2896765">
            <a:off x="3795713" y="1763713"/>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Bernard MT Condensed" panose="02050806060905020404" pitchFamily="18" charset="0"/>
              </a:rPr>
              <a:t>84</a:t>
            </a:r>
          </a:p>
        </p:txBody>
      </p:sp>
      <p:sp>
        <p:nvSpPr>
          <p:cNvPr id="8277" name="Text Box 94"/>
          <p:cNvSpPr txBox="1">
            <a:spLocks noChangeArrowheads="1"/>
          </p:cNvSpPr>
          <p:nvPr/>
        </p:nvSpPr>
        <p:spPr bwMode="auto">
          <a:xfrm rot="1258293">
            <a:off x="4495800" y="5715001"/>
            <a:ext cx="946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000"/>
              <a:t>85</a:t>
            </a:r>
            <a:endParaRPr lang="en-US" altLang="en-US" sz="2400"/>
          </a:p>
        </p:txBody>
      </p:sp>
      <p:sp>
        <p:nvSpPr>
          <p:cNvPr id="8278" name="Text Box 95"/>
          <p:cNvSpPr txBox="1">
            <a:spLocks noChangeArrowheads="1"/>
          </p:cNvSpPr>
          <p:nvPr/>
        </p:nvSpPr>
        <p:spPr bwMode="auto">
          <a:xfrm rot="-3256982">
            <a:off x="6858000" y="22860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86</a:t>
            </a:r>
          </a:p>
        </p:txBody>
      </p:sp>
      <p:sp>
        <p:nvSpPr>
          <p:cNvPr id="8279" name="Text Box 96"/>
          <p:cNvSpPr txBox="1">
            <a:spLocks noChangeArrowheads="1"/>
          </p:cNvSpPr>
          <p:nvPr/>
        </p:nvSpPr>
        <p:spPr bwMode="auto">
          <a:xfrm rot="-2306704">
            <a:off x="4572000" y="152401"/>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87</a:t>
            </a:r>
          </a:p>
        </p:txBody>
      </p:sp>
      <p:sp>
        <p:nvSpPr>
          <p:cNvPr id="8280" name="Text Box 97"/>
          <p:cNvSpPr txBox="1">
            <a:spLocks noChangeArrowheads="1"/>
          </p:cNvSpPr>
          <p:nvPr/>
        </p:nvSpPr>
        <p:spPr bwMode="auto">
          <a:xfrm rot="-3124045">
            <a:off x="8594725" y="54260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88</a:t>
            </a:r>
          </a:p>
        </p:txBody>
      </p:sp>
      <p:sp>
        <p:nvSpPr>
          <p:cNvPr id="8281" name="Text Box 98"/>
          <p:cNvSpPr txBox="1">
            <a:spLocks noChangeArrowheads="1"/>
          </p:cNvSpPr>
          <p:nvPr/>
        </p:nvSpPr>
        <p:spPr bwMode="auto">
          <a:xfrm rot="10381764">
            <a:off x="9340850" y="3068638"/>
            <a:ext cx="102235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600"/>
              <a:t>89</a:t>
            </a:r>
          </a:p>
        </p:txBody>
      </p:sp>
      <p:sp>
        <p:nvSpPr>
          <p:cNvPr id="8282" name="Text Box 99"/>
          <p:cNvSpPr txBox="1">
            <a:spLocks noChangeArrowheads="1"/>
          </p:cNvSpPr>
          <p:nvPr/>
        </p:nvSpPr>
        <p:spPr bwMode="auto">
          <a:xfrm rot="1452739">
            <a:off x="9135456" y="1802934"/>
            <a:ext cx="5854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Old English"/>
              </a:rPr>
              <a:t>90</a:t>
            </a:r>
          </a:p>
        </p:txBody>
      </p:sp>
      <p:sp>
        <p:nvSpPr>
          <p:cNvPr id="8283" name="Text Box 208"/>
          <p:cNvSpPr txBox="1">
            <a:spLocks noChangeArrowheads="1"/>
          </p:cNvSpPr>
          <p:nvPr/>
        </p:nvSpPr>
        <p:spPr bwMode="auto">
          <a:xfrm>
            <a:off x="5546725" y="47656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40</a:t>
            </a:r>
          </a:p>
        </p:txBody>
      </p:sp>
      <p:sp>
        <p:nvSpPr>
          <p:cNvPr id="8284" name="Slide Number Placeholder 9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D75AC07-55BE-4009-A456-D907483EBBFA}" type="slidenum">
              <a:rPr lang="en-US" altLang="en-US" sz="1400"/>
              <a:pPr>
                <a:spcBef>
                  <a:spcPct val="0"/>
                </a:spcBef>
                <a:buFontTx/>
                <a:buNone/>
              </a:pPr>
              <a:t>10</a:t>
            </a:fld>
            <a:endParaRPr lang="en-US" altLang="en-US" sz="1400"/>
          </a:p>
        </p:txBody>
      </p:sp>
    </p:spTree>
    <p:extLst>
      <p:ext uri="{BB962C8B-B14F-4D97-AF65-F5344CB8AC3E}">
        <p14:creationId xmlns:p14="http://schemas.microsoft.com/office/powerpoint/2010/main" val="64595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rot="5778071">
            <a:off x="2894013" y="5716588"/>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a:t>1</a:t>
            </a:r>
          </a:p>
        </p:txBody>
      </p:sp>
      <p:sp>
        <p:nvSpPr>
          <p:cNvPr id="12291" name="Text Box 4"/>
          <p:cNvSpPr txBox="1">
            <a:spLocks noChangeArrowheads="1"/>
          </p:cNvSpPr>
          <p:nvPr/>
        </p:nvSpPr>
        <p:spPr bwMode="auto">
          <a:xfrm rot="-1105757">
            <a:off x="4032250" y="2157413"/>
            <a:ext cx="463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2</a:t>
            </a:r>
          </a:p>
        </p:txBody>
      </p:sp>
      <p:sp>
        <p:nvSpPr>
          <p:cNvPr id="12292" name="Text Box 5"/>
          <p:cNvSpPr txBox="1">
            <a:spLocks noChangeArrowheads="1"/>
          </p:cNvSpPr>
          <p:nvPr/>
        </p:nvSpPr>
        <p:spPr bwMode="auto">
          <a:xfrm rot="7445786">
            <a:off x="2091532" y="346869"/>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3</a:t>
            </a:r>
          </a:p>
        </p:txBody>
      </p:sp>
      <p:sp>
        <p:nvSpPr>
          <p:cNvPr id="12293" name="Text Box 6"/>
          <p:cNvSpPr txBox="1">
            <a:spLocks noChangeArrowheads="1"/>
          </p:cNvSpPr>
          <p:nvPr/>
        </p:nvSpPr>
        <p:spPr bwMode="auto">
          <a:xfrm rot="-9722312">
            <a:off x="7086600" y="5791200"/>
            <a:ext cx="41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4</a:t>
            </a:r>
          </a:p>
        </p:txBody>
      </p:sp>
      <p:sp>
        <p:nvSpPr>
          <p:cNvPr id="12294" name="Text Box 7"/>
          <p:cNvSpPr txBox="1">
            <a:spLocks noChangeArrowheads="1"/>
          </p:cNvSpPr>
          <p:nvPr/>
        </p:nvSpPr>
        <p:spPr bwMode="auto">
          <a:xfrm rot="559330">
            <a:off x="6548438" y="2813051"/>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5</a:t>
            </a:r>
          </a:p>
        </p:txBody>
      </p:sp>
      <p:sp>
        <p:nvSpPr>
          <p:cNvPr id="12295" name="Text Box 8"/>
          <p:cNvSpPr txBox="1">
            <a:spLocks noChangeArrowheads="1"/>
          </p:cNvSpPr>
          <p:nvPr/>
        </p:nvSpPr>
        <p:spPr bwMode="auto">
          <a:xfrm rot="4821109">
            <a:off x="4546306" y="1102669"/>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Albertus"/>
              </a:rPr>
              <a:t>6</a:t>
            </a:r>
          </a:p>
        </p:txBody>
      </p:sp>
      <p:sp>
        <p:nvSpPr>
          <p:cNvPr id="12296" name="Text Box 9"/>
          <p:cNvSpPr txBox="1">
            <a:spLocks noChangeArrowheads="1"/>
          </p:cNvSpPr>
          <p:nvPr/>
        </p:nvSpPr>
        <p:spPr bwMode="auto">
          <a:xfrm rot="10608044">
            <a:off x="9966326" y="4699000"/>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latin typeface="Algerian" panose="04020705040A02060702" pitchFamily="82" charset="0"/>
              </a:rPr>
              <a:t>7</a:t>
            </a:r>
          </a:p>
        </p:txBody>
      </p:sp>
      <p:sp>
        <p:nvSpPr>
          <p:cNvPr id="12297" name="Text Box 10"/>
          <p:cNvSpPr txBox="1">
            <a:spLocks noChangeArrowheads="1"/>
          </p:cNvSpPr>
          <p:nvPr/>
        </p:nvSpPr>
        <p:spPr bwMode="auto">
          <a:xfrm rot="-5149104">
            <a:off x="7839436" y="3205490"/>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Old English"/>
              </a:rPr>
              <a:t>8</a:t>
            </a:r>
          </a:p>
        </p:txBody>
      </p:sp>
      <p:sp>
        <p:nvSpPr>
          <p:cNvPr id="12298" name="Text Box 11"/>
          <p:cNvSpPr txBox="1">
            <a:spLocks noChangeArrowheads="1"/>
          </p:cNvSpPr>
          <p:nvPr/>
        </p:nvSpPr>
        <p:spPr bwMode="auto">
          <a:xfrm rot="3160852">
            <a:off x="8974932" y="886619"/>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9</a:t>
            </a:r>
          </a:p>
        </p:txBody>
      </p:sp>
      <p:sp>
        <p:nvSpPr>
          <p:cNvPr id="12299" name="Text Box 12"/>
          <p:cNvSpPr txBox="1">
            <a:spLocks noChangeArrowheads="1"/>
          </p:cNvSpPr>
          <p:nvPr/>
        </p:nvSpPr>
        <p:spPr bwMode="auto">
          <a:xfrm>
            <a:off x="3581400" y="51816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10</a:t>
            </a:r>
          </a:p>
        </p:txBody>
      </p:sp>
      <p:sp>
        <p:nvSpPr>
          <p:cNvPr id="12300" name="Text Box 13"/>
          <p:cNvSpPr txBox="1">
            <a:spLocks noChangeArrowheads="1"/>
          </p:cNvSpPr>
          <p:nvPr/>
        </p:nvSpPr>
        <p:spPr bwMode="auto">
          <a:xfrm rot="3739197">
            <a:off x="3804444" y="3891756"/>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t>11</a:t>
            </a:r>
          </a:p>
        </p:txBody>
      </p:sp>
      <p:sp>
        <p:nvSpPr>
          <p:cNvPr id="12301" name="Text Box 14"/>
          <p:cNvSpPr txBox="1">
            <a:spLocks noChangeArrowheads="1"/>
          </p:cNvSpPr>
          <p:nvPr/>
        </p:nvSpPr>
        <p:spPr bwMode="auto">
          <a:xfrm rot="10286672">
            <a:off x="3200400" y="1447801"/>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12</a:t>
            </a:r>
          </a:p>
        </p:txBody>
      </p:sp>
      <p:sp>
        <p:nvSpPr>
          <p:cNvPr id="12302" name="Text Box 15"/>
          <p:cNvSpPr txBox="1">
            <a:spLocks noChangeArrowheads="1"/>
          </p:cNvSpPr>
          <p:nvPr/>
        </p:nvSpPr>
        <p:spPr bwMode="auto">
          <a:xfrm>
            <a:off x="6003925" y="592931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i="1"/>
              <a:t>13</a:t>
            </a:r>
          </a:p>
        </p:txBody>
      </p:sp>
      <p:sp>
        <p:nvSpPr>
          <p:cNvPr id="12303" name="Text Box 16"/>
          <p:cNvSpPr txBox="1">
            <a:spLocks noChangeArrowheads="1"/>
          </p:cNvSpPr>
          <p:nvPr/>
        </p:nvSpPr>
        <p:spPr bwMode="auto">
          <a:xfrm rot="1032637">
            <a:off x="4598938" y="4067146"/>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latin typeface="Strider"/>
              </a:rPr>
              <a:t>14</a:t>
            </a:r>
          </a:p>
        </p:txBody>
      </p:sp>
      <p:sp>
        <p:nvSpPr>
          <p:cNvPr id="12304" name="Text Box 17"/>
          <p:cNvSpPr txBox="1">
            <a:spLocks noChangeArrowheads="1"/>
          </p:cNvSpPr>
          <p:nvPr/>
        </p:nvSpPr>
        <p:spPr bwMode="auto">
          <a:xfrm rot="4442509">
            <a:off x="6938963" y="1443038"/>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15</a:t>
            </a:r>
          </a:p>
        </p:txBody>
      </p:sp>
      <p:sp>
        <p:nvSpPr>
          <p:cNvPr id="12305" name="Text Box 18"/>
          <p:cNvSpPr txBox="1">
            <a:spLocks noChangeArrowheads="1"/>
          </p:cNvSpPr>
          <p:nvPr/>
        </p:nvSpPr>
        <p:spPr bwMode="auto">
          <a:xfrm rot="-1791546">
            <a:off x="7543800" y="4800600"/>
            <a:ext cx="1092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600">
                <a:latin typeface="Rockwell" panose="02060603020205020403" pitchFamily="18" charset="0"/>
              </a:rPr>
              <a:t>16</a:t>
            </a:r>
          </a:p>
        </p:txBody>
      </p:sp>
      <p:sp>
        <p:nvSpPr>
          <p:cNvPr id="12306" name="Text Box 19"/>
          <p:cNvSpPr txBox="1">
            <a:spLocks noChangeArrowheads="1"/>
          </p:cNvSpPr>
          <p:nvPr/>
        </p:nvSpPr>
        <p:spPr bwMode="auto">
          <a:xfrm rot="2092250">
            <a:off x="8610600" y="3886201"/>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17</a:t>
            </a:r>
          </a:p>
        </p:txBody>
      </p:sp>
      <p:sp>
        <p:nvSpPr>
          <p:cNvPr id="12307" name="Text Box 21"/>
          <p:cNvSpPr txBox="1">
            <a:spLocks noChangeArrowheads="1"/>
          </p:cNvSpPr>
          <p:nvPr/>
        </p:nvSpPr>
        <p:spPr bwMode="auto">
          <a:xfrm rot="10762735">
            <a:off x="2514600" y="6019800"/>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i="1"/>
              <a:t>19</a:t>
            </a:r>
          </a:p>
        </p:txBody>
      </p:sp>
      <p:sp>
        <p:nvSpPr>
          <p:cNvPr id="12308" name="Text Box 22"/>
          <p:cNvSpPr txBox="1">
            <a:spLocks noChangeArrowheads="1"/>
          </p:cNvSpPr>
          <p:nvPr/>
        </p:nvSpPr>
        <p:spPr bwMode="auto">
          <a:xfrm rot="-8720569">
            <a:off x="1831975" y="2968625"/>
            <a:ext cx="8699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400"/>
              <a:t>20</a:t>
            </a:r>
          </a:p>
        </p:txBody>
      </p:sp>
      <p:sp>
        <p:nvSpPr>
          <p:cNvPr id="12309" name="Text Box 23"/>
          <p:cNvSpPr txBox="1">
            <a:spLocks noChangeArrowheads="1"/>
          </p:cNvSpPr>
          <p:nvPr/>
        </p:nvSpPr>
        <p:spPr bwMode="auto">
          <a:xfrm rot="4256370">
            <a:off x="2377282" y="746919"/>
            <a:ext cx="7937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t>21</a:t>
            </a:r>
          </a:p>
        </p:txBody>
      </p:sp>
      <p:sp>
        <p:nvSpPr>
          <p:cNvPr id="12310" name="Text Box 24"/>
          <p:cNvSpPr txBox="1">
            <a:spLocks noChangeArrowheads="1"/>
          </p:cNvSpPr>
          <p:nvPr/>
        </p:nvSpPr>
        <p:spPr bwMode="auto">
          <a:xfrm rot="7002008">
            <a:off x="4822826" y="5259388"/>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22</a:t>
            </a:r>
            <a:endParaRPr lang="en-US" altLang="en-US" sz="4800"/>
          </a:p>
        </p:txBody>
      </p:sp>
      <p:sp>
        <p:nvSpPr>
          <p:cNvPr id="12311" name="Text Box 25"/>
          <p:cNvSpPr txBox="1">
            <a:spLocks noChangeArrowheads="1"/>
          </p:cNvSpPr>
          <p:nvPr/>
        </p:nvSpPr>
        <p:spPr bwMode="auto">
          <a:xfrm>
            <a:off x="7086600" y="2971800"/>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t>23</a:t>
            </a:r>
          </a:p>
        </p:txBody>
      </p:sp>
      <p:sp>
        <p:nvSpPr>
          <p:cNvPr id="12312" name="Text Box 26"/>
          <p:cNvSpPr txBox="1">
            <a:spLocks noChangeArrowheads="1"/>
          </p:cNvSpPr>
          <p:nvPr/>
        </p:nvSpPr>
        <p:spPr bwMode="auto">
          <a:xfrm rot="1871437">
            <a:off x="5105400" y="762000"/>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24</a:t>
            </a:r>
          </a:p>
        </p:txBody>
      </p:sp>
      <p:sp>
        <p:nvSpPr>
          <p:cNvPr id="12313" name="Text Box 27"/>
          <p:cNvSpPr txBox="1">
            <a:spLocks noChangeArrowheads="1"/>
          </p:cNvSpPr>
          <p:nvPr/>
        </p:nvSpPr>
        <p:spPr bwMode="auto">
          <a:xfrm rot="4314359">
            <a:off x="9839325" y="5821363"/>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25</a:t>
            </a:r>
          </a:p>
        </p:txBody>
      </p:sp>
      <p:sp>
        <p:nvSpPr>
          <p:cNvPr id="12314" name="Text Box 28"/>
          <p:cNvSpPr txBox="1">
            <a:spLocks noChangeArrowheads="1"/>
          </p:cNvSpPr>
          <p:nvPr/>
        </p:nvSpPr>
        <p:spPr bwMode="auto">
          <a:xfrm rot="-4642424">
            <a:off x="7700963" y="3805238"/>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26</a:t>
            </a:r>
          </a:p>
        </p:txBody>
      </p:sp>
      <p:sp>
        <p:nvSpPr>
          <p:cNvPr id="12315" name="Text Box 29"/>
          <p:cNvSpPr txBox="1">
            <a:spLocks noChangeArrowheads="1"/>
          </p:cNvSpPr>
          <p:nvPr/>
        </p:nvSpPr>
        <p:spPr bwMode="auto">
          <a:xfrm rot="5400000">
            <a:off x="8924925" y="295275"/>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27</a:t>
            </a:r>
          </a:p>
        </p:txBody>
      </p:sp>
      <p:sp>
        <p:nvSpPr>
          <p:cNvPr id="12316" name="Text Box 30"/>
          <p:cNvSpPr txBox="1">
            <a:spLocks noChangeArrowheads="1"/>
          </p:cNvSpPr>
          <p:nvPr/>
        </p:nvSpPr>
        <p:spPr bwMode="auto">
          <a:xfrm rot="-3020812">
            <a:off x="1838325" y="4714875"/>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b="1"/>
              <a:t>28</a:t>
            </a:r>
          </a:p>
        </p:txBody>
      </p:sp>
      <p:sp>
        <p:nvSpPr>
          <p:cNvPr id="12317" name="Text Box 31"/>
          <p:cNvSpPr txBox="1">
            <a:spLocks noChangeArrowheads="1"/>
          </p:cNvSpPr>
          <p:nvPr/>
        </p:nvSpPr>
        <p:spPr bwMode="auto">
          <a:xfrm rot="2486953">
            <a:off x="1676400" y="2438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29</a:t>
            </a:r>
          </a:p>
        </p:txBody>
      </p:sp>
      <p:sp>
        <p:nvSpPr>
          <p:cNvPr id="12318" name="Text Box 32"/>
          <p:cNvSpPr txBox="1">
            <a:spLocks noChangeArrowheads="1"/>
          </p:cNvSpPr>
          <p:nvPr/>
        </p:nvSpPr>
        <p:spPr bwMode="auto">
          <a:xfrm>
            <a:off x="3810000" y="2286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30</a:t>
            </a:r>
            <a:endParaRPr lang="en-US" altLang="en-US" sz="2400"/>
          </a:p>
        </p:txBody>
      </p:sp>
      <p:sp>
        <p:nvSpPr>
          <p:cNvPr id="12319" name="Text Box 33"/>
          <p:cNvSpPr txBox="1">
            <a:spLocks noChangeArrowheads="1"/>
          </p:cNvSpPr>
          <p:nvPr/>
        </p:nvSpPr>
        <p:spPr bwMode="auto">
          <a:xfrm rot="1845105">
            <a:off x="6096000" y="4495801"/>
            <a:ext cx="946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000"/>
              <a:t>31</a:t>
            </a:r>
          </a:p>
        </p:txBody>
      </p:sp>
      <p:sp>
        <p:nvSpPr>
          <p:cNvPr id="12320" name="Text Box 34"/>
          <p:cNvSpPr txBox="1">
            <a:spLocks noChangeArrowheads="1"/>
          </p:cNvSpPr>
          <p:nvPr/>
        </p:nvSpPr>
        <p:spPr bwMode="auto">
          <a:xfrm rot="3410979">
            <a:off x="4648200" y="3048000"/>
            <a:ext cx="14033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9600"/>
              <a:t>32</a:t>
            </a:r>
          </a:p>
        </p:txBody>
      </p:sp>
      <p:sp>
        <p:nvSpPr>
          <p:cNvPr id="12321" name="Text Box 35"/>
          <p:cNvSpPr txBox="1">
            <a:spLocks noChangeArrowheads="1"/>
          </p:cNvSpPr>
          <p:nvPr/>
        </p:nvSpPr>
        <p:spPr bwMode="auto">
          <a:xfrm rot="9455826">
            <a:off x="6896100" y="228601"/>
            <a:ext cx="7937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t>33</a:t>
            </a:r>
          </a:p>
        </p:txBody>
      </p:sp>
      <p:sp>
        <p:nvSpPr>
          <p:cNvPr id="12322" name="Text Box 36"/>
          <p:cNvSpPr txBox="1">
            <a:spLocks noChangeArrowheads="1"/>
          </p:cNvSpPr>
          <p:nvPr/>
        </p:nvSpPr>
        <p:spPr bwMode="auto">
          <a:xfrm rot="4813092">
            <a:off x="8661400" y="45847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34</a:t>
            </a:r>
          </a:p>
        </p:txBody>
      </p:sp>
      <p:sp>
        <p:nvSpPr>
          <p:cNvPr id="12323" name="Text Box 37"/>
          <p:cNvSpPr txBox="1">
            <a:spLocks noChangeArrowheads="1"/>
          </p:cNvSpPr>
          <p:nvPr/>
        </p:nvSpPr>
        <p:spPr bwMode="auto">
          <a:xfrm rot="-5030763">
            <a:off x="9113044" y="3039269"/>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35</a:t>
            </a:r>
          </a:p>
        </p:txBody>
      </p:sp>
      <p:sp>
        <p:nvSpPr>
          <p:cNvPr id="12324" name="Text Box 38"/>
          <p:cNvSpPr txBox="1">
            <a:spLocks noChangeArrowheads="1"/>
          </p:cNvSpPr>
          <p:nvPr/>
        </p:nvSpPr>
        <p:spPr bwMode="auto">
          <a:xfrm rot="5296258">
            <a:off x="9548019" y="1224757"/>
            <a:ext cx="7937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t>36</a:t>
            </a:r>
          </a:p>
        </p:txBody>
      </p:sp>
      <p:sp>
        <p:nvSpPr>
          <p:cNvPr id="12325" name="Text Box 39"/>
          <p:cNvSpPr txBox="1">
            <a:spLocks noChangeArrowheads="1"/>
          </p:cNvSpPr>
          <p:nvPr/>
        </p:nvSpPr>
        <p:spPr bwMode="auto">
          <a:xfrm rot="3804640">
            <a:off x="3348038" y="5934075"/>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i="1"/>
              <a:t>37</a:t>
            </a:r>
          </a:p>
        </p:txBody>
      </p:sp>
      <p:sp>
        <p:nvSpPr>
          <p:cNvPr id="12326" name="Text Box 40"/>
          <p:cNvSpPr txBox="1">
            <a:spLocks noChangeArrowheads="1"/>
          </p:cNvSpPr>
          <p:nvPr/>
        </p:nvSpPr>
        <p:spPr bwMode="auto">
          <a:xfrm rot="2046325">
            <a:off x="1746251" y="39751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Old English"/>
              </a:rPr>
              <a:t>38</a:t>
            </a:r>
          </a:p>
        </p:txBody>
      </p:sp>
      <p:sp>
        <p:nvSpPr>
          <p:cNvPr id="12327" name="Text Box 41"/>
          <p:cNvSpPr txBox="1">
            <a:spLocks noChangeArrowheads="1"/>
          </p:cNvSpPr>
          <p:nvPr/>
        </p:nvSpPr>
        <p:spPr bwMode="auto">
          <a:xfrm rot="9035599">
            <a:off x="1749425" y="1747839"/>
            <a:ext cx="590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t>39</a:t>
            </a:r>
          </a:p>
        </p:txBody>
      </p:sp>
      <p:sp>
        <p:nvSpPr>
          <p:cNvPr id="12328" name="Text Box 42"/>
          <p:cNvSpPr txBox="1">
            <a:spLocks noChangeArrowheads="1"/>
          </p:cNvSpPr>
          <p:nvPr/>
        </p:nvSpPr>
        <p:spPr bwMode="auto">
          <a:xfrm rot="-403565">
            <a:off x="5791200" y="2895600"/>
            <a:ext cx="12001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200">
                <a:latin typeface="Arial" panose="020B0604020202020204" pitchFamily="34" charset="0"/>
              </a:rPr>
              <a:t>41</a:t>
            </a:r>
          </a:p>
        </p:txBody>
      </p:sp>
      <p:sp>
        <p:nvSpPr>
          <p:cNvPr id="12329" name="Text Box 43"/>
          <p:cNvSpPr txBox="1">
            <a:spLocks noChangeArrowheads="1"/>
          </p:cNvSpPr>
          <p:nvPr/>
        </p:nvSpPr>
        <p:spPr bwMode="auto">
          <a:xfrm rot="2110724">
            <a:off x="4660900" y="1693863"/>
            <a:ext cx="6683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b="1" i="1"/>
              <a:t>42</a:t>
            </a:r>
          </a:p>
        </p:txBody>
      </p:sp>
      <p:sp>
        <p:nvSpPr>
          <p:cNvPr id="12330" name="Text Box 44"/>
          <p:cNvSpPr txBox="1">
            <a:spLocks noChangeArrowheads="1"/>
          </p:cNvSpPr>
          <p:nvPr/>
        </p:nvSpPr>
        <p:spPr bwMode="auto">
          <a:xfrm rot="2244911">
            <a:off x="8312150" y="5786438"/>
            <a:ext cx="83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latin typeface="Franklin Gothic Demi" panose="020B0703020102020204" pitchFamily="34" charset="0"/>
              </a:rPr>
              <a:t>43</a:t>
            </a:r>
          </a:p>
        </p:txBody>
      </p:sp>
      <p:sp>
        <p:nvSpPr>
          <p:cNvPr id="12331" name="Text Box 45"/>
          <p:cNvSpPr txBox="1">
            <a:spLocks noChangeArrowheads="1"/>
          </p:cNvSpPr>
          <p:nvPr/>
        </p:nvSpPr>
        <p:spPr bwMode="auto">
          <a:xfrm rot="1606631">
            <a:off x="8458200" y="3124201"/>
            <a:ext cx="5270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latin typeface="Onyx" panose="04050602080702020203" pitchFamily="82" charset="0"/>
              </a:rPr>
              <a:t>44</a:t>
            </a:r>
          </a:p>
        </p:txBody>
      </p:sp>
      <p:sp>
        <p:nvSpPr>
          <p:cNvPr id="12332" name="Text Box 46"/>
          <p:cNvSpPr txBox="1">
            <a:spLocks noChangeArrowheads="1"/>
          </p:cNvSpPr>
          <p:nvPr/>
        </p:nvSpPr>
        <p:spPr bwMode="auto">
          <a:xfrm rot="-1652531">
            <a:off x="7927975" y="152400"/>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45</a:t>
            </a:r>
          </a:p>
        </p:txBody>
      </p:sp>
      <p:sp>
        <p:nvSpPr>
          <p:cNvPr id="12333" name="Text Box 47"/>
          <p:cNvSpPr txBox="1">
            <a:spLocks noChangeArrowheads="1"/>
          </p:cNvSpPr>
          <p:nvPr/>
        </p:nvSpPr>
        <p:spPr bwMode="auto">
          <a:xfrm rot="8213527">
            <a:off x="1828800" y="61722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46</a:t>
            </a:r>
          </a:p>
        </p:txBody>
      </p:sp>
      <p:sp>
        <p:nvSpPr>
          <p:cNvPr id="12334" name="Text Box 48"/>
          <p:cNvSpPr txBox="1">
            <a:spLocks noChangeArrowheads="1"/>
          </p:cNvSpPr>
          <p:nvPr/>
        </p:nvSpPr>
        <p:spPr bwMode="auto">
          <a:xfrm>
            <a:off x="2362200" y="3810000"/>
            <a:ext cx="9334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400">
                <a:latin typeface="Tahoma" panose="020B0604030504040204" pitchFamily="34" charset="0"/>
              </a:rPr>
              <a:t>47</a:t>
            </a:r>
          </a:p>
        </p:txBody>
      </p:sp>
      <p:sp>
        <p:nvSpPr>
          <p:cNvPr id="12335" name="Text Box 49"/>
          <p:cNvSpPr txBox="1">
            <a:spLocks noChangeArrowheads="1"/>
          </p:cNvSpPr>
          <p:nvPr/>
        </p:nvSpPr>
        <p:spPr bwMode="auto">
          <a:xfrm rot="2922880">
            <a:off x="2900363" y="147638"/>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48</a:t>
            </a:r>
          </a:p>
        </p:txBody>
      </p:sp>
      <p:sp>
        <p:nvSpPr>
          <p:cNvPr id="12336" name="Text Box 50"/>
          <p:cNvSpPr txBox="1">
            <a:spLocks noChangeArrowheads="1"/>
          </p:cNvSpPr>
          <p:nvPr/>
        </p:nvSpPr>
        <p:spPr bwMode="auto">
          <a:xfrm rot="-8802053">
            <a:off x="4743450" y="4572000"/>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49</a:t>
            </a:r>
            <a:endParaRPr lang="en-US" altLang="en-US" sz="2400"/>
          </a:p>
        </p:txBody>
      </p:sp>
      <p:sp>
        <p:nvSpPr>
          <p:cNvPr id="12337" name="Text Box 92"/>
          <p:cNvSpPr txBox="1">
            <a:spLocks noChangeArrowheads="1"/>
          </p:cNvSpPr>
          <p:nvPr/>
        </p:nvSpPr>
        <p:spPr bwMode="auto">
          <a:xfrm>
            <a:off x="5546725" y="47656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40</a:t>
            </a:r>
          </a:p>
        </p:txBody>
      </p:sp>
      <p:sp>
        <p:nvSpPr>
          <p:cNvPr id="9309" name="Text Box 93"/>
          <p:cNvSpPr txBox="1">
            <a:spLocks noChangeArrowheads="1"/>
          </p:cNvSpPr>
          <p:nvPr/>
        </p:nvSpPr>
        <p:spPr bwMode="auto">
          <a:xfrm rot="2715581">
            <a:off x="8396880" y="870020"/>
            <a:ext cx="665567" cy="707886"/>
          </a:xfrm>
          <a:prstGeom prst="rect">
            <a:avLst/>
          </a:prstGeom>
          <a:noFill/>
          <a:ln w="9525">
            <a:noFill/>
            <a:miter lim="800000"/>
            <a:headEnd/>
            <a:tailEnd/>
          </a:ln>
          <a:effectLst/>
        </p:spPr>
        <p:txBody>
          <a:bodyPr wrap="none">
            <a:spAutoFit/>
          </a:bodyPr>
          <a:lstStyle/>
          <a:p>
            <a:pPr>
              <a:defRPr/>
            </a:pPr>
            <a:r>
              <a:rPr lang="en-US" sz="4000" i="1">
                <a:effectLst>
                  <a:outerShdw blurRad="38100" dist="38100" dir="2700000" algn="tl">
                    <a:srgbClr val="C0C0C0"/>
                  </a:outerShdw>
                </a:effectLst>
              </a:rPr>
              <a:t>18</a:t>
            </a:r>
            <a:endParaRPr lang="en-US" sz="4800">
              <a:latin typeface="Paisley ICG 01 Alt" pitchFamily="2" charset="0"/>
            </a:endParaRPr>
          </a:p>
        </p:txBody>
      </p:sp>
      <p:sp>
        <p:nvSpPr>
          <p:cNvPr id="12339" name="Slide Number Placeholder 5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41BD5B5-C335-4B3C-A24E-347E73C4905B}" type="slidenum">
              <a:rPr lang="en-US" altLang="en-US" sz="1400"/>
              <a:pPr>
                <a:spcBef>
                  <a:spcPct val="0"/>
                </a:spcBef>
                <a:buFontTx/>
                <a:buNone/>
              </a:pPr>
              <a:t>11</a:t>
            </a:fld>
            <a:endParaRPr lang="en-US" altLang="en-US" sz="1400"/>
          </a:p>
        </p:txBody>
      </p:sp>
    </p:spTree>
    <p:extLst>
      <p:ext uri="{BB962C8B-B14F-4D97-AF65-F5344CB8AC3E}">
        <p14:creationId xmlns:p14="http://schemas.microsoft.com/office/powerpoint/2010/main" val="3129123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65288" y="1219200"/>
            <a:ext cx="8850312" cy="4572001"/>
            <a:chOff x="1665288" y="1219200"/>
            <a:chExt cx="8850312" cy="4572001"/>
          </a:xfrm>
        </p:grpSpPr>
        <p:sp>
          <p:nvSpPr>
            <p:cNvPr id="20483" name="Text Box 7"/>
            <p:cNvSpPr txBox="1">
              <a:spLocks noChangeArrowheads="1"/>
            </p:cNvSpPr>
            <p:nvPr/>
          </p:nvSpPr>
          <p:spPr bwMode="auto">
            <a:xfrm rot="18071">
              <a:off x="2141538" y="1554164"/>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a:t>1</a:t>
              </a:r>
            </a:p>
          </p:txBody>
        </p:sp>
        <p:sp>
          <p:nvSpPr>
            <p:cNvPr id="20484" name="Text Box 8"/>
            <p:cNvSpPr txBox="1">
              <a:spLocks noChangeArrowheads="1"/>
            </p:cNvSpPr>
            <p:nvPr/>
          </p:nvSpPr>
          <p:spPr bwMode="auto">
            <a:xfrm rot="34243">
              <a:off x="3073400" y="1295400"/>
              <a:ext cx="463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2</a:t>
              </a:r>
            </a:p>
          </p:txBody>
        </p:sp>
        <p:sp>
          <p:nvSpPr>
            <p:cNvPr id="20485" name="Text Box 9"/>
            <p:cNvSpPr txBox="1">
              <a:spLocks noChangeArrowheads="1"/>
            </p:cNvSpPr>
            <p:nvPr/>
          </p:nvSpPr>
          <p:spPr bwMode="auto">
            <a:xfrm rot="5786">
              <a:off x="4122738" y="14938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3</a:t>
              </a:r>
            </a:p>
          </p:txBody>
        </p:sp>
        <p:sp>
          <p:nvSpPr>
            <p:cNvPr id="20486" name="Text Box 10"/>
            <p:cNvSpPr txBox="1">
              <a:spLocks noChangeArrowheads="1"/>
            </p:cNvSpPr>
            <p:nvPr/>
          </p:nvSpPr>
          <p:spPr bwMode="auto">
            <a:xfrm rot="57688">
              <a:off x="4724400" y="1357313"/>
              <a:ext cx="41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4</a:t>
              </a:r>
            </a:p>
          </p:txBody>
        </p:sp>
        <p:sp>
          <p:nvSpPr>
            <p:cNvPr id="20487" name="Text Box 11"/>
            <p:cNvSpPr txBox="1">
              <a:spLocks noChangeArrowheads="1"/>
            </p:cNvSpPr>
            <p:nvPr/>
          </p:nvSpPr>
          <p:spPr bwMode="auto">
            <a:xfrm rot="19330">
              <a:off x="5541963" y="14938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5</a:t>
              </a:r>
            </a:p>
          </p:txBody>
        </p:sp>
        <p:sp>
          <p:nvSpPr>
            <p:cNvPr id="20488" name="Text Box 12"/>
            <p:cNvSpPr txBox="1">
              <a:spLocks noChangeArrowheads="1"/>
            </p:cNvSpPr>
            <p:nvPr/>
          </p:nvSpPr>
          <p:spPr bwMode="auto">
            <a:xfrm rot="21109">
              <a:off x="6375106" y="1445569"/>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Albertus"/>
                </a:rPr>
                <a:t>6</a:t>
              </a:r>
            </a:p>
          </p:txBody>
        </p:sp>
        <p:sp>
          <p:nvSpPr>
            <p:cNvPr id="20489" name="Text Box 13"/>
            <p:cNvSpPr txBox="1">
              <a:spLocks noChangeArrowheads="1"/>
            </p:cNvSpPr>
            <p:nvPr/>
          </p:nvSpPr>
          <p:spPr bwMode="auto">
            <a:xfrm rot="48044">
              <a:off x="7316789" y="1387475"/>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latin typeface="Algerian" panose="04020705040A02060702" pitchFamily="82" charset="0"/>
                </a:rPr>
                <a:t>7</a:t>
              </a:r>
            </a:p>
          </p:txBody>
        </p:sp>
        <p:sp>
          <p:nvSpPr>
            <p:cNvPr id="20490" name="Text Box 14"/>
            <p:cNvSpPr txBox="1">
              <a:spLocks noChangeArrowheads="1"/>
            </p:cNvSpPr>
            <p:nvPr/>
          </p:nvSpPr>
          <p:spPr bwMode="auto">
            <a:xfrm rot="10896">
              <a:off x="8187892" y="1415584"/>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Old English"/>
                </a:rPr>
                <a:t>8</a:t>
              </a:r>
            </a:p>
          </p:txBody>
        </p:sp>
        <p:sp>
          <p:nvSpPr>
            <p:cNvPr id="20491" name="Text Box 15"/>
            <p:cNvSpPr txBox="1">
              <a:spLocks noChangeArrowheads="1"/>
            </p:cNvSpPr>
            <p:nvPr/>
          </p:nvSpPr>
          <p:spPr bwMode="auto">
            <a:xfrm rot="40852">
              <a:off x="9029700" y="149383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9</a:t>
              </a:r>
            </a:p>
          </p:txBody>
        </p:sp>
        <p:sp>
          <p:nvSpPr>
            <p:cNvPr id="20492" name="Text Box 16"/>
            <p:cNvSpPr txBox="1">
              <a:spLocks noChangeArrowheads="1"/>
            </p:cNvSpPr>
            <p:nvPr/>
          </p:nvSpPr>
          <p:spPr bwMode="auto">
            <a:xfrm>
              <a:off x="9758363" y="1355725"/>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10</a:t>
              </a:r>
            </a:p>
          </p:txBody>
        </p:sp>
        <p:sp>
          <p:nvSpPr>
            <p:cNvPr id="20493" name="Text Box 17"/>
            <p:cNvSpPr txBox="1">
              <a:spLocks noChangeArrowheads="1"/>
            </p:cNvSpPr>
            <p:nvPr/>
          </p:nvSpPr>
          <p:spPr bwMode="auto">
            <a:xfrm rot="19197">
              <a:off x="1970088" y="2239964"/>
              <a:ext cx="590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t>11</a:t>
              </a:r>
            </a:p>
          </p:txBody>
        </p:sp>
        <p:sp>
          <p:nvSpPr>
            <p:cNvPr id="20494" name="Text Box 18"/>
            <p:cNvSpPr txBox="1">
              <a:spLocks noChangeArrowheads="1"/>
            </p:cNvSpPr>
            <p:nvPr/>
          </p:nvSpPr>
          <p:spPr bwMode="auto">
            <a:xfrm rot="26672">
              <a:off x="3098800" y="2346326"/>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12</a:t>
              </a:r>
            </a:p>
          </p:txBody>
        </p:sp>
        <p:sp>
          <p:nvSpPr>
            <p:cNvPr id="20495" name="Text Box 19"/>
            <p:cNvSpPr txBox="1">
              <a:spLocks noChangeArrowheads="1"/>
            </p:cNvSpPr>
            <p:nvPr/>
          </p:nvSpPr>
          <p:spPr bwMode="auto">
            <a:xfrm>
              <a:off x="4078288" y="236061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i="1"/>
                <a:t>13</a:t>
              </a:r>
            </a:p>
          </p:txBody>
        </p:sp>
        <p:sp>
          <p:nvSpPr>
            <p:cNvPr id="20496" name="Text Box 20"/>
            <p:cNvSpPr txBox="1">
              <a:spLocks noChangeArrowheads="1"/>
            </p:cNvSpPr>
            <p:nvPr/>
          </p:nvSpPr>
          <p:spPr bwMode="auto">
            <a:xfrm rot="12637">
              <a:off x="4695775" y="2330421"/>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latin typeface="Strider"/>
                </a:rPr>
                <a:t>14</a:t>
              </a:r>
            </a:p>
          </p:txBody>
        </p:sp>
        <p:sp>
          <p:nvSpPr>
            <p:cNvPr id="20497" name="Text Box 21"/>
            <p:cNvSpPr txBox="1">
              <a:spLocks noChangeArrowheads="1"/>
            </p:cNvSpPr>
            <p:nvPr/>
          </p:nvSpPr>
          <p:spPr bwMode="auto">
            <a:xfrm rot="2509">
              <a:off x="5345113" y="2179639"/>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15</a:t>
              </a:r>
            </a:p>
          </p:txBody>
        </p:sp>
        <p:sp>
          <p:nvSpPr>
            <p:cNvPr id="20498" name="Text Box 22"/>
            <p:cNvSpPr txBox="1">
              <a:spLocks noChangeArrowheads="1"/>
            </p:cNvSpPr>
            <p:nvPr/>
          </p:nvSpPr>
          <p:spPr bwMode="auto">
            <a:xfrm rot="8454">
              <a:off x="6007100" y="1981200"/>
              <a:ext cx="1092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600">
                  <a:latin typeface="Rockwell" panose="02060603020205020403" pitchFamily="18" charset="0"/>
                </a:rPr>
                <a:t>16</a:t>
              </a:r>
            </a:p>
          </p:txBody>
        </p:sp>
        <p:sp>
          <p:nvSpPr>
            <p:cNvPr id="20499" name="Text Box 23"/>
            <p:cNvSpPr txBox="1">
              <a:spLocks noChangeArrowheads="1"/>
            </p:cNvSpPr>
            <p:nvPr/>
          </p:nvSpPr>
          <p:spPr bwMode="auto">
            <a:xfrm rot="52250">
              <a:off x="7185025" y="2179639"/>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17</a:t>
              </a:r>
            </a:p>
          </p:txBody>
        </p:sp>
        <p:sp>
          <p:nvSpPr>
            <p:cNvPr id="20500" name="Text Box 25"/>
            <p:cNvSpPr txBox="1">
              <a:spLocks noChangeArrowheads="1"/>
            </p:cNvSpPr>
            <p:nvPr/>
          </p:nvSpPr>
          <p:spPr bwMode="auto">
            <a:xfrm rot="22734">
              <a:off x="8883650" y="2239964"/>
              <a:ext cx="590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i="1"/>
                <a:t>19</a:t>
              </a:r>
            </a:p>
          </p:txBody>
        </p:sp>
        <p:sp>
          <p:nvSpPr>
            <p:cNvPr id="20501" name="Text Box 26"/>
            <p:cNvSpPr txBox="1">
              <a:spLocks noChangeArrowheads="1"/>
            </p:cNvSpPr>
            <p:nvPr/>
          </p:nvSpPr>
          <p:spPr bwMode="auto">
            <a:xfrm rot="39431">
              <a:off x="9645650" y="2073275"/>
              <a:ext cx="8699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400"/>
                <a:t>20</a:t>
              </a:r>
            </a:p>
          </p:txBody>
        </p:sp>
        <p:sp>
          <p:nvSpPr>
            <p:cNvPr id="20502" name="Text Box 27"/>
            <p:cNvSpPr txBox="1">
              <a:spLocks noChangeArrowheads="1"/>
            </p:cNvSpPr>
            <p:nvPr/>
          </p:nvSpPr>
          <p:spPr bwMode="auto">
            <a:xfrm rot="56370">
              <a:off x="1868488" y="2900363"/>
              <a:ext cx="7937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t>21</a:t>
              </a:r>
            </a:p>
          </p:txBody>
        </p:sp>
        <p:sp>
          <p:nvSpPr>
            <p:cNvPr id="20503" name="Text Box 28"/>
            <p:cNvSpPr txBox="1">
              <a:spLocks noChangeArrowheads="1"/>
            </p:cNvSpPr>
            <p:nvPr/>
          </p:nvSpPr>
          <p:spPr bwMode="auto">
            <a:xfrm rot="42008">
              <a:off x="2959100" y="2962276"/>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22</a:t>
              </a:r>
              <a:endParaRPr lang="en-US" altLang="en-US" sz="4800"/>
            </a:p>
          </p:txBody>
        </p:sp>
        <p:sp>
          <p:nvSpPr>
            <p:cNvPr id="20504" name="Text Box 29"/>
            <p:cNvSpPr txBox="1">
              <a:spLocks noChangeArrowheads="1"/>
            </p:cNvSpPr>
            <p:nvPr/>
          </p:nvSpPr>
          <p:spPr bwMode="auto">
            <a:xfrm>
              <a:off x="3976688" y="3022600"/>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t>23</a:t>
              </a:r>
            </a:p>
          </p:txBody>
        </p:sp>
        <p:sp>
          <p:nvSpPr>
            <p:cNvPr id="20505" name="Text Box 30"/>
            <p:cNvSpPr txBox="1">
              <a:spLocks noChangeArrowheads="1"/>
            </p:cNvSpPr>
            <p:nvPr/>
          </p:nvSpPr>
          <p:spPr bwMode="auto">
            <a:xfrm rot="11437">
              <a:off x="4559300" y="2932113"/>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24</a:t>
              </a:r>
            </a:p>
          </p:txBody>
        </p:sp>
        <p:sp>
          <p:nvSpPr>
            <p:cNvPr id="20506" name="Text Box 31"/>
            <p:cNvSpPr txBox="1">
              <a:spLocks noChangeArrowheads="1"/>
            </p:cNvSpPr>
            <p:nvPr/>
          </p:nvSpPr>
          <p:spPr bwMode="auto">
            <a:xfrm rot="54360">
              <a:off x="5319713" y="2932113"/>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25</a:t>
              </a:r>
            </a:p>
          </p:txBody>
        </p:sp>
        <p:sp>
          <p:nvSpPr>
            <p:cNvPr id="20507" name="Text Box 32"/>
            <p:cNvSpPr txBox="1">
              <a:spLocks noChangeArrowheads="1"/>
            </p:cNvSpPr>
            <p:nvPr/>
          </p:nvSpPr>
          <p:spPr bwMode="auto">
            <a:xfrm rot="37576">
              <a:off x="6207125" y="2962276"/>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26</a:t>
              </a:r>
            </a:p>
          </p:txBody>
        </p:sp>
        <p:sp>
          <p:nvSpPr>
            <p:cNvPr id="20508" name="Text Box 33"/>
            <p:cNvSpPr txBox="1">
              <a:spLocks noChangeArrowheads="1"/>
            </p:cNvSpPr>
            <p:nvPr/>
          </p:nvSpPr>
          <p:spPr bwMode="auto">
            <a:xfrm>
              <a:off x="7159625" y="2932113"/>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27</a:t>
              </a:r>
            </a:p>
          </p:txBody>
        </p:sp>
        <p:sp>
          <p:nvSpPr>
            <p:cNvPr id="20509" name="Text Box 34"/>
            <p:cNvSpPr txBox="1">
              <a:spLocks noChangeArrowheads="1"/>
            </p:cNvSpPr>
            <p:nvPr/>
          </p:nvSpPr>
          <p:spPr bwMode="auto">
            <a:xfrm rot="39188">
              <a:off x="8008938" y="2932113"/>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b="1"/>
                <a:t>28</a:t>
              </a:r>
            </a:p>
          </p:txBody>
        </p:sp>
        <p:sp>
          <p:nvSpPr>
            <p:cNvPr id="20510" name="Text Box 35"/>
            <p:cNvSpPr txBox="1">
              <a:spLocks noChangeArrowheads="1"/>
            </p:cNvSpPr>
            <p:nvPr/>
          </p:nvSpPr>
          <p:spPr bwMode="auto">
            <a:xfrm rot="26953">
              <a:off x="8934450" y="3084513"/>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29</a:t>
              </a:r>
            </a:p>
          </p:txBody>
        </p:sp>
        <p:sp>
          <p:nvSpPr>
            <p:cNvPr id="20511" name="Text Box 36"/>
            <p:cNvSpPr txBox="1">
              <a:spLocks noChangeArrowheads="1"/>
            </p:cNvSpPr>
            <p:nvPr/>
          </p:nvSpPr>
          <p:spPr bwMode="auto">
            <a:xfrm>
              <a:off x="9759950" y="2992438"/>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30</a:t>
              </a:r>
              <a:endParaRPr lang="en-US" altLang="en-US" sz="2400"/>
            </a:p>
          </p:txBody>
        </p:sp>
        <p:sp>
          <p:nvSpPr>
            <p:cNvPr id="20512" name="Text Box 37"/>
            <p:cNvSpPr txBox="1">
              <a:spLocks noChangeArrowheads="1"/>
            </p:cNvSpPr>
            <p:nvPr/>
          </p:nvSpPr>
          <p:spPr bwMode="auto">
            <a:xfrm rot="-38672">
              <a:off x="1792288" y="3703639"/>
              <a:ext cx="946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000"/>
                <a:t>31</a:t>
              </a:r>
            </a:p>
          </p:txBody>
        </p:sp>
        <p:sp>
          <p:nvSpPr>
            <p:cNvPr id="20513" name="Text Box 38"/>
            <p:cNvSpPr txBox="1">
              <a:spLocks noChangeArrowheads="1"/>
            </p:cNvSpPr>
            <p:nvPr/>
          </p:nvSpPr>
          <p:spPr bwMode="auto">
            <a:xfrm rot="50979">
              <a:off x="2603500" y="3429000"/>
              <a:ext cx="14033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9600"/>
                <a:t>32</a:t>
              </a:r>
            </a:p>
          </p:txBody>
        </p:sp>
        <p:sp>
          <p:nvSpPr>
            <p:cNvPr id="20514" name="Text Box 39"/>
            <p:cNvSpPr txBox="1">
              <a:spLocks noChangeArrowheads="1"/>
            </p:cNvSpPr>
            <p:nvPr/>
          </p:nvSpPr>
          <p:spPr bwMode="auto">
            <a:xfrm rot="35826">
              <a:off x="3876675" y="3795713"/>
              <a:ext cx="7937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t>33</a:t>
              </a:r>
            </a:p>
          </p:txBody>
        </p:sp>
        <p:sp>
          <p:nvSpPr>
            <p:cNvPr id="20515" name="Text Box 40"/>
            <p:cNvSpPr txBox="1">
              <a:spLocks noChangeArrowheads="1"/>
            </p:cNvSpPr>
            <p:nvPr/>
          </p:nvSpPr>
          <p:spPr bwMode="auto">
            <a:xfrm rot="13092">
              <a:off x="4610100" y="388620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a:t>34</a:t>
              </a:r>
            </a:p>
          </p:txBody>
        </p:sp>
        <p:sp>
          <p:nvSpPr>
            <p:cNvPr id="20516" name="Text Box 41"/>
            <p:cNvSpPr txBox="1">
              <a:spLocks noChangeArrowheads="1"/>
            </p:cNvSpPr>
            <p:nvPr/>
          </p:nvSpPr>
          <p:spPr bwMode="auto">
            <a:xfrm rot="9237">
              <a:off x="5484813" y="4022726"/>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35</a:t>
              </a:r>
            </a:p>
          </p:txBody>
        </p:sp>
        <p:sp>
          <p:nvSpPr>
            <p:cNvPr id="20517" name="Text Box 42"/>
            <p:cNvSpPr txBox="1">
              <a:spLocks noChangeArrowheads="1"/>
            </p:cNvSpPr>
            <p:nvPr/>
          </p:nvSpPr>
          <p:spPr bwMode="auto">
            <a:xfrm rot="16258">
              <a:off x="6156325" y="3795713"/>
              <a:ext cx="7937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t>36</a:t>
              </a:r>
            </a:p>
          </p:txBody>
        </p:sp>
        <p:sp>
          <p:nvSpPr>
            <p:cNvPr id="20518" name="Text Box 43"/>
            <p:cNvSpPr txBox="1">
              <a:spLocks noChangeArrowheads="1"/>
            </p:cNvSpPr>
            <p:nvPr/>
          </p:nvSpPr>
          <p:spPr bwMode="auto">
            <a:xfrm rot="24640">
              <a:off x="7159625" y="3825875"/>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i="1"/>
                <a:t>37</a:t>
              </a:r>
            </a:p>
          </p:txBody>
        </p:sp>
        <p:sp>
          <p:nvSpPr>
            <p:cNvPr id="20519" name="Text Box 44"/>
            <p:cNvSpPr txBox="1">
              <a:spLocks noChangeArrowheads="1"/>
            </p:cNvSpPr>
            <p:nvPr/>
          </p:nvSpPr>
          <p:spPr bwMode="auto">
            <a:xfrm rot="6325">
              <a:off x="8118476" y="3978275"/>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Old English"/>
                </a:rPr>
                <a:t>38</a:t>
              </a:r>
            </a:p>
          </p:txBody>
        </p:sp>
        <p:sp>
          <p:nvSpPr>
            <p:cNvPr id="20520" name="Text Box 45"/>
            <p:cNvSpPr txBox="1">
              <a:spLocks noChangeArrowheads="1"/>
            </p:cNvSpPr>
            <p:nvPr/>
          </p:nvSpPr>
          <p:spPr bwMode="auto">
            <a:xfrm rot="35599">
              <a:off x="8883650" y="3917950"/>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t>39</a:t>
              </a:r>
            </a:p>
          </p:txBody>
        </p:sp>
        <p:sp>
          <p:nvSpPr>
            <p:cNvPr id="20521" name="Text Box 46"/>
            <p:cNvSpPr txBox="1">
              <a:spLocks noChangeArrowheads="1"/>
            </p:cNvSpPr>
            <p:nvPr/>
          </p:nvSpPr>
          <p:spPr bwMode="auto">
            <a:xfrm rot="16435">
              <a:off x="1665288" y="4602164"/>
              <a:ext cx="12001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7200">
                  <a:latin typeface="Arial" panose="020B0604020202020204" pitchFamily="34" charset="0"/>
                </a:rPr>
                <a:t>41</a:t>
              </a:r>
            </a:p>
          </p:txBody>
        </p:sp>
        <p:sp>
          <p:nvSpPr>
            <p:cNvPr id="20522" name="Text Box 47"/>
            <p:cNvSpPr txBox="1">
              <a:spLocks noChangeArrowheads="1"/>
            </p:cNvSpPr>
            <p:nvPr/>
          </p:nvSpPr>
          <p:spPr bwMode="auto">
            <a:xfrm rot="10724">
              <a:off x="2970214" y="4875213"/>
              <a:ext cx="6683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b="1" i="1"/>
                <a:t>42</a:t>
              </a:r>
            </a:p>
          </p:txBody>
        </p:sp>
        <p:sp>
          <p:nvSpPr>
            <p:cNvPr id="20523" name="Text Box 48"/>
            <p:cNvSpPr txBox="1">
              <a:spLocks noChangeArrowheads="1"/>
            </p:cNvSpPr>
            <p:nvPr/>
          </p:nvSpPr>
          <p:spPr bwMode="auto">
            <a:xfrm rot="24911">
              <a:off x="3854450" y="4814888"/>
              <a:ext cx="83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latin typeface="Franklin Gothic Demi" panose="020B0703020102020204" pitchFamily="34" charset="0"/>
                </a:rPr>
                <a:t>43</a:t>
              </a:r>
            </a:p>
          </p:txBody>
        </p:sp>
        <p:sp>
          <p:nvSpPr>
            <p:cNvPr id="20524" name="Text Box 49"/>
            <p:cNvSpPr txBox="1">
              <a:spLocks noChangeArrowheads="1"/>
            </p:cNvSpPr>
            <p:nvPr/>
          </p:nvSpPr>
          <p:spPr bwMode="auto">
            <a:xfrm rot="46631">
              <a:off x="4667250" y="4784726"/>
              <a:ext cx="5270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800">
                  <a:latin typeface="Onyx" panose="04050602080702020203" pitchFamily="82" charset="0"/>
                </a:rPr>
                <a:t>44</a:t>
              </a:r>
            </a:p>
          </p:txBody>
        </p:sp>
        <p:sp>
          <p:nvSpPr>
            <p:cNvPr id="20525" name="Text Box 50"/>
            <p:cNvSpPr txBox="1">
              <a:spLocks noChangeArrowheads="1"/>
            </p:cNvSpPr>
            <p:nvPr/>
          </p:nvSpPr>
          <p:spPr bwMode="auto">
            <a:xfrm rot="27469">
              <a:off x="5321300" y="4814888"/>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45</a:t>
              </a:r>
            </a:p>
          </p:txBody>
        </p:sp>
        <p:sp>
          <p:nvSpPr>
            <p:cNvPr id="20526" name="Text Box 51"/>
            <p:cNvSpPr txBox="1">
              <a:spLocks noChangeArrowheads="1"/>
            </p:cNvSpPr>
            <p:nvPr/>
          </p:nvSpPr>
          <p:spPr bwMode="auto">
            <a:xfrm rot="53527">
              <a:off x="6308725" y="496728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46</a:t>
              </a:r>
            </a:p>
          </p:txBody>
        </p:sp>
        <p:sp>
          <p:nvSpPr>
            <p:cNvPr id="20527" name="Text Box 52"/>
            <p:cNvSpPr txBox="1">
              <a:spLocks noChangeArrowheads="1"/>
            </p:cNvSpPr>
            <p:nvPr/>
          </p:nvSpPr>
          <p:spPr bwMode="auto">
            <a:xfrm>
              <a:off x="7064375" y="4738688"/>
              <a:ext cx="9334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400">
                  <a:latin typeface="Tahoma" panose="020B0604030504040204" pitchFamily="34" charset="0"/>
                </a:rPr>
                <a:t>47</a:t>
              </a:r>
            </a:p>
          </p:txBody>
        </p:sp>
        <p:sp>
          <p:nvSpPr>
            <p:cNvPr id="20528" name="Text Box 53"/>
            <p:cNvSpPr txBox="1">
              <a:spLocks noChangeArrowheads="1"/>
            </p:cNvSpPr>
            <p:nvPr/>
          </p:nvSpPr>
          <p:spPr bwMode="auto">
            <a:xfrm rot="42880">
              <a:off x="8034338" y="4845051"/>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a:t>48</a:t>
              </a:r>
            </a:p>
          </p:txBody>
        </p:sp>
        <p:sp>
          <p:nvSpPr>
            <p:cNvPr id="20529" name="Text Box 54"/>
            <p:cNvSpPr txBox="1">
              <a:spLocks noChangeArrowheads="1"/>
            </p:cNvSpPr>
            <p:nvPr/>
          </p:nvSpPr>
          <p:spPr bwMode="auto">
            <a:xfrm rot="31261">
              <a:off x="8807450" y="4814888"/>
              <a:ext cx="742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400"/>
                <a:t>49</a:t>
              </a:r>
              <a:endParaRPr lang="en-US" altLang="en-US" sz="2400"/>
            </a:p>
          </p:txBody>
        </p:sp>
        <p:sp>
          <p:nvSpPr>
            <p:cNvPr id="20530" name="Text Box 57"/>
            <p:cNvSpPr txBox="1">
              <a:spLocks noChangeArrowheads="1"/>
            </p:cNvSpPr>
            <p:nvPr/>
          </p:nvSpPr>
          <p:spPr bwMode="auto">
            <a:xfrm>
              <a:off x="9836150" y="39782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40</a:t>
              </a:r>
            </a:p>
          </p:txBody>
        </p:sp>
        <p:sp>
          <p:nvSpPr>
            <p:cNvPr id="20531" name="Line 61"/>
            <p:cNvSpPr>
              <a:spLocks noChangeShapeType="1"/>
            </p:cNvSpPr>
            <p:nvPr/>
          </p:nvSpPr>
          <p:spPr bwMode="auto">
            <a:xfrm>
              <a:off x="2660650" y="1219201"/>
              <a:ext cx="0" cy="45005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32" name="Line 62"/>
            <p:cNvSpPr>
              <a:spLocks noChangeShapeType="1"/>
            </p:cNvSpPr>
            <p:nvPr/>
          </p:nvSpPr>
          <p:spPr bwMode="auto">
            <a:xfrm>
              <a:off x="3930650" y="1219201"/>
              <a:ext cx="0" cy="45386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33" name="Line 63"/>
            <p:cNvSpPr>
              <a:spLocks noChangeShapeType="1"/>
            </p:cNvSpPr>
            <p:nvPr/>
          </p:nvSpPr>
          <p:spPr bwMode="auto">
            <a:xfrm>
              <a:off x="4616450" y="1219201"/>
              <a:ext cx="0" cy="4513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34" name="Line 64"/>
            <p:cNvSpPr>
              <a:spLocks noChangeShapeType="1"/>
            </p:cNvSpPr>
            <p:nvPr/>
          </p:nvSpPr>
          <p:spPr bwMode="auto">
            <a:xfrm>
              <a:off x="5319713" y="1219200"/>
              <a:ext cx="0" cy="4489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35" name="Line 65"/>
            <p:cNvSpPr>
              <a:spLocks noChangeShapeType="1"/>
            </p:cNvSpPr>
            <p:nvPr/>
          </p:nvSpPr>
          <p:spPr bwMode="auto">
            <a:xfrm>
              <a:off x="7064375" y="1219201"/>
              <a:ext cx="0" cy="4525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36" name="Line 66"/>
            <p:cNvSpPr>
              <a:spLocks noChangeShapeType="1"/>
            </p:cNvSpPr>
            <p:nvPr/>
          </p:nvSpPr>
          <p:spPr bwMode="auto">
            <a:xfrm>
              <a:off x="7969250" y="1219201"/>
              <a:ext cx="0" cy="4525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37" name="Line 67"/>
            <p:cNvSpPr>
              <a:spLocks noChangeShapeType="1"/>
            </p:cNvSpPr>
            <p:nvPr/>
          </p:nvSpPr>
          <p:spPr bwMode="auto">
            <a:xfrm>
              <a:off x="8756650" y="12192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38" name="Line 68"/>
            <p:cNvSpPr>
              <a:spLocks noChangeShapeType="1"/>
            </p:cNvSpPr>
            <p:nvPr/>
          </p:nvSpPr>
          <p:spPr bwMode="auto">
            <a:xfrm>
              <a:off x="9569450" y="12192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39" name="Line 70"/>
            <p:cNvSpPr>
              <a:spLocks noChangeShapeType="1"/>
            </p:cNvSpPr>
            <p:nvPr/>
          </p:nvSpPr>
          <p:spPr bwMode="auto">
            <a:xfrm>
              <a:off x="6064250" y="1219201"/>
              <a:ext cx="0" cy="4525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0" name="Line 71"/>
            <p:cNvSpPr>
              <a:spLocks noChangeShapeType="1"/>
            </p:cNvSpPr>
            <p:nvPr/>
          </p:nvSpPr>
          <p:spPr bwMode="auto">
            <a:xfrm>
              <a:off x="1720850" y="2144713"/>
              <a:ext cx="8794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1" name="Rectangle 73"/>
            <p:cNvSpPr>
              <a:spLocks noChangeArrowheads="1"/>
            </p:cNvSpPr>
            <p:nvPr/>
          </p:nvSpPr>
          <p:spPr bwMode="auto">
            <a:xfrm>
              <a:off x="1720850" y="1219201"/>
              <a:ext cx="8794750" cy="4513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CA" altLang="en-US" sz="2400"/>
            </a:p>
          </p:txBody>
        </p:sp>
        <p:sp>
          <p:nvSpPr>
            <p:cNvPr id="20542" name="Line 74"/>
            <p:cNvSpPr>
              <a:spLocks noChangeShapeType="1"/>
            </p:cNvSpPr>
            <p:nvPr/>
          </p:nvSpPr>
          <p:spPr bwMode="auto">
            <a:xfrm>
              <a:off x="1720850" y="2895600"/>
              <a:ext cx="8794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3" name="Line 75"/>
            <p:cNvSpPr>
              <a:spLocks noChangeShapeType="1"/>
            </p:cNvSpPr>
            <p:nvPr/>
          </p:nvSpPr>
          <p:spPr bwMode="auto">
            <a:xfrm>
              <a:off x="1720850" y="3641725"/>
              <a:ext cx="8794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4" name="Line 76"/>
            <p:cNvSpPr>
              <a:spLocks noChangeShapeType="1"/>
            </p:cNvSpPr>
            <p:nvPr/>
          </p:nvSpPr>
          <p:spPr bwMode="auto">
            <a:xfrm>
              <a:off x="1720850" y="4799013"/>
              <a:ext cx="8794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90" name="Text Box 78"/>
            <p:cNvSpPr txBox="1">
              <a:spLocks noChangeArrowheads="1"/>
            </p:cNvSpPr>
            <p:nvPr/>
          </p:nvSpPr>
          <p:spPr bwMode="auto">
            <a:xfrm rot="15581">
              <a:off x="8019055" y="2190820"/>
              <a:ext cx="665567" cy="707886"/>
            </a:xfrm>
            <a:prstGeom prst="rect">
              <a:avLst/>
            </a:prstGeom>
            <a:noFill/>
            <a:ln w="9525">
              <a:noFill/>
              <a:miter lim="800000"/>
              <a:headEnd/>
              <a:tailEnd/>
            </a:ln>
            <a:effectLst/>
          </p:spPr>
          <p:txBody>
            <a:bodyPr wrap="none">
              <a:spAutoFit/>
            </a:bodyPr>
            <a:lstStyle/>
            <a:p>
              <a:pPr>
                <a:defRPr/>
              </a:pPr>
              <a:r>
                <a:rPr lang="en-US" sz="4000" i="1">
                  <a:effectLst>
                    <a:outerShdw blurRad="38100" dist="38100" dir="2700000" algn="tl">
                      <a:srgbClr val="C0C0C0"/>
                    </a:outerShdw>
                  </a:effectLst>
                </a:rPr>
                <a:t>18</a:t>
              </a:r>
              <a:endParaRPr lang="en-US" sz="4800">
                <a:latin typeface="Paisley ICG 01 Alt" pitchFamily="2" charset="0"/>
              </a:endParaRPr>
            </a:p>
          </p:txBody>
        </p:sp>
      </p:grpSp>
      <p:sp>
        <p:nvSpPr>
          <p:cNvPr id="20546" name="Slide Number Placeholder 6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419DE2F-AC1A-4524-AC7F-57A6925B3C24}" type="slidenum">
              <a:rPr lang="en-US" altLang="en-US" sz="1400"/>
              <a:pPr>
                <a:spcBef>
                  <a:spcPct val="0"/>
                </a:spcBef>
                <a:buFontTx/>
                <a:buNone/>
              </a:pPr>
              <a:t>12</a:t>
            </a:fld>
            <a:endParaRPr lang="en-US" altLang="en-US" sz="1400"/>
          </a:p>
        </p:txBody>
      </p:sp>
    </p:spTree>
    <p:extLst>
      <p:ext uri="{BB962C8B-B14F-4D97-AF65-F5344CB8AC3E}">
        <p14:creationId xmlns:p14="http://schemas.microsoft.com/office/powerpoint/2010/main" val="2703465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“Numbers Exercise”</a:t>
            </a:r>
            <a:endParaRPr lang="en-US" b="1" dirty="0">
              <a:solidFill>
                <a:srgbClr val="0070C0"/>
              </a:solidFill>
            </a:endParaRPr>
          </a:p>
        </p:txBody>
      </p:sp>
      <p:sp>
        <p:nvSpPr>
          <p:cNvPr id="3" name="Content Placeholder 2"/>
          <p:cNvSpPr>
            <a:spLocks noGrp="1"/>
          </p:cNvSpPr>
          <p:nvPr>
            <p:ph idx="1"/>
          </p:nvPr>
        </p:nvSpPr>
        <p:spPr/>
        <p:txBody>
          <a:bodyPr>
            <a:normAutofit/>
          </a:bodyPr>
          <a:lstStyle/>
          <a:p>
            <a:pPr marL="342900" indent="-342900">
              <a:buFont typeface="+mj-lt"/>
              <a:buAutoNum type="arabicPeriod"/>
            </a:pPr>
            <a:r>
              <a:rPr lang="en-US" sz="2800" b="1" dirty="0" smtClean="0"/>
              <a:t>What did you learn?</a:t>
            </a:r>
            <a:endParaRPr lang="en-US" sz="2800" b="1" dirty="0"/>
          </a:p>
          <a:p>
            <a:pPr marL="342900" indent="-342900">
              <a:buFont typeface="+mj-lt"/>
              <a:buAutoNum type="arabicPeriod"/>
            </a:pPr>
            <a:endParaRPr lang="en-US" sz="2800" b="1" dirty="0" smtClean="0"/>
          </a:p>
          <a:p>
            <a:pPr marL="342900" indent="-342900">
              <a:buFont typeface="+mj-lt"/>
              <a:buAutoNum type="arabicPeriod"/>
            </a:pPr>
            <a:r>
              <a:rPr lang="en-US" sz="2800" b="1" dirty="0" smtClean="0"/>
              <a:t>5S : Sort – Straighten – Shine – Standardize - Sustain</a:t>
            </a:r>
            <a:endParaRPr lang="en-US" sz="2800" b="1" dirty="0"/>
          </a:p>
          <a:p>
            <a:pPr marL="342900" indent="-342900">
              <a:buFont typeface="+mj-lt"/>
              <a:buAutoNum type="arabicPeriod"/>
            </a:pPr>
            <a:endParaRPr lang="en-US" sz="2800" b="1" dirty="0"/>
          </a:p>
          <a:p>
            <a:pPr marL="342900" indent="-342900">
              <a:buFont typeface="+mj-lt"/>
              <a:buAutoNum type="arabicPeriod"/>
            </a:pPr>
            <a:r>
              <a:rPr lang="en-US" sz="2800" b="1" dirty="0" smtClean="0"/>
              <a:t>How does this relate to our work in state government?</a:t>
            </a:r>
            <a:endParaRPr lang="en-US" sz="2800" b="1" dirty="0"/>
          </a:p>
          <a:p>
            <a:endParaRPr lang="en-US" dirty="0"/>
          </a:p>
        </p:txBody>
      </p:sp>
    </p:spTree>
    <p:extLst>
      <p:ext uri="{BB962C8B-B14F-4D97-AF65-F5344CB8AC3E}">
        <p14:creationId xmlns:p14="http://schemas.microsoft.com/office/powerpoint/2010/main" val="1476680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BREAK</a:t>
            </a:r>
            <a:endParaRPr lang="en-US" b="1" dirty="0">
              <a:solidFill>
                <a:srgbClr val="0070C0"/>
              </a:solidFill>
            </a:endParaRPr>
          </a:p>
        </p:txBody>
      </p:sp>
      <p:sp>
        <p:nvSpPr>
          <p:cNvPr id="4" name="AutoShape 2" descr="data:image/jpeg;base64,/9j/4AAQSkZJRgABAQAAAQABAAD/2wCEAAkGBhAQDxAPEBQVFA8PFRQQEBUPEBAVEBUQFBAVFBUQFBYXHCYeFxkjGRQUHy8gIycqLCwsFR4xNTAqNSYtLCkBCQoKDQwOFg8PFDMkHSQ1NSk1LzQqKjUvKS41LDUuMSk1NSotNSwuNTUsKSw0LDUtKyk1Li82MCk1MCwsKiwuKf/AABEIANAA1AMBIgACEQEDEQH/xAAcAAEAAgMBAQEAAAAAAAAAAAAABAYBAwUCBwj/xABBEAABAwIDBAYGCAQGAwAAAAABAAIDBBEFEiEGMUFREyIyYXGBM0JSkbHBFDRicqHR4fAHI1OSFRZDc4KDJJOU/8QAGgEBAQADAQEAAAAAAAAAAAAAAAEEBQYDAv/EACsRAQACAQIDBQkBAAAAAAAAAAABAgMEBRESIQYiMUGhFTM0UVJhcYGRE//aAAwDAQACEQMRAD8A+4oiICIiAiIgIiICIiAiIgIiICIiAiIgIi11E7WNL3GzW6koPd1lfLdoP4iTOkLIDlY0203+ZG8+FlnZ7+Iswkayc5mONtd/kefig+ootUFQ17Q9pu12oK2oCIiAiIgIiICIiAiIgIiICIiAiIgIiICIiAiLF0GHOsF822/2szONNEd3bI4fr8PNdvbva0U0fQxEGokHD1G+2e/kPNfJ3OJJJ1J1JO8nmgwiIgvmwW12Vwp5ToewTx7vH4r6W1wOo3FfBcHwqWqmEUIvJq7U2AA9YnhvC+pbL4zI15oazq1UYu036srPbaeJ5+fegtSLAKygIiICIiAiIgIiICIiAiIgLCyiAiIgIiwgFVfbDa9lIwtZYzO0aOF+Z7gt21u1LaSMgG8p0AG8d3j8F8grax8zzI83c78ByHcg8VFQ+R7pHkue85nE7yVrREBWTB6GCrp2UkMR+nFxc6VxswRA6k63tbSwG9c/AtnJ6xzhCAQy2ckgAXO4X42ubdyvFTsvTODv8Nd0ddRGxs5wLnAbnX5893Dcg17H5GMmoC36PiDQ8CSwLnX9ZpO+1hputqvOMYmx8D4q8mHEKPrQyMGrz6skfMHS48/CJjeN09VSieQmDEqVwaA0EPLxwt7OhPcfxqWL41NVydLO7M4ANFhYADgB43KD6Xsbto2paI5SBM3fyP2h+9FbwV+e6ed0bg9hs5uoIX1jYra4VLBG/SVun6fkgtqIiAiIgIiICIiAixdR6muZH2jryG/3IJKwuNLi73dkBo5nUqM55d2nOPnYe5B33TtG9wHmFj6Uz2m+8LgBrOQWbN5BVFgbIDuIPgQvareVvDTwK2MqpG9l5tydqFFWBcXaXaJlJEST1yOqPmvX+OENOZvWtpbsk/JfJdp8UmnncZQW2Js1wIPj++CCFiWIvqJDI83JOmu4fmoqLJabA8DoOXeglUWEzTNkfEwubEMzyOA+Z7u5QyvoOAzCqw400L208kdhMQBrH6z77xcbzzFtxXHxvYsRQfSaaUTRN7dstxzILSQQOKCz4BVtmoLYdlhqYchkYQDnLb3DidS13teSg43tDDljr4j0OIRu6KWEg3fbtRyD2eTv2KTheKS00rZoTZ7fcRxa4cQtddWvnkfNIc0jzdx+Xhb4IPeJ4jJUzPmktnebmwsO4AdwUVEQFYNhmvNbHl5i/wDcP1UHBsAmqnARtOW9i62ngOa+q7L7Ix0bc2+Q7zy/VBYkREBERAWFlEBYJQqv4tiheTHH2Bo4jieXgg3YjjmpZH5u/L81yRLc8yeepK8xUhcbD9AOa5tRjZLjBQAPkGkk7heNncz2iqjr1NQyFued7Y28Mx6x8G7yuS7a5rtKWnlm+0/qR/MlRaTBWOfM55NRVxAOd019SRcZQdLHcCrPTYU7O1w9EWatIsQ64INuGhIPggr5xXE3dmOniB3BxLj81Dn2hxJji0upyW9qzNBpeyukGzwDImkkmI3B56EWPkfwVQxPCXCpqw4ENe8Fp01aWDULX7jqbafDz1nh1ZmjxUy5OW8dGuPbOqb6WnjeOcTi0+W9dGj2wpJTlcXwP5TDq/3DRct9CcwPIWsoU1GSGte0OJPWuNAN+/8ABafBvlpnvxE+jZ5NrxzHctw9V3eCAHaFh1DmkFpHiubiOHRTtyyNvyPrDwPBVbDq2amc40ry5jTZ8T7mM8wL8e8K04ZiUNY0mLqTN9JE49bvc3mF0GDU488d2evy84afNgvhnvQo+L4E+mcCevETo4XGnsu5FWmkrKKvj+hBpiLWgw3Dbh1utl5kHffeunNShzSxwu06OB3FUXGsJfSyBzCchN2OB1a4eqTzXu8UbEKGalkfC+7SRlOUnK9hIN+9psFY6bE6ajw2SJknSzVbSS21gzM3KbjhbXvJUHF9pmVVKxkrL1LCLPGgA4nz5buKrqAiKVh2GS1EgjiaXOO/kBzceAQRQCTYbzuA3q77Nfw6kkyy1PUZvEfrEfa5Du3+Cs+ymw8VJaR4Ek/tEdVv3Ad3jv8ABWqyCNQ4dHC0NjaAALaC2ilIiAiIgIiICIvEkgaC47gCT4BBzcarSLQs7b9/cziVzoqTc0fvvW+hiMmad2+Q9XuYNy521OIOiY2CH6xUnI0je1nrP9370VRysXrzUPdSQOyQMNqmUG2Z1/RNPLhfv9/Sw/BeqYA0sYAHRvZzB4/aBG46ELVguGANZGxrHwEFshuCc3rOPB19xG9W6io2xta0bmiwuSTbxOpQc3/L3/kQ1DXZXMBZKMt+kjI0addCHa3XaDbL0iiip+0P1h3g34K4Kn7Q/WHeDfguf7QfDR+YbDb/AHv6cyy01FPma4NOVxBANr2PNb0XD1tNZ4w3zkHDAxjWA6N1P2j3+eqgywuDhKw9HKw9RwNifHxVkc2659ZSjtWuRe2q2Om1uSmTm49VmlL05LR0d3A8XbWRkkBtRHpM3n9tvcV6xbCWzROa4bx59xHeFT4qp9PMyoZbpGeka06OjOhB8l9JpXslY2VmrHgOb4Fd9pdRGoxxeHManBOG81l8XrKV0Ujo3b2m3cRwIWlXXbvAiHNkY0knSwFyWk6e4/Fbdlf4fOfaWoHV3hvDz5/BZLHcHZ3ZOarcDYti4utqfu/mV9YwTZ+KkYGRtF+J4k8yeJ71PpaRkbQ1gsAtyDCLKICIiAiIgIiIC5W0Mp6JsY3zODPK+q6qrO0lTaoiHsNLvM6D4IO3Hka0NbwAA+Co8T3VFVPUtAcGHoYQXWGVp6xvY2ubrrHEyIaiT+nG4j7x0H4rm4JSNDII3CQOsHB8ecAOdqQXN+eiqOvhmzbQ9lREXwOJBljblLHji1zd1+8KzrXTss1bVFEREBU/aH6w7wb8FcFT9ofrDvBvwXP9oPho/MNht/vf05qIi4VvxaauIuYQDlJ3EC5C3IrW01mJgV99CI9Gtvm7bnO18+fgrP8Aw+rrCWld/pnOy/sO3jyNveuPiEYsb3tv6t7+Gmqxs3PkroTqBIDEb6HUaX9wXXbNqbWycLT4sHccNZwxaI8F6x6EdG2QWJicHEc23AI/fJdeJwIBG4gEeFlVquuuHsPe0/BdvAJs1NEeIGU/8SQurc86KIiAiIgIiICIiAiIgKibY1Fqk/daPwJV7Xzzb4EVF+bWn4hBpZLmoKs83Rs8ibrrUFZHHIA+eNrQACx+QEaaHMSCOa4OFOzUNa3i0xP8rkLu0FFHI8F8EbmkAl7xGXbuRF+7UqouEEjXNa5pBaRcEG4I5grYtdPG1rGtaAGtFgGgAAcgBuWxRRcfFNr6Clk6GoqIopSA7LI8NOU7jr4LsFcbFNjqCqk6appopZQA3NKwOOUbhr4oNcW3OGu7NZTn/vj/ADVXxzaeldMXmQMY5oMb5bsjkaDlLonO0eAeIVnj2Ewtu6ipfOmhPxavLdhaC/XgZI0DKxk46WKJpdmLIWPuIxfg23AbgsLW6Ourx/52nh5vfBmnDbmiFEO2NBe30mK/31tZtPRHdUQ/+1quB/hthBN/oVPf/abb3blJi2Fwxu6ipf8A5oT8WrTT2cweWSfRm+0r/TCmsxqmO6eE/wDdH+akRVLHdl7Xfde0/Aq5x7MUTezTU7fu08I+DVMioImdmNjfusaPgF5z2cp5ZZ/j69pT9L5ziTgwDMct92bS/hfeudQv/nQODg60rNQBbeNNF9Mxiijkb142SFoOXpGtNj3Eg2VMnpx0tMwRtiJmBysykaW63VA/YWdo9nrpr1vF+PD7PjLuM5KTSa+P3Yxqpy1EzeTz+IB+atmyD703g93yPzXz/aCovV1Fv6jh7tPkr9sc21KO9zj8B8lvWsd1ERQEREBERAREQEREBUzb2lu+F3tAt8wbj4q5ribXUfSUznDtRESDwHa/An3IKps5TXdND/Xic0feGoUnCqhoETnGTM3qhrM5GZuhuBp70oBlcyVvCzh8wt1VEYah7WENbN/NiJFwL9oWVRcaZ92rcqthm0jTIyniD53Ahsr2BojYOLnO3X+yFaFFZREQERECyWRECywsqLiNU6OJ72MMjmi4Y0gOd3AnRBAx6oaGHNmynQ9GHFw7+rqPJVvD2h1ZGbksp2OmJcSTzFyfJb58fbP1o3lhj9LFIyzxzuDqD3jReKGItppZT26o2b/tN/NVFZlgzPc873OLj5m6+nbPwZKWFvHLmPi45vmqSKHPLFCN8jgD90bz7l9FY2wAG4aDwCK9IiKAiIgIiICIiAiIgLy9gIIO4ix8CvSIKZR0vRTy0jvV68V+MZ4eX5roV2HGWHKPSxHPEfi3zUnaLC3SNbNF9YgOaP7Q4xnxW3B6+OoiEjdHbntO9rxvaUFew2sy2ILI4mXMgsAc3EHg0cb71aqGta9rXDc4XFwQbHuO5cfHMEJJmiALt8jLaPtrmA9oKBS4qWZpCS4aNZG0a3vuP2ieO5EXNFwRtD/Php2tzOeC+U5tI4wNHHmSdAO5dtsgKK9ol1i6DKLBKi19WWRvcwZ3taS1t7BxAuBdBJc6y42LYkB1M2V7wchtcXHjoT3cVE/zM2SGKZoOWSwdzjduIcO52hXLPSSuMLT0js2ZpcOw3m48wb2KI8R0zqmYRkNzD072D1Ad1zrryXcqoQbW0YwZWjgGhTsMwlsMeQak6vPFx+QXLxqQzSiigPWdrO4bmR8vE8kV52Wpeklkqj2ReKHw9Z3mrStNLTNjY2Ngs1gDQO4LcgIiICIiAiIgIiICxdeS5eHSINt1guUZ060vqUE0yBVzFaJ8Epq6UXJ9PENz28XN+0p76xaH1yDfh2MRzsEkZ03EcWu5OC0V2EslOdhyS8/Vd4jmuFXU1pDPTu6Ob1h/pv49YLfQ7UMcejmHRS/a7B+65EaJaaSB0riCyWYAdIbuboLAg8AN9ua6VNirg8NHo2s1cdXF1wAL+AJPip7KzS2jmngbEKNJQ0z9cpYecZ09yo9QbRXZE4ggymwF92hdc+QUOi2heH1zpHFzIpBkGnVZ0YJA89VtdgzT2ZvDOzUea8jAgM385gzdqzN/jrqgky431wzg5pcDw0IFvxXLmxR7mxuccr2uOdovZw1bu9xCntweIduV7u5ospEDIY/Rxi/tO1d+iDkYfgT3F7mgxRyuMji69yTvyt4X+asVHTRwtyxi3MntE8yVDq8TawZ5HBo5k/BcKfHZag5KfqR7nSvGv/AfvyUHZxXHXB30am69S7zbGOL3KfgmFMp2EXzSPOaV53ud+S4+FQxwNszedXuOrnHmSuoysRXXDkuueyqW5s6CXdLrS2VbA9B7RebrKDKLF1lAREQR3uWh71ve1aHsQRpJFEllKlyRqJLCghzTlQZqgqdLAoU1MUEGaqK5tXUBws4XHeulNSFQZqEoIMOLyw+jeQ32XdZvuK6EG3dtJGjxabfgfzXPmw0qFLg5PBBa49tac78w/tPwK2nbCn5u/t/VUR+AX4LDdn7cEF0l23hHZDifFoUGfbCZ+kYawc+078dFwosGI4KbDhhCDeyTO7NIS93N5uPcupBVFQoaAqdDSFBOhqSpsM5UKGmKnRQIJcUqmRSqJFCpcUSCSx63sctDGKQxiDa0r2F4aF7QFlYWUBERB5yrw6NbEQRnQLS+mU+ywWoOU+jUd9Au2Y1gwhBXn4d3LQ/DO5WY04Xk0oQVR+E9y1uwfuVtNIF5NGEFRODdyf4N3K3fQgn0IIKmMH7lsbhPcrR9DC9fRAgrbML7lvZh3cu8KUL0KYIOOygW9lGumIQvXRhBCZTLc2BScqzZBqbEvYavVkQLIsogwsoiAiIg/9k="/>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AQDxAPEBQVFA8PFRQQEBUPEBAVEBUQFBAVFBUQFBYXHCYeFxkjGRQUHy8gIycqLCwsFR4xNTAqNSYtLCkBCQoKDQwOFg8PFDMkHSQ1NSk1LzQqKjUvKS41LDUuMSk1NSotNSwuNTUsKSw0LDUtKyk1Li82MCk1MCwsKiwuKf/AABEIANAA1AMBIgACEQEDEQH/xAAcAAEAAgMBAQEAAAAAAAAAAAAABAYBAwUCBwj/xABBEAABAwIDBAYGCAQGAwAAAAABAAIDBBEFEiEGMUFREyIyYXGBM0JSkbHBFDRicqHR4fAHI1OSFRZDc4KDJJOU/8QAGgEBAQADAQEAAAAAAAAAAAAAAAEEBQYDAv/EACsRAQACAQIDBQkBAAAAAAAAAAABAgMEBRESIQYiMUGhFTM0UVJhcYGRE//aAAwDAQACEQMRAD8A+4oiICIiAiIgIiICIiAiIgIiICIiAiIgIi11E7WNL3GzW6koPd1lfLdoP4iTOkLIDlY0203+ZG8+FlnZ7+Iswkayc5mONtd/kefig+ootUFQ17Q9pu12oK2oCIiAiIgIiICIiAiIgIiICIiAiIgIiICIiAiLF0GHOsF822/2szONNEd3bI4fr8PNdvbva0U0fQxEGokHD1G+2e/kPNfJ3OJJJ1J1JO8nmgwiIgvmwW12Vwp5ToewTx7vH4r6W1wOo3FfBcHwqWqmEUIvJq7U2AA9YnhvC+pbL4zI15oazq1UYu036srPbaeJ5+fegtSLAKygIiICIiAiIgIiICIiAiIgLCyiAiIgIiwgFVfbDa9lIwtZYzO0aOF+Z7gt21u1LaSMgG8p0AG8d3j8F8grax8zzI83c78ByHcg8VFQ+R7pHkue85nE7yVrREBWTB6GCrp2UkMR+nFxc6VxswRA6k63tbSwG9c/AtnJ6xzhCAQy2ckgAXO4X42ubdyvFTsvTODv8Nd0ddRGxs5wLnAbnX5893Dcg17H5GMmoC36PiDQ8CSwLnX9ZpO+1hputqvOMYmx8D4q8mHEKPrQyMGrz6skfMHS48/CJjeN09VSieQmDEqVwaA0EPLxwt7OhPcfxqWL41NVydLO7M4ANFhYADgB43KD6Xsbto2paI5SBM3fyP2h+9FbwV+e6ed0bg9hs5uoIX1jYra4VLBG/SVun6fkgtqIiAiIgIiICIiAixdR6muZH2jryG/3IJKwuNLi73dkBo5nUqM55d2nOPnYe5B33TtG9wHmFj6Uz2m+8LgBrOQWbN5BVFgbIDuIPgQvareVvDTwK2MqpG9l5tydqFFWBcXaXaJlJEST1yOqPmvX+OENOZvWtpbsk/JfJdp8UmnncZQW2Js1wIPj++CCFiWIvqJDI83JOmu4fmoqLJabA8DoOXeglUWEzTNkfEwubEMzyOA+Z7u5QyvoOAzCqw400L208kdhMQBrH6z77xcbzzFtxXHxvYsRQfSaaUTRN7dstxzILSQQOKCz4BVtmoLYdlhqYchkYQDnLb3DidS13teSg43tDDljr4j0OIRu6KWEg3fbtRyD2eTv2KTheKS00rZoTZ7fcRxa4cQtddWvnkfNIc0jzdx+Xhb4IPeJ4jJUzPmktnebmwsO4AdwUVEQFYNhmvNbHl5i/wDcP1UHBsAmqnARtOW9i62ngOa+q7L7Ix0bc2+Q7zy/VBYkREBERAWFlEBYJQqv4tiheTHH2Bo4jieXgg3YjjmpZH5u/L81yRLc8yeepK8xUhcbD9AOa5tRjZLjBQAPkGkk7heNncz2iqjr1NQyFued7Y28Mx6x8G7yuS7a5rtKWnlm+0/qR/MlRaTBWOfM55NRVxAOd019SRcZQdLHcCrPTYU7O1w9EWatIsQ64INuGhIPggr5xXE3dmOniB3BxLj81Dn2hxJji0upyW9qzNBpeyukGzwDImkkmI3B56EWPkfwVQxPCXCpqw4ENe8Fp01aWDULX7jqbafDz1nh1ZmjxUy5OW8dGuPbOqb6WnjeOcTi0+W9dGj2wpJTlcXwP5TDq/3DRct9CcwPIWsoU1GSGte0OJPWuNAN+/8ABafBvlpnvxE+jZ5NrxzHctw9V3eCAHaFh1DmkFpHiubiOHRTtyyNvyPrDwPBVbDq2amc40ry5jTZ8T7mM8wL8e8K04ZiUNY0mLqTN9JE49bvc3mF0GDU488d2evy84afNgvhnvQo+L4E+mcCevETo4XGnsu5FWmkrKKvj+hBpiLWgw3Dbh1utl5kHffeunNShzSxwu06OB3FUXGsJfSyBzCchN2OB1a4eqTzXu8UbEKGalkfC+7SRlOUnK9hIN+9psFY6bE6ajw2SJknSzVbSS21gzM3KbjhbXvJUHF9pmVVKxkrL1LCLPGgA4nz5buKrqAiKVh2GS1EgjiaXOO/kBzceAQRQCTYbzuA3q77Nfw6kkyy1PUZvEfrEfa5Du3+Cs+ymw8VJaR4Ek/tEdVv3Ad3jv8ABWqyCNQ4dHC0NjaAALaC2ilIiAiIgIiICIvEkgaC47gCT4BBzcarSLQs7b9/cziVzoqTc0fvvW+hiMmad2+Q9XuYNy521OIOiY2CH6xUnI0je1nrP9370VRysXrzUPdSQOyQMNqmUG2Z1/RNPLhfv9/Sw/BeqYA0sYAHRvZzB4/aBG46ELVguGANZGxrHwEFshuCc3rOPB19xG9W6io2xta0bmiwuSTbxOpQc3/L3/kQ1DXZXMBZKMt+kjI0addCHa3XaDbL0iiip+0P1h3g34K4Kn7Q/WHeDfguf7QfDR+YbDb/AHv6cyy01FPma4NOVxBANr2PNb0XD1tNZ4w3zkHDAxjWA6N1P2j3+eqgywuDhKw9HKw9RwNifHxVkc2659ZSjtWuRe2q2Om1uSmTm49VmlL05LR0d3A8XbWRkkBtRHpM3n9tvcV6xbCWzROa4bx59xHeFT4qp9PMyoZbpGeka06OjOhB8l9JpXslY2VmrHgOb4Fd9pdRGoxxeHManBOG81l8XrKV0Ujo3b2m3cRwIWlXXbvAiHNkY0knSwFyWk6e4/Fbdlf4fOfaWoHV3hvDz5/BZLHcHZ3ZOarcDYti4utqfu/mV9YwTZ+KkYGRtF+J4k8yeJ71PpaRkbQ1gsAtyDCLKICIiAiIgIiIC5W0Mp6JsY3zODPK+q6qrO0lTaoiHsNLvM6D4IO3Hka0NbwAA+Co8T3VFVPUtAcGHoYQXWGVp6xvY2ubrrHEyIaiT+nG4j7x0H4rm4JSNDII3CQOsHB8ecAOdqQXN+eiqOvhmzbQ9lREXwOJBljblLHji1zd1+8KzrXTss1bVFEREBU/aH6w7wb8FcFT9ofrDvBvwXP9oPho/MNht/vf05qIi4VvxaauIuYQDlJ3EC5C3IrW01mJgV99CI9Gtvm7bnO18+fgrP8Aw+rrCWld/pnOy/sO3jyNveuPiEYsb3tv6t7+Gmqxs3PkroTqBIDEb6HUaX9wXXbNqbWycLT4sHccNZwxaI8F6x6EdG2QWJicHEc23AI/fJdeJwIBG4gEeFlVquuuHsPe0/BdvAJs1NEeIGU/8SQurc86KIiAiIgIiICIiAiIgKibY1Fqk/daPwJV7Xzzb4EVF+bWn4hBpZLmoKs83Rs8ibrrUFZHHIA+eNrQACx+QEaaHMSCOa4OFOzUNa3i0xP8rkLu0FFHI8F8EbmkAl7xGXbuRF+7UqouEEjXNa5pBaRcEG4I5grYtdPG1rGtaAGtFgGgAAcgBuWxRRcfFNr6Clk6GoqIopSA7LI8NOU7jr4LsFcbFNjqCqk6appopZQA3NKwOOUbhr4oNcW3OGu7NZTn/vj/ADVXxzaeldMXmQMY5oMb5bsjkaDlLonO0eAeIVnj2Ewtu6ipfOmhPxavLdhaC/XgZI0DKxk46WKJpdmLIWPuIxfg23AbgsLW6Ourx/52nh5vfBmnDbmiFEO2NBe30mK/31tZtPRHdUQ/+1quB/hthBN/oVPf/abb3blJi2Fwxu6ipf8A5oT8WrTT2cweWSfRm+0r/TCmsxqmO6eE/wDdH+akRVLHdl7Xfde0/Aq5x7MUTezTU7fu08I+DVMioImdmNjfusaPgF5z2cp5ZZ/j69pT9L5ziTgwDMct92bS/hfeudQv/nQODg60rNQBbeNNF9Mxiijkb142SFoOXpGtNj3Eg2VMnpx0tMwRtiJmBysykaW63VA/YWdo9nrpr1vF+PD7PjLuM5KTSa+P3Yxqpy1EzeTz+IB+atmyD703g93yPzXz/aCovV1Fv6jh7tPkr9sc21KO9zj8B8lvWsd1ERQEREBERAREQEREBUzb2lu+F3tAt8wbj4q5ribXUfSUznDtRESDwHa/An3IKps5TXdND/Xic0feGoUnCqhoETnGTM3qhrM5GZuhuBp70oBlcyVvCzh8wt1VEYah7WENbN/NiJFwL9oWVRcaZ92rcqthm0jTIyniD53Ahsr2BojYOLnO3X+yFaFFZREQERECyWRECywsqLiNU6OJ72MMjmi4Y0gOd3AnRBAx6oaGHNmynQ9GHFw7+rqPJVvD2h1ZGbksp2OmJcSTzFyfJb58fbP1o3lhj9LFIyzxzuDqD3jReKGItppZT26o2b/tN/NVFZlgzPc873OLj5m6+nbPwZKWFvHLmPi45vmqSKHPLFCN8jgD90bz7l9FY2wAG4aDwCK9IiKAiIgIiICIiAiIgLy9gIIO4ix8CvSIKZR0vRTy0jvV68V+MZ4eX5roV2HGWHKPSxHPEfi3zUnaLC3SNbNF9YgOaP7Q4xnxW3B6+OoiEjdHbntO9rxvaUFew2sy2ILI4mXMgsAc3EHg0cb71aqGta9rXDc4XFwQbHuO5cfHMEJJmiALt8jLaPtrmA9oKBS4qWZpCS4aNZG0a3vuP2ieO5EXNFwRtD/Php2tzOeC+U5tI4wNHHmSdAO5dtsgKK9ol1i6DKLBKi19WWRvcwZ3taS1t7BxAuBdBJc6y42LYkB1M2V7wchtcXHjoT3cVE/zM2SGKZoOWSwdzjduIcO52hXLPSSuMLT0js2ZpcOw3m48wb2KI8R0zqmYRkNzD072D1Ad1zrryXcqoQbW0YwZWjgGhTsMwlsMeQak6vPFx+QXLxqQzSiigPWdrO4bmR8vE8kV52Wpeklkqj2ReKHw9Z3mrStNLTNjY2Ngs1gDQO4LcgIiICIiAiIgIiICxdeS5eHSINt1guUZ060vqUE0yBVzFaJ8Epq6UXJ9PENz28XN+0p76xaH1yDfh2MRzsEkZ03EcWu5OC0V2EslOdhyS8/Vd4jmuFXU1pDPTu6Ob1h/pv49YLfQ7UMcejmHRS/a7B+65EaJaaSB0riCyWYAdIbuboLAg8AN9ua6VNirg8NHo2s1cdXF1wAL+AJPip7KzS2jmngbEKNJQ0z9cpYecZ09yo9QbRXZE4ggymwF92hdc+QUOi2heH1zpHFzIpBkGnVZ0YJA89VtdgzT2ZvDOzUea8jAgM385gzdqzN/jrqgky431wzg5pcDw0IFvxXLmxR7mxuccr2uOdovZw1bu9xCntweIduV7u5ospEDIY/Rxi/tO1d+iDkYfgT3F7mgxRyuMji69yTvyt4X+asVHTRwtyxi3MntE8yVDq8TawZ5HBo5k/BcKfHZag5KfqR7nSvGv/AfvyUHZxXHXB30am69S7zbGOL3KfgmFMp2EXzSPOaV53ud+S4+FQxwNszedXuOrnHmSuoysRXXDkuueyqW5s6CXdLrS2VbA9B7RebrKDKLF1lAREQR3uWh71ve1aHsQRpJFEllKlyRqJLCghzTlQZqgqdLAoU1MUEGaqK5tXUBws4XHeulNSFQZqEoIMOLyw+jeQ32XdZvuK6EG3dtJGjxabfgfzXPmw0qFLg5PBBa49tac78w/tPwK2nbCn5u/t/VUR+AX4LDdn7cEF0l23hHZDifFoUGfbCZ+kYawc+078dFwosGI4KbDhhCDeyTO7NIS93N5uPcupBVFQoaAqdDSFBOhqSpsM5UKGmKnRQIJcUqmRSqJFCpcUSCSx63sctDGKQxiDa0r2F4aF7QFlYWUBERB5yrw6NbEQRnQLS+mU+ywWoOU+jUd9Au2Y1gwhBXn4d3LQ/DO5WY04Xk0oQVR+E9y1uwfuVtNIF5NGEFRODdyf4N3K3fQgn0IIKmMH7lsbhPcrR9DC9fRAgrbML7lvZh3cu8KUL0KYIOOygW9lGumIQvXRhBCZTLc2BScqzZBqbEvYavVkQLIsogwsoiAiIg/9k=">
            <a:hlinkClick r:id="rId3"/>
          </p:cNvPr>
          <p:cNvSpPr>
            <a:spLocks noChangeAspect="1" noChangeArrowheads="1"/>
          </p:cNvSpPr>
          <p:nvPr/>
        </p:nvSpPr>
        <p:spPr bwMode="auto">
          <a:xfrm>
            <a:off x="95250" y="-1189038"/>
            <a:ext cx="2533650" cy="2476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petersonp\Desktop\untitl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3622" y="2484120"/>
            <a:ext cx="3541542" cy="347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403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Lean and Transformation</a:t>
            </a:r>
            <a:endParaRPr lang="en-US" b="1" dirty="0"/>
          </a:p>
        </p:txBody>
      </p:sp>
      <p:sp>
        <p:nvSpPr>
          <p:cNvPr id="3" name="Content Placeholder 2"/>
          <p:cNvSpPr>
            <a:spLocks noGrp="1"/>
          </p:cNvSpPr>
          <p:nvPr>
            <p:ph idx="1"/>
          </p:nvPr>
        </p:nvSpPr>
        <p:spPr>
          <a:xfrm>
            <a:off x="1295402" y="2790014"/>
            <a:ext cx="9601196" cy="3318936"/>
          </a:xfrm>
        </p:spPr>
        <p:txBody>
          <a:bodyPr>
            <a:normAutofit/>
          </a:bodyPr>
          <a:lstStyle/>
          <a:p>
            <a:r>
              <a:rPr lang="en-US" sz="3600" dirty="0" smtClean="0"/>
              <a:t>Transformation Agreement</a:t>
            </a:r>
          </a:p>
          <a:p>
            <a:r>
              <a:rPr lang="en-US" sz="3600" dirty="0" smtClean="0"/>
              <a:t>C.G.S. 4-68z</a:t>
            </a:r>
          </a:p>
          <a:p>
            <a:r>
              <a:rPr lang="en-US" sz="3600" dirty="0" smtClean="0"/>
              <a:t>How does this all fit together?</a:t>
            </a:r>
          </a:p>
        </p:txBody>
      </p:sp>
    </p:spTree>
    <p:extLst>
      <p:ext uri="{BB962C8B-B14F-4D97-AF65-F5344CB8AC3E}">
        <p14:creationId xmlns:p14="http://schemas.microsoft.com/office/powerpoint/2010/main" val="4036463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618" y="679855"/>
            <a:ext cx="10530840" cy="1303867"/>
          </a:xfrm>
        </p:spPr>
        <p:txBody>
          <a:bodyPr>
            <a:normAutofit fontScale="90000"/>
          </a:bodyPr>
          <a:lstStyle/>
          <a:p>
            <a:r>
              <a:rPr lang="en-US" b="1" dirty="0" smtClean="0"/>
              <a:t>Lean and Transformation: </a:t>
            </a:r>
            <a:r>
              <a:rPr lang="en-US" b="1" dirty="0" smtClean="0">
                <a:solidFill>
                  <a:srgbClr val="0070C0"/>
                </a:solidFill>
              </a:rPr>
              <a:t>DOT Case Study</a:t>
            </a:r>
            <a:endParaRPr lang="en-US" b="1" dirty="0">
              <a:solidFill>
                <a:srgbClr val="0070C0"/>
              </a:solidFill>
            </a:endParaRP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2840914" y="2565211"/>
            <a:ext cx="6414248" cy="3502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215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982132"/>
            <a:ext cx="10530840" cy="1303867"/>
          </a:xfrm>
        </p:spPr>
        <p:txBody>
          <a:bodyPr>
            <a:normAutofit/>
          </a:bodyPr>
          <a:lstStyle/>
          <a:p>
            <a:r>
              <a:rPr lang="en-US" b="1" dirty="0" smtClean="0"/>
              <a:t>Lean and Transformation: </a:t>
            </a:r>
            <a:r>
              <a:rPr lang="en-US" b="1" dirty="0" smtClean="0">
                <a:solidFill>
                  <a:srgbClr val="0070C0"/>
                </a:solidFill>
              </a:rPr>
              <a:t>DDS Case Study</a:t>
            </a:r>
            <a:endParaRPr lang="en-US" b="1" dirty="0">
              <a:solidFill>
                <a:srgbClr val="0070C0"/>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2694500" y="3036980"/>
            <a:ext cx="6635359" cy="2808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7062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064" y="836574"/>
            <a:ext cx="10837718" cy="1303867"/>
          </a:xfrm>
        </p:spPr>
        <p:txBody>
          <a:bodyPr>
            <a:normAutofit fontScale="90000"/>
          </a:bodyPr>
          <a:lstStyle/>
          <a:p>
            <a:pPr algn="ctr"/>
            <a:r>
              <a:rPr lang="en-US" b="1" dirty="0">
                <a:solidFill>
                  <a:srgbClr val="0070C0"/>
                </a:solidFill>
                <a:latin typeface="+mn-lt"/>
              </a:rPr>
              <a:t>Lean </a:t>
            </a:r>
            <a:r>
              <a:rPr lang="en-US" b="1" dirty="0" smtClean="0">
                <a:solidFill>
                  <a:srgbClr val="0070C0"/>
                </a:solidFill>
                <a:latin typeface="+mn-lt"/>
              </a:rPr>
              <a:t>Exercise: </a:t>
            </a:r>
            <a:r>
              <a:rPr lang="en-US" b="1" dirty="0" smtClean="0">
                <a:latin typeface="+mn-lt"/>
              </a:rPr>
              <a:t>Build Three (3)</a:t>
            </a:r>
            <a:br>
              <a:rPr lang="en-US" b="1" dirty="0" smtClean="0">
                <a:latin typeface="+mn-lt"/>
              </a:rPr>
            </a:br>
            <a:r>
              <a:rPr lang="en-US" b="1" dirty="0" smtClean="0">
                <a:latin typeface="+mn-lt"/>
              </a:rPr>
              <a:t>Peanut/Sunflower Seed Butter and Jelly </a:t>
            </a:r>
            <a:br>
              <a:rPr lang="en-US" b="1" dirty="0" smtClean="0">
                <a:latin typeface="+mn-lt"/>
              </a:rPr>
            </a:br>
            <a:r>
              <a:rPr lang="en-US" b="1" dirty="0" smtClean="0">
                <a:latin typeface="+mn-lt"/>
              </a:rPr>
              <a:t>Cracker Sandwiches</a:t>
            </a:r>
            <a:endParaRPr lang="en-US" b="1" dirty="0">
              <a:solidFill>
                <a:srgbClr val="007FDE"/>
              </a:solidFill>
              <a:latin typeface="+mn-lt"/>
            </a:endParaRP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9075577" y="2774449"/>
            <a:ext cx="2143125" cy="21431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1" name="TextBox 10"/>
          <p:cNvSpPr txBox="1"/>
          <p:nvPr/>
        </p:nvSpPr>
        <p:spPr>
          <a:xfrm>
            <a:off x="819612" y="2774449"/>
            <a:ext cx="8551015" cy="4031873"/>
          </a:xfrm>
          <a:prstGeom prst="rect">
            <a:avLst/>
          </a:prstGeom>
          <a:noFill/>
        </p:spPr>
        <p:txBody>
          <a:bodyPr wrap="square" rtlCol="0">
            <a:spAutoFit/>
          </a:bodyPr>
          <a:lstStyle/>
          <a:p>
            <a:pPr marL="342900" indent="-342900">
              <a:buFont typeface="+mj-lt"/>
              <a:buAutoNum type="arabicPeriod"/>
            </a:pPr>
            <a:r>
              <a:rPr lang="en-US" sz="3200" dirty="0" smtClean="0"/>
              <a:t>Build 3 cracker sandwiches, using the provided supplies, as quickly as you can</a:t>
            </a:r>
          </a:p>
          <a:p>
            <a:pPr marL="342900" indent="-342900">
              <a:buFont typeface="+mj-lt"/>
              <a:buAutoNum type="arabicPeriod"/>
            </a:pPr>
            <a:endParaRPr lang="en-US" sz="3200" dirty="0"/>
          </a:p>
          <a:p>
            <a:pPr marL="342900" indent="-342900">
              <a:buFont typeface="+mj-lt"/>
              <a:buAutoNum type="arabicPeriod"/>
            </a:pPr>
            <a:r>
              <a:rPr lang="en-US" sz="3200" dirty="0" smtClean="0"/>
              <a:t>You will get 2 tries to perfect your technique</a:t>
            </a:r>
          </a:p>
          <a:p>
            <a:pPr marL="342900" indent="-342900">
              <a:buFont typeface="+mj-lt"/>
              <a:buAutoNum type="arabicPeriod"/>
            </a:pPr>
            <a:endParaRPr lang="en-US" sz="3200" dirty="0"/>
          </a:p>
          <a:p>
            <a:pPr marL="342900" indent="-342900">
              <a:buFont typeface="+mj-lt"/>
              <a:buAutoNum type="arabicPeriod"/>
            </a:pPr>
            <a:r>
              <a:rPr lang="en-US" sz="3200" dirty="0" smtClean="0"/>
              <a:t>Have fun!</a:t>
            </a:r>
          </a:p>
          <a:p>
            <a:endParaRPr lang="en-US" sz="3200" dirty="0"/>
          </a:p>
          <a:p>
            <a:endParaRPr lang="en-US" sz="3200" dirty="0"/>
          </a:p>
        </p:txBody>
      </p:sp>
    </p:spTree>
    <p:extLst>
      <p:ext uri="{BB962C8B-B14F-4D97-AF65-F5344CB8AC3E}">
        <p14:creationId xmlns:p14="http://schemas.microsoft.com/office/powerpoint/2010/main" val="30278277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620" y="763923"/>
            <a:ext cx="9601196" cy="1303867"/>
          </a:xfrm>
        </p:spPr>
        <p:txBody>
          <a:bodyPr>
            <a:normAutofit fontScale="90000"/>
          </a:bodyPr>
          <a:lstStyle/>
          <a:p>
            <a:pPr algn="ctr"/>
            <a:r>
              <a:rPr lang="en-US" b="1" dirty="0">
                <a:solidFill>
                  <a:srgbClr val="0070C0"/>
                </a:solidFill>
                <a:latin typeface="+mn-lt"/>
              </a:rPr>
              <a:t>Lean </a:t>
            </a:r>
            <a:r>
              <a:rPr lang="en-US" b="1" dirty="0" smtClean="0">
                <a:solidFill>
                  <a:srgbClr val="0070C0"/>
                </a:solidFill>
                <a:latin typeface="+mn-lt"/>
              </a:rPr>
              <a:t>Exercise: </a:t>
            </a:r>
            <a:r>
              <a:rPr lang="en-US" b="1" dirty="0" smtClean="0">
                <a:latin typeface="+mn-lt"/>
              </a:rPr>
              <a:t>Build Three (3)</a:t>
            </a:r>
            <a:br>
              <a:rPr lang="en-US" b="1" dirty="0" smtClean="0">
                <a:latin typeface="+mn-lt"/>
              </a:rPr>
            </a:br>
            <a:r>
              <a:rPr lang="en-US" b="1" dirty="0" smtClean="0">
                <a:latin typeface="+mn-lt"/>
              </a:rPr>
              <a:t>Peanut/Sunflower Seed Butter and Jelly </a:t>
            </a:r>
            <a:br>
              <a:rPr lang="en-US" b="1" dirty="0" smtClean="0">
                <a:latin typeface="+mn-lt"/>
              </a:rPr>
            </a:br>
            <a:r>
              <a:rPr lang="en-US" b="1" dirty="0" smtClean="0">
                <a:latin typeface="+mn-lt"/>
              </a:rPr>
              <a:t>Cracker Sandwiches</a:t>
            </a:r>
            <a:endParaRPr lang="en-US" b="1" dirty="0">
              <a:solidFill>
                <a:srgbClr val="007FDE"/>
              </a:solidFill>
              <a:latin typeface="+mn-lt"/>
            </a:endParaRPr>
          </a:p>
        </p:txBody>
      </p:sp>
      <p:pic>
        <p:nvPicPr>
          <p:cNvPr id="6" name="Content Placeholder 5"/>
          <p:cNvPicPr>
            <a:picLocks noGrp="1" noChangeAspect="1"/>
          </p:cNvPicPr>
          <p:nvPr>
            <p:ph idx="1"/>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025178" y="3153699"/>
            <a:ext cx="2105025" cy="2171700"/>
          </a:xfrm>
          <a:prstGeom prst="rect">
            <a:avLst/>
          </a:prstGeom>
        </p:spPr>
      </p:pic>
      <p:sp>
        <p:nvSpPr>
          <p:cNvPr id="11" name="TextBox 10"/>
          <p:cNvSpPr txBox="1"/>
          <p:nvPr/>
        </p:nvSpPr>
        <p:spPr>
          <a:xfrm>
            <a:off x="1375277" y="2671532"/>
            <a:ext cx="7051865" cy="4031873"/>
          </a:xfrm>
          <a:prstGeom prst="rect">
            <a:avLst/>
          </a:prstGeom>
          <a:noFill/>
        </p:spPr>
        <p:txBody>
          <a:bodyPr wrap="square" rtlCol="0">
            <a:spAutoFit/>
          </a:bodyPr>
          <a:lstStyle/>
          <a:p>
            <a:pPr marL="342900" indent="-342900">
              <a:buFont typeface="+mj-lt"/>
              <a:buAutoNum type="arabicPeriod"/>
            </a:pPr>
            <a:r>
              <a:rPr lang="en-US" sz="3200" dirty="0" smtClean="0"/>
              <a:t>What did you learn?</a:t>
            </a:r>
          </a:p>
          <a:p>
            <a:pPr marL="342900" indent="-342900">
              <a:buFont typeface="+mj-lt"/>
              <a:buAutoNum type="arabicPeriod"/>
            </a:pPr>
            <a:endParaRPr lang="en-US" sz="3200" dirty="0"/>
          </a:p>
          <a:p>
            <a:pPr marL="342900" indent="-342900">
              <a:buFont typeface="+mj-lt"/>
              <a:buAutoNum type="arabicPeriod"/>
            </a:pPr>
            <a:r>
              <a:rPr lang="en-US" sz="3200" dirty="0" smtClean="0"/>
              <a:t>Plan – Do – Check - Act</a:t>
            </a:r>
          </a:p>
          <a:p>
            <a:pPr marL="342900" indent="-342900">
              <a:buFont typeface="+mj-lt"/>
              <a:buAutoNum type="arabicPeriod"/>
            </a:pPr>
            <a:endParaRPr lang="en-US" sz="3200" dirty="0"/>
          </a:p>
          <a:p>
            <a:pPr marL="342900" indent="-342900">
              <a:buFont typeface="+mj-lt"/>
              <a:buAutoNum type="arabicPeriod"/>
            </a:pPr>
            <a:r>
              <a:rPr lang="en-US" sz="3200" dirty="0" smtClean="0"/>
              <a:t>What does this have to do our work in state government?</a:t>
            </a:r>
          </a:p>
          <a:p>
            <a:endParaRPr lang="en-US" sz="3200" dirty="0"/>
          </a:p>
          <a:p>
            <a:endParaRPr lang="en-US" sz="3200" dirty="0"/>
          </a:p>
        </p:txBody>
      </p:sp>
    </p:spTree>
    <p:extLst>
      <p:ext uri="{BB962C8B-B14F-4D97-AF65-F5344CB8AC3E}">
        <p14:creationId xmlns:p14="http://schemas.microsoft.com/office/powerpoint/2010/main" val="2655294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7640" y="1475468"/>
            <a:ext cx="10515600" cy="1325563"/>
          </a:xfrm>
        </p:spPr>
        <p:txBody>
          <a:bodyPr>
            <a:normAutofit fontScale="90000"/>
          </a:bodyPr>
          <a:lstStyle/>
          <a:p>
            <a:pPr algn="ctr"/>
            <a:r>
              <a:rPr lang="en-US" sz="6700" b="1" dirty="0" smtClean="0">
                <a:solidFill>
                  <a:srgbClr val="0070C0"/>
                </a:solidFill>
                <a:latin typeface="+mn-lt"/>
              </a:rPr>
              <a:t>Good Morning! </a:t>
            </a:r>
            <a:r>
              <a:rPr lang="en-US" b="1" dirty="0" smtClean="0">
                <a:latin typeface="+mn-lt"/>
              </a:rPr>
              <a:t/>
            </a:r>
            <a:br>
              <a:rPr lang="en-US" b="1" dirty="0" smtClean="0">
                <a:latin typeface="+mn-lt"/>
              </a:rPr>
            </a:br>
            <a:endParaRPr lang="en-US" b="1" dirty="0">
              <a:latin typeface="+mn-lt"/>
            </a:endParaRPr>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bwMode="auto">
          <a:xfrm>
            <a:off x="3156913" y="3626428"/>
            <a:ext cx="6400798" cy="274319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849258" y="1993786"/>
            <a:ext cx="10515600" cy="1325563"/>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latin typeface="+mn-lt"/>
              </a:rPr>
              <a:t/>
            </a:r>
            <a:br>
              <a:rPr lang="en-US" b="1" dirty="0" smtClean="0">
                <a:latin typeface="+mn-lt"/>
              </a:rPr>
            </a:br>
            <a:r>
              <a:rPr lang="en-US" sz="4900" b="1" dirty="0" smtClean="0">
                <a:latin typeface="+mn-lt"/>
              </a:rPr>
              <a:t>Who’s in the Room? </a:t>
            </a:r>
            <a:endParaRPr lang="en-US" b="1" dirty="0">
              <a:latin typeface="+mn-lt"/>
            </a:endParaRPr>
          </a:p>
        </p:txBody>
      </p:sp>
    </p:spTree>
    <p:extLst>
      <p:ext uri="{BB962C8B-B14F-4D97-AF65-F5344CB8AC3E}">
        <p14:creationId xmlns:p14="http://schemas.microsoft.com/office/powerpoint/2010/main" val="4547932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AQDxAPEBQVFA8PFRQQEBUPEBAVEBUQFBAVFBUQFBYXHCYeFxkjGRQUHy8gIycqLCwsFR4xNTAqNSYtLCkBCQoKDQwOFg8PFDMkHSQ1NSk1LzQqKjUvKS41LDUuMSk1NSotNSwuNTUsKSw0LDUtKyk1Li82MCk1MCwsKiwuKf/AABEIANAA1AMBIgACEQEDEQH/xAAcAAEAAgMBAQEAAAAAAAAAAAAABAYBAwUCBwj/xABBEAABAwIDBAYGCAQGAwAAAAABAAIDBBEFEiEGMUFREyIyYXGBM0JSkbHBFDRicqHR4fAHI1OSFRZDc4KDJJOU/8QAGgEBAQADAQEAAAAAAAAAAAAAAAEEBQYDAv/EACsRAQACAQIDBQkBAAAAAAAAAAABAgMEBRESIQYiMUGhFTM0UVJhcYGRE//aAAwDAQACEQMRAD8A+4oiICIiAiIgIiICIiAiIgIiICIiAiIgIi11E7WNL3GzW6koPd1lfLdoP4iTOkLIDlY0203+ZG8+FlnZ7+Iswkayc5mONtd/kefig+ootUFQ17Q9pu12oK2oCIiAiIgIiICIiAiIgIiICIiAiIgIiICIiAiLF0GHOsF822/2szONNEd3bI4fr8PNdvbva0U0fQxEGokHD1G+2e/kPNfJ3OJJJ1J1JO8nmgwiIgvmwW12Vwp5ToewTx7vH4r6W1wOo3FfBcHwqWqmEUIvJq7U2AA9YnhvC+pbL4zI15oazq1UYu036srPbaeJ5+fegtSLAKygIiICIiAiIgIiICIiAiIgLCyiAiIgIiwgFVfbDa9lIwtZYzO0aOF+Z7gt21u1LaSMgG8p0AG8d3j8F8grax8zzI83c78ByHcg8VFQ+R7pHkue85nE7yVrREBWTB6GCrp2UkMR+nFxc6VxswRA6k63tbSwG9c/AtnJ6xzhCAQy2ckgAXO4X42ubdyvFTsvTODv8Nd0ddRGxs5wLnAbnX5893Dcg17H5GMmoC36PiDQ8CSwLnX9ZpO+1hputqvOMYmx8D4q8mHEKPrQyMGrz6skfMHS48/CJjeN09VSieQmDEqVwaA0EPLxwt7OhPcfxqWL41NVydLO7M4ANFhYADgB43KD6Xsbto2paI5SBM3fyP2h+9FbwV+e6ed0bg9hs5uoIX1jYra4VLBG/SVun6fkgtqIiAiIgIiICIiAixdR6muZH2jryG/3IJKwuNLi73dkBo5nUqM55d2nOPnYe5B33TtG9wHmFj6Uz2m+8LgBrOQWbN5BVFgbIDuIPgQvareVvDTwK2MqpG9l5tydqFFWBcXaXaJlJEST1yOqPmvX+OENOZvWtpbsk/JfJdp8UmnncZQW2Js1wIPj++CCFiWIvqJDI83JOmu4fmoqLJabA8DoOXeglUWEzTNkfEwubEMzyOA+Z7u5QyvoOAzCqw400L208kdhMQBrH6z77xcbzzFtxXHxvYsRQfSaaUTRN7dstxzILSQQOKCz4BVtmoLYdlhqYchkYQDnLb3DidS13teSg43tDDljr4j0OIRu6KWEg3fbtRyD2eTv2KTheKS00rZoTZ7fcRxa4cQtddWvnkfNIc0jzdx+Xhb4IPeJ4jJUzPmktnebmwsO4AdwUVEQFYNhmvNbHl5i/wDcP1UHBsAmqnARtOW9i62ngOa+q7L7Ix0bc2+Q7zy/VBYkREBERAWFlEBYJQqv4tiheTHH2Bo4jieXgg3YjjmpZH5u/L81yRLc8yeepK8xUhcbD9AOa5tRjZLjBQAPkGkk7heNncz2iqjr1NQyFued7Y28Mx6x8G7yuS7a5rtKWnlm+0/qR/MlRaTBWOfM55NRVxAOd019SRcZQdLHcCrPTYU7O1w9EWatIsQ64INuGhIPggr5xXE3dmOniB3BxLj81Dn2hxJji0upyW9qzNBpeyukGzwDImkkmI3B56EWPkfwVQxPCXCpqw4ENe8Fp01aWDULX7jqbafDz1nh1ZmjxUy5OW8dGuPbOqb6WnjeOcTi0+W9dGj2wpJTlcXwP5TDq/3DRct9CcwPIWsoU1GSGte0OJPWuNAN+/8ABafBvlpnvxE+jZ5NrxzHctw9V3eCAHaFh1DmkFpHiubiOHRTtyyNvyPrDwPBVbDq2amc40ry5jTZ8T7mM8wL8e8K04ZiUNY0mLqTN9JE49bvc3mF0GDU488d2evy84afNgvhnvQo+L4E+mcCevETo4XGnsu5FWmkrKKvj+hBpiLWgw3Dbh1utl5kHffeunNShzSxwu06OB3FUXGsJfSyBzCchN2OB1a4eqTzXu8UbEKGalkfC+7SRlOUnK9hIN+9psFY6bE6ajw2SJknSzVbSS21gzM3KbjhbXvJUHF9pmVVKxkrL1LCLPGgA4nz5buKrqAiKVh2GS1EgjiaXOO/kBzceAQRQCTYbzuA3q77Nfw6kkyy1PUZvEfrEfa5Du3+Cs+ymw8VJaR4Ek/tEdVv3Ad3jv8ABWqyCNQ4dHC0NjaAALaC2ilIiAiIgIiICIvEkgaC47gCT4BBzcarSLQs7b9/cziVzoqTc0fvvW+hiMmad2+Q9XuYNy521OIOiY2CH6xUnI0je1nrP9370VRysXrzUPdSQOyQMNqmUG2Z1/RNPLhfv9/Sw/BeqYA0sYAHRvZzB4/aBG46ELVguGANZGxrHwEFshuCc3rOPB19xG9W6io2xta0bmiwuSTbxOpQc3/L3/kQ1DXZXMBZKMt+kjI0addCHa3XaDbL0iiip+0P1h3g34K4Kn7Q/WHeDfguf7QfDR+YbDb/AHv6cyy01FPma4NOVxBANr2PNb0XD1tNZ4w3zkHDAxjWA6N1P2j3+eqgywuDhKw9HKw9RwNifHxVkc2659ZSjtWuRe2q2Om1uSmTm49VmlL05LR0d3A8XbWRkkBtRHpM3n9tvcV6xbCWzROa4bx59xHeFT4qp9PMyoZbpGeka06OjOhB8l9JpXslY2VmrHgOb4Fd9pdRGoxxeHManBOG81l8XrKV0Ujo3b2m3cRwIWlXXbvAiHNkY0knSwFyWk6e4/Fbdlf4fOfaWoHV3hvDz5/BZLHcHZ3ZOarcDYti4utqfu/mV9YwTZ+KkYGRtF+J4k8yeJ71PpaRkbQ1gsAtyDCLKICIiAiIgIiIC5W0Mp6JsY3zODPK+q6qrO0lTaoiHsNLvM6D4IO3Hka0NbwAA+Co8T3VFVPUtAcGHoYQXWGVp6xvY2ubrrHEyIaiT+nG4j7x0H4rm4JSNDII3CQOsHB8ecAOdqQXN+eiqOvhmzbQ9lREXwOJBljblLHji1zd1+8KzrXTss1bVFEREBU/aH6w7wb8FcFT9ofrDvBvwXP9oPho/MNht/vf05qIi4VvxaauIuYQDlJ3EC5C3IrW01mJgV99CI9Gtvm7bnO18+fgrP8Aw+rrCWld/pnOy/sO3jyNveuPiEYsb3tv6t7+Gmqxs3PkroTqBIDEb6HUaX9wXXbNqbWycLT4sHccNZwxaI8F6x6EdG2QWJicHEc23AI/fJdeJwIBG4gEeFlVquuuHsPe0/BdvAJs1NEeIGU/8SQurc86KIiAiIgIiICIiAiIgKibY1Fqk/daPwJV7Xzzb4EVF+bWn4hBpZLmoKs83Rs8ibrrUFZHHIA+eNrQACx+QEaaHMSCOa4OFOzUNa3i0xP8rkLu0FFHI8F8EbmkAl7xGXbuRF+7UqouEEjXNa5pBaRcEG4I5grYtdPG1rGtaAGtFgGgAAcgBuWxRRcfFNr6Clk6GoqIopSA7LI8NOU7jr4LsFcbFNjqCqk6appopZQA3NKwOOUbhr4oNcW3OGu7NZTn/vj/ADVXxzaeldMXmQMY5oMb5bsjkaDlLonO0eAeIVnj2Ewtu6ipfOmhPxavLdhaC/XgZI0DKxk46WKJpdmLIWPuIxfg23AbgsLW6Ourx/52nh5vfBmnDbmiFEO2NBe30mK/31tZtPRHdUQ/+1quB/hthBN/oVPf/abb3blJi2Fwxu6ipf8A5oT8WrTT2cweWSfRm+0r/TCmsxqmO6eE/wDdH+akRVLHdl7Xfde0/Aq5x7MUTezTU7fu08I+DVMioImdmNjfusaPgF5z2cp5ZZ/j69pT9L5ziTgwDMct92bS/hfeudQv/nQODg60rNQBbeNNF9Mxiijkb142SFoOXpGtNj3Eg2VMnpx0tMwRtiJmBysykaW63VA/YWdo9nrpr1vF+PD7PjLuM5KTSa+P3Yxqpy1EzeTz+IB+atmyD703g93yPzXz/aCovV1Fv6jh7tPkr9sc21KO9zj8B8lvWsd1ERQEREBERAREQEREBUzb2lu+F3tAt8wbj4q5ribXUfSUznDtRESDwHa/An3IKps5TXdND/Xic0feGoUnCqhoETnGTM3qhrM5GZuhuBp70oBlcyVvCzh8wt1VEYah7WENbN/NiJFwL9oWVRcaZ92rcqthm0jTIyniD53Ahsr2BojYOLnO3X+yFaFFZREQERECyWRECywsqLiNU6OJ72MMjmi4Y0gOd3AnRBAx6oaGHNmynQ9GHFw7+rqPJVvD2h1ZGbksp2OmJcSTzFyfJb58fbP1o3lhj9LFIyzxzuDqD3jReKGItppZT26o2b/tN/NVFZlgzPc873OLj5m6+nbPwZKWFvHLmPi45vmqSKHPLFCN8jgD90bz7l9FY2wAG4aDwCK9IiKAiIgIiICIiAiIgLy9gIIO4ix8CvSIKZR0vRTy0jvV68V+MZ4eX5roV2HGWHKPSxHPEfi3zUnaLC3SNbNF9YgOaP7Q4xnxW3B6+OoiEjdHbntO9rxvaUFew2sy2ILI4mXMgsAc3EHg0cb71aqGta9rXDc4XFwQbHuO5cfHMEJJmiALt8jLaPtrmA9oKBS4qWZpCS4aNZG0a3vuP2ieO5EXNFwRtD/Php2tzOeC+U5tI4wNHHmSdAO5dtsgKK9ol1i6DKLBKi19WWRvcwZ3taS1t7BxAuBdBJc6y42LYkB1M2V7wchtcXHjoT3cVE/zM2SGKZoOWSwdzjduIcO52hXLPSSuMLT0js2ZpcOw3m48wb2KI8R0zqmYRkNzD072D1Ad1zrryXcqoQbW0YwZWjgGhTsMwlsMeQak6vPFx+QXLxqQzSiigPWdrO4bmR8vE8kV52Wpeklkqj2ReKHw9Z3mrStNLTNjY2Ngs1gDQO4LcgIiICIiAiIgIiICxdeS5eHSINt1guUZ060vqUE0yBVzFaJ8Epq6UXJ9PENz28XN+0p76xaH1yDfh2MRzsEkZ03EcWu5OC0V2EslOdhyS8/Vd4jmuFXU1pDPTu6Ob1h/pv49YLfQ7UMcejmHRS/a7B+65EaJaaSB0riCyWYAdIbuboLAg8AN9ua6VNirg8NHo2s1cdXF1wAL+AJPip7KzS2jmngbEKNJQ0z9cpYecZ09yo9QbRXZE4ggymwF92hdc+QUOi2heH1zpHFzIpBkGnVZ0YJA89VtdgzT2ZvDOzUea8jAgM385gzdqzN/jrqgky431wzg5pcDw0IFvxXLmxR7mxuccr2uOdovZw1bu9xCntweIduV7u5ospEDIY/Rxi/tO1d+iDkYfgT3F7mgxRyuMji69yTvyt4X+asVHTRwtyxi3MntE8yVDq8TawZ5HBo5k/BcKfHZag5KfqR7nSvGv/AfvyUHZxXHXB30am69S7zbGOL3KfgmFMp2EXzSPOaV53ud+S4+FQxwNszedXuOrnHmSuoysRXXDkuueyqW5s6CXdLrS2VbA9B7RebrKDKLF1lAREQR3uWh71ve1aHsQRpJFEllKlyRqJLCghzTlQZqgqdLAoU1MUEGaqK5tXUBws4XHeulNSFQZqEoIMOLyw+jeQ32XdZvuK6EG3dtJGjxabfgfzXPmw0qFLg5PBBa49tac78w/tPwK2nbCn5u/t/VUR+AX4LDdn7cEF0l23hHZDifFoUGfbCZ+kYawc+078dFwosGI4KbDhhCDeyTO7NIS93N5uPcupBVFQoaAqdDSFBOhqSpsM5UKGmKnRQIJcUqmRSqJFCpcUSCSx63sctDGKQxiDa0r2F4aF7QFlYWUBERB5yrw6NbEQRnQLS+mU+ywWoOU+jUd9Au2Y1gwhBXn4d3LQ/DO5WY04Xk0oQVR+E9y1uwfuVtNIF5NGEFRODdyf4N3K3fQgn0IIKmMH7lsbhPcrR9DC9fRAgrbML7lvZh3cu8KUL0KYIOOygW9lGumIQvXRhBCZTLc2BScqzZBqbEvYavVkQLIsogwsoiAiIg/9k="/>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AQDxAPEBQVFA8PFRQQEBUPEBAVEBUQFBAVFBUQFBYXHCYeFxkjGRQUHy8gIycqLCwsFR4xNTAqNSYtLCkBCQoKDQwOFg8PFDMkHSQ1NSk1LzQqKjUvKS41LDUuMSk1NSotNSwuNTUsKSw0LDUtKyk1Li82MCk1MCwsKiwuKf/AABEIANAA1AMBIgACEQEDEQH/xAAcAAEAAgMBAQEAAAAAAAAAAAAABAYBAwUCBwj/xABBEAABAwIDBAYGCAQGAwAAAAABAAIDBBEFEiEGMUFREyIyYXGBM0JSkbHBFDRicqHR4fAHI1OSFRZDc4KDJJOU/8QAGgEBAQADAQEAAAAAAAAAAAAAAAEEBQYDAv/EACsRAQACAQIDBQkBAAAAAAAAAAABAgMEBRESIQYiMUGhFTM0UVJhcYGRE//aAAwDAQACEQMRAD8A+4oiICIiAiIgIiICIiAiIgIiICIiAiIgIi11E7WNL3GzW6koPd1lfLdoP4iTOkLIDlY0203+ZG8+FlnZ7+Iswkayc5mONtd/kefig+ootUFQ17Q9pu12oK2oCIiAiIgIiICIiAiIgIiICIiAiIgIiICIiAiLF0GHOsF822/2szONNEd3bI4fr8PNdvbva0U0fQxEGokHD1G+2e/kPNfJ3OJJJ1J1JO8nmgwiIgvmwW12Vwp5ToewTx7vH4r6W1wOo3FfBcHwqWqmEUIvJq7U2AA9YnhvC+pbL4zI15oazq1UYu036srPbaeJ5+fegtSLAKygIiICIiAiIgIiICIiAiIgLCyiAiIgIiwgFVfbDa9lIwtZYzO0aOF+Z7gt21u1LaSMgG8p0AG8d3j8F8grax8zzI83c78ByHcg8VFQ+R7pHkue85nE7yVrREBWTB6GCrp2UkMR+nFxc6VxswRA6k63tbSwG9c/AtnJ6xzhCAQy2ckgAXO4X42ubdyvFTsvTODv8Nd0ddRGxs5wLnAbnX5893Dcg17H5GMmoC36PiDQ8CSwLnX9ZpO+1hputqvOMYmx8D4q8mHEKPrQyMGrz6skfMHS48/CJjeN09VSieQmDEqVwaA0EPLxwt7OhPcfxqWL41NVydLO7M4ANFhYADgB43KD6Xsbto2paI5SBM3fyP2h+9FbwV+e6ed0bg9hs5uoIX1jYra4VLBG/SVun6fkgtqIiAiIgIiICIiAixdR6muZH2jryG/3IJKwuNLi73dkBo5nUqM55d2nOPnYe5B33TtG9wHmFj6Uz2m+8LgBrOQWbN5BVFgbIDuIPgQvareVvDTwK2MqpG9l5tydqFFWBcXaXaJlJEST1yOqPmvX+OENOZvWtpbsk/JfJdp8UmnncZQW2Js1wIPj++CCFiWIvqJDI83JOmu4fmoqLJabA8DoOXeglUWEzTNkfEwubEMzyOA+Z7u5QyvoOAzCqw400L208kdhMQBrH6z77xcbzzFtxXHxvYsRQfSaaUTRN7dstxzILSQQOKCz4BVtmoLYdlhqYchkYQDnLb3DidS13teSg43tDDljr4j0OIRu6KWEg3fbtRyD2eTv2KTheKS00rZoTZ7fcRxa4cQtddWvnkfNIc0jzdx+Xhb4IPeJ4jJUzPmktnebmwsO4AdwUVEQFYNhmvNbHl5i/wDcP1UHBsAmqnARtOW9i62ngOa+q7L7Ix0bc2+Q7zy/VBYkREBERAWFlEBYJQqv4tiheTHH2Bo4jieXgg3YjjmpZH5u/L81yRLc8yeepK8xUhcbD9AOa5tRjZLjBQAPkGkk7heNncz2iqjr1NQyFued7Y28Mx6x8G7yuS7a5rtKWnlm+0/qR/MlRaTBWOfM55NRVxAOd019SRcZQdLHcCrPTYU7O1w9EWatIsQ64INuGhIPggr5xXE3dmOniB3BxLj81Dn2hxJji0upyW9qzNBpeyukGzwDImkkmI3B56EWPkfwVQxPCXCpqw4ENe8Fp01aWDULX7jqbafDz1nh1ZmjxUy5OW8dGuPbOqb6WnjeOcTi0+W9dGj2wpJTlcXwP5TDq/3DRct9CcwPIWsoU1GSGte0OJPWuNAN+/8ABafBvlpnvxE+jZ5NrxzHctw9V3eCAHaFh1DmkFpHiubiOHRTtyyNvyPrDwPBVbDq2amc40ry5jTZ8T7mM8wL8e8K04ZiUNY0mLqTN9JE49bvc3mF0GDU488d2evy84afNgvhnvQo+L4E+mcCevETo4XGnsu5FWmkrKKvj+hBpiLWgw3Dbh1utl5kHffeunNShzSxwu06OB3FUXGsJfSyBzCchN2OB1a4eqTzXu8UbEKGalkfC+7SRlOUnK9hIN+9psFY6bE6ajw2SJknSzVbSS21gzM3KbjhbXvJUHF9pmVVKxkrL1LCLPGgA4nz5buKrqAiKVh2GS1EgjiaXOO/kBzceAQRQCTYbzuA3q77Nfw6kkyy1PUZvEfrEfa5Du3+Cs+ymw8VJaR4Ek/tEdVv3Ad3jv8ABWqyCNQ4dHC0NjaAALaC2ilIiAiIgIiICIvEkgaC47gCT4BBzcarSLQs7b9/cziVzoqTc0fvvW+hiMmad2+Q9XuYNy521OIOiY2CH6xUnI0je1nrP9370VRysXrzUPdSQOyQMNqmUG2Z1/RNPLhfv9/Sw/BeqYA0sYAHRvZzB4/aBG46ELVguGANZGxrHwEFshuCc3rOPB19xG9W6io2xta0bmiwuSTbxOpQc3/L3/kQ1DXZXMBZKMt+kjI0addCHa3XaDbL0iiip+0P1h3g34K4Kn7Q/WHeDfguf7QfDR+YbDb/AHv6cyy01FPma4NOVxBANr2PNb0XD1tNZ4w3zkHDAxjWA6N1P2j3+eqgywuDhKw9HKw9RwNifHxVkc2659ZSjtWuRe2q2Om1uSmTm49VmlL05LR0d3A8XbWRkkBtRHpM3n9tvcV6xbCWzROa4bx59xHeFT4qp9PMyoZbpGeka06OjOhB8l9JpXslY2VmrHgOb4Fd9pdRGoxxeHManBOG81l8XrKV0Ujo3b2m3cRwIWlXXbvAiHNkY0knSwFyWk6e4/Fbdlf4fOfaWoHV3hvDz5/BZLHcHZ3ZOarcDYti4utqfu/mV9YwTZ+KkYGRtF+J4k8yeJ71PpaRkbQ1gsAtyDCLKICIiAiIgIiIC5W0Mp6JsY3zODPK+q6qrO0lTaoiHsNLvM6D4IO3Hka0NbwAA+Co8T3VFVPUtAcGHoYQXWGVp6xvY2ubrrHEyIaiT+nG4j7x0H4rm4JSNDII3CQOsHB8ecAOdqQXN+eiqOvhmzbQ9lREXwOJBljblLHji1zd1+8KzrXTss1bVFEREBU/aH6w7wb8FcFT9ofrDvBvwXP9oPho/MNht/vf05qIi4VvxaauIuYQDlJ3EC5C3IrW01mJgV99CI9Gtvm7bnO18+fgrP8Aw+rrCWld/pnOy/sO3jyNveuPiEYsb3tv6t7+Gmqxs3PkroTqBIDEb6HUaX9wXXbNqbWycLT4sHccNZwxaI8F6x6EdG2QWJicHEc23AI/fJdeJwIBG4gEeFlVquuuHsPe0/BdvAJs1NEeIGU/8SQurc86KIiAiIgIiICIiAiIgKibY1Fqk/daPwJV7Xzzb4EVF+bWn4hBpZLmoKs83Rs8ibrrUFZHHIA+eNrQACx+QEaaHMSCOa4OFOzUNa3i0xP8rkLu0FFHI8F8EbmkAl7xGXbuRF+7UqouEEjXNa5pBaRcEG4I5grYtdPG1rGtaAGtFgGgAAcgBuWxRRcfFNr6Clk6GoqIopSA7LI8NOU7jr4LsFcbFNjqCqk6appopZQA3NKwOOUbhr4oNcW3OGu7NZTn/vj/ADVXxzaeldMXmQMY5oMb5bsjkaDlLonO0eAeIVnj2Ewtu6ipfOmhPxavLdhaC/XgZI0DKxk46WKJpdmLIWPuIxfg23AbgsLW6Ourx/52nh5vfBmnDbmiFEO2NBe30mK/31tZtPRHdUQ/+1quB/hthBN/oVPf/abb3blJi2Fwxu6ipf8A5oT8WrTT2cweWSfRm+0r/TCmsxqmO6eE/wDdH+akRVLHdl7Xfde0/Aq5x7MUTezTU7fu08I+DVMioImdmNjfusaPgF5z2cp5ZZ/j69pT9L5ziTgwDMct92bS/hfeudQv/nQODg60rNQBbeNNF9Mxiijkb142SFoOXpGtNj3Eg2VMnpx0tMwRtiJmBysykaW63VA/YWdo9nrpr1vF+PD7PjLuM5KTSa+P3Yxqpy1EzeTz+IB+atmyD703g93yPzXz/aCovV1Fv6jh7tPkr9sc21KO9zj8B8lvWsd1ERQEREBERAREQEREBUzb2lu+F3tAt8wbj4q5ribXUfSUznDtRESDwHa/An3IKps5TXdND/Xic0feGoUnCqhoETnGTM3qhrM5GZuhuBp70oBlcyVvCzh8wt1VEYah7WENbN/NiJFwL9oWVRcaZ92rcqthm0jTIyniD53Ahsr2BojYOLnO3X+yFaFFZREQERECyWRECywsqLiNU6OJ72MMjmi4Y0gOd3AnRBAx6oaGHNmynQ9GHFw7+rqPJVvD2h1ZGbksp2OmJcSTzFyfJb58fbP1o3lhj9LFIyzxzuDqD3jReKGItppZT26o2b/tN/NVFZlgzPc873OLj5m6+nbPwZKWFvHLmPi45vmqSKHPLFCN8jgD90bz7l9FY2wAG4aDwCK9IiKAiIgIiICIiAiIgLy9gIIO4ix8CvSIKZR0vRTy0jvV68V+MZ4eX5roV2HGWHKPSxHPEfi3zUnaLC3SNbNF9YgOaP7Q4xnxW3B6+OoiEjdHbntO9rxvaUFew2sy2ILI4mXMgsAc3EHg0cb71aqGta9rXDc4XFwQbHuO5cfHMEJJmiALt8jLaPtrmA9oKBS4qWZpCS4aNZG0a3vuP2ieO5EXNFwRtD/Php2tzOeC+U5tI4wNHHmSdAO5dtsgKK9ol1i6DKLBKi19WWRvcwZ3taS1t7BxAuBdBJc6y42LYkB1M2V7wchtcXHjoT3cVE/zM2SGKZoOWSwdzjduIcO52hXLPSSuMLT0js2ZpcOw3m48wb2KI8R0zqmYRkNzD072D1Ad1zrryXcqoQbW0YwZWjgGhTsMwlsMeQak6vPFx+QXLxqQzSiigPWdrO4bmR8vE8kV52Wpeklkqj2ReKHw9Z3mrStNLTNjY2Ngs1gDQO4LcgIiICIiAiIgIiICxdeS5eHSINt1guUZ060vqUE0yBVzFaJ8Epq6UXJ9PENz28XN+0p76xaH1yDfh2MRzsEkZ03EcWu5OC0V2EslOdhyS8/Vd4jmuFXU1pDPTu6Ob1h/pv49YLfQ7UMcejmHRS/a7B+65EaJaaSB0riCyWYAdIbuboLAg8AN9ua6VNirg8NHo2s1cdXF1wAL+AJPip7KzS2jmngbEKNJQ0z9cpYecZ09yo9QbRXZE4ggymwF92hdc+QUOi2heH1zpHFzIpBkGnVZ0YJA89VtdgzT2ZvDOzUea8jAgM385gzdqzN/jrqgky431wzg5pcDw0IFvxXLmxR7mxuccr2uOdovZw1bu9xCntweIduV7u5ospEDIY/Rxi/tO1d+iDkYfgT3F7mgxRyuMji69yTvyt4X+asVHTRwtyxi3MntE8yVDq8TawZ5HBo5k/BcKfHZag5KfqR7nSvGv/AfvyUHZxXHXB30am69S7zbGOL3KfgmFMp2EXzSPOaV53ud+S4+FQxwNszedXuOrnHmSuoysRXXDkuueyqW5s6CXdLrS2VbA9B7RebrKDKLF1lAREQR3uWh71ve1aHsQRpJFEllKlyRqJLCghzTlQZqgqdLAoU1MUEGaqK5tXUBws4XHeulNSFQZqEoIMOLyw+jeQ32XdZvuK6EG3dtJGjxabfgfzXPmw0qFLg5PBBa49tac78w/tPwK2nbCn5u/t/VUR+AX4LDdn7cEF0l23hHZDifFoUGfbCZ+kYawc+078dFwosGI4KbDhhCDeyTO7NIS93N5uPcupBVFQoaAqdDSFBOhqSpsM5UKGmKnRQIJcUqmRSqJFCpcUSCSx63sctDGKQxiDa0r2F4aF7QFlYWUBERB5yrw6NbEQRnQLS+mU+ywWoOU+jUd9Au2Y1gwhBXn4d3LQ/DO5WY04Xk0oQVR+E9y1uwfuVtNIF5NGEFRODdyf4N3K3fQgn0IIKmMH7lsbhPcrR9DC9fRAgrbML7lvZh3cu8KUL0KYIOOygW9lGumIQvXRhBCZTLc2BScqzZBqbEvYavVkQLIsogwsoiAiIg/9k=">
            <a:hlinkClick r:id="rId3"/>
          </p:cNvPr>
          <p:cNvSpPr>
            <a:spLocks noChangeAspect="1" noChangeArrowheads="1"/>
          </p:cNvSpPr>
          <p:nvPr/>
        </p:nvSpPr>
        <p:spPr bwMode="auto">
          <a:xfrm>
            <a:off x="95250" y="-1189038"/>
            <a:ext cx="2533650" cy="2476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https://encrypted-tbn2.gstatic.com/images?q=tbn:ANd9GcR3qwp5610C38Tv-WiqL9uz80lNlrgchWa-6N0DK2myEPr3TwHvnzuMr97b">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4770" y="708714"/>
            <a:ext cx="4720590" cy="5514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328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63082"/>
            <a:ext cx="9601196" cy="1303867"/>
          </a:xfrm>
        </p:spPr>
        <p:txBody>
          <a:bodyPr/>
          <a:lstStyle/>
          <a:p>
            <a:r>
              <a:rPr lang="en-US" b="1" dirty="0" smtClean="0"/>
              <a:t>Soliciting Ideas</a:t>
            </a:r>
            <a:endParaRPr lang="en-US" b="1" dirty="0"/>
          </a:p>
        </p:txBody>
      </p:sp>
      <p:sp>
        <p:nvSpPr>
          <p:cNvPr id="3" name="Content Placeholder 2"/>
          <p:cNvSpPr>
            <a:spLocks noGrp="1"/>
          </p:cNvSpPr>
          <p:nvPr>
            <p:ph idx="1"/>
          </p:nvPr>
        </p:nvSpPr>
        <p:spPr>
          <a:xfrm>
            <a:off x="723902" y="2736226"/>
            <a:ext cx="9601196" cy="3318936"/>
          </a:xfrm>
        </p:spPr>
        <p:txBody>
          <a:bodyPr>
            <a:normAutofit/>
          </a:bodyPr>
          <a:lstStyle/>
          <a:p>
            <a:pPr lvl="2" algn="ctr"/>
            <a:r>
              <a:rPr lang="en-US" sz="3200" dirty="0" smtClean="0"/>
              <a:t>Solicit </a:t>
            </a:r>
            <a:r>
              <a:rPr lang="en-US" sz="3200" dirty="0"/>
              <a:t>ideas </a:t>
            </a:r>
            <a:r>
              <a:rPr lang="en-US" sz="3200" dirty="0" smtClean="0"/>
              <a:t>from </a:t>
            </a:r>
            <a:r>
              <a:rPr lang="en-US" sz="3200" dirty="0"/>
              <a:t>all </a:t>
            </a:r>
            <a:r>
              <a:rPr lang="en-US" sz="3200" dirty="0" smtClean="0"/>
              <a:t>staff</a:t>
            </a:r>
          </a:p>
          <a:p>
            <a:pPr marL="914400" lvl="2" indent="0" algn="ctr">
              <a:buNone/>
            </a:pPr>
            <a:endParaRPr lang="en-US" sz="3200" dirty="0"/>
          </a:p>
          <a:p>
            <a:pPr lvl="2" algn="ctr"/>
            <a:r>
              <a:rPr lang="en-US" sz="3200" dirty="0"/>
              <a:t>Learn from other </a:t>
            </a:r>
            <a:r>
              <a:rPr lang="en-US" sz="3200" dirty="0" smtClean="0"/>
              <a:t>agencies</a:t>
            </a:r>
            <a:endParaRPr lang="en-US" sz="3200" dirty="0"/>
          </a:p>
        </p:txBody>
      </p:sp>
    </p:spTree>
    <p:extLst>
      <p:ext uri="{BB962C8B-B14F-4D97-AF65-F5344CB8AC3E}">
        <p14:creationId xmlns:p14="http://schemas.microsoft.com/office/powerpoint/2010/main" val="16090780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Soliciting Ideas: </a:t>
            </a:r>
            <a:r>
              <a:rPr lang="en-US" b="1" dirty="0" smtClean="0">
                <a:solidFill>
                  <a:srgbClr val="0070C0"/>
                </a:solidFill>
              </a:rPr>
              <a:t>Small Group Discussion</a:t>
            </a:r>
            <a:endParaRPr lang="en-US" b="1" dirty="0">
              <a:solidFill>
                <a:srgbClr val="0070C0"/>
              </a:solidFill>
            </a:endParaRPr>
          </a:p>
        </p:txBody>
      </p:sp>
      <p:sp>
        <p:nvSpPr>
          <p:cNvPr id="3" name="Content Placeholder 2"/>
          <p:cNvSpPr>
            <a:spLocks noGrp="1"/>
          </p:cNvSpPr>
          <p:nvPr>
            <p:ph idx="1"/>
          </p:nvPr>
        </p:nvSpPr>
        <p:spPr>
          <a:xfrm>
            <a:off x="838201" y="2541692"/>
            <a:ext cx="9601196" cy="3318936"/>
          </a:xfrm>
        </p:spPr>
        <p:txBody>
          <a:bodyPr>
            <a:normAutofit/>
          </a:bodyPr>
          <a:lstStyle/>
          <a:p>
            <a:pPr marL="914400" lvl="2" indent="0">
              <a:buNone/>
            </a:pPr>
            <a:r>
              <a:rPr lang="en-US" sz="2800" dirty="0" smtClean="0"/>
              <a:t>Talk with your co-workers and discuss the following points:</a:t>
            </a:r>
          </a:p>
          <a:p>
            <a:pPr lvl="2"/>
            <a:endParaRPr lang="en-US" sz="2800" dirty="0" smtClean="0"/>
          </a:p>
          <a:p>
            <a:pPr marL="1428750" lvl="2" indent="-514350">
              <a:buFont typeface="+mj-lt"/>
              <a:buAutoNum type="arabicPeriod"/>
            </a:pPr>
            <a:r>
              <a:rPr lang="en-US" sz="2800" dirty="0" smtClean="0"/>
              <a:t>What has your agency tried that worked/has not worked? </a:t>
            </a:r>
          </a:p>
          <a:p>
            <a:pPr marL="1428750" lvl="2" indent="-514350">
              <a:buFont typeface="+mj-lt"/>
              <a:buAutoNum type="arabicPeriod"/>
            </a:pPr>
            <a:r>
              <a:rPr lang="en-US" sz="2800" dirty="0" smtClean="0"/>
              <a:t>What other methods would you like to try? </a:t>
            </a:r>
          </a:p>
          <a:p>
            <a:pPr marL="1428750" lvl="2" indent="-514350">
              <a:buFont typeface="+mj-lt"/>
              <a:buAutoNum type="arabicPeriod"/>
            </a:pPr>
            <a:r>
              <a:rPr lang="en-US" sz="2800" dirty="0" smtClean="0"/>
              <a:t>Develop a strategy of next steps</a:t>
            </a:r>
          </a:p>
          <a:p>
            <a:pPr lvl="2"/>
            <a:endParaRPr lang="en-US" sz="3200" dirty="0"/>
          </a:p>
        </p:txBody>
      </p:sp>
    </p:spTree>
    <p:extLst>
      <p:ext uri="{BB962C8B-B14F-4D97-AF65-F5344CB8AC3E}">
        <p14:creationId xmlns:p14="http://schemas.microsoft.com/office/powerpoint/2010/main" val="2551366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635" y="894278"/>
            <a:ext cx="9601196" cy="1303867"/>
          </a:xfrm>
        </p:spPr>
        <p:txBody>
          <a:bodyPr/>
          <a:lstStyle/>
          <a:p>
            <a:r>
              <a:rPr lang="en-US" b="1" dirty="0" smtClean="0"/>
              <a:t>Selecting a </a:t>
            </a:r>
            <a:r>
              <a:rPr lang="en-US" b="1" dirty="0"/>
              <a:t>Project </a:t>
            </a:r>
          </a:p>
        </p:txBody>
      </p:sp>
      <p:sp>
        <p:nvSpPr>
          <p:cNvPr id="3" name="Content Placeholder 2"/>
          <p:cNvSpPr>
            <a:spLocks noGrp="1"/>
          </p:cNvSpPr>
          <p:nvPr>
            <p:ph idx="1"/>
          </p:nvPr>
        </p:nvSpPr>
        <p:spPr>
          <a:xfrm>
            <a:off x="1388635" y="2851224"/>
            <a:ext cx="9601196" cy="3406140"/>
          </a:xfrm>
        </p:spPr>
        <p:txBody>
          <a:bodyPr>
            <a:noAutofit/>
          </a:bodyPr>
          <a:lstStyle/>
          <a:p>
            <a:pPr lvl="2" algn="ctr"/>
            <a:r>
              <a:rPr lang="en-US" sz="3600" dirty="0"/>
              <a:t>Collect and prioritize </a:t>
            </a:r>
            <a:r>
              <a:rPr lang="en-US" sz="3600" dirty="0" smtClean="0"/>
              <a:t>staff ideas </a:t>
            </a:r>
            <a:endParaRPr lang="en-US" sz="3600" dirty="0"/>
          </a:p>
          <a:p>
            <a:pPr lvl="2" algn="ctr"/>
            <a:r>
              <a:rPr lang="en-US" sz="3600" dirty="0" smtClean="0"/>
              <a:t>Resource assessment </a:t>
            </a:r>
          </a:p>
          <a:p>
            <a:pPr lvl="2" algn="ctr"/>
            <a:r>
              <a:rPr lang="en-US" sz="3600" dirty="0" smtClean="0"/>
              <a:t>Add and </a:t>
            </a:r>
            <a:r>
              <a:rPr lang="en-US" sz="3600" dirty="0"/>
              <a:t>re-prioritize </a:t>
            </a:r>
            <a:r>
              <a:rPr lang="en-US" sz="3600" dirty="0" smtClean="0"/>
              <a:t>as you go</a:t>
            </a:r>
            <a:endParaRPr lang="en-US" sz="3600" dirty="0"/>
          </a:p>
          <a:p>
            <a:pPr lvl="2" algn="ctr"/>
            <a:endParaRPr lang="en-US" sz="4000" dirty="0"/>
          </a:p>
        </p:txBody>
      </p:sp>
    </p:spTree>
    <p:extLst>
      <p:ext uri="{BB962C8B-B14F-4D97-AF65-F5344CB8AC3E}">
        <p14:creationId xmlns:p14="http://schemas.microsoft.com/office/powerpoint/2010/main" val="11612328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2" y="869084"/>
            <a:ext cx="9601196" cy="1303867"/>
          </a:xfrm>
        </p:spPr>
        <p:txBody>
          <a:bodyPr/>
          <a:lstStyle/>
          <a:p>
            <a:r>
              <a:rPr lang="en-US" b="1" dirty="0" smtClean="0"/>
              <a:t>Selecting a </a:t>
            </a:r>
            <a:r>
              <a:rPr lang="en-US" b="1" dirty="0"/>
              <a:t>Project </a:t>
            </a:r>
          </a:p>
        </p:txBody>
      </p:sp>
      <p:sp>
        <p:nvSpPr>
          <p:cNvPr id="4" name="Content Placeholder 3"/>
          <p:cNvSpPr>
            <a:spLocks noGrp="1"/>
          </p:cNvSpPr>
          <p:nvPr>
            <p:ph idx="1"/>
          </p:nvPr>
        </p:nvSpPr>
        <p:spPr>
          <a:xfrm>
            <a:off x="1520742" y="2671231"/>
            <a:ext cx="3356263" cy="3318936"/>
          </a:xfrm>
        </p:spPr>
        <p:txBody>
          <a:bodyPr/>
          <a:lstStyle/>
          <a:p>
            <a:pPr marL="0" indent="0">
              <a:buNone/>
            </a:pPr>
            <a:r>
              <a:rPr lang="en-US" sz="3200" dirty="0" smtClean="0"/>
              <a:t>Start with </a:t>
            </a:r>
            <a:r>
              <a:rPr lang="en-US" sz="3200" dirty="0"/>
              <a:t>projects that will yield a </a:t>
            </a:r>
            <a:r>
              <a:rPr lang="en-US" sz="3200" b="1" dirty="0"/>
              <a:t>high </a:t>
            </a:r>
            <a:r>
              <a:rPr lang="en-US" sz="3200" b="1" dirty="0" smtClean="0"/>
              <a:t>outcome</a:t>
            </a:r>
            <a:r>
              <a:rPr lang="en-US" sz="3200" dirty="0" smtClean="0"/>
              <a:t> (impact) </a:t>
            </a:r>
            <a:r>
              <a:rPr lang="en-US" sz="3200" dirty="0"/>
              <a:t>for a </a:t>
            </a:r>
            <a:r>
              <a:rPr lang="en-US" sz="3200" b="1" dirty="0"/>
              <a:t>low resource </a:t>
            </a:r>
            <a:r>
              <a:rPr lang="en-US" sz="3200" b="1" dirty="0" smtClean="0"/>
              <a:t>investment </a:t>
            </a:r>
            <a:r>
              <a:rPr lang="en-US" sz="3200" dirty="0" smtClean="0"/>
              <a:t>(effort)</a:t>
            </a:r>
            <a:endParaRPr lang="en-US" sz="3600"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7287" y="2484195"/>
            <a:ext cx="4924013" cy="3693009"/>
          </a:xfrm>
          <a:prstGeom prst="rect">
            <a:avLst/>
          </a:prstGeom>
          <a:noFill/>
          <a:ln>
            <a:noFill/>
          </a:ln>
        </p:spPr>
      </p:pic>
    </p:spTree>
    <p:extLst>
      <p:ext uri="{BB962C8B-B14F-4D97-AF65-F5344CB8AC3E}">
        <p14:creationId xmlns:p14="http://schemas.microsoft.com/office/powerpoint/2010/main" val="61625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 “Lean” project?</a:t>
            </a:r>
            <a:endParaRPr lang="en-US" b="1" dirty="0"/>
          </a:p>
        </p:txBody>
      </p:sp>
      <p:sp>
        <p:nvSpPr>
          <p:cNvPr id="3" name="Content Placeholder 2"/>
          <p:cNvSpPr>
            <a:spLocks noGrp="1"/>
          </p:cNvSpPr>
          <p:nvPr>
            <p:ph idx="1"/>
          </p:nvPr>
        </p:nvSpPr>
        <p:spPr/>
        <p:txBody>
          <a:bodyPr>
            <a:noAutofit/>
          </a:bodyPr>
          <a:lstStyle/>
          <a:p>
            <a:pPr marL="0" indent="0">
              <a:buNone/>
            </a:pPr>
            <a:r>
              <a:rPr lang="en-US" dirty="0"/>
              <a:t>If you need additional resources to complete a project, such as: </a:t>
            </a:r>
          </a:p>
          <a:p>
            <a:endParaRPr lang="en-US" sz="900" dirty="0" smtClean="0"/>
          </a:p>
          <a:p>
            <a:r>
              <a:rPr lang="en-US" dirty="0" smtClean="0"/>
              <a:t>Professional or additional </a:t>
            </a:r>
            <a:r>
              <a:rPr lang="en-US" dirty="0"/>
              <a:t>facilitation</a:t>
            </a:r>
          </a:p>
          <a:p>
            <a:pPr lvl="0"/>
            <a:r>
              <a:rPr lang="en-US" dirty="0"/>
              <a:t>Help or input from other state agencies </a:t>
            </a:r>
          </a:p>
          <a:p>
            <a:pPr lvl="0"/>
            <a:r>
              <a:rPr lang="en-US" dirty="0"/>
              <a:t>Significant changes to available </a:t>
            </a:r>
            <a:r>
              <a:rPr lang="en-US" dirty="0" smtClean="0"/>
              <a:t>technology, policy or procedure</a:t>
            </a:r>
            <a:endParaRPr lang="en-US" dirty="0"/>
          </a:p>
          <a:p>
            <a:pPr lvl="0"/>
            <a:r>
              <a:rPr lang="en-US" dirty="0"/>
              <a:t>Additional funding</a:t>
            </a:r>
          </a:p>
          <a:p>
            <a:pPr lvl="0"/>
            <a:r>
              <a:rPr lang="en-US" dirty="0"/>
              <a:t>Input from many key stakeholders</a:t>
            </a:r>
          </a:p>
          <a:p>
            <a:endParaRPr lang="en-US" dirty="0"/>
          </a:p>
        </p:txBody>
      </p:sp>
    </p:spTree>
    <p:extLst>
      <p:ext uri="{BB962C8B-B14F-4D97-AF65-F5344CB8AC3E}">
        <p14:creationId xmlns:p14="http://schemas.microsoft.com/office/powerpoint/2010/main" val="552217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409076"/>
            <a:ext cx="9601196" cy="1303867"/>
          </a:xfrm>
        </p:spPr>
        <p:txBody>
          <a:bodyPr>
            <a:noAutofit/>
          </a:bodyPr>
          <a:lstStyle/>
          <a:p>
            <a:r>
              <a:rPr lang="en-US" b="1" dirty="0"/>
              <a:t>Who is </a:t>
            </a:r>
            <a:r>
              <a:rPr lang="en-US" b="1" dirty="0" smtClean="0"/>
              <a:t>responsible?</a:t>
            </a:r>
            <a:r>
              <a:rPr lang="en-US" dirty="0"/>
              <a:t/>
            </a:r>
            <a:br>
              <a:rPr lang="en-US" dirty="0"/>
            </a:br>
            <a:endParaRPr lang="en-US" dirty="0"/>
          </a:p>
        </p:txBody>
      </p:sp>
      <p:sp>
        <p:nvSpPr>
          <p:cNvPr id="3" name="Content Placeholder 2"/>
          <p:cNvSpPr>
            <a:spLocks noGrp="1"/>
          </p:cNvSpPr>
          <p:nvPr>
            <p:ph idx="1"/>
          </p:nvPr>
        </p:nvSpPr>
        <p:spPr>
          <a:xfrm>
            <a:off x="1295402" y="3203511"/>
            <a:ext cx="9601196" cy="3318936"/>
          </a:xfrm>
        </p:spPr>
        <p:txBody>
          <a:bodyPr>
            <a:normAutofit/>
          </a:bodyPr>
          <a:lstStyle/>
          <a:p>
            <a:pPr marL="0" indent="0" algn="ctr">
              <a:buNone/>
            </a:pPr>
            <a:r>
              <a:rPr lang="en-US" sz="3600" dirty="0"/>
              <a:t>The responsibility is </a:t>
            </a:r>
            <a:r>
              <a:rPr lang="en-US" sz="3600" dirty="0" smtClean="0"/>
              <a:t>with </a:t>
            </a:r>
            <a:r>
              <a:rPr lang="en-US" sz="3600" b="1" u="sng" dirty="0" smtClean="0"/>
              <a:t>all members </a:t>
            </a:r>
            <a:r>
              <a:rPr lang="en-US" sz="3600" dirty="0" smtClean="0"/>
              <a:t>of </a:t>
            </a:r>
            <a:r>
              <a:rPr lang="en-US" sz="3600" dirty="0"/>
              <a:t>the Transformation Committee and includes activities such as </a:t>
            </a:r>
            <a:r>
              <a:rPr lang="en-US" sz="3600" b="1" dirty="0"/>
              <a:t>selection, monitoring and </a:t>
            </a:r>
            <a:r>
              <a:rPr lang="en-US" sz="3600" b="1" dirty="0" smtClean="0"/>
              <a:t>reporting. </a:t>
            </a:r>
            <a:endParaRPr lang="en-US" sz="3600" b="1" dirty="0"/>
          </a:p>
        </p:txBody>
      </p:sp>
    </p:spTree>
    <p:extLst>
      <p:ext uri="{BB962C8B-B14F-4D97-AF65-F5344CB8AC3E}">
        <p14:creationId xmlns:p14="http://schemas.microsoft.com/office/powerpoint/2010/main" val="42338950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881" y="820766"/>
            <a:ext cx="9601196" cy="1303867"/>
          </a:xfrm>
        </p:spPr>
        <p:txBody>
          <a:bodyPr>
            <a:normAutofit fontScale="90000"/>
          </a:bodyPr>
          <a:lstStyle/>
          <a:p>
            <a:r>
              <a:rPr lang="en-US" b="1" dirty="0"/>
              <a:t>How can we make sure that we are doing the right projects</a:t>
            </a:r>
            <a:r>
              <a:rPr lang="en-US" b="1" dirty="0" smtClean="0"/>
              <a:t>?</a:t>
            </a:r>
            <a:r>
              <a:rPr lang="en-US" dirty="0"/>
              <a:t/>
            </a:r>
            <a:br>
              <a:rPr lang="en-US" dirty="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949" y="1974757"/>
            <a:ext cx="7947435" cy="4424410"/>
          </a:xfrm>
          <a:prstGeom prst="rect">
            <a:avLst/>
          </a:prstGeom>
        </p:spPr>
      </p:pic>
    </p:spTree>
    <p:extLst>
      <p:ext uri="{BB962C8B-B14F-4D97-AF65-F5344CB8AC3E}">
        <p14:creationId xmlns:p14="http://schemas.microsoft.com/office/powerpoint/2010/main" val="14312554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ject Selection Process"/>
          <p:cNvPicPr/>
          <p:nvPr/>
        </p:nvPicPr>
        <p:blipFill>
          <a:blip r:embed="rId3">
            <a:extLst>
              <a:ext uri="{28A0092B-C50C-407E-A947-70E740481C1C}">
                <a14:useLocalDpi xmlns:a14="http://schemas.microsoft.com/office/drawing/2010/main" val="0"/>
              </a:ext>
            </a:extLst>
          </a:blip>
          <a:srcRect/>
          <a:stretch>
            <a:fillRect/>
          </a:stretch>
        </p:blipFill>
        <p:spPr bwMode="auto">
          <a:xfrm>
            <a:off x="895350" y="945140"/>
            <a:ext cx="10634402" cy="2102860"/>
          </a:xfrm>
          <a:prstGeom prst="rect">
            <a:avLst/>
          </a:prstGeom>
          <a:noFill/>
          <a:ln>
            <a:noFill/>
          </a:ln>
        </p:spPr>
      </p:pic>
      <p:pic>
        <p:nvPicPr>
          <p:cNvPr id="3" name="Content Placeholder 5"/>
          <p:cNvPicPr>
            <a:picLocks noGrp="1" noChangeAspect="1"/>
          </p:cNvPicPr>
          <p:nvPr>
            <p:ph idx="1"/>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700452" y="3399034"/>
            <a:ext cx="2595698" cy="2677915"/>
          </a:xfrm>
          <a:prstGeom prst="rect">
            <a:avLst/>
          </a:prstGeom>
        </p:spPr>
      </p:pic>
    </p:spTree>
    <p:extLst>
      <p:ext uri="{BB962C8B-B14F-4D97-AF65-F5344CB8AC3E}">
        <p14:creationId xmlns:p14="http://schemas.microsoft.com/office/powerpoint/2010/main" val="25331315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139" y="890692"/>
            <a:ext cx="9601196" cy="1303867"/>
          </a:xfrm>
        </p:spPr>
        <p:txBody>
          <a:bodyPr/>
          <a:lstStyle/>
          <a:p>
            <a:r>
              <a:rPr lang="en-US" b="1" dirty="0" smtClean="0"/>
              <a:t>Tracking Results</a:t>
            </a:r>
            <a:endParaRPr lang="en-US" b="1" dirty="0"/>
          </a:p>
        </p:txBody>
      </p:sp>
      <p:sp>
        <p:nvSpPr>
          <p:cNvPr id="4" name="Content Placeholder 2"/>
          <p:cNvSpPr txBox="1">
            <a:spLocks/>
          </p:cNvSpPr>
          <p:nvPr/>
        </p:nvSpPr>
        <p:spPr>
          <a:xfrm>
            <a:off x="1377837" y="2945551"/>
            <a:ext cx="9854041" cy="2067023"/>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ctr"/>
            <a:r>
              <a:rPr lang="en-US" sz="3600" dirty="0" smtClean="0"/>
              <a:t>Developing performance measures</a:t>
            </a:r>
          </a:p>
          <a:p>
            <a:pPr algn="ctr"/>
            <a:r>
              <a:rPr lang="en-US" sz="3600" dirty="0" smtClean="0"/>
              <a:t>Follow-up meetings</a:t>
            </a:r>
          </a:p>
          <a:p>
            <a:pPr algn="ctr"/>
            <a:r>
              <a:rPr lang="en-US" sz="3600" dirty="0" smtClean="0"/>
              <a:t>Accountability</a:t>
            </a:r>
          </a:p>
          <a:p>
            <a:pPr algn="ctr"/>
            <a:r>
              <a:rPr lang="en-US" sz="3600" dirty="0" smtClean="0"/>
              <a:t>Templates/tools/hints</a:t>
            </a:r>
            <a:endParaRPr lang="en-US" sz="3600" b="1" dirty="0" smtClean="0"/>
          </a:p>
        </p:txBody>
      </p:sp>
      <p:pic>
        <p:nvPicPr>
          <p:cNvPr id="4099" name="Picture 3" descr="C:\Users\petersonp\Desktop\ke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74670">
            <a:off x="9294174" y="813302"/>
            <a:ext cx="1659491" cy="179778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316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Charge to Pilot Agencies</a:t>
            </a:r>
            <a:endParaRPr lang="en-US" b="1" dirty="0"/>
          </a:p>
        </p:txBody>
      </p:sp>
      <p:sp>
        <p:nvSpPr>
          <p:cNvPr id="3" name="Content Placeholder 2"/>
          <p:cNvSpPr>
            <a:spLocks noGrp="1"/>
          </p:cNvSpPr>
          <p:nvPr>
            <p:ph idx="1"/>
          </p:nvPr>
        </p:nvSpPr>
        <p:spPr>
          <a:xfrm>
            <a:off x="1295402" y="2442632"/>
            <a:ext cx="9601196" cy="3318936"/>
          </a:xfrm>
        </p:spPr>
        <p:txBody>
          <a:bodyPr>
            <a:noAutofit/>
          </a:bodyPr>
          <a:lstStyle/>
          <a:p>
            <a:r>
              <a:rPr lang="en-US" sz="2800" b="1" dirty="0">
                <a:solidFill>
                  <a:srgbClr val="0070C0"/>
                </a:solidFill>
              </a:rPr>
              <a:t>Vision Statement:</a:t>
            </a:r>
            <a:r>
              <a:rPr lang="en-US" sz="2800" dirty="0">
                <a:solidFill>
                  <a:srgbClr val="0070C0"/>
                </a:solidFill>
              </a:rPr>
              <a:t>  </a:t>
            </a:r>
            <a:r>
              <a:rPr lang="en-US" sz="2800" dirty="0"/>
              <a:t>State agency staff at all levels are working collaboratively to improve service to Connecticut residents</a:t>
            </a:r>
            <a:r>
              <a:rPr lang="en-US" sz="2800" dirty="0" smtClean="0"/>
              <a:t>.</a:t>
            </a:r>
          </a:p>
          <a:p>
            <a:endParaRPr lang="en-US" sz="1000" dirty="0"/>
          </a:p>
          <a:p>
            <a:r>
              <a:rPr lang="en-US" sz="2800" b="1" dirty="0">
                <a:solidFill>
                  <a:srgbClr val="0070C0"/>
                </a:solidFill>
              </a:rPr>
              <a:t>Mission Statement:  </a:t>
            </a:r>
            <a:r>
              <a:rPr lang="en-US" sz="2800" dirty="0" smtClean="0"/>
              <a:t>To </a:t>
            </a:r>
            <a:r>
              <a:rPr lang="en-US" sz="2800" dirty="0"/>
              <a:t>develop and sustain a workplace culture that encourages input from all </a:t>
            </a:r>
            <a:r>
              <a:rPr lang="en-US" sz="2800" dirty="0" smtClean="0"/>
              <a:t>employees </a:t>
            </a:r>
            <a:r>
              <a:rPr lang="en-US" sz="2800" dirty="0"/>
              <a:t>resulting in innovations, continuous </a:t>
            </a:r>
            <a:r>
              <a:rPr lang="en-US" sz="2800" dirty="0" smtClean="0"/>
              <a:t>improvement, </a:t>
            </a:r>
            <a:r>
              <a:rPr lang="en-US" sz="2800" dirty="0"/>
              <a:t>and efficiencies in state </a:t>
            </a:r>
            <a:r>
              <a:rPr lang="en-US" sz="2800" dirty="0" smtClean="0"/>
              <a:t>government </a:t>
            </a:r>
            <a:r>
              <a:rPr lang="en-US" sz="2800" dirty="0"/>
              <a:t>through positive and productive labor management relationships.</a:t>
            </a:r>
          </a:p>
          <a:p>
            <a:endParaRPr lang="en-US" sz="2800" dirty="0"/>
          </a:p>
        </p:txBody>
      </p:sp>
    </p:spTree>
    <p:extLst>
      <p:ext uri="{BB962C8B-B14F-4D97-AF65-F5344CB8AC3E}">
        <p14:creationId xmlns:p14="http://schemas.microsoft.com/office/powerpoint/2010/main" val="24344851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2910" y="1086419"/>
            <a:ext cx="9601196" cy="1303867"/>
          </a:xfrm>
        </p:spPr>
        <p:txBody>
          <a:bodyPr/>
          <a:lstStyle/>
          <a:p>
            <a:r>
              <a:rPr lang="en-US" b="1" dirty="0" smtClean="0"/>
              <a:t>Measuring Results</a:t>
            </a:r>
            <a:endParaRPr lang="en-US" b="1" dirty="0"/>
          </a:p>
        </p:txBody>
      </p:sp>
      <p:sp>
        <p:nvSpPr>
          <p:cNvPr id="3" name="Content Placeholder 2"/>
          <p:cNvSpPr>
            <a:spLocks noGrp="1"/>
          </p:cNvSpPr>
          <p:nvPr>
            <p:ph idx="1"/>
          </p:nvPr>
        </p:nvSpPr>
        <p:spPr>
          <a:xfrm>
            <a:off x="921239" y="2807496"/>
            <a:ext cx="10544538" cy="3318936"/>
          </a:xfrm>
        </p:spPr>
        <p:txBody>
          <a:bodyPr>
            <a:normAutofit fontScale="92500" lnSpcReduction="20000"/>
          </a:bodyPr>
          <a:lstStyle/>
          <a:p>
            <a:pPr algn="ctr"/>
            <a:r>
              <a:rPr lang="en-US" sz="3200" dirty="0" smtClean="0"/>
              <a:t>Baseline data </a:t>
            </a:r>
          </a:p>
          <a:p>
            <a:pPr algn="ctr"/>
            <a:r>
              <a:rPr lang="en-US" sz="3200" dirty="0" smtClean="0"/>
              <a:t>Benchmarking</a:t>
            </a:r>
          </a:p>
          <a:p>
            <a:pPr algn="ctr"/>
            <a:r>
              <a:rPr lang="en-US" sz="3200" dirty="0" smtClean="0"/>
              <a:t>Measurement categories </a:t>
            </a:r>
          </a:p>
          <a:p>
            <a:pPr algn="ctr"/>
            <a:r>
              <a:rPr lang="en-US" sz="3200" dirty="0" smtClean="0"/>
              <a:t>Regular discussion: “what gets measured, gets managed”</a:t>
            </a:r>
          </a:p>
          <a:p>
            <a:pPr algn="ctr"/>
            <a:r>
              <a:rPr lang="en-US" sz="3200" dirty="0" smtClean="0"/>
              <a:t>Templates/tools/hints</a:t>
            </a:r>
          </a:p>
          <a:p>
            <a:pPr algn="ctr"/>
            <a:r>
              <a:rPr lang="en-US" sz="3200" b="1" dirty="0" smtClean="0"/>
              <a:t>What type/amount of data does your agency collect?</a:t>
            </a:r>
          </a:p>
        </p:txBody>
      </p:sp>
      <p:pic>
        <p:nvPicPr>
          <p:cNvPr id="5122" name="Picture 2" descr="https://encrypted-tbn3.gstatic.com/images?q=tbn:ANd9GcQQtb_piaQH_DOqNpcps6wsMIIi9qpmLIOSwzeK8Pg0uEmv6FtI">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3025" y="622887"/>
            <a:ext cx="2358119" cy="176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6937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1719" y="711188"/>
            <a:ext cx="8057704" cy="2113035"/>
          </a:xfrm>
        </p:spPr>
        <p:txBody>
          <a:bodyPr>
            <a:normAutofit/>
          </a:bodyPr>
          <a:lstStyle/>
          <a:p>
            <a:r>
              <a:rPr lang="en-US" sz="4000" b="1" dirty="0" smtClean="0"/>
              <a:t>What is a Measureable Objective?</a:t>
            </a:r>
            <a:endParaRPr lang="en-US" sz="4000" b="1" dirty="0"/>
          </a:p>
        </p:txBody>
      </p:sp>
      <p:sp>
        <p:nvSpPr>
          <p:cNvPr id="5" name="Content Placeholder 2"/>
          <p:cNvSpPr txBox="1">
            <a:spLocks/>
          </p:cNvSpPr>
          <p:nvPr/>
        </p:nvSpPr>
        <p:spPr>
          <a:xfrm>
            <a:off x="6676274" y="2627354"/>
            <a:ext cx="4560426" cy="3468645"/>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a:lstStyle>
          <a:p>
            <a:pPr marL="0" indent="0">
              <a:buNone/>
            </a:pPr>
            <a:r>
              <a:rPr lang="en-US" sz="2800" b="1" dirty="0" smtClean="0">
                <a:solidFill>
                  <a:srgbClr val="0070C0"/>
                </a:solidFill>
              </a:rPr>
              <a:t> </a:t>
            </a:r>
          </a:p>
          <a:p>
            <a:pPr marL="0" indent="0">
              <a:buNone/>
            </a:pPr>
            <a:r>
              <a:rPr lang="en-US" sz="2800" b="1" dirty="0" smtClean="0">
                <a:solidFill>
                  <a:schemeClr val="tx1"/>
                </a:solidFill>
              </a:rPr>
              <a:t>- an action verb </a:t>
            </a:r>
            <a:r>
              <a:rPr lang="en-US" sz="2800" b="1" dirty="0" smtClean="0">
                <a:solidFill>
                  <a:srgbClr val="0070C0"/>
                </a:solidFill>
              </a:rPr>
              <a:t>(increase/decrease)</a:t>
            </a:r>
          </a:p>
          <a:p>
            <a:pPr marL="0" indent="0">
              <a:buNone/>
            </a:pPr>
            <a:r>
              <a:rPr lang="en-US" sz="2800" b="1" dirty="0" smtClean="0">
                <a:solidFill>
                  <a:schemeClr val="tx1"/>
                </a:solidFill>
              </a:rPr>
              <a:t>-measureable output </a:t>
            </a:r>
          </a:p>
          <a:p>
            <a:pPr marL="0" indent="0">
              <a:buNone/>
            </a:pPr>
            <a:r>
              <a:rPr lang="en-US" sz="2800" b="1" dirty="0" smtClean="0">
                <a:solidFill>
                  <a:srgbClr val="0070C0"/>
                </a:solidFill>
              </a:rPr>
              <a:t>(count, %, rate)</a:t>
            </a:r>
          </a:p>
          <a:p>
            <a:pPr>
              <a:buFontTx/>
              <a:buChar char="-"/>
            </a:pPr>
            <a:r>
              <a:rPr lang="en-US" sz="2800" b="1" dirty="0" smtClean="0">
                <a:solidFill>
                  <a:schemeClr val="tx1"/>
                </a:solidFill>
              </a:rPr>
              <a:t>quantity improvement </a:t>
            </a:r>
          </a:p>
          <a:p>
            <a:pPr marL="0" indent="0">
              <a:buNone/>
            </a:pPr>
            <a:r>
              <a:rPr lang="en-US" sz="2800" b="1" dirty="0" smtClean="0">
                <a:solidFill>
                  <a:srgbClr val="0070C0"/>
                </a:solidFill>
              </a:rPr>
              <a:t>(by x %)</a:t>
            </a:r>
          </a:p>
          <a:p>
            <a:pPr marL="0" indent="0">
              <a:buNone/>
            </a:pPr>
            <a:r>
              <a:rPr lang="en-US" sz="2800" b="1" dirty="0" smtClean="0">
                <a:solidFill>
                  <a:schemeClr val="tx1"/>
                </a:solidFill>
              </a:rPr>
              <a:t>- time frame </a:t>
            </a:r>
            <a:r>
              <a:rPr lang="en-US" sz="2800" b="1" dirty="0" smtClean="0">
                <a:solidFill>
                  <a:srgbClr val="0070C0"/>
                </a:solidFill>
              </a:rPr>
              <a:t>(by xx/xx/xx)</a:t>
            </a:r>
          </a:p>
          <a:p>
            <a:pPr marL="0" indent="0">
              <a:buNone/>
            </a:pPr>
            <a:r>
              <a:rPr lang="en-US" sz="2800" b="1" dirty="0" smtClean="0">
                <a:solidFill>
                  <a:srgbClr val="0070C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802" y="2627354"/>
            <a:ext cx="5894472" cy="3253749"/>
          </a:xfrm>
          <a:prstGeom prst="rect">
            <a:avLst/>
          </a:prstGeom>
        </p:spPr>
      </p:pic>
      <p:sp>
        <p:nvSpPr>
          <p:cNvPr id="4" name="TextBox 3"/>
          <p:cNvSpPr txBox="1"/>
          <p:nvPr/>
        </p:nvSpPr>
        <p:spPr>
          <a:xfrm>
            <a:off x="114300" y="6315075"/>
            <a:ext cx="3614738" cy="369332"/>
          </a:xfrm>
          <a:prstGeom prst="rect">
            <a:avLst/>
          </a:prstGeom>
          <a:noFill/>
        </p:spPr>
        <p:txBody>
          <a:bodyPr wrap="square" rtlCol="0">
            <a:spAutoFit/>
          </a:bodyPr>
          <a:lstStyle/>
          <a:p>
            <a:r>
              <a:rPr lang="en-US" dirty="0" smtClean="0"/>
              <a:t>As presented by the State of Maine</a:t>
            </a:r>
            <a:endParaRPr lang="en-US" dirty="0"/>
          </a:p>
        </p:txBody>
      </p:sp>
    </p:spTree>
    <p:extLst>
      <p:ext uri="{BB962C8B-B14F-4D97-AF65-F5344CB8AC3E}">
        <p14:creationId xmlns:p14="http://schemas.microsoft.com/office/powerpoint/2010/main" val="20841166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64202"/>
            <a:ext cx="9601196" cy="1303867"/>
          </a:xfrm>
        </p:spPr>
        <p:txBody>
          <a:bodyPr/>
          <a:lstStyle/>
          <a:p>
            <a:r>
              <a:rPr lang="en-US" b="1" dirty="0" smtClean="0"/>
              <a:t>Accountability</a:t>
            </a:r>
            <a:endParaRPr lang="en-US" b="1" dirty="0"/>
          </a:p>
        </p:txBody>
      </p:sp>
      <p:sp>
        <p:nvSpPr>
          <p:cNvPr id="3" name="Content Placeholder 2"/>
          <p:cNvSpPr>
            <a:spLocks noGrp="1"/>
          </p:cNvSpPr>
          <p:nvPr>
            <p:ph idx="1"/>
          </p:nvPr>
        </p:nvSpPr>
        <p:spPr>
          <a:xfrm>
            <a:off x="0" y="2995693"/>
            <a:ext cx="11223811" cy="1844127"/>
          </a:xfrm>
        </p:spPr>
        <p:txBody>
          <a:bodyPr>
            <a:noAutofit/>
          </a:bodyPr>
          <a:lstStyle/>
          <a:p>
            <a:pPr lvl="2" algn="ctr"/>
            <a:r>
              <a:rPr lang="en-US" sz="4000" dirty="0" smtClean="0"/>
              <a:t>Report Template</a:t>
            </a:r>
            <a:endParaRPr lang="en-US" sz="4400" dirty="0"/>
          </a:p>
          <a:p>
            <a:pPr lvl="2" algn="ctr"/>
            <a:r>
              <a:rPr lang="en-US" sz="4000" dirty="0" smtClean="0"/>
              <a:t>Reporting Schedule</a:t>
            </a:r>
            <a:endParaRPr lang="en-US" sz="4400" dirty="0"/>
          </a:p>
          <a:p>
            <a:pPr lvl="2" algn="ctr"/>
            <a:r>
              <a:rPr lang="en-US" sz="4000" dirty="0" smtClean="0"/>
              <a:t>Adjust as Necessary</a:t>
            </a:r>
            <a:endParaRPr lang="en-US" sz="4400" dirty="0"/>
          </a:p>
          <a:p>
            <a:pPr algn="ctr"/>
            <a:endParaRPr lang="en-US" sz="4800" dirty="0"/>
          </a:p>
        </p:txBody>
      </p:sp>
    </p:spTree>
    <p:extLst>
      <p:ext uri="{BB962C8B-B14F-4D97-AF65-F5344CB8AC3E}">
        <p14:creationId xmlns:p14="http://schemas.microsoft.com/office/powerpoint/2010/main" val="38662055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We Must Be Accountable to Each Other!</a:t>
            </a:r>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173" y="2765612"/>
            <a:ext cx="2768973" cy="280233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3666" y="2765612"/>
            <a:ext cx="2802334" cy="2802334"/>
          </a:xfrm>
          <a:prstGeom prst="rect">
            <a:avLst/>
          </a:prstGeom>
        </p:spPr>
      </p:pic>
      <p:sp>
        <p:nvSpPr>
          <p:cNvPr id="8" name="Right Arrow 7"/>
          <p:cNvSpPr/>
          <p:nvPr/>
        </p:nvSpPr>
        <p:spPr>
          <a:xfrm>
            <a:off x="6332716" y="3879908"/>
            <a:ext cx="1021977" cy="57374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6916" y="2765612"/>
            <a:ext cx="3448623" cy="2934110"/>
          </a:xfrm>
          <a:prstGeom prst="rect">
            <a:avLst/>
          </a:prstGeom>
        </p:spPr>
      </p:pic>
    </p:spTree>
    <p:extLst>
      <p:ext uri="{BB962C8B-B14F-4D97-AF65-F5344CB8AC3E}">
        <p14:creationId xmlns:p14="http://schemas.microsoft.com/office/powerpoint/2010/main" val="18529448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Transformation Exercise: </a:t>
            </a:r>
            <a:r>
              <a:rPr lang="en-US" b="1" dirty="0" smtClean="0">
                <a:solidFill>
                  <a:srgbClr val="0070C0"/>
                </a:solidFill>
              </a:rPr>
              <a:t>30 Minutes</a:t>
            </a:r>
            <a:endParaRPr lang="en-US" b="1" dirty="0">
              <a:solidFill>
                <a:srgbClr val="0070C0"/>
              </a:solidFill>
            </a:endParaRPr>
          </a:p>
        </p:txBody>
      </p:sp>
      <p:sp>
        <p:nvSpPr>
          <p:cNvPr id="3" name="Content Placeholder 2"/>
          <p:cNvSpPr>
            <a:spLocks noGrp="1"/>
          </p:cNvSpPr>
          <p:nvPr>
            <p:ph idx="1"/>
          </p:nvPr>
        </p:nvSpPr>
        <p:spPr>
          <a:xfrm>
            <a:off x="933450" y="2703805"/>
            <a:ext cx="5755341" cy="3612684"/>
          </a:xfrm>
        </p:spPr>
        <p:txBody>
          <a:bodyPr>
            <a:normAutofit/>
          </a:bodyPr>
          <a:lstStyle/>
          <a:p>
            <a:pPr marL="0" indent="0">
              <a:buNone/>
            </a:pPr>
            <a:r>
              <a:rPr lang="en-US" sz="3200" b="1" dirty="0" smtClean="0"/>
              <a:t>Please identify: </a:t>
            </a:r>
          </a:p>
          <a:p>
            <a:pPr marL="971550" lvl="1" indent="-514350">
              <a:buFont typeface="+mj-lt"/>
              <a:buAutoNum type="arabicPeriod"/>
            </a:pPr>
            <a:r>
              <a:rPr lang="en-US" sz="2800" dirty="0" smtClean="0"/>
              <a:t>Tools/templates you can use</a:t>
            </a:r>
          </a:p>
          <a:p>
            <a:pPr marL="971550" lvl="1" indent="-514350">
              <a:buFont typeface="+mj-lt"/>
              <a:buAutoNum type="arabicPeriod"/>
            </a:pPr>
            <a:r>
              <a:rPr lang="en-US" sz="2800" dirty="0" smtClean="0"/>
              <a:t>Resources (people, time, data, etc.) you will need</a:t>
            </a:r>
          </a:p>
          <a:p>
            <a:pPr marL="971550" lvl="1" indent="-514350">
              <a:buFont typeface="+mj-lt"/>
              <a:buAutoNum type="arabicPeriod"/>
            </a:pPr>
            <a:r>
              <a:rPr lang="en-US" sz="2800" dirty="0" smtClean="0"/>
              <a:t>Next steps</a:t>
            </a:r>
          </a:p>
          <a:p>
            <a:pPr lvl="1"/>
            <a:endParaRPr lang="en-US" sz="2800" dirty="0" smtClean="0"/>
          </a:p>
          <a:p>
            <a:endParaRPr lang="en-US" sz="3200" dirty="0" smtClean="0"/>
          </a:p>
          <a:p>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9704" y="2703805"/>
            <a:ext cx="3836894" cy="33509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108376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280621" y="5067050"/>
            <a:ext cx="9601196" cy="903444"/>
          </a:xfrm>
        </p:spPr>
        <p:txBody>
          <a:bodyPr>
            <a:normAutofit/>
          </a:bodyPr>
          <a:lstStyle/>
          <a:p>
            <a:pPr marL="0" indent="0" algn="ctr">
              <a:buNone/>
            </a:pPr>
            <a:r>
              <a:rPr lang="en-US" sz="4400" b="1" dirty="0">
                <a:solidFill>
                  <a:srgbClr val="0070C0"/>
                </a:solidFill>
                <a:hlinkClick r:id="rId3"/>
              </a:rPr>
              <a:t>www.ct.gov/LeanCT</a:t>
            </a:r>
            <a:endParaRPr lang="en-US" sz="4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6878" y="823631"/>
            <a:ext cx="6708681" cy="390973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30195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3585632"/>
            <a:ext cx="9601196" cy="757768"/>
          </a:xfrm>
        </p:spPr>
        <p:txBody>
          <a:bodyPr/>
          <a:lstStyle/>
          <a:p>
            <a:pPr marL="0" indent="0" algn="ctr">
              <a:buNone/>
            </a:pPr>
            <a:r>
              <a:rPr lang="en-US" sz="3600" dirty="0" smtClean="0"/>
              <a:t>Review of the Transformation Agreement</a:t>
            </a:r>
          </a:p>
          <a:p>
            <a:endParaRPr lang="en-US" dirty="0" smtClean="0"/>
          </a:p>
          <a:p>
            <a:endParaRPr lang="en-US" dirty="0"/>
          </a:p>
        </p:txBody>
      </p:sp>
      <p:sp>
        <p:nvSpPr>
          <p:cNvPr id="4" name="Title 1"/>
          <p:cNvSpPr txBox="1">
            <a:spLocks/>
          </p:cNvSpPr>
          <p:nvPr/>
        </p:nvSpPr>
        <p:spPr>
          <a:xfrm>
            <a:off x="1295401" y="1032932"/>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t>Charge to Pilot Agencies: </a:t>
            </a:r>
            <a:r>
              <a:rPr lang="en-US" b="1" dirty="0" smtClean="0">
                <a:solidFill>
                  <a:srgbClr val="0070C0"/>
                </a:solidFill>
              </a:rPr>
              <a:t>Part I</a:t>
            </a:r>
            <a:endParaRPr lang="en-US" b="1" dirty="0">
              <a:solidFill>
                <a:srgbClr val="0070C0"/>
              </a:solidFill>
            </a:endParaRPr>
          </a:p>
        </p:txBody>
      </p:sp>
    </p:spTree>
    <p:extLst>
      <p:ext uri="{BB962C8B-B14F-4D97-AF65-F5344CB8AC3E}">
        <p14:creationId xmlns:p14="http://schemas.microsoft.com/office/powerpoint/2010/main" val="1942391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6923" y="2823632"/>
            <a:ext cx="8058152" cy="3318936"/>
          </a:xfrm>
        </p:spPr>
        <p:txBody>
          <a:bodyPr/>
          <a:lstStyle/>
          <a:p>
            <a:r>
              <a:rPr lang="en-US" sz="3600" dirty="0" smtClean="0"/>
              <a:t>Transformation Committees</a:t>
            </a:r>
          </a:p>
          <a:p>
            <a:pPr lvl="1"/>
            <a:r>
              <a:rPr lang="en-US" sz="3600" dirty="0" smtClean="0"/>
              <a:t>Membership</a:t>
            </a:r>
            <a:endParaRPr lang="en-US" sz="3600" dirty="0"/>
          </a:p>
          <a:p>
            <a:pPr lvl="1"/>
            <a:r>
              <a:rPr lang="en-US" sz="3600" dirty="0" smtClean="0"/>
              <a:t>Committee and Meeting Structure</a:t>
            </a:r>
          </a:p>
          <a:p>
            <a:endParaRPr lang="en-US" dirty="0"/>
          </a:p>
        </p:txBody>
      </p:sp>
      <p:sp>
        <p:nvSpPr>
          <p:cNvPr id="4" name="Title 1"/>
          <p:cNvSpPr txBox="1">
            <a:spLocks/>
          </p:cNvSpPr>
          <p:nvPr/>
        </p:nvSpPr>
        <p:spPr>
          <a:xfrm>
            <a:off x="1295401" y="1032932"/>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t>Charge to Pilot Agencies: </a:t>
            </a:r>
            <a:r>
              <a:rPr lang="en-US" b="1" dirty="0" smtClean="0">
                <a:solidFill>
                  <a:srgbClr val="0070C0"/>
                </a:solidFill>
              </a:rPr>
              <a:t>Part II</a:t>
            </a:r>
            <a:endParaRPr lang="en-US" b="1" dirty="0">
              <a:solidFill>
                <a:srgbClr val="0070C0"/>
              </a:solidFill>
            </a:endParaRPr>
          </a:p>
        </p:txBody>
      </p:sp>
    </p:spTree>
    <p:extLst>
      <p:ext uri="{BB962C8B-B14F-4D97-AF65-F5344CB8AC3E}">
        <p14:creationId xmlns:p14="http://schemas.microsoft.com/office/powerpoint/2010/main" val="653529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1085" y="1271990"/>
            <a:ext cx="3789829" cy="724150"/>
          </a:xfrm>
        </p:spPr>
        <p:txBody>
          <a:bodyPr>
            <a:noAutofit/>
          </a:bodyPr>
          <a:lstStyle/>
          <a:p>
            <a:pPr marL="0" indent="0">
              <a:buNone/>
            </a:pPr>
            <a:r>
              <a:rPr lang="en-US" sz="4000" b="1" dirty="0" smtClean="0">
                <a:solidFill>
                  <a:srgbClr val="0070C0"/>
                </a:solidFill>
              </a:rPr>
              <a:t>Today’s Agenda</a:t>
            </a:r>
            <a:endParaRPr lang="en-US" sz="4000" b="1" dirty="0">
              <a:solidFill>
                <a:srgbClr val="0070C0"/>
              </a:solidFill>
            </a:endParaRPr>
          </a:p>
        </p:txBody>
      </p:sp>
      <p:sp>
        <p:nvSpPr>
          <p:cNvPr id="5" name="Rectangle 4"/>
          <p:cNvSpPr/>
          <p:nvPr/>
        </p:nvSpPr>
        <p:spPr>
          <a:xfrm>
            <a:off x="2057400" y="2491591"/>
            <a:ext cx="8496300" cy="4093428"/>
          </a:xfrm>
          <a:prstGeom prst="rect">
            <a:avLst/>
          </a:prstGeom>
        </p:spPr>
        <p:txBody>
          <a:bodyPr wrap="square">
            <a:spAutoFit/>
          </a:bodyPr>
          <a:lstStyle/>
          <a:p>
            <a:pPr marL="342900" indent="-342900">
              <a:buFont typeface="Wingdings" panose="05000000000000000000" pitchFamily="2" charset="2"/>
              <a:buChar char="ü"/>
            </a:pPr>
            <a:r>
              <a:rPr lang="en-US" sz="2600" dirty="0"/>
              <a:t>Review of vision, mission and charge to pilots (parts 1 and 2)</a:t>
            </a:r>
          </a:p>
          <a:p>
            <a:pPr marL="342900" indent="-342900">
              <a:buFont typeface="Arial" panose="020B0604020202020204" pitchFamily="34" charset="0"/>
              <a:buChar char="•"/>
            </a:pPr>
            <a:r>
              <a:rPr lang="en-US" sz="2600" dirty="0"/>
              <a:t>Review of charge to pilots (parts 3, 4 and 5)</a:t>
            </a:r>
          </a:p>
          <a:p>
            <a:pPr marL="342900" indent="-342900">
              <a:buFont typeface="Arial" panose="020B0604020202020204" pitchFamily="34" charset="0"/>
              <a:buChar char="•"/>
            </a:pPr>
            <a:r>
              <a:rPr lang="en-US" sz="2600" dirty="0"/>
              <a:t>Exercise to reinforce Lean tools</a:t>
            </a:r>
          </a:p>
          <a:p>
            <a:pPr marL="342900" indent="-342900">
              <a:buFont typeface="Arial" panose="020B0604020202020204" pitchFamily="34" charset="0"/>
              <a:buChar char="•"/>
            </a:pPr>
            <a:r>
              <a:rPr lang="en-US" sz="2600" dirty="0"/>
              <a:t>Lean and Transformation – </a:t>
            </a:r>
            <a:r>
              <a:rPr lang="en-US" sz="2600" dirty="0" smtClean="0"/>
              <a:t>state agency example</a:t>
            </a:r>
            <a:endParaRPr lang="en-US" sz="2600" dirty="0"/>
          </a:p>
          <a:p>
            <a:pPr marL="342900" indent="-342900">
              <a:buFont typeface="Arial" panose="020B0604020202020204" pitchFamily="34" charset="0"/>
              <a:buChar char="•"/>
              <a:defRPr/>
            </a:pPr>
            <a:r>
              <a:rPr lang="en-US" sz="2600" dirty="0"/>
              <a:t>Exercise to reinforce Lean tools</a:t>
            </a:r>
          </a:p>
          <a:p>
            <a:pPr marL="342900" indent="-342900">
              <a:buFont typeface="Arial" panose="020B0604020202020204" pitchFamily="34" charset="0"/>
              <a:buChar char="•"/>
            </a:pPr>
            <a:r>
              <a:rPr lang="en-US" sz="2600" dirty="0"/>
              <a:t>Lunch – 1 hour</a:t>
            </a:r>
          </a:p>
          <a:p>
            <a:pPr marL="342900" indent="-342900">
              <a:buFont typeface="Arial" panose="020B0604020202020204" pitchFamily="34" charset="0"/>
              <a:buChar char="•"/>
            </a:pPr>
            <a:r>
              <a:rPr lang="en-US" sz="2600" dirty="0"/>
              <a:t>Technical Skill Development </a:t>
            </a:r>
            <a:endParaRPr lang="en-US" sz="2600" dirty="0" smtClean="0"/>
          </a:p>
          <a:p>
            <a:pPr marL="342900" indent="-342900">
              <a:buFont typeface="Arial" panose="020B0604020202020204" pitchFamily="34" charset="0"/>
              <a:buChar char="•"/>
            </a:pPr>
            <a:r>
              <a:rPr lang="en-US" sz="2600" dirty="0" smtClean="0"/>
              <a:t>Simulation </a:t>
            </a:r>
            <a:r>
              <a:rPr lang="en-US" sz="2600" dirty="0"/>
              <a:t>and discussion</a:t>
            </a:r>
          </a:p>
          <a:p>
            <a:pPr marL="342900" indent="-342900">
              <a:buFont typeface="Arial" panose="020B0604020202020204" pitchFamily="34" charset="0"/>
              <a:buChar char="•"/>
            </a:pPr>
            <a:r>
              <a:rPr lang="en-US" sz="2600" dirty="0"/>
              <a:t>Q&amp;A and wrap-up</a:t>
            </a:r>
          </a:p>
          <a:p>
            <a:endParaRPr lang="en-US" sz="2600" dirty="0"/>
          </a:p>
        </p:txBody>
      </p:sp>
    </p:spTree>
    <p:extLst>
      <p:ext uri="{BB962C8B-B14F-4D97-AF65-F5344CB8AC3E}">
        <p14:creationId xmlns:p14="http://schemas.microsoft.com/office/powerpoint/2010/main" val="2305513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en-US" sz="3600" dirty="0" smtClean="0"/>
              <a:t>Soliciting Ideas</a:t>
            </a:r>
          </a:p>
          <a:p>
            <a:pPr algn="ctr"/>
            <a:r>
              <a:rPr lang="en-US" sz="3600" dirty="0" smtClean="0"/>
              <a:t>Selecting a Project</a:t>
            </a:r>
          </a:p>
          <a:p>
            <a:pPr algn="ctr"/>
            <a:r>
              <a:rPr lang="en-US" sz="3600" dirty="0" smtClean="0"/>
              <a:t>Tracking Results</a:t>
            </a:r>
          </a:p>
          <a:p>
            <a:pPr algn="ctr"/>
            <a:r>
              <a:rPr lang="en-US" sz="3600" dirty="0" smtClean="0"/>
              <a:t>Accountability</a:t>
            </a:r>
          </a:p>
          <a:p>
            <a:endParaRPr lang="en-US" dirty="0" smtClean="0"/>
          </a:p>
        </p:txBody>
      </p:sp>
      <p:sp>
        <p:nvSpPr>
          <p:cNvPr id="4" name="Title 1"/>
          <p:cNvSpPr txBox="1">
            <a:spLocks/>
          </p:cNvSpPr>
          <p:nvPr/>
        </p:nvSpPr>
        <p:spPr>
          <a:xfrm>
            <a:off x="1310642" y="929639"/>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Charge to Pilot Agencies: </a:t>
            </a:r>
            <a:r>
              <a:rPr lang="en-US" b="1" dirty="0">
                <a:solidFill>
                  <a:srgbClr val="0070C0"/>
                </a:solidFill>
              </a:rPr>
              <a:t>Part </a:t>
            </a:r>
            <a:r>
              <a:rPr lang="en-US" b="1" dirty="0" smtClean="0">
                <a:solidFill>
                  <a:srgbClr val="0070C0"/>
                </a:solidFill>
              </a:rPr>
              <a:t>III</a:t>
            </a:r>
            <a:endParaRPr lang="en-US" b="1" dirty="0">
              <a:solidFill>
                <a:srgbClr val="0070C0"/>
              </a:solidFill>
            </a:endParaRPr>
          </a:p>
        </p:txBody>
      </p:sp>
    </p:spTree>
    <p:extLst>
      <p:ext uri="{BB962C8B-B14F-4D97-AF65-F5344CB8AC3E}">
        <p14:creationId xmlns:p14="http://schemas.microsoft.com/office/powerpoint/2010/main" val="290515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6851" y="2728382"/>
            <a:ext cx="9601196" cy="3318936"/>
          </a:xfrm>
        </p:spPr>
        <p:txBody>
          <a:bodyPr>
            <a:normAutofit/>
          </a:bodyPr>
          <a:lstStyle/>
          <a:p>
            <a:r>
              <a:rPr lang="en-US" sz="3600" dirty="0" smtClean="0"/>
              <a:t>Roles of Agency Committees</a:t>
            </a:r>
          </a:p>
          <a:p>
            <a:pPr lvl="1"/>
            <a:r>
              <a:rPr lang="en-US" sz="3600" dirty="0" smtClean="0"/>
              <a:t>Process Transformation</a:t>
            </a:r>
          </a:p>
          <a:p>
            <a:pPr lvl="1"/>
            <a:r>
              <a:rPr lang="en-US" sz="3600" dirty="0" smtClean="0"/>
              <a:t>Ideas for Substantive Improvements in Quality of Efficiency</a:t>
            </a:r>
          </a:p>
          <a:p>
            <a:pPr lvl="1"/>
            <a:endParaRPr lang="en-US" sz="3600" dirty="0"/>
          </a:p>
        </p:txBody>
      </p:sp>
      <p:sp>
        <p:nvSpPr>
          <p:cNvPr id="4" name="Title 1"/>
          <p:cNvSpPr txBox="1">
            <a:spLocks/>
          </p:cNvSpPr>
          <p:nvPr/>
        </p:nvSpPr>
        <p:spPr>
          <a:xfrm>
            <a:off x="933450" y="929639"/>
            <a:ext cx="10267950"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Charge to Pilot Agencies: </a:t>
            </a:r>
            <a:r>
              <a:rPr lang="en-US" b="1" dirty="0" smtClean="0">
                <a:solidFill>
                  <a:srgbClr val="0070C0"/>
                </a:solidFill>
              </a:rPr>
              <a:t>Part IV </a:t>
            </a:r>
            <a:endParaRPr lang="en-US" b="1" dirty="0">
              <a:solidFill>
                <a:srgbClr val="0070C0"/>
              </a:solidFill>
            </a:endParaRPr>
          </a:p>
        </p:txBody>
      </p:sp>
    </p:spTree>
    <p:extLst>
      <p:ext uri="{BB962C8B-B14F-4D97-AF65-F5344CB8AC3E}">
        <p14:creationId xmlns:p14="http://schemas.microsoft.com/office/powerpoint/2010/main" val="1389739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“Numbers Exercise”</a:t>
            </a:r>
            <a:endParaRPr lang="en-US" b="1" dirty="0">
              <a:solidFill>
                <a:srgbClr val="0070C0"/>
              </a:solidFill>
            </a:endParaRPr>
          </a:p>
        </p:txBody>
      </p:sp>
      <p:sp>
        <p:nvSpPr>
          <p:cNvPr id="3" name="Content Placeholder 2"/>
          <p:cNvSpPr>
            <a:spLocks noGrp="1"/>
          </p:cNvSpPr>
          <p:nvPr>
            <p:ph idx="1"/>
          </p:nvPr>
        </p:nvSpPr>
        <p:spPr/>
        <p:txBody>
          <a:bodyPr>
            <a:normAutofit/>
          </a:bodyPr>
          <a:lstStyle/>
          <a:p>
            <a:pPr marL="342900" indent="-342900">
              <a:buFont typeface="+mj-lt"/>
              <a:buAutoNum type="arabicPeriod"/>
            </a:pPr>
            <a:r>
              <a:rPr lang="en-US" sz="2800" b="1" dirty="0" smtClean="0"/>
              <a:t>Strike out numbers 1-49 in the </a:t>
            </a:r>
            <a:r>
              <a:rPr lang="en-US" sz="2800" b="1" u="sng" dirty="0" smtClean="0"/>
              <a:t>correct sequence</a:t>
            </a:r>
            <a:endParaRPr lang="en-US" sz="2800" b="1" u="sng" dirty="0"/>
          </a:p>
          <a:p>
            <a:pPr marL="342900" indent="-342900">
              <a:buFont typeface="+mj-lt"/>
              <a:buAutoNum type="arabicPeriod"/>
            </a:pPr>
            <a:endParaRPr lang="en-US" sz="2800" b="1" dirty="0" smtClean="0"/>
          </a:p>
          <a:p>
            <a:pPr marL="342900" indent="-342900">
              <a:buFont typeface="+mj-lt"/>
              <a:buAutoNum type="arabicPeriod"/>
            </a:pPr>
            <a:r>
              <a:rPr lang="en-US" sz="2800" b="1" dirty="0"/>
              <a:t>You </a:t>
            </a:r>
            <a:r>
              <a:rPr lang="en-US" sz="2800" b="1" dirty="0" smtClean="0"/>
              <a:t>will have 20 seconds to complete the task</a:t>
            </a:r>
            <a:endParaRPr lang="en-US" sz="2800" b="1" dirty="0"/>
          </a:p>
          <a:p>
            <a:pPr marL="342900" indent="-342900">
              <a:buFont typeface="+mj-lt"/>
              <a:buAutoNum type="arabicPeriod"/>
            </a:pPr>
            <a:endParaRPr lang="en-US" sz="2800" b="1" dirty="0"/>
          </a:p>
          <a:p>
            <a:pPr marL="342900" indent="-342900">
              <a:buFont typeface="+mj-lt"/>
              <a:buAutoNum type="arabicPeriod"/>
            </a:pPr>
            <a:r>
              <a:rPr lang="en-US" sz="2800" b="1" dirty="0" smtClean="0"/>
              <a:t>You will get 3 tries to improve your time</a:t>
            </a:r>
            <a:endParaRPr lang="en-US" sz="2800" b="1" dirty="0"/>
          </a:p>
          <a:p>
            <a:endParaRPr lang="en-US" dirty="0"/>
          </a:p>
        </p:txBody>
      </p:sp>
    </p:spTree>
    <p:extLst>
      <p:ext uri="{BB962C8B-B14F-4D97-AF65-F5344CB8AC3E}">
        <p14:creationId xmlns:p14="http://schemas.microsoft.com/office/powerpoint/2010/main" val="2713473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4">
      <a:dk1>
        <a:sysClr val="windowText" lastClr="000000"/>
      </a:dk1>
      <a:lt1>
        <a:srgbClr val="FFFFFF"/>
      </a:lt1>
      <a:dk2>
        <a:srgbClr val="444D26"/>
      </a:dk2>
      <a:lt2>
        <a:srgbClr val="FFFFFF"/>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943</TotalTime>
  <Words>2300</Words>
  <Application>Microsoft Office PowerPoint</Application>
  <PresentationFormat>Widescreen</PresentationFormat>
  <Paragraphs>557</Paragraphs>
  <Slides>35</Slides>
  <Notes>35</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35</vt:i4>
      </vt:variant>
    </vt:vector>
  </HeadingPairs>
  <TitlesOfParts>
    <vt:vector size="57" baseType="lpstr">
      <vt:lpstr>Albertus</vt:lpstr>
      <vt:lpstr>Algerian</vt:lpstr>
      <vt:lpstr>Arial</vt:lpstr>
      <vt:lpstr>Bernard MT Condensed</vt:lpstr>
      <vt:lpstr>Bookshelf Symbol 1</vt:lpstr>
      <vt:lpstr>Calibri</vt:lpstr>
      <vt:lpstr>Franklin Gothic Demi</vt:lpstr>
      <vt:lpstr>Garamond</vt:lpstr>
      <vt:lpstr>Marigold</vt:lpstr>
      <vt:lpstr>OCR A Extended</vt:lpstr>
      <vt:lpstr>Old English</vt:lpstr>
      <vt:lpstr>Onyx</vt:lpstr>
      <vt:lpstr>Ozzie Black</vt:lpstr>
      <vt:lpstr>Paisley ICG 01 Alt</vt:lpstr>
      <vt:lpstr>Rockwell</vt:lpstr>
      <vt:lpstr>Stencil</vt:lpstr>
      <vt:lpstr>Strider</vt:lpstr>
      <vt:lpstr>Tahoma</vt:lpstr>
      <vt:lpstr>Times New Roman</vt:lpstr>
      <vt:lpstr>Wingdings</vt:lpstr>
      <vt:lpstr>Wingdings 2</vt:lpstr>
      <vt:lpstr>Organic</vt:lpstr>
      <vt:lpstr>Technical Skill Development for Agency Transformation Committees</vt:lpstr>
      <vt:lpstr>Good Morning!  </vt:lpstr>
      <vt:lpstr>Charge to Pilot Agencies</vt:lpstr>
      <vt:lpstr>PowerPoint Presentation</vt:lpstr>
      <vt:lpstr>PowerPoint Presentation</vt:lpstr>
      <vt:lpstr>PowerPoint Presentation</vt:lpstr>
      <vt:lpstr>PowerPoint Presentation</vt:lpstr>
      <vt:lpstr>PowerPoint Presentation</vt:lpstr>
      <vt:lpstr>“Numbers Exercise”</vt:lpstr>
      <vt:lpstr>PowerPoint Presentation</vt:lpstr>
      <vt:lpstr>PowerPoint Presentation</vt:lpstr>
      <vt:lpstr>PowerPoint Presentation</vt:lpstr>
      <vt:lpstr>“Numbers Exercise”</vt:lpstr>
      <vt:lpstr>BREAK</vt:lpstr>
      <vt:lpstr>Lean and Transformation</vt:lpstr>
      <vt:lpstr>Lean and Transformation: DOT Case Study</vt:lpstr>
      <vt:lpstr>Lean and Transformation: DDS Case Study</vt:lpstr>
      <vt:lpstr>Lean Exercise: Build Three (3) Peanut/Sunflower Seed Butter and Jelly  Cracker Sandwiches</vt:lpstr>
      <vt:lpstr>Lean Exercise: Build Three (3) Peanut/Sunflower Seed Butter and Jelly  Cracker Sandwiches</vt:lpstr>
      <vt:lpstr>PowerPoint Presentation</vt:lpstr>
      <vt:lpstr>Soliciting Ideas</vt:lpstr>
      <vt:lpstr>Soliciting Ideas: Small Group Discussion</vt:lpstr>
      <vt:lpstr>Selecting a Project </vt:lpstr>
      <vt:lpstr>Selecting a Project </vt:lpstr>
      <vt:lpstr>What is a “Lean” project?</vt:lpstr>
      <vt:lpstr>Who is responsible? </vt:lpstr>
      <vt:lpstr>How can we make sure that we are doing the right projects? </vt:lpstr>
      <vt:lpstr>PowerPoint Presentation</vt:lpstr>
      <vt:lpstr>Tracking Results</vt:lpstr>
      <vt:lpstr>Measuring Results</vt:lpstr>
      <vt:lpstr>What is a Measureable Objective?</vt:lpstr>
      <vt:lpstr>Accountability</vt:lpstr>
      <vt:lpstr>We Must Be Accountable to Each Other!</vt:lpstr>
      <vt:lpstr>Transformation Exercise: 30 Minutes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Next ?</dc:title>
  <dc:creator>Fisher, Alison</dc:creator>
  <cp:lastModifiedBy>Fisher, Alison</cp:lastModifiedBy>
  <cp:revision>131</cp:revision>
  <cp:lastPrinted>2014-09-18T18:43:57Z</cp:lastPrinted>
  <dcterms:created xsi:type="dcterms:W3CDTF">2014-05-27T19:20:39Z</dcterms:created>
  <dcterms:modified xsi:type="dcterms:W3CDTF">2014-09-18T18:45:53Z</dcterms:modified>
</cp:coreProperties>
</file>