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85" r:id="rId3"/>
    <p:sldId id="286" r:id="rId4"/>
    <p:sldId id="287" r:id="rId5"/>
    <p:sldId id="290" r:id="rId6"/>
    <p:sldId id="273" r:id="rId7"/>
    <p:sldId id="293" r:id="rId8"/>
    <p:sldId id="276" r:id="rId9"/>
    <p:sldId id="259" r:id="rId10"/>
    <p:sldId id="277" r:id="rId11"/>
    <p:sldId id="258" r:id="rId12"/>
    <p:sldId id="283" r:id="rId13"/>
    <p:sldId id="274" r:id="rId14"/>
    <p:sldId id="278" r:id="rId15"/>
    <p:sldId id="279" r:id="rId16"/>
    <p:sldId id="280" r:id="rId17"/>
    <p:sldId id="284" r:id="rId18"/>
    <p:sldId id="291" r:id="rId19"/>
    <p:sldId id="257" r:id="rId20"/>
    <p:sldId id="288" r:id="rId21"/>
    <p:sldId id="275" r:id="rId2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sher, Alison" initials="FA" lastIdx="1" clrIdx="0">
    <p:extLst>
      <p:ext uri="{19B8F6BF-5375-455C-9EA6-DF929625EA0E}">
        <p15:presenceInfo xmlns:p15="http://schemas.microsoft.com/office/powerpoint/2012/main" userId="S-1-5-21-746137067-854245398-682003330-1990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FDE"/>
    <a:srgbClr val="FFD653"/>
    <a:srgbClr val="0F22B1"/>
    <a:srgbClr val="00823B"/>
    <a:srgbClr val="0843B8"/>
    <a:srgbClr val="567EFE"/>
    <a:srgbClr val="5776CD"/>
    <a:srgbClr val="AC79C1"/>
    <a:srgbClr val="876997"/>
    <a:srgbClr val="A753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66" autoAdjust="0"/>
    <p:restoredTop sz="65312" autoAdjust="0"/>
  </p:normalViewPr>
  <p:slideViewPr>
    <p:cSldViewPr snapToGrid="0">
      <p:cViewPr varScale="1">
        <p:scale>
          <a:sx n="63" d="100"/>
          <a:sy n="63" d="100"/>
        </p:scale>
        <p:origin x="149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8FE2EC-A4DE-483F-8F30-3FDED485F11D}" type="doc">
      <dgm:prSet loTypeId="urn:microsoft.com/office/officeart/2005/8/layout/venn2" loCatId="relationship" qsTypeId="urn:microsoft.com/office/officeart/2005/8/quickstyle/simple1" qsCatId="simple" csTypeId="urn:microsoft.com/office/officeart/2005/8/colors/colorful4" csCatId="colorful" phldr="1"/>
      <dgm:spPr/>
      <dgm:t>
        <a:bodyPr/>
        <a:lstStyle/>
        <a:p>
          <a:endParaRPr lang="en-US"/>
        </a:p>
      </dgm:t>
    </dgm:pt>
    <dgm:pt modelId="{62AD78EE-A400-458B-973D-098B3DBA8EDC}" type="pres">
      <dgm:prSet presAssocID="{7A8FE2EC-A4DE-483F-8F30-3FDED485F11D}" presName="Name0" presStyleCnt="0">
        <dgm:presLayoutVars>
          <dgm:chMax val="7"/>
          <dgm:resizeHandles val="exact"/>
        </dgm:presLayoutVars>
      </dgm:prSet>
      <dgm:spPr/>
      <dgm:t>
        <a:bodyPr/>
        <a:lstStyle/>
        <a:p>
          <a:endParaRPr lang="en-US"/>
        </a:p>
      </dgm:t>
    </dgm:pt>
  </dgm:ptLst>
  <dgm:cxnLst>
    <dgm:cxn modelId="{5F3F9602-7E81-4784-80B8-7993F733470E}" type="presOf" srcId="{7A8FE2EC-A4DE-483F-8F30-3FDED485F11D}" destId="{62AD78EE-A400-458B-973D-098B3DBA8EDC}" srcOrd="0" destOrd="0" presId="urn:microsoft.com/office/officeart/2005/8/layout/ven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2B7205-D3EF-43B8-8AE1-5D32ABF15B71}"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8CB4EF64-F570-432C-8A76-48C8F27DBA7D}">
      <dgm:prSet phldrT="[Text]" custT="1"/>
      <dgm:spPr/>
      <dgm:t>
        <a:bodyPr/>
        <a:lstStyle/>
        <a:p>
          <a:r>
            <a:rPr lang="en-US" sz="1600" b="0" dirty="0" smtClean="0"/>
            <a:t>State of CT Jobs Bill passes</a:t>
          </a:r>
          <a:endParaRPr lang="en-US" sz="1600" b="0" dirty="0"/>
        </a:p>
      </dgm:t>
    </dgm:pt>
    <dgm:pt modelId="{DF2E354C-FDBA-4B55-8B53-16732CEE96BF}" type="parTrans" cxnId="{A4D6AB60-38E5-4208-A0A4-D18397A119A0}">
      <dgm:prSet/>
      <dgm:spPr/>
      <dgm:t>
        <a:bodyPr/>
        <a:lstStyle/>
        <a:p>
          <a:endParaRPr lang="en-US"/>
        </a:p>
      </dgm:t>
    </dgm:pt>
    <dgm:pt modelId="{F6594B4B-54C8-42F5-8512-02F079FA89F4}" type="sibTrans" cxnId="{A4D6AB60-38E5-4208-A0A4-D18397A119A0}">
      <dgm:prSet/>
      <dgm:spPr/>
      <dgm:t>
        <a:bodyPr/>
        <a:lstStyle/>
        <a:p>
          <a:endParaRPr lang="en-US"/>
        </a:p>
      </dgm:t>
    </dgm:pt>
    <dgm:pt modelId="{AD6637AC-04C1-4C95-944F-0551564AD5CA}">
      <dgm:prSet phldrT="[Text]" custT="1"/>
      <dgm:spPr/>
      <dgm:t>
        <a:bodyPr/>
        <a:lstStyle/>
        <a:p>
          <a:r>
            <a:rPr lang="en-US" sz="1600" b="0" dirty="0" smtClean="0"/>
            <a:t>Statewide Process Improvement Steering Committee</a:t>
          </a:r>
          <a:endParaRPr lang="en-US" sz="1600" b="0" dirty="0"/>
        </a:p>
      </dgm:t>
    </dgm:pt>
    <dgm:pt modelId="{167F82FF-0869-45C6-B4EA-CB5473AA9E91}" type="parTrans" cxnId="{E222ECEC-5F29-4BD9-9D97-DD621231059E}">
      <dgm:prSet/>
      <dgm:spPr/>
      <dgm:t>
        <a:bodyPr/>
        <a:lstStyle/>
        <a:p>
          <a:endParaRPr lang="en-US"/>
        </a:p>
      </dgm:t>
    </dgm:pt>
    <dgm:pt modelId="{F412A771-A21A-4080-9362-CF9AD2C0CF3E}" type="sibTrans" cxnId="{E222ECEC-5F29-4BD9-9D97-DD621231059E}">
      <dgm:prSet/>
      <dgm:spPr/>
      <dgm:t>
        <a:bodyPr/>
        <a:lstStyle/>
        <a:p>
          <a:endParaRPr lang="en-US"/>
        </a:p>
      </dgm:t>
    </dgm:pt>
    <dgm:pt modelId="{B4C4FC5D-8A49-4533-9CA0-A8781768E65A}">
      <dgm:prSet phldrT="[Text]" custT="1"/>
      <dgm:spPr/>
      <dgm:t>
        <a:bodyPr/>
        <a:lstStyle/>
        <a:p>
          <a:r>
            <a:rPr lang="en-US" sz="1500" b="0" dirty="0" smtClean="0"/>
            <a:t>- Increased activity</a:t>
          </a:r>
        </a:p>
        <a:p>
          <a:r>
            <a:rPr lang="en-US" sz="1500" b="0" dirty="0" smtClean="0"/>
            <a:t>- Accountability</a:t>
          </a:r>
        </a:p>
        <a:p>
          <a:r>
            <a:rPr lang="en-US" sz="1500" b="0" dirty="0" smtClean="0"/>
            <a:t>- Continued investment</a:t>
          </a:r>
        </a:p>
      </dgm:t>
    </dgm:pt>
    <dgm:pt modelId="{B29CEFA7-8029-4DEB-B688-89C0CE9A7461}" type="parTrans" cxnId="{14AEA1D7-9280-4134-87C6-8A79F9EC166D}">
      <dgm:prSet/>
      <dgm:spPr/>
      <dgm:t>
        <a:bodyPr/>
        <a:lstStyle/>
        <a:p>
          <a:endParaRPr lang="en-US"/>
        </a:p>
      </dgm:t>
    </dgm:pt>
    <dgm:pt modelId="{1E435EFA-AE5D-45B5-AFD1-2EF943B67EC6}" type="sibTrans" cxnId="{14AEA1D7-9280-4134-87C6-8A79F9EC166D}">
      <dgm:prSet/>
      <dgm:spPr/>
      <dgm:t>
        <a:bodyPr/>
        <a:lstStyle/>
        <a:p>
          <a:endParaRPr lang="en-US"/>
        </a:p>
      </dgm:t>
    </dgm:pt>
    <dgm:pt modelId="{59035008-14DD-4627-8959-757BEEBE4BF9}">
      <dgm:prSet phldrT="[Text]" custT="1"/>
      <dgm:spPr/>
      <dgm:t>
        <a:bodyPr/>
        <a:lstStyle/>
        <a:p>
          <a:r>
            <a:rPr lang="en-US" sz="1600" b="0" dirty="0" smtClean="0"/>
            <a:t> - Governor’s Directive</a:t>
          </a:r>
        </a:p>
        <a:p>
          <a:r>
            <a:rPr lang="en-US" sz="1600" b="0" dirty="0" smtClean="0"/>
            <a:t>- </a:t>
          </a:r>
          <a:r>
            <a:rPr lang="en-US" sz="1600" b="0" dirty="0" err="1" smtClean="0"/>
            <a:t>LeanCT</a:t>
          </a:r>
          <a:r>
            <a:rPr lang="en-US" sz="1600" b="0" dirty="0" smtClean="0"/>
            <a:t> Program</a:t>
          </a:r>
          <a:endParaRPr lang="en-US" sz="1600" b="0" dirty="0"/>
        </a:p>
      </dgm:t>
    </dgm:pt>
    <dgm:pt modelId="{DC6A30F9-A845-49F8-8E9D-C68D29C52AAB}" type="parTrans" cxnId="{1E3124BE-0DD6-4BBA-9359-39B353308721}">
      <dgm:prSet/>
      <dgm:spPr/>
      <dgm:t>
        <a:bodyPr/>
        <a:lstStyle/>
        <a:p>
          <a:endParaRPr lang="en-US"/>
        </a:p>
      </dgm:t>
    </dgm:pt>
    <dgm:pt modelId="{81CC50B9-0202-4AEF-A6B4-7FCF5427BFE5}" type="sibTrans" cxnId="{1E3124BE-0DD6-4BBA-9359-39B353308721}">
      <dgm:prSet/>
      <dgm:spPr/>
      <dgm:t>
        <a:bodyPr/>
        <a:lstStyle/>
        <a:p>
          <a:endParaRPr lang="en-US"/>
        </a:p>
      </dgm:t>
    </dgm:pt>
    <dgm:pt modelId="{31E1DD75-8BC7-4B04-87DE-D591F9B9C3B1}">
      <dgm:prSet phldrT="[Text]" custT="1"/>
      <dgm:spPr/>
      <dgm:t>
        <a:bodyPr/>
        <a:lstStyle/>
        <a:p>
          <a:r>
            <a:rPr lang="en-US" sz="1600" b="0" dirty="0" smtClean="0"/>
            <a:t>Limited Statewide Lean Activity</a:t>
          </a:r>
          <a:endParaRPr lang="en-US" sz="1600" b="0" dirty="0"/>
        </a:p>
      </dgm:t>
    </dgm:pt>
    <dgm:pt modelId="{E20C844D-196F-44E3-A60D-B7D0FAA99282}" type="parTrans" cxnId="{ABD1430E-77CF-44DB-9282-CBA7798597AD}">
      <dgm:prSet/>
      <dgm:spPr/>
      <dgm:t>
        <a:bodyPr/>
        <a:lstStyle/>
        <a:p>
          <a:endParaRPr lang="en-US"/>
        </a:p>
      </dgm:t>
    </dgm:pt>
    <dgm:pt modelId="{DF4223FC-09A6-40D3-B017-3E03147A49B9}" type="sibTrans" cxnId="{ABD1430E-77CF-44DB-9282-CBA7798597AD}">
      <dgm:prSet/>
      <dgm:spPr/>
      <dgm:t>
        <a:bodyPr/>
        <a:lstStyle/>
        <a:p>
          <a:endParaRPr lang="en-US"/>
        </a:p>
      </dgm:t>
    </dgm:pt>
    <dgm:pt modelId="{83033903-9968-413D-93D1-E6C04D4E00D8}" type="pres">
      <dgm:prSet presAssocID="{462B7205-D3EF-43B8-8AE1-5D32ABF15B71}" presName="Name0" presStyleCnt="0">
        <dgm:presLayoutVars>
          <dgm:dir/>
          <dgm:resizeHandles val="exact"/>
        </dgm:presLayoutVars>
      </dgm:prSet>
      <dgm:spPr/>
    </dgm:pt>
    <dgm:pt modelId="{A3FD5687-12E0-4360-AF6A-A93FDBFAAC8F}" type="pres">
      <dgm:prSet presAssocID="{31E1DD75-8BC7-4B04-87DE-D591F9B9C3B1}" presName="composite" presStyleCnt="0"/>
      <dgm:spPr/>
    </dgm:pt>
    <dgm:pt modelId="{FCFCF756-6536-4BAE-8AD1-6365D8F38A5B}" type="pres">
      <dgm:prSet presAssocID="{31E1DD75-8BC7-4B04-87DE-D591F9B9C3B1}" presName="bgChev" presStyleLbl="node1" presStyleIdx="0" presStyleCnt="5"/>
      <dgm:spPr/>
    </dgm:pt>
    <dgm:pt modelId="{F708E844-7A25-4BFA-9DCB-AEE452BAEA20}" type="pres">
      <dgm:prSet presAssocID="{31E1DD75-8BC7-4B04-87DE-D591F9B9C3B1}" presName="txNode" presStyleLbl="fgAcc1" presStyleIdx="0" presStyleCnt="5" custScaleX="110812" custScaleY="117846">
        <dgm:presLayoutVars>
          <dgm:bulletEnabled val="1"/>
        </dgm:presLayoutVars>
      </dgm:prSet>
      <dgm:spPr/>
      <dgm:t>
        <a:bodyPr/>
        <a:lstStyle/>
        <a:p>
          <a:endParaRPr lang="en-US"/>
        </a:p>
      </dgm:t>
    </dgm:pt>
    <dgm:pt modelId="{237C4D4D-F127-4BD8-81A4-FA69D58204C5}" type="pres">
      <dgm:prSet presAssocID="{DF4223FC-09A6-40D3-B017-3E03147A49B9}" presName="compositeSpace" presStyleCnt="0"/>
      <dgm:spPr/>
    </dgm:pt>
    <dgm:pt modelId="{17E8A6BB-DBDB-449B-8656-9124DBCAFA4D}" type="pres">
      <dgm:prSet presAssocID="{8CB4EF64-F570-432C-8A76-48C8F27DBA7D}" presName="composite" presStyleCnt="0"/>
      <dgm:spPr/>
    </dgm:pt>
    <dgm:pt modelId="{2F0EEC0B-ACE3-4C95-A600-81B944678767}" type="pres">
      <dgm:prSet presAssocID="{8CB4EF64-F570-432C-8A76-48C8F27DBA7D}" presName="bgChev" presStyleLbl="node1" presStyleIdx="1" presStyleCnt="5"/>
      <dgm:spPr/>
    </dgm:pt>
    <dgm:pt modelId="{0B2CCB94-17E7-4B38-9C47-0A933B8B876F}" type="pres">
      <dgm:prSet presAssocID="{8CB4EF64-F570-432C-8A76-48C8F27DBA7D}" presName="txNode" presStyleLbl="fgAcc1" presStyleIdx="1" presStyleCnt="5" custScaleX="104321" custScaleY="118619">
        <dgm:presLayoutVars>
          <dgm:bulletEnabled val="1"/>
        </dgm:presLayoutVars>
      </dgm:prSet>
      <dgm:spPr/>
      <dgm:t>
        <a:bodyPr/>
        <a:lstStyle/>
        <a:p>
          <a:endParaRPr lang="en-US"/>
        </a:p>
      </dgm:t>
    </dgm:pt>
    <dgm:pt modelId="{EF2CF24F-1CF1-4F74-9D13-DC2E9BC34F69}" type="pres">
      <dgm:prSet presAssocID="{F6594B4B-54C8-42F5-8512-02F079FA89F4}" presName="compositeSpace" presStyleCnt="0"/>
      <dgm:spPr/>
    </dgm:pt>
    <dgm:pt modelId="{766E79AE-98D4-49EF-86A0-EE25B1C50C7E}" type="pres">
      <dgm:prSet presAssocID="{AD6637AC-04C1-4C95-944F-0551564AD5CA}" presName="composite" presStyleCnt="0"/>
      <dgm:spPr/>
    </dgm:pt>
    <dgm:pt modelId="{2F19F1DB-0284-4D62-929D-0B92F32627BF}" type="pres">
      <dgm:prSet presAssocID="{AD6637AC-04C1-4C95-944F-0551564AD5CA}" presName="bgChev" presStyleLbl="node1" presStyleIdx="2" presStyleCnt="5"/>
      <dgm:spPr/>
    </dgm:pt>
    <dgm:pt modelId="{2E79722F-133E-4C43-A7B2-454BC51DF5C2}" type="pres">
      <dgm:prSet presAssocID="{AD6637AC-04C1-4C95-944F-0551564AD5CA}" presName="txNode" presStyleLbl="fgAcc1" presStyleIdx="2" presStyleCnt="5" custScaleX="109640" custScaleY="137789">
        <dgm:presLayoutVars>
          <dgm:bulletEnabled val="1"/>
        </dgm:presLayoutVars>
      </dgm:prSet>
      <dgm:spPr/>
      <dgm:t>
        <a:bodyPr/>
        <a:lstStyle/>
        <a:p>
          <a:endParaRPr lang="en-US"/>
        </a:p>
      </dgm:t>
    </dgm:pt>
    <dgm:pt modelId="{4F84C6CE-BBAE-44E7-AF19-363DAE6BA0F2}" type="pres">
      <dgm:prSet presAssocID="{F412A771-A21A-4080-9362-CF9AD2C0CF3E}" presName="compositeSpace" presStyleCnt="0"/>
      <dgm:spPr/>
    </dgm:pt>
    <dgm:pt modelId="{CAEE56E7-8785-4C8B-8D7B-83A690D211C8}" type="pres">
      <dgm:prSet presAssocID="{59035008-14DD-4627-8959-757BEEBE4BF9}" presName="composite" presStyleCnt="0"/>
      <dgm:spPr/>
    </dgm:pt>
    <dgm:pt modelId="{D3DDB801-3A4D-45B6-87A9-9C3A94A0595E}" type="pres">
      <dgm:prSet presAssocID="{59035008-14DD-4627-8959-757BEEBE4BF9}" presName="bgChev" presStyleLbl="node1" presStyleIdx="3" presStyleCnt="5"/>
      <dgm:spPr/>
    </dgm:pt>
    <dgm:pt modelId="{366BABC5-B1FB-43E6-8FF1-694D314AB69E}" type="pres">
      <dgm:prSet presAssocID="{59035008-14DD-4627-8959-757BEEBE4BF9}" presName="txNode" presStyleLbl="fgAcc1" presStyleIdx="3" presStyleCnt="5" custScaleX="104714" custScaleY="146561">
        <dgm:presLayoutVars>
          <dgm:bulletEnabled val="1"/>
        </dgm:presLayoutVars>
      </dgm:prSet>
      <dgm:spPr/>
      <dgm:t>
        <a:bodyPr/>
        <a:lstStyle/>
        <a:p>
          <a:endParaRPr lang="en-US"/>
        </a:p>
      </dgm:t>
    </dgm:pt>
    <dgm:pt modelId="{BA7D6C02-37C4-4048-AF30-46AF11DE11AE}" type="pres">
      <dgm:prSet presAssocID="{81CC50B9-0202-4AEF-A6B4-7FCF5427BFE5}" presName="compositeSpace" presStyleCnt="0"/>
      <dgm:spPr/>
    </dgm:pt>
    <dgm:pt modelId="{93EBCA23-D335-4CB1-BA53-578AFA79779F}" type="pres">
      <dgm:prSet presAssocID="{B4C4FC5D-8A49-4533-9CA0-A8781768E65A}" presName="composite" presStyleCnt="0"/>
      <dgm:spPr/>
    </dgm:pt>
    <dgm:pt modelId="{2BD3E579-782C-40CF-9B53-2C2710AE1837}" type="pres">
      <dgm:prSet presAssocID="{B4C4FC5D-8A49-4533-9CA0-A8781768E65A}" presName="bgChev" presStyleLbl="node1" presStyleIdx="4" presStyleCnt="5"/>
      <dgm:spPr/>
    </dgm:pt>
    <dgm:pt modelId="{ACF08D4C-89C8-44B8-AD9B-3706E47DDA78}" type="pres">
      <dgm:prSet presAssocID="{B4C4FC5D-8A49-4533-9CA0-A8781768E65A}" presName="txNode" presStyleLbl="fgAcc1" presStyleIdx="4" presStyleCnt="5" custScaleX="124498" custScaleY="129964" custLinFactNeighborY="-1677">
        <dgm:presLayoutVars>
          <dgm:bulletEnabled val="1"/>
        </dgm:presLayoutVars>
      </dgm:prSet>
      <dgm:spPr/>
      <dgm:t>
        <a:bodyPr/>
        <a:lstStyle/>
        <a:p>
          <a:endParaRPr lang="en-US"/>
        </a:p>
      </dgm:t>
    </dgm:pt>
  </dgm:ptLst>
  <dgm:cxnLst>
    <dgm:cxn modelId="{289EC4DC-93F7-44DC-A980-13772F2F2BDD}" type="presOf" srcId="{8CB4EF64-F570-432C-8A76-48C8F27DBA7D}" destId="{0B2CCB94-17E7-4B38-9C47-0A933B8B876F}" srcOrd="0" destOrd="0" presId="urn:microsoft.com/office/officeart/2005/8/layout/chevronAccent+Icon"/>
    <dgm:cxn modelId="{BF6B3F28-F4E4-43AD-8E3E-CBD79AF0EA13}" type="presOf" srcId="{AD6637AC-04C1-4C95-944F-0551564AD5CA}" destId="{2E79722F-133E-4C43-A7B2-454BC51DF5C2}" srcOrd="0" destOrd="0" presId="urn:microsoft.com/office/officeart/2005/8/layout/chevronAccent+Icon"/>
    <dgm:cxn modelId="{4AAA6157-C3C5-4C57-A2EB-00E908292764}" type="presOf" srcId="{31E1DD75-8BC7-4B04-87DE-D591F9B9C3B1}" destId="{F708E844-7A25-4BFA-9DCB-AEE452BAEA20}" srcOrd="0" destOrd="0" presId="urn:microsoft.com/office/officeart/2005/8/layout/chevronAccent+Icon"/>
    <dgm:cxn modelId="{E222ECEC-5F29-4BD9-9D97-DD621231059E}" srcId="{462B7205-D3EF-43B8-8AE1-5D32ABF15B71}" destId="{AD6637AC-04C1-4C95-944F-0551564AD5CA}" srcOrd="2" destOrd="0" parTransId="{167F82FF-0869-45C6-B4EA-CB5473AA9E91}" sibTransId="{F412A771-A21A-4080-9362-CF9AD2C0CF3E}"/>
    <dgm:cxn modelId="{A4D6AB60-38E5-4208-A0A4-D18397A119A0}" srcId="{462B7205-D3EF-43B8-8AE1-5D32ABF15B71}" destId="{8CB4EF64-F570-432C-8A76-48C8F27DBA7D}" srcOrd="1" destOrd="0" parTransId="{DF2E354C-FDBA-4B55-8B53-16732CEE96BF}" sibTransId="{F6594B4B-54C8-42F5-8512-02F079FA89F4}"/>
    <dgm:cxn modelId="{1E3124BE-0DD6-4BBA-9359-39B353308721}" srcId="{462B7205-D3EF-43B8-8AE1-5D32ABF15B71}" destId="{59035008-14DD-4627-8959-757BEEBE4BF9}" srcOrd="3" destOrd="0" parTransId="{DC6A30F9-A845-49F8-8E9D-C68D29C52AAB}" sibTransId="{81CC50B9-0202-4AEF-A6B4-7FCF5427BFE5}"/>
    <dgm:cxn modelId="{ABD1430E-77CF-44DB-9282-CBA7798597AD}" srcId="{462B7205-D3EF-43B8-8AE1-5D32ABF15B71}" destId="{31E1DD75-8BC7-4B04-87DE-D591F9B9C3B1}" srcOrd="0" destOrd="0" parTransId="{E20C844D-196F-44E3-A60D-B7D0FAA99282}" sibTransId="{DF4223FC-09A6-40D3-B017-3E03147A49B9}"/>
    <dgm:cxn modelId="{76DAD2BC-9C2E-4B1E-A29A-6777933C38CA}" type="presOf" srcId="{B4C4FC5D-8A49-4533-9CA0-A8781768E65A}" destId="{ACF08D4C-89C8-44B8-AD9B-3706E47DDA78}" srcOrd="0" destOrd="0" presId="urn:microsoft.com/office/officeart/2005/8/layout/chevronAccent+Icon"/>
    <dgm:cxn modelId="{A9EB35AB-127C-4F5D-AC6C-5AF71D33648D}" type="presOf" srcId="{59035008-14DD-4627-8959-757BEEBE4BF9}" destId="{366BABC5-B1FB-43E6-8FF1-694D314AB69E}" srcOrd="0" destOrd="0" presId="urn:microsoft.com/office/officeart/2005/8/layout/chevronAccent+Icon"/>
    <dgm:cxn modelId="{801725BC-F4EA-45BB-8F16-BEC59252472B}" type="presOf" srcId="{462B7205-D3EF-43B8-8AE1-5D32ABF15B71}" destId="{83033903-9968-413D-93D1-E6C04D4E00D8}" srcOrd="0" destOrd="0" presId="urn:microsoft.com/office/officeart/2005/8/layout/chevronAccent+Icon"/>
    <dgm:cxn modelId="{14AEA1D7-9280-4134-87C6-8A79F9EC166D}" srcId="{462B7205-D3EF-43B8-8AE1-5D32ABF15B71}" destId="{B4C4FC5D-8A49-4533-9CA0-A8781768E65A}" srcOrd="4" destOrd="0" parTransId="{B29CEFA7-8029-4DEB-B688-89C0CE9A7461}" sibTransId="{1E435EFA-AE5D-45B5-AFD1-2EF943B67EC6}"/>
    <dgm:cxn modelId="{FB6BC997-25A0-4F23-9159-D0AB60A6BFC0}" type="presParOf" srcId="{83033903-9968-413D-93D1-E6C04D4E00D8}" destId="{A3FD5687-12E0-4360-AF6A-A93FDBFAAC8F}" srcOrd="0" destOrd="0" presId="urn:microsoft.com/office/officeart/2005/8/layout/chevronAccent+Icon"/>
    <dgm:cxn modelId="{4B426D81-DCC0-4E34-972A-78CBAC45BF5D}" type="presParOf" srcId="{A3FD5687-12E0-4360-AF6A-A93FDBFAAC8F}" destId="{FCFCF756-6536-4BAE-8AD1-6365D8F38A5B}" srcOrd="0" destOrd="0" presId="urn:microsoft.com/office/officeart/2005/8/layout/chevronAccent+Icon"/>
    <dgm:cxn modelId="{D0C99022-A90E-4C45-8CA4-FC6598ED21AB}" type="presParOf" srcId="{A3FD5687-12E0-4360-AF6A-A93FDBFAAC8F}" destId="{F708E844-7A25-4BFA-9DCB-AEE452BAEA20}" srcOrd="1" destOrd="0" presId="urn:microsoft.com/office/officeart/2005/8/layout/chevronAccent+Icon"/>
    <dgm:cxn modelId="{84D909D2-256E-4B4C-BB6B-624128DE95F0}" type="presParOf" srcId="{83033903-9968-413D-93D1-E6C04D4E00D8}" destId="{237C4D4D-F127-4BD8-81A4-FA69D58204C5}" srcOrd="1" destOrd="0" presId="urn:microsoft.com/office/officeart/2005/8/layout/chevronAccent+Icon"/>
    <dgm:cxn modelId="{7DA32D9E-5E93-4B19-98E9-6FCBA1C115C8}" type="presParOf" srcId="{83033903-9968-413D-93D1-E6C04D4E00D8}" destId="{17E8A6BB-DBDB-449B-8656-9124DBCAFA4D}" srcOrd="2" destOrd="0" presId="urn:microsoft.com/office/officeart/2005/8/layout/chevronAccent+Icon"/>
    <dgm:cxn modelId="{2FD86CD4-76C4-4D1A-AE69-BF5450004017}" type="presParOf" srcId="{17E8A6BB-DBDB-449B-8656-9124DBCAFA4D}" destId="{2F0EEC0B-ACE3-4C95-A600-81B944678767}" srcOrd="0" destOrd="0" presId="urn:microsoft.com/office/officeart/2005/8/layout/chevronAccent+Icon"/>
    <dgm:cxn modelId="{C8F99B65-19F5-42D0-869F-B915F76E3032}" type="presParOf" srcId="{17E8A6BB-DBDB-449B-8656-9124DBCAFA4D}" destId="{0B2CCB94-17E7-4B38-9C47-0A933B8B876F}" srcOrd="1" destOrd="0" presId="urn:microsoft.com/office/officeart/2005/8/layout/chevronAccent+Icon"/>
    <dgm:cxn modelId="{B7962EFC-1497-4B3F-8CDD-CC6332C0A4E2}" type="presParOf" srcId="{83033903-9968-413D-93D1-E6C04D4E00D8}" destId="{EF2CF24F-1CF1-4F74-9D13-DC2E9BC34F69}" srcOrd="3" destOrd="0" presId="urn:microsoft.com/office/officeart/2005/8/layout/chevronAccent+Icon"/>
    <dgm:cxn modelId="{C53AD587-2A5B-4034-88F6-A7E2A324EA52}" type="presParOf" srcId="{83033903-9968-413D-93D1-E6C04D4E00D8}" destId="{766E79AE-98D4-49EF-86A0-EE25B1C50C7E}" srcOrd="4" destOrd="0" presId="urn:microsoft.com/office/officeart/2005/8/layout/chevronAccent+Icon"/>
    <dgm:cxn modelId="{9E4D31DF-8CFE-4F40-B244-EFAE89713C02}" type="presParOf" srcId="{766E79AE-98D4-49EF-86A0-EE25B1C50C7E}" destId="{2F19F1DB-0284-4D62-929D-0B92F32627BF}" srcOrd="0" destOrd="0" presId="urn:microsoft.com/office/officeart/2005/8/layout/chevronAccent+Icon"/>
    <dgm:cxn modelId="{82C098A1-2119-4530-B8D5-B3384B0D4B73}" type="presParOf" srcId="{766E79AE-98D4-49EF-86A0-EE25B1C50C7E}" destId="{2E79722F-133E-4C43-A7B2-454BC51DF5C2}" srcOrd="1" destOrd="0" presId="urn:microsoft.com/office/officeart/2005/8/layout/chevronAccent+Icon"/>
    <dgm:cxn modelId="{26B5A832-7DB3-4589-841B-D79E9529E89C}" type="presParOf" srcId="{83033903-9968-413D-93D1-E6C04D4E00D8}" destId="{4F84C6CE-BBAE-44E7-AF19-363DAE6BA0F2}" srcOrd="5" destOrd="0" presId="urn:microsoft.com/office/officeart/2005/8/layout/chevronAccent+Icon"/>
    <dgm:cxn modelId="{218CA373-41AE-479B-B9CB-2F07D5E23F0A}" type="presParOf" srcId="{83033903-9968-413D-93D1-E6C04D4E00D8}" destId="{CAEE56E7-8785-4C8B-8D7B-83A690D211C8}" srcOrd="6" destOrd="0" presId="urn:microsoft.com/office/officeart/2005/8/layout/chevronAccent+Icon"/>
    <dgm:cxn modelId="{90DA24B0-17D6-4069-9569-985E119DC2E5}" type="presParOf" srcId="{CAEE56E7-8785-4C8B-8D7B-83A690D211C8}" destId="{D3DDB801-3A4D-45B6-87A9-9C3A94A0595E}" srcOrd="0" destOrd="0" presId="urn:microsoft.com/office/officeart/2005/8/layout/chevronAccent+Icon"/>
    <dgm:cxn modelId="{4FBE3D81-56C7-462A-A741-878DCBC53965}" type="presParOf" srcId="{CAEE56E7-8785-4C8B-8D7B-83A690D211C8}" destId="{366BABC5-B1FB-43E6-8FF1-694D314AB69E}" srcOrd="1" destOrd="0" presId="urn:microsoft.com/office/officeart/2005/8/layout/chevronAccent+Icon"/>
    <dgm:cxn modelId="{7D44893C-F0FD-4320-AD27-9BB6A55BF01F}" type="presParOf" srcId="{83033903-9968-413D-93D1-E6C04D4E00D8}" destId="{BA7D6C02-37C4-4048-AF30-46AF11DE11AE}" srcOrd="7" destOrd="0" presId="urn:microsoft.com/office/officeart/2005/8/layout/chevronAccent+Icon"/>
    <dgm:cxn modelId="{FA1CE447-A98C-4B03-90E8-32D2D3FE1096}" type="presParOf" srcId="{83033903-9968-413D-93D1-E6C04D4E00D8}" destId="{93EBCA23-D335-4CB1-BA53-578AFA79779F}" srcOrd="8" destOrd="0" presId="urn:microsoft.com/office/officeart/2005/8/layout/chevronAccent+Icon"/>
    <dgm:cxn modelId="{861D9461-3625-4C9B-91F1-33320A13C0B8}" type="presParOf" srcId="{93EBCA23-D335-4CB1-BA53-578AFA79779F}" destId="{2BD3E579-782C-40CF-9B53-2C2710AE1837}" srcOrd="0" destOrd="0" presId="urn:microsoft.com/office/officeart/2005/8/layout/chevronAccent+Icon"/>
    <dgm:cxn modelId="{5D184BCD-EBD3-44C4-9AF8-F843EE29A0C5}" type="presParOf" srcId="{93EBCA23-D335-4CB1-BA53-578AFA79779F}" destId="{ACF08D4C-89C8-44B8-AD9B-3706E47DDA78}"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4851" tIns="47425" rIns="94851" bIns="47425" rtlCol="0"/>
          <a:lstStyle>
            <a:lvl1pPr algn="r">
              <a:defRPr sz="1200"/>
            </a:lvl1pPr>
          </a:lstStyle>
          <a:p>
            <a:fld id="{9DA113FE-BAC6-4691-B3F4-58B430C7AD8C}" type="datetimeFigureOut">
              <a:rPr lang="en-US" smtClean="0"/>
              <a:t>8/5/2014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4851" tIns="47425" rIns="94851" bIns="47425"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4851" tIns="47425" rIns="94851" bIns="4742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7"/>
            <a:ext cx="3169920" cy="481726"/>
          </a:xfrm>
          <a:prstGeom prst="rect">
            <a:avLst/>
          </a:prstGeom>
        </p:spPr>
        <p:txBody>
          <a:bodyPr vert="horz" lIns="94851" tIns="47425" rIns="94851" bIns="47425"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7"/>
            <a:ext cx="3169920" cy="481726"/>
          </a:xfrm>
          <a:prstGeom prst="rect">
            <a:avLst/>
          </a:prstGeom>
        </p:spPr>
        <p:txBody>
          <a:bodyPr vert="horz" lIns="94851" tIns="47425" rIns="94851" bIns="47425" rtlCol="0" anchor="b"/>
          <a:lstStyle>
            <a:lvl1pPr algn="r">
              <a:defRPr sz="1200"/>
            </a:lvl1pPr>
          </a:lstStyle>
          <a:p>
            <a:fld id="{D5DD52B1-736E-4C93-AC11-8A460F25F6E4}" type="slidenum">
              <a:rPr lang="en-US" smtClean="0"/>
              <a:t>‹#›</a:t>
            </a:fld>
            <a:endParaRPr lang="en-US"/>
          </a:p>
        </p:txBody>
      </p:sp>
    </p:spTree>
    <p:extLst>
      <p:ext uri="{BB962C8B-B14F-4D97-AF65-F5344CB8AC3E}">
        <p14:creationId xmlns:p14="http://schemas.microsoft.com/office/powerpoint/2010/main" val="3665213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nga.org/cms/sites/ci/home/chairs-initiative-2014-2015---de/index.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z="1100" b="1" u="sng" dirty="0" smtClean="0"/>
              <a:t>2 MINUTES</a:t>
            </a:r>
          </a:p>
          <a:p>
            <a:pPr defTabSz="948507">
              <a:defRPr/>
            </a:pPr>
            <a:endParaRPr lang="en-US" sz="1100" dirty="0" smtClean="0"/>
          </a:p>
          <a:p>
            <a:pPr defTabSz="948507">
              <a:defRPr/>
            </a:pPr>
            <a:r>
              <a:rPr lang="en-US" sz="1100" dirty="0" smtClean="0"/>
              <a:t>Introduce ourselves,</a:t>
            </a:r>
            <a:r>
              <a:rPr lang="en-US" sz="1100" baseline="0" dirty="0" smtClean="0"/>
              <a:t> </a:t>
            </a:r>
            <a:r>
              <a:rPr lang="en-US" sz="1100" dirty="0" smtClean="0"/>
              <a:t>our roles in CT state government and our roles in</a:t>
            </a:r>
            <a:r>
              <a:rPr lang="en-US" sz="1100" baseline="0" dirty="0" smtClean="0"/>
              <a:t> the workshop</a:t>
            </a:r>
            <a:r>
              <a:rPr lang="en-US" sz="1100" dirty="0" smtClean="0"/>
              <a:t> :</a:t>
            </a:r>
            <a:r>
              <a:rPr lang="en-US" sz="1100" baseline="0" dirty="0" smtClean="0"/>
              <a:t> Alison, Steve, Mark </a:t>
            </a:r>
          </a:p>
          <a:p>
            <a:endParaRPr lang="en-US" sz="1100" dirty="0" smtClean="0"/>
          </a:p>
          <a:p>
            <a:r>
              <a:rPr lang="en-US" sz="1100" baseline="0" dirty="0" smtClean="0"/>
              <a:t>What do we have planned for this morning?</a:t>
            </a:r>
          </a:p>
          <a:p>
            <a:r>
              <a:rPr lang="en-US" sz="1100" baseline="0" dirty="0" smtClean="0"/>
              <a:t>	Activity</a:t>
            </a:r>
          </a:p>
          <a:p>
            <a:r>
              <a:rPr lang="en-US" sz="1100" baseline="0" dirty="0" smtClean="0"/>
              <a:t>	Overview of CT’s Lean Journey</a:t>
            </a:r>
          </a:p>
          <a:p>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D5DD52B1-736E-4C93-AC11-8A460F25F6E4}" type="slidenum">
              <a:rPr lang="en-US" smtClean="0"/>
              <a:t>1</a:t>
            </a:fld>
            <a:endParaRPr lang="en-US"/>
          </a:p>
        </p:txBody>
      </p:sp>
    </p:spTree>
    <p:extLst>
      <p:ext uri="{BB962C8B-B14F-4D97-AF65-F5344CB8AC3E}">
        <p14:creationId xmlns:p14="http://schemas.microsoft.com/office/powerpoint/2010/main" val="1133314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u="sng" dirty="0" smtClean="0"/>
              <a:t>3 MINUTES</a:t>
            </a:r>
          </a:p>
          <a:p>
            <a:endParaRPr lang="en-US" dirty="0"/>
          </a:p>
          <a:p>
            <a:r>
              <a:rPr lang="en-US" dirty="0"/>
              <a:t>Situated at OPM –the Governor’s Budget Office. Secretary of OPM oversees the program and it’s developments on behalf of the Governor. </a:t>
            </a:r>
          </a:p>
          <a:p>
            <a:endParaRPr lang="en-US" dirty="0"/>
          </a:p>
          <a:p>
            <a:r>
              <a:rPr lang="en-US" dirty="0"/>
              <a:t>Currently a staff of one with a relatively limited program budget. Most of what we do is through meetings, marketing, promotion and trainings at a very low cost. </a:t>
            </a:r>
          </a:p>
          <a:p>
            <a:endParaRPr lang="en-US" dirty="0"/>
          </a:p>
          <a:p>
            <a:r>
              <a:rPr lang="en-US" dirty="0"/>
              <a:t>Provides guidance and direction for statewide effort but would not be successful without the help of the Statewide Steering Committee. </a:t>
            </a:r>
          </a:p>
          <a:p>
            <a:endParaRPr lang="en-US" dirty="0"/>
          </a:p>
          <a:p>
            <a:r>
              <a:rPr lang="en-US" dirty="0"/>
              <a:t>CT relies heavily on partnerships and in-kind support to move this effort forward. </a:t>
            </a:r>
          </a:p>
        </p:txBody>
      </p:sp>
      <p:sp>
        <p:nvSpPr>
          <p:cNvPr id="4" name="Slide Number Placeholder 3"/>
          <p:cNvSpPr>
            <a:spLocks noGrp="1"/>
          </p:cNvSpPr>
          <p:nvPr>
            <p:ph type="sldNum" sz="quarter" idx="10"/>
          </p:nvPr>
        </p:nvSpPr>
        <p:spPr/>
        <p:txBody>
          <a:bodyPr/>
          <a:lstStyle/>
          <a:p>
            <a:fld id="{1363DC87-14F3-40A5-B06C-348C53954971}" type="slidenum">
              <a:rPr lang="en-US" smtClean="0"/>
              <a:t>10</a:t>
            </a:fld>
            <a:endParaRPr lang="en-US"/>
          </a:p>
        </p:txBody>
      </p:sp>
    </p:spTree>
    <p:extLst>
      <p:ext uri="{BB962C8B-B14F-4D97-AF65-F5344CB8AC3E}">
        <p14:creationId xmlns:p14="http://schemas.microsoft.com/office/powerpoint/2010/main" val="3952438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u="sng" dirty="0" smtClean="0"/>
              <a:t>3 MINUTES</a:t>
            </a:r>
          </a:p>
          <a:p>
            <a:endParaRPr lang="en-US" dirty="0" smtClean="0"/>
          </a:p>
          <a:p>
            <a:r>
              <a:rPr lang="en-US" dirty="0" smtClean="0"/>
              <a:t>Work together</a:t>
            </a:r>
            <a:r>
              <a:rPr lang="en-US" baseline="0" dirty="0" smtClean="0"/>
              <a:t> to support each other and those not on the Steering Committee</a:t>
            </a:r>
          </a:p>
          <a:p>
            <a:endParaRPr lang="en-US" baseline="0" dirty="0" smtClean="0"/>
          </a:p>
          <a:p>
            <a:r>
              <a:rPr lang="en-US" baseline="0" dirty="0" smtClean="0"/>
              <a:t>Set policy for the statewide effort</a:t>
            </a:r>
          </a:p>
          <a:p>
            <a:endParaRPr lang="en-US" baseline="0" dirty="0" smtClean="0"/>
          </a:p>
          <a:p>
            <a:r>
              <a:rPr lang="en-US" baseline="0" dirty="0" smtClean="0"/>
              <a:t>Determine how to support and promote Lean and other process improvement tools (scorecards, strategic plans, etc.) throughout the state</a:t>
            </a:r>
          </a:p>
          <a:p>
            <a:endParaRPr lang="en-US" baseline="0" dirty="0" smtClean="0"/>
          </a:p>
          <a:p>
            <a:r>
              <a:rPr lang="en-US" dirty="0" smtClean="0"/>
              <a:t>Engages state staff to work on Kaizen projects and receive training through statewide contract</a:t>
            </a:r>
            <a:r>
              <a:rPr lang="en-US" baseline="0" dirty="0" smtClean="0"/>
              <a:t> for Lean services. 5 vendors on current contract who provide an array of services ranging from</a:t>
            </a:r>
          </a:p>
          <a:p>
            <a:r>
              <a:rPr lang="en-US" baseline="0" dirty="0" smtClean="0"/>
              <a:t> executive coaching to Kaizen facilitation to Lean leadership certification. </a:t>
            </a:r>
          </a:p>
          <a:p>
            <a:endParaRPr lang="en-US" dirty="0"/>
          </a:p>
        </p:txBody>
      </p:sp>
      <p:sp>
        <p:nvSpPr>
          <p:cNvPr id="4" name="Slide Number Placeholder 3"/>
          <p:cNvSpPr>
            <a:spLocks noGrp="1"/>
          </p:cNvSpPr>
          <p:nvPr>
            <p:ph type="sldNum" sz="quarter" idx="10"/>
          </p:nvPr>
        </p:nvSpPr>
        <p:spPr/>
        <p:txBody>
          <a:bodyPr/>
          <a:lstStyle/>
          <a:p>
            <a:fld id="{D5DD52B1-736E-4C93-AC11-8A460F25F6E4}" type="slidenum">
              <a:rPr lang="en-US" smtClean="0"/>
              <a:t>11</a:t>
            </a:fld>
            <a:endParaRPr lang="en-US"/>
          </a:p>
        </p:txBody>
      </p:sp>
    </p:spTree>
    <p:extLst>
      <p:ext uri="{BB962C8B-B14F-4D97-AF65-F5344CB8AC3E}">
        <p14:creationId xmlns:p14="http://schemas.microsoft.com/office/powerpoint/2010/main" val="1556135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lnSpc>
                <a:spcPct val="120000"/>
              </a:lnSpc>
              <a:spcBef>
                <a:spcPts val="622"/>
              </a:spcBef>
              <a:spcAft>
                <a:spcPts val="622"/>
              </a:spcAft>
              <a:buClr>
                <a:schemeClr val="tx1"/>
              </a:buClr>
              <a:defRPr/>
            </a:pPr>
            <a:r>
              <a:rPr lang="en-US" b="1" u="sng" dirty="0" smtClean="0"/>
              <a:t>3 MINUTES</a:t>
            </a:r>
          </a:p>
          <a:p>
            <a:pPr>
              <a:lnSpc>
                <a:spcPct val="120000"/>
              </a:lnSpc>
              <a:spcBef>
                <a:spcPts val="622"/>
              </a:spcBef>
              <a:spcAft>
                <a:spcPts val="622"/>
              </a:spcAft>
              <a:buClr>
                <a:schemeClr val="tx1"/>
              </a:buClr>
              <a:buFont typeface="Wingdings" panose="05000000000000000000" pitchFamily="2" charset="2"/>
              <a:buChar char="§"/>
            </a:pPr>
            <a:r>
              <a:rPr lang="en-US" sz="1050" dirty="0" smtClean="0"/>
              <a:t>Over </a:t>
            </a:r>
            <a:r>
              <a:rPr lang="en-US" sz="1050" b="1" dirty="0">
                <a:solidFill>
                  <a:srgbClr val="0070C0"/>
                </a:solidFill>
              </a:rPr>
              <a:t>40 state agency heads </a:t>
            </a:r>
            <a:r>
              <a:rPr lang="en-US" sz="1050" dirty="0">
                <a:solidFill>
                  <a:srgbClr val="0070C0"/>
                </a:solidFill>
              </a:rPr>
              <a:t>(the 15 on the Steering Committee and another 25) </a:t>
            </a:r>
            <a:r>
              <a:rPr lang="en-US" sz="1050" dirty="0"/>
              <a:t>have assigned “Lean Coordinators” to coordinate process improvement efforts and promote a new way of </a:t>
            </a:r>
            <a:r>
              <a:rPr lang="en-US" sz="1050" dirty="0" smtClean="0"/>
              <a:t>thinking</a:t>
            </a:r>
            <a:endParaRPr lang="en-US" sz="1050" dirty="0"/>
          </a:p>
          <a:p>
            <a:pPr>
              <a:lnSpc>
                <a:spcPct val="120000"/>
              </a:lnSpc>
              <a:spcBef>
                <a:spcPts val="622"/>
              </a:spcBef>
              <a:spcAft>
                <a:spcPts val="622"/>
              </a:spcAft>
              <a:buClr>
                <a:schemeClr val="tx1"/>
              </a:buClr>
              <a:buFont typeface="Wingdings" panose="05000000000000000000" pitchFamily="2" charset="2"/>
              <a:buChar char="§"/>
            </a:pPr>
            <a:r>
              <a:rPr lang="en-US" sz="1050" dirty="0"/>
              <a:t>Over </a:t>
            </a:r>
            <a:r>
              <a:rPr lang="en-US" sz="1050" b="1" dirty="0">
                <a:solidFill>
                  <a:srgbClr val="0070C0"/>
                </a:solidFill>
              </a:rPr>
              <a:t>2,000 state employees </a:t>
            </a:r>
            <a:r>
              <a:rPr lang="en-US" sz="1050" dirty="0"/>
              <a:t>(and over 100 non-profit provider staff members) have been trained to use Lean tools and principles</a:t>
            </a:r>
          </a:p>
          <a:p>
            <a:pPr>
              <a:lnSpc>
                <a:spcPct val="120000"/>
              </a:lnSpc>
              <a:spcBef>
                <a:spcPts val="622"/>
              </a:spcBef>
              <a:spcAft>
                <a:spcPts val="622"/>
              </a:spcAft>
              <a:buClr>
                <a:schemeClr val="tx1"/>
              </a:buClr>
              <a:buFont typeface="Wingdings" panose="05000000000000000000" pitchFamily="2" charset="2"/>
              <a:buChar char="§"/>
            </a:pPr>
            <a:r>
              <a:rPr lang="en-US" sz="1050" b="1" dirty="0" smtClean="0">
                <a:solidFill>
                  <a:srgbClr val="0070C0"/>
                </a:solidFill>
              </a:rPr>
              <a:t>Hundreds </a:t>
            </a:r>
            <a:r>
              <a:rPr lang="en-US" sz="1050" b="1" dirty="0">
                <a:solidFill>
                  <a:srgbClr val="0070C0"/>
                </a:solidFill>
              </a:rPr>
              <a:t>of processes </a:t>
            </a:r>
            <a:r>
              <a:rPr lang="en-US" sz="1050" dirty="0"/>
              <a:t>have been improved using Lean tools, generating savings and improving service to CT residents</a:t>
            </a:r>
          </a:p>
          <a:p>
            <a:pPr>
              <a:lnSpc>
                <a:spcPct val="120000"/>
              </a:lnSpc>
              <a:spcBef>
                <a:spcPts val="622"/>
              </a:spcBef>
              <a:spcAft>
                <a:spcPts val="622"/>
              </a:spcAft>
              <a:buClr>
                <a:schemeClr val="tx1"/>
              </a:buClr>
              <a:buFont typeface="Wingdings" panose="05000000000000000000" pitchFamily="2" charset="2"/>
              <a:buChar char="§"/>
            </a:pPr>
            <a:r>
              <a:rPr lang="en-US" sz="1050" dirty="0" smtClean="0"/>
              <a:t>Agencies </a:t>
            </a:r>
            <a:r>
              <a:rPr lang="en-US" sz="1050" dirty="0"/>
              <a:t>that have participated in Lean events or project implementation </a:t>
            </a:r>
            <a:r>
              <a:rPr lang="en-US" sz="1050" b="1" dirty="0">
                <a:solidFill>
                  <a:srgbClr val="0070C0"/>
                </a:solidFill>
              </a:rPr>
              <a:t>span all functions of government</a:t>
            </a:r>
            <a:r>
              <a:rPr lang="en-US" sz="1050" dirty="0"/>
              <a:t>, including regulation and protection, health and human services, corrections, conservation and development, education, enforcement and compliance, housing, transportation, and general oversight. </a:t>
            </a:r>
          </a:p>
          <a:p>
            <a:pPr>
              <a:lnSpc>
                <a:spcPct val="120000"/>
              </a:lnSpc>
              <a:spcBef>
                <a:spcPts val="622"/>
              </a:spcBef>
              <a:spcAft>
                <a:spcPts val="622"/>
              </a:spcAft>
              <a:buClr>
                <a:schemeClr val="tx1"/>
              </a:buClr>
              <a:buFont typeface="Wingdings" panose="05000000000000000000" pitchFamily="2" charset="2"/>
              <a:buChar char="§"/>
            </a:pPr>
            <a:r>
              <a:rPr lang="en-US" sz="1050" dirty="0"/>
              <a:t>These events </a:t>
            </a:r>
            <a:r>
              <a:rPr lang="en-US" sz="1050" b="1" dirty="0"/>
              <a:t>have improved business processes</a:t>
            </a:r>
            <a:r>
              <a:rPr lang="en-US" sz="1050" dirty="0"/>
              <a:t> by eliminating waste, removing redundant steps and adding automation.</a:t>
            </a:r>
          </a:p>
          <a:p>
            <a:endParaRPr lang="en-US" dirty="0"/>
          </a:p>
        </p:txBody>
      </p:sp>
      <p:sp>
        <p:nvSpPr>
          <p:cNvPr id="4" name="Slide Number Placeholder 3"/>
          <p:cNvSpPr>
            <a:spLocks noGrp="1"/>
          </p:cNvSpPr>
          <p:nvPr>
            <p:ph type="sldNum" sz="quarter" idx="10"/>
          </p:nvPr>
        </p:nvSpPr>
        <p:spPr/>
        <p:txBody>
          <a:bodyPr/>
          <a:lstStyle/>
          <a:p>
            <a:fld id="{D5DD52B1-736E-4C93-AC11-8A460F25F6E4}" type="slidenum">
              <a:rPr lang="en-US" smtClean="0"/>
              <a:t>12</a:t>
            </a:fld>
            <a:endParaRPr lang="en-US"/>
          </a:p>
        </p:txBody>
      </p:sp>
    </p:spTree>
    <p:extLst>
      <p:ext uri="{BB962C8B-B14F-4D97-AF65-F5344CB8AC3E}">
        <p14:creationId xmlns:p14="http://schemas.microsoft.com/office/powerpoint/2010/main" val="3293265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u="sng" dirty="0" smtClean="0"/>
              <a:t>6 MINUTES</a:t>
            </a:r>
          </a:p>
          <a:p>
            <a:endParaRPr lang="en-US" dirty="0" smtClean="0"/>
          </a:p>
          <a:p>
            <a:r>
              <a:rPr lang="en-US" dirty="0" smtClean="0"/>
              <a:t>Primary</a:t>
            </a:r>
            <a:r>
              <a:rPr lang="en-US" baseline="0" dirty="0" smtClean="0"/>
              <a:t> focus is on the customer – we need to reduce or eliminate process/service that our customers do not want/need, so that we can redirect our resources toward what our customers do want/need. </a:t>
            </a:r>
          </a:p>
          <a:p>
            <a:endParaRPr lang="en-US" baseline="0" dirty="0" smtClean="0"/>
          </a:p>
          <a:p>
            <a:r>
              <a:rPr lang="en-US" baseline="0" dirty="0" smtClean="0"/>
              <a:t>“This is really efficient now that we know no one wants it”</a:t>
            </a:r>
          </a:p>
          <a:p>
            <a:endParaRPr lang="en-US" baseline="0" dirty="0" smtClean="0"/>
          </a:p>
          <a:p>
            <a:r>
              <a:rPr lang="en-US" baseline="0" dirty="0" smtClean="0"/>
              <a:t>SEBAC (State Employee Bargaining Agreement Coalition) union agreement of 2011 – transformation teams/”suggestions for innovation” from all employees</a:t>
            </a:r>
          </a:p>
          <a:p>
            <a:r>
              <a:rPr lang="en-US" baseline="0" dirty="0" smtClean="0"/>
              <a:t>PARS – link Lean projects to manager performance</a:t>
            </a:r>
            <a:br>
              <a:rPr lang="en-US" baseline="0" dirty="0" smtClean="0"/>
            </a:br>
            <a:endParaRPr lang="en-US" dirty="0"/>
          </a:p>
        </p:txBody>
      </p:sp>
      <p:sp>
        <p:nvSpPr>
          <p:cNvPr id="4" name="Slide Number Placeholder 3"/>
          <p:cNvSpPr>
            <a:spLocks noGrp="1"/>
          </p:cNvSpPr>
          <p:nvPr>
            <p:ph type="sldNum" sz="quarter" idx="10"/>
          </p:nvPr>
        </p:nvSpPr>
        <p:spPr/>
        <p:txBody>
          <a:bodyPr/>
          <a:lstStyle/>
          <a:p>
            <a:fld id="{F29D9B78-B678-47A5-AEAB-288CF8266729}" type="slidenum">
              <a:rPr lang="en-US" smtClean="0"/>
              <a:t>13</a:t>
            </a:fld>
            <a:endParaRPr lang="en-US"/>
          </a:p>
        </p:txBody>
      </p:sp>
    </p:spTree>
    <p:extLst>
      <p:ext uri="{BB962C8B-B14F-4D97-AF65-F5344CB8AC3E}">
        <p14:creationId xmlns:p14="http://schemas.microsoft.com/office/powerpoint/2010/main" val="994579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u="sng" dirty="0" smtClean="0"/>
              <a:t>2 MINUTES</a:t>
            </a:r>
          </a:p>
          <a:p>
            <a:endParaRPr lang="en-US" dirty="0" smtClean="0"/>
          </a:p>
          <a:p>
            <a:r>
              <a:rPr lang="en-US" dirty="0" smtClean="0"/>
              <a:t>What is important</a:t>
            </a:r>
            <a:r>
              <a:rPr lang="en-US" baseline="0" dirty="0" smtClean="0"/>
              <a:t> here is not specifically what the processes or metrics are, but to highlight a sample of process improvement work that has taken place over the past few years in CT state government. You will notice that the highlighted results span across operational areas and agency missions. Regardless of the service an agency provides, Lean tools can be applied to increase efficiency and reduce waste in an industry that has varying and complex demands put upon it. </a:t>
            </a:r>
            <a:endParaRPr lang="en-US" dirty="0"/>
          </a:p>
        </p:txBody>
      </p:sp>
      <p:sp>
        <p:nvSpPr>
          <p:cNvPr id="4" name="Slide Number Placeholder 3"/>
          <p:cNvSpPr>
            <a:spLocks noGrp="1"/>
          </p:cNvSpPr>
          <p:nvPr>
            <p:ph type="sldNum" sz="quarter" idx="10"/>
          </p:nvPr>
        </p:nvSpPr>
        <p:spPr/>
        <p:txBody>
          <a:bodyPr/>
          <a:lstStyle/>
          <a:p>
            <a:fld id="{8CA4AD88-8C26-4062-970E-DD64CA07639C}" type="slidenum">
              <a:rPr lang="en-US" smtClean="0"/>
              <a:pPr/>
              <a:t>14</a:t>
            </a:fld>
            <a:endParaRPr lang="en-US" dirty="0"/>
          </a:p>
        </p:txBody>
      </p:sp>
    </p:spTree>
    <p:extLst>
      <p:ext uri="{BB962C8B-B14F-4D97-AF65-F5344CB8AC3E}">
        <p14:creationId xmlns:p14="http://schemas.microsoft.com/office/powerpoint/2010/main" val="1233940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u="sng" dirty="0" smtClean="0"/>
              <a:t>1 MINUTE</a:t>
            </a:r>
          </a:p>
          <a:p>
            <a:endParaRPr lang="en-US" dirty="0"/>
          </a:p>
        </p:txBody>
      </p:sp>
      <p:sp>
        <p:nvSpPr>
          <p:cNvPr id="4" name="Slide Number Placeholder 3"/>
          <p:cNvSpPr>
            <a:spLocks noGrp="1"/>
          </p:cNvSpPr>
          <p:nvPr>
            <p:ph type="sldNum" sz="quarter" idx="10"/>
          </p:nvPr>
        </p:nvSpPr>
        <p:spPr/>
        <p:txBody>
          <a:bodyPr/>
          <a:lstStyle/>
          <a:p>
            <a:fld id="{8CA4AD88-8C26-4062-970E-DD64CA07639C}" type="slidenum">
              <a:rPr lang="en-US" smtClean="0"/>
              <a:pPr/>
              <a:t>15</a:t>
            </a:fld>
            <a:endParaRPr lang="en-US" dirty="0"/>
          </a:p>
        </p:txBody>
      </p:sp>
    </p:spTree>
    <p:extLst>
      <p:ext uri="{BB962C8B-B14F-4D97-AF65-F5344CB8AC3E}">
        <p14:creationId xmlns:p14="http://schemas.microsoft.com/office/powerpoint/2010/main" val="3465701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u="sng" dirty="0" smtClean="0"/>
              <a:t>1 MINUTE</a:t>
            </a:r>
          </a:p>
        </p:txBody>
      </p:sp>
      <p:sp>
        <p:nvSpPr>
          <p:cNvPr id="4" name="Slide Number Placeholder 3"/>
          <p:cNvSpPr>
            <a:spLocks noGrp="1"/>
          </p:cNvSpPr>
          <p:nvPr>
            <p:ph type="sldNum" sz="quarter" idx="10"/>
          </p:nvPr>
        </p:nvSpPr>
        <p:spPr/>
        <p:txBody>
          <a:bodyPr/>
          <a:lstStyle/>
          <a:p>
            <a:fld id="{8CA4AD88-8C26-4062-970E-DD64CA07639C}" type="slidenum">
              <a:rPr lang="en-US" smtClean="0"/>
              <a:pPr/>
              <a:t>16</a:t>
            </a:fld>
            <a:endParaRPr lang="en-US" dirty="0"/>
          </a:p>
        </p:txBody>
      </p:sp>
    </p:spTree>
    <p:extLst>
      <p:ext uri="{BB962C8B-B14F-4D97-AF65-F5344CB8AC3E}">
        <p14:creationId xmlns:p14="http://schemas.microsoft.com/office/powerpoint/2010/main" val="1427308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48507">
              <a:spcBef>
                <a:spcPct val="0"/>
              </a:spcBef>
              <a:defRPr/>
            </a:pPr>
            <a:r>
              <a:rPr lang="en-US" b="1" u="sng" dirty="0" smtClean="0"/>
              <a:t>1 MINUTE</a:t>
            </a:r>
          </a:p>
          <a:p>
            <a:pPr eaLnBrk="1" hangingPunct="1">
              <a:spcBef>
                <a:spcPct val="0"/>
              </a:spcBef>
            </a:pPr>
            <a:endParaRPr lang="en-US" altLang="en-US" dirty="0"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70662" indent="-296408">
              <a:defRPr>
                <a:solidFill>
                  <a:schemeClr val="tx1"/>
                </a:solidFill>
                <a:latin typeface="Arial" charset="0"/>
                <a:cs typeface="Arial" charset="0"/>
              </a:defRPr>
            </a:lvl2pPr>
            <a:lvl3pPr marL="1185634" indent="-237127">
              <a:defRPr>
                <a:solidFill>
                  <a:schemeClr val="tx1"/>
                </a:solidFill>
                <a:latin typeface="Arial" charset="0"/>
                <a:cs typeface="Arial" charset="0"/>
              </a:defRPr>
            </a:lvl3pPr>
            <a:lvl4pPr marL="1659887" indent="-237127">
              <a:defRPr>
                <a:solidFill>
                  <a:schemeClr val="tx1"/>
                </a:solidFill>
                <a:latin typeface="Arial" charset="0"/>
                <a:cs typeface="Arial" charset="0"/>
              </a:defRPr>
            </a:lvl4pPr>
            <a:lvl5pPr marL="2134141" indent="-237127">
              <a:defRPr>
                <a:solidFill>
                  <a:schemeClr val="tx1"/>
                </a:solidFill>
                <a:latin typeface="Arial" charset="0"/>
                <a:cs typeface="Arial" charset="0"/>
              </a:defRPr>
            </a:lvl5pPr>
            <a:lvl6pPr marL="2608395" indent="-237127" eaLnBrk="0" fontAlgn="base" hangingPunct="0">
              <a:spcBef>
                <a:spcPct val="0"/>
              </a:spcBef>
              <a:spcAft>
                <a:spcPct val="0"/>
              </a:spcAft>
              <a:defRPr>
                <a:solidFill>
                  <a:schemeClr val="tx1"/>
                </a:solidFill>
                <a:latin typeface="Arial" charset="0"/>
                <a:cs typeface="Arial" charset="0"/>
              </a:defRPr>
            </a:lvl6pPr>
            <a:lvl7pPr marL="3082648" indent="-237127" eaLnBrk="0" fontAlgn="base" hangingPunct="0">
              <a:spcBef>
                <a:spcPct val="0"/>
              </a:spcBef>
              <a:spcAft>
                <a:spcPct val="0"/>
              </a:spcAft>
              <a:defRPr>
                <a:solidFill>
                  <a:schemeClr val="tx1"/>
                </a:solidFill>
                <a:latin typeface="Arial" charset="0"/>
                <a:cs typeface="Arial" charset="0"/>
              </a:defRPr>
            </a:lvl7pPr>
            <a:lvl8pPr marL="3556902" indent="-237127" eaLnBrk="0" fontAlgn="base" hangingPunct="0">
              <a:spcBef>
                <a:spcPct val="0"/>
              </a:spcBef>
              <a:spcAft>
                <a:spcPct val="0"/>
              </a:spcAft>
              <a:defRPr>
                <a:solidFill>
                  <a:schemeClr val="tx1"/>
                </a:solidFill>
                <a:latin typeface="Arial" charset="0"/>
                <a:cs typeface="Arial" charset="0"/>
              </a:defRPr>
            </a:lvl8pPr>
            <a:lvl9pPr marL="4031155" indent="-237127" eaLnBrk="0" fontAlgn="base" hangingPunct="0">
              <a:spcBef>
                <a:spcPct val="0"/>
              </a:spcBef>
              <a:spcAft>
                <a:spcPct val="0"/>
              </a:spcAft>
              <a:defRPr>
                <a:solidFill>
                  <a:schemeClr val="tx1"/>
                </a:solidFill>
                <a:latin typeface="Arial" charset="0"/>
                <a:cs typeface="Arial" charset="0"/>
              </a:defRPr>
            </a:lvl9pPr>
          </a:lstStyle>
          <a:p>
            <a:fld id="{4EB73A07-5826-4112-8A5D-BEAB2097E2C3}" type="slidenum">
              <a:rPr lang="en-US" altLang="en-US">
                <a:latin typeface="Calibri" pitchFamily="34" charset="0"/>
              </a:rPr>
              <a:pPr/>
              <a:t>17</a:t>
            </a:fld>
            <a:endParaRPr lang="en-US" altLang="en-US">
              <a:latin typeface="Calibri" pitchFamily="34" charset="0"/>
            </a:endParaRPr>
          </a:p>
        </p:txBody>
      </p:sp>
    </p:spTree>
    <p:extLst>
      <p:ext uri="{BB962C8B-B14F-4D97-AF65-F5344CB8AC3E}">
        <p14:creationId xmlns:p14="http://schemas.microsoft.com/office/powerpoint/2010/main" val="1450020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u="sng" dirty="0" smtClean="0"/>
              <a:t>3 MINUTES</a:t>
            </a:r>
          </a:p>
          <a:p>
            <a:endParaRPr lang="en-US" dirty="0"/>
          </a:p>
          <a:p>
            <a:r>
              <a:rPr lang="en-US" sz="1050" dirty="0"/>
              <a:t>Aside from continuing to do everything we are already doing (training, support, development, reporting, statewide steering committee, Lean teams at agencies, etc.), we will:</a:t>
            </a:r>
          </a:p>
          <a:p>
            <a:r>
              <a:rPr lang="en-US" sz="1050" b="1" dirty="0" smtClean="0"/>
              <a:t>Continue </a:t>
            </a:r>
            <a:r>
              <a:rPr lang="en-US" sz="1050" b="1" dirty="0"/>
              <a:t>our commitment to continuous improvement through:</a:t>
            </a:r>
          </a:p>
          <a:p>
            <a:pPr marL="628650" lvl="1" indent="-171450">
              <a:buFont typeface="Arial" panose="020B0604020202020204" pitchFamily="34" charset="0"/>
              <a:buChar char="•"/>
            </a:pPr>
            <a:r>
              <a:rPr lang="en-US" sz="1050" dirty="0" smtClean="0"/>
              <a:t>Training </a:t>
            </a:r>
            <a:r>
              <a:rPr lang="en-US" sz="1050" dirty="0"/>
              <a:t>and other development </a:t>
            </a:r>
            <a:r>
              <a:rPr lang="en-US" sz="1050" dirty="0" smtClean="0"/>
              <a:t>opportunities</a:t>
            </a:r>
            <a:endParaRPr lang="en-US" sz="1050" dirty="0"/>
          </a:p>
          <a:p>
            <a:pPr marL="628650" lvl="1" indent="-171450">
              <a:buFont typeface="Arial" panose="020B0604020202020204" pitchFamily="34" charset="0"/>
              <a:buChar char="•"/>
            </a:pPr>
            <a:r>
              <a:rPr lang="en-US" sz="1050" dirty="0"/>
              <a:t>Supporting agency Lean </a:t>
            </a:r>
            <a:r>
              <a:rPr lang="en-US" sz="1050" dirty="0" smtClean="0"/>
              <a:t>efforts</a:t>
            </a:r>
            <a:endParaRPr lang="en-US" sz="1050" dirty="0"/>
          </a:p>
          <a:p>
            <a:pPr marL="628650" lvl="1" indent="-171450">
              <a:buFont typeface="Arial" panose="020B0604020202020204" pitchFamily="34" charset="0"/>
              <a:buChar char="•"/>
            </a:pPr>
            <a:r>
              <a:rPr lang="en-US" sz="1050" dirty="0"/>
              <a:t>Encouraging agency staff to begin tracking new ideas, initiating projects and reporting on </a:t>
            </a:r>
            <a:r>
              <a:rPr lang="en-US" sz="1050" dirty="0" smtClean="0"/>
              <a:t>results</a:t>
            </a:r>
            <a:endParaRPr lang="en-US" sz="1050" dirty="0"/>
          </a:p>
          <a:p>
            <a:pPr marL="628650" lvl="1" indent="-171450">
              <a:buFont typeface="Arial" panose="020B0604020202020204" pitchFamily="34" charset="0"/>
              <a:buChar char="•"/>
            </a:pPr>
            <a:r>
              <a:rPr lang="en-US" sz="1050" dirty="0"/>
              <a:t>Promoting collaboration across agency lines</a:t>
            </a:r>
          </a:p>
          <a:p>
            <a:r>
              <a:rPr lang="en-US" sz="1050" b="1" dirty="0" smtClean="0"/>
              <a:t>Complete</a:t>
            </a:r>
            <a:r>
              <a:rPr lang="en-US" sz="1050" b="1" baseline="0" dirty="0" smtClean="0"/>
              <a:t> A</a:t>
            </a:r>
            <a:r>
              <a:rPr lang="en-US" sz="1050" b="1" dirty="0" smtClean="0"/>
              <a:t>nnual </a:t>
            </a:r>
            <a:r>
              <a:rPr lang="en-US" sz="1050" b="1" dirty="0"/>
              <a:t>progress reports detailing success using Lean tools</a:t>
            </a:r>
          </a:p>
          <a:p>
            <a:r>
              <a:rPr lang="en-US" sz="1050" b="1" dirty="0" smtClean="0"/>
              <a:t>Develop </a:t>
            </a:r>
            <a:r>
              <a:rPr lang="en-US" sz="1050" b="1" dirty="0"/>
              <a:t>a Lean Consortium with membership from other industries</a:t>
            </a:r>
          </a:p>
          <a:p>
            <a:r>
              <a:rPr lang="en-US" sz="1050" b="1" dirty="0" smtClean="0"/>
              <a:t>Promote </a:t>
            </a:r>
            <a:r>
              <a:rPr lang="en-US" sz="1050" b="1" dirty="0"/>
              <a:t>the use of state data regularly to make informed </a:t>
            </a:r>
            <a:r>
              <a:rPr lang="en-US" sz="1050" b="1" dirty="0" smtClean="0"/>
              <a:t>decisions</a:t>
            </a:r>
            <a:endParaRPr lang="en-US" sz="1050" dirty="0"/>
          </a:p>
          <a:p>
            <a:r>
              <a:rPr lang="en-US" sz="1050" b="1" dirty="0" smtClean="0"/>
              <a:t>Participate</a:t>
            </a:r>
            <a:r>
              <a:rPr lang="en-US" sz="1050" b="1" baseline="0" dirty="0" smtClean="0"/>
              <a:t> as a</a:t>
            </a:r>
            <a:r>
              <a:rPr lang="en-US" sz="1050" b="1" dirty="0" smtClean="0"/>
              <a:t> </a:t>
            </a:r>
            <a:r>
              <a:rPr lang="en-US" sz="1050" b="1" dirty="0"/>
              <a:t>member of National Community of Practice – </a:t>
            </a:r>
            <a:r>
              <a:rPr lang="en-US" sz="1050" dirty="0"/>
              <a:t>one of 15 participating states – collaborating to benchmark and share best practices for statewide Lean government </a:t>
            </a:r>
            <a:r>
              <a:rPr lang="en-US" sz="1050" dirty="0" smtClean="0"/>
              <a:t>implementation</a:t>
            </a:r>
            <a:endParaRPr lang="en-US" sz="1050" b="1" dirty="0"/>
          </a:p>
          <a:p>
            <a:r>
              <a:rPr lang="en-US" sz="1050" b="1" dirty="0" smtClean="0"/>
              <a:t>Develop</a:t>
            </a:r>
            <a:r>
              <a:rPr lang="en-US" sz="1050" b="1" baseline="0" dirty="0" smtClean="0"/>
              <a:t> </a:t>
            </a:r>
            <a:r>
              <a:rPr lang="en-US" sz="1050" b="1" dirty="0" smtClean="0"/>
              <a:t>a </a:t>
            </a:r>
            <a:r>
              <a:rPr lang="en-US" sz="1050" b="1" dirty="0"/>
              <a:t>Lean University – </a:t>
            </a:r>
            <a:r>
              <a:rPr lang="en-US" sz="1050" dirty="0"/>
              <a:t>train the trainer model with “Lean experts” who can facilitate events, provide targeted trainings and support state agencies on their individual Lean journeys. </a:t>
            </a:r>
            <a:endParaRPr lang="en-US" sz="1050" b="1"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5DD52B1-736E-4C93-AC11-8A460F25F6E4}" type="slidenum">
              <a:rPr lang="en-US" smtClean="0"/>
              <a:t>18</a:t>
            </a:fld>
            <a:endParaRPr lang="en-US"/>
          </a:p>
        </p:txBody>
      </p:sp>
    </p:spTree>
    <p:extLst>
      <p:ext uri="{BB962C8B-B14F-4D97-AF65-F5344CB8AC3E}">
        <p14:creationId xmlns:p14="http://schemas.microsoft.com/office/powerpoint/2010/main" val="907334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z="1050" b="1" u="sng" dirty="0" smtClean="0"/>
              <a:t>1 MINUTE</a:t>
            </a:r>
            <a:endParaRPr lang="en-US" sz="1050" dirty="0"/>
          </a:p>
          <a:p>
            <a:r>
              <a:rPr lang="en-US" sz="1050" dirty="0"/>
              <a:t>One of 15 states in a mutually-beneficial workgroup, led by the State of WA. </a:t>
            </a:r>
            <a:r>
              <a:rPr lang="en-US" sz="1050" dirty="0" smtClean="0"/>
              <a:t>We </a:t>
            </a:r>
            <a:r>
              <a:rPr lang="en-US" sz="1050" dirty="0"/>
              <a:t>have just begun our work to share best practices, learn from one another and build upon each other’s successes. </a:t>
            </a:r>
          </a:p>
          <a:p>
            <a:endParaRPr lang="en-US" sz="1050" dirty="0"/>
          </a:p>
          <a:p>
            <a:r>
              <a:rPr lang="en-US" sz="1050" dirty="0"/>
              <a:t>Continuous improvement efforts in state government </a:t>
            </a:r>
            <a:r>
              <a:rPr lang="en-US" sz="1050" b="1" dirty="0"/>
              <a:t>mirror those of the Delivering Results initiative</a:t>
            </a:r>
            <a:r>
              <a:rPr lang="en-US" sz="1050" dirty="0"/>
              <a:t>, the 2014-2015 initiative of that newly appointed Chair of the National Governors Association, Colorado Governor John </a:t>
            </a:r>
            <a:r>
              <a:rPr lang="en-US" sz="1050" dirty="0" err="1"/>
              <a:t>Hickenlooper</a:t>
            </a:r>
            <a:r>
              <a:rPr lang="en-US" sz="1050" dirty="0"/>
              <a:t>. </a:t>
            </a:r>
            <a:endParaRPr lang="en-US" sz="1050" dirty="0" smtClean="0"/>
          </a:p>
          <a:p>
            <a:endParaRPr lang="en-US" sz="1050" dirty="0"/>
          </a:p>
          <a:p>
            <a:r>
              <a:rPr lang="en-US" sz="1050" i="1" u="sng" dirty="0">
                <a:hlinkClick r:id="rId3"/>
              </a:rPr>
              <a:t>Delivering Results</a:t>
            </a:r>
            <a:r>
              <a:rPr lang="en-US" sz="1050" dirty="0"/>
              <a:t> specifically will focus on</a:t>
            </a:r>
            <a:r>
              <a:rPr lang="en-US" sz="1050" dirty="0" smtClean="0"/>
              <a:t>:</a:t>
            </a:r>
            <a:endParaRPr lang="en-US" sz="1050" dirty="0"/>
          </a:p>
          <a:p>
            <a:r>
              <a:rPr lang="en-US" sz="1050" dirty="0"/>
              <a:t>·       Changing recruitment and retention processes to ensure that the who of state government remain the best and the brightest   </a:t>
            </a:r>
          </a:p>
          <a:p>
            <a:r>
              <a:rPr lang="en-US" sz="1050" dirty="0"/>
              <a:t>·       Changing the how of delivering services to people by adopting lean processes and using new technologies; and</a:t>
            </a:r>
          </a:p>
          <a:p>
            <a:r>
              <a:rPr lang="en-US" sz="1050" dirty="0"/>
              <a:t>·       Changing the what of policies and programs by better using research to inform policymakers about what works.</a:t>
            </a:r>
          </a:p>
          <a:p>
            <a:endParaRPr lang="en-US" sz="1050" dirty="0"/>
          </a:p>
          <a:p>
            <a:r>
              <a:rPr lang="en-US" sz="1050" dirty="0"/>
              <a:t>These goals are precisely what </a:t>
            </a:r>
            <a:r>
              <a:rPr lang="en-US" sz="1050" dirty="0" err="1"/>
              <a:t>LeanCT’s</a:t>
            </a:r>
            <a:r>
              <a:rPr lang="en-US" sz="1050" dirty="0"/>
              <a:t> future efforts will focus on – employees, customers, data and continuous improvement. We are proud that our Governor, Dan Malloy, is a member of the NGA Executive Committee that will oversee the implementation of the Delivering Results initiative, and we are proud to be a part of this national effort. </a:t>
            </a:r>
            <a:r>
              <a:rPr lang="en-US" sz="1050" dirty="0" smtClean="0"/>
              <a:t>All </a:t>
            </a:r>
            <a:r>
              <a:rPr lang="en-US" sz="1050" dirty="0"/>
              <a:t>of the states who participate in the National Community of Practice are behind the NGA’s efforts and will continue to work together to improve the public services that our country provides. </a:t>
            </a:r>
          </a:p>
          <a:p>
            <a:endParaRPr lang="en-US" dirty="0"/>
          </a:p>
          <a:p>
            <a:endParaRPr lang="en-US" dirty="0"/>
          </a:p>
        </p:txBody>
      </p:sp>
      <p:sp>
        <p:nvSpPr>
          <p:cNvPr id="4" name="Slide Number Placeholder 3"/>
          <p:cNvSpPr>
            <a:spLocks noGrp="1"/>
          </p:cNvSpPr>
          <p:nvPr>
            <p:ph type="sldNum" sz="quarter" idx="10"/>
          </p:nvPr>
        </p:nvSpPr>
        <p:spPr/>
        <p:txBody>
          <a:bodyPr/>
          <a:lstStyle/>
          <a:p>
            <a:fld id="{D5DD52B1-736E-4C93-AC11-8A460F25F6E4}" type="slidenum">
              <a:rPr lang="en-US" smtClean="0"/>
              <a:t>19</a:t>
            </a:fld>
            <a:endParaRPr lang="en-US"/>
          </a:p>
        </p:txBody>
      </p:sp>
    </p:spTree>
    <p:extLst>
      <p:ext uri="{BB962C8B-B14F-4D97-AF65-F5344CB8AC3E}">
        <p14:creationId xmlns:p14="http://schemas.microsoft.com/office/powerpoint/2010/main" val="2173533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z="1100" b="1" u="sng" dirty="0" smtClean="0"/>
              <a:t>1 MINUTE</a:t>
            </a:r>
          </a:p>
          <a:p>
            <a:endParaRPr lang="en-US" sz="1100" baseline="0" dirty="0" smtClean="0"/>
          </a:p>
          <a:p>
            <a:endParaRPr lang="en-US" sz="1100" baseline="0" dirty="0" smtClean="0"/>
          </a:p>
          <a:p>
            <a:r>
              <a:rPr lang="en-US" sz="1100" baseline="0" dirty="0" smtClean="0"/>
              <a:t>Show of hands by industry</a:t>
            </a:r>
          </a:p>
          <a:p>
            <a:endParaRPr lang="en-US" baseline="0" dirty="0" smtClean="0"/>
          </a:p>
        </p:txBody>
      </p:sp>
      <p:sp>
        <p:nvSpPr>
          <p:cNvPr id="4" name="Slide Number Placeholder 3"/>
          <p:cNvSpPr>
            <a:spLocks noGrp="1"/>
          </p:cNvSpPr>
          <p:nvPr>
            <p:ph type="sldNum" sz="quarter" idx="10"/>
          </p:nvPr>
        </p:nvSpPr>
        <p:spPr/>
        <p:txBody>
          <a:bodyPr/>
          <a:lstStyle/>
          <a:p>
            <a:fld id="{D5DD52B1-736E-4C93-AC11-8A460F25F6E4}" type="slidenum">
              <a:rPr lang="en-US" smtClean="0"/>
              <a:t>2</a:t>
            </a:fld>
            <a:endParaRPr lang="en-US"/>
          </a:p>
        </p:txBody>
      </p:sp>
    </p:spTree>
    <p:extLst>
      <p:ext uri="{BB962C8B-B14F-4D97-AF65-F5344CB8AC3E}">
        <p14:creationId xmlns:p14="http://schemas.microsoft.com/office/powerpoint/2010/main" val="1496452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u="sng" dirty="0" smtClean="0"/>
              <a:t>2 MINUTES</a:t>
            </a:r>
          </a:p>
        </p:txBody>
      </p:sp>
      <p:sp>
        <p:nvSpPr>
          <p:cNvPr id="4" name="Slide Number Placeholder 3"/>
          <p:cNvSpPr>
            <a:spLocks noGrp="1"/>
          </p:cNvSpPr>
          <p:nvPr>
            <p:ph type="sldNum" sz="quarter" idx="10"/>
          </p:nvPr>
        </p:nvSpPr>
        <p:spPr/>
        <p:txBody>
          <a:bodyPr/>
          <a:lstStyle/>
          <a:p>
            <a:fld id="{D5DD52B1-736E-4C93-AC11-8A460F25F6E4}" type="slidenum">
              <a:rPr lang="en-US" smtClean="0"/>
              <a:t>20</a:t>
            </a:fld>
            <a:endParaRPr lang="en-US"/>
          </a:p>
        </p:txBody>
      </p:sp>
    </p:spTree>
    <p:extLst>
      <p:ext uri="{BB962C8B-B14F-4D97-AF65-F5344CB8AC3E}">
        <p14:creationId xmlns:p14="http://schemas.microsoft.com/office/powerpoint/2010/main" val="2058587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u="sng" dirty="0" smtClean="0"/>
              <a:t>1 MINUTE</a:t>
            </a:r>
          </a:p>
          <a:p>
            <a:pPr defTabSz="948507">
              <a:defRPr/>
            </a:pPr>
            <a:endParaRPr lang="en-US" baseline="0" dirty="0" smtClean="0"/>
          </a:p>
          <a:p>
            <a:pPr defTabSz="948507">
              <a:defRPr/>
            </a:pPr>
            <a:r>
              <a:rPr lang="en-US" baseline="0" dirty="0" smtClean="0"/>
              <a:t>This morning’s workshop has highlighted just a sample of what we’ve accomplished in the state of CT and I invite you to please review our first annual Lean results report to see more of our work. The report, and other information including tools, helpful hints, event information, and our contact information can be found on the </a:t>
            </a:r>
            <a:r>
              <a:rPr lang="en-US" baseline="0" dirty="0" err="1" smtClean="0"/>
              <a:t>LeanCT</a:t>
            </a:r>
            <a:r>
              <a:rPr lang="en-US" baseline="0" dirty="0" smtClean="0"/>
              <a:t> website. </a:t>
            </a:r>
            <a:endParaRPr lang="en-US" dirty="0" smtClean="0"/>
          </a:p>
          <a:p>
            <a:endParaRPr lang="en-US" dirty="0" smtClean="0"/>
          </a:p>
          <a:p>
            <a:r>
              <a:rPr lang="en-US" dirty="0" smtClean="0"/>
              <a:t>Thank you so much</a:t>
            </a:r>
            <a:r>
              <a:rPr lang="en-US" baseline="0" dirty="0" smtClean="0"/>
              <a:t> for your interest in process improvement and your interest in our state’s efforts. Please stay tuned and keep in touch with us to see what’s next!</a:t>
            </a:r>
            <a:endParaRPr lang="en-US" dirty="0"/>
          </a:p>
        </p:txBody>
      </p:sp>
      <p:sp>
        <p:nvSpPr>
          <p:cNvPr id="4" name="Slide Number Placeholder 3"/>
          <p:cNvSpPr>
            <a:spLocks noGrp="1"/>
          </p:cNvSpPr>
          <p:nvPr>
            <p:ph type="sldNum" sz="quarter" idx="10"/>
          </p:nvPr>
        </p:nvSpPr>
        <p:spPr/>
        <p:txBody>
          <a:bodyPr/>
          <a:lstStyle/>
          <a:p>
            <a:fld id="{F29D9B78-B678-47A5-AEAB-288CF8266729}" type="slidenum">
              <a:rPr lang="en-US" smtClean="0"/>
              <a:t>21</a:t>
            </a:fld>
            <a:endParaRPr lang="en-US"/>
          </a:p>
        </p:txBody>
      </p:sp>
    </p:spTree>
    <p:extLst>
      <p:ext uri="{BB962C8B-B14F-4D97-AF65-F5344CB8AC3E}">
        <p14:creationId xmlns:p14="http://schemas.microsoft.com/office/powerpoint/2010/main" val="3394214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u="sng" dirty="0" smtClean="0"/>
              <a:t>15 MINUTES</a:t>
            </a:r>
          </a:p>
          <a:p>
            <a:endParaRPr lang="en-US" dirty="0"/>
          </a:p>
        </p:txBody>
      </p:sp>
      <p:sp>
        <p:nvSpPr>
          <p:cNvPr id="4" name="Slide Number Placeholder 3"/>
          <p:cNvSpPr>
            <a:spLocks noGrp="1"/>
          </p:cNvSpPr>
          <p:nvPr>
            <p:ph type="sldNum" sz="quarter" idx="10"/>
          </p:nvPr>
        </p:nvSpPr>
        <p:spPr/>
        <p:txBody>
          <a:bodyPr/>
          <a:lstStyle/>
          <a:p>
            <a:fld id="{D5DD52B1-736E-4C93-AC11-8A460F25F6E4}" type="slidenum">
              <a:rPr lang="en-US" smtClean="0"/>
              <a:t>3</a:t>
            </a:fld>
            <a:endParaRPr lang="en-US"/>
          </a:p>
        </p:txBody>
      </p:sp>
    </p:spTree>
    <p:extLst>
      <p:ext uri="{BB962C8B-B14F-4D97-AF65-F5344CB8AC3E}">
        <p14:creationId xmlns:p14="http://schemas.microsoft.com/office/powerpoint/2010/main" val="1533041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u="sng" dirty="0" smtClean="0"/>
              <a:t>5 MINUTES</a:t>
            </a:r>
          </a:p>
          <a:p>
            <a:endParaRPr lang="en-US" dirty="0"/>
          </a:p>
        </p:txBody>
      </p:sp>
      <p:sp>
        <p:nvSpPr>
          <p:cNvPr id="4" name="Slide Number Placeholder 3"/>
          <p:cNvSpPr>
            <a:spLocks noGrp="1"/>
          </p:cNvSpPr>
          <p:nvPr>
            <p:ph type="sldNum" sz="quarter" idx="10"/>
          </p:nvPr>
        </p:nvSpPr>
        <p:spPr/>
        <p:txBody>
          <a:bodyPr/>
          <a:lstStyle/>
          <a:p>
            <a:fld id="{D5DD52B1-736E-4C93-AC11-8A460F25F6E4}" type="slidenum">
              <a:rPr lang="en-US" smtClean="0"/>
              <a:t>4</a:t>
            </a:fld>
            <a:endParaRPr lang="en-US"/>
          </a:p>
        </p:txBody>
      </p:sp>
    </p:spTree>
    <p:extLst>
      <p:ext uri="{BB962C8B-B14F-4D97-AF65-F5344CB8AC3E}">
        <p14:creationId xmlns:p14="http://schemas.microsoft.com/office/powerpoint/2010/main" val="418152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7131" y="4857850"/>
            <a:ext cx="5633797" cy="4306045"/>
          </a:xfrm>
        </p:spPr>
        <p:txBody>
          <a:bodyPr/>
          <a:lstStyle/>
          <a:p>
            <a:pPr defTabSz="948507">
              <a:defRPr/>
            </a:pPr>
            <a:r>
              <a:rPr lang="en-US" b="1" u="sng" dirty="0" smtClean="0"/>
              <a:t>5 MINUTES</a:t>
            </a:r>
          </a:p>
          <a:p>
            <a:endParaRPr lang="en-US" dirty="0"/>
          </a:p>
          <a:p>
            <a:r>
              <a:rPr lang="en-US" sz="1100" b="1" dirty="0" smtClean="0"/>
              <a:t>“constrained growth industry” </a:t>
            </a:r>
            <a:r>
              <a:rPr lang="en-US" sz="1100" dirty="0" smtClean="0"/>
              <a:t>– </a:t>
            </a:r>
            <a:r>
              <a:rPr lang="en-US" sz="1100" dirty="0"/>
              <a:t>as long as the population continues to grow, there will be increased expectations of the public service delivery system. As our economy changes over time, our revenue </a:t>
            </a:r>
            <a:r>
              <a:rPr lang="en-US" sz="1100" dirty="0" smtClean="0"/>
              <a:t>streams </a:t>
            </a:r>
            <a:r>
              <a:rPr lang="en-US" sz="1100" dirty="0"/>
              <a:t>will also change – at times becoming more and more strained. This is why government (and the services it provides) is a growth industry that is often constrained by the funds it can use to support necessary expenses. </a:t>
            </a:r>
          </a:p>
          <a:p>
            <a:endParaRPr lang="en-US" sz="1100" dirty="0"/>
          </a:p>
          <a:p>
            <a:r>
              <a:rPr lang="en-US" sz="1100" dirty="0"/>
              <a:t>In the state of CT, the majority of our </a:t>
            </a:r>
            <a:r>
              <a:rPr lang="en-US" sz="1100" b="1" dirty="0"/>
              <a:t>revenue comes from personal income tax and sales tax</a:t>
            </a:r>
            <a:r>
              <a:rPr lang="en-US" sz="1100" dirty="0"/>
              <a:t>. These revenue sources are almost entirely dependent upon the strength of the economy. (if needed - when people make less money from salary, assets or investments, the amount of revenue collected from taxes is less) The demand on public services continues to increase. State government services alone are often not enough to meet the needs of 100% of our customers 100% of the time. </a:t>
            </a:r>
          </a:p>
          <a:p>
            <a:endParaRPr lang="en-US" sz="1100" dirty="0"/>
          </a:p>
          <a:p>
            <a:r>
              <a:rPr lang="en-US" sz="1100" dirty="0"/>
              <a:t>Because of this, state government must continuously adapt to the ever-changing  needs of our customers, respond as efficiently and effectively as possible, and serve to the best of its ability.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363DC87-14F3-40A5-B06C-348C53954971}" type="slidenum">
              <a:rPr lang="en-US" smtClean="0"/>
              <a:t>5</a:t>
            </a:fld>
            <a:endParaRPr lang="en-US"/>
          </a:p>
        </p:txBody>
      </p:sp>
    </p:spTree>
    <p:extLst>
      <p:ext uri="{BB962C8B-B14F-4D97-AF65-F5344CB8AC3E}">
        <p14:creationId xmlns:p14="http://schemas.microsoft.com/office/powerpoint/2010/main" val="1191170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u="sng" dirty="0" smtClean="0"/>
              <a:t>7 MINUTES</a:t>
            </a:r>
          </a:p>
          <a:p>
            <a:endParaRPr lang="en-US" dirty="0" smtClean="0"/>
          </a:p>
          <a:p>
            <a:r>
              <a:rPr lang="en-US" sz="1050" dirty="0" smtClean="0"/>
              <a:t>Although the concept of Lean originated</a:t>
            </a:r>
            <a:r>
              <a:rPr lang="en-US" sz="1050" baseline="0" dirty="0" smtClean="0"/>
              <a:t> in private industry, the fundamental purpose for it is a universal concept that can be applied to anything, even the way you cook a meal or organize your closet. </a:t>
            </a:r>
          </a:p>
          <a:p>
            <a:endParaRPr lang="en-US" sz="1050" baseline="0" dirty="0" smtClean="0"/>
          </a:p>
          <a:p>
            <a:r>
              <a:rPr lang="en-US" sz="1050" baseline="0" dirty="0" smtClean="0"/>
              <a:t>However, in a service industry such as state government, the pillars of process improvement may be applied a little bit differently. In CT, we use an approach that can be easily communicated, trained and understood.  We do not require certificates, belts or sophisticated data analysis. Our #1 priority is to improve service to the customer. In order to achieve this goal, we must engage 100% of our staff in adopting Lean thinking. Some of our staff do not have advanced degrees. Some can not read. It is important for us to develop a cultural shift that everyone can get involved in, regardless of their level in the organization or their academic aptitude. </a:t>
            </a:r>
          </a:p>
          <a:p>
            <a:endParaRPr lang="en-US" sz="1050" baseline="0" dirty="0" smtClean="0"/>
          </a:p>
          <a:p>
            <a:r>
              <a:rPr lang="en-US" sz="1050" baseline="0" dirty="0" smtClean="0"/>
              <a:t>We find that staff engagement is relatively easy, because in our state, we have had to cut back significantly on training over the years. This is one of the only statewide, holistic opportunities for staff development and people are embracing it. We value each employee and recognize that change can only be successful when input is received from the people who actually do the work related to the process we’re trying to improve. Although we have executive support, which is very important, this not just an executive staff initiative. It is a grassroots, empowering, creative process that engages all staff at all levels. </a:t>
            </a:r>
          </a:p>
          <a:p>
            <a:endParaRPr lang="en-US" sz="1100" baseline="0" dirty="0" smtClean="0"/>
          </a:p>
        </p:txBody>
      </p:sp>
      <p:sp>
        <p:nvSpPr>
          <p:cNvPr id="4" name="Slide Number Placeholder 3"/>
          <p:cNvSpPr>
            <a:spLocks noGrp="1"/>
          </p:cNvSpPr>
          <p:nvPr>
            <p:ph type="sldNum" sz="quarter" idx="10"/>
          </p:nvPr>
        </p:nvSpPr>
        <p:spPr/>
        <p:txBody>
          <a:bodyPr/>
          <a:lstStyle/>
          <a:p>
            <a:fld id="{F29D9B78-B678-47A5-AEAB-288CF8266729}" type="slidenum">
              <a:rPr lang="en-US" smtClean="0"/>
              <a:t>6</a:t>
            </a:fld>
            <a:endParaRPr lang="en-US"/>
          </a:p>
        </p:txBody>
      </p:sp>
    </p:spTree>
    <p:extLst>
      <p:ext uri="{BB962C8B-B14F-4D97-AF65-F5344CB8AC3E}">
        <p14:creationId xmlns:p14="http://schemas.microsoft.com/office/powerpoint/2010/main" val="2028969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48507">
              <a:defRPr/>
            </a:pPr>
            <a:r>
              <a:rPr lang="en-US" b="1" u="sng" dirty="0" smtClean="0"/>
              <a:t>3 MINUTES</a:t>
            </a:r>
          </a:p>
          <a:p>
            <a:endParaRPr lang="en-US" altLang="en-US" dirty="0" smtClean="0"/>
          </a:p>
          <a:p>
            <a:r>
              <a:rPr lang="en-US" altLang="en-US" sz="1100" dirty="0" smtClean="0"/>
              <a:t>Outcomes</a:t>
            </a:r>
            <a:r>
              <a:rPr lang="en-US" altLang="en-US" sz="1100" baseline="0" dirty="0" smtClean="0"/>
              <a:t> from our focus on process improvement (left) allows us to focus and invest in the activities our state government values (right)</a:t>
            </a:r>
            <a:endParaRPr lang="en-US" altLang="en-US" sz="1100" dirty="0" smtClean="0"/>
          </a:p>
          <a:p>
            <a:endParaRPr lang="en-US" altLang="en-US" sz="1100" dirty="0" smtClean="0"/>
          </a:p>
          <a:p>
            <a:r>
              <a:rPr lang="en-US" sz="1100" dirty="0"/>
              <a:t>We can use Lean Tools to Develop and Inform:</a:t>
            </a:r>
          </a:p>
          <a:p>
            <a:endParaRPr lang="en-US" sz="1100" dirty="0"/>
          </a:p>
          <a:p>
            <a:pPr lvl="1"/>
            <a:r>
              <a:rPr lang="en-US" sz="1100" dirty="0"/>
              <a:t>Budget Requests</a:t>
            </a:r>
          </a:p>
          <a:p>
            <a:pPr lvl="1"/>
            <a:r>
              <a:rPr lang="en-US" sz="1100" dirty="0"/>
              <a:t>Resource Allocation</a:t>
            </a:r>
          </a:p>
          <a:p>
            <a:pPr lvl="1"/>
            <a:r>
              <a:rPr lang="en-US" sz="1100" dirty="0"/>
              <a:t>Business Requirements for IT solutions</a:t>
            </a:r>
          </a:p>
          <a:p>
            <a:pPr lvl="1"/>
            <a:r>
              <a:rPr lang="en-US" sz="1100" dirty="0"/>
              <a:t>Succession Planning</a:t>
            </a:r>
          </a:p>
          <a:p>
            <a:pPr lvl="1"/>
            <a:r>
              <a:rPr lang="en-US" sz="1100" dirty="0"/>
              <a:t>Professional Development</a:t>
            </a:r>
          </a:p>
          <a:p>
            <a:pPr lvl="1"/>
            <a:r>
              <a:rPr lang="en-US" sz="1100" dirty="0"/>
              <a:t>Our stakeholders and customers</a:t>
            </a:r>
          </a:p>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70662" indent="-296408" eaLnBrk="0" hangingPunct="0">
              <a:defRPr>
                <a:solidFill>
                  <a:schemeClr val="tx1"/>
                </a:solidFill>
                <a:latin typeface="Arial" panose="020B0604020202020204" pitchFamily="34" charset="0"/>
              </a:defRPr>
            </a:lvl2pPr>
            <a:lvl3pPr marL="1185634" indent="-237127" eaLnBrk="0" hangingPunct="0">
              <a:defRPr>
                <a:solidFill>
                  <a:schemeClr val="tx1"/>
                </a:solidFill>
                <a:latin typeface="Arial" panose="020B0604020202020204" pitchFamily="34" charset="0"/>
              </a:defRPr>
            </a:lvl3pPr>
            <a:lvl4pPr marL="1659887" indent="-237127" eaLnBrk="0" hangingPunct="0">
              <a:defRPr>
                <a:solidFill>
                  <a:schemeClr val="tx1"/>
                </a:solidFill>
                <a:latin typeface="Arial" panose="020B0604020202020204" pitchFamily="34" charset="0"/>
              </a:defRPr>
            </a:lvl4pPr>
            <a:lvl5pPr marL="2134141" indent="-237127" eaLnBrk="0" hangingPunct="0">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30D5224-A906-49E4-B0FA-CEF4EC9F9EB2}" type="slidenum">
              <a:rPr lang="en-US" altLang="en-US"/>
              <a:pPr eaLnBrk="1" hangingPunct="1"/>
              <a:t>7</a:t>
            </a:fld>
            <a:endParaRPr lang="en-US" altLang="en-US"/>
          </a:p>
        </p:txBody>
      </p:sp>
    </p:spTree>
    <p:extLst>
      <p:ext uri="{BB962C8B-B14F-4D97-AF65-F5344CB8AC3E}">
        <p14:creationId xmlns:p14="http://schemas.microsoft.com/office/powerpoint/2010/main" val="227930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7131" y="4857850"/>
            <a:ext cx="5633797" cy="4306045"/>
          </a:xfrm>
        </p:spPr>
        <p:txBody>
          <a:bodyPr/>
          <a:lstStyle/>
          <a:p>
            <a:pPr defTabSz="948507">
              <a:defRPr/>
            </a:pPr>
            <a:r>
              <a:rPr lang="en-US" b="1" u="sng" dirty="0" smtClean="0"/>
              <a:t>5 MINUTES</a:t>
            </a:r>
          </a:p>
          <a:p>
            <a:endParaRPr lang="en-US" b="1" dirty="0"/>
          </a:p>
          <a:p>
            <a:r>
              <a:rPr lang="en-US" sz="1050" b="1" dirty="0"/>
              <a:t>A set of tools and templates </a:t>
            </a:r>
            <a:r>
              <a:rPr lang="en-US" sz="1050" dirty="0"/>
              <a:t>used to make a particular process more efficient</a:t>
            </a:r>
          </a:p>
          <a:p>
            <a:endParaRPr lang="en-US" sz="1050" dirty="0"/>
          </a:p>
          <a:p>
            <a:r>
              <a:rPr lang="en-US" sz="1050" b="1" dirty="0"/>
              <a:t>A term for the improvements </a:t>
            </a:r>
            <a:r>
              <a:rPr lang="en-US" sz="1050" dirty="0"/>
              <a:t>that state employees make every day</a:t>
            </a:r>
          </a:p>
          <a:p>
            <a:endParaRPr lang="en-US" sz="1050" dirty="0"/>
          </a:p>
          <a:p>
            <a:r>
              <a:rPr lang="en-US" sz="1050" b="1" dirty="0"/>
              <a:t>A philosophy</a:t>
            </a:r>
            <a:r>
              <a:rPr lang="en-US" sz="1050" dirty="0"/>
              <a:t>/ way of thinking that promotes creativity, collaboration, and improved customer service with a specific focus on the customer – what do they value?</a:t>
            </a:r>
          </a:p>
          <a:p>
            <a:endParaRPr lang="en-US" sz="1050" dirty="0"/>
          </a:p>
          <a:p>
            <a:r>
              <a:rPr lang="en-US" sz="1050" dirty="0"/>
              <a:t>CT is undergoing a cultural shift and is working toward embedding Lean thinking and process improvement into the way we complete our daily activities. Agencies are doing this using tools such as identifying their agency’s lean philosophy (mission and vision) and communicating it with all staff, linking Lean projects and outcomes to manager performance evaluations, developing agency teams to identify improvement projects and measure results, and provide regular updates and reports to executive leadership to ensure accountability and ongoing support. </a:t>
            </a:r>
          </a:p>
          <a:p>
            <a:endParaRPr lang="en-US" sz="1050" dirty="0"/>
          </a:p>
          <a:p>
            <a:r>
              <a:rPr lang="en-US" sz="1050" dirty="0"/>
              <a:t>Lean is simple to understand. In many cases, employees are using these tools already without realizing the “Lean jargon” that is associated with them. This is common sense approach to make our work a little less frustrating and lot more productive. </a:t>
            </a:r>
          </a:p>
          <a:p>
            <a:endParaRPr lang="en-US" dirty="0"/>
          </a:p>
          <a:p>
            <a:endParaRPr lang="en-US" dirty="0"/>
          </a:p>
        </p:txBody>
      </p:sp>
      <p:sp>
        <p:nvSpPr>
          <p:cNvPr id="4" name="Slide Number Placeholder 3"/>
          <p:cNvSpPr>
            <a:spLocks noGrp="1"/>
          </p:cNvSpPr>
          <p:nvPr>
            <p:ph type="sldNum" sz="quarter" idx="10"/>
          </p:nvPr>
        </p:nvSpPr>
        <p:spPr/>
        <p:txBody>
          <a:bodyPr/>
          <a:lstStyle/>
          <a:p>
            <a:fld id="{1363DC87-14F3-40A5-B06C-348C53954971}" type="slidenum">
              <a:rPr lang="en-US" smtClean="0"/>
              <a:t>8</a:t>
            </a:fld>
            <a:endParaRPr lang="en-US"/>
          </a:p>
        </p:txBody>
      </p:sp>
    </p:spTree>
    <p:extLst>
      <p:ext uri="{BB962C8B-B14F-4D97-AF65-F5344CB8AC3E}">
        <p14:creationId xmlns:p14="http://schemas.microsoft.com/office/powerpoint/2010/main" val="1624908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spcAft>
                <a:spcPts val="622"/>
              </a:spcAft>
              <a:defRPr/>
            </a:pPr>
            <a:r>
              <a:rPr lang="en-US" b="1" u="sng" dirty="0" smtClean="0"/>
              <a:t>5 MINUTES</a:t>
            </a:r>
          </a:p>
          <a:p>
            <a:pPr>
              <a:spcAft>
                <a:spcPts val="622"/>
              </a:spcAft>
            </a:pPr>
            <a:endParaRPr lang="en-US" b="1" u="sng" dirty="0"/>
          </a:p>
          <a:p>
            <a:pPr>
              <a:spcAft>
                <a:spcPts val="622"/>
              </a:spcAft>
            </a:pPr>
            <a:r>
              <a:rPr lang="en-US" sz="1050" b="1" u="sng" dirty="0"/>
              <a:t>Before 2011: </a:t>
            </a:r>
          </a:p>
          <a:p>
            <a:pPr>
              <a:spcAft>
                <a:spcPts val="622"/>
              </a:spcAft>
            </a:pPr>
            <a:r>
              <a:rPr lang="en-US" sz="1050" b="1" dirty="0"/>
              <a:t>Beginning in 2000, </a:t>
            </a:r>
            <a:r>
              <a:rPr lang="en-US" sz="1050" dirty="0"/>
              <a:t>the CT Department of Labor (DOL) begins its Lean journey, serving as the statewide champion of continuous improvement in CT state government</a:t>
            </a:r>
          </a:p>
          <a:p>
            <a:pPr>
              <a:spcAft>
                <a:spcPts val="622"/>
              </a:spcAft>
            </a:pPr>
            <a:r>
              <a:rPr lang="en-US" sz="1050" b="1" dirty="0"/>
              <a:t>Between 2000 and 2010, </a:t>
            </a:r>
            <a:r>
              <a:rPr lang="en-US" sz="1050" dirty="0"/>
              <a:t>DOL provides training and support to agency staff across the state in Lean tools and critical thinking and introduces other state agencies to the Lean process (CT Departments of Energy and Environmental Protection (DEEP), Transportation (DOT), Motor Vehicles (DMV) and Social Services (DSS))</a:t>
            </a:r>
          </a:p>
          <a:p>
            <a:pPr>
              <a:spcAft>
                <a:spcPts val="622"/>
              </a:spcAft>
            </a:pPr>
            <a:endParaRPr lang="en-US" sz="1050" b="1" dirty="0"/>
          </a:p>
          <a:p>
            <a:pPr>
              <a:spcAft>
                <a:spcPts val="622"/>
              </a:spcAft>
            </a:pPr>
            <a:r>
              <a:rPr lang="en-US" sz="1050" b="1" dirty="0"/>
              <a:t>November 2011: </a:t>
            </a:r>
            <a:r>
              <a:rPr lang="en-US" sz="1050" dirty="0"/>
              <a:t>Jobs Bill passes and requires the use of Lean in areas such as permitting, licensing, and enforcement</a:t>
            </a:r>
          </a:p>
          <a:p>
            <a:pPr>
              <a:spcAft>
                <a:spcPts val="622"/>
              </a:spcAft>
            </a:pPr>
            <a:r>
              <a:rPr lang="en-US" sz="1050" b="1" dirty="0"/>
              <a:t>January 2012: </a:t>
            </a:r>
            <a:r>
              <a:rPr lang="en-US" sz="1050" dirty="0"/>
              <a:t>Statewide Steering Committee forms to oversee implementation of Lean statute</a:t>
            </a:r>
          </a:p>
          <a:p>
            <a:pPr>
              <a:spcAft>
                <a:spcPts val="622"/>
              </a:spcAft>
            </a:pPr>
            <a:r>
              <a:rPr lang="en-US" sz="1050" b="1" dirty="0"/>
              <a:t>September 2012:</a:t>
            </a:r>
            <a:r>
              <a:rPr lang="en-US" sz="1050" dirty="0"/>
              <a:t> Report to the Governor on “Changing How Connecticut State Government Does Business” </a:t>
            </a:r>
          </a:p>
          <a:p>
            <a:pPr>
              <a:spcAft>
                <a:spcPts val="622"/>
              </a:spcAft>
            </a:pPr>
            <a:r>
              <a:rPr lang="en-US" sz="1050" b="1" dirty="0"/>
              <a:t>March 2013:</a:t>
            </a:r>
            <a:r>
              <a:rPr lang="en-US" sz="1050" dirty="0"/>
              <a:t> Governor Malloy directs state agencies to utilize Lean tools</a:t>
            </a:r>
          </a:p>
          <a:p>
            <a:pPr>
              <a:spcAft>
                <a:spcPts val="622"/>
              </a:spcAft>
            </a:pPr>
            <a:r>
              <a:rPr lang="en-US" sz="1050" b="1" dirty="0"/>
              <a:t>November 2013: </a:t>
            </a:r>
            <a:r>
              <a:rPr lang="en-US" sz="1050" dirty="0"/>
              <a:t>Report to the Governor on “Continuous Improvement in Connecticut State Government” </a:t>
            </a:r>
          </a:p>
          <a:p>
            <a:pPr>
              <a:spcAft>
                <a:spcPts val="622"/>
              </a:spcAft>
            </a:pPr>
            <a:r>
              <a:rPr lang="en-US" sz="1050" b="1" dirty="0"/>
              <a:t>November 2013: </a:t>
            </a:r>
            <a:r>
              <a:rPr lang="en-US" sz="1050" dirty="0"/>
              <a:t>Development of </a:t>
            </a:r>
            <a:r>
              <a:rPr lang="en-US" sz="1050" dirty="0" err="1"/>
              <a:t>LeanCT</a:t>
            </a:r>
            <a:r>
              <a:rPr lang="en-US" sz="1050" dirty="0"/>
              <a:t> program at CT Office of Policy and Management </a:t>
            </a:r>
          </a:p>
          <a:p>
            <a:pPr>
              <a:spcAft>
                <a:spcPts val="622"/>
              </a:spcAft>
            </a:pPr>
            <a:r>
              <a:rPr lang="en-US" sz="1050" b="1" dirty="0"/>
              <a:t>February 2014: </a:t>
            </a:r>
            <a:r>
              <a:rPr lang="en-US" sz="1050" dirty="0"/>
              <a:t>Statewide Steering Committee expands to include all functions of government</a:t>
            </a:r>
          </a:p>
          <a:p>
            <a:pPr>
              <a:spcAft>
                <a:spcPts val="622"/>
              </a:spcAft>
            </a:pPr>
            <a:r>
              <a:rPr lang="en-US" sz="1050" b="1" dirty="0"/>
              <a:t>April 2014: </a:t>
            </a:r>
            <a:r>
              <a:rPr lang="en-US" sz="1050" dirty="0"/>
              <a:t>CT holds its first Statewide Process Improvement Showcase at the State Capitol</a:t>
            </a:r>
          </a:p>
          <a:p>
            <a:pPr>
              <a:spcAft>
                <a:spcPts val="622"/>
              </a:spcAft>
            </a:pPr>
            <a:r>
              <a:rPr lang="en-US" sz="1050" b="1" dirty="0"/>
              <a:t>May 2014: </a:t>
            </a:r>
            <a:r>
              <a:rPr lang="en-US" sz="1050" dirty="0"/>
              <a:t>CT joins National Community of Practice </a:t>
            </a:r>
          </a:p>
          <a:p>
            <a:pPr>
              <a:spcAft>
                <a:spcPts val="622"/>
              </a:spcAft>
            </a:pPr>
            <a:r>
              <a:rPr lang="en-US" sz="1050" b="1" dirty="0"/>
              <a:t>July 2014: </a:t>
            </a:r>
            <a:r>
              <a:rPr lang="en-US" sz="1050" dirty="0"/>
              <a:t>Report to the Governor on “Continuous Improvement in Connecticut State Government: A Focus on Lean”</a:t>
            </a:r>
          </a:p>
          <a:p>
            <a:pPr>
              <a:spcAft>
                <a:spcPts val="622"/>
              </a:spcAft>
            </a:pPr>
            <a:endParaRPr lang="en-US" sz="1050" b="1" dirty="0"/>
          </a:p>
          <a:p>
            <a:pPr>
              <a:spcAft>
                <a:spcPts val="622"/>
              </a:spcAft>
            </a:pPr>
            <a:r>
              <a:rPr lang="en-US" sz="1050" b="1" u="sng" dirty="0"/>
              <a:t>Remainder of 2014 and Beyond: </a:t>
            </a:r>
            <a:r>
              <a:rPr lang="en-US" sz="1050" dirty="0"/>
              <a:t>Continued investment in our commitment to Lean practices &amp; continuous improvement</a:t>
            </a:r>
          </a:p>
          <a:p>
            <a:endParaRPr lang="en-US" dirty="0"/>
          </a:p>
        </p:txBody>
      </p:sp>
      <p:sp>
        <p:nvSpPr>
          <p:cNvPr id="4" name="Slide Number Placeholder 3"/>
          <p:cNvSpPr>
            <a:spLocks noGrp="1"/>
          </p:cNvSpPr>
          <p:nvPr>
            <p:ph type="sldNum" sz="quarter" idx="10"/>
          </p:nvPr>
        </p:nvSpPr>
        <p:spPr/>
        <p:txBody>
          <a:bodyPr/>
          <a:lstStyle/>
          <a:p>
            <a:fld id="{D5DD52B1-736E-4C93-AC11-8A460F25F6E4}" type="slidenum">
              <a:rPr lang="en-US" smtClean="0"/>
              <a:t>9</a:t>
            </a:fld>
            <a:endParaRPr lang="en-US"/>
          </a:p>
        </p:txBody>
      </p:sp>
    </p:spTree>
    <p:extLst>
      <p:ext uri="{BB962C8B-B14F-4D97-AF65-F5344CB8AC3E}">
        <p14:creationId xmlns:p14="http://schemas.microsoft.com/office/powerpoint/2010/main" val="2820814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E41FCF-2A93-434B-AA74-231F8904CDE3}" type="datetimeFigureOut">
              <a:rPr lang="en-US" smtClean="0"/>
              <a:t>8/5/2014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D2F3E-78F3-4F49-9255-CA80A7C677A2}" type="slidenum">
              <a:rPr lang="en-US" smtClean="0"/>
              <a:t>‹#›</a:t>
            </a:fld>
            <a:endParaRPr lang="en-US"/>
          </a:p>
        </p:txBody>
      </p:sp>
    </p:spTree>
    <p:extLst>
      <p:ext uri="{BB962C8B-B14F-4D97-AF65-F5344CB8AC3E}">
        <p14:creationId xmlns:p14="http://schemas.microsoft.com/office/powerpoint/2010/main" val="1070980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E41FCF-2A93-434B-AA74-231F8904CDE3}" type="datetimeFigureOut">
              <a:rPr lang="en-US" smtClean="0"/>
              <a:t>8/5/2014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D2F3E-78F3-4F49-9255-CA80A7C677A2}" type="slidenum">
              <a:rPr lang="en-US" smtClean="0"/>
              <a:t>‹#›</a:t>
            </a:fld>
            <a:endParaRPr lang="en-US"/>
          </a:p>
        </p:txBody>
      </p:sp>
    </p:spTree>
    <p:extLst>
      <p:ext uri="{BB962C8B-B14F-4D97-AF65-F5344CB8AC3E}">
        <p14:creationId xmlns:p14="http://schemas.microsoft.com/office/powerpoint/2010/main" val="404737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E41FCF-2A93-434B-AA74-231F8904CDE3}" type="datetimeFigureOut">
              <a:rPr lang="en-US" smtClean="0"/>
              <a:t>8/5/2014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D2F3E-78F3-4F49-9255-CA80A7C677A2}" type="slidenum">
              <a:rPr lang="en-US" smtClean="0"/>
              <a:t>‹#›</a:t>
            </a:fld>
            <a:endParaRPr lang="en-US"/>
          </a:p>
        </p:txBody>
      </p:sp>
    </p:spTree>
    <p:extLst>
      <p:ext uri="{BB962C8B-B14F-4D97-AF65-F5344CB8AC3E}">
        <p14:creationId xmlns:p14="http://schemas.microsoft.com/office/powerpoint/2010/main" val="2251081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E41FCF-2A93-434B-AA74-231F8904CDE3}" type="datetimeFigureOut">
              <a:rPr lang="en-US" smtClean="0"/>
              <a:t>8/5/2014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D2F3E-78F3-4F49-9255-CA80A7C677A2}" type="slidenum">
              <a:rPr lang="en-US" smtClean="0"/>
              <a:t>‹#›</a:t>
            </a:fld>
            <a:endParaRPr lang="en-US"/>
          </a:p>
        </p:txBody>
      </p:sp>
    </p:spTree>
    <p:extLst>
      <p:ext uri="{BB962C8B-B14F-4D97-AF65-F5344CB8AC3E}">
        <p14:creationId xmlns:p14="http://schemas.microsoft.com/office/powerpoint/2010/main" val="939845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E41FCF-2A93-434B-AA74-231F8904CDE3}" type="datetimeFigureOut">
              <a:rPr lang="en-US" smtClean="0"/>
              <a:t>8/5/2014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D2F3E-78F3-4F49-9255-CA80A7C677A2}" type="slidenum">
              <a:rPr lang="en-US" smtClean="0"/>
              <a:t>‹#›</a:t>
            </a:fld>
            <a:endParaRPr lang="en-US"/>
          </a:p>
        </p:txBody>
      </p:sp>
    </p:spTree>
    <p:extLst>
      <p:ext uri="{BB962C8B-B14F-4D97-AF65-F5344CB8AC3E}">
        <p14:creationId xmlns:p14="http://schemas.microsoft.com/office/powerpoint/2010/main" val="2718757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E41FCF-2A93-434B-AA74-231F8904CDE3}" type="datetimeFigureOut">
              <a:rPr lang="en-US" smtClean="0"/>
              <a:t>8/5/2014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D2F3E-78F3-4F49-9255-CA80A7C677A2}" type="slidenum">
              <a:rPr lang="en-US" smtClean="0"/>
              <a:t>‹#›</a:t>
            </a:fld>
            <a:endParaRPr lang="en-US"/>
          </a:p>
        </p:txBody>
      </p:sp>
    </p:spTree>
    <p:extLst>
      <p:ext uri="{BB962C8B-B14F-4D97-AF65-F5344CB8AC3E}">
        <p14:creationId xmlns:p14="http://schemas.microsoft.com/office/powerpoint/2010/main" val="3907542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E41FCF-2A93-434B-AA74-231F8904CDE3}" type="datetimeFigureOut">
              <a:rPr lang="en-US" smtClean="0"/>
              <a:t>8/5/2014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CD2F3E-78F3-4F49-9255-CA80A7C677A2}" type="slidenum">
              <a:rPr lang="en-US" smtClean="0"/>
              <a:t>‹#›</a:t>
            </a:fld>
            <a:endParaRPr lang="en-US"/>
          </a:p>
        </p:txBody>
      </p:sp>
    </p:spTree>
    <p:extLst>
      <p:ext uri="{BB962C8B-B14F-4D97-AF65-F5344CB8AC3E}">
        <p14:creationId xmlns:p14="http://schemas.microsoft.com/office/powerpoint/2010/main" val="3799148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E41FCF-2A93-434B-AA74-231F8904CDE3}" type="datetimeFigureOut">
              <a:rPr lang="en-US" smtClean="0"/>
              <a:t>8/5/2014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CD2F3E-78F3-4F49-9255-CA80A7C677A2}" type="slidenum">
              <a:rPr lang="en-US" smtClean="0"/>
              <a:t>‹#›</a:t>
            </a:fld>
            <a:endParaRPr lang="en-US"/>
          </a:p>
        </p:txBody>
      </p:sp>
    </p:spTree>
    <p:extLst>
      <p:ext uri="{BB962C8B-B14F-4D97-AF65-F5344CB8AC3E}">
        <p14:creationId xmlns:p14="http://schemas.microsoft.com/office/powerpoint/2010/main" val="2912314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E41FCF-2A93-434B-AA74-231F8904CDE3}" type="datetimeFigureOut">
              <a:rPr lang="en-US" smtClean="0"/>
              <a:t>8/5/2014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CD2F3E-78F3-4F49-9255-CA80A7C677A2}" type="slidenum">
              <a:rPr lang="en-US" smtClean="0"/>
              <a:t>‹#›</a:t>
            </a:fld>
            <a:endParaRPr lang="en-US"/>
          </a:p>
        </p:txBody>
      </p:sp>
    </p:spTree>
    <p:extLst>
      <p:ext uri="{BB962C8B-B14F-4D97-AF65-F5344CB8AC3E}">
        <p14:creationId xmlns:p14="http://schemas.microsoft.com/office/powerpoint/2010/main" val="2943438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E41FCF-2A93-434B-AA74-231F8904CDE3}" type="datetimeFigureOut">
              <a:rPr lang="en-US" smtClean="0"/>
              <a:t>8/5/2014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D2F3E-78F3-4F49-9255-CA80A7C677A2}" type="slidenum">
              <a:rPr lang="en-US" smtClean="0"/>
              <a:t>‹#›</a:t>
            </a:fld>
            <a:endParaRPr lang="en-US"/>
          </a:p>
        </p:txBody>
      </p:sp>
    </p:spTree>
    <p:extLst>
      <p:ext uri="{BB962C8B-B14F-4D97-AF65-F5344CB8AC3E}">
        <p14:creationId xmlns:p14="http://schemas.microsoft.com/office/powerpoint/2010/main" val="3338987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E41FCF-2A93-434B-AA74-231F8904CDE3}" type="datetimeFigureOut">
              <a:rPr lang="en-US" smtClean="0"/>
              <a:t>8/5/2014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D2F3E-78F3-4F49-9255-CA80A7C677A2}" type="slidenum">
              <a:rPr lang="en-US" smtClean="0"/>
              <a:t>‹#›</a:t>
            </a:fld>
            <a:endParaRPr lang="en-US"/>
          </a:p>
        </p:txBody>
      </p:sp>
    </p:spTree>
    <p:extLst>
      <p:ext uri="{BB962C8B-B14F-4D97-AF65-F5344CB8AC3E}">
        <p14:creationId xmlns:p14="http://schemas.microsoft.com/office/powerpoint/2010/main" val="1229851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E41FCF-2A93-434B-AA74-231F8904CDE3}" type="datetimeFigureOut">
              <a:rPr lang="en-US" smtClean="0"/>
              <a:t>8/5/2014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CD2F3E-78F3-4F49-9255-CA80A7C677A2}" type="slidenum">
              <a:rPr lang="en-US" smtClean="0"/>
              <a:t>‹#›</a:t>
            </a:fld>
            <a:endParaRPr lang="en-US"/>
          </a:p>
        </p:txBody>
      </p:sp>
    </p:spTree>
    <p:extLst>
      <p:ext uri="{BB962C8B-B14F-4D97-AF65-F5344CB8AC3E}">
        <p14:creationId xmlns:p14="http://schemas.microsoft.com/office/powerpoint/2010/main" val="1957525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hyperlink" Target="http://www.ct.gov/LeanC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4853" y="0"/>
            <a:ext cx="10732168" cy="1804467"/>
          </a:xfrm>
        </p:spPr>
        <p:txBody>
          <a:bodyPr>
            <a:normAutofit/>
          </a:bodyPr>
          <a:lstStyle/>
          <a:p>
            <a:pPr algn="l"/>
            <a:r>
              <a:rPr lang="en-US" sz="4800" b="1" dirty="0" smtClean="0">
                <a:latin typeface="+mn-lt"/>
              </a:rPr>
              <a:t>Continuous Improvement in</a:t>
            </a:r>
            <a:br>
              <a:rPr lang="en-US" sz="4800" b="1" dirty="0" smtClean="0">
                <a:latin typeface="+mn-lt"/>
              </a:rPr>
            </a:br>
            <a:r>
              <a:rPr lang="en-US" sz="4800" b="1" dirty="0" smtClean="0">
                <a:latin typeface="+mn-lt"/>
              </a:rPr>
              <a:t>Connecticut State Government</a:t>
            </a:r>
            <a:endParaRPr lang="en-US" sz="4800" b="1" dirty="0">
              <a:latin typeface="+mn-lt"/>
            </a:endParaRPr>
          </a:p>
        </p:txBody>
      </p:sp>
      <p:sp>
        <p:nvSpPr>
          <p:cNvPr id="4" name="Subtitle 2"/>
          <p:cNvSpPr txBox="1">
            <a:spLocks/>
          </p:cNvSpPr>
          <p:nvPr/>
        </p:nvSpPr>
        <p:spPr>
          <a:xfrm>
            <a:off x="7210269" y="2044682"/>
            <a:ext cx="4809278" cy="64784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smtClean="0"/>
              <a:t>2014 Lean Systems Summit</a:t>
            </a:r>
          </a:p>
          <a:p>
            <a:r>
              <a:rPr lang="en-US" b="1" dirty="0" smtClean="0"/>
              <a:t>August 8, 2014</a:t>
            </a:r>
            <a:endParaRPr lang="en-US"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358" y="2200982"/>
            <a:ext cx="5269831" cy="42238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rotWithShape="1">
          <a:blip r:embed="rId4"/>
          <a:srcRect b="13048"/>
          <a:stretch/>
        </p:blipFill>
        <p:spPr>
          <a:xfrm>
            <a:off x="9459060" y="4469331"/>
            <a:ext cx="2191216" cy="2063816"/>
          </a:xfrm>
          <a:prstGeom prst="rect">
            <a:avLst/>
          </a:prstGeom>
        </p:spPr>
      </p:pic>
      <p:sp>
        <p:nvSpPr>
          <p:cNvPr id="6" name="Rectangle 5"/>
          <p:cNvSpPr/>
          <p:nvPr/>
        </p:nvSpPr>
        <p:spPr>
          <a:xfrm>
            <a:off x="433137" y="1804467"/>
            <a:ext cx="10708105" cy="13261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8693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9022" y="1933588"/>
            <a:ext cx="7679886" cy="4587528"/>
          </a:xfrm>
        </p:spPr>
        <p:txBody>
          <a:bodyPr>
            <a:normAutofit/>
          </a:bodyPr>
          <a:lstStyle/>
          <a:p>
            <a:r>
              <a:rPr lang="en-US" dirty="0" smtClean="0"/>
              <a:t>Developed in November 2013</a:t>
            </a:r>
          </a:p>
          <a:p>
            <a:r>
              <a:rPr lang="en-US" dirty="0" smtClean="0"/>
              <a:t>Promotes, coordinates, and manages daily tasks to create a statewide culture of continuous improvement</a:t>
            </a:r>
          </a:p>
          <a:p>
            <a:r>
              <a:rPr lang="en-US" dirty="0" smtClean="0"/>
              <a:t>Centralized program to bring standardization and strategic guidance to the overall effort</a:t>
            </a:r>
          </a:p>
          <a:p>
            <a:r>
              <a:rPr lang="en-US" dirty="0" smtClean="0"/>
              <a:t>Supports state agencies in becoming more data-driven, transparent, responsive and accountable</a:t>
            </a:r>
          </a:p>
          <a:p>
            <a:r>
              <a:rPr lang="en-US" dirty="0" smtClean="0"/>
              <a:t>Encourages state agency staff at all levels to participate in improvement activities</a:t>
            </a:r>
          </a:p>
        </p:txBody>
      </p:sp>
      <p:pic>
        <p:nvPicPr>
          <p:cNvPr id="4" name="Picture 3"/>
          <p:cNvPicPr>
            <a:picLocks noChangeAspect="1"/>
          </p:cNvPicPr>
          <p:nvPr/>
        </p:nvPicPr>
        <p:blipFill rotWithShape="1">
          <a:blip r:embed="rId3"/>
          <a:srcRect l="12001" r="11607" b="15767"/>
          <a:stretch/>
        </p:blipFill>
        <p:spPr>
          <a:xfrm>
            <a:off x="941948" y="2434356"/>
            <a:ext cx="2535178" cy="3027981"/>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a:xfrm>
            <a:off x="0" y="369991"/>
            <a:ext cx="12191999" cy="1303867"/>
          </a:xfrm>
        </p:spPr>
        <p:txBody>
          <a:bodyPr/>
          <a:lstStyle/>
          <a:p>
            <a:pPr algn="ctr"/>
            <a:r>
              <a:rPr lang="en-US" b="1" dirty="0" err="1" smtClean="0">
                <a:solidFill>
                  <a:srgbClr val="0070C0"/>
                </a:solidFill>
                <a:latin typeface="+mn-lt"/>
              </a:rPr>
              <a:t>LeanCT</a:t>
            </a:r>
            <a:r>
              <a:rPr lang="en-US" b="1" dirty="0" smtClean="0">
                <a:solidFill>
                  <a:srgbClr val="0070C0"/>
                </a:solidFill>
                <a:latin typeface="+mn-lt"/>
              </a:rPr>
              <a:t> Program</a:t>
            </a:r>
            <a:br>
              <a:rPr lang="en-US" b="1" dirty="0" smtClean="0">
                <a:solidFill>
                  <a:srgbClr val="0070C0"/>
                </a:solidFill>
                <a:latin typeface="+mn-lt"/>
              </a:rPr>
            </a:br>
            <a:r>
              <a:rPr lang="en-US" sz="3600" b="1" dirty="0" smtClean="0">
                <a:solidFill>
                  <a:srgbClr val="0070C0"/>
                </a:solidFill>
                <a:latin typeface="+mn-lt"/>
              </a:rPr>
              <a:t>CT Office of Policy and Management </a:t>
            </a:r>
            <a:endParaRPr lang="en-US" b="1" dirty="0">
              <a:solidFill>
                <a:srgbClr val="0070C0"/>
              </a:solidFill>
              <a:latin typeface="+mn-lt"/>
            </a:endParaRPr>
          </a:p>
        </p:txBody>
      </p:sp>
    </p:spTree>
    <p:extLst>
      <p:ext uri="{BB962C8B-B14F-4D97-AF65-F5344CB8AC3E}">
        <p14:creationId xmlns:p14="http://schemas.microsoft.com/office/powerpoint/2010/main" val="29597375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223141" y="1905167"/>
            <a:ext cx="5257800" cy="4379495"/>
            <a:chOff x="3355488" y="1804001"/>
            <a:chExt cx="4848726" cy="4441582"/>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5488" y="1804001"/>
              <a:ext cx="4848726" cy="4441582"/>
            </a:xfrm>
            <a:prstGeom prst="rect">
              <a:avLst/>
            </a:prstGeom>
          </p:spPr>
        </p:pic>
        <p:sp>
          <p:nvSpPr>
            <p:cNvPr id="6" name="Rectangle 5"/>
            <p:cNvSpPr/>
            <p:nvPr/>
          </p:nvSpPr>
          <p:spPr>
            <a:xfrm>
              <a:off x="3501190" y="2007983"/>
              <a:ext cx="4703024" cy="4124287"/>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Content Placeholder 3"/>
          <p:cNvSpPr txBox="1">
            <a:spLocks/>
          </p:cNvSpPr>
          <p:nvPr/>
        </p:nvSpPr>
        <p:spPr>
          <a:xfrm>
            <a:off x="6939291" y="2121296"/>
            <a:ext cx="4963407" cy="4378764"/>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u="sng" dirty="0" smtClean="0"/>
              <a:t>Conservation and Development</a:t>
            </a:r>
          </a:p>
          <a:p>
            <a:r>
              <a:rPr lang="en-US" dirty="0"/>
              <a:t>Department of Energy and Environmental Protection</a:t>
            </a:r>
          </a:p>
          <a:p>
            <a:r>
              <a:rPr lang="en-US" dirty="0"/>
              <a:t>Department of Economic and Community Development</a:t>
            </a:r>
          </a:p>
          <a:p>
            <a:pPr marL="0" indent="0">
              <a:buNone/>
            </a:pPr>
            <a:r>
              <a:rPr lang="en-US" b="1" u="sng" dirty="0" smtClean="0"/>
              <a:t>Health and Hospitals</a:t>
            </a:r>
          </a:p>
          <a:p>
            <a:r>
              <a:rPr lang="en-US" dirty="0"/>
              <a:t>Department of Developmental Services</a:t>
            </a:r>
          </a:p>
          <a:p>
            <a:pPr marL="0" indent="0">
              <a:buNone/>
            </a:pPr>
            <a:r>
              <a:rPr lang="en-US" b="1" u="sng" dirty="0" smtClean="0"/>
              <a:t>Human Services</a:t>
            </a:r>
          </a:p>
          <a:p>
            <a:r>
              <a:rPr lang="en-US" dirty="0" smtClean="0"/>
              <a:t>Department </a:t>
            </a:r>
            <a:r>
              <a:rPr lang="en-US" dirty="0"/>
              <a:t>of </a:t>
            </a:r>
            <a:r>
              <a:rPr lang="en-US" dirty="0" smtClean="0"/>
              <a:t>Social Services</a:t>
            </a:r>
          </a:p>
          <a:p>
            <a:pPr marL="0" indent="0">
              <a:buNone/>
            </a:pPr>
            <a:r>
              <a:rPr lang="en-US" b="1" u="sng" dirty="0" smtClean="0"/>
              <a:t>Transportation</a:t>
            </a:r>
          </a:p>
          <a:p>
            <a:r>
              <a:rPr lang="en-US" dirty="0"/>
              <a:t>Department of Transportation</a:t>
            </a:r>
          </a:p>
          <a:p>
            <a:pPr marL="0" indent="0">
              <a:buNone/>
            </a:pPr>
            <a:r>
              <a:rPr lang="en-US" b="1" u="sng" dirty="0" smtClean="0"/>
              <a:t>Education</a:t>
            </a:r>
          </a:p>
          <a:p>
            <a:r>
              <a:rPr lang="en-US" dirty="0" smtClean="0"/>
              <a:t>Office of Early Childhood</a:t>
            </a:r>
          </a:p>
          <a:p>
            <a:endParaRPr lang="en-US" dirty="0"/>
          </a:p>
        </p:txBody>
      </p:sp>
      <p:sp>
        <p:nvSpPr>
          <p:cNvPr id="4" name="Content Placeholder 2"/>
          <p:cNvSpPr txBox="1">
            <a:spLocks/>
          </p:cNvSpPr>
          <p:nvPr/>
        </p:nvSpPr>
        <p:spPr>
          <a:xfrm>
            <a:off x="614977" y="2168777"/>
            <a:ext cx="5481023" cy="425477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u="sng" dirty="0" smtClean="0"/>
              <a:t>General Government </a:t>
            </a:r>
          </a:p>
          <a:p>
            <a:r>
              <a:rPr lang="en-US" dirty="0" smtClean="0"/>
              <a:t>Office of Policy and Management/</a:t>
            </a:r>
            <a:r>
              <a:rPr lang="en-US" dirty="0" err="1" smtClean="0"/>
              <a:t>LeanCT</a:t>
            </a:r>
            <a:r>
              <a:rPr lang="en-US" dirty="0" smtClean="0"/>
              <a:t> (Chair)</a:t>
            </a:r>
          </a:p>
          <a:p>
            <a:r>
              <a:rPr lang="en-US" dirty="0"/>
              <a:t>Department of Administrative Services</a:t>
            </a:r>
          </a:p>
          <a:p>
            <a:r>
              <a:rPr lang="en-US" dirty="0" smtClean="0"/>
              <a:t>Department </a:t>
            </a:r>
            <a:r>
              <a:rPr lang="en-US" dirty="0"/>
              <a:t>of Revenue Services</a:t>
            </a:r>
          </a:p>
          <a:p>
            <a:pPr marL="0" indent="0">
              <a:buNone/>
            </a:pPr>
            <a:r>
              <a:rPr lang="en-US" b="1" u="sng" dirty="0" smtClean="0"/>
              <a:t>Regulation and Protection</a:t>
            </a:r>
          </a:p>
          <a:p>
            <a:r>
              <a:rPr lang="en-US" dirty="0" smtClean="0"/>
              <a:t>Department of Emergency Services and Public Protection</a:t>
            </a:r>
          </a:p>
          <a:p>
            <a:r>
              <a:rPr lang="en-US" dirty="0"/>
              <a:t>Department of Motor </a:t>
            </a:r>
            <a:r>
              <a:rPr lang="en-US" dirty="0" smtClean="0"/>
              <a:t>Vehicles</a:t>
            </a:r>
          </a:p>
          <a:p>
            <a:r>
              <a:rPr lang="en-US" dirty="0"/>
              <a:t>Department of Consumer </a:t>
            </a:r>
            <a:r>
              <a:rPr lang="en-US" dirty="0" smtClean="0"/>
              <a:t>Protection</a:t>
            </a:r>
          </a:p>
          <a:p>
            <a:r>
              <a:rPr lang="en-US" dirty="0"/>
              <a:t>Department of </a:t>
            </a:r>
            <a:r>
              <a:rPr lang="en-US" dirty="0" smtClean="0"/>
              <a:t>Labor</a:t>
            </a:r>
          </a:p>
          <a:p>
            <a:pPr marL="0" indent="0">
              <a:buNone/>
            </a:pPr>
            <a:r>
              <a:rPr lang="en-US" b="1" u="sng" dirty="0" smtClean="0"/>
              <a:t>Corrections</a:t>
            </a:r>
          </a:p>
          <a:p>
            <a:r>
              <a:rPr lang="en-US" dirty="0"/>
              <a:t>Department of Correction</a:t>
            </a:r>
          </a:p>
          <a:p>
            <a:pPr marL="0" indent="0">
              <a:buNone/>
            </a:pPr>
            <a:endParaRPr lang="en-US" dirty="0" smtClean="0"/>
          </a:p>
          <a:p>
            <a:pPr marL="0" indent="0">
              <a:buNone/>
            </a:pPr>
            <a:endParaRPr lang="en-US" dirty="0"/>
          </a:p>
          <a:p>
            <a:pPr marL="0" indent="0">
              <a:buNone/>
            </a:pPr>
            <a:endParaRPr lang="en-US" dirty="0"/>
          </a:p>
          <a:p>
            <a:endParaRPr lang="en-US" dirty="0"/>
          </a:p>
          <a:p>
            <a:endParaRPr lang="en-US" dirty="0"/>
          </a:p>
        </p:txBody>
      </p:sp>
      <p:sp>
        <p:nvSpPr>
          <p:cNvPr id="2" name="Title 1"/>
          <p:cNvSpPr>
            <a:spLocks noGrp="1"/>
          </p:cNvSpPr>
          <p:nvPr>
            <p:ph type="title"/>
          </p:nvPr>
        </p:nvSpPr>
        <p:spPr>
          <a:xfrm>
            <a:off x="0" y="365125"/>
            <a:ext cx="12192000" cy="1325563"/>
          </a:xfrm>
        </p:spPr>
        <p:txBody>
          <a:bodyPr>
            <a:normAutofit/>
          </a:bodyPr>
          <a:lstStyle/>
          <a:p>
            <a:pPr algn="ctr"/>
            <a:r>
              <a:rPr lang="en-US" sz="3800" b="1" dirty="0" smtClean="0">
                <a:solidFill>
                  <a:srgbClr val="0070C0"/>
                </a:solidFill>
                <a:latin typeface="+mn-lt"/>
              </a:rPr>
              <a:t>Statewide Process Improvement Steering Committee: Member Agencies by Function of Government</a:t>
            </a:r>
            <a:endParaRPr lang="en-US" sz="3800" b="1" dirty="0">
              <a:solidFill>
                <a:srgbClr val="0070C0"/>
              </a:solidFill>
              <a:latin typeface="+mn-lt"/>
            </a:endParaRPr>
          </a:p>
        </p:txBody>
      </p:sp>
    </p:spTree>
    <p:extLst>
      <p:ext uri="{BB962C8B-B14F-4D97-AF65-F5344CB8AC3E}">
        <p14:creationId xmlns:p14="http://schemas.microsoft.com/office/powerpoint/2010/main" val="40513312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63232" y="1252970"/>
            <a:ext cx="8665535" cy="1010093"/>
          </a:xfrm>
          <a:prstGeom prst="rect">
            <a:avLst/>
          </a:prstGeom>
          <a:solidFill>
            <a:srgbClr val="0070C0"/>
          </a:solidFill>
          <a:ln>
            <a:noFill/>
          </a:ln>
          <a:effectLst>
            <a:outerShdw blurRad="50800" dist="38100" dir="5400000" algn="t" rotWithShape="0">
              <a:prstClr val="black">
                <a:alpha val="40000"/>
              </a:prst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p:cNvSpPr>
            <a:spLocks noGrp="1"/>
          </p:cNvSpPr>
          <p:nvPr>
            <p:ph idx="1"/>
          </p:nvPr>
        </p:nvSpPr>
        <p:spPr>
          <a:xfrm>
            <a:off x="1016362" y="2523750"/>
            <a:ext cx="10337369" cy="4225158"/>
          </a:xfrm>
        </p:spPr>
        <p:txBody>
          <a:bodyPr>
            <a:normAutofit/>
          </a:bodyPr>
          <a:lstStyle/>
          <a:p>
            <a:pPr>
              <a:lnSpc>
                <a:spcPct val="120000"/>
              </a:lnSpc>
              <a:spcBef>
                <a:spcPts val="600"/>
              </a:spcBef>
              <a:spcAft>
                <a:spcPts val="600"/>
              </a:spcAft>
              <a:buClr>
                <a:schemeClr val="tx1"/>
              </a:buClr>
              <a:buFont typeface="Wingdings" panose="05000000000000000000" pitchFamily="2" charset="2"/>
              <a:buChar char="§"/>
            </a:pPr>
            <a:r>
              <a:rPr lang="en-US" sz="3300" dirty="0" smtClean="0"/>
              <a:t>Assignment of Agency Lean Coordinators</a:t>
            </a:r>
            <a:endParaRPr lang="en-US" sz="3300" dirty="0"/>
          </a:p>
          <a:p>
            <a:pPr>
              <a:lnSpc>
                <a:spcPct val="120000"/>
              </a:lnSpc>
              <a:spcBef>
                <a:spcPts val="600"/>
              </a:spcBef>
              <a:spcAft>
                <a:spcPts val="600"/>
              </a:spcAft>
              <a:buClr>
                <a:schemeClr val="tx1"/>
              </a:buClr>
              <a:buFont typeface="Wingdings" panose="05000000000000000000" pitchFamily="2" charset="2"/>
              <a:buChar char="§"/>
            </a:pPr>
            <a:r>
              <a:rPr lang="en-US" sz="3300" dirty="0" smtClean="0"/>
              <a:t>Training of state employees and non-profit providers</a:t>
            </a:r>
            <a:endParaRPr lang="en-US" sz="3300" dirty="0"/>
          </a:p>
          <a:p>
            <a:pPr>
              <a:lnSpc>
                <a:spcPct val="120000"/>
              </a:lnSpc>
              <a:spcBef>
                <a:spcPts val="600"/>
              </a:spcBef>
              <a:spcAft>
                <a:spcPts val="600"/>
              </a:spcAft>
              <a:buClr>
                <a:schemeClr val="tx1"/>
              </a:buClr>
              <a:buFont typeface="Wingdings" panose="05000000000000000000" pitchFamily="2" charset="2"/>
              <a:buChar char="§"/>
            </a:pPr>
            <a:r>
              <a:rPr lang="en-US" sz="3300" dirty="0" smtClean="0"/>
              <a:t>Process improvement activities using Lean tools </a:t>
            </a:r>
            <a:endParaRPr lang="en-US" sz="3300" dirty="0"/>
          </a:p>
          <a:p>
            <a:pPr>
              <a:lnSpc>
                <a:spcPct val="120000"/>
              </a:lnSpc>
              <a:spcBef>
                <a:spcPts val="600"/>
              </a:spcBef>
              <a:spcAft>
                <a:spcPts val="600"/>
              </a:spcAft>
              <a:buClr>
                <a:schemeClr val="tx1"/>
              </a:buClr>
              <a:buFont typeface="Wingdings" panose="05000000000000000000" pitchFamily="2" charset="2"/>
              <a:buChar char="§"/>
            </a:pPr>
            <a:r>
              <a:rPr lang="en-US" sz="3300" dirty="0" smtClean="0"/>
              <a:t>Focus is on ALL areas of government</a:t>
            </a:r>
          </a:p>
          <a:p>
            <a:pPr>
              <a:lnSpc>
                <a:spcPct val="120000"/>
              </a:lnSpc>
              <a:spcBef>
                <a:spcPts val="600"/>
              </a:spcBef>
              <a:spcAft>
                <a:spcPts val="600"/>
              </a:spcAft>
              <a:buClr>
                <a:schemeClr val="tx1"/>
              </a:buClr>
              <a:buFont typeface="Wingdings" panose="05000000000000000000" pitchFamily="2" charset="2"/>
              <a:buChar char="§"/>
            </a:pPr>
            <a:r>
              <a:rPr lang="en-US" sz="3300" dirty="0" smtClean="0"/>
              <a:t>Collaboration across agency lines</a:t>
            </a:r>
            <a:endParaRPr lang="en-US" sz="3300" dirty="0"/>
          </a:p>
        </p:txBody>
      </p:sp>
      <p:sp>
        <p:nvSpPr>
          <p:cNvPr id="4" name="Rectangle 3"/>
          <p:cNvSpPr/>
          <p:nvPr/>
        </p:nvSpPr>
        <p:spPr>
          <a:xfrm>
            <a:off x="2081683" y="1404073"/>
            <a:ext cx="8028632" cy="707886"/>
          </a:xfrm>
          <a:prstGeom prst="rect">
            <a:avLst/>
          </a:prstGeom>
        </p:spPr>
        <p:txBody>
          <a:bodyPr wrap="square">
            <a:spAutoFit/>
          </a:bodyPr>
          <a:lstStyle/>
          <a:p>
            <a:pPr algn="ctr">
              <a:spcBef>
                <a:spcPts val="1200"/>
              </a:spcBef>
            </a:pPr>
            <a:r>
              <a:rPr lang="en-US" sz="2000" b="1" i="1" dirty="0">
                <a:solidFill>
                  <a:schemeClr val="bg1"/>
                </a:solidFill>
              </a:rPr>
              <a:t>The Jobs Bill has sparked State Government to embrace </a:t>
            </a:r>
            <a:r>
              <a:rPr lang="en-US" sz="2000" b="1" i="1" dirty="0" smtClean="0">
                <a:solidFill>
                  <a:schemeClr val="bg1"/>
                </a:solidFill>
              </a:rPr>
              <a:t>Lean </a:t>
            </a:r>
            <a:r>
              <a:rPr lang="en-US" sz="2000" b="1" i="1" dirty="0">
                <a:solidFill>
                  <a:schemeClr val="bg1"/>
                </a:solidFill>
              </a:rPr>
              <a:t>process improvement techniques, with customer service as its focus </a:t>
            </a:r>
          </a:p>
        </p:txBody>
      </p:sp>
      <p:sp>
        <p:nvSpPr>
          <p:cNvPr id="7" name="Slide Number Placeholder 5"/>
          <p:cNvSpPr>
            <a:spLocks noGrp="1"/>
          </p:cNvSpPr>
          <p:nvPr>
            <p:ph type="sldNum" sz="quarter" idx="12"/>
          </p:nvPr>
        </p:nvSpPr>
        <p:spPr>
          <a:xfrm>
            <a:off x="8516112" y="6383783"/>
            <a:ext cx="2133600" cy="365125"/>
          </a:xfrm>
        </p:spPr>
        <p:txBody>
          <a:bodyPr/>
          <a:lstStyle>
            <a:lvl1pPr>
              <a:defRPr sz="1050">
                <a:solidFill>
                  <a:schemeClr val="bg1"/>
                </a:solidFill>
              </a:defRPr>
            </a:lvl1pPr>
          </a:lstStyle>
          <a:p>
            <a:fld id="{63234311-B112-1444-A60D-DF4BB918FBD5}" type="slidenum">
              <a:rPr lang="en-US" smtClean="0"/>
              <a:pPr/>
              <a:t>12</a:t>
            </a:fld>
            <a:endParaRPr lang="en-US" dirty="0"/>
          </a:p>
        </p:txBody>
      </p:sp>
      <p:sp>
        <p:nvSpPr>
          <p:cNvPr id="8" name="Title 1"/>
          <p:cNvSpPr txBox="1">
            <a:spLocks/>
          </p:cNvSpPr>
          <p:nvPr/>
        </p:nvSpPr>
        <p:spPr>
          <a:xfrm>
            <a:off x="0" y="228594"/>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rgbClr val="0070C0"/>
                </a:solidFill>
                <a:latin typeface="+mn-lt"/>
              </a:rPr>
              <a:t>An Overview of Connecticut’s Lean Journey</a:t>
            </a:r>
            <a:endParaRPr lang="en-US" b="1" dirty="0">
              <a:solidFill>
                <a:srgbClr val="0070C0"/>
              </a:solidFill>
              <a:latin typeface="+mn-lt"/>
            </a:endParaRPr>
          </a:p>
        </p:txBody>
      </p:sp>
    </p:spTree>
    <p:extLst>
      <p:ext uri="{BB962C8B-B14F-4D97-AF65-F5344CB8AC3E}">
        <p14:creationId xmlns:p14="http://schemas.microsoft.com/office/powerpoint/2010/main" val="959119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4629" y="0"/>
            <a:ext cx="2917370" cy="2185212"/>
          </a:xfrm>
          <a:prstGeom prst="rect">
            <a:avLst/>
          </a:prstGeom>
        </p:spPr>
      </p:pic>
      <p:sp>
        <p:nvSpPr>
          <p:cNvPr id="5" name="Title 4"/>
          <p:cNvSpPr>
            <a:spLocks noGrp="1"/>
          </p:cNvSpPr>
          <p:nvPr>
            <p:ph type="title"/>
          </p:nvPr>
        </p:nvSpPr>
        <p:spPr>
          <a:xfrm>
            <a:off x="1485801" y="269823"/>
            <a:ext cx="7238999" cy="1915389"/>
          </a:xfrm>
        </p:spPr>
        <p:txBody>
          <a:bodyPr>
            <a:normAutofit/>
          </a:bodyPr>
          <a:lstStyle/>
          <a:p>
            <a:pPr algn="ctr"/>
            <a:r>
              <a:rPr lang="en-US" sz="3800" b="1" dirty="0" smtClean="0">
                <a:solidFill>
                  <a:srgbClr val="0070C0"/>
                </a:solidFill>
                <a:latin typeface="+mn-lt"/>
              </a:rPr>
              <a:t>Measuring Success and Ensuring Accountability Through:</a:t>
            </a:r>
            <a:endParaRPr lang="en-US" sz="3800" b="1" dirty="0">
              <a:solidFill>
                <a:srgbClr val="0070C0"/>
              </a:solidFill>
              <a:latin typeface="+mn-lt"/>
            </a:endParaRPr>
          </a:p>
        </p:txBody>
      </p:sp>
      <p:sp>
        <p:nvSpPr>
          <p:cNvPr id="6" name="Content Placeholder 5"/>
          <p:cNvSpPr>
            <a:spLocks noGrp="1"/>
          </p:cNvSpPr>
          <p:nvPr>
            <p:ph sz="half" idx="1"/>
          </p:nvPr>
        </p:nvSpPr>
        <p:spPr>
          <a:xfrm>
            <a:off x="1259355" y="2618952"/>
            <a:ext cx="10304853" cy="3749675"/>
          </a:xfrm>
        </p:spPr>
        <p:txBody>
          <a:bodyPr>
            <a:normAutofit lnSpcReduction="10000"/>
          </a:bodyPr>
          <a:lstStyle/>
          <a:p>
            <a:pPr>
              <a:spcAft>
                <a:spcPts val="600"/>
              </a:spcAft>
            </a:pPr>
            <a:r>
              <a:rPr lang="en-US" sz="2400" b="1" dirty="0"/>
              <a:t>Establishment of Specific Goals and Key Performance </a:t>
            </a:r>
            <a:r>
              <a:rPr lang="en-US" sz="2400" b="1" dirty="0" smtClean="0"/>
              <a:t>Indicators, such as:</a:t>
            </a:r>
          </a:p>
          <a:p>
            <a:pPr lvl="1">
              <a:spcAft>
                <a:spcPts val="600"/>
              </a:spcAft>
            </a:pPr>
            <a:r>
              <a:rPr lang="en-US" dirty="0"/>
              <a:t>Customer Response Time</a:t>
            </a:r>
          </a:p>
          <a:p>
            <a:pPr lvl="1">
              <a:spcAft>
                <a:spcPts val="600"/>
              </a:spcAft>
            </a:pPr>
            <a:r>
              <a:rPr lang="en-US" dirty="0" smtClean="0"/>
              <a:t>Customer </a:t>
            </a:r>
            <a:r>
              <a:rPr lang="en-US" dirty="0"/>
              <a:t>Satisfaction Surveys</a:t>
            </a:r>
          </a:p>
          <a:p>
            <a:pPr lvl="1">
              <a:spcAft>
                <a:spcPts val="600"/>
              </a:spcAft>
            </a:pPr>
            <a:r>
              <a:rPr lang="en-US" dirty="0" smtClean="0"/>
              <a:t>Staff Development/Training</a:t>
            </a:r>
          </a:p>
          <a:p>
            <a:pPr>
              <a:spcAft>
                <a:spcPts val="600"/>
              </a:spcAft>
            </a:pPr>
            <a:r>
              <a:rPr lang="en-US" sz="2400" b="1" dirty="0" smtClean="0"/>
              <a:t>Agency Lean Coordinators and Agency Lean Workgroups</a:t>
            </a:r>
          </a:p>
          <a:p>
            <a:pPr>
              <a:spcAft>
                <a:spcPts val="600"/>
              </a:spcAft>
            </a:pPr>
            <a:r>
              <a:rPr lang="en-US" sz="2400" b="1" dirty="0" err="1" smtClean="0"/>
              <a:t>LeanCT</a:t>
            </a:r>
            <a:r>
              <a:rPr lang="en-US" sz="2400" b="1" dirty="0" smtClean="0"/>
              <a:t> program</a:t>
            </a:r>
          </a:p>
          <a:p>
            <a:pPr>
              <a:spcAft>
                <a:spcPts val="600"/>
              </a:spcAft>
            </a:pPr>
            <a:r>
              <a:rPr lang="en-US" sz="2400" b="1" dirty="0" smtClean="0"/>
              <a:t>Suggestions for Innovation from Staff at all Levels</a:t>
            </a:r>
          </a:p>
          <a:p>
            <a:pPr>
              <a:spcAft>
                <a:spcPts val="600"/>
              </a:spcAft>
            </a:pPr>
            <a:r>
              <a:rPr lang="en-US" sz="2400" b="1" dirty="0"/>
              <a:t>Benchmarking </a:t>
            </a:r>
          </a:p>
          <a:p>
            <a:pPr>
              <a:spcAft>
                <a:spcPts val="600"/>
              </a:spcAft>
            </a:pPr>
            <a:endParaRPr lang="en-US" sz="2000" dirty="0" smtClean="0"/>
          </a:p>
          <a:p>
            <a:endParaRPr lang="en-US" sz="1800" dirty="0"/>
          </a:p>
        </p:txBody>
      </p:sp>
    </p:spTree>
    <p:extLst>
      <p:ext uri="{BB962C8B-B14F-4D97-AF65-F5344CB8AC3E}">
        <p14:creationId xmlns:p14="http://schemas.microsoft.com/office/powerpoint/2010/main" val="37077317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69268" y="297749"/>
            <a:ext cx="12393478" cy="1303867"/>
          </a:xfrm>
        </p:spPr>
        <p:txBody>
          <a:bodyPr>
            <a:normAutofit/>
          </a:bodyPr>
          <a:lstStyle/>
          <a:p>
            <a:pPr algn="ctr"/>
            <a:r>
              <a:rPr lang="en-US" sz="3600" b="1" dirty="0" smtClean="0">
                <a:latin typeface="+mn-lt"/>
              </a:rPr>
              <a:t>Department of Energy and Environmental </a:t>
            </a:r>
            <a:br>
              <a:rPr lang="en-US" sz="3600" b="1" dirty="0" smtClean="0">
                <a:latin typeface="+mn-lt"/>
              </a:rPr>
            </a:br>
            <a:r>
              <a:rPr lang="en-US" sz="3600" b="1" dirty="0" smtClean="0">
                <a:latin typeface="+mn-lt"/>
              </a:rPr>
              <a:t>Protection:  Summary of Results</a:t>
            </a:r>
            <a:endParaRPr lang="en-US" sz="3600" b="1" dirty="0">
              <a:latin typeface="+mn-lt"/>
            </a:endParaRPr>
          </a:p>
        </p:txBody>
      </p:sp>
      <p:pic>
        <p:nvPicPr>
          <p:cNvPr id="3074" name="Picture 2"/>
          <p:cNvPicPr>
            <a:picLocks noChangeAspect="1" noChangeArrowheads="1"/>
          </p:cNvPicPr>
          <p:nvPr/>
        </p:nvPicPr>
        <p:blipFill>
          <a:blip r:embed="rId3" cstate="print"/>
          <a:srcRect l="30737" t="35812" r="16490" b="28677"/>
          <a:stretch>
            <a:fillRect/>
          </a:stretch>
        </p:blipFill>
        <p:spPr bwMode="auto">
          <a:xfrm>
            <a:off x="4952054" y="1872342"/>
            <a:ext cx="6815403" cy="3086633"/>
          </a:xfrm>
          <a:prstGeom prst="rect">
            <a:avLst/>
          </a:prstGeom>
          <a:noFill/>
          <a:ln w="9525">
            <a:noFill/>
            <a:miter lim="800000"/>
            <a:headEnd/>
            <a:tailEnd/>
          </a:ln>
        </p:spPr>
      </p:pic>
      <p:sp>
        <p:nvSpPr>
          <p:cNvPr id="6" name="TextBox 5"/>
          <p:cNvSpPr txBox="1"/>
          <p:nvPr/>
        </p:nvSpPr>
        <p:spPr>
          <a:xfrm>
            <a:off x="4952054" y="5093886"/>
            <a:ext cx="6178657" cy="1400383"/>
          </a:xfrm>
          <a:prstGeom prst="rect">
            <a:avLst/>
          </a:prstGeom>
          <a:noFill/>
        </p:spPr>
        <p:txBody>
          <a:bodyPr wrap="square" rtlCol="0">
            <a:spAutoFit/>
          </a:bodyPr>
          <a:lstStyle/>
          <a:p>
            <a:pPr marL="0" lvl="1"/>
            <a:r>
              <a:rPr lang="en-US" sz="2000" b="1" u="sng" dirty="0" smtClean="0">
                <a:solidFill>
                  <a:srgbClr val="00823B"/>
                </a:solidFill>
              </a:rPr>
              <a:t>Staff Development</a:t>
            </a:r>
          </a:p>
          <a:p>
            <a:pPr marL="0" lvl="1"/>
            <a:endParaRPr lang="en-US" sz="500" b="1" u="sng" dirty="0" smtClean="0">
              <a:solidFill>
                <a:srgbClr val="00823B"/>
              </a:solidFill>
            </a:endParaRPr>
          </a:p>
          <a:p>
            <a:pPr marL="0" lvl="1" indent="83344">
              <a:buFont typeface="Arial" pitchFamily="34" charset="0"/>
              <a:buChar char="•"/>
            </a:pPr>
            <a:r>
              <a:rPr lang="en-US" sz="2000" b="1" dirty="0" smtClean="0">
                <a:solidFill>
                  <a:srgbClr val="00823B"/>
                </a:solidFill>
              </a:rPr>
              <a:t>65 </a:t>
            </a:r>
            <a:r>
              <a:rPr lang="en-US" sz="2000" dirty="0">
                <a:solidFill>
                  <a:srgbClr val="00823B"/>
                </a:solidFill>
              </a:rPr>
              <a:t>projects / kaizen </a:t>
            </a:r>
            <a:r>
              <a:rPr lang="en-US" sz="2000" dirty="0" smtClean="0">
                <a:solidFill>
                  <a:srgbClr val="00823B"/>
                </a:solidFill>
              </a:rPr>
              <a:t>events </a:t>
            </a:r>
            <a:r>
              <a:rPr lang="en-US" sz="2000" dirty="0">
                <a:solidFill>
                  <a:srgbClr val="00823B"/>
                </a:solidFill>
              </a:rPr>
              <a:t>have been undertaken since June of </a:t>
            </a:r>
            <a:r>
              <a:rPr lang="en-US" sz="2000" dirty="0" smtClean="0">
                <a:solidFill>
                  <a:srgbClr val="00823B"/>
                </a:solidFill>
              </a:rPr>
              <a:t>2008</a:t>
            </a:r>
            <a:endParaRPr lang="en-US" sz="2000" dirty="0">
              <a:solidFill>
                <a:srgbClr val="00823B"/>
              </a:solidFill>
            </a:endParaRPr>
          </a:p>
          <a:p>
            <a:pPr marL="0" lvl="1" indent="83344">
              <a:buFont typeface="Arial" pitchFamily="34" charset="0"/>
              <a:buChar char="•"/>
            </a:pPr>
            <a:r>
              <a:rPr lang="en-US" sz="2000" b="1" dirty="0" smtClean="0">
                <a:solidFill>
                  <a:srgbClr val="00823B"/>
                </a:solidFill>
              </a:rPr>
              <a:t>50% (over 500 FTEs)</a:t>
            </a:r>
            <a:r>
              <a:rPr lang="en-US" sz="2000" dirty="0" smtClean="0">
                <a:solidFill>
                  <a:srgbClr val="00823B"/>
                </a:solidFill>
              </a:rPr>
              <a:t> </a:t>
            </a:r>
            <a:r>
              <a:rPr lang="en-US" sz="2000" dirty="0">
                <a:solidFill>
                  <a:srgbClr val="00823B"/>
                </a:solidFill>
              </a:rPr>
              <a:t>of DEEP staff trained in </a:t>
            </a:r>
            <a:r>
              <a:rPr lang="en-US" sz="2000" dirty="0" smtClean="0">
                <a:solidFill>
                  <a:srgbClr val="00823B"/>
                </a:solidFill>
              </a:rPr>
              <a:t>Lean </a:t>
            </a:r>
            <a:endParaRPr lang="en-US" sz="2000" dirty="0">
              <a:solidFill>
                <a:srgbClr val="00823B"/>
              </a:solidFill>
            </a:endParaRPr>
          </a:p>
        </p:txBody>
      </p:sp>
      <p:pic>
        <p:nvPicPr>
          <p:cNvPr id="3075" name="Picture 3"/>
          <p:cNvPicPr>
            <a:picLocks noGrp="1" noChangeAspect="1" noChangeArrowheads="1"/>
          </p:cNvPicPr>
          <p:nvPr>
            <p:ph idx="1"/>
          </p:nvPr>
        </p:nvPicPr>
        <p:blipFill>
          <a:blip r:embed="rId4" cstate="print"/>
          <a:srcRect l="37762" t="30080" r="22070" b="28508"/>
          <a:stretch>
            <a:fillRect/>
          </a:stretch>
        </p:blipFill>
        <p:spPr bwMode="auto">
          <a:xfrm>
            <a:off x="367239" y="3840000"/>
            <a:ext cx="4214123" cy="2654269"/>
          </a:xfrm>
          <a:prstGeom prst="rect">
            <a:avLst/>
          </a:prstGeom>
          <a:noFill/>
          <a:ln w="9525">
            <a:noFill/>
            <a:miter lim="800000"/>
            <a:headEnd/>
            <a:tailEnd/>
          </a:ln>
        </p:spPr>
      </p:pic>
      <p:sp>
        <p:nvSpPr>
          <p:cNvPr id="7" name="TextBox 6"/>
          <p:cNvSpPr txBox="1"/>
          <p:nvPr/>
        </p:nvSpPr>
        <p:spPr>
          <a:xfrm>
            <a:off x="269268" y="1629272"/>
            <a:ext cx="4830766" cy="2923877"/>
          </a:xfrm>
          <a:prstGeom prst="rect">
            <a:avLst/>
          </a:prstGeom>
          <a:noFill/>
        </p:spPr>
        <p:txBody>
          <a:bodyPr wrap="square" rtlCol="0">
            <a:spAutoFit/>
          </a:bodyPr>
          <a:lstStyle/>
          <a:p>
            <a:pPr marL="0" lvl="1"/>
            <a:r>
              <a:rPr lang="en-US" sz="2000" b="1" u="sng" dirty="0" smtClean="0">
                <a:solidFill>
                  <a:schemeClr val="accent2">
                    <a:lumMod val="75000"/>
                  </a:schemeClr>
                </a:solidFill>
              </a:rPr>
              <a:t>Goal</a:t>
            </a:r>
          </a:p>
          <a:p>
            <a:pPr marL="0" lvl="1"/>
            <a:r>
              <a:rPr lang="en-US" sz="2000" dirty="0" smtClean="0">
                <a:solidFill>
                  <a:schemeClr val="accent2">
                    <a:lumMod val="75000"/>
                  </a:schemeClr>
                </a:solidFill>
              </a:rPr>
              <a:t>Moving </a:t>
            </a:r>
            <a:r>
              <a:rPr lang="en-US" sz="2000" dirty="0">
                <a:solidFill>
                  <a:schemeClr val="accent2">
                    <a:lumMod val="75000"/>
                  </a:schemeClr>
                </a:solidFill>
              </a:rPr>
              <a:t>toward Electronic Permitting </a:t>
            </a:r>
            <a:r>
              <a:rPr lang="en-US" sz="1400" dirty="0">
                <a:solidFill>
                  <a:schemeClr val="accent2">
                    <a:lumMod val="75000"/>
                  </a:schemeClr>
                </a:solidFill>
              </a:rPr>
              <a:t>(Storm water Registrations are now available online</a:t>
            </a:r>
            <a:r>
              <a:rPr lang="en-US" sz="1400" dirty="0" smtClean="0">
                <a:solidFill>
                  <a:schemeClr val="accent2">
                    <a:lumMod val="75000"/>
                  </a:schemeClr>
                </a:solidFill>
              </a:rPr>
              <a:t>)</a:t>
            </a:r>
          </a:p>
          <a:p>
            <a:pPr marL="0" lvl="1" indent="83344">
              <a:buFont typeface="Arial" pitchFamily="34" charset="0"/>
              <a:buChar char="•"/>
            </a:pPr>
            <a:endParaRPr lang="en-US" sz="1050" dirty="0" smtClean="0"/>
          </a:p>
          <a:p>
            <a:pPr marL="0" lvl="1"/>
            <a:r>
              <a:rPr lang="en-US" sz="2000" b="1" u="sng" dirty="0" smtClean="0">
                <a:solidFill>
                  <a:srgbClr val="00823B"/>
                </a:solidFill>
              </a:rPr>
              <a:t>Result</a:t>
            </a:r>
            <a:endParaRPr lang="en-US" sz="3200" b="1" u="sng" dirty="0">
              <a:solidFill>
                <a:srgbClr val="00823B"/>
              </a:solidFill>
            </a:endParaRPr>
          </a:p>
          <a:p>
            <a:pPr marL="0" lvl="1"/>
            <a:r>
              <a:rPr lang="en-US" sz="2000" b="1" dirty="0" smtClean="0">
                <a:solidFill>
                  <a:srgbClr val="00823B"/>
                </a:solidFill>
              </a:rPr>
              <a:t>74</a:t>
            </a:r>
            <a:r>
              <a:rPr lang="en-US" sz="2000" b="1" dirty="0">
                <a:solidFill>
                  <a:srgbClr val="00823B"/>
                </a:solidFill>
              </a:rPr>
              <a:t>% </a:t>
            </a:r>
            <a:r>
              <a:rPr lang="en-US" sz="2000" dirty="0">
                <a:solidFill>
                  <a:srgbClr val="00823B"/>
                </a:solidFill>
              </a:rPr>
              <a:t>reduction in average processing time for Select DEEP permits </a:t>
            </a:r>
          </a:p>
          <a:p>
            <a:pPr marL="0" lvl="1" indent="83344">
              <a:buFont typeface="Arial" pitchFamily="34" charset="0"/>
              <a:buChar char="•"/>
            </a:pPr>
            <a:endParaRPr lang="en-US" sz="2000" dirty="0"/>
          </a:p>
          <a:p>
            <a:pPr marL="0" lvl="1" indent="83344">
              <a:buFont typeface="Arial" pitchFamily="34" charset="0"/>
              <a:buChar char="•"/>
            </a:pPr>
            <a:endParaRPr lang="en-US" dirty="0"/>
          </a:p>
          <a:p>
            <a:pPr marL="0" lvl="1" indent="83344">
              <a:buFont typeface="Arial" pitchFamily="34" charset="0"/>
              <a:buChar char="•"/>
            </a:pPr>
            <a:endParaRPr lang="en-US" dirty="0"/>
          </a:p>
        </p:txBody>
      </p:sp>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877" b="100000" l="14815" r="100000"/>
                    </a14:imgEffect>
                  </a14:imgLayer>
                </a14:imgProps>
              </a:ext>
              <a:ext uri="{28A0092B-C50C-407E-A947-70E740481C1C}">
                <a14:useLocalDpi xmlns:a14="http://schemas.microsoft.com/office/drawing/2010/main" val="0"/>
              </a:ext>
            </a:extLst>
          </a:blip>
          <a:srcRect l="16267"/>
          <a:stretch/>
        </p:blipFill>
        <p:spPr>
          <a:xfrm>
            <a:off x="715582" y="138231"/>
            <a:ext cx="1451055" cy="1463385"/>
          </a:xfrm>
          <a:prstGeom prst="rect">
            <a:avLst/>
          </a:prstGeom>
        </p:spPr>
      </p:pic>
    </p:spTree>
    <p:extLst>
      <p:ext uri="{BB962C8B-B14F-4D97-AF65-F5344CB8AC3E}">
        <p14:creationId xmlns:p14="http://schemas.microsoft.com/office/powerpoint/2010/main" val="1201255623"/>
      </p:ext>
    </p:extLst>
  </p:cSld>
  <p:clrMapOvr>
    <a:masterClrMapping/>
  </p:clrMapOvr>
  <p:transition spd="slow" advClick="0" advTm="3432"/>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58817" y="180392"/>
            <a:ext cx="10041228" cy="1321100"/>
          </a:xfrm>
          <a:ln>
            <a:noFill/>
          </a:ln>
        </p:spPr>
        <p:txBody>
          <a:bodyPr>
            <a:normAutofit/>
          </a:bodyPr>
          <a:lstStyle/>
          <a:p>
            <a:pPr algn="ctr"/>
            <a:r>
              <a:rPr lang="en-US" sz="3600" b="1" dirty="0" smtClean="0">
                <a:solidFill>
                  <a:schemeClr val="tx1"/>
                </a:solidFill>
                <a:latin typeface="+mn-lt"/>
              </a:rPr>
              <a:t>Department of Motor Vehicles: </a:t>
            </a:r>
            <a:br>
              <a:rPr lang="en-US" sz="3600" b="1" dirty="0" smtClean="0">
                <a:solidFill>
                  <a:schemeClr val="tx1"/>
                </a:solidFill>
                <a:latin typeface="+mn-lt"/>
              </a:rPr>
            </a:br>
            <a:r>
              <a:rPr lang="en-US" sz="2800" b="1" dirty="0" smtClean="0">
                <a:solidFill>
                  <a:schemeClr val="tx1"/>
                </a:solidFill>
                <a:latin typeface="+mn-lt"/>
              </a:rPr>
              <a:t>Dealer Insurance/Bond Hearings (June 2012)</a:t>
            </a:r>
            <a:endParaRPr lang="en-US" sz="2800" b="1" dirty="0">
              <a:solidFill>
                <a:schemeClr val="tx1"/>
              </a:solidFill>
              <a:latin typeface="+mn-lt"/>
            </a:endParaRPr>
          </a:p>
        </p:txBody>
      </p:sp>
      <p:sp>
        <p:nvSpPr>
          <p:cNvPr id="2" name="Content Placeholder 1"/>
          <p:cNvSpPr>
            <a:spLocks noGrp="1"/>
          </p:cNvSpPr>
          <p:nvPr>
            <p:ph idx="1"/>
          </p:nvPr>
        </p:nvSpPr>
        <p:spPr>
          <a:xfrm>
            <a:off x="345638" y="1720516"/>
            <a:ext cx="3426357" cy="4693570"/>
          </a:xfrm>
          <a:solidFill>
            <a:schemeClr val="bg1">
              <a:alpha val="92000"/>
            </a:schemeClr>
          </a:solidFill>
          <a:ln>
            <a:solidFill>
              <a:schemeClr val="bg2">
                <a:lumMod val="75000"/>
              </a:schemeClr>
            </a:solidFill>
          </a:ln>
          <a:effectLst>
            <a:outerShdw blurRad="50800" dist="165100" dir="8100000" algn="tr" rotWithShape="0">
              <a:prstClr val="black">
                <a:alpha val="63000"/>
              </a:prstClr>
            </a:outerShdw>
          </a:effectLst>
        </p:spPr>
        <p:txBody>
          <a:bodyPr>
            <a:normAutofit fontScale="77500" lnSpcReduction="20000"/>
          </a:bodyPr>
          <a:lstStyle/>
          <a:p>
            <a:pPr marL="0" indent="0">
              <a:buNone/>
            </a:pPr>
            <a:r>
              <a:rPr lang="en-US" sz="2300" b="1" u="sng" dirty="0" smtClean="0">
                <a:solidFill>
                  <a:schemeClr val="accent2">
                    <a:lumMod val="75000"/>
                  </a:schemeClr>
                </a:solidFill>
              </a:rPr>
              <a:t>Goal</a:t>
            </a:r>
          </a:p>
          <a:p>
            <a:pPr marL="0" indent="0">
              <a:buNone/>
            </a:pPr>
            <a:r>
              <a:rPr lang="en-US" sz="2300" dirty="0" smtClean="0">
                <a:solidFill>
                  <a:schemeClr val="accent2">
                    <a:lumMod val="75000"/>
                  </a:schemeClr>
                </a:solidFill>
              </a:rPr>
              <a:t>To reduce the number of hearings being held for Insurance and Bond Cancellation for Dealers </a:t>
            </a:r>
          </a:p>
          <a:p>
            <a:pPr marL="0" indent="0">
              <a:buNone/>
            </a:pPr>
            <a:endParaRPr lang="en-US" sz="100" dirty="0" smtClean="0"/>
          </a:p>
          <a:p>
            <a:pPr marL="0" indent="0">
              <a:buNone/>
            </a:pPr>
            <a:endParaRPr lang="en-US" sz="100" dirty="0" smtClean="0"/>
          </a:p>
          <a:p>
            <a:pPr marL="0" indent="0">
              <a:buNone/>
            </a:pPr>
            <a:r>
              <a:rPr lang="en-US" sz="2300" b="1" u="sng" dirty="0" smtClean="0">
                <a:solidFill>
                  <a:srgbClr val="00823B"/>
                </a:solidFill>
              </a:rPr>
              <a:t>Results</a:t>
            </a:r>
          </a:p>
          <a:p>
            <a:r>
              <a:rPr lang="en-US" sz="2300" b="1" dirty="0" smtClean="0">
                <a:solidFill>
                  <a:srgbClr val="00823B"/>
                </a:solidFill>
              </a:rPr>
              <a:t>128 step process to 60 steps – </a:t>
            </a:r>
            <a:r>
              <a:rPr lang="en-US" sz="2300" b="1" i="1" dirty="0" smtClean="0">
                <a:solidFill>
                  <a:srgbClr val="00823B"/>
                </a:solidFill>
              </a:rPr>
              <a:t>53% reduction! </a:t>
            </a:r>
          </a:p>
          <a:p>
            <a:r>
              <a:rPr lang="en-US" sz="2300" dirty="0" smtClean="0">
                <a:solidFill>
                  <a:srgbClr val="00823B"/>
                </a:solidFill>
              </a:rPr>
              <a:t>Eliminated the need to withdraw hearings</a:t>
            </a:r>
          </a:p>
          <a:p>
            <a:r>
              <a:rPr lang="en-US" sz="2300" dirty="0" smtClean="0">
                <a:solidFill>
                  <a:srgbClr val="00823B"/>
                </a:solidFill>
              </a:rPr>
              <a:t>Reduced the number of forms and eliminated hearing calendar</a:t>
            </a:r>
          </a:p>
          <a:p>
            <a:r>
              <a:rPr lang="en-US" sz="2300" dirty="0" smtClean="0">
                <a:solidFill>
                  <a:srgbClr val="00823B"/>
                </a:solidFill>
              </a:rPr>
              <a:t>Reduced number of hearings –eliminated the need to schedule a hearing officer all day</a:t>
            </a:r>
          </a:p>
          <a:p>
            <a:r>
              <a:rPr lang="en-US" sz="2300" dirty="0" smtClean="0">
                <a:solidFill>
                  <a:srgbClr val="00823B"/>
                </a:solidFill>
              </a:rPr>
              <a:t>Reduced the amount of office supplies utilized (e.g., paper, files, mailing labels, etc.)</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986" y="305028"/>
            <a:ext cx="3117692" cy="1018446"/>
          </a:xfrm>
          <a:prstGeom prst="rect">
            <a:avLst/>
          </a:prstGeom>
        </p:spPr>
      </p:pic>
      <p:pic>
        <p:nvPicPr>
          <p:cNvPr id="6" name="Picture 5"/>
          <p:cNvPicPr>
            <a:picLocks noChangeAspect="1"/>
          </p:cNvPicPr>
          <p:nvPr/>
        </p:nvPicPr>
        <p:blipFill>
          <a:blip r:embed="rId4"/>
          <a:stretch>
            <a:fillRect/>
          </a:stretch>
        </p:blipFill>
        <p:spPr>
          <a:xfrm>
            <a:off x="4187240" y="1623011"/>
            <a:ext cx="7667625" cy="4791075"/>
          </a:xfrm>
          <a:prstGeom prst="rect">
            <a:avLst/>
          </a:prstGeom>
          <a:effectLst>
            <a:outerShdw blurRad="50800" dist="165100" dir="8100000" algn="tr" rotWithShape="0">
              <a:prstClr val="black">
                <a:alpha val="59000"/>
              </a:prstClr>
            </a:outerShdw>
          </a:effectLst>
        </p:spPr>
      </p:pic>
    </p:spTree>
    <p:extLst>
      <p:ext uri="{BB962C8B-B14F-4D97-AF65-F5344CB8AC3E}">
        <p14:creationId xmlns:p14="http://schemas.microsoft.com/office/powerpoint/2010/main" val="936653520"/>
      </p:ext>
    </p:extLst>
  </p:cSld>
  <p:clrMapOvr>
    <a:masterClrMapping/>
  </p:clrMapOvr>
  <p:transition spd="slow" advClick="0" advTm="6458"/>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29097" y="275313"/>
            <a:ext cx="8416682" cy="1325563"/>
          </a:xfrm>
        </p:spPr>
        <p:txBody>
          <a:bodyPr>
            <a:normAutofit/>
          </a:bodyPr>
          <a:lstStyle/>
          <a:p>
            <a:pPr algn="ctr"/>
            <a:r>
              <a:rPr lang="en-US" sz="4000" b="1" dirty="0" smtClean="0">
                <a:solidFill>
                  <a:schemeClr val="tx1"/>
                </a:solidFill>
                <a:latin typeface="+mn-lt"/>
              </a:rPr>
              <a:t>Department of Transportation: </a:t>
            </a:r>
            <a:br>
              <a:rPr lang="en-US" sz="4000" b="1" dirty="0" smtClean="0">
                <a:solidFill>
                  <a:schemeClr val="tx1"/>
                </a:solidFill>
                <a:latin typeface="+mn-lt"/>
              </a:rPr>
            </a:br>
            <a:r>
              <a:rPr lang="en-US" sz="3200" b="1" dirty="0" smtClean="0">
                <a:solidFill>
                  <a:schemeClr val="tx1"/>
                </a:solidFill>
                <a:latin typeface="+mn-lt"/>
              </a:rPr>
              <a:t>Highway Encroachment Permits (April 2013)</a:t>
            </a:r>
            <a:endParaRPr lang="en-US" sz="3200" b="1" dirty="0">
              <a:solidFill>
                <a:schemeClr val="tx1"/>
              </a:solidFill>
              <a:latin typeface="+mn-lt"/>
            </a:endParaRPr>
          </a:p>
        </p:txBody>
      </p:sp>
      <p:sp>
        <p:nvSpPr>
          <p:cNvPr id="2" name="Content Placeholder 1"/>
          <p:cNvSpPr>
            <a:spLocks noGrp="1"/>
          </p:cNvSpPr>
          <p:nvPr>
            <p:ph idx="1"/>
          </p:nvPr>
        </p:nvSpPr>
        <p:spPr>
          <a:xfrm>
            <a:off x="427416" y="2036321"/>
            <a:ext cx="5203363" cy="4420161"/>
          </a:xfrm>
          <a:solidFill>
            <a:schemeClr val="bg1"/>
          </a:solidFill>
          <a:ln>
            <a:solidFill>
              <a:schemeClr val="bg2">
                <a:lumMod val="90000"/>
              </a:schemeClr>
            </a:solidFill>
          </a:ln>
          <a:effectLst>
            <a:outerShdw blurRad="190500" dist="292100" dir="8100000" algn="tr" rotWithShape="0">
              <a:prstClr val="black">
                <a:alpha val="40000"/>
              </a:prstClr>
            </a:outerShdw>
          </a:effectLst>
        </p:spPr>
        <p:txBody>
          <a:bodyPr lIns="365760" tIns="182880">
            <a:normAutofit fontScale="92500"/>
          </a:bodyPr>
          <a:lstStyle/>
          <a:p>
            <a:pPr marL="0" indent="0">
              <a:buNone/>
            </a:pPr>
            <a:r>
              <a:rPr lang="en-US" sz="2200" b="1" u="sng" dirty="0" smtClean="0">
                <a:solidFill>
                  <a:schemeClr val="accent2">
                    <a:lumMod val="75000"/>
                  </a:schemeClr>
                </a:solidFill>
              </a:rPr>
              <a:t>Goal</a:t>
            </a:r>
          </a:p>
          <a:p>
            <a:pPr marL="0" indent="0">
              <a:buNone/>
            </a:pPr>
            <a:r>
              <a:rPr lang="en-US" sz="2200" dirty="0" smtClean="0">
                <a:solidFill>
                  <a:schemeClr val="accent2">
                    <a:lumMod val="75000"/>
                  </a:schemeClr>
                </a:solidFill>
              </a:rPr>
              <a:t>Expedite </a:t>
            </a:r>
            <a:r>
              <a:rPr lang="en-US" sz="2200" dirty="0">
                <a:solidFill>
                  <a:schemeClr val="accent2">
                    <a:lumMod val="75000"/>
                  </a:schemeClr>
                </a:solidFill>
              </a:rPr>
              <a:t>and improve statewide permitting </a:t>
            </a:r>
            <a:r>
              <a:rPr lang="en-US" sz="2200" dirty="0" smtClean="0">
                <a:solidFill>
                  <a:schemeClr val="accent2">
                    <a:lumMod val="75000"/>
                  </a:schemeClr>
                </a:solidFill>
              </a:rPr>
              <a:t>process </a:t>
            </a:r>
            <a:r>
              <a:rPr lang="en-US" sz="2200" dirty="0">
                <a:solidFill>
                  <a:schemeClr val="accent2">
                    <a:lumMod val="75000"/>
                  </a:schemeClr>
                </a:solidFill>
              </a:rPr>
              <a:t>for better customer </a:t>
            </a:r>
            <a:r>
              <a:rPr lang="en-US" sz="2200" dirty="0" smtClean="0">
                <a:solidFill>
                  <a:schemeClr val="accent2">
                    <a:lumMod val="75000"/>
                  </a:schemeClr>
                </a:solidFill>
              </a:rPr>
              <a:t>service</a:t>
            </a:r>
          </a:p>
          <a:p>
            <a:pPr marL="0" indent="0">
              <a:buNone/>
            </a:pPr>
            <a:endParaRPr lang="en-US" sz="900" b="1" u="sng" dirty="0">
              <a:solidFill>
                <a:schemeClr val="accent2">
                  <a:lumMod val="75000"/>
                </a:schemeClr>
              </a:solidFill>
            </a:endParaRPr>
          </a:p>
          <a:p>
            <a:pPr marL="0" indent="0">
              <a:buNone/>
            </a:pPr>
            <a:r>
              <a:rPr lang="en-US" sz="2200" b="1" u="sng" dirty="0" smtClean="0">
                <a:solidFill>
                  <a:srgbClr val="00823B"/>
                </a:solidFill>
              </a:rPr>
              <a:t>Results</a:t>
            </a:r>
            <a:endParaRPr lang="en-US" sz="2200" b="1" i="1" u="sng" dirty="0" smtClean="0">
              <a:solidFill>
                <a:srgbClr val="00823B"/>
              </a:solidFill>
            </a:endParaRPr>
          </a:p>
          <a:p>
            <a:r>
              <a:rPr lang="en-US" sz="2200" dirty="0">
                <a:solidFill>
                  <a:srgbClr val="00823B"/>
                </a:solidFill>
              </a:rPr>
              <a:t>Reduced from </a:t>
            </a:r>
            <a:r>
              <a:rPr lang="en-US" sz="2200" b="1" dirty="0">
                <a:solidFill>
                  <a:srgbClr val="00823B"/>
                </a:solidFill>
              </a:rPr>
              <a:t>52 steps to 35 = 33% efficiency</a:t>
            </a:r>
          </a:p>
          <a:p>
            <a:r>
              <a:rPr lang="en-US" sz="2200" dirty="0">
                <a:solidFill>
                  <a:srgbClr val="00823B"/>
                </a:solidFill>
              </a:rPr>
              <a:t>Revise Encroachment Permit Manual</a:t>
            </a:r>
          </a:p>
          <a:p>
            <a:r>
              <a:rPr lang="en-US" sz="2200" dirty="0">
                <a:solidFill>
                  <a:srgbClr val="00823B"/>
                </a:solidFill>
              </a:rPr>
              <a:t>Building new central database</a:t>
            </a:r>
          </a:p>
          <a:p>
            <a:r>
              <a:rPr lang="en-US" sz="2200" dirty="0">
                <a:solidFill>
                  <a:srgbClr val="00823B"/>
                </a:solidFill>
              </a:rPr>
              <a:t>Developing of checklist, new streamlined application &amp; permit form </a:t>
            </a:r>
          </a:p>
          <a:p>
            <a:r>
              <a:rPr lang="en-US" sz="2200" dirty="0">
                <a:solidFill>
                  <a:srgbClr val="00823B"/>
                </a:solidFill>
              </a:rPr>
              <a:t>Improving website </a:t>
            </a:r>
          </a:p>
        </p:txBody>
      </p:sp>
      <p:pic>
        <p:nvPicPr>
          <p:cNvPr id="1026" name="Picture 2" descr="D:\Users\malerbacl\AppData\Local\Microsoft\Windows\Temporary Internet Files\Content.Outlook\OIK80FB5\Picture 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1349" y="2127299"/>
            <a:ext cx="5650941" cy="4238207"/>
          </a:xfrm>
          <a:prstGeom prst="rect">
            <a:avLst/>
          </a:prstGeom>
          <a:solidFill>
            <a:srgbClr val="FFFFFF">
              <a:shade val="85000"/>
            </a:srgbClr>
          </a:solidFill>
          <a:ln w="190500" cap="rnd">
            <a:solidFill>
              <a:srgbClr val="FFFFFF"/>
            </a:solidFill>
          </a:ln>
          <a:effectLst>
            <a:outerShdw blurRad="190500" dist="292100" dir="8100000" algn="tr" rotWithShape="0">
              <a:prstClr val="black">
                <a:alpha val="40000"/>
              </a:prstClr>
            </a:outerShdw>
          </a:effectLst>
          <a:scene3d>
            <a:camera prst="orthographicFront"/>
            <a:lightRig rig="twoPt" dir="t">
              <a:rot lat="0" lon="0" rev="7800000"/>
            </a:lightRig>
          </a:scene3d>
          <a:sp3d contourW="6350">
            <a:bevelT w="50800" h="16510"/>
            <a:contourClr>
              <a:srgbClr val="C0C0C0"/>
            </a:contourClr>
          </a:sp3d>
          <a:extLst/>
        </p:spPr>
      </p:pic>
      <p:pic>
        <p:nvPicPr>
          <p:cNvPr id="5" name="Picture 4"/>
          <p:cNvPicPr/>
          <p:nvPr/>
        </p:nvPicPr>
        <p:blipFill>
          <a:blip r:embed="rId4" cstate="print">
            <a:clrChange>
              <a:clrFrom>
                <a:srgbClr val="FFFFFA"/>
              </a:clrFrom>
              <a:clrTo>
                <a:srgbClr val="FFFFFA">
                  <a:alpha val="0"/>
                </a:srgbClr>
              </a:clrTo>
            </a:clrChange>
            <a:extLst>
              <a:ext uri="{28A0092B-C50C-407E-A947-70E740481C1C}">
                <a14:useLocalDpi xmlns:a14="http://schemas.microsoft.com/office/drawing/2010/main" val="0"/>
              </a:ext>
            </a:extLst>
          </a:blip>
          <a:stretch>
            <a:fillRect/>
          </a:stretch>
        </p:blipFill>
        <p:spPr>
          <a:xfrm>
            <a:off x="979980" y="275313"/>
            <a:ext cx="1798426" cy="1739091"/>
          </a:xfrm>
          <a:prstGeom prst="rect">
            <a:avLst/>
          </a:prstGeom>
        </p:spPr>
      </p:pic>
    </p:spTree>
    <p:extLst>
      <p:ext uri="{BB962C8B-B14F-4D97-AF65-F5344CB8AC3E}">
        <p14:creationId xmlns:p14="http://schemas.microsoft.com/office/powerpoint/2010/main" val="2089346027"/>
      </p:ext>
    </p:extLst>
  </p:cSld>
  <p:clrMapOvr>
    <a:masterClrMapping/>
  </p:clrMapOvr>
  <p:transition spd="slow" advClick="0" advTm="4586"/>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TextBox 6"/>
          <p:cNvSpPr txBox="1">
            <a:spLocks noChangeArrowheads="1"/>
          </p:cNvSpPr>
          <p:nvPr/>
        </p:nvSpPr>
        <p:spPr bwMode="auto">
          <a:xfrm>
            <a:off x="0" y="6027738"/>
            <a:ext cx="1219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400" b="1" dirty="0">
                <a:solidFill>
                  <a:schemeClr val="tx2"/>
                </a:solidFill>
              </a:rPr>
              <a:t>Lean reduced total steps by over 70% and reduced time by over 50%</a:t>
            </a:r>
          </a:p>
          <a:p>
            <a:pPr algn="ctr"/>
            <a:endParaRPr lang="en-US" altLang="en-US" sz="2400" dirty="0"/>
          </a:p>
        </p:txBody>
      </p:sp>
      <p:pic>
        <p:nvPicPr>
          <p:cNvPr id="10" name="Picture 2" descr="DCF Logo"/>
          <p:cNvPicPr>
            <a:picLocks noChangeAspect="1" noChangeArrowheads="1"/>
          </p:cNvPicPr>
          <p:nvPr/>
        </p:nvPicPr>
        <p:blipFill>
          <a:blip r:embed="rId3" cstate="print">
            <a:extLst>
              <a:ext uri="{28A0092B-C50C-407E-A947-70E740481C1C}">
                <a14:useLocalDpi xmlns:a14="http://schemas.microsoft.com/office/drawing/2010/main" val="0"/>
              </a:ext>
            </a:extLst>
          </a:blip>
          <a:srcRect l="7742" t="11403"/>
          <a:stretch>
            <a:fillRect/>
          </a:stretch>
        </p:blipFill>
        <p:spPr bwMode="auto">
          <a:xfrm>
            <a:off x="371997" y="293273"/>
            <a:ext cx="1940923" cy="136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1"/>
          <p:cNvSpPr txBox="1">
            <a:spLocks/>
          </p:cNvSpPr>
          <p:nvPr/>
        </p:nvSpPr>
        <p:spPr>
          <a:xfrm>
            <a:off x="210824" y="1979584"/>
            <a:ext cx="5203363" cy="3447974"/>
          </a:xfrm>
          <a:prstGeom prst="rect">
            <a:avLst/>
          </a:prstGeom>
          <a:solidFill>
            <a:schemeClr val="bg1"/>
          </a:solidFill>
          <a:ln>
            <a:solidFill>
              <a:schemeClr val="bg2">
                <a:lumMod val="90000"/>
              </a:schemeClr>
            </a:solidFill>
          </a:ln>
          <a:effectLst>
            <a:outerShdw blurRad="190500" dist="292100" dir="8100000" algn="tr" rotWithShape="0">
              <a:prstClr val="black">
                <a:alpha val="40000"/>
              </a:prstClr>
            </a:outerShdw>
          </a:effectLst>
        </p:spPr>
        <p:txBody>
          <a:bodyPr vert="horz" lIns="365760" tIns="18288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defRPr/>
            </a:pPr>
            <a:r>
              <a:rPr lang="en-US" altLang="en-US" sz="2200" b="1" u="sng" dirty="0">
                <a:solidFill>
                  <a:schemeClr val="accent2">
                    <a:lumMod val="75000"/>
                  </a:schemeClr>
                </a:solidFill>
              </a:rPr>
              <a:t>Goal:</a:t>
            </a:r>
          </a:p>
          <a:p>
            <a:pPr marL="0" indent="0">
              <a:lnSpc>
                <a:spcPct val="80000"/>
              </a:lnSpc>
              <a:buNone/>
              <a:defRPr/>
            </a:pPr>
            <a:r>
              <a:rPr lang="en-US" altLang="en-US" sz="2200" dirty="0">
                <a:solidFill>
                  <a:schemeClr val="accent2">
                    <a:lumMod val="75000"/>
                  </a:schemeClr>
                </a:solidFill>
              </a:rPr>
              <a:t>Streamline the current process to improve timeliness of licensing families and standardize work across all regions.</a:t>
            </a:r>
          </a:p>
          <a:p>
            <a:pPr marL="0" indent="0">
              <a:lnSpc>
                <a:spcPct val="80000"/>
              </a:lnSpc>
              <a:buNone/>
              <a:defRPr/>
            </a:pPr>
            <a:endParaRPr lang="en-US" altLang="en-US" sz="2200" dirty="0">
              <a:solidFill>
                <a:schemeClr val="accent2">
                  <a:lumMod val="75000"/>
                </a:schemeClr>
              </a:solidFill>
            </a:endParaRPr>
          </a:p>
          <a:p>
            <a:pPr marL="0" indent="0">
              <a:lnSpc>
                <a:spcPct val="80000"/>
              </a:lnSpc>
              <a:buNone/>
              <a:defRPr/>
            </a:pPr>
            <a:r>
              <a:rPr lang="en-US" altLang="en-US" sz="2200" b="1" u="sng" dirty="0">
                <a:solidFill>
                  <a:srgbClr val="00823B"/>
                </a:solidFill>
              </a:rPr>
              <a:t>Result</a:t>
            </a:r>
          </a:p>
          <a:p>
            <a:pPr>
              <a:lnSpc>
                <a:spcPct val="80000"/>
              </a:lnSpc>
              <a:defRPr/>
            </a:pPr>
            <a:r>
              <a:rPr lang="en-US" altLang="en-US" sz="2200" b="1" dirty="0">
                <a:solidFill>
                  <a:srgbClr val="00823B"/>
                </a:solidFill>
              </a:rPr>
              <a:t>Reduced </a:t>
            </a:r>
            <a:r>
              <a:rPr lang="en-US" altLang="en-US" sz="2200" dirty="0">
                <a:solidFill>
                  <a:srgbClr val="00823B"/>
                </a:solidFill>
              </a:rPr>
              <a:t>the average length of time from initial inquiry by a family to licensure to approval from over </a:t>
            </a:r>
            <a:r>
              <a:rPr lang="en-US" altLang="en-US" sz="2200" b="1" dirty="0">
                <a:solidFill>
                  <a:srgbClr val="00823B"/>
                </a:solidFill>
              </a:rPr>
              <a:t>6 months to 3 months!</a:t>
            </a:r>
            <a:endParaRPr lang="en-US" altLang="en-US" sz="2400" dirty="0">
              <a:solidFill>
                <a:srgbClr val="00823B"/>
              </a:solidFill>
            </a:endParaRPr>
          </a:p>
        </p:txBody>
      </p:sp>
      <p:grpSp>
        <p:nvGrpSpPr>
          <p:cNvPr id="6" name="Group 5"/>
          <p:cNvGrpSpPr/>
          <p:nvPr/>
        </p:nvGrpSpPr>
        <p:grpSpPr>
          <a:xfrm>
            <a:off x="5650555" y="1979584"/>
            <a:ext cx="6364705" cy="3447974"/>
            <a:chOff x="5650555" y="2220777"/>
            <a:chExt cx="6364705" cy="3447974"/>
          </a:xfrm>
        </p:grpSpPr>
        <p:sp>
          <p:nvSpPr>
            <p:cNvPr id="12" name="Rectangle 11"/>
            <p:cNvSpPr/>
            <p:nvPr/>
          </p:nvSpPr>
          <p:spPr>
            <a:xfrm>
              <a:off x="5650555" y="2220777"/>
              <a:ext cx="6364705" cy="3447974"/>
            </a:xfrm>
            <a:prstGeom prst="rect">
              <a:avLst/>
            </a:prstGeom>
            <a:solidFill>
              <a:schemeClr val="bg1"/>
            </a:solidFill>
            <a:ln>
              <a:solidFill>
                <a:schemeClr val="bg2">
                  <a:lumMod val="90000"/>
                </a:schemeClr>
              </a:solidFill>
            </a:ln>
            <a:effectLst>
              <a:outerShdw blurRad="2159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table"/>
            <p:cNvPicPr>
              <a:picLocks noChangeAspect="1"/>
            </p:cNvPicPr>
            <p:nvPr/>
          </p:nvPicPr>
          <p:blipFill rotWithShape="1">
            <a:blip r:embed="rId4" cstate="print">
              <a:extLst>
                <a:ext uri="{28A0092B-C50C-407E-A947-70E740481C1C}">
                  <a14:useLocalDpi xmlns:a14="http://schemas.microsoft.com/office/drawing/2010/main" val="0"/>
                </a:ext>
              </a:extLst>
            </a:blip>
            <a:srcRect l="856" t="1765" r="1162" b="3232"/>
            <a:stretch/>
          </p:blipFill>
          <p:spPr bwMode="auto">
            <a:xfrm>
              <a:off x="5840139" y="2389025"/>
              <a:ext cx="5985535" cy="3087402"/>
            </a:xfrm>
            <a:prstGeom prst="rect">
              <a:avLst/>
            </a:prstGeom>
            <a:ln w="76200">
              <a:no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Oval 7"/>
            <p:cNvSpPr/>
            <p:nvPr/>
          </p:nvSpPr>
          <p:spPr>
            <a:xfrm>
              <a:off x="10976533" y="5005176"/>
              <a:ext cx="612775" cy="663575"/>
            </a:xfrm>
            <a:prstGeom prst="ellipse">
              <a:avLst/>
            </a:prstGeom>
            <a:noFill/>
            <a:ln w="57150">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823B"/>
                </a:solidFill>
              </a:endParaRPr>
            </a:p>
          </p:txBody>
        </p:sp>
      </p:grpSp>
      <p:sp>
        <p:nvSpPr>
          <p:cNvPr id="14" name="Title 2"/>
          <p:cNvSpPr txBox="1">
            <a:spLocks/>
          </p:cNvSpPr>
          <p:nvPr/>
        </p:nvSpPr>
        <p:spPr>
          <a:xfrm>
            <a:off x="1974032" y="305305"/>
            <a:ext cx="10041228" cy="1321100"/>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latin typeface="+mn-lt"/>
              </a:rPr>
              <a:t>Department of Children and Families: </a:t>
            </a:r>
            <a:br>
              <a:rPr lang="en-US" sz="3600" b="1" dirty="0" smtClean="0">
                <a:latin typeface="+mn-lt"/>
              </a:rPr>
            </a:br>
            <a:r>
              <a:rPr lang="en-US" sz="2800" b="1" dirty="0" smtClean="0">
                <a:latin typeface="+mn-lt"/>
              </a:rPr>
              <a:t>Foster and Adoptive Family Licensing Process (March 2014)</a:t>
            </a:r>
            <a:endParaRPr lang="en-US" sz="2800" b="1" dirty="0">
              <a:latin typeface="+mn-lt"/>
            </a:endParaRPr>
          </a:p>
        </p:txBody>
      </p:sp>
    </p:spTree>
    <p:extLst>
      <p:ext uri="{BB962C8B-B14F-4D97-AF65-F5344CB8AC3E}">
        <p14:creationId xmlns:p14="http://schemas.microsoft.com/office/powerpoint/2010/main" val="1476991875"/>
      </p:ext>
    </p:extLst>
  </p:cSld>
  <p:clrMapOvr>
    <a:masterClrMapping/>
  </p:clrMapOvr>
  <p:transition spd="slow" advClick="0" advTm="6256"/>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7987"/>
            <a:ext cx="10515600" cy="1325563"/>
          </a:xfrm>
        </p:spPr>
        <p:txBody>
          <a:bodyPr>
            <a:noAutofit/>
          </a:bodyPr>
          <a:lstStyle/>
          <a:p>
            <a:pPr algn="ctr"/>
            <a:r>
              <a:rPr lang="en-US" b="1" dirty="0" smtClean="0">
                <a:solidFill>
                  <a:srgbClr val="0070C0"/>
                </a:solidFill>
                <a:latin typeface="+mn-lt"/>
              </a:rPr>
              <a:t>What’s Next on Connecticut’s Lean Journey?</a:t>
            </a:r>
            <a:endParaRPr lang="en-US" b="1" dirty="0">
              <a:solidFill>
                <a:srgbClr val="0070C0"/>
              </a:solidFill>
              <a:latin typeface="+mn-lt"/>
            </a:endParaRPr>
          </a:p>
        </p:txBody>
      </p:sp>
      <p:sp>
        <p:nvSpPr>
          <p:cNvPr id="3" name="Content Placeholder 2"/>
          <p:cNvSpPr>
            <a:spLocks noGrp="1"/>
          </p:cNvSpPr>
          <p:nvPr>
            <p:ph idx="1"/>
          </p:nvPr>
        </p:nvSpPr>
        <p:spPr>
          <a:xfrm>
            <a:off x="838200" y="2051053"/>
            <a:ext cx="10515600" cy="3445164"/>
          </a:xfrm>
        </p:spPr>
        <p:txBody>
          <a:bodyPr>
            <a:noAutofit/>
          </a:bodyPr>
          <a:lstStyle/>
          <a:p>
            <a:r>
              <a:rPr lang="en-US" b="1" dirty="0" smtClean="0"/>
              <a:t>Continue our commitment to continuous improvement </a:t>
            </a:r>
          </a:p>
          <a:p>
            <a:endParaRPr lang="en-US" sz="900" b="1" dirty="0" smtClean="0"/>
          </a:p>
          <a:p>
            <a:r>
              <a:rPr lang="en-US" b="1" dirty="0" smtClean="0"/>
              <a:t>Annual progress reports</a:t>
            </a:r>
          </a:p>
          <a:p>
            <a:endParaRPr lang="en-US" sz="900" dirty="0" smtClean="0"/>
          </a:p>
          <a:p>
            <a:r>
              <a:rPr lang="en-US" b="1" dirty="0" smtClean="0"/>
              <a:t>Connecticut Lean Consortium</a:t>
            </a:r>
          </a:p>
          <a:p>
            <a:endParaRPr lang="en-US" sz="800" b="1" dirty="0"/>
          </a:p>
          <a:p>
            <a:r>
              <a:rPr lang="en-US" b="1" dirty="0" smtClean="0"/>
              <a:t>Promote the regular use of state data</a:t>
            </a:r>
          </a:p>
          <a:p>
            <a:endParaRPr lang="en-US" sz="900" dirty="0"/>
          </a:p>
          <a:p>
            <a:r>
              <a:rPr lang="en-US" b="1" dirty="0" smtClean="0"/>
              <a:t>National Community of Practice</a:t>
            </a:r>
          </a:p>
          <a:p>
            <a:endParaRPr lang="en-US" sz="900" b="1" dirty="0"/>
          </a:p>
          <a:p>
            <a:r>
              <a:rPr lang="en-US" b="1" dirty="0" smtClean="0"/>
              <a:t>State of Connecticut Lean University</a:t>
            </a:r>
            <a:endParaRPr lang="en-US" b="1" dirty="0"/>
          </a:p>
        </p:txBody>
      </p:sp>
    </p:spTree>
    <p:extLst>
      <p:ext uri="{BB962C8B-B14F-4D97-AF65-F5344CB8AC3E}">
        <p14:creationId xmlns:p14="http://schemas.microsoft.com/office/powerpoint/2010/main" val="16260391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769047" y="457199"/>
            <a:ext cx="8771022" cy="6210448"/>
            <a:chOff x="1769047" y="457199"/>
            <a:chExt cx="8771022" cy="6210448"/>
          </a:xfrm>
        </p:grpSpPr>
        <p:sp>
          <p:nvSpPr>
            <p:cNvPr id="3" name="Rectangle 2"/>
            <p:cNvSpPr/>
            <p:nvPr/>
          </p:nvSpPr>
          <p:spPr>
            <a:xfrm>
              <a:off x="1769047" y="457199"/>
              <a:ext cx="8771022" cy="5411630"/>
            </a:xfrm>
            <a:prstGeom prst="rect">
              <a:avLst/>
            </a:prstGeom>
            <a:solidFill>
              <a:schemeClr val="bg1"/>
            </a:solidFill>
            <a:ln>
              <a:solidFill>
                <a:schemeClr val="bg2">
                  <a:lumMod val="90000"/>
                </a:schemeClr>
              </a:solidFill>
            </a:ln>
            <a:effectLst>
              <a:outerShdw blurRad="457200" dist="355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452424" y="6236760"/>
              <a:ext cx="1764404" cy="430887"/>
            </a:xfrm>
            <a:prstGeom prst="rect">
              <a:avLst/>
            </a:prstGeom>
            <a:noFill/>
            <a:ln>
              <a:noFill/>
            </a:ln>
          </p:spPr>
          <p:txBody>
            <a:bodyPr wrap="square" rtlCol="0">
              <a:spAutoFit/>
            </a:bodyPr>
            <a:lstStyle/>
            <a:p>
              <a:pPr algn="ctr"/>
              <a:r>
                <a:rPr lang="en-US" sz="1100" b="1" dirty="0" smtClean="0">
                  <a:solidFill>
                    <a:schemeClr val="tx1">
                      <a:lumMod val="50000"/>
                      <a:lumOff val="50000"/>
                    </a:schemeClr>
                  </a:solidFill>
                </a:rPr>
                <a:t>As Presented by the State of Washington</a:t>
              </a:r>
              <a:endParaRPr lang="en-US" sz="1100" b="1" dirty="0">
                <a:solidFill>
                  <a:schemeClr val="tx1">
                    <a:lumMod val="50000"/>
                    <a:lumOff val="50000"/>
                  </a:schemeClr>
                </a:solidFill>
              </a:endParaRPr>
            </a:p>
          </p:txBody>
        </p:sp>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a:xfrm>
              <a:off x="1957131" y="463663"/>
              <a:ext cx="8394853" cy="5411630"/>
            </a:xfrm>
            <a:prstGeom prst="rect">
              <a:avLst/>
            </a:prstGeom>
          </p:spPr>
        </p:pic>
        <p:sp>
          <p:nvSpPr>
            <p:cNvPr id="9" name="TextBox 8"/>
            <p:cNvSpPr txBox="1"/>
            <p:nvPr/>
          </p:nvSpPr>
          <p:spPr>
            <a:xfrm>
              <a:off x="1769047" y="568418"/>
              <a:ext cx="8771021" cy="400110"/>
            </a:xfrm>
            <a:prstGeom prst="rect">
              <a:avLst/>
            </a:prstGeom>
            <a:solidFill>
              <a:schemeClr val="bg1"/>
            </a:solidFill>
          </p:spPr>
          <p:txBody>
            <a:bodyPr wrap="square" rtlCol="0">
              <a:spAutoFit/>
            </a:bodyPr>
            <a:lstStyle/>
            <a:p>
              <a:pPr algn="ctr"/>
              <a:r>
                <a:rPr lang="en-US" sz="2000" b="1" dirty="0" smtClean="0"/>
                <a:t>    National Lean Community of Practice: Participating States</a:t>
              </a:r>
              <a:endParaRPr lang="en-US" sz="2000" b="1" dirty="0"/>
            </a:p>
          </p:txBody>
        </p:sp>
      </p:grpSp>
    </p:spTree>
    <p:extLst>
      <p:ext uri="{BB962C8B-B14F-4D97-AF65-F5344CB8AC3E}">
        <p14:creationId xmlns:p14="http://schemas.microsoft.com/office/powerpoint/2010/main" val="18967335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1727218" y="3198854"/>
            <a:ext cx="8538009" cy="36591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38423" y="1018268"/>
            <a:ext cx="10515600" cy="1325563"/>
          </a:xfrm>
        </p:spPr>
        <p:txBody>
          <a:bodyPr>
            <a:normAutofit fontScale="90000"/>
          </a:bodyPr>
          <a:lstStyle/>
          <a:p>
            <a:pPr algn="ctr"/>
            <a:r>
              <a:rPr lang="en-US" sz="6700" b="1" dirty="0" smtClean="0">
                <a:solidFill>
                  <a:srgbClr val="0070C0"/>
                </a:solidFill>
                <a:latin typeface="+mn-lt"/>
              </a:rPr>
              <a:t>Good Morning! </a:t>
            </a:r>
            <a:r>
              <a:rPr lang="en-US" b="1" dirty="0" smtClean="0">
                <a:latin typeface="+mn-lt"/>
              </a:rPr>
              <a:t/>
            </a:r>
            <a:br>
              <a:rPr lang="en-US" b="1" dirty="0" smtClean="0">
                <a:latin typeface="+mn-lt"/>
              </a:rPr>
            </a:br>
            <a:r>
              <a:rPr lang="en-US" b="1" dirty="0">
                <a:latin typeface="+mn-lt"/>
              </a:rPr>
              <a:t/>
            </a:r>
            <a:br>
              <a:rPr lang="en-US" b="1" dirty="0">
                <a:latin typeface="+mn-lt"/>
              </a:rPr>
            </a:br>
            <a:r>
              <a:rPr lang="en-US" sz="4900" b="1" dirty="0" smtClean="0">
                <a:latin typeface="+mn-lt"/>
              </a:rPr>
              <a:t>Who’s in the Room? </a:t>
            </a:r>
            <a:endParaRPr lang="en-US" b="1" dirty="0">
              <a:latin typeface="+mn-lt"/>
            </a:endParaRPr>
          </a:p>
        </p:txBody>
      </p:sp>
    </p:spTree>
    <p:extLst>
      <p:ext uri="{BB962C8B-B14F-4D97-AF65-F5344CB8AC3E}">
        <p14:creationId xmlns:p14="http://schemas.microsoft.com/office/powerpoint/2010/main" val="22920767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vernorMalloyLEANIntro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0" y="1673837"/>
            <a:ext cx="6096000" cy="4572000"/>
          </a:xfrm>
          <a:prstGeom prst="rect">
            <a:avLst/>
          </a:prstGeom>
        </p:spPr>
      </p:pic>
      <p:sp>
        <p:nvSpPr>
          <p:cNvPr id="3" name="TextBox 2"/>
          <p:cNvSpPr txBox="1"/>
          <p:nvPr/>
        </p:nvSpPr>
        <p:spPr>
          <a:xfrm>
            <a:off x="0" y="385590"/>
            <a:ext cx="12192000" cy="584775"/>
          </a:xfrm>
          <a:prstGeom prst="rect">
            <a:avLst/>
          </a:prstGeom>
          <a:noFill/>
        </p:spPr>
        <p:txBody>
          <a:bodyPr wrap="square" rtlCol="0">
            <a:spAutoFit/>
          </a:bodyPr>
          <a:lstStyle/>
          <a:p>
            <a:pPr algn="ctr"/>
            <a:r>
              <a:rPr lang="en-US" sz="3200" b="1" dirty="0" smtClean="0">
                <a:solidFill>
                  <a:srgbClr val="0070C0"/>
                </a:solidFill>
              </a:rPr>
              <a:t>A Message about Lean Training from Governor Malloy</a:t>
            </a:r>
            <a:endParaRPr lang="en-US" sz="3200" b="1" dirty="0">
              <a:solidFill>
                <a:srgbClr val="0070C0"/>
              </a:solidFill>
            </a:endParaRPr>
          </a:p>
        </p:txBody>
      </p:sp>
    </p:spTree>
    <p:extLst>
      <p:ext uri="{BB962C8B-B14F-4D97-AF65-F5344CB8AC3E}">
        <p14:creationId xmlns:p14="http://schemas.microsoft.com/office/powerpoint/2010/main" val="13672899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5449" y="2093494"/>
            <a:ext cx="10957214" cy="4006515"/>
          </a:xfrm>
          <a:solidFill>
            <a:schemeClr val="bg1"/>
          </a:solidFill>
          <a:effectLst>
            <a:outerShdw blurRad="444500" dist="203200" dir="8100000" algn="tr" rotWithShape="0">
              <a:prstClr val="black">
                <a:alpha val="40000"/>
              </a:prstClr>
            </a:outerShdw>
          </a:effectLst>
        </p:spPr>
        <p:txBody>
          <a:bodyPr>
            <a:normAutofit/>
          </a:bodyPr>
          <a:lstStyle/>
          <a:p>
            <a:pPr algn="ctr"/>
            <a:r>
              <a:rPr lang="en-US" sz="4000" b="1" dirty="0" smtClean="0">
                <a:solidFill>
                  <a:srgbClr val="0070C0"/>
                </a:solidFill>
                <a:latin typeface="+mn-lt"/>
              </a:rPr>
              <a:t>For more information on </a:t>
            </a:r>
            <a:br>
              <a:rPr lang="en-US" sz="4000" b="1" dirty="0" smtClean="0">
                <a:solidFill>
                  <a:srgbClr val="0070C0"/>
                </a:solidFill>
                <a:latin typeface="+mn-lt"/>
              </a:rPr>
            </a:br>
            <a:r>
              <a:rPr lang="en-US" b="1" dirty="0" smtClean="0">
                <a:solidFill>
                  <a:srgbClr val="0070C0"/>
                </a:solidFill>
                <a:latin typeface="+mn-lt"/>
              </a:rPr>
              <a:t>Continuous Improvement in </a:t>
            </a:r>
            <a:br>
              <a:rPr lang="en-US" b="1" dirty="0" smtClean="0">
                <a:solidFill>
                  <a:srgbClr val="0070C0"/>
                </a:solidFill>
                <a:latin typeface="+mn-lt"/>
              </a:rPr>
            </a:br>
            <a:r>
              <a:rPr lang="en-US" b="1" dirty="0" smtClean="0">
                <a:solidFill>
                  <a:srgbClr val="0070C0"/>
                </a:solidFill>
                <a:latin typeface="+mn-lt"/>
              </a:rPr>
              <a:t>Connecticut State Government </a:t>
            </a:r>
            <a:r>
              <a:rPr lang="en-US" sz="4000" b="1" dirty="0" smtClean="0">
                <a:solidFill>
                  <a:srgbClr val="0070C0"/>
                </a:solidFill>
                <a:latin typeface="+mn-lt"/>
              </a:rPr>
              <a:t/>
            </a:r>
            <a:br>
              <a:rPr lang="en-US" sz="4000" b="1" dirty="0" smtClean="0">
                <a:solidFill>
                  <a:srgbClr val="0070C0"/>
                </a:solidFill>
                <a:latin typeface="+mn-lt"/>
              </a:rPr>
            </a:br>
            <a:r>
              <a:rPr lang="en-US" sz="4000" b="1" dirty="0" smtClean="0">
                <a:solidFill>
                  <a:srgbClr val="0070C0"/>
                </a:solidFill>
                <a:latin typeface="+mn-lt"/>
              </a:rPr>
              <a:t>please visit:</a:t>
            </a:r>
            <a:br>
              <a:rPr lang="en-US" sz="4000" b="1" dirty="0" smtClean="0">
                <a:solidFill>
                  <a:srgbClr val="0070C0"/>
                </a:solidFill>
                <a:latin typeface="+mn-lt"/>
              </a:rPr>
            </a:br>
            <a:r>
              <a:rPr lang="en-US" sz="1200" b="1" dirty="0" smtClean="0">
                <a:solidFill>
                  <a:srgbClr val="0070C0"/>
                </a:solidFill>
                <a:latin typeface="+mn-lt"/>
              </a:rPr>
              <a:t/>
            </a:r>
            <a:br>
              <a:rPr lang="en-US" sz="1200" b="1" dirty="0" smtClean="0">
                <a:solidFill>
                  <a:srgbClr val="0070C0"/>
                </a:solidFill>
                <a:latin typeface="+mn-lt"/>
              </a:rPr>
            </a:br>
            <a:r>
              <a:rPr lang="en-US" sz="800" dirty="0"/>
              <a:t/>
            </a:r>
            <a:br>
              <a:rPr lang="en-US" sz="800" dirty="0"/>
            </a:br>
            <a:r>
              <a:rPr lang="en-US" sz="6000" b="1" dirty="0" smtClean="0">
                <a:solidFill>
                  <a:srgbClr val="0070C0"/>
                </a:solidFill>
                <a:latin typeface="+mn-lt"/>
                <a:hlinkClick r:id="rId3"/>
              </a:rPr>
              <a:t>www.ct.gov/LeanCT</a:t>
            </a:r>
            <a:endParaRPr lang="en-US" sz="6000" b="1" dirty="0">
              <a:solidFill>
                <a:srgbClr val="0070C0"/>
              </a:solidFill>
              <a:latin typeface="+mn-lt"/>
            </a:endParaRPr>
          </a:p>
        </p:txBody>
      </p:sp>
      <p:sp>
        <p:nvSpPr>
          <p:cNvPr id="4" name="Content Placeholder 2"/>
          <p:cNvSpPr txBox="1">
            <a:spLocks/>
          </p:cNvSpPr>
          <p:nvPr/>
        </p:nvSpPr>
        <p:spPr>
          <a:xfrm>
            <a:off x="2884670" y="3839496"/>
            <a:ext cx="6798736" cy="15338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b="1" u="sng" dirty="0" smtClean="0"/>
          </a:p>
          <a:p>
            <a:pPr marL="0" indent="0" algn="ctr">
              <a:buFont typeface="Arial" panose="020B0604020202020204" pitchFamily="34" charset="0"/>
              <a:buNone/>
            </a:pPr>
            <a:endParaRPr lang="en-US" sz="2000" b="1" dirty="0" smtClean="0"/>
          </a:p>
          <a:p>
            <a:pPr marL="0" indent="0" algn="ctr">
              <a:buNone/>
            </a:pPr>
            <a:endParaRPr lang="en-US" sz="1000" dirty="0" smtClean="0"/>
          </a:p>
        </p:txBody>
      </p:sp>
      <p:pic>
        <p:nvPicPr>
          <p:cNvPr id="7" name="Picture 6"/>
          <p:cNvPicPr>
            <a:picLocks noChangeAspect="1"/>
          </p:cNvPicPr>
          <p:nvPr/>
        </p:nvPicPr>
        <p:blipFill rotWithShape="1">
          <a:blip r:embed="rId4"/>
          <a:srcRect b="15759"/>
          <a:stretch/>
        </p:blipFill>
        <p:spPr>
          <a:xfrm>
            <a:off x="1074365" y="221556"/>
            <a:ext cx="2431052" cy="2218325"/>
          </a:xfrm>
          <a:prstGeom prst="rect">
            <a:avLst/>
          </a:prstGeom>
          <a:ln>
            <a:noFill/>
          </a:ln>
          <a:effectLst>
            <a:outerShdw blurRad="342900" dist="304800" dir="8100000" algn="tr" rotWithShape="0">
              <a:prstClr val="black">
                <a:alpha val="40000"/>
              </a:prstClr>
            </a:outerShdw>
          </a:effectLst>
        </p:spPr>
      </p:pic>
    </p:spTree>
    <p:extLst>
      <p:ext uri="{BB962C8B-B14F-4D97-AF65-F5344CB8AC3E}">
        <p14:creationId xmlns:p14="http://schemas.microsoft.com/office/powerpoint/2010/main" val="10872510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solidFill>
                  <a:srgbClr val="0070C0"/>
                </a:solidFill>
                <a:latin typeface="+mn-lt"/>
              </a:rPr>
              <a:t>Lean </a:t>
            </a:r>
            <a:r>
              <a:rPr lang="en-US" b="1" dirty="0" smtClean="0">
                <a:solidFill>
                  <a:srgbClr val="0070C0"/>
                </a:solidFill>
                <a:latin typeface="+mn-lt"/>
              </a:rPr>
              <a:t>Exercise: </a:t>
            </a:r>
            <a:r>
              <a:rPr lang="en-US" b="1" dirty="0" smtClean="0">
                <a:latin typeface="+mn-lt"/>
              </a:rPr>
              <a:t>Build Three (3)</a:t>
            </a:r>
            <a:br>
              <a:rPr lang="en-US" b="1" dirty="0" smtClean="0">
                <a:latin typeface="+mn-lt"/>
              </a:rPr>
            </a:br>
            <a:r>
              <a:rPr lang="en-US" b="1" dirty="0" smtClean="0">
                <a:latin typeface="+mn-lt"/>
              </a:rPr>
              <a:t>Peanut/Sunflower Seed Butter and Jelly </a:t>
            </a:r>
            <a:br>
              <a:rPr lang="en-US" b="1" dirty="0" smtClean="0">
                <a:latin typeface="+mn-lt"/>
              </a:rPr>
            </a:br>
            <a:r>
              <a:rPr lang="en-US" b="1" dirty="0" smtClean="0">
                <a:latin typeface="+mn-lt"/>
              </a:rPr>
              <a:t>Cracker Sandwiches</a:t>
            </a:r>
            <a:endParaRPr lang="en-US" b="1" dirty="0">
              <a:solidFill>
                <a:srgbClr val="007FDE"/>
              </a:solidFill>
              <a:latin typeface="+mn-lt"/>
            </a:endParaRP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8708572" y="3729152"/>
            <a:ext cx="2443162" cy="24431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1" name="TextBox 10"/>
          <p:cNvSpPr txBox="1"/>
          <p:nvPr/>
        </p:nvSpPr>
        <p:spPr>
          <a:xfrm>
            <a:off x="1507385" y="2442354"/>
            <a:ext cx="6385332" cy="5016758"/>
          </a:xfrm>
          <a:prstGeom prst="rect">
            <a:avLst/>
          </a:prstGeom>
          <a:noFill/>
        </p:spPr>
        <p:txBody>
          <a:bodyPr wrap="square" rtlCol="0">
            <a:spAutoFit/>
          </a:bodyPr>
          <a:lstStyle/>
          <a:p>
            <a:pPr marL="342900" indent="-342900">
              <a:buFont typeface="+mj-lt"/>
              <a:buAutoNum type="arabicPeriod"/>
            </a:pPr>
            <a:r>
              <a:rPr lang="en-US" sz="3200" dirty="0" smtClean="0"/>
              <a:t>Build 3 cracker sandwiches, using the provided supplies, as quickly as you can</a:t>
            </a:r>
          </a:p>
          <a:p>
            <a:pPr marL="342900" indent="-342900">
              <a:buFont typeface="+mj-lt"/>
              <a:buAutoNum type="arabicPeriod"/>
            </a:pPr>
            <a:endParaRPr lang="en-US" sz="3200" dirty="0"/>
          </a:p>
          <a:p>
            <a:pPr marL="342900" indent="-342900">
              <a:buFont typeface="+mj-lt"/>
              <a:buAutoNum type="arabicPeriod"/>
            </a:pPr>
            <a:r>
              <a:rPr lang="en-US" sz="3200" dirty="0" smtClean="0"/>
              <a:t>You will get 2 tries to perfect your technique</a:t>
            </a:r>
          </a:p>
          <a:p>
            <a:pPr marL="342900" indent="-342900">
              <a:buFont typeface="+mj-lt"/>
              <a:buAutoNum type="arabicPeriod"/>
            </a:pPr>
            <a:endParaRPr lang="en-US" sz="3200" dirty="0"/>
          </a:p>
          <a:p>
            <a:pPr marL="342900" indent="-342900">
              <a:buFont typeface="+mj-lt"/>
              <a:buAutoNum type="arabicPeriod"/>
            </a:pPr>
            <a:r>
              <a:rPr lang="en-US" sz="3200" dirty="0" smtClean="0"/>
              <a:t>Have fun!</a:t>
            </a:r>
          </a:p>
          <a:p>
            <a:endParaRPr lang="en-US" sz="3200" dirty="0"/>
          </a:p>
          <a:p>
            <a:endParaRPr lang="en-US" sz="3200" dirty="0"/>
          </a:p>
        </p:txBody>
      </p:sp>
    </p:spTree>
    <p:extLst>
      <p:ext uri="{BB962C8B-B14F-4D97-AF65-F5344CB8AC3E}">
        <p14:creationId xmlns:p14="http://schemas.microsoft.com/office/powerpoint/2010/main" val="39751036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solidFill>
                  <a:srgbClr val="0070C0"/>
                </a:solidFill>
                <a:latin typeface="+mn-lt"/>
              </a:rPr>
              <a:t>Lean </a:t>
            </a:r>
            <a:r>
              <a:rPr lang="en-US" b="1" dirty="0" smtClean="0">
                <a:solidFill>
                  <a:srgbClr val="0070C0"/>
                </a:solidFill>
                <a:latin typeface="+mn-lt"/>
              </a:rPr>
              <a:t>Exercise: </a:t>
            </a:r>
            <a:r>
              <a:rPr lang="en-US" b="1" dirty="0" smtClean="0">
                <a:latin typeface="+mn-lt"/>
              </a:rPr>
              <a:t>Build Three (3)</a:t>
            </a:r>
            <a:br>
              <a:rPr lang="en-US" b="1" dirty="0" smtClean="0">
                <a:latin typeface="+mn-lt"/>
              </a:rPr>
            </a:br>
            <a:r>
              <a:rPr lang="en-US" b="1" dirty="0" smtClean="0">
                <a:latin typeface="+mn-lt"/>
              </a:rPr>
              <a:t>Peanut/Sunflower Seed Butter and Jelly </a:t>
            </a:r>
            <a:br>
              <a:rPr lang="en-US" b="1" dirty="0" smtClean="0">
                <a:latin typeface="+mn-lt"/>
              </a:rPr>
            </a:br>
            <a:r>
              <a:rPr lang="en-US" b="1" dirty="0" smtClean="0">
                <a:latin typeface="+mn-lt"/>
              </a:rPr>
              <a:t>Cracker Sandwiches</a:t>
            </a:r>
            <a:endParaRPr lang="en-US" b="1" dirty="0">
              <a:solidFill>
                <a:srgbClr val="007FDE"/>
              </a:solidFill>
              <a:latin typeface="+mn-lt"/>
            </a:endParaRPr>
          </a:p>
        </p:txBody>
      </p:sp>
      <p:sp>
        <p:nvSpPr>
          <p:cNvPr id="11" name="TextBox 10"/>
          <p:cNvSpPr txBox="1"/>
          <p:nvPr/>
        </p:nvSpPr>
        <p:spPr>
          <a:xfrm>
            <a:off x="2057400" y="2589587"/>
            <a:ext cx="7456715" cy="4031873"/>
          </a:xfrm>
          <a:prstGeom prst="rect">
            <a:avLst/>
          </a:prstGeom>
          <a:noFill/>
        </p:spPr>
        <p:txBody>
          <a:bodyPr wrap="square" rtlCol="0">
            <a:spAutoFit/>
          </a:bodyPr>
          <a:lstStyle/>
          <a:p>
            <a:pPr marL="342900" indent="-342900">
              <a:buFont typeface="+mj-lt"/>
              <a:buAutoNum type="arabicPeriod"/>
            </a:pPr>
            <a:r>
              <a:rPr lang="en-US" sz="3200" dirty="0" smtClean="0"/>
              <a:t>What did you learn?</a:t>
            </a:r>
          </a:p>
          <a:p>
            <a:pPr marL="342900" indent="-342900">
              <a:buFont typeface="+mj-lt"/>
              <a:buAutoNum type="arabicPeriod"/>
            </a:pPr>
            <a:endParaRPr lang="en-US" sz="3200" dirty="0"/>
          </a:p>
          <a:p>
            <a:pPr marL="342900" indent="-342900">
              <a:buFont typeface="+mj-lt"/>
              <a:buAutoNum type="arabicPeriod"/>
            </a:pPr>
            <a:r>
              <a:rPr lang="en-US" sz="3200" dirty="0" smtClean="0"/>
              <a:t>Plan – Do – Check - Act</a:t>
            </a:r>
          </a:p>
          <a:p>
            <a:pPr marL="342900" indent="-342900">
              <a:buFont typeface="+mj-lt"/>
              <a:buAutoNum type="arabicPeriod"/>
            </a:pPr>
            <a:endParaRPr lang="en-US" sz="3200" dirty="0"/>
          </a:p>
          <a:p>
            <a:pPr marL="342900" indent="-342900">
              <a:buFont typeface="+mj-lt"/>
              <a:buAutoNum type="arabicPeriod"/>
            </a:pPr>
            <a:r>
              <a:rPr lang="en-US" sz="3200" dirty="0" smtClean="0"/>
              <a:t>What does this have to do with Lean Government?</a:t>
            </a:r>
          </a:p>
          <a:p>
            <a:endParaRPr lang="en-US" sz="3200" dirty="0"/>
          </a:p>
          <a:p>
            <a:endParaRPr lang="en-US" sz="3200" dirty="0"/>
          </a:p>
        </p:txBody>
      </p:sp>
      <p:pic>
        <p:nvPicPr>
          <p:cNvPr id="6" name="Content Placeholder 5"/>
          <p:cNvPicPr>
            <a:picLocks noGrp="1" noChangeAspect="1"/>
          </p:cNvPicPr>
          <p:nvPr>
            <p:ph idx="1"/>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013372" y="2408724"/>
            <a:ext cx="2105025" cy="2171700"/>
          </a:xfrm>
          <a:prstGeom prst="rect">
            <a:avLst/>
          </a:prstGeom>
        </p:spPr>
      </p:pic>
    </p:spTree>
    <p:extLst>
      <p:ext uri="{BB962C8B-B14F-4D97-AF65-F5344CB8AC3E}">
        <p14:creationId xmlns:p14="http://schemas.microsoft.com/office/powerpoint/2010/main" val="27411604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34851" y="4922194"/>
            <a:ext cx="11755874" cy="34449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smtClean="0"/>
          </a:p>
          <a:p>
            <a:endParaRPr lang="en-US" sz="2000" dirty="0"/>
          </a:p>
        </p:txBody>
      </p:sp>
      <p:sp>
        <p:nvSpPr>
          <p:cNvPr id="3" name="Content Placeholder 2"/>
          <p:cNvSpPr>
            <a:spLocks noGrp="1"/>
          </p:cNvSpPr>
          <p:nvPr>
            <p:ph idx="1"/>
          </p:nvPr>
        </p:nvSpPr>
        <p:spPr>
          <a:xfrm>
            <a:off x="1936312" y="2451485"/>
            <a:ext cx="8555226" cy="3964306"/>
          </a:xfrm>
          <a:solidFill>
            <a:schemeClr val="bg1">
              <a:alpha val="64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algn="ctr"/>
            <a:endParaRPr lang="en-US" sz="1200" dirty="0" smtClean="0"/>
          </a:p>
          <a:p>
            <a:pPr marL="0" indent="0" algn="ctr">
              <a:buNone/>
            </a:pPr>
            <a:r>
              <a:rPr lang="en-US" sz="3600" dirty="0" smtClean="0"/>
              <a:t>Government is a Constrained Growth Industry and Must: </a:t>
            </a:r>
          </a:p>
          <a:p>
            <a:pPr marL="0" indent="0" algn="ctr">
              <a:buNone/>
            </a:pPr>
            <a:endParaRPr lang="en-US" sz="1800" dirty="0" smtClean="0"/>
          </a:p>
          <a:p>
            <a:pPr lvl="1" algn="ctr"/>
            <a:r>
              <a:rPr lang="en-US" sz="4000" dirty="0" smtClean="0"/>
              <a:t>Adapt</a:t>
            </a:r>
          </a:p>
          <a:p>
            <a:pPr lvl="1" algn="ctr"/>
            <a:r>
              <a:rPr lang="en-US" sz="4000" dirty="0" smtClean="0"/>
              <a:t>Respond</a:t>
            </a:r>
          </a:p>
          <a:p>
            <a:pPr lvl="1" algn="ctr"/>
            <a:r>
              <a:rPr lang="en-US" sz="4000" dirty="0" smtClean="0"/>
              <a:t>Serve</a:t>
            </a:r>
          </a:p>
          <a:p>
            <a:pPr marL="0" indent="0" algn="ctr">
              <a:buNone/>
            </a:pPr>
            <a:endParaRPr lang="en-US" sz="3600" dirty="0" smtClean="0"/>
          </a:p>
          <a:p>
            <a:pPr algn="ctr"/>
            <a:endParaRPr lang="en-US" sz="1050" dirty="0"/>
          </a:p>
          <a:p>
            <a:pPr algn="ctr"/>
            <a:endParaRPr lang="en-US" sz="4000" dirty="0"/>
          </a:p>
        </p:txBody>
      </p:sp>
      <p:sp>
        <p:nvSpPr>
          <p:cNvPr id="8" name="Title 1"/>
          <p:cNvSpPr>
            <a:spLocks noGrp="1"/>
          </p:cNvSpPr>
          <p:nvPr>
            <p:ph type="title"/>
          </p:nvPr>
        </p:nvSpPr>
        <p:spPr>
          <a:xfrm>
            <a:off x="1556569" y="451699"/>
            <a:ext cx="10515600" cy="1325563"/>
          </a:xfrm>
        </p:spPr>
        <p:txBody>
          <a:bodyPr>
            <a:normAutofit/>
          </a:bodyPr>
          <a:lstStyle/>
          <a:p>
            <a:pPr algn="ctr"/>
            <a:r>
              <a:rPr lang="en-US" sz="4200" b="1" dirty="0" smtClean="0">
                <a:solidFill>
                  <a:srgbClr val="0070C0"/>
                </a:solidFill>
                <a:latin typeface="+mn-lt"/>
              </a:rPr>
              <a:t>Continuous Improvement in </a:t>
            </a:r>
            <a:br>
              <a:rPr lang="en-US" sz="4200" b="1" dirty="0" smtClean="0">
                <a:solidFill>
                  <a:srgbClr val="0070C0"/>
                </a:solidFill>
                <a:latin typeface="+mn-lt"/>
              </a:rPr>
            </a:br>
            <a:r>
              <a:rPr lang="en-US" sz="4200" b="1" dirty="0" smtClean="0">
                <a:solidFill>
                  <a:srgbClr val="0070C0"/>
                </a:solidFill>
                <a:latin typeface="+mn-lt"/>
              </a:rPr>
              <a:t>Connecticut State Government</a:t>
            </a:r>
            <a:endParaRPr lang="en-US" sz="4200" b="1" dirty="0">
              <a:solidFill>
                <a:srgbClr val="0070C0"/>
              </a:solidFill>
              <a:latin typeface="+mn-lt"/>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38869">
            <a:off x="888562" y="66729"/>
            <a:ext cx="2095500" cy="2095500"/>
          </a:xfrm>
          <a:prstGeom prst="rect">
            <a:avLst/>
          </a:prstGeom>
        </p:spPr>
      </p:pic>
    </p:spTree>
    <p:extLst>
      <p:ext uri="{BB962C8B-B14F-4D97-AF65-F5344CB8AC3E}">
        <p14:creationId xmlns:p14="http://schemas.microsoft.com/office/powerpoint/2010/main" val="14447704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38869">
            <a:off x="700677" y="-108087"/>
            <a:ext cx="2095500" cy="2095500"/>
          </a:xfrm>
          <a:prstGeom prst="rect">
            <a:avLst/>
          </a:prstGeom>
        </p:spPr>
      </p:pic>
      <p:graphicFrame>
        <p:nvGraphicFramePr>
          <p:cNvPr id="6" name="Content Placeholder 7"/>
          <p:cNvGraphicFramePr>
            <a:graphicFrameLocks/>
          </p:cNvGraphicFramePr>
          <p:nvPr>
            <p:extLst>
              <p:ext uri="{D42A27DB-BD31-4B8C-83A1-F6EECF244321}">
                <p14:modId xmlns:p14="http://schemas.microsoft.com/office/powerpoint/2010/main" val="3346502389"/>
              </p:ext>
            </p:extLst>
          </p:nvPr>
        </p:nvGraphicFramePr>
        <p:xfrm>
          <a:off x="-631371" y="346024"/>
          <a:ext cx="11896306" cy="60737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1"/>
          <p:cNvSpPr>
            <a:spLocks noGrp="1"/>
          </p:cNvSpPr>
          <p:nvPr>
            <p:ph type="title"/>
          </p:nvPr>
        </p:nvSpPr>
        <p:spPr>
          <a:xfrm>
            <a:off x="2235199" y="276881"/>
            <a:ext cx="8613424" cy="1325563"/>
          </a:xfrm>
        </p:spPr>
        <p:txBody>
          <a:bodyPr>
            <a:normAutofit/>
          </a:bodyPr>
          <a:lstStyle/>
          <a:p>
            <a:pPr algn="ctr"/>
            <a:r>
              <a:rPr lang="en-US" sz="4200" b="1" dirty="0" smtClean="0">
                <a:solidFill>
                  <a:srgbClr val="0070C0"/>
                </a:solidFill>
                <a:latin typeface="+mn-lt"/>
              </a:rPr>
              <a:t>Continuous Improvement in </a:t>
            </a:r>
            <a:br>
              <a:rPr lang="en-US" sz="4200" b="1" dirty="0" smtClean="0">
                <a:solidFill>
                  <a:srgbClr val="0070C0"/>
                </a:solidFill>
                <a:latin typeface="+mn-lt"/>
              </a:rPr>
            </a:br>
            <a:r>
              <a:rPr lang="en-US" sz="4200" b="1" dirty="0" smtClean="0">
                <a:solidFill>
                  <a:srgbClr val="0070C0"/>
                </a:solidFill>
                <a:latin typeface="+mn-lt"/>
              </a:rPr>
              <a:t>Connecticut State Government</a:t>
            </a:r>
            <a:endParaRPr lang="en-US" sz="4200" b="1" dirty="0">
              <a:solidFill>
                <a:srgbClr val="0070C0"/>
              </a:solidFill>
              <a:latin typeface="+mn-lt"/>
            </a:endParaRPr>
          </a:p>
        </p:txBody>
      </p:sp>
      <p:sp>
        <p:nvSpPr>
          <p:cNvPr id="11" name="TextBox 10"/>
          <p:cNvSpPr txBox="1"/>
          <p:nvPr/>
        </p:nvSpPr>
        <p:spPr>
          <a:xfrm>
            <a:off x="1000625" y="1941714"/>
            <a:ext cx="10190747" cy="1323439"/>
          </a:xfrm>
          <a:prstGeom prst="rect">
            <a:avLst/>
          </a:prstGeom>
          <a:noFill/>
        </p:spPr>
        <p:txBody>
          <a:bodyPr wrap="square" rtlCol="0">
            <a:spAutoFit/>
          </a:bodyPr>
          <a:lstStyle/>
          <a:p>
            <a:pPr algn="ctr"/>
            <a:r>
              <a:rPr lang="en-US" sz="2000" b="1" u="sng" dirty="0" smtClean="0"/>
              <a:t>Vision</a:t>
            </a:r>
          </a:p>
          <a:p>
            <a:pPr algn="ctr"/>
            <a:r>
              <a:rPr lang="en-US" sz="2000" dirty="0" smtClean="0"/>
              <a:t>Serving </a:t>
            </a:r>
            <a:r>
              <a:rPr lang="en-US" sz="2000" dirty="0"/>
              <a:t>the individuals, families, businesses and communities of Connecticut in the most efficient and responsive way.</a:t>
            </a:r>
          </a:p>
          <a:p>
            <a:endParaRPr lang="en-US" sz="2000" dirty="0"/>
          </a:p>
        </p:txBody>
      </p:sp>
      <p:sp>
        <p:nvSpPr>
          <p:cNvPr id="4" name="TextBox 3"/>
          <p:cNvSpPr txBox="1"/>
          <p:nvPr/>
        </p:nvSpPr>
        <p:spPr>
          <a:xfrm>
            <a:off x="5960066" y="3479996"/>
            <a:ext cx="5541696" cy="2862322"/>
          </a:xfrm>
          <a:prstGeom prst="rect">
            <a:avLst/>
          </a:prstGeom>
          <a:ln>
            <a:noFill/>
          </a:ln>
          <a:effectLst>
            <a:outerShdw blurRad="571500" dist="254000" dir="8100000" sx="102000" sy="102000" algn="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lnRef>
          <a:fillRef idx="1">
            <a:schemeClr val="lt1"/>
          </a:fillRef>
          <a:effectRef idx="0">
            <a:schemeClr val="accent3"/>
          </a:effectRef>
          <a:fontRef idx="minor">
            <a:schemeClr val="dk1"/>
          </a:fontRef>
        </p:style>
        <p:txBody>
          <a:bodyPr wrap="square" rtlCol="0">
            <a:spAutoFit/>
          </a:bodyPr>
          <a:lstStyle/>
          <a:p>
            <a:pPr algn="ctr"/>
            <a:endParaRPr lang="en-US" sz="2000" i="1" dirty="0" smtClean="0"/>
          </a:p>
          <a:p>
            <a:pPr algn="ctr"/>
            <a:r>
              <a:rPr lang="en-US" sz="2000" i="1" dirty="0" smtClean="0"/>
              <a:t>“Lean </a:t>
            </a:r>
            <a:r>
              <a:rPr lang="en-US" sz="2000" i="1" dirty="0"/>
              <a:t>is one of the best ways we can continue to improve service delivery even in the face of a tough budget and a challenging </a:t>
            </a:r>
            <a:r>
              <a:rPr lang="en-US" sz="2000" i="1" dirty="0" smtClean="0"/>
              <a:t>economy</a:t>
            </a:r>
            <a:r>
              <a:rPr lang="en-US" sz="2000" i="1" dirty="0"/>
              <a:t>. </a:t>
            </a:r>
            <a:r>
              <a:rPr lang="en-US" sz="2000" i="1" dirty="0" smtClean="0"/>
              <a:t>By </a:t>
            </a:r>
            <a:r>
              <a:rPr lang="en-US" sz="2000" i="1" dirty="0"/>
              <a:t>getting routine activities to function smoothly and consistently, staff time is freed up to focus on higher value tasks that are more directly linked to meeting customer needs</a:t>
            </a:r>
            <a:r>
              <a:rPr lang="en-US" sz="2000" i="1" dirty="0" smtClean="0"/>
              <a:t>.” </a:t>
            </a:r>
            <a:r>
              <a:rPr lang="en-US" sz="2000" b="1" i="1" dirty="0" smtClean="0"/>
              <a:t>– Governor Malloy, March 2013</a:t>
            </a:r>
          </a:p>
          <a:p>
            <a:pPr algn="ctr"/>
            <a:endParaRPr lang="en-US" sz="2000" b="1" i="1" dirty="0"/>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3667" y="3479996"/>
            <a:ext cx="4208487" cy="2807044"/>
          </a:xfrm>
          <a:prstGeom prst="rect">
            <a:avLst/>
          </a:prstGeom>
        </p:spPr>
      </p:pic>
    </p:spTree>
    <p:extLst>
      <p:ext uri="{BB962C8B-B14F-4D97-AF65-F5344CB8AC3E}">
        <p14:creationId xmlns:p14="http://schemas.microsoft.com/office/powerpoint/2010/main" val="25157265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23" name="Group 12"/>
          <p:cNvGrpSpPr>
            <a:grpSpLocks/>
          </p:cNvGrpSpPr>
          <p:nvPr/>
        </p:nvGrpSpPr>
        <p:grpSpPr bwMode="auto">
          <a:xfrm>
            <a:off x="1680578" y="1950281"/>
            <a:ext cx="1311275" cy="4367212"/>
            <a:chOff x="696036" y="1255601"/>
            <a:chExt cx="1310185" cy="4367273"/>
          </a:xfrm>
          <a:solidFill>
            <a:srgbClr val="007FDE"/>
          </a:solidFill>
        </p:grpSpPr>
        <p:sp>
          <p:nvSpPr>
            <p:cNvPr id="14" name="Rectangle 13"/>
            <p:cNvSpPr/>
            <p:nvPr/>
          </p:nvSpPr>
          <p:spPr>
            <a:xfrm>
              <a:off x="696036" y="2006498"/>
              <a:ext cx="1310185" cy="61437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More effective</a:t>
              </a:r>
            </a:p>
          </p:txBody>
        </p:sp>
        <p:sp>
          <p:nvSpPr>
            <p:cNvPr id="15" name="Rectangle 14"/>
            <p:cNvSpPr/>
            <p:nvPr/>
          </p:nvSpPr>
          <p:spPr>
            <a:xfrm>
              <a:off x="696036" y="2757397"/>
              <a:ext cx="1310185" cy="61437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More efficient</a:t>
              </a:r>
            </a:p>
          </p:txBody>
        </p:sp>
        <p:sp>
          <p:nvSpPr>
            <p:cNvPr id="16" name="Rectangle 15"/>
            <p:cNvSpPr/>
            <p:nvPr/>
          </p:nvSpPr>
          <p:spPr>
            <a:xfrm>
              <a:off x="696036" y="3506707"/>
              <a:ext cx="1310185" cy="61437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More responsive</a:t>
              </a:r>
            </a:p>
          </p:txBody>
        </p:sp>
        <p:sp>
          <p:nvSpPr>
            <p:cNvPr id="17" name="Rectangle 16"/>
            <p:cNvSpPr/>
            <p:nvPr/>
          </p:nvSpPr>
          <p:spPr>
            <a:xfrm>
              <a:off x="696036" y="4257605"/>
              <a:ext cx="1310185" cy="61437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More predictable</a:t>
              </a:r>
            </a:p>
          </p:txBody>
        </p:sp>
        <p:sp>
          <p:nvSpPr>
            <p:cNvPr id="18" name="Rectangle 17"/>
            <p:cNvSpPr/>
            <p:nvPr/>
          </p:nvSpPr>
          <p:spPr>
            <a:xfrm>
              <a:off x="696036" y="5008503"/>
              <a:ext cx="1310185" cy="61437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More transparent</a:t>
              </a:r>
            </a:p>
          </p:txBody>
        </p:sp>
        <p:sp>
          <p:nvSpPr>
            <p:cNvPr id="19" name="Rectangle 18"/>
            <p:cNvSpPr/>
            <p:nvPr/>
          </p:nvSpPr>
          <p:spPr>
            <a:xfrm>
              <a:off x="696036" y="1255601"/>
              <a:ext cx="1310185" cy="61437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Faster</a:t>
              </a:r>
            </a:p>
          </p:txBody>
        </p:sp>
      </p:grpSp>
      <p:sp>
        <p:nvSpPr>
          <p:cNvPr id="20" name="Isosceles Triangle 19"/>
          <p:cNvSpPr/>
          <p:nvPr/>
        </p:nvSpPr>
        <p:spPr>
          <a:xfrm rot="5400000">
            <a:off x="3039656" y="3622610"/>
            <a:ext cx="4346574" cy="922126"/>
          </a:xfrm>
          <a:prstGeom prst="triangle">
            <a:avLst>
              <a:gd name="adj" fmla="val 5035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25" name="Content Placeholder 2"/>
          <p:cNvSpPr>
            <a:spLocks noGrp="1"/>
          </p:cNvSpPr>
          <p:nvPr>
            <p:ph idx="1"/>
          </p:nvPr>
        </p:nvSpPr>
        <p:spPr>
          <a:xfrm>
            <a:off x="6273383" y="1910386"/>
            <a:ext cx="5134132" cy="4473575"/>
          </a:xfrm>
        </p:spPr>
        <p:txBody>
          <a:bodyPr>
            <a:noAutofit/>
          </a:bodyPr>
          <a:lstStyle/>
          <a:p>
            <a:pPr lvl="1">
              <a:spcBef>
                <a:spcPct val="0"/>
              </a:spcBef>
              <a:buSzPct val="70000"/>
              <a:buFont typeface="Arial" panose="020B0604020202020204" pitchFamily="34" charset="0"/>
              <a:buChar char="•"/>
            </a:pPr>
            <a:r>
              <a:rPr lang="en-US" altLang="en-US" b="1" dirty="0"/>
              <a:t>Investing in information technology solutions to achieve efficiencies </a:t>
            </a:r>
          </a:p>
          <a:p>
            <a:pPr lvl="1">
              <a:spcBef>
                <a:spcPct val="0"/>
              </a:spcBef>
              <a:buSzPct val="70000"/>
              <a:buFont typeface="Arial" panose="020B0604020202020204" pitchFamily="34" charset="0"/>
              <a:buChar char="•"/>
            </a:pPr>
            <a:endParaRPr lang="en-US" altLang="en-US" b="1" dirty="0"/>
          </a:p>
          <a:p>
            <a:pPr lvl="1">
              <a:spcBef>
                <a:spcPct val="0"/>
              </a:spcBef>
              <a:buSzPct val="70000"/>
              <a:buFont typeface="Arial" panose="020B0604020202020204" pitchFamily="34" charset="0"/>
              <a:buChar char="•"/>
            </a:pPr>
            <a:r>
              <a:rPr lang="en-US" altLang="en-US" b="1" dirty="0"/>
              <a:t>Identify statutory and regulatory obstacles to change </a:t>
            </a:r>
          </a:p>
          <a:p>
            <a:pPr lvl="1">
              <a:spcBef>
                <a:spcPct val="0"/>
              </a:spcBef>
              <a:buSzPct val="70000"/>
              <a:buFont typeface="Arial" panose="020B0604020202020204" pitchFamily="34" charset="0"/>
              <a:buChar char="•"/>
            </a:pPr>
            <a:endParaRPr lang="en-US" altLang="en-US" b="1" dirty="0"/>
          </a:p>
          <a:p>
            <a:pPr lvl="1">
              <a:spcBef>
                <a:spcPct val="0"/>
              </a:spcBef>
              <a:buSzPct val="70000"/>
              <a:buFont typeface="Arial" panose="020B0604020202020204" pitchFamily="34" charset="0"/>
              <a:buChar char="•"/>
            </a:pPr>
            <a:r>
              <a:rPr lang="en-US" altLang="en-US" b="1" dirty="0"/>
              <a:t>Pursue interagency initiatives or opportunities </a:t>
            </a:r>
            <a:r>
              <a:rPr lang="en-US" altLang="en-US" b="1" dirty="0" smtClean="0"/>
              <a:t>to continuously improve</a:t>
            </a:r>
            <a:endParaRPr lang="en-US" altLang="en-US" b="1" dirty="0"/>
          </a:p>
          <a:p>
            <a:pPr lvl="1">
              <a:spcBef>
                <a:spcPct val="0"/>
              </a:spcBef>
              <a:buSzPct val="70000"/>
              <a:buFont typeface="Arial" panose="020B0604020202020204" pitchFamily="34" charset="0"/>
              <a:buChar char="•"/>
            </a:pPr>
            <a:endParaRPr lang="en-US" altLang="en-US" b="1" dirty="0"/>
          </a:p>
          <a:p>
            <a:pPr lvl="1">
              <a:spcBef>
                <a:spcPct val="0"/>
              </a:spcBef>
              <a:buSzPct val="70000"/>
              <a:buFont typeface="Arial" panose="020B0604020202020204" pitchFamily="34" charset="0"/>
              <a:buChar char="•"/>
            </a:pPr>
            <a:r>
              <a:rPr lang="en-US" altLang="en-US" b="1" dirty="0"/>
              <a:t>Developing core metrics with </a:t>
            </a:r>
            <a:r>
              <a:rPr lang="en-US" altLang="en-US" b="1" dirty="0" smtClean="0"/>
              <a:t>measurable data</a:t>
            </a:r>
            <a:endParaRPr lang="en-US" altLang="en-US" b="1" dirty="0"/>
          </a:p>
        </p:txBody>
      </p:sp>
      <p:sp>
        <p:nvSpPr>
          <p:cNvPr id="9226" name="Title 1"/>
          <p:cNvSpPr>
            <a:spLocks noGrp="1"/>
          </p:cNvSpPr>
          <p:nvPr>
            <p:ph type="title"/>
          </p:nvPr>
        </p:nvSpPr>
        <p:spPr>
          <a:xfrm>
            <a:off x="689547" y="370682"/>
            <a:ext cx="11167672" cy="914400"/>
          </a:xfrm>
        </p:spPr>
        <p:txBody>
          <a:bodyPr>
            <a:noAutofit/>
          </a:bodyPr>
          <a:lstStyle/>
          <a:p>
            <a:pPr algn="ctr"/>
            <a:r>
              <a:rPr lang="en-US" altLang="en-US" sz="4000" b="1" dirty="0">
                <a:solidFill>
                  <a:srgbClr val="0070C0"/>
                </a:solidFill>
                <a:latin typeface="+mn-lt"/>
              </a:rPr>
              <a:t>Making Government Work</a:t>
            </a:r>
            <a:r>
              <a:rPr lang="en-US" altLang="en-US" sz="4000" b="1" dirty="0">
                <a:solidFill>
                  <a:srgbClr val="007FDE"/>
                </a:solidFill>
                <a:latin typeface="+mn-lt"/>
              </a:rPr>
              <a:t>: </a:t>
            </a:r>
            <a:r>
              <a:rPr lang="en-US" altLang="en-US" sz="4000" b="1" dirty="0" smtClean="0">
                <a:latin typeface="+mn-lt"/>
              </a:rPr>
              <a:t>Lean </a:t>
            </a:r>
            <a:r>
              <a:rPr lang="en-US" altLang="en-US" sz="4000" b="1" dirty="0">
                <a:latin typeface="+mn-lt"/>
              </a:rPr>
              <a:t>is a key enabler for our transformation efforts</a:t>
            </a:r>
          </a:p>
        </p:txBody>
      </p:sp>
    </p:spTree>
    <p:extLst>
      <p:ext uri="{BB962C8B-B14F-4D97-AF65-F5344CB8AC3E}">
        <p14:creationId xmlns:p14="http://schemas.microsoft.com/office/powerpoint/2010/main" val="31159805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34851" y="4922194"/>
            <a:ext cx="11755874" cy="34449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smtClean="0"/>
          </a:p>
          <a:p>
            <a:endParaRPr lang="en-US" sz="2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5496" y="3459966"/>
            <a:ext cx="8145378" cy="31847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4250" y="1366881"/>
            <a:ext cx="3758366" cy="25330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3" name="Content Placeholder 2"/>
          <p:cNvSpPr>
            <a:spLocks noGrp="1"/>
          </p:cNvSpPr>
          <p:nvPr>
            <p:ph idx="1"/>
          </p:nvPr>
        </p:nvSpPr>
        <p:spPr>
          <a:xfrm>
            <a:off x="652697" y="1506395"/>
            <a:ext cx="5560091" cy="3290194"/>
          </a:xfrm>
          <a:solidFill>
            <a:schemeClr val="bg1">
              <a:alpha val="64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endParaRPr lang="en-US" sz="1200" dirty="0" smtClean="0"/>
          </a:p>
          <a:p>
            <a:r>
              <a:rPr lang="en-US" sz="3200" dirty="0" smtClean="0"/>
              <a:t>A set of tools and templates</a:t>
            </a:r>
          </a:p>
          <a:p>
            <a:endParaRPr lang="en-US" sz="1000" dirty="0" smtClean="0"/>
          </a:p>
          <a:p>
            <a:r>
              <a:rPr lang="en-US" sz="3200" dirty="0" smtClean="0"/>
              <a:t>A </a:t>
            </a:r>
            <a:r>
              <a:rPr lang="en-US" sz="3200" dirty="0"/>
              <a:t>term</a:t>
            </a:r>
            <a:r>
              <a:rPr lang="en-US" sz="3200" dirty="0" smtClean="0"/>
              <a:t> for the improvements we make</a:t>
            </a:r>
          </a:p>
          <a:p>
            <a:endParaRPr lang="en-US" sz="1000" dirty="0"/>
          </a:p>
          <a:p>
            <a:r>
              <a:rPr lang="en-US" sz="3200" dirty="0" smtClean="0"/>
              <a:t>A philosophy</a:t>
            </a:r>
            <a:endParaRPr lang="en-US" sz="3600" dirty="0"/>
          </a:p>
        </p:txBody>
      </p:sp>
      <p:sp>
        <p:nvSpPr>
          <p:cNvPr id="2" name="Title 1"/>
          <p:cNvSpPr>
            <a:spLocks noGrp="1"/>
          </p:cNvSpPr>
          <p:nvPr>
            <p:ph type="title"/>
          </p:nvPr>
        </p:nvSpPr>
        <p:spPr>
          <a:xfrm>
            <a:off x="203525" y="-17475"/>
            <a:ext cx="11887200" cy="1303867"/>
          </a:xfrm>
        </p:spPr>
        <p:txBody>
          <a:bodyPr>
            <a:normAutofit/>
          </a:bodyPr>
          <a:lstStyle/>
          <a:p>
            <a:pPr algn="ctr"/>
            <a:r>
              <a:rPr lang="en-US" b="1" dirty="0" smtClean="0">
                <a:solidFill>
                  <a:srgbClr val="0070C0"/>
                </a:solidFill>
                <a:latin typeface="+mn-lt"/>
              </a:rPr>
              <a:t>“Lean” in</a:t>
            </a:r>
            <a:r>
              <a:rPr lang="en-US" b="1" dirty="0">
                <a:solidFill>
                  <a:srgbClr val="0070C0"/>
                </a:solidFill>
                <a:latin typeface="+mn-lt"/>
              </a:rPr>
              <a:t> </a:t>
            </a:r>
            <a:r>
              <a:rPr lang="en-US" b="1" dirty="0" smtClean="0">
                <a:solidFill>
                  <a:srgbClr val="0070C0"/>
                </a:solidFill>
                <a:latin typeface="+mn-lt"/>
              </a:rPr>
              <a:t>Connecticut State Government is: </a:t>
            </a:r>
            <a:endParaRPr lang="en-US" b="1" dirty="0">
              <a:solidFill>
                <a:srgbClr val="0070C0"/>
              </a:solidFill>
              <a:latin typeface="+mn-lt"/>
            </a:endParaRPr>
          </a:p>
        </p:txBody>
      </p:sp>
    </p:spTree>
    <p:extLst>
      <p:ext uri="{BB962C8B-B14F-4D97-AF65-F5344CB8AC3E}">
        <p14:creationId xmlns:p14="http://schemas.microsoft.com/office/powerpoint/2010/main" val="3203307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92716"/>
            <a:ext cx="12192000" cy="1102728"/>
          </a:xfrm>
        </p:spPr>
        <p:txBody>
          <a:bodyPr>
            <a:normAutofit/>
          </a:bodyPr>
          <a:lstStyle/>
          <a:p>
            <a:pPr algn="ctr"/>
            <a:r>
              <a:rPr lang="en-US" b="1" dirty="0" smtClean="0">
                <a:solidFill>
                  <a:srgbClr val="0070C0"/>
                </a:solidFill>
                <a:latin typeface="+mn-lt"/>
              </a:rPr>
              <a:t>Statewide Continuous Improvement Timeline</a:t>
            </a:r>
            <a:endParaRPr lang="en-US" b="1" dirty="0"/>
          </a:p>
        </p:txBody>
      </p:sp>
      <p:graphicFrame>
        <p:nvGraphicFramePr>
          <p:cNvPr id="21" name="Content Placeholder 20"/>
          <p:cNvGraphicFramePr>
            <a:graphicFrameLocks noGrp="1"/>
          </p:cNvGraphicFramePr>
          <p:nvPr>
            <p:ph idx="1"/>
            <p:extLst>
              <p:ext uri="{D42A27DB-BD31-4B8C-83A1-F6EECF244321}">
                <p14:modId xmlns:p14="http://schemas.microsoft.com/office/powerpoint/2010/main" val="4144604340"/>
              </p:ext>
            </p:extLst>
          </p:nvPr>
        </p:nvGraphicFramePr>
        <p:xfrm>
          <a:off x="144378" y="1444080"/>
          <a:ext cx="11823033" cy="49810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7" name="Group 26"/>
          <p:cNvGrpSpPr/>
          <p:nvPr/>
        </p:nvGrpSpPr>
        <p:grpSpPr>
          <a:xfrm>
            <a:off x="3039193" y="2986830"/>
            <a:ext cx="7944417" cy="456810"/>
            <a:chOff x="2545240" y="2102758"/>
            <a:chExt cx="7944417" cy="456810"/>
          </a:xfrm>
        </p:grpSpPr>
        <p:sp>
          <p:nvSpPr>
            <p:cNvPr id="22" name="TextBox 21"/>
            <p:cNvSpPr txBox="1"/>
            <p:nvPr/>
          </p:nvSpPr>
          <p:spPr>
            <a:xfrm>
              <a:off x="6859276" y="2123414"/>
              <a:ext cx="1274163" cy="415498"/>
            </a:xfrm>
            <a:prstGeom prst="rect">
              <a:avLst/>
            </a:prstGeom>
            <a:noFill/>
          </p:spPr>
          <p:txBody>
            <a:bodyPr wrap="square" rtlCol="0">
              <a:spAutoFit/>
            </a:bodyPr>
            <a:lstStyle/>
            <a:p>
              <a:pPr lvl="0" algn="ctr"/>
              <a:r>
                <a:rPr lang="en-US" sz="2100" b="1" dirty="0" smtClean="0"/>
                <a:t>2013</a:t>
              </a:r>
              <a:endParaRPr lang="en-US" sz="2100" b="1" dirty="0"/>
            </a:p>
          </p:txBody>
        </p:sp>
        <p:sp>
          <p:nvSpPr>
            <p:cNvPr id="23" name="TextBox 22"/>
            <p:cNvSpPr txBox="1"/>
            <p:nvPr/>
          </p:nvSpPr>
          <p:spPr>
            <a:xfrm>
              <a:off x="4678393" y="2123414"/>
              <a:ext cx="1274163" cy="415498"/>
            </a:xfrm>
            <a:prstGeom prst="rect">
              <a:avLst/>
            </a:prstGeom>
            <a:noFill/>
          </p:spPr>
          <p:txBody>
            <a:bodyPr wrap="square" rtlCol="0">
              <a:spAutoFit/>
            </a:bodyPr>
            <a:lstStyle/>
            <a:p>
              <a:pPr lvl="0" algn="ctr"/>
              <a:r>
                <a:rPr lang="en-US" sz="2100" b="1" dirty="0" smtClean="0"/>
                <a:t>2012</a:t>
              </a:r>
              <a:endParaRPr lang="en-US" sz="2100" b="1" dirty="0"/>
            </a:p>
          </p:txBody>
        </p:sp>
        <p:sp>
          <p:nvSpPr>
            <p:cNvPr id="24" name="TextBox 23"/>
            <p:cNvSpPr txBox="1"/>
            <p:nvPr/>
          </p:nvSpPr>
          <p:spPr>
            <a:xfrm>
              <a:off x="2545240" y="2144070"/>
              <a:ext cx="1274163" cy="415498"/>
            </a:xfrm>
            <a:prstGeom prst="rect">
              <a:avLst/>
            </a:prstGeom>
            <a:noFill/>
          </p:spPr>
          <p:txBody>
            <a:bodyPr wrap="square" rtlCol="0">
              <a:spAutoFit/>
            </a:bodyPr>
            <a:lstStyle/>
            <a:p>
              <a:pPr lvl="0" algn="ctr"/>
              <a:r>
                <a:rPr lang="en-US" sz="2100" b="1" dirty="0" smtClean="0"/>
                <a:t>2011</a:t>
              </a:r>
              <a:endParaRPr lang="en-US" sz="2100" b="1" dirty="0"/>
            </a:p>
          </p:txBody>
        </p:sp>
        <p:sp>
          <p:nvSpPr>
            <p:cNvPr id="25" name="TextBox 24"/>
            <p:cNvSpPr txBox="1"/>
            <p:nvPr/>
          </p:nvSpPr>
          <p:spPr>
            <a:xfrm>
              <a:off x="9215494" y="2102758"/>
              <a:ext cx="1274163" cy="415498"/>
            </a:xfrm>
            <a:prstGeom prst="rect">
              <a:avLst/>
            </a:prstGeom>
            <a:noFill/>
          </p:spPr>
          <p:txBody>
            <a:bodyPr wrap="square" rtlCol="0">
              <a:spAutoFit/>
            </a:bodyPr>
            <a:lstStyle/>
            <a:p>
              <a:pPr lvl="0" algn="ctr"/>
              <a:r>
                <a:rPr lang="en-US" sz="2100" b="1" dirty="0" smtClean="0"/>
                <a:t>2014 +</a:t>
              </a:r>
              <a:endParaRPr lang="en-US" sz="2100" b="1" dirty="0"/>
            </a:p>
          </p:txBody>
        </p:sp>
      </p:grpSp>
      <p:sp>
        <p:nvSpPr>
          <p:cNvPr id="10" name="TextBox 9"/>
          <p:cNvSpPr txBox="1"/>
          <p:nvPr/>
        </p:nvSpPr>
        <p:spPr>
          <a:xfrm>
            <a:off x="292461" y="3005871"/>
            <a:ext cx="1528915" cy="415498"/>
          </a:xfrm>
          <a:prstGeom prst="rect">
            <a:avLst/>
          </a:prstGeom>
          <a:noFill/>
        </p:spPr>
        <p:txBody>
          <a:bodyPr wrap="square" rtlCol="0">
            <a:spAutoFit/>
          </a:bodyPr>
          <a:lstStyle/>
          <a:p>
            <a:pPr lvl="0" algn="ctr"/>
            <a:r>
              <a:rPr lang="en-US" sz="2100" b="1" dirty="0" smtClean="0"/>
              <a:t>Before 2011</a:t>
            </a:r>
            <a:endParaRPr lang="en-US" sz="2100" b="1" dirty="0"/>
          </a:p>
        </p:txBody>
      </p:sp>
    </p:spTree>
    <p:extLst>
      <p:ext uri="{BB962C8B-B14F-4D97-AF65-F5344CB8AC3E}">
        <p14:creationId xmlns:p14="http://schemas.microsoft.com/office/powerpoint/2010/main" val="12419889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1225</TotalTime>
  <Words>2706</Words>
  <Application>Microsoft Office PowerPoint</Application>
  <PresentationFormat>Widescreen</PresentationFormat>
  <Paragraphs>332</Paragraphs>
  <Slides>21</Slides>
  <Notes>21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Wingdings</vt:lpstr>
      <vt:lpstr>Office Theme</vt:lpstr>
      <vt:lpstr>Continuous Improvement in Connecticut State Government</vt:lpstr>
      <vt:lpstr>Good Morning!   Who’s in the Room? </vt:lpstr>
      <vt:lpstr>Lean Exercise: Build Three (3) Peanut/Sunflower Seed Butter and Jelly  Cracker Sandwiches</vt:lpstr>
      <vt:lpstr>Lean Exercise: Build Three (3) Peanut/Sunflower Seed Butter and Jelly  Cracker Sandwiches</vt:lpstr>
      <vt:lpstr>Continuous Improvement in  Connecticut State Government</vt:lpstr>
      <vt:lpstr>Continuous Improvement in  Connecticut State Government</vt:lpstr>
      <vt:lpstr>Making Government Work: Lean is a key enabler for our transformation efforts</vt:lpstr>
      <vt:lpstr>“Lean” in Connecticut State Government is: </vt:lpstr>
      <vt:lpstr>Statewide Continuous Improvement Timeline</vt:lpstr>
      <vt:lpstr>LeanCT Program CT Office of Policy and Management </vt:lpstr>
      <vt:lpstr>Statewide Process Improvement Steering Committee: Member Agencies by Function of Government</vt:lpstr>
      <vt:lpstr>PowerPoint Presentation</vt:lpstr>
      <vt:lpstr>Measuring Success and Ensuring Accountability Through:</vt:lpstr>
      <vt:lpstr>Department of Energy and Environmental  Protection:  Summary of Results</vt:lpstr>
      <vt:lpstr>Department of Motor Vehicles:  Dealer Insurance/Bond Hearings (June 2012)</vt:lpstr>
      <vt:lpstr>Department of Transportation:  Highway Encroachment Permits (April 2013)</vt:lpstr>
      <vt:lpstr>PowerPoint Presentation</vt:lpstr>
      <vt:lpstr>What’s Next on Connecticut’s Lean Journey?</vt:lpstr>
      <vt:lpstr>PowerPoint Presentation</vt:lpstr>
      <vt:lpstr>PowerPoint Presentation</vt:lpstr>
      <vt:lpstr>For more information on  Continuous Improvement in  Connecticut State Government  please visit:   www.ct.gov/LeanCT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Fisher, Alison</dc:creator>
  <cp:lastModifiedBy>Fisher, Alison</cp:lastModifiedBy>
  <cp:revision>186</cp:revision>
  <cp:lastPrinted>2014-07-30T16:08:35Z</cp:lastPrinted>
  <dcterms:created xsi:type="dcterms:W3CDTF">2014-07-03T19:34:52Z</dcterms:created>
  <dcterms:modified xsi:type="dcterms:W3CDTF">2014-08-05T20:26:21Z</dcterms:modified>
</cp:coreProperties>
</file>