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76" r:id="rId4"/>
    <p:sldId id="280" r:id="rId5"/>
    <p:sldId id="281" r:id="rId6"/>
    <p:sldId id="282" r:id="rId7"/>
    <p:sldId id="283" r:id="rId8"/>
    <p:sldId id="286" r:id="rId9"/>
    <p:sldId id="285" r:id="rId10"/>
    <p:sldId id="288" r:id="rId11"/>
    <p:sldId id="287" r:id="rId12"/>
    <p:sldId id="294" r:id="rId13"/>
    <p:sldId id="289" r:id="rId14"/>
    <p:sldId id="295" r:id="rId15"/>
    <p:sldId id="284" r:id="rId16"/>
    <p:sldId id="267" r:id="rId17"/>
    <p:sldId id="292" r:id="rId18"/>
    <p:sldId id="290" r:id="rId19"/>
    <p:sldId id="296" r:id="rId20"/>
    <p:sldId id="271" r:id="rId21"/>
    <p:sldId id="297" r:id="rId22"/>
    <p:sldId id="298" r:id="rId23"/>
    <p:sldId id="299" r:id="rId24"/>
    <p:sldId id="277" r:id="rId25"/>
    <p:sldId id="279" r:id="rId26"/>
    <p:sldId id="278" r:id="rId27"/>
    <p:sldId id="293" r:id="rId28"/>
    <p:sldId id="275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sher, Alison" initials="FA" lastIdx="1" clrIdx="0">
    <p:extLst>
      <p:ext uri="{19B8F6BF-5375-455C-9EA6-DF929625EA0E}">
        <p15:presenceInfo xmlns:p15="http://schemas.microsoft.com/office/powerpoint/2012/main" userId="S-1-5-21-746137067-854245398-682003330-1990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70488-9F71-4DD5-9662-ABE0D3337F09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EFA55-73E5-4D1E-AD82-0725C5E5B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76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3987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5462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288757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440048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88732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9593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52961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14710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2900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1004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07185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3614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81914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65919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64033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27426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5158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42151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58662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41074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85628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4157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67699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5854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3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4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5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9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7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1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5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CD942-497C-4191-A124-B8C1EB1BAA61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CA6C2-9047-4050-B191-53D88B96D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9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A5DF385-CC95-44F5-BD69-917311CCDB12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 dirty="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2120" y="879062"/>
            <a:ext cx="796671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Name of Project</a:t>
            </a:r>
            <a:endParaRPr lang="en-US" sz="4000" b="1" dirty="0"/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589770" y="429166"/>
            <a:ext cx="224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Logo(s) – all agencies/divisions involved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" y="532306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688830" y="5170868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5154254"/>
            <a:ext cx="224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Logo(s) – all agencies/divisions involved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9280" y="2493918"/>
            <a:ext cx="796671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Agency(</a:t>
            </a:r>
            <a:r>
              <a:rPr lang="en-US" sz="4000" b="1" dirty="0" err="1" smtClean="0"/>
              <a:t>ies</a:t>
            </a:r>
            <a:r>
              <a:rPr lang="en-US" sz="4000" b="1" dirty="0" smtClean="0"/>
              <a:t>) involved</a:t>
            </a:r>
          </a:p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22120" y="4555315"/>
            <a:ext cx="796671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Date</a:t>
            </a:r>
          </a:p>
          <a:p>
            <a:pPr algn="ctr"/>
            <a:r>
              <a:rPr lang="en-US" sz="2800" b="1" dirty="0" smtClean="0"/>
              <a:t>Location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57200" y="1117918"/>
            <a:ext cx="108966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Learned: Data Analysis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 related the data your team looked at. Include a bar or line graph if possible.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57200" y="1117918"/>
            <a:ext cx="108966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Learned: Non-Value Added Steps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 related to waste (reasons, sources, types,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3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724009" y="935522"/>
            <a:ext cx="1014963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Learned: 5S and Visual Controls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7844" y="2450009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61410" y="2450009"/>
            <a:ext cx="3920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opportunities to apply 5S and how to use visual controls to ensure changes are sustainable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24000" y="1429234"/>
            <a:ext cx="5126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5S: Sort, Straighten, Shine, Standardize and Sustain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2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57200" y="1117918"/>
            <a:ext cx="108966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 From Our Guests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 related to meetings and discussions with stakeholders, managers, subject-matter experts and other guests.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6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633470" y="1117918"/>
            <a:ext cx="108966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 From Kaizen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 related to this week (teamwork, tools, the experience overall,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8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232978" y="633177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Future State 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 of value stream map(s)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28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2103120" y="66675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Current State vs. Future State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978171"/>
              </p:ext>
            </p:extLst>
          </p:nvPr>
        </p:nvGraphicFramePr>
        <p:xfrm>
          <a:off x="3206115" y="2701291"/>
          <a:ext cx="6096000" cy="356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2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Current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Future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marT="45719" marB="45719" anchor="ctr"/>
                </a:tc>
              </a:tr>
              <a:tr h="3708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  <a:tr h="3708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  <a:tr h="5296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  <a:tr h="5182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T="45719" marB="45719"/>
                </a:tc>
              </a:tr>
              <a:tr h="5182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  <a:tr h="3708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  <a:tr h="5182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9" marB="45719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28148" y="1440685"/>
            <a:ext cx="6202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Summarize differences using the table below or include bullet points of overall change/results (add photos if possible</a:t>
            </a:r>
            <a:r>
              <a:rPr lang="en-US" dirty="0" smtClean="0"/>
              <a:t>). Include time (days, hours, etc.), expenses, revenue, etc. Your process steps (post-its) can be summarized on the following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Summary of Value Stream Mapping</a:t>
            </a:r>
          </a:p>
        </p:txBody>
      </p:sp>
      <p:graphicFrame>
        <p:nvGraphicFramePr>
          <p:cNvPr id="125365" name="Group 43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8553684"/>
              </p:ext>
            </p:extLst>
          </p:nvPr>
        </p:nvGraphicFramePr>
        <p:xfrm>
          <a:off x="2061072" y="2021194"/>
          <a:ext cx="7843092" cy="4007386"/>
        </p:xfrm>
        <a:graphic>
          <a:graphicData uri="http://schemas.openxmlformats.org/drawingml/2006/table">
            <a:tbl>
              <a:tblPr/>
              <a:tblGrid>
                <a:gridCol w="3227025"/>
                <a:gridCol w="1663547"/>
                <a:gridCol w="1806766"/>
                <a:gridCol w="1145754"/>
              </a:tblGrid>
              <a:tr h="79476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Type of Steps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Current State: Number of Steps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Future State: Number of Steps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Percent Reduction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51922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 Value Added - Pink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</a:tr>
              <a:tr h="55349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 Value Added but Necessary - Yellow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51922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Value Added - Green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</a:tr>
              <a:tr h="551922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Transport - Blue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</a:tr>
              <a:tr h="553499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Waiting - Purple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449854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8867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23428" y="1117918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Recommendations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all recommendations your team has agreed upon. Include “task owners” and timelines/deadlines if you 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60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156771" y="1117918"/>
            <a:ext cx="993721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Key Performance Indicators (KPIs)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the top 3-5 KPIs for this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23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663547" y="1030302"/>
            <a:ext cx="915501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Team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840230" y="4310890"/>
            <a:ext cx="838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Calibri" panose="020F0502020204030204" pitchFamily="34" charset="0"/>
              </a:rPr>
              <a:t>Team Sponsor – Name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Calibri" panose="020F0502020204030204" pitchFamily="34" charset="0"/>
              </a:rPr>
              <a:t>Team Champion - Name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Calibri" panose="020F0502020204030204" pitchFamily="34" charset="0"/>
              </a:rPr>
              <a:t>Team </a:t>
            </a:r>
            <a:r>
              <a:rPr lang="en-US" altLang="en-US" sz="2000" dirty="0">
                <a:latin typeface="Calibri" panose="020F0502020204030204" pitchFamily="34" charset="0"/>
              </a:rPr>
              <a:t>Leader – </a:t>
            </a:r>
            <a:r>
              <a:rPr lang="en-US" altLang="en-US" sz="2000" dirty="0" smtClean="0">
                <a:latin typeface="Calibri" panose="020F0502020204030204" pitchFamily="34" charset="0"/>
              </a:rPr>
              <a:t>Name</a:t>
            </a:r>
            <a:endParaRPr lang="en-US" altLang="en-US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alibri" panose="020F0502020204030204" pitchFamily="34" charset="0"/>
              </a:rPr>
              <a:t>Team Members – </a:t>
            </a:r>
            <a:r>
              <a:rPr lang="en-US" altLang="en-US" sz="2000" dirty="0" smtClean="0">
                <a:latin typeface="Calibri" panose="020F0502020204030204" pitchFamily="34" charset="0"/>
              </a:rPr>
              <a:t>Names</a:t>
            </a:r>
            <a:endParaRPr lang="en-US" altLang="en-US" sz="20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51268" y="2271120"/>
            <a:ext cx="8366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Insert Team </a:t>
            </a:r>
            <a:r>
              <a:rPr lang="en-US" dirty="0"/>
              <a:t>P</a:t>
            </a:r>
            <a:r>
              <a:rPr lang="en-US" dirty="0" smtClean="0"/>
              <a:t>hoto </a:t>
            </a:r>
            <a:r>
              <a:rPr lang="en-US" dirty="0"/>
              <a:t>H</a:t>
            </a:r>
            <a:r>
              <a:rPr lang="en-US" dirty="0" smtClean="0"/>
              <a:t>ere </a:t>
            </a:r>
          </a:p>
          <a:p>
            <a:pPr algn="ctr"/>
            <a:r>
              <a:rPr lang="en-US" dirty="0" smtClean="0"/>
              <a:t>(and other pictures if available)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3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A3B464-AC1A-47AF-8F9F-304AEABFED19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1752600" y="1676401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1905000" y="846980"/>
            <a:ext cx="838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Project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4400" b="1" dirty="0">
                <a:solidFill>
                  <a:schemeClr val="tx2"/>
                </a:solidFill>
                <a:latin typeface="Calibri" panose="020F0502020204030204" pitchFamily="34" charset="0"/>
              </a:rPr>
              <a:t>Implementation Plan</a:t>
            </a: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-2024063" y="-4008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983" name="Group 407"/>
          <p:cNvGraphicFramePr>
            <a:graphicFrameLocks noGrp="1"/>
          </p:cNvGraphicFramePr>
          <p:nvPr/>
        </p:nvGraphicFramePr>
        <p:xfrm>
          <a:off x="2992438" y="-3998913"/>
          <a:ext cx="1511300" cy="828675"/>
        </p:xfrm>
        <a:graphic>
          <a:graphicData uri="http://schemas.openxmlformats.org/drawingml/2006/table">
            <a:tbl>
              <a:tblPr/>
              <a:tblGrid>
                <a:gridCol w="1511300"/>
              </a:tblGrid>
              <a:tr h="828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3937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668338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977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1252538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17097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1669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2624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0813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53379" y="2323260"/>
            <a:ext cx="494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your implementation plan here. If it was completed in Excel, simply copy and paste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A3B464-AC1A-47AF-8F9F-304AEABFED19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1752600" y="1676401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1905000" y="846980"/>
            <a:ext cx="838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Project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Plan Schedule: Year 1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-2024063" y="-4008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983" name="Group 407"/>
          <p:cNvGraphicFramePr>
            <a:graphicFrameLocks noGrp="1"/>
          </p:cNvGraphicFramePr>
          <p:nvPr/>
        </p:nvGraphicFramePr>
        <p:xfrm>
          <a:off x="2992438" y="-3998913"/>
          <a:ext cx="1511300" cy="828675"/>
        </p:xfrm>
        <a:graphic>
          <a:graphicData uri="http://schemas.openxmlformats.org/drawingml/2006/table">
            <a:tbl>
              <a:tblPr/>
              <a:tblGrid>
                <a:gridCol w="1511300"/>
              </a:tblGrid>
              <a:tr h="828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3937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668338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977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1252538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17097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1669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2624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0813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64395" y="2182959"/>
            <a:ext cx="49465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Highlight some of the most important items here, focusing on your 3, 6, 9 and 12 month goals. In other words, what can we expect to see over the next year?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67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A3B464-AC1A-47AF-8F9F-304AEABFED19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1752600" y="1676401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2401677" y="1096964"/>
            <a:ext cx="773384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Project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Plan Schedule: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What Does “Good” Look Like?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-2024063" y="-4008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983" name="Group 407"/>
          <p:cNvGraphicFramePr>
            <a:graphicFrameLocks noGrp="1"/>
          </p:cNvGraphicFramePr>
          <p:nvPr/>
        </p:nvGraphicFramePr>
        <p:xfrm>
          <a:off x="2992438" y="-3998913"/>
          <a:ext cx="1511300" cy="828675"/>
        </p:xfrm>
        <a:graphic>
          <a:graphicData uri="http://schemas.openxmlformats.org/drawingml/2006/table">
            <a:tbl>
              <a:tblPr/>
              <a:tblGrid>
                <a:gridCol w="1511300"/>
              </a:tblGrid>
              <a:tr h="828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3937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668338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977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1252538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17097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1669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2624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0813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64395" y="2182959"/>
            <a:ext cx="49465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information on improvements that can be made now, with little change to  current staffing level, funding or technology. What is your low-hanging fruit?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A3B464-AC1A-47AF-8F9F-304AEABFED19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1752600" y="1676401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2401677" y="1096964"/>
            <a:ext cx="773384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Project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Plan Schedule: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What Does “Great” Look Like?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-2024063" y="-40084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983" name="Group 407"/>
          <p:cNvGraphicFramePr>
            <a:graphicFrameLocks noGrp="1"/>
          </p:cNvGraphicFramePr>
          <p:nvPr/>
        </p:nvGraphicFramePr>
        <p:xfrm>
          <a:off x="2992438" y="-3998913"/>
          <a:ext cx="1511300" cy="828675"/>
        </p:xfrm>
        <a:graphic>
          <a:graphicData uri="http://schemas.openxmlformats.org/drawingml/2006/table">
            <a:tbl>
              <a:tblPr/>
              <a:tblGrid>
                <a:gridCol w="1511300"/>
              </a:tblGrid>
              <a:tr h="828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3937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668338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977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1252538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17097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1669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2624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0813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64395" y="2182959"/>
            <a:ext cx="49465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information on improvements that will need some commitment and resources to be successful, including staff, funding, technology, change in legislation, assistance from other agencies,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08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028700" y="546418"/>
            <a:ext cx="1004697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Communication Plan/Stakeholder Analysis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60370" y="1040130"/>
            <a:ext cx="638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 needs to know about this change and how will we tell them?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347837"/>
              </p:ext>
            </p:extLst>
          </p:nvPr>
        </p:nvGraphicFramePr>
        <p:xfrm>
          <a:off x="331471" y="1720294"/>
          <a:ext cx="11544299" cy="4338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8739"/>
                <a:gridCol w="1051560"/>
                <a:gridCol w="1794510"/>
                <a:gridCol w="1497330"/>
                <a:gridCol w="1291590"/>
                <a:gridCol w="1394460"/>
                <a:gridCol w="1577340"/>
                <a:gridCol w="1588770"/>
              </a:tblGrid>
              <a:tr h="5373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Stakeholder Name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>
                          <a:effectLst/>
                        </a:rPr>
                        <a:t>Role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How </a:t>
                      </a:r>
                      <a:r>
                        <a:rPr lang="en-US" sz="1400" dirty="0" smtClean="0">
                          <a:effectLst/>
                        </a:rPr>
                        <a:t>Important to our Success is this Stakeholder? </a:t>
                      </a: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Low</a:t>
                      </a:r>
                      <a:r>
                        <a:rPr lang="en-US" sz="1400" dirty="0">
                          <a:effectLst/>
                        </a:rPr>
                        <a:t>, Medium, High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Current Level of Support? 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Low</a:t>
                      </a:r>
                      <a:r>
                        <a:rPr lang="en-US" sz="1400" dirty="0">
                          <a:effectLst/>
                        </a:rPr>
                        <a:t>, Medium, High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What Do We Want from this Stakeholder?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What's Important </a:t>
                      </a:r>
                      <a:r>
                        <a:rPr lang="en-US" sz="1400" dirty="0" smtClean="0">
                          <a:effectLst/>
                        </a:rPr>
                        <a:t>to</a:t>
                      </a:r>
                      <a:r>
                        <a:rPr lang="en-US" sz="1400" baseline="0" dirty="0" smtClean="0">
                          <a:effectLst/>
                        </a:rPr>
                        <a:t> this</a:t>
                      </a:r>
                      <a:r>
                        <a:rPr lang="en-US" sz="1400" dirty="0" smtClean="0">
                          <a:effectLst/>
                        </a:rPr>
                        <a:t> Stakeholder?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>
                          <a:effectLst/>
                        </a:rPr>
                        <a:t>Type of Resistance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r>
                        <a:rPr lang="en-US" sz="1400" dirty="0">
                          <a:effectLst/>
                        </a:rPr>
                        <a:t>Plan to address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</a:tr>
              <a:tr h="10455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</a:tr>
              <a:tr h="12573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</a:tr>
              <a:tr h="11064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143000" algn="l"/>
                        </a:tabLst>
                      </a:pPr>
                      <a:endParaRPr lang="en-US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587" marR="3358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78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2078990" y="992188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Best Practices Slide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062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2078990" y="992188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Summary of all Potential Benefits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5810" y="3108960"/>
            <a:ext cx="8743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Improved service delivery</a:t>
            </a:r>
          </a:p>
          <a:p>
            <a:endParaRPr lang="en-US" b="1" dirty="0"/>
          </a:p>
          <a:p>
            <a:r>
              <a:rPr lang="en-US" b="1" dirty="0" smtClean="0"/>
              <a:t>Time saved/efficiency</a:t>
            </a:r>
          </a:p>
          <a:p>
            <a:endParaRPr lang="en-US" b="1" dirty="0" smtClean="0"/>
          </a:p>
          <a:p>
            <a:r>
              <a:rPr lang="en-US" b="1" dirty="0" smtClean="0"/>
              <a:t>Direct impact on CT residents</a:t>
            </a:r>
          </a:p>
          <a:p>
            <a:endParaRPr lang="en-US" b="1" dirty="0" smtClean="0"/>
          </a:p>
          <a:p>
            <a:r>
              <a:rPr lang="en-US" b="1" dirty="0" smtClean="0"/>
              <a:t>Financial (direct and indirect)</a:t>
            </a:r>
          </a:p>
          <a:p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690" y="2103120"/>
            <a:ext cx="8172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are the benefits and HOW will we achieve them: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964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156771" y="1117918"/>
            <a:ext cx="993721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Related Issues Outside the Project Scope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all other needs, issues and additional opportunities for improvement that the team identified during the Kaizen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7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3C6E3A-BE99-453A-8D40-53DD34A124E1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752600" y="1676401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26629" name="TextBox 3"/>
          <p:cNvSpPr txBox="1">
            <a:spLocks noChangeArrowheads="1"/>
          </p:cNvSpPr>
          <p:nvPr/>
        </p:nvSpPr>
        <p:spPr bwMode="auto">
          <a:xfrm>
            <a:off x="594910" y="865360"/>
            <a:ext cx="11358391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Thank </a:t>
            </a:r>
            <a:r>
              <a:rPr lang="en-US" sz="4400" b="1" dirty="0" smtClean="0">
                <a:solidFill>
                  <a:schemeClr val="tx2"/>
                </a:solidFill>
                <a:latin typeface="Calibri" pitchFamily="34" charset="0"/>
              </a:rPr>
              <a:t>You/Acknowledgements/Recognition</a:t>
            </a:r>
            <a:endParaRPr lang="en-US" sz="4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8804" y="2075381"/>
            <a:ext cx="51816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 smtClean="0">
                <a:latin typeface="Arial" charset="0"/>
              </a:rPr>
              <a:t>LIST: </a:t>
            </a:r>
          </a:p>
          <a:p>
            <a:pPr>
              <a:defRPr/>
            </a:pPr>
            <a:endParaRPr lang="en-US" sz="1600" dirty="0" smtClean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Your Commissioner and Deputy Commissioner(s)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Team Sponsor, Team Champion, Process Owner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Team Leader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Stakeholders, Guests, Subject Matter Experts, Support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Facilitator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Host 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>
              <a:defRPr/>
            </a:pPr>
            <a:r>
              <a:rPr lang="en-US" sz="1600" dirty="0" smtClean="0">
                <a:latin typeface="Arial" charset="0"/>
              </a:rPr>
              <a:t> </a:t>
            </a:r>
            <a:endParaRPr lang="en-US" sz="1600" dirty="0">
              <a:latin typeface="Arial" charset="0"/>
            </a:endParaRPr>
          </a:p>
          <a:p>
            <a:pPr>
              <a:defRPr/>
            </a:pPr>
            <a:endParaRPr lang="en-US" sz="1600" dirty="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09878" y="2228850"/>
            <a:ext cx="374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</p:spTree>
    <p:extLst>
      <p:ext uri="{BB962C8B-B14F-4D97-AF65-F5344CB8AC3E}">
        <p14:creationId xmlns:p14="http://schemas.microsoft.com/office/powerpoint/2010/main" val="302664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23428" y="1117918"/>
            <a:ext cx="41148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Why this project?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23428" y="2344738"/>
            <a:ext cx="41148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Why now?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6238" y="3817620"/>
            <a:ext cx="8983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Provide some general overview data about the process, what you do and what you value</a:t>
            </a:r>
          </a:p>
        </p:txBody>
      </p:sp>
    </p:spTree>
    <p:extLst>
      <p:ext uri="{BB962C8B-B14F-4D97-AF65-F5344CB8AC3E}">
        <p14:creationId xmlns:p14="http://schemas.microsoft.com/office/powerpoint/2010/main" val="29892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320884" y="787412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Project Team Charter 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2399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 of charter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Summarize major focus areas of your project charter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232978" y="897580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Goals and Objectives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Summarize the major “high-level” goals of your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155631" y="919614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Process Overview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all important steps/terms that are unique to this process and DEFINE them</a:t>
            </a:r>
          </a:p>
          <a:p>
            <a:endParaRPr lang="en-US" dirty="0"/>
          </a:p>
          <a:p>
            <a:r>
              <a:rPr lang="en-US" dirty="0" smtClean="0"/>
              <a:t>Include the Start and End of the process and the types of data you looked 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23428" y="1117918"/>
            <a:ext cx="774922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State 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26864" y="2413516"/>
            <a:ext cx="3691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 of value stream map(s)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413516"/>
            <a:ext cx="392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KEY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23428" y="1117918"/>
            <a:ext cx="875506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State Process Flow Map 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7360" y="2434590"/>
            <a:ext cx="926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Create a  Process Flow Map using Visio to capture the major steps of the process. Include how many steps/days are value added vs. non-value added.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89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8A0B1B-1176-4110-A873-39A42049E99A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23428" y="1117918"/>
            <a:ext cx="963517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smtClean="0">
                <a:solidFill>
                  <a:schemeClr val="tx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What We Learned: Benchmarking </a:t>
            </a:r>
            <a:endParaRPr lang="en-US" altLang="en-US" sz="4400" b="1" dirty="0">
              <a:solidFill>
                <a:schemeClr val="tx2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9878" y="2228850"/>
            <a:ext cx="344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photos if possible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4460" y="2228850"/>
            <a:ext cx="3920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Include summary of best practices from other states/agencies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5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859</Words>
  <Application>Microsoft Office PowerPoint</Application>
  <PresentationFormat>Widescreen</PresentationFormat>
  <Paragraphs>153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Constantia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State vs. Future State </vt:lpstr>
      <vt:lpstr>Summary of Value Stream Mapping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Fisher, Alison</dc:creator>
  <cp:lastModifiedBy>Fisher, Alison</cp:lastModifiedBy>
  <cp:revision>25</cp:revision>
  <dcterms:created xsi:type="dcterms:W3CDTF">2014-04-04T15:16:24Z</dcterms:created>
  <dcterms:modified xsi:type="dcterms:W3CDTF">2014-04-07T20:58:33Z</dcterms:modified>
</cp:coreProperties>
</file>