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notesSlides/notesSlide19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24"/>
  </p:notesMasterIdLst>
  <p:sldIdLst>
    <p:sldId id="256" r:id="rId2"/>
    <p:sldId id="259" r:id="rId3"/>
    <p:sldId id="270" r:id="rId4"/>
    <p:sldId id="280" r:id="rId5"/>
    <p:sldId id="260" r:id="rId6"/>
    <p:sldId id="272" r:id="rId7"/>
    <p:sldId id="271" r:id="rId8"/>
    <p:sldId id="276" r:id="rId9"/>
    <p:sldId id="257" r:id="rId10"/>
    <p:sldId id="265" r:id="rId11"/>
    <p:sldId id="269" r:id="rId12"/>
    <p:sldId id="258" r:id="rId13"/>
    <p:sldId id="278" r:id="rId14"/>
    <p:sldId id="277" r:id="rId15"/>
    <p:sldId id="279" r:id="rId16"/>
    <p:sldId id="263" r:id="rId17"/>
    <p:sldId id="266" r:id="rId18"/>
    <p:sldId id="267" r:id="rId19"/>
    <p:sldId id="268" r:id="rId20"/>
    <p:sldId id="264" r:id="rId21"/>
    <p:sldId id="261" r:id="rId22"/>
    <p:sldId id="2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2569" autoAdjust="0"/>
  </p:normalViewPr>
  <p:slideViewPr>
    <p:cSldViewPr snapToGrid="0">
      <p:cViewPr varScale="1">
        <p:scale>
          <a:sx n="67" d="100"/>
          <a:sy n="67" d="100"/>
        </p:scale>
        <p:origin x="145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isheral\AppData\Local\Microsoft\Windows\Temporary%20Internet%20Files\Content.Outlook\CD9IDMID\2013%20Vehicle%20Inspection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isheral\AppData\Local\Microsoft\Windows\Temporary%20Internet%20Files\Content.Outlook\CD9IDMID\2014%20Vehicle%20Inspectio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isheral\AppData\Local\Microsoft\Windows\Temporary%20Internet%20Files\Content.Outlook\CD9IDMID\Consumer%20Complaints%20open%20and%20received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fisheral\AppData\Local\Microsoft\Windows\Temporary%20Internet%20Files\Content.Outlook\CD9IDMID\Consumer%20Complaints%20open%20and%20received%202013-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2013 (Jan-Dec) - Types of Lane Inspections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2379832391080983E-2"/>
          <c:y val="7.8028287216449041E-2"/>
          <c:w val="0.92881687793818835"/>
          <c:h val="0.753724102116646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'[1]W-2008-14'!$A$27:$A$44</c:f>
              <c:strCache>
                <c:ptCount val="18"/>
                <c:pt idx="0">
                  <c:v>VIN Verification</c:v>
                </c:pt>
                <c:pt idx="1">
                  <c:v>Salvage</c:v>
                </c:pt>
                <c:pt idx="2">
                  <c:v>Warning Ticket</c:v>
                </c:pt>
                <c:pt idx="3">
                  <c:v>Re-Inspection</c:v>
                </c:pt>
                <c:pt idx="4">
                  <c:v>Misc.(STV,)</c:v>
                </c:pt>
                <c:pt idx="5">
                  <c:v>Window Tint</c:v>
                </c:pt>
                <c:pt idx="6">
                  <c:v>VIN Assignment</c:v>
                </c:pt>
                <c:pt idx="7">
                  <c:v>Ambulance</c:v>
                </c:pt>
                <c:pt idx="8">
                  <c:v>Homemade Trailer</c:v>
                </c:pt>
                <c:pt idx="9">
                  <c:v>Taxi</c:v>
                </c:pt>
                <c:pt idx="10">
                  <c:v>Service Bus</c:v>
                </c:pt>
                <c:pt idx="11">
                  <c:v>Wrecker</c:v>
                </c:pt>
                <c:pt idx="12">
                  <c:v>Abandoned</c:v>
                </c:pt>
                <c:pt idx="13">
                  <c:v>Camp</c:v>
                </c:pt>
                <c:pt idx="14">
                  <c:v>Driving School</c:v>
                </c:pt>
                <c:pt idx="15">
                  <c:v>Composite</c:v>
                </c:pt>
                <c:pt idx="16">
                  <c:v>Trailer (Non-Cml)</c:v>
                </c:pt>
                <c:pt idx="17">
                  <c:v>Trailer (Commercial)</c:v>
                </c:pt>
              </c:strCache>
            </c:strRef>
          </c:cat>
          <c:val>
            <c:numRef>
              <c:f>'[1]W-2008-14'!$E$27:$E$44</c:f>
              <c:numCache>
                <c:formatCode>General</c:formatCode>
                <c:ptCount val="18"/>
                <c:pt idx="0">
                  <c:v>3285</c:v>
                </c:pt>
                <c:pt idx="1">
                  <c:v>1964</c:v>
                </c:pt>
                <c:pt idx="2">
                  <c:v>439</c:v>
                </c:pt>
                <c:pt idx="3">
                  <c:v>2810</c:v>
                </c:pt>
                <c:pt idx="4">
                  <c:v>1120</c:v>
                </c:pt>
                <c:pt idx="5">
                  <c:v>319</c:v>
                </c:pt>
                <c:pt idx="6">
                  <c:v>620</c:v>
                </c:pt>
                <c:pt idx="7">
                  <c:v>366</c:v>
                </c:pt>
                <c:pt idx="8">
                  <c:v>772</c:v>
                </c:pt>
                <c:pt idx="9">
                  <c:v>241</c:v>
                </c:pt>
                <c:pt idx="10">
                  <c:v>347</c:v>
                </c:pt>
                <c:pt idx="11">
                  <c:v>146</c:v>
                </c:pt>
                <c:pt idx="12">
                  <c:v>458</c:v>
                </c:pt>
                <c:pt idx="13">
                  <c:v>199</c:v>
                </c:pt>
                <c:pt idx="14">
                  <c:v>157</c:v>
                </c:pt>
                <c:pt idx="15">
                  <c:v>62</c:v>
                </c:pt>
                <c:pt idx="16">
                  <c:v>115</c:v>
                </c:pt>
                <c:pt idx="17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611112"/>
        <c:axId val="228618008"/>
      </c:barChart>
      <c:catAx>
        <c:axId val="228611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Total Lane Inspections = 13,429</a:t>
                </a:r>
              </a:p>
              <a:p>
                <a:pPr>
                  <a:defRPr sz="1600"/>
                </a:pPr>
                <a:r>
                  <a:rPr lang="en-US" sz="1600"/>
                  <a:t> </a:t>
                </a:r>
              </a:p>
            </c:rich>
          </c:tx>
          <c:layout>
            <c:manualLayout>
              <c:xMode val="edge"/>
              <c:yMode val="edge"/>
              <c:x val="0.37297737133507658"/>
              <c:y val="0.1156534116621002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28618008"/>
        <c:crosses val="autoZero"/>
        <c:auto val="1"/>
        <c:lblAlgn val="ctr"/>
        <c:lblOffset val="100"/>
        <c:noMultiLvlLbl val="0"/>
      </c:catAx>
      <c:valAx>
        <c:axId val="228618008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 sz="1050"/>
                </a:pPr>
                <a:r>
                  <a:rPr lang="en-US" sz="1050"/>
                  <a:t>Number of Inspections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28611112"/>
        <c:crosses val="autoZero"/>
        <c:crossBetween val="between"/>
      </c:valAx>
      <c:spPr>
        <a:gradFill flip="none" rotWithShape="1"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2700000" scaled="1"/>
          <a:tileRect/>
        </a:gradFill>
        <a:ln>
          <a:solidFill>
            <a:sysClr val="windowText" lastClr="000000"/>
          </a:solidFill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2014 Types</a:t>
            </a:r>
            <a:r>
              <a:rPr lang="en-US" baseline="0"/>
              <a:t> of Lane Inspections</a:t>
            </a:r>
          </a:p>
          <a:p>
            <a:pPr>
              <a:defRPr/>
            </a:pPr>
            <a:r>
              <a:rPr lang="en-US" baseline="0"/>
              <a:t>Total Lane Inspections:  5,390</a:t>
            </a:r>
            <a:endParaRPr lang="en-US"/>
          </a:p>
        </c:rich>
      </c:tx>
      <c:layout/>
      <c:overlay val="0"/>
      <c:spPr>
        <a:solidFill>
          <a:sysClr val="window" lastClr="FFFFFF"/>
        </a:solidFill>
      </c:spPr>
    </c:title>
    <c:autoTitleDeleted val="0"/>
    <c:plotArea>
      <c:layout>
        <c:manualLayout>
          <c:layoutTarget val="inner"/>
          <c:xMode val="edge"/>
          <c:yMode val="edge"/>
          <c:x val="8.4541000031761709E-2"/>
          <c:y val="0.13122041287955497"/>
          <c:w val="0.90372449318422654"/>
          <c:h val="0.7088385131888771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'[1]W-2008-14'!$A$4:$A$21</c:f>
              <c:strCache>
                <c:ptCount val="18"/>
                <c:pt idx="0">
                  <c:v>VIN Verification</c:v>
                </c:pt>
                <c:pt idx="1">
                  <c:v>Salvage</c:v>
                </c:pt>
                <c:pt idx="2">
                  <c:v>Warning Ticket</c:v>
                </c:pt>
                <c:pt idx="3">
                  <c:v>Re-Inspection</c:v>
                </c:pt>
                <c:pt idx="4">
                  <c:v>Misc.(STV,)</c:v>
                </c:pt>
                <c:pt idx="5">
                  <c:v>Window Tint</c:v>
                </c:pt>
                <c:pt idx="6">
                  <c:v>VIN Assignment</c:v>
                </c:pt>
                <c:pt idx="7">
                  <c:v>Ambulance</c:v>
                </c:pt>
                <c:pt idx="8">
                  <c:v>Homemade Trailer</c:v>
                </c:pt>
                <c:pt idx="9">
                  <c:v>Taxi</c:v>
                </c:pt>
                <c:pt idx="10">
                  <c:v>Service Bus</c:v>
                </c:pt>
                <c:pt idx="11">
                  <c:v>Wrecker</c:v>
                </c:pt>
                <c:pt idx="12">
                  <c:v>Abandoned</c:v>
                </c:pt>
                <c:pt idx="13">
                  <c:v>Camp</c:v>
                </c:pt>
                <c:pt idx="14">
                  <c:v>Driving School</c:v>
                </c:pt>
                <c:pt idx="15">
                  <c:v>Composite</c:v>
                </c:pt>
                <c:pt idx="16">
                  <c:v>Trailer (Non-Cml)</c:v>
                </c:pt>
                <c:pt idx="17">
                  <c:v>Trailer (Commercial)</c:v>
                </c:pt>
              </c:strCache>
            </c:strRef>
          </c:cat>
          <c:val>
            <c:numRef>
              <c:f>'[1]W-2008-14'!$E$4:$E$21</c:f>
              <c:numCache>
                <c:formatCode>General</c:formatCode>
                <c:ptCount val="18"/>
                <c:pt idx="0">
                  <c:v>354</c:v>
                </c:pt>
                <c:pt idx="1">
                  <c:v>943</c:v>
                </c:pt>
                <c:pt idx="2">
                  <c:v>220</c:v>
                </c:pt>
                <c:pt idx="3">
                  <c:v>1281</c:v>
                </c:pt>
                <c:pt idx="4">
                  <c:v>709</c:v>
                </c:pt>
                <c:pt idx="5">
                  <c:v>178</c:v>
                </c:pt>
                <c:pt idx="6">
                  <c:v>263</c:v>
                </c:pt>
                <c:pt idx="7">
                  <c:v>248</c:v>
                </c:pt>
                <c:pt idx="8">
                  <c:v>300</c:v>
                </c:pt>
                <c:pt idx="9">
                  <c:v>118</c:v>
                </c:pt>
                <c:pt idx="10">
                  <c:v>148</c:v>
                </c:pt>
                <c:pt idx="11">
                  <c:v>71</c:v>
                </c:pt>
                <c:pt idx="12">
                  <c:v>278</c:v>
                </c:pt>
                <c:pt idx="13">
                  <c:v>117</c:v>
                </c:pt>
                <c:pt idx="14">
                  <c:v>96</c:v>
                </c:pt>
                <c:pt idx="15">
                  <c:v>25</c:v>
                </c:pt>
                <c:pt idx="16">
                  <c:v>38</c:v>
                </c:pt>
                <c:pt idx="17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8366376"/>
        <c:axId val="228366760"/>
      </c:barChart>
      <c:catAx>
        <c:axId val="228366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28366760"/>
        <c:crosses val="autoZero"/>
        <c:auto val="1"/>
        <c:lblAlgn val="ctr"/>
        <c:lblOffset val="100"/>
        <c:noMultiLvlLbl val="0"/>
      </c:catAx>
      <c:valAx>
        <c:axId val="228366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Number of Inspections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28366376"/>
        <c:crosses val="autoZero"/>
        <c:crossBetween val="between"/>
      </c:valAx>
      <c:spPr>
        <a:solidFill>
          <a:schemeClr val="bg2">
            <a:lumMod val="90000"/>
          </a:schemeClr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accent1">
        <a:lumMod val="40000"/>
        <a:lumOff val="60000"/>
      </a:schemeClr>
    </a:solidFill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Consumer Complaint Center - 2012 thru 2014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8648424417778479E-2"/>
          <c:y val="1.5080674662785358E-2"/>
          <c:w val="0.95373880170695813"/>
          <c:h val="0.94726316468007932"/>
        </c:manualLayout>
      </c:layout>
      <c:lineChart>
        <c:grouping val="standard"/>
        <c:varyColors val="0"/>
        <c:ser>
          <c:idx val="0"/>
          <c:order val="0"/>
          <c:tx>
            <c:strRef>
              <c:f>'S:\DMV Evolution\MWM-''Measure What Matters''\CVSD\[CCC stats.xls]W-Rcvd vs. Open'!$A$2</c:f>
              <c:strCache>
                <c:ptCount val="1"/>
                <c:pt idx="0">
                  <c:v>               Cases Received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'[1]W-Rcvd vs. Open'!$B$1:$AE$1</c:f>
              <c:numCache>
                <c:formatCode>General</c:formatCode>
                <c:ptCount val="30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  <c:pt idx="15">
                  <c:v>41365</c:v>
                </c:pt>
                <c:pt idx="16">
                  <c:v>41407</c:v>
                </c:pt>
                <c:pt idx="17">
                  <c:v>41438</c:v>
                </c:pt>
                <c:pt idx="18">
                  <c:v>41468</c:v>
                </c:pt>
                <c:pt idx="19">
                  <c:v>41487</c:v>
                </c:pt>
                <c:pt idx="20">
                  <c:v>41530</c:v>
                </c:pt>
                <c:pt idx="21">
                  <c:v>41548</c:v>
                </c:pt>
                <c:pt idx="22">
                  <c:v>41591</c:v>
                </c:pt>
                <c:pt idx="23">
                  <c:v>41609</c:v>
                </c:pt>
                <c:pt idx="24">
                  <c:v>41653</c:v>
                </c:pt>
                <c:pt idx="25">
                  <c:v>41684</c:v>
                </c:pt>
                <c:pt idx="26">
                  <c:v>41712</c:v>
                </c:pt>
                <c:pt idx="27">
                  <c:v>41743</c:v>
                </c:pt>
                <c:pt idx="28">
                  <c:v>41773</c:v>
                </c:pt>
                <c:pt idx="29">
                  <c:v>41804</c:v>
                </c:pt>
              </c:numCache>
            </c:numRef>
          </c:cat>
          <c:val>
            <c:numRef>
              <c:f>'[1]W-Rcvd vs. Open'!$B$2:$AE$2</c:f>
              <c:numCache>
                <c:formatCode>General</c:formatCode>
                <c:ptCount val="30"/>
                <c:pt idx="0">
                  <c:v>149</c:v>
                </c:pt>
                <c:pt idx="1">
                  <c:v>130</c:v>
                </c:pt>
                <c:pt idx="2">
                  <c:v>139</c:v>
                </c:pt>
                <c:pt idx="3">
                  <c:v>114</c:v>
                </c:pt>
                <c:pt idx="4">
                  <c:v>105</c:v>
                </c:pt>
                <c:pt idx="5">
                  <c:v>109</c:v>
                </c:pt>
                <c:pt idx="6">
                  <c:v>119</c:v>
                </c:pt>
                <c:pt idx="7">
                  <c:v>119</c:v>
                </c:pt>
                <c:pt idx="8">
                  <c:v>99</c:v>
                </c:pt>
                <c:pt idx="9">
                  <c:v>109</c:v>
                </c:pt>
                <c:pt idx="10">
                  <c:v>89</c:v>
                </c:pt>
                <c:pt idx="11">
                  <c:v>82</c:v>
                </c:pt>
                <c:pt idx="12">
                  <c:v>103</c:v>
                </c:pt>
                <c:pt idx="13">
                  <c:v>72</c:v>
                </c:pt>
                <c:pt idx="14">
                  <c:v>96</c:v>
                </c:pt>
                <c:pt idx="15">
                  <c:v>115</c:v>
                </c:pt>
                <c:pt idx="16">
                  <c:v>95</c:v>
                </c:pt>
                <c:pt idx="17">
                  <c:v>82</c:v>
                </c:pt>
                <c:pt idx="18">
                  <c:v>108</c:v>
                </c:pt>
                <c:pt idx="19">
                  <c:v>90</c:v>
                </c:pt>
                <c:pt idx="20">
                  <c:v>80</c:v>
                </c:pt>
                <c:pt idx="21">
                  <c:v>94</c:v>
                </c:pt>
                <c:pt idx="22">
                  <c:v>91</c:v>
                </c:pt>
                <c:pt idx="23">
                  <c:v>71</c:v>
                </c:pt>
                <c:pt idx="24">
                  <c:v>81</c:v>
                </c:pt>
                <c:pt idx="25">
                  <c:v>82</c:v>
                </c:pt>
                <c:pt idx="26">
                  <c:v>104</c:v>
                </c:pt>
                <c:pt idx="27">
                  <c:v>107</c:v>
                </c:pt>
                <c:pt idx="28">
                  <c:v>110</c:v>
                </c:pt>
                <c:pt idx="29">
                  <c:v>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'S:\DMV Evolution\MWM-''Measure What Matters''\CVSD\[CCC stats.xls]W-Rcvd vs. Open'!$A$3</c:f>
              <c:strCache>
                <c:ptCount val="1"/>
                <c:pt idx="0">
                  <c:v>               Cases Open (Running Total)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'[1]W-Rcvd vs. Open'!$B$1:$AE$1</c:f>
              <c:numCache>
                <c:formatCode>General</c:formatCode>
                <c:ptCount val="30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  <c:pt idx="15">
                  <c:v>41365</c:v>
                </c:pt>
                <c:pt idx="16">
                  <c:v>41407</c:v>
                </c:pt>
                <c:pt idx="17">
                  <c:v>41438</c:v>
                </c:pt>
                <c:pt idx="18">
                  <c:v>41468</c:v>
                </c:pt>
                <c:pt idx="19">
                  <c:v>41487</c:v>
                </c:pt>
                <c:pt idx="20">
                  <c:v>41530</c:v>
                </c:pt>
                <c:pt idx="21">
                  <c:v>41548</c:v>
                </c:pt>
                <c:pt idx="22">
                  <c:v>41591</c:v>
                </c:pt>
                <c:pt idx="23">
                  <c:v>41609</c:v>
                </c:pt>
                <c:pt idx="24">
                  <c:v>41653</c:v>
                </c:pt>
                <c:pt idx="25">
                  <c:v>41684</c:v>
                </c:pt>
                <c:pt idx="26">
                  <c:v>41712</c:v>
                </c:pt>
                <c:pt idx="27">
                  <c:v>41743</c:v>
                </c:pt>
                <c:pt idx="28">
                  <c:v>41773</c:v>
                </c:pt>
                <c:pt idx="29">
                  <c:v>41804</c:v>
                </c:pt>
              </c:numCache>
            </c:numRef>
          </c:cat>
          <c:val>
            <c:numRef>
              <c:f>'[1]W-Rcvd vs. Open'!$B$3:$AE$3</c:f>
              <c:numCache>
                <c:formatCode>General</c:formatCode>
                <c:ptCount val="30"/>
                <c:pt idx="0">
                  <c:v>259</c:v>
                </c:pt>
                <c:pt idx="1">
                  <c:v>280</c:v>
                </c:pt>
                <c:pt idx="2">
                  <c:v>220</c:v>
                </c:pt>
                <c:pt idx="3">
                  <c:v>144</c:v>
                </c:pt>
                <c:pt idx="4">
                  <c:v>131</c:v>
                </c:pt>
                <c:pt idx="5">
                  <c:v>101</c:v>
                </c:pt>
                <c:pt idx="6">
                  <c:v>91</c:v>
                </c:pt>
                <c:pt idx="7">
                  <c:v>46</c:v>
                </c:pt>
                <c:pt idx="8">
                  <c:v>39</c:v>
                </c:pt>
                <c:pt idx="9">
                  <c:v>42</c:v>
                </c:pt>
                <c:pt idx="10">
                  <c:v>34</c:v>
                </c:pt>
                <c:pt idx="11">
                  <c:v>37</c:v>
                </c:pt>
                <c:pt idx="12">
                  <c:v>40</c:v>
                </c:pt>
                <c:pt idx="13">
                  <c:v>41</c:v>
                </c:pt>
                <c:pt idx="14">
                  <c:v>35</c:v>
                </c:pt>
                <c:pt idx="15">
                  <c:v>38</c:v>
                </c:pt>
                <c:pt idx="16">
                  <c:v>31</c:v>
                </c:pt>
                <c:pt idx="17">
                  <c:v>25</c:v>
                </c:pt>
                <c:pt idx="18">
                  <c:v>28</c:v>
                </c:pt>
                <c:pt idx="19">
                  <c:v>27</c:v>
                </c:pt>
                <c:pt idx="20">
                  <c:v>28</c:v>
                </c:pt>
                <c:pt idx="21">
                  <c:v>26</c:v>
                </c:pt>
                <c:pt idx="22">
                  <c:v>34</c:v>
                </c:pt>
                <c:pt idx="23">
                  <c:v>32</c:v>
                </c:pt>
                <c:pt idx="24">
                  <c:v>29</c:v>
                </c:pt>
                <c:pt idx="25">
                  <c:v>24</c:v>
                </c:pt>
                <c:pt idx="26">
                  <c:v>36</c:v>
                </c:pt>
                <c:pt idx="27">
                  <c:v>34</c:v>
                </c:pt>
                <c:pt idx="28">
                  <c:v>43</c:v>
                </c:pt>
                <c:pt idx="29">
                  <c:v>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455608"/>
        <c:axId val="228475368"/>
      </c:lineChart>
      <c:catAx>
        <c:axId val="228455608"/>
        <c:scaling>
          <c:orientation val="minMax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28475368"/>
        <c:crosses val="autoZero"/>
        <c:auto val="1"/>
        <c:lblAlgn val="ctr"/>
        <c:lblOffset val="100"/>
        <c:noMultiLvlLbl val="1"/>
      </c:catAx>
      <c:valAx>
        <c:axId val="228475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2845560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2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ysClr val="windowText" lastClr="000000"/>
          </a:solidFill>
        </a:ln>
      </c:spPr>
    </c:plotArea>
    <c:legend>
      <c:legendPos val="t"/>
      <c:overlay val="0"/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Consumer Complaint Cases
January 2014 - Feb</a:t>
            </a:r>
            <a:r>
              <a:rPr lang="en-US" baseline="0"/>
              <a:t> </a:t>
            </a:r>
            <a:r>
              <a:rPr lang="en-US"/>
              <a:t> 2014
Total Cases Received: </a:t>
            </a:r>
            <a:r>
              <a:rPr lang="en-US" baseline="0"/>
              <a:t> </a:t>
            </a:r>
            <a:r>
              <a:rPr lang="en-US"/>
              <a:t>Total Cases Closed:
Total Cases Presently Open: </a:t>
            </a:r>
          </a:p>
        </c:rich>
      </c:tx>
      <c:layout>
        <c:manualLayout>
          <c:xMode val="edge"/>
          <c:yMode val="edge"/>
          <c:x val="0.28216560249212452"/>
          <c:y val="2.172370610536428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452661279293431E-3"/>
          <c:y val="0.17414475986546213"/>
          <c:w val="0.99149020358506001"/>
          <c:h val="0.687296416938110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'S:\DMV Evolution\MWM-''Measure What Matters''\CVSD\[CCC stats.xls]W-Cons Comp Status'!$B$20</c:f>
              <c:strCache>
                <c:ptCount val="1"/>
                <c:pt idx="0">
                  <c:v>Case Open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'[1]W-Cons Comp Status'!$A$21:$A$44</c:f>
              <c:numCache>
                <c:formatCode>General</c:formatCode>
                <c:ptCount val="24"/>
                <c:pt idx="0">
                  <c:v>41287</c:v>
                </c:pt>
                <c:pt idx="1">
                  <c:v>41318</c:v>
                </c:pt>
                <c:pt idx="2">
                  <c:v>41346</c:v>
                </c:pt>
                <c:pt idx="3">
                  <c:v>41377</c:v>
                </c:pt>
                <c:pt idx="4">
                  <c:v>41407</c:v>
                </c:pt>
                <c:pt idx="5">
                  <c:v>41438</c:v>
                </c:pt>
                <c:pt idx="6">
                  <c:v>41468</c:v>
                </c:pt>
                <c:pt idx="7">
                  <c:v>41487</c:v>
                </c:pt>
                <c:pt idx="8">
                  <c:v>41530</c:v>
                </c:pt>
                <c:pt idx="9">
                  <c:v>41560</c:v>
                </c:pt>
                <c:pt idx="10">
                  <c:v>41591</c:v>
                </c:pt>
                <c:pt idx="11">
                  <c:v>41609</c:v>
                </c:pt>
                <c:pt idx="12">
                  <c:v>41653</c:v>
                </c:pt>
                <c:pt idx="13">
                  <c:v>41684</c:v>
                </c:pt>
                <c:pt idx="14">
                  <c:v>41712</c:v>
                </c:pt>
                <c:pt idx="15">
                  <c:v>41743</c:v>
                </c:pt>
                <c:pt idx="16">
                  <c:v>41773</c:v>
                </c:pt>
                <c:pt idx="17">
                  <c:v>41804</c:v>
                </c:pt>
                <c:pt idx="18">
                  <c:v>41834</c:v>
                </c:pt>
                <c:pt idx="19">
                  <c:v>41865</c:v>
                </c:pt>
                <c:pt idx="20">
                  <c:v>41896</c:v>
                </c:pt>
                <c:pt idx="21">
                  <c:v>41926</c:v>
                </c:pt>
                <c:pt idx="22">
                  <c:v>41957</c:v>
                </c:pt>
                <c:pt idx="23">
                  <c:v>41987</c:v>
                </c:pt>
              </c:numCache>
            </c:numRef>
          </c:cat>
          <c:val>
            <c:numRef>
              <c:f>'[1]W-Cons Comp Status'!$B$21:$B$44</c:f>
              <c:numCache>
                <c:formatCode>General</c:formatCode>
                <c:ptCount val="24"/>
                <c:pt idx="0">
                  <c:v>40</c:v>
                </c:pt>
                <c:pt idx="1">
                  <c:v>41</c:v>
                </c:pt>
                <c:pt idx="2">
                  <c:v>35</c:v>
                </c:pt>
                <c:pt idx="3">
                  <c:v>38</c:v>
                </c:pt>
                <c:pt idx="4">
                  <c:v>31</c:v>
                </c:pt>
                <c:pt idx="5">
                  <c:v>25</c:v>
                </c:pt>
                <c:pt idx="6">
                  <c:v>28</c:v>
                </c:pt>
                <c:pt idx="7">
                  <c:v>27</c:v>
                </c:pt>
                <c:pt idx="8">
                  <c:v>28</c:v>
                </c:pt>
                <c:pt idx="9">
                  <c:v>26</c:v>
                </c:pt>
                <c:pt idx="10">
                  <c:v>34</c:v>
                </c:pt>
                <c:pt idx="11">
                  <c:v>32</c:v>
                </c:pt>
                <c:pt idx="12">
                  <c:v>29</c:v>
                </c:pt>
                <c:pt idx="13">
                  <c:v>24</c:v>
                </c:pt>
                <c:pt idx="14">
                  <c:v>36</c:v>
                </c:pt>
                <c:pt idx="15">
                  <c:v>34</c:v>
                </c:pt>
                <c:pt idx="16">
                  <c:v>43</c:v>
                </c:pt>
                <c:pt idx="17">
                  <c:v>32</c:v>
                </c:pt>
              </c:numCache>
            </c:numRef>
          </c:val>
        </c:ser>
        <c:ser>
          <c:idx val="1"/>
          <c:order val="1"/>
          <c:tx>
            <c:strRef>
              <c:f>'S:\DMV Evolution\MWM-''Measure What Matters''\CVSD\[CCC stats.xls]W-Cons Comp Status'!$C$20</c:f>
              <c:strCache>
                <c:ptCount val="1"/>
                <c:pt idx="0">
                  <c:v>Cases Received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'[1]W-Cons Comp Status'!$A$21:$A$44</c:f>
              <c:numCache>
                <c:formatCode>General</c:formatCode>
                <c:ptCount val="24"/>
                <c:pt idx="0">
                  <c:v>41287</c:v>
                </c:pt>
                <c:pt idx="1">
                  <c:v>41318</c:v>
                </c:pt>
                <c:pt idx="2">
                  <c:v>41346</c:v>
                </c:pt>
                <c:pt idx="3">
                  <c:v>41377</c:v>
                </c:pt>
                <c:pt idx="4">
                  <c:v>41407</c:v>
                </c:pt>
                <c:pt idx="5">
                  <c:v>41438</c:v>
                </c:pt>
                <c:pt idx="6">
                  <c:v>41468</c:v>
                </c:pt>
                <c:pt idx="7">
                  <c:v>41487</c:v>
                </c:pt>
                <c:pt idx="8">
                  <c:v>41530</c:v>
                </c:pt>
                <c:pt idx="9">
                  <c:v>41560</c:v>
                </c:pt>
                <c:pt idx="10">
                  <c:v>41591</c:v>
                </c:pt>
                <c:pt idx="11">
                  <c:v>41609</c:v>
                </c:pt>
                <c:pt idx="12">
                  <c:v>41653</c:v>
                </c:pt>
                <c:pt idx="13">
                  <c:v>41684</c:v>
                </c:pt>
                <c:pt idx="14">
                  <c:v>41712</c:v>
                </c:pt>
                <c:pt idx="15">
                  <c:v>41743</c:v>
                </c:pt>
                <c:pt idx="16">
                  <c:v>41773</c:v>
                </c:pt>
                <c:pt idx="17">
                  <c:v>41804</c:v>
                </c:pt>
                <c:pt idx="18">
                  <c:v>41834</c:v>
                </c:pt>
                <c:pt idx="19">
                  <c:v>41865</c:v>
                </c:pt>
                <c:pt idx="20">
                  <c:v>41896</c:v>
                </c:pt>
                <c:pt idx="21">
                  <c:v>41926</c:v>
                </c:pt>
                <c:pt idx="22">
                  <c:v>41957</c:v>
                </c:pt>
                <c:pt idx="23">
                  <c:v>41987</c:v>
                </c:pt>
              </c:numCache>
            </c:numRef>
          </c:cat>
          <c:val>
            <c:numRef>
              <c:f>'[1]W-Cons Comp Status'!$C$21:$C$44</c:f>
              <c:numCache>
                <c:formatCode>General</c:formatCode>
                <c:ptCount val="24"/>
                <c:pt idx="0">
                  <c:v>103</c:v>
                </c:pt>
                <c:pt idx="1">
                  <c:v>72</c:v>
                </c:pt>
                <c:pt idx="2">
                  <c:v>96</c:v>
                </c:pt>
                <c:pt idx="3">
                  <c:v>115</c:v>
                </c:pt>
                <c:pt idx="4">
                  <c:v>95</c:v>
                </c:pt>
                <c:pt idx="5">
                  <c:v>82</c:v>
                </c:pt>
                <c:pt idx="6">
                  <c:v>108</c:v>
                </c:pt>
                <c:pt idx="7">
                  <c:v>90</c:v>
                </c:pt>
                <c:pt idx="8">
                  <c:v>80</c:v>
                </c:pt>
                <c:pt idx="9">
                  <c:v>94</c:v>
                </c:pt>
                <c:pt idx="10">
                  <c:v>91</c:v>
                </c:pt>
                <c:pt idx="11">
                  <c:v>71</c:v>
                </c:pt>
                <c:pt idx="12">
                  <c:v>81</c:v>
                </c:pt>
                <c:pt idx="13">
                  <c:v>82</c:v>
                </c:pt>
                <c:pt idx="14">
                  <c:v>104</c:v>
                </c:pt>
                <c:pt idx="15">
                  <c:v>107</c:v>
                </c:pt>
                <c:pt idx="16">
                  <c:v>110</c:v>
                </c:pt>
                <c:pt idx="17">
                  <c:v>89</c:v>
                </c:pt>
              </c:numCache>
            </c:numRef>
          </c:val>
        </c:ser>
        <c:ser>
          <c:idx val="2"/>
          <c:order val="2"/>
          <c:tx>
            <c:strRef>
              <c:f>'S:\DMV Evolution\MWM-''Measure What Matters''\CVSD\[CCC stats.xls]W-Cons Comp Status'!$D$20</c:f>
              <c:strCache>
                <c:ptCount val="1"/>
                <c:pt idx="0">
                  <c:v>Cases Closed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'[1]W-Cons Comp Status'!$A$21:$A$44</c:f>
              <c:numCache>
                <c:formatCode>General</c:formatCode>
                <c:ptCount val="24"/>
                <c:pt idx="0">
                  <c:v>41287</c:v>
                </c:pt>
                <c:pt idx="1">
                  <c:v>41318</c:v>
                </c:pt>
                <c:pt idx="2">
                  <c:v>41346</c:v>
                </c:pt>
                <c:pt idx="3">
                  <c:v>41377</c:v>
                </c:pt>
                <c:pt idx="4">
                  <c:v>41407</c:v>
                </c:pt>
                <c:pt idx="5">
                  <c:v>41438</c:v>
                </c:pt>
                <c:pt idx="6">
                  <c:v>41468</c:v>
                </c:pt>
                <c:pt idx="7">
                  <c:v>41487</c:v>
                </c:pt>
                <c:pt idx="8">
                  <c:v>41530</c:v>
                </c:pt>
                <c:pt idx="9">
                  <c:v>41560</c:v>
                </c:pt>
                <c:pt idx="10">
                  <c:v>41591</c:v>
                </c:pt>
                <c:pt idx="11">
                  <c:v>41609</c:v>
                </c:pt>
                <c:pt idx="12">
                  <c:v>41653</c:v>
                </c:pt>
                <c:pt idx="13">
                  <c:v>41684</c:v>
                </c:pt>
                <c:pt idx="14">
                  <c:v>41712</c:v>
                </c:pt>
                <c:pt idx="15">
                  <c:v>41743</c:v>
                </c:pt>
                <c:pt idx="16">
                  <c:v>41773</c:v>
                </c:pt>
                <c:pt idx="17">
                  <c:v>41804</c:v>
                </c:pt>
                <c:pt idx="18">
                  <c:v>41834</c:v>
                </c:pt>
                <c:pt idx="19">
                  <c:v>41865</c:v>
                </c:pt>
                <c:pt idx="20">
                  <c:v>41896</c:v>
                </c:pt>
                <c:pt idx="21">
                  <c:v>41926</c:v>
                </c:pt>
                <c:pt idx="22">
                  <c:v>41957</c:v>
                </c:pt>
                <c:pt idx="23">
                  <c:v>41987</c:v>
                </c:pt>
              </c:numCache>
            </c:numRef>
          </c:cat>
          <c:val>
            <c:numRef>
              <c:f>'[1]W-Cons Comp Status'!$D$21:$D$44</c:f>
              <c:numCache>
                <c:formatCode>General</c:formatCode>
                <c:ptCount val="24"/>
                <c:pt idx="0">
                  <c:v>104</c:v>
                </c:pt>
                <c:pt idx="1">
                  <c:v>75</c:v>
                </c:pt>
                <c:pt idx="2">
                  <c:v>102</c:v>
                </c:pt>
                <c:pt idx="3">
                  <c:v>113</c:v>
                </c:pt>
                <c:pt idx="4">
                  <c:v>88</c:v>
                </c:pt>
                <c:pt idx="5">
                  <c:v>88</c:v>
                </c:pt>
                <c:pt idx="6">
                  <c:v>94</c:v>
                </c:pt>
                <c:pt idx="7">
                  <c:v>110</c:v>
                </c:pt>
                <c:pt idx="8">
                  <c:v>76</c:v>
                </c:pt>
                <c:pt idx="9">
                  <c:v>101</c:v>
                </c:pt>
                <c:pt idx="10">
                  <c:v>80</c:v>
                </c:pt>
                <c:pt idx="11">
                  <c:v>76</c:v>
                </c:pt>
                <c:pt idx="12">
                  <c:v>78</c:v>
                </c:pt>
                <c:pt idx="13">
                  <c:v>88</c:v>
                </c:pt>
                <c:pt idx="14">
                  <c:v>92</c:v>
                </c:pt>
                <c:pt idx="15">
                  <c:v>99</c:v>
                </c:pt>
                <c:pt idx="16">
                  <c:v>106</c:v>
                </c:pt>
                <c:pt idx="17">
                  <c:v>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382864"/>
        <c:axId val="114383256"/>
      </c:barChart>
      <c:dateAx>
        <c:axId val="1143828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Month</a:t>
                </a:r>
              </a:p>
            </c:rich>
          </c:tx>
          <c:layout>
            <c:manualLayout>
              <c:xMode val="edge"/>
              <c:yMode val="edge"/>
              <c:x val="0.42714126807563962"/>
              <c:y val="0.94462559827080439"/>
            </c:manualLayout>
          </c:layout>
          <c:overlay val="0"/>
          <c:spPr>
            <a:noFill/>
            <a:ln w="25400">
              <a:noFill/>
            </a:ln>
          </c:spPr>
        </c:title>
        <c:numFmt formatCode="mmm\-yy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83256"/>
        <c:crosses val="autoZero"/>
        <c:auto val="1"/>
        <c:lblOffset val="100"/>
        <c:baseTimeUnit val="months"/>
        <c:majorUnit val="1"/>
        <c:majorTimeUnit val="months"/>
        <c:minorUnit val="1"/>
        <c:minorTimeUnit val="months"/>
      </c:dateAx>
      <c:valAx>
        <c:axId val="114383256"/>
        <c:scaling>
          <c:orientation val="minMax"/>
        </c:scaling>
        <c:delete val="1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Status</a:t>
                </a:r>
              </a:p>
            </c:rich>
          </c:tx>
          <c:layout>
            <c:manualLayout>
              <c:xMode val="edge"/>
              <c:yMode val="edge"/>
              <c:x val="1.2235934356926185E-2"/>
              <c:y val="0.5162866896539893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crossAx val="114382864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7096750837179826"/>
          <c:y val="4.7171358482150517E-2"/>
          <c:w val="0.12013359842811644"/>
          <c:h val="0.1042344706911636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7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1"/>
      <a:tileRect/>
    </a:gra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8FE2EC-A4DE-483F-8F30-3FDED485F11D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2AD78EE-A400-458B-973D-098B3DBA8EDC}" type="pres">
      <dgm:prSet presAssocID="{7A8FE2EC-A4DE-483F-8F30-3FDED485F11D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EF97072D-C6C5-4975-8497-F4AE7425A4EB}" type="presOf" srcId="{7A8FE2EC-A4DE-483F-8F30-3FDED485F11D}" destId="{62AD78EE-A400-458B-973D-098B3DBA8EDC}" srcOrd="0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0.501</cdr:x>
      <cdr:y>0.50325</cdr:y>
    </cdr:from>
    <cdr:to>
      <cdr:x>0.511</cdr:x>
      <cdr:y>0.53475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90050" y="2943182"/>
          <a:ext cx="85630" cy="1842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C0B30-191B-49CA-9BB0-315BC1F12548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6C24C-C0E4-478F-8AE9-273366D30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5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60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Cheryl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47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Review: what do you</a:t>
            </a:r>
            <a:r>
              <a:rPr lang="en-US" baseline="0" dirty="0" smtClean="0"/>
              <a:t> want to get out of today’s workshop</a:t>
            </a:r>
            <a:r>
              <a:rPr lang="en-US" baseline="0" dirty="0" smtClean="0"/>
              <a:t>?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can we help you put these tools into motion?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66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Laurie</a:t>
            </a:r>
            <a:r>
              <a:rPr lang="en-US" baseline="0" dirty="0" smtClean="0"/>
              <a:t> Ann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522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</a:p>
          <a:p>
            <a:endParaRPr lang="en-US" dirty="0" smtClean="0"/>
          </a:p>
          <a:p>
            <a:r>
              <a:rPr lang="en-US" dirty="0" err="1" smtClean="0"/>
              <a:t>LeanCT</a:t>
            </a:r>
            <a:r>
              <a:rPr lang="en-US" dirty="0" smtClean="0"/>
              <a:t> website</a:t>
            </a:r>
          </a:p>
          <a:p>
            <a:endParaRPr lang="en-US" dirty="0" smtClean="0"/>
          </a:p>
          <a:p>
            <a:r>
              <a:rPr lang="en-US" dirty="0" smtClean="0"/>
              <a:t>Handout – </a:t>
            </a:r>
            <a:r>
              <a:rPr lang="en-US" dirty="0" err="1" smtClean="0"/>
              <a:t>LeanCT</a:t>
            </a:r>
            <a:r>
              <a:rPr lang="en-US" dirty="0" smtClean="0"/>
              <a:t> metrics</a:t>
            </a:r>
            <a:r>
              <a:rPr lang="en-US" baseline="0" dirty="0" smtClean="0"/>
              <a:t> guide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68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</a:p>
          <a:p>
            <a:endParaRPr lang="en-US" dirty="0" smtClean="0"/>
          </a:p>
          <a:p>
            <a:r>
              <a:rPr lang="en-US" dirty="0" smtClean="0"/>
              <a:t>What</a:t>
            </a:r>
            <a:r>
              <a:rPr lang="en-US" baseline="0" dirty="0" smtClean="0"/>
              <a:t> happens when the customer experiences this service?</a:t>
            </a:r>
          </a:p>
          <a:p>
            <a:r>
              <a:rPr lang="en-US" baseline="0" dirty="0" smtClean="0"/>
              <a:t>How can we manage this process?</a:t>
            </a:r>
          </a:p>
          <a:p>
            <a:r>
              <a:rPr lang="en-US" baseline="0" dirty="0" smtClean="0"/>
              <a:t>Who is better off? </a:t>
            </a:r>
          </a:p>
          <a:p>
            <a:r>
              <a:rPr lang="en-US" baseline="0" dirty="0" smtClean="0"/>
              <a:t>How do we know?</a:t>
            </a:r>
          </a:p>
          <a:p>
            <a:endParaRPr lang="en-US" baseline="0" dirty="0" smtClean="0"/>
          </a:p>
          <a:p>
            <a:r>
              <a:rPr lang="en-US" baseline="0" dirty="0" smtClean="0"/>
              <a:t>**We must develop tolerance for failure and unpredictability – it is inherent in data and in process improvement!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15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Cindy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52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Cindy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498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Cindy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646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Cindy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5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 smtClean="0"/>
              <a:t>Intro – Alison, Laurie Ann, Cheryl</a:t>
            </a:r>
            <a:r>
              <a:rPr lang="en-US" sz="1000" baseline="0" dirty="0" smtClean="0"/>
              <a:t> and Cindy</a:t>
            </a:r>
          </a:p>
          <a:p>
            <a:endParaRPr lang="en-US" sz="1000" dirty="0" smtClean="0"/>
          </a:p>
          <a:p>
            <a:r>
              <a:rPr lang="en-US" sz="1000" dirty="0" smtClean="0"/>
              <a:t>Review of the workshop</a:t>
            </a:r>
            <a:r>
              <a:rPr lang="en-US" sz="1000" baseline="0" dirty="0" smtClean="0"/>
              <a:t> and </a:t>
            </a:r>
            <a:r>
              <a:rPr lang="en-US" sz="1000" dirty="0" smtClean="0"/>
              <a:t>intended </a:t>
            </a:r>
            <a:r>
              <a:rPr lang="en-US" sz="1000" dirty="0" smtClean="0"/>
              <a:t>outcome, mention</a:t>
            </a:r>
            <a:r>
              <a:rPr lang="en-US" sz="1000" baseline="0" dirty="0" smtClean="0"/>
              <a:t> Steering Committee and that we are all here to help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Overview of Agenda</a:t>
            </a:r>
          </a:p>
          <a:p>
            <a:endParaRPr lang="en-US" sz="1000" dirty="0" smtClean="0"/>
          </a:p>
          <a:p>
            <a:r>
              <a:rPr lang="en-US" sz="1000" dirty="0" smtClean="0"/>
              <a:t>Housekeeping (restrooms, exits, breaks, </a:t>
            </a:r>
            <a:r>
              <a:rPr lang="en-US" sz="1000" dirty="0" err="1" smtClean="0"/>
              <a:t>etc</a:t>
            </a:r>
            <a:r>
              <a:rPr lang="en-US" sz="1000" dirty="0" smtClean="0"/>
              <a:t>) – Lisa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372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Laurie Ann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81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625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84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Introduce yourself</a:t>
            </a:r>
          </a:p>
          <a:p>
            <a:endParaRPr lang="en-US" baseline="0" dirty="0" smtClean="0"/>
          </a:p>
          <a:p>
            <a:r>
              <a:rPr lang="en-US" baseline="0" dirty="0" smtClean="0"/>
              <a:t>Name, Agency, Title, Lean Coordinator?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D52B1-736E-4C93-AC11-8A460F25F6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86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D9B78-B678-47A5-AEAB-288CF82667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15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95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</a:p>
          <a:p>
            <a:endParaRPr lang="en-US" dirty="0" smtClean="0"/>
          </a:p>
          <a:p>
            <a:r>
              <a:rPr lang="en-US" dirty="0" smtClean="0"/>
              <a:t>Handouts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en-US" baseline="0" dirty="0" smtClean="0"/>
              <a:t>project selection, what is a “Lean” project, sample project tracking form, sample reporting </a:t>
            </a:r>
            <a:r>
              <a:rPr lang="en-US" baseline="0" dirty="0" smtClean="0"/>
              <a:t>template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may look different for your agency, based on internal culture, values and org structure. Take what you can and adapt it as you see fit.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30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03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04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Cheryl</a:t>
            </a:r>
          </a:p>
          <a:p>
            <a:endParaRPr lang="en-US" dirty="0" smtClean="0"/>
          </a:p>
          <a:p>
            <a:r>
              <a:rPr lang="en-US" dirty="0" smtClean="0"/>
              <a:t>Handouts – Roles, Lean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6C24C-C0E4-478F-8AE9-273366D30C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45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4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9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2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0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2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0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51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8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1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7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F8373DD7-3EB2-4D95-A3B7-346CC2F127C5}" type="datetimeFigureOut">
              <a:rPr lang="en-US" smtClean="0"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8477E93-9F60-4F06-B556-E648E44D4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8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.gov/LeanC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jpeg"/><Relationship Id="rId7" Type="http://schemas.microsoft.com/office/2007/relationships/hdphoto" Target="../media/hdphoto1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1.jpeg"/><Relationship Id="rId4" Type="http://schemas.openxmlformats.org/officeDocument/2006/relationships/image" Target="../media/image6.jp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827395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Lean Coordinator Workshop</a:t>
            </a:r>
            <a:endParaRPr lang="en-US" sz="66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0286" y="4250967"/>
            <a:ext cx="8882743" cy="1655762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August 14, 2014</a:t>
            </a:r>
          </a:p>
          <a:p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DOT Training Center</a:t>
            </a:r>
          </a:p>
          <a:p>
            <a:r>
              <a:rPr lang="en-US" sz="2800" b="1" dirty="0" smtClean="0"/>
              <a:t>Presented by Members of the Statewide Process Improvement Steering Committee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8314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92" y="1123836"/>
            <a:ext cx="3099881" cy="460118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DOT Case Study : PARS</a:t>
            </a:r>
            <a:endParaRPr lang="en-US" sz="4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4" t="11136" r="1587" b="2534"/>
          <a:stretch/>
        </p:blipFill>
        <p:spPr>
          <a:xfrm>
            <a:off x="4223657" y="865775"/>
            <a:ext cx="6999927" cy="5117306"/>
          </a:xfrm>
        </p:spPr>
      </p:pic>
    </p:spTree>
    <p:extLst>
      <p:ext uri="{BB962C8B-B14F-4D97-AF65-F5344CB8AC3E}">
        <p14:creationId xmlns:p14="http://schemas.microsoft.com/office/powerpoint/2010/main" val="2984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18976" y="1443151"/>
            <a:ext cx="2127424" cy="3230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BREAK</a:t>
            </a:r>
            <a:endParaRPr lang="en-US" sz="40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894" y="937269"/>
            <a:ext cx="3472694" cy="424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Measuring Success : Key Elements and Questions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Use data to help make decisions</a:t>
            </a:r>
          </a:p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Project specific measurement and roll-up – relate to overall goals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P-D-</a:t>
            </a:r>
            <a:r>
              <a:rPr lang="en-US" sz="3600" b="1" dirty="0" smtClean="0">
                <a:solidFill>
                  <a:srgbClr val="FF0000"/>
                </a:solidFill>
              </a:rPr>
              <a:t>C-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A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What can we collect and who should be responsible? 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How can we make reporting on our data easier?</a:t>
            </a:r>
          </a:p>
        </p:txBody>
      </p:sp>
    </p:spTree>
    <p:extLst>
      <p:ext uri="{BB962C8B-B14F-4D97-AF65-F5344CB8AC3E}">
        <p14:creationId xmlns:p14="http://schemas.microsoft.com/office/powerpoint/2010/main" val="94082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Measuring Success: How it All Fits Together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7394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Results Based Accountability </a:t>
            </a:r>
          </a:p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Balanced Score Cards</a:t>
            </a:r>
          </a:p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Lean</a:t>
            </a:r>
          </a:p>
        </p:txBody>
      </p:sp>
    </p:spTree>
    <p:extLst>
      <p:ext uri="{BB962C8B-B14F-4D97-AF65-F5344CB8AC3E}">
        <p14:creationId xmlns:p14="http://schemas.microsoft.com/office/powerpoint/2010/main" val="9526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Measuring Success : Technical Help</a:t>
            </a:r>
            <a:endParaRPr lang="en-US" sz="40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60812" y="1444112"/>
            <a:ext cx="6628030" cy="39606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20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8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6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Baseline data 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Benchmarking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Measurement categories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Regular discussion – “what gets measured, gets managed”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Templates/tools/hints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What data does your agency collect? Talk to your Open Data Officer</a:t>
            </a:r>
          </a:p>
        </p:txBody>
      </p:sp>
    </p:spTree>
    <p:extLst>
      <p:ext uri="{BB962C8B-B14F-4D97-AF65-F5344CB8AC3E}">
        <p14:creationId xmlns:p14="http://schemas.microsoft.com/office/powerpoint/2010/main" val="108449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977406"/>
            <a:ext cx="2947482" cy="460118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Measureable Objectives</a:t>
            </a:r>
            <a:endParaRPr lang="en-US" sz="40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69900" y="-290433"/>
            <a:ext cx="7680416" cy="4280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20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8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6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- an action verb (increase/decrease)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-measureable output (count, %, rate)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- quantity improvement (by x %)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- time frame (by xx/xx/xx)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900" y="3277998"/>
            <a:ext cx="5894472" cy="32537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" y="6315075"/>
            <a:ext cx="361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presented by the State of Maine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897207"/>
              </p:ext>
            </p:extLst>
          </p:nvPr>
        </p:nvGraphicFramePr>
        <p:xfrm>
          <a:off x="1" y="770022"/>
          <a:ext cx="11983452" cy="608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909476" y="-1604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smtClean="0">
                <a:solidFill>
                  <a:schemeClr val="accent5">
                    <a:lumMod val="75000"/>
                  </a:schemeClr>
                </a:solidFill>
              </a:rPr>
              <a:t>DMV Case Study: KPIs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8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947706"/>
              </p:ext>
            </p:extLst>
          </p:nvPr>
        </p:nvGraphicFramePr>
        <p:xfrm>
          <a:off x="264389" y="835610"/>
          <a:ext cx="11735105" cy="5853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09476" y="-1604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DMV Case Study: KPIs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8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09476" y="-1604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DMV Case Study: KPIs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589123"/>
              </p:ext>
            </p:extLst>
          </p:nvPr>
        </p:nvGraphicFramePr>
        <p:xfrm>
          <a:off x="173619" y="753980"/>
          <a:ext cx="11874002" cy="576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664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476611"/>
              </p:ext>
            </p:extLst>
          </p:nvPr>
        </p:nvGraphicFramePr>
        <p:xfrm>
          <a:off x="32995" y="988678"/>
          <a:ext cx="12159005" cy="5692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909476" y="-1604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smtClean="0">
                <a:solidFill>
                  <a:schemeClr val="accent5">
                    <a:lumMod val="75000"/>
                  </a:schemeClr>
                </a:solidFill>
              </a:rPr>
              <a:t>DMV Case Study: KPIs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10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358" y="1191255"/>
            <a:ext cx="8548758" cy="4356055"/>
          </a:xfrm>
        </p:spPr>
      </p:pic>
    </p:spTree>
    <p:extLst>
      <p:ext uri="{BB962C8B-B14F-4D97-AF65-F5344CB8AC3E}">
        <p14:creationId xmlns:p14="http://schemas.microsoft.com/office/powerpoint/2010/main" val="278516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DSS Case Study : Connecting Metrics </a:t>
            </a:r>
            <a:br>
              <a:rPr lang="en-US" sz="4000" b="1" dirty="0" smtClean="0"/>
            </a:br>
            <a:r>
              <a:rPr lang="en-US" sz="4000" b="1" dirty="0" smtClean="0"/>
              <a:t>with Outcomes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925" y="1473603"/>
            <a:ext cx="6730917" cy="39016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0826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Review: What do you want to get out of today’s workshop?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7605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Review of items identified at beginning </a:t>
            </a:r>
          </a:p>
          <a:p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What can we focus the next workshop on?</a:t>
            </a:r>
          </a:p>
          <a:p>
            <a:pPr marL="0" indent="0">
              <a:buNone/>
            </a:pP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11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38" y="0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Thank You!</a:t>
            </a:r>
            <a:endParaRPr lang="en-US" sz="4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>
                <a:solidFill>
                  <a:srgbClr val="0070C0"/>
                </a:solidFill>
                <a:hlinkClick r:id="rId3"/>
              </a:rPr>
              <a:t>www.ct.gov/LeanCT</a:t>
            </a:r>
            <a:endParaRPr lang="en-US" sz="4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15759"/>
          <a:stretch/>
        </p:blipFill>
        <p:spPr>
          <a:xfrm>
            <a:off x="587353" y="3109587"/>
            <a:ext cx="2431052" cy="2218325"/>
          </a:xfrm>
          <a:prstGeom prst="rect">
            <a:avLst/>
          </a:prstGeom>
          <a:ln>
            <a:noFill/>
          </a:ln>
          <a:effectLst>
            <a:outerShdw blurRad="342900" dist="3048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59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4915" y="3556000"/>
            <a:ext cx="7704664" cy="330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0857" y="610166"/>
            <a:ext cx="840377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Good Morning!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endParaRPr lang="en-US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19447" y="2230437"/>
            <a:ext cx="10515600" cy="132556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sz="4900" b="1" dirty="0" smtClean="0">
                <a:latin typeface="+mn-lt"/>
              </a:rPr>
              <a:t>Who’s in the Room? 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019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38869">
            <a:off x="678910" y="2249349"/>
            <a:ext cx="2095500" cy="2095500"/>
          </a:xfrm>
          <a:prstGeom prst="rect">
            <a:avLst/>
          </a:prstGeom>
        </p:spPr>
      </p:pic>
      <p:graphicFrame>
        <p:nvGraphicFramePr>
          <p:cNvPr id="6" name="Content Placeholder 7"/>
          <p:cNvGraphicFramePr>
            <a:graphicFrameLocks/>
          </p:cNvGraphicFramePr>
          <p:nvPr>
            <p:extLst/>
          </p:nvPr>
        </p:nvGraphicFramePr>
        <p:xfrm>
          <a:off x="-631371" y="346024"/>
          <a:ext cx="11896306" cy="607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95578" y="709621"/>
            <a:ext cx="63002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chemeClr val="accent5">
                    <a:lumMod val="75000"/>
                  </a:schemeClr>
                </a:solidFill>
              </a:rPr>
              <a:t>Vision</a:t>
            </a:r>
          </a:p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Serving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the individuals, families, businesses and communities of Connecticut in the most efficient and responsive way.</a:t>
            </a:r>
          </a:p>
          <a:p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478" y="3756609"/>
            <a:ext cx="4208487" cy="280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5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do you want to get out of today’s workshop?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553" y="1123837"/>
            <a:ext cx="7315200" cy="512064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How can we help you? </a:t>
            </a:r>
          </a:p>
          <a:p>
            <a:pPr marL="0" indent="0">
              <a:buNone/>
            </a:pPr>
            <a:endParaRPr lang="en-US" sz="4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What are the issues you are facing? </a:t>
            </a:r>
          </a:p>
          <a:p>
            <a:pPr marL="0" indent="0">
              <a:buNone/>
            </a:pP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Employee Engagement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5109029" y="2002750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Soliciting 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ideas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Tracking ideas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Prioritizing projects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Reporting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</a:rPr>
              <a:t>P-D-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C-A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22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OPM Case Study : </a:t>
            </a:r>
            <a:br>
              <a:rPr lang="en-US" sz="4000" b="1" dirty="0" smtClean="0"/>
            </a:br>
            <a:r>
              <a:rPr lang="en-US" sz="4000" b="1" dirty="0" smtClean="0"/>
              <a:t>Agency Lean Workgroup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105" y="1123837"/>
            <a:ext cx="7315200" cy="460118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Leadership/chair role held by Lean Coordinator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Lean Coordinator has direct line to Secretary</a:t>
            </a:r>
          </a:p>
          <a:p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One member from each division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Solicit ideas – “Suggestions for Innovation”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Track ideas and outcomes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Select projects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Internally facilitate projects when necessary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Monthly meetings</a:t>
            </a:r>
          </a:p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Internal SharePoint site</a:t>
            </a:r>
          </a:p>
        </p:txBody>
      </p:sp>
    </p:spTree>
    <p:extLst>
      <p:ext uri="{BB962C8B-B14F-4D97-AF65-F5344CB8AC3E}">
        <p14:creationId xmlns:p14="http://schemas.microsoft.com/office/powerpoint/2010/main" val="576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OPM Case Study : </a:t>
            </a:r>
            <a:br>
              <a:rPr lang="en-US" sz="4000" b="1" dirty="0" smtClean="0"/>
            </a:br>
            <a:r>
              <a:rPr lang="en-US" sz="4000" b="1" dirty="0" smtClean="0"/>
              <a:t>Agency Lean Workgroup</a:t>
            </a:r>
            <a:endParaRPr lang="en-US" sz="40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2882613" y="-831993"/>
            <a:ext cx="14900061" cy="7689994"/>
            <a:chOff x="0" y="0"/>
            <a:chExt cx="12192000" cy="9667875"/>
          </a:xfrm>
        </p:grpSpPr>
        <p:sp>
          <p:nvSpPr>
            <p:cNvPr id="7" name="Rectangle 6"/>
            <p:cNvSpPr/>
            <p:nvPr/>
          </p:nvSpPr>
          <p:spPr>
            <a:xfrm>
              <a:off x="1085850" y="933450"/>
              <a:ext cx="5876925" cy="8734425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  <a:effectLst>
              <a:outerShdw blurRad="149987" dist="304800" dir="8460000" algn="ctr">
                <a:srgbClr val="000000">
                  <a:alpha val="5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pic>
          <p:nvPicPr>
            <p:cNvPr id="8" name="Picture 7"/>
            <p:cNvPicPr/>
            <p:nvPr/>
          </p:nvPicPr>
          <p:blipFill>
            <a:blip r:embed="rId4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56961">
              <a:off x="853440" y="930910"/>
              <a:ext cx="2660650" cy="2397760"/>
            </a:xfrm>
            <a:prstGeom prst="rect">
              <a:avLst/>
            </a:prstGeom>
            <a:ln>
              <a:noFill/>
            </a:ln>
            <a:effectLst>
              <a:outerShdw blurRad="184150" dist="304800" dir="9360000" sx="110000" sy="110000" algn="ctr">
                <a:srgbClr val="000000">
                  <a:alpha val="64000"/>
                </a:srgbClr>
              </a:outerShdw>
            </a:effectLst>
            <a:scene3d>
              <a:camera prst="perspectiveLeft"/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267075" y="7172325"/>
              <a:ext cx="2543175" cy="16002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48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istral" panose="03090702030407020403" pitchFamily="66" charset="0"/>
                  <a:ea typeface="Calibri" panose="020F0502020204030204" pitchFamily="34" charset="0"/>
                  <a:cs typeface="MV Boli" panose="02000500030200090000" pitchFamily="2" charset="0"/>
                </a:rPr>
                <a:t>YOU fill in the blanks*!  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266825" y="8839200"/>
              <a:ext cx="4822825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istral" panose="03090702030407020403" pitchFamily="66" charset="0"/>
                  <a:ea typeface="Calibri" panose="020F0502020204030204" pitchFamily="34" charset="0"/>
                  <a:cs typeface="MV Boli" panose="02000500030200090000" pitchFamily="2" charset="0"/>
                </a:rPr>
                <a:t>(*complimentary blanks provided on the attached)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1" name="Picture 10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71161">
              <a:off x="992170" y="5278117"/>
              <a:ext cx="2156908" cy="3000729"/>
            </a:xfrm>
            <a:prstGeom prst="rect">
              <a:avLst/>
            </a:prstGeom>
            <a:effectLst>
              <a:outerShdw blurRad="184150" dist="304800" dir="8160000" sx="101000" sy="101000" algn="tr" rotWithShape="0">
                <a:prstClr val="black">
                  <a:alpha val="64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01600" prst="riblet"/>
            </a:sp3d>
          </p:spPr>
        </p:pic>
        <p:pic>
          <p:nvPicPr>
            <p:cNvPr id="12" name="Picture 11"/>
            <p:cNvPicPr/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53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6110" y="4371975"/>
              <a:ext cx="3185063" cy="2723875"/>
            </a:xfrm>
            <a:prstGeom prst="rect">
              <a:avLst/>
            </a:prstGeom>
            <a:ln>
              <a:noFill/>
            </a:ln>
            <a:effectLst>
              <a:outerShdw blurRad="184150" dist="304800" dir="9360000" sx="110000" sy="110000" algn="ctr">
                <a:srgbClr val="000000">
                  <a:alpha val="64000"/>
                </a:srgbClr>
              </a:outerShdw>
            </a:effectLst>
            <a:scene3d>
              <a:camera prst="perspectiveFront" fov="5100000">
                <a:rot lat="0" lon="2100000" rev="0"/>
              </a:camera>
              <a:lightRig rig="flood" dir="t">
                <a:rot lat="0" lon="0" rev="13800000"/>
              </a:lightRig>
            </a:scene3d>
            <a:sp3d extrusionH="107950" prstMaterial="plastic">
              <a:bevelT w="82550" h="63500" prst="divot"/>
              <a:bevelB/>
            </a:sp3d>
          </p:spPr>
        </p:pic>
        <p:pic>
          <p:nvPicPr>
            <p:cNvPr id="13" name="Picture 12"/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72568">
              <a:off x="3592195" y="868680"/>
              <a:ext cx="3237865" cy="3237865"/>
            </a:xfrm>
            <a:prstGeom prst="rect">
              <a:avLst/>
            </a:prstGeom>
            <a:effectLst>
              <a:outerShdw blurRad="241300" dist="241300" dir="8100000" algn="tr" rotWithShape="0">
                <a:prstClr val="black">
                  <a:alpha val="44000"/>
                </a:prstClr>
              </a:outerShdw>
            </a:effectLst>
          </p:spPr>
        </p:pic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3654758" y="1331658"/>
              <a:ext cx="3095625" cy="2114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David" panose="020E0502060401010101" pitchFamily="34" charset="-79"/>
                </a:rPr>
                <a:t>“</a:t>
              </a:r>
              <a:r>
                <a:rPr kumimoji="0" lang="en-US" altLang="en-US" sz="3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istral" panose="03090702030407020403" pitchFamily="66" charset="0"/>
                  <a:ea typeface="Calibri" panose="020F0502020204030204" pitchFamily="34" charset="0"/>
                  <a:cs typeface="David" panose="020E0502060401010101" pitchFamily="34" charset="-79"/>
                </a:rPr>
                <a:t>If I could change one thing about this process it would be...</a:t>
              </a:r>
              <a:r>
                <a:rPr kumimoji="0" lang="en-US" altLang="en-US" sz="3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David" panose="020E0502060401010101" pitchFamily="34" charset="-79"/>
                </a:rPr>
                <a:t>”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3885565" y="3333750"/>
              <a:ext cx="2466975" cy="20955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15"/>
            <p:cNvPicPr/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7007">
              <a:off x="1012190" y="3316605"/>
              <a:ext cx="2882900" cy="2124075"/>
            </a:xfrm>
            <a:prstGeom prst="rect">
              <a:avLst/>
            </a:prstGeom>
            <a:effectLst>
              <a:outerShdw blurRad="76200" dist="38100" dir="11100000" sx="104000" sy="104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16"/>
            <p:cNvPicPr/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72640" y="3409950"/>
              <a:ext cx="387350" cy="38735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 rot="20560565">
              <a:off x="1369725" y="3488722"/>
              <a:ext cx="2651125" cy="101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600" b="0" i="0" u="none" strike="noStrike" cap="none" normalizeH="0" baseline="0" dirty="0" smtClean="0">
                  <a:ln>
                    <a:noFill/>
                  </a:ln>
                  <a:solidFill>
                    <a:srgbClr val="1F4E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kumimoji="0" lang="en-US" altLang="en-US" sz="3600" b="0" i="0" u="none" strike="noStrike" cap="none" normalizeH="0" baseline="0" dirty="0" smtClean="0">
                  <a:ln>
                    <a:noFill/>
                  </a:ln>
                  <a:solidFill>
                    <a:srgbClr val="1F4E79"/>
                  </a:solidFill>
                  <a:effectLst/>
                  <a:latin typeface="Mistral" panose="03090702030407020403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What if</a:t>
              </a:r>
              <a:r>
                <a:rPr kumimoji="0" lang="en-US" altLang="en-US" sz="3600" b="0" i="0" u="none" strike="noStrike" cap="none" normalizeH="0" baseline="0" dirty="0" smtClean="0">
                  <a:ln>
                    <a:noFill/>
                  </a:ln>
                  <a:solidFill>
                    <a:srgbClr val="1F4E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…”</a:t>
              </a:r>
              <a:r>
                <a:rPr kumimoji="0" lang="en-US" altLang="en-US" sz="3600" b="0" i="0" u="none" strike="noStrike" cap="none" normalizeH="0" baseline="0" dirty="0" smtClean="0">
                  <a:ln>
                    <a:noFill/>
                  </a:ln>
                  <a:solidFill>
                    <a:srgbClr val="1F4E79"/>
                  </a:solidFill>
                  <a:effectLst/>
                  <a:latin typeface="Mistral" panose="03090702030407020403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flipV="1">
              <a:off x="1828800" y="4591050"/>
              <a:ext cx="1552575" cy="276225"/>
            </a:xfrm>
            <a:prstGeom prst="line">
              <a:avLst/>
            </a:prstGeom>
            <a:noFill/>
            <a:ln w="22225" cap="flat" cmpd="sng" algn="ctr">
              <a:solidFill>
                <a:schemeClr val="accent5">
                  <a:lumMod val="50000"/>
                </a:schemeClr>
              </a:solidFill>
              <a:prstDash val="solid"/>
              <a:miter lim="800000"/>
            </a:ln>
            <a:effectLst/>
          </p:spPr>
        </p:cxn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12192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187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4581" y="1123836"/>
            <a:ext cx="3340513" cy="460118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Accountability and </a:t>
            </a:r>
            <a:br>
              <a:rPr lang="en-US" sz="4000" b="1" dirty="0" smtClean="0"/>
            </a:br>
            <a:r>
              <a:rPr lang="en-US" sz="4000" b="1" dirty="0" smtClean="0"/>
              <a:t>Follow-Up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70868" y="721575"/>
            <a:ext cx="7315200" cy="5405706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Structure – internal (agency-level) and external (statewide)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Roles – Lean event and beyond</a:t>
            </a:r>
          </a:p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“Managers as messengers”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Team 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and agency committee 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meetings</a:t>
            </a:r>
          </a:p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PARS </a:t>
            </a:r>
            <a:endParaRPr lang="en-US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9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648</TotalTime>
  <Words>662</Words>
  <Application>Microsoft Office PowerPoint</Application>
  <PresentationFormat>Widescreen</PresentationFormat>
  <Paragraphs>157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Corbel</vt:lpstr>
      <vt:lpstr>David</vt:lpstr>
      <vt:lpstr>Mistral</vt:lpstr>
      <vt:lpstr>MV Boli</vt:lpstr>
      <vt:lpstr>Times New Roman</vt:lpstr>
      <vt:lpstr>Wingdings 2</vt:lpstr>
      <vt:lpstr>Frame</vt:lpstr>
      <vt:lpstr>Lean Coordinator Workshop</vt:lpstr>
      <vt:lpstr>PowerPoint Presentation</vt:lpstr>
      <vt:lpstr>Good Morning!  </vt:lpstr>
      <vt:lpstr>PowerPoint Presentation</vt:lpstr>
      <vt:lpstr>What do you want to get out of today’s workshop?</vt:lpstr>
      <vt:lpstr>Employee Engagement</vt:lpstr>
      <vt:lpstr>OPM Case Study :  Agency Lean Workgroup</vt:lpstr>
      <vt:lpstr>OPM Case Study :  Agency Lean Workgroup</vt:lpstr>
      <vt:lpstr>Accountability and  Follow-Up</vt:lpstr>
      <vt:lpstr>DOT Case Study : PARS</vt:lpstr>
      <vt:lpstr>PowerPoint Presentation</vt:lpstr>
      <vt:lpstr>Measuring Success : Key Elements and Questions</vt:lpstr>
      <vt:lpstr>Measuring Success: How it All Fits Together</vt:lpstr>
      <vt:lpstr>Measuring Success : Technical Help</vt:lpstr>
      <vt:lpstr>Measureable Objectives</vt:lpstr>
      <vt:lpstr>PowerPoint Presentation</vt:lpstr>
      <vt:lpstr>DMV Case Study: KPIs</vt:lpstr>
      <vt:lpstr>DMV Case Study: KPIs</vt:lpstr>
      <vt:lpstr>PowerPoint Presentation</vt:lpstr>
      <vt:lpstr>DSS Case Study : Connecting Metrics  with Outcomes</vt:lpstr>
      <vt:lpstr>Review: What do you want to get out of today’s workshop?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Coordinator Workshop</dc:title>
  <dc:creator>Fisher, Alison</dc:creator>
  <cp:lastModifiedBy>Fisher, Alison</cp:lastModifiedBy>
  <cp:revision>47</cp:revision>
  <dcterms:created xsi:type="dcterms:W3CDTF">2014-08-01T19:05:56Z</dcterms:created>
  <dcterms:modified xsi:type="dcterms:W3CDTF">2014-08-13T22:03:11Z</dcterms:modified>
</cp:coreProperties>
</file>