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311" r:id="rId3"/>
    <p:sldId id="290" r:id="rId4"/>
    <p:sldId id="273" r:id="rId5"/>
    <p:sldId id="293" r:id="rId6"/>
    <p:sldId id="310" r:id="rId7"/>
    <p:sldId id="276" r:id="rId8"/>
    <p:sldId id="259" r:id="rId9"/>
    <p:sldId id="277" r:id="rId10"/>
    <p:sldId id="258" r:id="rId11"/>
    <p:sldId id="283" r:id="rId12"/>
    <p:sldId id="308" r:id="rId13"/>
    <p:sldId id="294" r:id="rId14"/>
    <p:sldId id="274" r:id="rId15"/>
    <p:sldId id="309" r:id="rId16"/>
    <p:sldId id="301" r:id="rId17"/>
    <p:sldId id="302" r:id="rId18"/>
    <p:sldId id="303" r:id="rId19"/>
    <p:sldId id="312" r:id="rId20"/>
    <p:sldId id="304" r:id="rId21"/>
    <p:sldId id="330" r:id="rId22"/>
    <p:sldId id="322" r:id="rId23"/>
    <p:sldId id="323" r:id="rId24"/>
    <p:sldId id="324" r:id="rId25"/>
    <p:sldId id="325" r:id="rId26"/>
    <p:sldId id="314" r:id="rId27"/>
    <p:sldId id="326" r:id="rId28"/>
    <p:sldId id="327" r:id="rId29"/>
    <p:sldId id="328" r:id="rId30"/>
    <p:sldId id="329" r:id="rId31"/>
    <p:sldId id="318" r:id="rId32"/>
    <p:sldId id="319" r:id="rId33"/>
    <p:sldId id="320" r:id="rId34"/>
    <p:sldId id="321" r:id="rId35"/>
    <p:sldId id="317" r:id="rId36"/>
    <p:sldId id="275" r:id="rId37"/>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sher, Alison" initials="FA"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22B1"/>
    <a:srgbClr val="007FDE"/>
    <a:srgbClr val="FFD653"/>
    <a:srgbClr val="00823B"/>
    <a:srgbClr val="0843B8"/>
    <a:srgbClr val="567EFE"/>
    <a:srgbClr val="5776CD"/>
    <a:srgbClr val="AC79C1"/>
    <a:srgbClr val="876997"/>
    <a:srgbClr val="A753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66" autoAdjust="0"/>
    <p:restoredTop sz="65893" autoAdjust="0"/>
  </p:normalViewPr>
  <p:slideViewPr>
    <p:cSldViewPr snapToGrid="0">
      <p:cViewPr varScale="1">
        <p:scale>
          <a:sx n="61" d="100"/>
          <a:sy n="61" d="100"/>
        </p:scale>
        <p:origin x="1572" y="60"/>
      </p:cViewPr>
      <p:guideLst>
        <p:guide orient="horz" pos="2160"/>
        <p:guide pos="3840"/>
      </p:guideLst>
    </p:cSldViewPr>
  </p:slideViewPr>
  <p:notesTextViewPr>
    <p:cViewPr>
      <p:scale>
        <a:sx n="1" d="1"/>
        <a:sy n="1" d="1"/>
      </p:scale>
      <p:origin x="0" y="-3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depnb100\Shared\DEP\Transformation\Permitting\Permitting%20numbers%20pre%20and%20post%20lean.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a:lstStyle/>
          <a:p>
            <a:pPr>
              <a:defRPr/>
            </a:pPr>
            <a:r>
              <a:rPr lang="en-US" dirty="0" smtClean="0"/>
              <a:t>Average Processing </a:t>
            </a:r>
            <a:r>
              <a:rPr lang="en-US" dirty="0"/>
              <a:t>Time for Select DEEP Permits, Pre- and Post-Lean</a:t>
            </a:r>
          </a:p>
        </c:rich>
      </c:tx>
      <c:layout/>
      <c:overlay val="0"/>
    </c:title>
    <c:autoTitleDeleted val="0"/>
    <c:plotArea>
      <c:layout/>
      <c:barChart>
        <c:barDir val="col"/>
        <c:grouping val="clustered"/>
        <c:varyColors val="0"/>
        <c:ser>
          <c:idx val="0"/>
          <c:order val="0"/>
          <c:tx>
            <c:strRef>
              <c:f>Days!$B$1</c:f>
              <c:strCache>
                <c:ptCount val="1"/>
                <c:pt idx="0">
                  <c:v>Days pre-LEAN</c:v>
                </c:pt>
              </c:strCache>
            </c:strRef>
          </c:tx>
          <c:spPr>
            <a:solidFill>
              <a:schemeClr val="accent2">
                <a:lumMod val="60000"/>
                <a:lumOff val="40000"/>
              </a:schemeClr>
            </a:solidFill>
          </c:spPr>
          <c:invertIfNegative val="0"/>
          <c:cat>
            <c:strRef>
              <c:f>Days!$A$2:$A$13</c:f>
              <c:strCache>
                <c:ptCount val="12"/>
                <c:pt idx="0">
                  <c:v>LIS Structure, Dredging and Fill</c:v>
                </c:pt>
                <c:pt idx="1">
                  <c:v>NPDES </c:v>
                </c:pt>
                <c:pt idx="2">
                  <c:v>Municipal NPDES </c:v>
                </c:pt>
                <c:pt idx="3">
                  <c:v>Dam Safety-- individual</c:v>
                </c:pt>
                <c:pt idx="4">
                  <c:v>Dam Safety-- general</c:v>
                </c:pt>
                <c:pt idx="5">
                  <c:v>Inland Water</c:v>
                </c:pt>
                <c:pt idx="6">
                  <c:v>3(i)-- processing</c:v>
                </c:pt>
                <c:pt idx="7">
                  <c:v>3(i)-- treatment</c:v>
                </c:pt>
                <c:pt idx="8">
                  <c:v>Marine Terminal </c:v>
                </c:pt>
                <c:pt idx="9">
                  <c:v>Aquatic Pesticides </c:v>
                </c:pt>
                <c:pt idx="10">
                  <c:v>Solid Waste</c:v>
                </c:pt>
                <c:pt idx="11">
                  <c:v>New Source Review</c:v>
                </c:pt>
              </c:strCache>
            </c:strRef>
          </c:cat>
          <c:val>
            <c:numRef>
              <c:f>Days!$B$2:$B$13</c:f>
              <c:numCache>
                <c:formatCode>General</c:formatCode>
                <c:ptCount val="12"/>
                <c:pt idx="0">
                  <c:v>661</c:v>
                </c:pt>
                <c:pt idx="1">
                  <c:v>925</c:v>
                </c:pt>
                <c:pt idx="2">
                  <c:v>430</c:v>
                </c:pt>
                <c:pt idx="3">
                  <c:v>300</c:v>
                </c:pt>
                <c:pt idx="4">
                  <c:v>180</c:v>
                </c:pt>
                <c:pt idx="5">
                  <c:v>168</c:v>
                </c:pt>
                <c:pt idx="6">
                  <c:v>30</c:v>
                </c:pt>
                <c:pt idx="7">
                  <c:v>47</c:v>
                </c:pt>
                <c:pt idx="8">
                  <c:v>90</c:v>
                </c:pt>
                <c:pt idx="9">
                  <c:v>45</c:v>
                </c:pt>
                <c:pt idx="10">
                  <c:v>459</c:v>
                </c:pt>
                <c:pt idx="11">
                  <c:v>175</c:v>
                </c:pt>
              </c:numCache>
            </c:numRef>
          </c:val>
        </c:ser>
        <c:ser>
          <c:idx val="1"/>
          <c:order val="1"/>
          <c:tx>
            <c:strRef>
              <c:f>Days!$C$1</c:f>
              <c:strCache>
                <c:ptCount val="1"/>
                <c:pt idx="0">
                  <c:v>Days post-LEAN</c:v>
                </c:pt>
              </c:strCache>
            </c:strRef>
          </c:tx>
          <c:spPr>
            <a:solidFill>
              <a:srgbClr val="00B050"/>
            </a:solidFill>
          </c:spPr>
          <c:invertIfNegative val="0"/>
          <c:cat>
            <c:strRef>
              <c:f>Days!$A$2:$A$13</c:f>
              <c:strCache>
                <c:ptCount val="12"/>
                <c:pt idx="0">
                  <c:v>LIS Structure, Dredging and Fill</c:v>
                </c:pt>
                <c:pt idx="1">
                  <c:v>NPDES </c:v>
                </c:pt>
                <c:pt idx="2">
                  <c:v>Municipal NPDES </c:v>
                </c:pt>
                <c:pt idx="3">
                  <c:v>Dam Safety-- individual</c:v>
                </c:pt>
                <c:pt idx="4">
                  <c:v>Dam Safety-- general</c:v>
                </c:pt>
                <c:pt idx="5">
                  <c:v>Inland Water</c:v>
                </c:pt>
                <c:pt idx="6">
                  <c:v>3(i)-- processing</c:v>
                </c:pt>
                <c:pt idx="7">
                  <c:v>3(i)-- treatment</c:v>
                </c:pt>
                <c:pt idx="8">
                  <c:v>Marine Terminal </c:v>
                </c:pt>
                <c:pt idx="9">
                  <c:v>Aquatic Pesticides </c:v>
                </c:pt>
                <c:pt idx="10">
                  <c:v>Solid Waste</c:v>
                </c:pt>
                <c:pt idx="11">
                  <c:v>New Source Review</c:v>
                </c:pt>
              </c:strCache>
            </c:strRef>
          </c:cat>
          <c:val>
            <c:numRef>
              <c:f>Days!$C$2:$C$13</c:f>
              <c:numCache>
                <c:formatCode>General</c:formatCode>
                <c:ptCount val="12"/>
                <c:pt idx="0">
                  <c:v>161</c:v>
                </c:pt>
                <c:pt idx="1">
                  <c:v>188</c:v>
                </c:pt>
                <c:pt idx="2">
                  <c:v>96</c:v>
                </c:pt>
                <c:pt idx="3">
                  <c:v>60</c:v>
                </c:pt>
                <c:pt idx="4">
                  <c:v>30</c:v>
                </c:pt>
                <c:pt idx="5">
                  <c:v>44</c:v>
                </c:pt>
                <c:pt idx="6">
                  <c:v>10</c:v>
                </c:pt>
                <c:pt idx="7">
                  <c:v>11</c:v>
                </c:pt>
                <c:pt idx="8">
                  <c:v>30</c:v>
                </c:pt>
                <c:pt idx="9">
                  <c:v>30</c:v>
                </c:pt>
                <c:pt idx="10">
                  <c:v>105</c:v>
                </c:pt>
                <c:pt idx="11">
                  <c:v>133</c:v>
                </c:pt>
              </c:numCache>
            </c:numRef>
          </c:val>
        </c:ser>
        <c:dLbls>
          <c:showLegendKey val="0"/>
          <c:showVal val="0"/>
          <c:showCatName val="0"/>
          <c:showSerName val="0"/>
          <c:showPercent val="0"/>
          <c:showBubbleSize val="0"/>
        </c:dLbls>
        <c:gapWidth val="150"/>
        <c:axId val="219965568"/>
        <c:axId val="219974144"/>
      </c:barChart>
      <c:catAx>
        <c:axId val="219965568"/>
        <c:scaling>
          <c:orientation val="minMax"/>
        </c:scaling>
        <c:delete val="0"/>
        <c:axPos val="b"/>
        <c:numFmt formatCode="General" sourceLinked="0"/>
        <c:majorTickMark val="out"/>
        <c:minorTickMark val="none"/>
        <c:tickLblPos val="nextTo"/>
        <c:txPr>
          <a:bodyPr/>
          <a:lstStyle/>
          <a:p>
            <a:pPr>
              <a:defRPr sz="1200"/>
            </a:pPr>
            <a:endParaRPr lang="en-US"/>
          </a:p>
        </c:txPr>
        <c:crossAx val="219974144"/>
        <c:crosses val="autoZero"/>
        <c:auto val="1"/>
        <c:lblAlgn val="ctr"/>
        <c:lblOffset val="100"/>
        <c:noMultiLvlLbl val="0"/>
      </c:catAx>
      <c:valAx>
        <c:axId val="219974144"/>
        <c:scaling>
          <c:orientation val="minMax"/>
        </c:scaling>
        <c:delete val="0"/>
        <c:axPos val="l"/>
        <c:majorGridlines/>
        <c:title>
          <c:tx>
            <c:rich>
              <a:bodyPr rot="-5400000" vert="horz"/>
              <a:lstStyle/>
              <a:p>
                <a:pPr>
                  <a:defRPr sz="1200"/>
                </a:pPr>
                <a:r>
                  <a:rPr lang="en-US" sz="1200" dirty="0"/>
                  <a:t>Days</a:t>
                </a:r>
              </a:p>
            </c:rich>
          </c:tx>
          <c:layout>
            <c:manualLayout>
              <c:xMode val="edge"/>
              <c:yMode val="edge"/>
              <c:x val="4.2279591275090317E-2"/>
              <c:y val="0.32662461255468778"/>
            </c:manualLayout>
          </c:layout>
          <c:overlay val="0"/>
        </c:title>
        <c:numFmt formatCode="General" sourceLinked="1"/>
        <c:majorTickMark val="out"/>
        <c:minorTickMark val="none"/>
        <c:tickLblPos val="nextTo"/>
        <c:crossAx val="219965568"/>
        <c:crosses val="autoZero"/>
        <c:crossBetween val="between"/>
      </c:valAx>
    </c:plotArea>
    <c:legend>
      <c:legendPos val="r"/>
      <c:layout/>
      <c:overlay val="0"/>
      <c:txPr>
        <a:bodyPr/>
        <a:lstStyle/>
        <a:p>
          <a:pPr>
            <a:defRPr sz="1200"/>
          </a:pPr>
          <a:endParaRPr lang="en-US"/>
        </a:p>
      </c:txPr>
    </c:legend>
    <c:plotVisOnly val="1"/>
    <c:dispBlanksAs val="gap"/>
    <c:showDLblsOverMax val="0"/>
  </c:chart>
  <c:txPr>
    <a:bodyPr/>
    <a:lstStyle/>
    <a:p>
      <a:pPr>
        <a:defRPr>
          <a:solidFill>
            <a:schemeClr val="bg1"/>
          </a:solidFill>
          <a:latin typeface="Futura Lt BT" pitchFamily="34" charset="0"/>
        </a:defRPr>
      </a:pPr>
      <a:endParaRPr lang="en-US"/>
    </a:p>
  </c:tx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8FE2EC-A4DE-483F-8F30-3FDED485F11D}" type="doc">
      <dgm:prSet loTypeId="urn:microsoft.com/office/officeart/2005/8/layout/venn2" loCatId="relationship" qsTypeId="urn:microsoft.com/office/officeart/2005/8/quickstyle/simple1" qsCatId="simple" csTypeId="urn:microsoft.com/office/officeart/2005/8/colors/colorful4" csCatId="colorful" phldr="1"/>
      <dgm:spPr/>
      <dgm:t>
        <a:bodyPr/>
        <a:lstStyle/>
        <a:p>
          <a:endParaRPr lang="en-US"/>
        </a:p>
      </dgm:t>
    </dgm:pt>
    <dgm:pt modelId="{62AD78EE-A400-458B-973D-098B3DBA8EDC}" type="pres">
      <dgm:prSet presAssocID="{7A8FE2EC-A4DE-483F-8F30-3FDED485F11D}" presName="Name0" presStyleCnt="0">
        <dgm:presLayoutVars>
          <dgm:chMax val="7"/>
          <dgm:resizeHandles val="exact"/>
        </dgm:presLayoutVars>
      </dgm:prSet>
      <dgm:spPr/>
      <dgm:t>
        <a:bodyPr/>
        <a:lstStyle/>
        <a:p>
          <a:endParaRPr lang="en-US"/>
        </a:p>
      </dgm:t>
    </dgm:pt>
  </dgm:ptLst>
  <dgm:cxnLst>
    <dgm:cxn modelId="{5F3F9602-7E81-4784-80B8-7993F733470E}" type="presOf" srcId="{7A8FE2EC-A4DE-483F-8F30-3FDED485F11D}" destId="{62AD78EE-A400-458B-973D-098B3DBA8EDC}" srcOrd="0" destOrd="0" presId="urn:microsoft.com/office/officeart/2005/8/layout/ven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2B7205-D3EF-43B8-8AE1-5D32ABF15B71}"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8CB4EF64-F570-432C-8A76-48C8F27DBA7D}">
      <dgm:prSet phldrT="[Text]" custT="1"/>
      <dgm:spPr/>
      <dgm:t>
        <a:bodyPr/>
        <a:lstStyle/>
        <a:p>
          <a:r>
            <a:rPr lang="en-US" sz="1600" b="0" dirty="0" smtClean="0"/>
            <a:t>State of CT Jobs Bill passes</a:t>
          </a:r>
          <a:endParaRPr lang="en-US" sz="1600" b="0" dirty="0"/>
        </a:p>
      </dgm:t>
    </dgm:pt>
    <dgm:pt modelId="{DF2E354C-FDBA-4B55-8B53-16732CEE96BF}" type="parTrans" cxnId="{A4D6AB60-38E5-4208-A0A4-D18397A119A0}">
      <dgm:prSet/>
      <dgm:spPr/>
      <dgm:t>
        <a:bodyPr/>
        <a:lstStyle/>
        <a:p>
          <a:endParaRPr lang="en-US"/>
        </a:p>
      </dgm:t>
    </dgm:pt>
    <dgm:pt modelId="{F6594B4B-54C8-42F5-8512-02F079FA89F4}" type="sibTrans" cxnId="{A4D6AB60-38E5-4208-A0A4-D18397A119A0}">
      <dgm:prSet/>
      <dgm:spPr/>
      <dgm:t>
        <a:bodyPr/>
        <a:lstStyle/>
        <a:p>
          <a:endParaRPr lang="en-US"/>
        </a:p>
      </dgm:t>
    </dgm:pt>
    <dgm:pt modelId="{AD6637AC-04C1-4C95-944F-0551564AD5CA}">
      <dgm:prSet phldrT="[Text]" custT="1"/>
      <dgm:spPr/>
      <dgm:t>
        <a:bodyPr/>
        <a:lstStyle/>
        <a:p>
          <a:r>
            <a:rPr lang="en-US" sz="1600" b="0" dirty="0" smtClean="0"/>
            <a:t>Statewide Process Improvement Steering Committee</a:t>
          </a:r>
          <a:endParaRPr lang="en-US" sz="1600" b="0" dirty="0"/>
        </a:p>
      </dgm:t>
    </dgm:pt>
    <dgm:pt modelId="{167F82FF-0869-45C6-B4EA-CB5473AA9E91}" type="parTrans" cxnId="{E222ECEC-5F29-4BD9-9D97-DD621231059E}">
      <dgm:prSet/>
      <dgm:spPr/>
      <dgm:t>
        <a:bodyPr/>
        <a:lstStyle/>
        <a:p>
          <a:endParaRPr lang="en-US"/>
        </a:p>
      </dgm:t>
    </dgm:pt>
    <dgm:pt modelId="{F412A771-A21A-4080-9362-CF9AD2C0CF3E}" type="sibTrans" cxnId="{E222ECEC-5F29-4BD9-9D97-DD621231059E}">
      <dgm:prSet/>
      <dgm:spPr/>
      <dgm:t>
        <a:bodyPr/>
        <a:lstStyle/>
        <a:p>
          <a:endParaRPr lang="en-US"/>
        </a:p>
      </dgm:t>
    </dgm:pt>
    <dgm:pt modelId="{B4C4FC5D-8A49-4533-9CA0-A8781768E65A}">
      <dgm:prSet phldrT="[Text]" custT="1"/>
      <dgm:spPr/>
      <dgm:t>
        <a:bodyPr/>
        <a:lstStyle/>
        <a:p>
          <a:r>
            <a:rPr lang="en-US" sz="1500" b="0" dirty="0" smtClean="0"/>
            <a:t>- Increased activity</a:t>
          </a:r>
        </a:p>
        <a:p>
          <a:r>
            <a:rPr lang="en-US" sz="1500" b="0" dirty="0" smtClean="0"/>
            <a:t>- Accountability</a:t>
          </a:r>
        </a:p>
        <a:p>
          <a:r>
            <a:rPr lang="en-US" sz="1500" b="0" dirty="0" smtClean="0"/>
            <a:t>- Continued investment</a:t>
          </a:r>
        </a:p>
      </dgm:t>
    </dgm:pt>
    <dgm:pt modelId="{B29CEFA7-8029-4DEB-B688-89C0CE9A7461}" type="parTrans" cxnId="{14AEA1D7-9280-4134-87C6-8A79F9EC166D}">
      <dgm:prSet/>
      <dgm:spPr/>
      <dgm:t>
        <a:bodyPr/>
        <a:lstStyle/>
        <a:p>
          <a:endParaRPr lang="en-US"/>
        </a:p>
      </dgm:t>
    </dgm:pt>
    <dgm:pt modelId="{1E435EFA-AE5D-45B5-AFD1-2EF943B67EC6}" type="sibTrans" cxnId="{14AEA1D7-9280-4134-87C6-8A79F9EC166D}">
      <dgm:prSet/>
      <dgm:spPr/>
      <dgm:t>
        <a:bodyPr/>
        <a:lstStyle/>
        <a:p>
          <a:endParaRPr lang="en-US"/>
        </a:p>
      </dgm:t>
    </dgm:pt>
    <dgm:pt modelId="{59035008-14DD-4627-8959-757BEEBE4BF9}">
      <dgm:prSet phldrT="[Text]" custT="1"/>
      <dgm:spPr/>
      <dgm:t>
        <a:bodyPr/>
        <a:lstStyle/>
        <a:p>
          <a:r>
            <a:rPr lang="en-US" sz="1600" b="0" dirty="0" smtClean="0"/>
            <a:t> - Governor’s Directive</a:t>
          </a:r>
        </a:p>
        <a:p>
          <a:r>
            <a:rPr lang="en-US" sz="1600" b="0" dirty="0" smtClean="0"/>
            <a:t>- </a:t>
          </a:r>
          <a:r>
            <a:rPr lang="en-US" sz="1600" b="0" dirty="0" err="1" smtClean="0"/>
            <a:t>LeanCT</a:t>
          </a:r>
          <a:r>
            <a:rPr lang="en-US" sz="1600" b="0" dirty="0" smtClean="0"/>
            <a:t> Program</a:t>
          </a:r>
          <a:endParaRPr lang="en-US" sz="1600" b="0" dirty="0"/>
        </a:p>
      </dgm:t>
    </dgm:pt>
    <dgm:pt modelId="{DC6A30F9-A845-49F8-8E9D-C68D29C52AAB}" type="parTrans" cxnId="{1E3124BE-0DD6-4BBA-9359-39B353308721}">
      <dgm:prSet/>
      <dgm:spPr/>
      <dgm:t>
        <a:bodyPr/>
        <a:lstStyle/>
        <a:p>
          <a:endParaRPr lang="en-US"/>
        </a:p>
      </dgm:t>
    </dgm:pt>
    <dgm:pt modelId="{81CC50B9-0202-4AEF-A6B4-7FCF5427BFE5}" type="sibTrans" cxnId="{1E3124BE-0DD6-4BBA-9359-39B353308721}">
      <dgm:prSet/>
      <dgm:spPr/>
      <dgm:t>
        <a:bodyPr/>
        <a:lstStyle/>
        <a:p>
          <a:endParaRPr lang="en-US"/>
        </a:p>
      </dgm:t>
    </dgm:pt>
    <dgm:pt modelId="{31E1DD75-8BC7-4B04-87DE-D591F9B9C3B1}">
      <dgm:prSet phldrT="[Text]" custT="1"/>
      <dgm:spPr/>
      <dgm:t>
        <a:bodyPr/>
        <a:lstStyle/>
        <a:p>
          <a:r>
            <a:rPr lang="en-US" sz="1600" b="0" dirty="0" smtClean="0"/>
            <a:t>Limited Statewide Lean Activity</a:t>
          </a:r>
          <a:endParaRPr lang="en-US" sz="1600" b="0" dirty="0"/>
        </a:p>
      </dgm:t>
    </dgm:pt>
    <dgm:pt modelId="{E20C844D-196F-44E3-A60D-B7D0FAA99282}" type="parTrans" cxnId="{ABD1430E-77CF-44DB-9282-CBA7798597AD}">
      <dgm:prSet/>
      <dgm:spPr/>
      <dgm:t>
        <a:bodyPr/>
        <a:lstStyle/>
        <a:p>
          <a:endParaRPr lang="en-US"/>
        </a:p>
      </dgm:t>
    </dgm:pt>
    <dgm:pt modelId="{DF4223FC-09A6-40D3-B017-3E03147A49B9}" type="sibTrans" cxnId="{ABD1430E-77CF-44DB-9282-CBA7798597AD}">
      <dgm:prSet/>
      <dgm:spPr/>
      <dgm:t>
        <a:bodyPr/>
        <a:lstStyle/>
        <a:p>
          <a:endParaRPr lang="en-US"/>
        </a:p>
      </dgm:t>
    </dgm:pt>
    <dgm:pt modelId="{83033903-9968-413D-93D1-E6C04D4E00D8}" type="pres">
      <dgm:prSet presAssocID="{462B7205-D3EF-43B8-8AE1-5D32ABF15B71}" presName="Name0" presStyleCnt="0">
        <dgm:presLayoutVars>
          <dgm:dir/>
          <dgm:resizeHandles val="exact"/>
        </dgm:presLayoutVars>
      </dgm:prSet>
      <dgm:spPr/>
    </dgm:pt>
    <dgm:pt modelId="{A3FD5687-12E0-4360-AF6A-A93FDBFAAC8F}" type="pres">
      <dgm:prSet presAssocID="{31E1DD75-8BC7-4B04-87DE-D591F9B9C3B1}" presName="composite" presStyleCnt="0"/>
      <dgm:spPr/>
    </dgm:pt>
    <dgm:pt modelId="{FCFCF756-6536-4BAE-8AD1-6365D8F38A5B}" type="pres">
      <dgm:prSet presAssocID="{31E1DD75-8BC7-4B04-87DE-D591F9B9C3B1}" presName="bgChev" presStyleLbl="node1" presStyleIdx="0" presStyleCnt="5"/>
      <dgm:spPr/>
    </dgm:pt>
    <dgm:pt modelId="{F708E844-7A25-4BFA-9DCB-AEE452BAEA20}" type="pres">
      <dgm:prSet presAssocID="{31E1DD75-8BC7-4B04-87DE-D591F9B9C3B1}" presName="txNode" presStyleLbl="fgAcc1" presStyleIdx="0" presStyleCnt="5" custScaleX="110812" custScaleY="117846">
        <dgm:presLayoutVars>
          <dgm:bulletEnabled val="1"/>
        </dgm:presLayoutVars>
      </dgm:prSet>
      <dgm:spPr/>
      <dgm:t>
        <a:bodyPr/>
        <a:lstStyle/>
        <a:p>
          <a:endParaRPr lang="en-US"/>
        </a:p>
      </dgm:t>
    </dgm:pt>
    <dgm:pt modelId="{237C4D4D-F127-4BD8-81A4-FA69D58204C5}" type="pres">
      <dgm:prSet presAssocID="{DF4223FC-09A6-40D3-B017-3E03147A49B9}" presName="compositeSpace" presStyleCnt="0"/>
      <dgm:spPr/>
    </dgm:pt>
    <dgm:pt modelId="{17E8A6BB-DBDB-449B-8656-9124DBCAFA4D}" type="pres">
      <dgm:prSet presAssocID="{8CB4EF64-F570-432C-8A76-48C8F27DBA7D}" presName="composite" presStyleCnt="0"/>
      <dgm:spPr/>
    </dgm:pt>
    <dgm:pt modelId="{2F0EEC0B-ACE3-4C95-A600-81B944678767}" type="pres">
      <dgm:prSet presAssocID="{8CB4EF64-F570-432C-8A76-48C8F27DBA7D}" presName="bgChev" presStyleLbl="node1" presStyleIdx="1" presStyleCnt="5"/>
      <dgm:spPr/>
    </dgm:pt>
    <dgm:pt modelId="{0B2CCB94-17E7-4B38-9C47-0A933B8B876F}" type="pres">
      <dgm:prSet presAssocID="{8CB4EF64-F570-432C-8A76-48C8F27DBA7D}" presName="txNode" presStyleLbl="fgAcc1" presStyleIdx="1" presStyleCnt="5" custScaleX="104321" custScaleY="118619">
        <dgm:presLayoutVars>
          <dgm:bulletEnabled val="1"/>
        </dgm:presLayoutVars>
      </dgm:prSet>
      <dgm:spPr/>
      <dgm:t>
        <a:bodyPr/>
        <a:lstStyle/>
        <a:p>
          <a:endParaRPr lang="en-US"/>
        </a:p>
      </dgm:t>
    </dgm:pt>
    <dgm:pt modelId="{EF2CF24F-1CF1-4F74-9D13-DC2E9BC34F69}" type="pres">
      <dgm:prSet presAssocID="{F6594B4B-54C8-42F5-8512-02F079FA89F4}" presName="compositeSpace" presStyleCnt="0"/>
      <dgm:spPr/>
    </dgm:pt>
    <dgm:pt modelId="{766E79AE-98D4-49EF-86A0-EE25B1C50C7E}" type="pres">
      <dgm:prSet presAssocID="{AD6637AC-04C1-4C95-944F-0551564AD5CA}" presName="composite" presStyleCnt="0"/>
      <dgm:spPr/>
    </dgm:pt>
    <dgm:pt modelId="{2F19F1DB-0284-4D62-929D-0B92F32627BF}" type="pres">
      <dgm:prSet presAssocID="{AD6637AC-04C1-4C95-944F-0551564AD5CA}" presName="bgChev" presStyleLbl="node1" presStyleIdx="2" presStyleCnt="5"/>
      <dgm:spPr/>
    </dgm:pt>
    <dgm:pt modelId="{2E79722F-133E-4C43-A7B2-454BC51DF5C2}" type="pres">
      <dgm:prSet presAssocID="{AD6637AC-04C1-4C95-944F-0551564AD5CA}" presName="txNode" presStyleLbl="fgAcc1" presStyleIdx="2" presStyleCnt="5" custScaleX="109640" custScaleY="137789">
        <dgm:presLayoutVars>
          <dgm:bulletEnabled val="1"/>
        </dgm:presLayoutVars>
      </dgm:prSet>
      <dgm:spPr/>
      <dgm:t>
        <a:bodyPr/>
        <a:lstStyle/>
        <a:p>
          <a:endParaRPr lang="en-US"/>
        </a:p>
      </dgm:t>
    </dgm:pt>
    <dgm:pt modelId="{4F84C6CE-BBAE-44E7-AF19-363DAE6BA0F2}" type="pres">
      <dgm:prSet presAssocID="{F412A771-A21A-4080-9362-CF9AD2C0CF3E}" presName="compositeSpace" presStyleCnt="0"/>
      <dgm:spPr/>
    </dgm:pt>
    <dgm:pt modelId="{CAEE56E7-8785-4C8B-8D7B-83A690D211C8}" type="pres">
      <dgm:prSet presAssocID="{59035008-14DD-4627-8959-757BEEBE4BF9}" presName="composite" presStyleCnt="0"/>
      <dgm:spPr/>
    </dgm:pt>
    <dgm:pt modelId="{D3DDB801-3A4D-45B6-87A9-9C3A94A0595E}" type="pres">
      <dgm:prSet presAssocID="{59035008-14DD-4627-8959-757BEEBE4BF9}" presName="bgChev" presStyleLbl="node1" presStyleIdx="3" presStyleCnt="5"/>
      <dgm:spPr/>
    </dgm:pt>
    <dgm:pt modelId="{366BABC5-B1FB-43E6-8FF1-694D314AB69E}" type="pres">
      <dgm:prSet presAssocID="{59035008-14DD-4627-8959-757BEEBE4BF9}" presName="txNode" presStyleLbl="fgAcc1" presStyleIdx="3" presStyleCnt="5" custScaleX="104714" custScaleY="146561">
        <dgm:presLayoutVars>
          <dgm:bulletEnabled val="1"/>
        </dgm:presLayoutVars>
      </dgm:prSet>
      <dgm:spPr/>
      <dgm:t>
        <a:bodyPr/>
        <a:lstStyle/>
        <a:p>
          <a:endParaRPr lang="en-US"/>
        </a:p>
      </dgm:t>
    </dgm:pt>
    <dgm:pt modelId="{BA7D6C02-37C4-4048-AF30-46AF11DE11AE}" type="pres">
      <dgm:prSet presAssocID="{81CC50B9-0202-4AEF-A6B4-7FCF5427BFE5}" presName="compositeSpace" presStyleCnt="0"/>
      <dgm:spPr/>
    </dgm:pt>
    <dgm:pt modelId="{93EBCA23-D335-4CB1-BA53-578AFA79779F}" type="pres">
      <dgm:prSet presAssocID="{B4C4FC5D-8A49-4533-9CA0-A8781768E65A}" presName="composite" presStyleCnt="0"/>
      <dgm:spPr/>
    </dgm:pt>
    <dgm:pt modelId="{2BD3E579-782C-40CF-9B53-2C2710AE1837}" type="pres">
      <dgm:prSet presAssocID="{B4C4FC5D-8A49-4533-9CA0-A8781768E65A}" presName="bgChev" presStyleLbl="node1" presStyleIdx="4" presStyleCnt="5"/>
      <dgm:spPr/>
    </dgm:pt>
    <dgm:pt modelId="{ACF08D4C-89C8-44B8-AD9B-3706E47DDA78}" type="pres">
      <dgm:prSet presAssocID="{B4C4FC5D-8A49-4533-9CA0-A8781768E65A}" presName="txNode" presStyleLbl="fgAcc1" presStyleIdx="4" presStyleCnt="5" custScaleX="124498" custScaleY="129964" custLinFactNeighborY="-1677">
        <dgm:presLayoutVars>
          <dgm:bulletEnabled val="1"/>
        </dgm:presLayoutVars>
      </dgm:prSet>
      <dgm:spPr/>
      <dgm:t>
        <a:bodyPr/>
        <a:lstStyle/>
        <a:p>
          <a:endParaRPr lang="en-US"/>
        </a:p>
      </dgm:t>
    </dgm:pt>
  </dgm:ptLst>
  <dgm:cxnLst>
    <dgm:cxn modelId="{289EC4DC-93F7-44DC-A980-13772F2F2BDD}" type="presOf" srcId="{8CB4EF64-F570-432C-8A76-48C8F27DBA7D}" destId="{0B2CCB94-17E7-4B38-9C47-0A933B8B876F}" srcOrd="0" destOrd="0" presId="urn:microsoft.com/office/officeart/2005/8/layout/chevronAccent+Icon"/>
    <dgm:cxn modelId="{BF6B3F28-F4E4-43AD-8E3E-CBD79AF0EA13}" type="presOf" srcId="{AD6637AC-04C1-4C95-944F-0551564AD5CA}" destId="{2E79722F-133E-4C43-A7B2-454BC51DF5C2}" srcOrd="0" destOrd="0" presId="urn:microsoft.com/office/officeart/2005/8/layout/chevronAccent+Icon"/>
    <dgm:cxn modelId="{4AAA6157-C3C5-4C57-A2EB-00E908292764}" type="presOf" srcId="{31E1DD75-8BC7-4B04-87DE-D591F9B9C3B1}" destId="{F708E844-7A25-4BFA-9DCB-AEE452BAEA20}" srcOrd="0" destOrd="0" presId="urn:microsoft.com/office/officeart/2005/8/layout/chevronAccent+Icon"/>
    <dgm:cxn modelId="{E222ECEC-5F29-4BD9-9D97-DD621231059E}" srcId="{462B7205-D3EF-43B8-8AE1-5D32ABF15B71}" destId="{AD6637AC-04C1-4C95-944F-0551564AD5CA}" srcOrd="2" destOrd="0" parTransId="{167F82FF-0869-45C6-B4EA-CB5473AA9E91}" sibTransId="{F412A771-A21A-4080-9362-CF9AD2C0CF3E}"/>
    <dgm:cxn modelId="{A4D6AB60-38E5-4208-A0A4-D18397A119A0}" srcId="{462B7205-D3EF-43B8-8AE1-5D32ABF15B71}" destId="{8CB4EF64-F570-432C-8A76-48C8F27DBA7D}" srcOrd="1" destOrd="0" parTransId="{DF2E354C-FDBA-4B55-8B53-16732CEE96BF}" sibTransId="{F6594B4B-54C8-42F5-8512-02F079FA89F4}"/>
    <dgm:cxn modelId="{1E3124BE-0DD6-4BBA-9359-39B353308721}" srcId="{462B7205-D3EF-43B8-8AE1-5D32ABF15B71}" destId="{59035008-14DD-4627-8959-757BEEBE4BF9}" srcOrd="3" destOrd="0" parTransId="{DC6A30F9-A845-49F8-8E9D-C68D29C52AAB}" sibTransId="{81CC50B9-0202-4AEF-A6B4-7FCF5427BFE5}"/>
    <dgm:cxn modelId="{ABD1430E-77CF-44DB-9282-CBA7798597AD}" srcId="{462B7205-D3EF-43B8-8AE1-5D32ABF15B71}" destId="{31E1DD75-8BC7-4B04-87DE-D591F9B9C3B1}" srcOrd="0" destOrd="0" parTransId="{E20C844D-196F-44E3-A60D-B7D0FAA99282}" sibTransId="{DF4223FC-09A6-40D3-B017-3E03147A49B9}"/>
    <dgm:cxn modelId="{76DAD2BC-9C2E-4B1E-A29A-6777933C38CA}" type="presOf" srcId="{B4C4FC5D-8A49-4533-9CA0-A8781768E65A}" destId="{ACF08D4C-89C8-44B8-AD9B-3706E47DDA78}" srcOrd="0" destOrd="0" presId="urn:microsoft.com/office/officeart/2005/8/layout/chevronAccent+Icon"/>
    <dgm:cxn modelId="{A9EB35AB-127C-4F5D-AC6C-5AF71D33648D}" type="presOf" srcId="{59035008-14DD-4627-8959-757BEEBE4BF9}" destId="{366BABC5-B1FB-43E6-8FF1-694D314AB69E}" srcOrd="0" destOrd="0" presId="urn:microsoft.com/office/officeart/2005/8/layout/chevronAccent+Icon"/>
    <dgm:cxn modelId="{801725BC-F4EA-45BB-8F16-BEC59252472B}" type="presOf" srcId="{462B7205-D3EF-43B8-8AE1-5D32ABF15B71}" destId="{83033903-9968-413D-93D1-E6C04D4E00D8}" srcOrd="0" destOrd="0" presId="urn:microsoft.com/office/officeart/2005/8/layout/chevronAccent+Icon"/>
    <dgm:cxn modelId="{14AEA1D7-9280-4134-87C6-8A79F9EC166D}" srcId="{462B7205-D3EF-43B8-8AE1-5D32ABF15B71}" destId="{B4C4FC5D-8A49-4533-9CA0-A8781768E65A}" srcOrd="4" destOrd="0" parTransId="{B29CEFA7-8029-4DEB-B688-89C0CE9A7461}" sibTransId="{1E435EFA-AE5D-45B5-AFD1-2EF943B67EC6}"/>
    <dgm:cxn modelId="{FB6BC997-25A0-4F23-9159-D0AB60A6BFC0}" type="presParOf" srcId="{83033903-9968-413D-93D1-E6C04D4E00D8}" destId="{A3FD5687-12E0-4360-AF6A-A93FDBFAAC8F}" srcOrd="0" destOrd="0" presId="urn:microsoft.com/office/officeart/2005/8/layout/chevronAccent+Icon"/>
    <dgm:cxn modelId="{4B426D81-DCC0-4E34-972A-78CBAC45BF5D}" type="presParOf" srcId="{A3FD5687-12E0-4360-AF6A-A93FDBFAAC8F}" destId="{FCFCF756-6536-4BAE-8AD1-6365D8F38A5B}" srcOrd="0" destOrd="0" presId="urn:microsoft.com/office/officeart/2005/8/layout/chevronAccent+Icon"/>
    <dgm:cxn modelId="{D0C99022-A90E-4C45-8CA4-FC6598ED21AB}" type="presParOf" srcId="{A3FD5687-12E0-4360-AF6A-A93FDBFAAC8F}" destId="{F708E844-7A25-4BFA-9DCB-AEE452BAEA20}" srcOrd="1" destOrd="0" presId="urn:microsoft.com/office/officeart/2005/8/layout/chevronAccent+Icon"/>
    <dgm:cxn modelId="{84D909D2-256E-4B4C-BB6B-624128DE95F0}" type="presParOf" srcId="{83033903-9968-413D-93D1-E6C04D4E00D8}" destId="{237C4D4D-F127-4BD8-81A4-FA69D58204C5}" srcOrd="1" destOrd="0" presId="urn:microsoft.com/office/officeart/2005/8/layout/chevronAccent+Icon"/>
    <dgm:cxn modelId="{7DA32D9E-5E93-4B19-98E9-6FCBA1C115C8}" type="presParOf" srcId="{83033903-9968-413D-93D1-E6C04D4E00D8}" destId="{17E8A6BB-DBDB-449B-8656-9124DBCAFA4D}" srcOrd="2" destOrd="0" presId="urn:microsoft.com/office/officeart/2005/8/layout/chevronAccent+Icon"/>
    <dgm:cxn modelId="{2FD86CD4-76C4-4D1A-AE69-BF5450004017}" type="presParOf" srcId="{17E8A6BB-DBDB-449B-8656-9124DBCAFA4D}" destId="{2F0EEC0B-ACE3-4C95-A600-81B944678767}" srcOrd="0" destOrd="0" presId="urn:microsoft.com/office/officeart/2005/8/layout/chevronAccent+Icon"/>
    <dgm:cxn modelId="{C8F99B65-19F5-42D0-869F-B915F76E3032}" type="presParOf" srcId="{17E8A6BB-DBDB-449B-8656-9124DBCAFA4D}" destId="{0B2CCB94-17E7-4B38-9C47-0A933B8B876F}" srcOrd="1" destOrd="0" presId="urn:microsoft.com/office/officeart/2005/8/layout/chevronAccent+Icon"/>
    <dgm:cxn modelId="{B7962EFC-1497-4B3F-8CDD-CC6332C0A4E2}" type="presParOf" srcId="{83033903-9968-413D-93D1-E6C04D4E00D8}" destId="{EF2CF24F-1CF1-4F74-9D13-DC2E9BC34F69}" srcOrd="3" destOrd="0" presId="urn:microsoft.com/office/officeart/2005/8/layout/chevronAccent+Icon"/>
    <dgm:cxn modelId="{C53AD587-2A5B-4034-88F6-A7E2A324EA52}" type="presParOf" srcId="{83033903-9968-413D-93D1-E6C04D4E00D8}" destId="{766E79AE-98D4-49EF-86A0-EE25B1C50C7E}" srcOrd="4" destOrd="0" presId="urn:microsoft.com/office/officeart/2005/8/layout/chevronAccent+Icon"/>
    <dgm:cxn modelId="{9E4D31DF-8CFE-4F40-B244-EFAE89713C02}" type="presParOf" srcId="{766E79AE-98D4-49EF-86A0-EE25B1C50C7E}" destId="{2F19F1DB-0284-4D62-929D-0B92F32627BF}" srcOrd="0" destOrd="0" presId="urn:microsoft.com/office/officeart/2005/8/layout/chevronAccent+Icon"/>
    <dgm:cxn modelId="{82C098A1-2119-4530-B8D5-B3384B0D4B73}" type="presParOf" srcId="{766E79AE-98D4-49EF-86A0-EE25B1C50C7E}" destId="{2E79722F-133E-4C43-A7B2-454BC51DF5C2}" srcOrd="1" destOrd="0" presId="urn:microsoft.com/office/officeart/2005/8/layout/chevronAccent+Icon"/>
    <dgm:cxn modelId="{26B5A832-7DB3-4589-841B-D79E9529E89C}" type="presParOf" srcId="{83033903-9968-413D-93D1-E6C04D4E00D8}" destId="{4F84C6CE-BBAE-44E7-AF19-363DAE6BA0F2}" srcOrd="5" destOrd="0" presId="urn:microsoft.com/office/officeart/2005/8/layout/chevronAccent+Icon"/>
    <dgm:cxn modelId="{218CA373-41AE-479B-B9CB-2F07D5E23F0A}" type="presParOf" srcId="{83033903-9968-413D-93D1-E6C04D4E00D8}" destId="{CAEE56E7-8785-4C8B-8D7B-83A690D211C8}" srcOrd="6" destOrd="0" presId="urn:microsoft.com/office/officeart/2005/8/layout/chevronAccent+Icon"/>
    <dgm:cxn modelId="{90DA24B0-17D6-4069-9569-985E119DC2E5}" type="presParOf" srcId="{CAEE56E7-8785-4C8B-8D7B-83A690D211C8}" destId="{D3DDB801-3A4D-45B6-87A9-9C3A94A0595E}" srcOrd="0" destOrd="0" presId="urn:microsoft.com/office/officeart/2005/8/layout/chevronAccent+Icon"/>
    <dgm:cxn modelId="{4FBE3D81-56C7-462A-A741-878DCBC53965}" type="presParOf" srcId="{CAEE56E7-8785-4C8B-8D7B-83A690D211C8}" destId="{366BABC5-B1FB-43E6-8FF1-694D314AB69E}" srcOrd="1" destOrd="0" presId="urn:microsoft.com/office/officeart/2005/8/layout/chevronAccent+Icon"/>
    <dgm:cxn modelId="{7D44893C-F0FD-4320-AD27-9BB6A55BF01F}" type="presParOf" srcId="{83033903-9968-413D-93D1-E6C04D4E00D8}" destId="{BA7D6C02-37C4-4048-AF30-46AF11DE11AE}" srcOrd="7" destOrd="0" presId="urn:microsoft.com/office/officeart/2005/8/layout/chevronAccent+Icon"/>
    <dgm:cxn modelId="{FA1CE447-A98C-4B03-90E8-32D2D3FE1096}" type="presParOf" srcId="{83033903-9968-413D-93D1-E6C04D4E00D8}" destId="{93EBCA23-D335-4CB1-BA53-578AFA79779F}" srcOrd="8" destOrd="0" presId="urn:microsoft.com/office/officeart/2005/8/layout/chevronAccent+Icon"/>
    <dgm:cxn modelId="{861D9461-3625-4C9B-91F1-33320A13C0B8}" type="presParOf" srcId="{93EBCA23-D335-4CB1-BA53-578AFA79779F}" destId="{2BD3E579-782C-40CF-9B53-2C2710AE1837}" srcOrd="0" destOrd="0" presId="urn:microsoft.com/office/officeart/2005/8/layout/chevronAccent+Icon"/>
    <dgm:cxn modelId="{5D184BCD-EBD3-44C4-9AF8-F843EE29A0C5}" type="presParOf" srcId="{93EBCA23-D335-4CB1-BA53-578AFA79779F}" destId="{ACF08D4C-89C8-44B8-AD9B-3706E47DDA78}"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1490CE-3049-4581-868B-529C34C659FB}" type="doc">
      <dgm:prSet loTypeId="urn:microsoft.com/office/officeart/2005/8/layout/hProcess9" loCatId="process" qsTypeId="urn:microsoft.com/office/officeart/2005/8/quickstyle/simple1" qsCatId="simple" csTypeId="urn:microsoft.com/office/officeart/2005/8/colors/colorful1#1" csCatId="colorful" phldr="1"/>
      <dgm:spPr/>
    </dgm:pt>
    <dgm:pt modelId="{7E964001-75D3-4A6A-8A87-E0E9DF712E29}">
      <dgm:prSet phldrT="[Text]"/>
      <dgm:spPr/>
      <dgm:t>
        <a:bodyPr/>
        <a:lstStyle/>
        <a:p>
          <a:r>
            <a:rPr lang="en-US" b="1" dirty="0" smtClean="0"/>
            <a:t>3 Months</a:t>
          </a:r>
        </a:p>
        <a:p>
          <a:r>
            <a:rPr lang="en-US" dirty="0" smtClean="0"/>
            <a:t>Combine apps</a:t>
          </a:r>
        </a:p>
        <a:p>
          <a:r>
            <a:rPr lang="en-US" dirty="0" smtClean="0"/>
            <a:t>Quarterly Meetings</a:t>
          </a:r>
          <a:endParaRPr lang="en-US" dirty="0"/>
        </a:p>
      </dgm:t>
    </dgm:pt>
    <dgm:pt modelId="{DBA94D2D-292D-4D44-BDD9-A40D9CF70581}" type="parTrans" cxnId="{DE1036AA-FFAE-475A-886C-24417C98BE3E}">
      <dgm:prSet/>
      <dgm:spPr/>
      <dgm:t>
        <a:bodyPr/>
        <a:lstStyle/>
        <a:p>
          <a:endParaRPr lang="en-US"/>
        </a:p>
      </dgm:t>
    </dgm:pt>
    <dgm:pt modelId="{404428B4-74E3-4C04-9F84-5E5C6F0D5E4D}" type="sibTrans" cxnId="{DE1036AA-FFAE-475A-886C-24417C98BE3E}">
      <dgm:prSet/>
      <dgm:spPr/>
      <dgm:t>
        <a:bodyPr/>
        <a:lstStyle/>
        <a:p>
          <a:endParaRPr lang="en-US"/>
        </a:p>
      </dgm:t>
    </dgm:pt>
    <dgm:pt modelId="{761321EC-2C4A-41F7-A0E3-463DDD6C5AB4}">
      <dgm:prSet phldrT="[Text]"/>
      <dgm:spPr/>
      <dgm:t>
        <a:bodyPr/>
        <a:lstStyle/>
        <a:p>
          <a:r>
            <a:rPr lang="en-US" b="1" dirty="0" smtClean="0"/>
            <a:t>6 Months</a:t>
          </a:r>
        </a:p>
        <a:p>
          <a:r>
            <a:rPr lang="en-US" dirty="0" smtClean="0"/>
            <a:t>Town assessor survey</a:t>
          </a:r>
          <a:endParaRPr lang="en-US" dirty="0"/>
        </a:p>
      </dgm:t>
    </dgm:pt>
    <dgm:pt modelId="{A89BE648-CA17-4724-952F-DFE22F1B1446}" type="parTrans" cxnId="{EBC172B2-0AF6-4806-BC36-17BBC3AD3FA5}">
      <dgm:prSet/>
      <dgm:spPr/>
      <dgm:t>
        <a:bodyPr/>
        <a:lstStyle/>
        <a:p>
          <a:endParaRPr lang="en-US"/>
        </a:p>
      </dgm:t>
    </dgm:pt>
    <dgm:pt modelId="{8B4B0483-7C28-4A08-9118-42F9204BE9D1}" type="sibTrans" cxnId="{EBC172B2-0AF6-4806-BC36-17BBC3AD3FA5}">
      <dgm:prSet/>
      <dgm:spPr/>
      <dgm:t>
        <a:bodyPr/>
        <a:lstStyle/>
        <a:p>
          <a:endParaRPr lang="en-US"/>
        </a:p>
      </dgm:t>
    </dgm:pt>
    <dgm:pt modelId="{00B2961C-4F52-4AE6-956F-7D5E034B3719}">
      <dgm:prSet phldrT="[Text]"/>
      <dgm:spPr/>
      <dgm:t>
        <a:bodyPr/>
        <a:lstStyle/>
        <a:p>
          <a:r>
            <a:rPr lang="en-US" b="1" dirty="0" smtClean="0"/>
            <a:t>12 Months </a:t>
          </a:r>
        </a:p>
        <a:p>
          <a:r>
            <a:rPr lang="en-US" dirty="0" smtClean="0"/>
            <a:t>Reduce the processing time by three weeks</a:t>
          </a:r>
          <a:endParaRPr lang="en-US" dirty="0"/>
        </a:p>
      </dgm:t>
    </dgm:pt>
    <dgm:pt modelId="{2F90F2A6-E0AD-43FE-B3B0-8CB7F38CB0F0}" type="parTrans" cxnId="{CEC7D97C-417E-4A06-A75D-71A2E9EF46EB}">
      <dgm:prSet/>
      <dgm:spPr/>
      <dgm:t>
        <a:bodyPr/>
        <a:lstStyle/>
        <a:p>
          <a:endParaRPr lang="en-US"/>
        </a:p>
      </dgm:t>
    </dgm:pt>
    <dgm:pt modelId="{4092F043-0594-4BF4-84E5-ED941A419A78}" type="sibTrans" cxnId="{CEC7D97C-417E-4A06-A75D-71A2E9EF46EB}">
      <dgm:prSet/>
      <dgm:spPr/>
      <dgm:t>
        <a:bodyPr/>
        <a:lstStyle/>
        <a:p>
          <a:endParaRPr lang="en-US"/>
        </a:p>
      </dgm:t>
    </dgm:pt>
    <dgm:pt modelId="{BEB27378-BE93-4CD3-ADDB-E02AA35FFF32}" type="pres">
      <dgm:prSet presAssocID="{461490CE-3049-4581-868B-529C34C659FB}" presName="CompostProcess" presStyleCnt="0">
        <dgm:presLayoutVars>
          <dgm:dir/>
          <dgm:resizeHandles val="exact"/>
        </dgm:presLayoutVars>
      </dgm:prSet>
      <dgm:spPr/>
    </dgm:pt>
    <dgm:pt modelId="{4823E3A5-3ADE-4150-B09D-D04D90CECA2C}" type="pres">
      <dgm:prSet presAssocID="{461490CE-3049-4581-868B-529C34C659FB}" presName="arrow" presStyleLbl="bgShp" presStyleIdx="0" presStyleCnt="1"/>
      <dgm:spPr/>
    </dgm:pt>
    <dgm:pt modelId="{43EE6A5F-E534-4967-8FE6-0D35408DC09D}" type="pres">
      <dgm:prSet presAssocID="{461490CE-3049-4581-868B-529C34C659FB}" presName="linearProcess" presStyleCnt="0"/>
      <dgm:spPr/>
    </dgm:pt>
    <dgm:pt modelId="{9C17FDAF-FDFC-4FB3-B26F-375C170D55A2}" type="pres">
      <dgm:prSet presAssocID="{7E964001-75D3-4A6A-8A87-E0E9DF712E29}" presName="textNode" presStyleLbl="node1" presStyleIdx="0" presStyleCnt="3">
        <dgm:presLayoutVars>
          <dgm:bulletEnabled val="1"/>
        </dgm:presLayoutVars>
      </dgm:prSet>
      <dgm:spPr/>
      <dgm:t>
        <a:bodyPr/>
        <a:lstStyle/>
        <a:p>
          <a:endParaRPr lang="en-US"/>
        </a:p>
      </dgm:t>
    </dgm:pt>
    <dgm:pt modelId="{57FA2EDC-D8FC-423F-9CA2-C68B7BCE4D57}" type="pres">
      <dgm:prSet presAssocID="{404428B4-74E3-4C04-9F84-5E5C6F0D5E4D}" presName="sibTrans" presStyleCnt="0"/>
      <dgm:spPr/>
    </dgm:pt>
    <dgm:pt modelId="{ACAE7015-9E30-47C5-B5E3-9CAF7D4579A2}" type="pres">
      <dgm:prSet presAssocID="{761321EC-2C4A-41F7-A0E3-463DDD6C5AB4}" presName="textNode" presStyleLbl="node1" presStyleIdx="1" presStyleCnt="3">
        <dgm:presLayoutVars>
          <dgm:bulletEnabled val="1"/>
        </dgm:presLayoutVars>
      </dgm:prSet>
      <dgm:spPr/>
      <dgm:t>
        <a:bodyPr/>
        <a:lstStyle/>
        <a:p>
          <a:endParaRPr lang="en-US"/>
        </a:p>
      </dgm:t>
    </dgm:pt>
    <dgm:pt modelId="{42D8227A-E483-4C6D-B979-3D7033737DD5}" type="pres">
      <dgm:prSet presAssocID="{8B4B0483-7C28-4A08-9118-42F9204BE9D1}" presName="sibTrans" presStyleCnt="0"/>
      <dgm:spPr/>
    </dgm:pt>
    <dgm:pt modelId="{B2466BF9-A2FC-4239-946B-833592BA9EA2}" type="pres">
      <dgm:prSet presAssocID="{00B2961C-4F52-4AE6-956F-7D5E034B3719}" presName="textNode" presStyleLbl="node1" presStyleIdx="2" presStyleCnt="3">
        <dgm:presLayoutVars>
          <dgm:bulletEnabled val="1"/>
        </dgm:presLayoutVars>
      </dgm:prSet>
      <dgm:spPr/>
      <dgm:t>
        <a:bodyPr/>
        <a:lstStyle/>
        <a:p>
          <a:endParaRPr lang="en-US"/>
        </a:p>
      </dgm:t>
    </dgm:pt>
  </dgm:ptLst>
  <dgm:cxnLst>
    <dgm:cxn modelId="{C16CAC83-BFA2-4121-8344-6290A18BA3F7}" type="presOf" srcId="{461490CE-3049-4581-868B-529C34C659FB}" destId="{BEB27378-BE93-4CD3-ADDB-E02AA35FFF32}" srcOrd="0" destOrd="0" presId="urn:microsoft.com/office/officeart/2005/8/layout/hProcess9"/>
    <dgm:cxn modelId="{FF553BB8-2545-4A1C-85B2-F6A5260132A4}" type="presOf" srcId="{00B2961C-4F52-4AE6-956F-7D5E034B3719}" destId="{B2466BF9-A2FC-4239-946B-833592BA9EA2}" srcOrd="0" destOrd="0" presId="urn:microsoft.com/office/officeart/2005/8/layout/hProcess9"/>
    <dgm:cxn modelId="{DE1036AA-FFAE-475A-886C-24417C98BE3E}" srcId="{461490CE-3049-4581-868B-529C34C659FB}" destId="{7E964001-75D3-4A6A-8A87-E0E9DF712E29}" srcOrd="0" destOrd="0" parTransId="{DBA94D2D-292D-4D44-BDD9-A40D9CF70581}" sibTransId="{404428B4-74E3-4C04-9F84-5E5C6F0D5E4D}"/>
    <dgm:cxn modelId="{2363BC45-6D41-481F-9104-B5A047A7946E}" type="presOf" srcId="{7E964001-75D3-4A6A-8A87-E0E9DF712E29}" destId="{9C17FDAF-FDFC-4FB3-B26F-375C170D55A2}" srcOrd="0" destOrd="0" presId="urn:microsoft.com/office/officeart/2005/8/layout/hProcess9"/>
    <dgm:cxn modelId="{CEC7D97C-417E-4A06-A75D-71A2E9EF46EB}" srcId="{461490CE-3049-4581-868B-529C34C659FB}" destId="{00B2961C-4F52-4AE6-956F-7D5E034B3719}" srcOrd="2" destOrd="0" parTransId="{2F90F2A6-E0AD-43FE-B3B0-8CB7F38CB0F0}" sibTransId="{4092F043-0594-4BF4-84E5-ED941A419A78}"/>
    <dgm:cxn modelId="{6F08C438-723C-4246-940D-71730DFCD453}" type="presOf" srcId="{761321EC-2C4A-41F7-A0E3-463DDD6C5AB4}" destId="{ACAE7015-9E30-47C5-B5E3-9CAF7D4579A2}" srcOrd="0" destOrd="0" presId="urn:microsoft.com/office/officeart/2005/8/layout/hProcess9"/>
    <dgm:cxn modelId="{EBC172B2-0AF6-4806-BC36-17BBC3AD3FA5}" srcId="{461490CE-3049-4581-868B-529C34C659FB}" destId="{761321EC-2C4A-41F7-A0E3-463DDD6C5AB4}" srcOrd="1" destOrd="0" parTransId="{A89BE648-CA17-4724-952F-DFE22F1B1446}" sibTransId="{8B4B0483-7C28-4A08-9118-42F9204BE9D1}"/>
    <dgm:cxn modelId="{6DA25D83-8F9E-4FC9-A6BE-B443D9EE4585}" type="presParOf" srcId="{BEB27378-BE93-4CD3-ADDB-E02AA35FFF32}" destId="{4823E3A5-3ADE-4150-B09D-D04D90CECA2C}" srcOrd="0" destOrd="0" presId="urn:microsoft.com/office/officeart/2005/8/layout/hProcess9"/>
    <dgm:cxn modelId="{FD610B98-B016-4DC7-8E5E-D23E83FE85E5}" type="presParOf" srcId="{BEB27378-BE93-4CD3-ADDB-E02AA35FFF32}" destId="{43EE6A5F-E534-4967-8FE6-0D35408DC09D}" srcOrd="1" destOrd="0" presId="urn:microsoft.com/office/officeart/2005/8/layout/hProcess9"/>
    <dgm:cxn modelId="{17EE2055-0358-44A4-A7A4-7E9FC3D18747}" type="presParOf" srcId="{43EE6A5F-E534-4967-8FE6-0D35408DC09D}" destId="{9C17FDAF-FDFC-4FB3-B26F-375C170D55A2}" srcOrd="0" destOrd="0" presId="urn:microsoft.com/office/officeart/2005/8/layout/hProcess9"/>
    <dgm:cxn modelId="{4A712899-7040-4790-9B13-71E8B8AA51BD}" type="presParOf" srcId="{43EE6A5F-E534-4967-8FE6-0D35408DC09D}" destId="{57FA2EDC-D8FC-423F-9CA2-C68B7BCE4D57}" srcOrd="1" destOrd="0" presId="urn:microsoft.com/office/officeart/2005/8/layout/hProcess9"/>
    <dgm:cxn modelId="{AC5E9AC1-5391-49B5-ADAD-4CF3FBAD8A3F}" type="presParOf" srcId="{43EE6A5F-E534-4967-8FE6-0D35408DC09D}" destId="{ACAE7015-9E30-47C5-B5E3-9CAF7D4579A2}" srcOrd="2" destOrd="0" presId="urn:microsoft.com/office/officeart/2005/8/layout/hProcess9"/>
    <dgm:cxn modelId="{0ADC7818-31AA-4EA7-B8FA-ACD56521C62E}" type="presParOf" srcId="{43EE6A5F-E534-4967-8FE6-0D35408DC09D}" destId="{42D8227A-E483-4C6D-B979-3D7033737DD5}" srcOrd="3" destOrd="0" presId="urn:microsoft.com/office/officeart/2005/8/layout/hProcess9"/>
    <dgm:cxn modelId="{9FB59B75-82DA-4190-BA54-58098AA4AC23}" type="presParOf" srcId="{43EE6A5F-E534-4967-8FE6-0D35408DC09D}" destId="{B2466BF9-A2FC-4239-946B-833592BA9EA2}"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CF756-6536-4BAE-8AD1-6365D8F38A5B}">
      <dsp:nvSpPr>
        <dsp:cNvPr id="0" name=""/>
        <dsp:cNvSpPr/>
      </dsp:nvSpPr>
      <dsp:spPr>
        <a:xfrm>
          <a:off x="2597" y="1973507"/>
          <a:ext cx="2000332" cy="772128"/>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08E844-7A25-4BFA-9DCB-AEE452BAEA20}">
      <dsp:nvSpPr>
        <dsp:cNvPr id="0" name=""/>
        <dsp:cNvSpPr/>
      </dsp:nvSpPr>
      <dsp:spPr>
        <a:xfrm>
          <a:off x="444703" y="2097642"/>
          <a:ext cx="1871802" cy="90992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0" kern="1200" dirty="0" smtClean="0"/>
            <a:t>Limited Statewide Lean Activity</a:t>
          </a:r>
          <a:endParaRPr lang="en-US" sz="1600" b="0" kern="1200" dirty="0"/>
        </a:p>
      </dsp:txBody>
      <dsp:txXfrm>
        <a:off x="471354" y="2124293"/>
        <a:ext cx="1818500" cy="856620"/>
      </dsp:txXfrm>
    </dsp:sp>
    <dsp:sp modelId="{2F0EEC0B-ACE3-4C95-A600-81B944678767}">
      <dsp:nvSpPr>
        <dsp:cNvPr id="0" name=""/>
        <dsp:cNvSpPr/>
      </dsp:nvSpPr>
      <dsp:spPr>
        <a:xfrm>
          <a:off x="2378738" y="1972015"/>
          <a:ext cx="2000332" cy="772128"/>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2CCB94-17E7-4B38-9C47-0A933B8B876F}">
      <dsp:nvSpPr>
        <dsp:cNvPr id="0" name=""/>
        <dsp:cNvSpPr/>
      </dsp:nvSpPr>
      <dsp:spPr>
        <a:xfrm>
          <a:off x="2875665" y="2093166"/>
          <a:ext cx="1762158" cy="9158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0" kern="1200" dirty="0" smtClean="0"/>
            <a:t>State of CT Jobs Bill passes</a:t>
          </a:r>
          <a:endParaRPr lang="en-US" sz="1600" b="0" kern="1200" dirty="0"/>
        </a:p>
      </dsp:txBody>
      <dsp:txXfrm>
        <a:off x="2902491" y="2119992"/>
        <a:ext cx="1708506" cy="862238"/>
      </dsp:txXfrm>
    </dsp:sp>
    <dsp:sp modelId="{2F19F1DB-0284-4D62-929D-0B92F32627BF}">
      <dsp:nvSpPr>
        <dsp:cNvPr id="0" name=""/>
        <dsp:cNvSpPr/>
      </dsp:nvSpPr>
      <dsp:spPr>
        <a:xfrm>
          <a:off x="4700057" y="1935011"/>
          <a:ext cx="2000332" cy="772128"/>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79722F-133E-4C43-A7B2-454BC51DF5C2}">
      <dsp:nvSpPr>
        <dsp:cNvPr id="0" name=""/>
        <dsp:cNvSpPr/>
      </dsp:nvSpPr>
      <dsp:spPr>
        <a:xfrm>
          <a:off x="5152061" y="1982153"/>
          <a:ext cx="1852005" cy="106390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0" kern="1200" dirty="0" smtClean="0"/>
            <a:t>Statewide Process Improvement Steering Committee</a:t>
          </a:r>
          <a:endParaRPr lang="en-US" sz="1600" b="0" kern="1200" dirty="0"/>
        </a:p>
      </dsp:txBody>
      <dsp:txXfrm>
        <a:off x="5183222" y="2013314"/>
        <a:ext cx="1789683" cy="1001585"/>
      </dsp:txXfrm>
    </dsp:sp>
    <dsp:sp modelId="{D3DDB801-3A4D-45B6-87A9-9C3A94A0595E}">
      <dsp:nvSpPr>
        <dsp:cNvPr id="0" name=""/>
        <dsp:cNvSpPr/>
      </dsp:nvSpPr>
      <dsp:spPr>
        <a:xfrm>
          <a:off x="7066299" y="1918078"/>
          <a:ext cx="2000332" cy="772128"/>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6BABC5-B1FB-43E6-8FF1-694D314AB69E}">
      <dsp:nvSpPr>
        <dsp:cNvPr id="0" name=""/>
        <dsp:cNvSpPr/>
      </dsp:nvSpPr>
      <dsp:spPr>
        <a:xfrm>
          <a:off x="7559907" y="1931355"/>
          <a:ext cx="1768797" cy="11316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0" kern="1200" dirty="0" smtClean="0"/>
            <a:t> - Governor’s Directive</a:t>
          </a:r>
        </a:p>
        <a:p>
          <a:pPr lvl="0" algn="ctr" defTabSz="711200">
            <a:lnSpc>
              <a:spcPct val="90000"/>
            </a:lnSpc>
            <a:spcBef>
              <a:spcPct val="0"/>
            </a:spcBef>
            <a:spcAft>
              <a:spcPct val="35000"/>
            </a:spcAft>
          </a:pPr>
          <a:r>
            <a:rPr lang="en-US" sz="1600" b="0" kern="1200" dirty="0" smtClean="0"/>
            <a:t>- </a:t>
          </a:r>
          <a:r>
            <a:rPr lang="en-US" sz="1600" b="0" kern="1200" dirty="0" err="1" smtClean="0"/>
            <a:t>LeanCT</a:t>
          </a:r>
          <a:r>
            <a:rPr lang="en-US" sz="1600" b="0" kern="1200" dirty="0" smtClean="0"/>
            <a:t> Program</a:t>
          </a:r>
          <a:endParaRPr lang="en-US" sz="1600" b="0" kern="1200" dirty="0"/>
        </a:p>
      </dsp:txBody>
      <dsp:txXfrm>
        <a:off x="7593052" y="1964500"/>
        <a:ext cx="1702507" cy="1065349"/>
      </dsp:txXfrm>
    </dsp:sp>
    <dsp:sp modelId="{2BD3E579-782C-40CF-9B53-2C2710AE1837}">
      <dsp:nvSpPr>
        <dsp:cNvPr id="0" name=""/>
        <dsp:cNvSpPr/>
      </dsp:nvSpPr>
      <dsp:spPr>
        <a:xfrm>
          <a:off x="9390937" y="1950116"/>
          <a:ext cx="2000332" cy="772128"/>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F08D4C-89C8-44B8-AD9B-3706E47DDA78}">
      <dsp:nvSpPr>
        <dsp:cNvPr id="0" name=""/>
        <dsp:cNvSpPr/>
      </dsp:nvSpPr>
      <dsp:spPr>
        <a:xfrm>
          <a:off x="9717452" y="2014519"/>
          <a:ext cx="2102982" cy="10034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sz="1500" b="0" kern="1200" dirty="0" smtClean="0"/>
            <a:t>- Increased activity</a:t>
          </a:r>
        </a:p>
        <a:p>
          <a:pPr lvl="0" algn="ctr" defTabSz="666750">
            <a:lnSpc>
              <a:spcPct val="90000"/>
            </a:lnSpc>
            <a:spcBef>
              <a:spcPct val="0"/>
            </a:spcBef>
            <a:spcAft>
              <a:spcPct val="35000"/>
            </a:spcAft>
          </a:pPr>
          <a:r>
            <a:rPr lang="en-US" sz="1500" b="0" kern="1200" dirty="0" smtClean="0"/>
            <a:t>- Accountability</a:t>
          </a:r>
        </a:p>
        <a:p>
          <a:pPr lvl="0" algn="ctr" defTabSz="666750">
            <a:lnSpc>
              <a:spcPct val="90000"/>
            </a:lnSpc>
            <a:spcBef>
              <a:spcPct val="0"/>
            </a:spcBef>
            <a:spcAft>
              <a:spcPct val="35000"/>
            </a:spcAft>
          </a:pPr>
          <a:r>
            <a:rPr lang="en-US" sz="1500" b="0" kern="1200" dirty="0" smtClean="0"/>
            <a:t>- Continued investment</a:t>
          </a:r>
        </a:p>
      </dsp:txBody>
      <dsp:txXfrm>
        <a:off x="9746843" y="2043910"/>
        <a:ext cx="2044200" cy="9447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3E3A5-3ADE-4150-B09D-D04D90CECA2C}">
      <dsp:nvSpPr>
        <dsp:cNvPr id="0" name=""/>
        <dsp:cNvSpPr/>
      </dsp:nvSpPr>
      <dsp:spPr>
        <a:xfrm>
          <a:off x="717224" y="0"/>
          <a:ext cx="8128542" cy="2367226"/>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17FDAF-FDFC-4FB3-B26F-375C170D55A2}">
      <dsp:nvSpPr>
        <dsp:cNvPr id="0" name=""/>
        <dsp:cNvSpPr/>
      </dsp:nvSpPr>
      <dsp:spPr>
        <a:xfrm>
          <a:off x="277130" y="710167"/>
          <a:ext cx="2868897" cy="94689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t>3 Months</a:t>
          </a:r>
        </a:p>
        <a:p>
          <a:pPr lvl="0" algn="ctr" defTabSz="622300">
            <a:lnSpc>
              <a:spcPct val="90000"/>
            </a:lnSpc>
            <a:spcBef>
              <a:spcPct val="0"/>
            </a:spcBef>
            <a:spcAft>
              <a:spcPct val="35000"/>
            </a:spcAft>
          </a:pPr>
          <a:r>
            <a:rPr lang="en-US" sz="1400" kern="1200" dirty="0" smtClean="0"/>
            <a:t>Combine apps</a:t>
          </a:r>
        </a:p>
        <a:p>
          <a:pPr lvl="0" algn="ctr" defTabSz="622300">
            <a:lnSpc>
              <a:spcPct val="90000"/>
            </a:lnSpc>
            <a:spcBef>
              <a:spcPct val="0"/>
            </a:spcBef>
            <a:spcAft>
              <a:spcPct val="35000"/>
            </a:spcAft>
          </a:pPr>
          <a:r>
            <a:rPr lang="en-US" sz="1400" kern="1200" dirty="0" smtClean="0"/>
            <a:t>Quarterly Meetings</a:t>
          </a:r>
          <a:endParaRPr lang="en-US" sz="1400" kern="1200" dirty="0"/>
        </a:p>
      </dsp:txBody>
      <dsp:txXfrm>
        <a:off x="323353" y="756390"/>
        <a:ext cx="2776451" cy="854444"/>
      </dsp:txXfrm>
    </dsp:sp>
    <dsp:sp modelId="{ACAE7015-9E30-47C5-B5E3-9CAF7D4579A2}">
      <dsp:nvSpPr>
        <dsp:cNvPr id="0" name=""/>
        <dsp:cNvSpPr/>
      </dsp:nvSpPr>
      <dsp:spPr>
        <a:xfrm>
          <a:off x="3347046" y="710167"/>
          <a:ext cx="2868897" cy="94689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t>6 Months</a:t>
          </a:r>
        </a:p>
        <a:p>
          <a:pPr lvl="0" algn="ctr" defTabSz="622300">
            <a:lnSpc>
              <a:spcPct val="90000"/>
            </a:lnSpc>
            <a:spcBef>
              <a:spcPct val="0"/>
            </a:spcBef>
            <a:spcAft>
              <a:spcPct val="35000"/>
            </a:spcAft>
          </a:pPr>
          <a:r>
            <a:rPr lang="en-US" sz="1400" kern="1200" dirty="0" smtClean="0"/>
            <a:t>Town assessor survey</a:t>
          </a:r>
          <a:endParaRPr lang="en-US" sz="1400" kern="1200" dirty="0"/>
        </a:p>
      </dsp:txBody>
      <dsp:txXfrm>
        <a:off x="3393269" y="756390"/>
        <a:ext cx="2776451" cy="854444"/>
      </dsp:txXfrm>
    </dsp:sp>
    <dsp:sp modelId="{B2466BF9-A2FC-4239-946B-833592BA9EA2}">
      <dsp:nvSpPr>
        <dsp:cNvPr id="0" name=""/>
        <dsp:cNvSpPr/>
      </dsp:nvSpPr>
      <dsp:spPr>
        <a:xfrm>
          <a:off x="6416963" y="710167"/>
          <a:ext cx="2868897" cy="94689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t>12 Months </a:t>
          </a:r>
        </a:p>
        <a:p>
          <a:pPr lvl="0" algn="ctr" defTabSz="622300">
            <a:lnSpc>
              <a:spcPct val="90000"/>
            </a:lnSpc>
            <a:spcBef>
              <a:spcPct val="0"/>
            </a:spcBef>
            <a:spcAft>
              <a:spcPct val="35000"/>
            </a:spcAft>
          </a:pPr>
          <a:r>
            <a:rPr lang="en-US" sz="1400" kern="1200" dirty="0" smtClean="0"/>
            <a:t>Reduce the processing time by three weeks</a:t>
          </a:r>
          <a:endParaRPr lang="en-US" sz="1400" kern="1200" dirty="0"/>
        </a:p>
      </dsp:txBody>
      <dsp:txXfrm>
        <a:off x="6463186" y="756390"/>
        <a:ext cx="2776451" cy="854444"/>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drawing1.xml><?xml version="1.0" encoding="utf-8"?>
<c:userShapes xmlns:c="http://schemas.openxmlformats.org/drawingml/2006/chart">
  <cdr:relSizeAnchor xmlns:cdr="http://schemas.openxmlformats.org/drawingml/2006/chartDrawing">
    <cdr:from>
      <cdr:x>0.40913</cdr:x>
      <cdr:y>0.17753</cdr:y>
    </cdr:from>
    <cdr:to>
      <cdr:x>0.63049</cdr:x>
      <cdr:y>0.54452</cdr:y>
    </cdr:to>
    <cdr:grpSp>
      <cdr:nvGrpSpPr>
        <cdr:cNvPr id="2" name="Group 1"/>
        <cdr:cNvGrpSpPr>
          <a:grpSpLocks xmlns:a="http://schemas.openxmlformats.org/drawingml/2006/main"/>
        </cdr:cNvGrpSpPr>
      </cdr:nvGrpSpPr>
      <cdr:grpSpPr bwMode="auto">
        <a:xfrm xmlns:a="http://schemas.openxmlformats.org/drawingml/2006/main">
          <a:off x="3862540" y="747590"/>
          <a:ext cx="2089829" cy="1545417"/>
          <a:chOff x="3774823" y="2029119"/>
          <a:chExt cx="1911898" cy="1467270"/>
        </a:xfrm>
      </cdr:grpSpPr>
      <cdr:sp macro="" textlink="">
        <cdr:nvSpPr>
          <cdr:cNvPr id="3" name="Explosion 1 2"/>
          <cdr:cNvSpPr/>
        </cdr:nvSpPr>
        <cdr:spPr>
          <a:xfrm xmlns:a="http://schemas.openxmlformats.org/drawingml/2006/main">
            <a:off x="3774823" y="2029119"/>
            <a:ext cx="1911898" cy="1467270"/>
          </a:xfrm>
          <a:prstGeom xmlns:a="http://schemas.openxmlformats.org/drawingml/2006/main" prst="irregularSeal1">
            <a:avLst/>
          </a:prstGeom>
          <a:solidFill xmlns:a="http://schemas.openxmlformats.org/drawingml/2006/main">
            <a:srgbClr val="F79646"/>
          </a:solidFill>
          <a:ln xmlns:a="http://schemas.openxmlformats.org/drawingml/2006/main" w="50800" cap="flat" cmpd="sng" algn="ctr">
            <a:noFill/>
            <a:prstDash val="solid"/>
            <a:miter/>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defPPr>
              <a:defRPr lang="en-US"/>
            </a:defPPr>
            <a:lvl1pPr algn="l" rtl="0" fontAlgn="base">
              <a:spcBef>
                <a:spcPct val="0"/>
              </a:spcBef>
              <a:spcAft>
                <a:spcPct val="0"/>
              </a:spcAft>
              <a:defRPr kern="1200">
                <a:solidFill>
                  <a:srgbClr val="002A7E"/>
                </a:solidFill>
                <a:latin typeface="Calibri"/>
              </a:defRPr>
            </a:lvl1pPr>
            <a:lvl2pPr marL="457200" algn="l" rtl="0" fontAlgn="base">
              <a:spcBef>
                <a:spcPct val="0"/>
              </a:spcBef>
              <a:spcAft>
                <a:spcPct val="0"/>
              </a:spcAft>
              <a:defRPr kern="1200">
                <a:solidFill>
                  <a:srgbClr val="002A7E"/>
                </a:solidFill>
                <a:latin typeface="Calibri"/>
              </a:defRPr>
            </a:lvl2pPr>
            <a:lvl3pPr marL="914400" algn="l" rtl="0" fontAlgn="base">
              <a:spcBef>
                <a:spcPct val="0"/>
              </a:spcBef>
              <a:spcAft>
                <a:spcPct val="0"/>
              </a:spcAft>
              <a:defRPr kern="1200">
                <a:solidFill>
                  <a:srgbClr val="002A7E"/>
                </a:solidFill>
                <a:latin typeface="Calibri"/>
              </a:defRPr>
            </a:lvl3pPr>
            <a:lvl4pPr marL="1371600" algn="l" rtl="0" fontAlgn="base">
              <a:spcBef>
                <a:spcPct val="0"/>
              </a:spcBef>
              <a:spcAft>
                <a:spcPct val="0"/>
              </a:spcAft>
              <a:defRPr kern="1200">
                <a:solidFill>
                  <a:srgbClr val="002A7E"/>
                </a:solidFill>
                <a:latin typeface="Calibri"/>
              </a:defRPr>
            </a:lvl4pPr>
            <a:lvl5pPr marL="1828800" algn="l" rtl="0" fontAlgn="base">
              <a:spcBef>
                <a:spcPct val="0"/>
              </a:spcBef>
              <a:spcAft>
                <a:spcPct val="0"/>
              </a:spcAft>
              <a:defRPr kern="1200">
                <a:solidFill>
                  <a:srgbClr val="002A7E"/>
                </a:solidFill>
                <a:latin typeface="Calibri"/>
              </a:defRPr>
            </a:lvl5pPr>
            <a:lvl6pPr marL="2286000" algn="l" defTabSz="914400" rtl="0" eaLnBrk="1" latinLnBrk="0" hangingPunct="1">
              <a:defRPr kern="1200">
                <a:solidFill>
                  <a:srgbClr val="002A7E"/>
                </a:solidFill>
                <a:latin typeface="Calibri"/>
              </a:defRPr>
            </a:lvl6pPr>
            <a:lvl7pPr marL="2743200" algn="l" defTabSz="914400" rtl="0" eaLnBrk="1" latinLnBrk="0" hangingPunct="1">
              <a:defRPr kern="1200">
                <a:solidFill>
                  <a:srgbClr val="002A7E"/>
                </a:solidFill>
                <a:latin typeface="Calibri"/>
              </a:defRPr>
            </a:lvl7pPr>
            <a:lvl8pPr marL="3200400" algn="l" defTabSz="914400" rtl="0" eaLnBrk="1" latinLnBrk="0" hangingPunct="1">
              <a:defRPr kern="1200">
                <a:solidFill>
                  <a:srgbClr val="002A7E"/>
                </a:solidFill>
                <a:latin typeface="Calibri"/>
              </a:defRPr>
            </a:lvl8pPr>
            <a:lvl9pPr marL="3657600" algn="l" defTabSz="914400" rtl="0" eaLnBrk="1" latinLnBrk="0" hangingPunct="1">
              <a:defRPr kern="1200">
                <a:solidFill>
                  <a:srgbClr val="002A7E"/>
                </a:solidFill>
                <a:latin typeface="Calibri"/>
              </a:defRPr>
            </a:lvl9pPr>
          </a:lstStyle>
          <a:p xmlns:a="http://schemas.openxmlformats.org/drawingml/2006/main">
            <a:pPr algn="ctr" fontAlgn="auto">
              <a:spcBef>
                <a:spcPts val="0"/>
              </a:spcBef>
              <a:spcAft>
                <a:spcPts val="0"/>
              </a:spcAft>
              <a:defRPr/>
            </a:pPr>
            <a:endParaRPr lang="en-US" dirty="0"/>
          </a:p>
        </cdr:txBody>
      </cdr:sp>
      <cdr:sp macro="" textlink="">
        <cdr:nvSpPr>
          <cdr:cNvPr id="4" name="TextBox 5"/>
          <cdr:cNvSpPr txBox="1">
            <a:spLocks xmlns:a="http://schemas.openxmlformats.org/drawingml/2006/main" noChangeArrowheads="1"/>
          </cdr:cNvSpPr>
        </cdr:nvSpPr>
        <cdr:spPr bwMode="auto">
          <a:xfrm xmlns:a="http://schemas.openxmlformats.org/drawingml/2006/main">
            <a:off x="4109559" y="2471310"/>
            <a:ext cx="1205474" cy="52329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a:spAutoFit/>
          </a:bodyPr>
          <a:lstStyle xmlns:a="http://schemas.openxmlformats.org/drawingml/2006/main">
            <a:defPPr>
              <a:defRPr lang="en-US"/>
            </a:defPPr>
            <a:lvl1pPr algn="l" rtl="0" fontAlgn="base">
              <a:spcBef>
                <a:spcPct val="0"/>
              </a:spcBef>
              <a:spcAft>
                <a:spcPct val="0"/>
              </a:spcAft>
              <a:defRPr kern="1200">
                <a:solidFill>
                  <a:srgbClr val="002A7E"/>
                </a:solidFill>
                <a:latin typeface="Arial" pitchFamily="34" charset="0"/>
              </a:defRPr>
            </a:lvl1pPr>
            <a:lvl2pPr marL="457200" algn="l" rtl="0" fontAlgn="base">
              <a:spcBef>
                <a:spcPct val="0"/>
              </a:spcBef>
              <a:spcAft>
                <a:spcPct val="0"/>
              </a:spcAft>
              <a:defRPr kern="1200">
                <a:solidFill>
                  <a:srgbClr val="002A7E"/>
                </a:solidFill>
                <a:latin typeface="Arial" pitchFamily="34" charset="0"/>
              </a:defRPr>
            </a:lvl2pPr>
            <a:lvl3pPr marL="914400" algn="l" rtl="0" fontAlgn="base">
              <a:spcBef>
                <a:spcPct val="0"/>
              </a:spcBef>
              <a:spcAft>
                <a:spcPct val="0"/>
              </a:spcAft>
              <a:defRPr kern="1200">
                <a:solidFill>
                  <a:srgbClr val="002A7E"/>
                </a:solidFill>
                <a:latin typeface="Arial" pitchFamily="34" charset="0"/>
              </a:defRPr>
            </a:lvl3pPr>
            <a:lvl4pPr marL="1371600" algn="l" rtl="0" fontAlgn="base">
              <a:spcBef>
                <a:spcPct val="0"/>
              </a:spcBef>
              <a:spcAft>
                <a:spcPct val="0"/>
              </a:spcAft>
              <a:defRPr kern="1200">
                <a:solidFill>
                  <a:srgbClr val="002A7E"/>
                </a:solidFill>
                <a:latin typeface="Arial" pitchFamily="34" charset="0"/>
              </a:defRPr>
            </a:lvl4pPr>
            <a:lvl5pPr marL="1828800" algn="l" rtl="0" fontAlgn="base">
              <a:spcBef>
                <a:spcPct val="0"/>
              </a:spcBef>
              <a:spcAft>
                <a:spcPct val="0"/>
              </a:spcAft>
              <a:defRPr kern="1200">
                <a:solidFill>
                  <a:srgbClr val="002A7E"/>
                </a:solidFill>
                <a:latin typeface="Arial" pitchFamily="34" charset="0"/>
              </a:defRPr>
            </a:lvl5pPr>
            <a:lvl6pPr marL="2286000" algn="l" defTabSz="914400" rtl="0" eaLnBrk="1" latinLnBrk="0" hangingPunct="1">
              <a:defRPr kern="1200">
                <a:solidFill>
                  <a:srgbClr val="002A7E"/>
                </a:solidFill>
                <a:latin typeface="Arial" pitchFamily="34" charset="0"/>
              </a:defRPr>
            </a:lvl6pPr>
            <a:lvl7pPr marL="2743200" algn="l" defTabSz="914400" rtl="0" eaLnBrk="1" latinLnBrk="0" hangingPunct="1">
              <a:defRPr kern="1200">
                <a:solidFill>
                  <a:srgbClr val="002A7E"/>
                </a:solidFill>
                <a:latin typeface="Arial" pitchFamily="34" charset="0"/>
              </a:defRPr>
            </a:lvl7pPr>
            <a:lvl8pPr marL="3200400" algn="l" defTabSz="914400" rtl="0" eaLnBrk="1" latinLnBrk="0" hangingPunct="1">
              <a:defRPr kern="1200">
                <a:solidFill>
                  <a:srgbClr val="002A7E"/>
                </a:solidFill>
                <a:latin typeface="Arial" pitchFamily="34" charset="0"/>
              </a:defRPr>
            </a:lvl8pPr>
            <a:lvl9pPr marL="3657600" algn="l" defTabSz="914400" rtl="0" eaLnBrk="1" latinLnBrk="0" hangingPunct="1">
              <a:defRPr kern="1200">
                <a:solidFill>
                  <a:srgbClr val="002A7E"/>
                </a:solidFill>
                <a:latin typeface="Arial" pitchFamily="34" charset="0"/>
              </a:defRPr>
            </a:lvl9pPr>
          </a:lstStyle>
          <a:p xmlns:a="http://schemas.openxmlformats.org/drawingml/2006/main">
            <a:pPr algn="ctr"/>
            <a:r>
              <a:rPr lang="en-US" sz="1400" dirty="0">
                <a:latin typeface="Futura Lt BT"/>
              </a:rPr>
              <a:t>74% Overall Reduction</a:t>
            </a:r>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6434"/>
          </a:xfrm>
          <a:prstGeom prst="rect">
            <a:avLst/>
          </a:prstGeom>
        </p:spPr>
        <p:txBody>
          <a:bodyPr vert="horz" lIns="90573" tIns="45286" rIns="90573" bIns="45286" rtlCol="0"/>
          <a:lstStyle>
            <a:lvl1pPr algn="l">
              <a:defRPr sz="1100"/>
            </a:lvl1pPr>
          </a:lstStyle>
          <a:p>
            <a:endParaRPr lang="en-US"/>
          </a:p>
        </p:txBody>
      </p:sp>
      <p:sp>
        <p:nvSpPr>
          <p:cNvPr id="3" name="Date Placeholder 2"/>
          <p:cNvSpPr>
            <a:spLocks noGrp="1"/>
          </p:cNvSpPr>
          <p:nvPr>
            <p:ph type="dt" idx="1"/>
          </p:nvPr>
        </p:nvSpPr>
        <p:spPr>
          <a:xfrm>
            <a:off x="3884613" y="1"/>
            <a:ext cx="2971800" cy="466434"/>
          </a:xfrm>
          <a:prstGeom prst="rect">
            <a:avLst/>
          </a:prstGeom>
        </p:spPr>
        <p:txBody>
          <a:bodyPr vert="horz" lIns="90573" tIns="45286" rIns="90573" bIns="45286" rtlCol="0"/>
          <a:lstStyle>
            <a:lvl1pPr algn="r">
              <a:defRPr sz="1100"/>
            </a:lvl1pPr>
          </a:lstStyle>
          <a:p>
            <a:fld id="{9DA113FE-BAC6-4691-B3F4-58B430C7AD8C}" type="datetimeFigureOut">
              <a:rPr lang="en-US" smtClean="0"/>
              <a:t>10/21/2014</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0573" tIns="45286" rIns="90573" bIns="45286"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0573" tIns="45286" rIns="90573" bIns="4528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70"/>
            <a:ext cx="2971800" cy="466433"/>
          </a:xfrm>
          <a:prstGeom prst="rect">
            <a:avLst/>
          </a:prstGeom>
        </p:spPr>
        <p:txBody>
          <a:bodyPr vert="horz" lIns="90573" tIns="45286" rIns="90573" bIns="45286" rtlCol="0" anchor="b"/>
          <a:lstStyle>
            <a:lvl1pPr algn="l">
              <a:defRPr sz="1100"/>
            </a:lvl1pPr>
          </a:lstStyle>
          <a:p>
            <a:endParaRPr lang="en-US"/>
          </a:p>
        </p:txBody>
      </p:sp>
      <p:sp>
        <p:nvSpPr>
          <p:cNvPr id="7" name="Slide Number Placeholder 6"/>
          <p:cNvSpPr>
            <a:spLocks noGrp="1"/>
          </p:cNvSpPr>
          <p:nvPr>
            <p:ph type="sldNum" sz="quarter" idx="5"/>
          </p:nvPr>
        </p:nvSpPr>
        <p:spPr>
          <a:xfrm>
            <a:off x="3884613" y="8829970"/>
            <a:ext cx="2971800" cy="466433"/>
          </a:xfrm>
          <a:prstGeom prst="rect">
            <a:avLst/>
          </a:prstGeom>
        </p:spPr>
        <p:txBody>
          <a:bodyPr vert="horz" lIns="90573" tIns="45286" rIns="90573" bIns="45286" rtlCol="0" anchor="b"/>
          <a:lstStyle>
            <a:lvl1pPr algn="r">
              <a:defRPr sz="1100"/>
            </a:lvl1pPr>
          </a:lstStyle>
          <a:p>
            <a:fld id="{D5DD52B1-736E-4C93-AC11-8A460F25F6E4}" type="slidenum">
              <a:rPr lang="en-US" smtClean="0"/>
              <a:t>‹#›</a:t>
            </a:fld>
            <a:endParaRPr lang="en-US"/>
          </a:p>
        </p:txBody>
      </p:sp>
    </p:spTree>
    <p:extLst>
      <p:ext uri="{BB962C8B-B14F-4D97-AF65-F5344CB8AC3E}">
        <p14:creationId xmlns:p14="http://schemas.microsoft.com/office/powerpoint/2010/main" val="3665213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729">
              <a:defRPr/>
            </a:pPr>
            <a:endParaRPr lang="en-US" sz="1100" b="1" u="sng" dirty="0"/>
          </a:p>
          <a:p>
            <a:pPr defTabSz="905729">
              <a:defRPr/>
            </a:pPr>
            <a:r>
              <a:rPr lang="en-US" sz="1100" b="1" dirty="0"/>
              <a:t>Welcome message – Cheryl Cepelak</a:t>
            </a:r>
          </a:p>
          <a:p>
            <a:pPr defTabSz="905729">
              <a:defRPr/>
            </a:pPr>
            <a:endParaRPr lang="en-US" sz="1100" b="1" u="sng" dirty="0"/>
          </a:p>
          <a:p>
            <a:pPr defTabSz="905729">
              <a:defRPr/>
            </a:pPr>
            <a:r>
              <a:rPr lang="en-US" sz="1100" b="1" dirty="0"/>
              <a:t>Cheryl to transition</a:t>
            </a:r>
          </a:p>
          <a:p>
            <a:pPr defTabSz="905729">
              <a:defRPr/>
            </a:pPr>
            <a:endParaRPr lang="en-US" sz="1100" b="1" dirty="0"/>
          </a:p>
          <a:p>
            <a:pPr defTabSz="905729">
              <a:defRPr/>
            </a:pPr>
            <a:r>
              <a:rPr lang="en-US" sz="1100" b="1" dirty="0"/>
              <a:t>Cheryl Malerba, Nicole Lugli, and Alison Fisher</a:t>
            </a:r>
          </a:p>
          <a:p>
            <a:pPr defTabSz="905729">
              <a:defRPr/>
            </a:pPr>
            <a:endParaRPr lang="en-US" sz="1100" dirty="0"/>
          </a:p>
          <a:p>
            <a:pPr defTabSz="905729">
              <a:defRPr/>
            </a:pPr>
            <a:r>
              <a:rPr lang="en-US" sz="1100" dirty="0"/>
              <a:t>Introduce ourselves, our roles in CT state government, our roles in statewide Lean, and our roles in the workshop</a:t>
            </a:r>
          </a:p>
          <a:p>
            <a:endParaRPr lang="en-US" sz="1100" dirty="0"/>
          </a:p>
          <a:p>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D5DD52B1-736E-4C93-AC11-8A460F25F6E4}" type="slidenum">
              <a:rPr lang="en-US" smtClean="0"/>
              <a:t>1</a:t>
            </a:fld>
            <a:endParaRPr lang="en-US"/>
          </a:p>
        </p:txBody>
      </p:sp>
    </p:spTree>
    <p:extLst>
      <p:ext uri="{BB962C8B-B14F-4D97-AF65-F5344CB8AC3E}">
        <p14:creationId xmlns:p14="http://schemas.microsoft.com/office/powerpoint/2010/main" val="1133314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b="1" u="none" dirty="0" smtClean="0"/>
              <a:t>Alison Fisher</a:t>
            </a:r>
          </a:p>
          <a:p>
            <a:endParaRPr lang="en-US" dirty="0" smtClean="0"/>
          </a:p>
          <a:p>
            <a:endParaRPr lang="en-US" dirty="0" smtClean="0"/>
          </a:p>
          <a:p>
            <a:r>
              <a:rPr lang="en-US" dirty="0" smtClean="0"/>
              <a:t>Work together</a:t>
            </a:r>
            <a:r>
              <a:rPr lang="en-US" baseline="0" dirty="0" smtClean="0"/>
              <a:t> to support each other and those not on the Steering Committee</a:t>
            </a:r>
          </a:p>
          <a:p>
            <a:endParaRPr lang="en-US" baseline="0" dirty="0" smtClean="0"/>
          </a:p>
          <a:p>
            <a:r>
              <a:rPr lang="en-US" baseline="0" dirty="0" smtClean="0"/>
              <a:t>Set policy for the statewide effort</a:t>
            </a:r>
            <a:r>
              <a:rPr lang="en-US" sz="1100" dirty="0"/>
              <a:t>– making important  linkages on common issues and shared goals across agencies.</a:t>
            </a:r>
            <a:endParaRPr lang="en-US" baseline="0" dirty="0" smtClean="0"/>
          </a:p>
          <a:p>
            <a:endParaRPr lang="en-US" baseline="0" dirty="0" smtClean="0"/>
          </a:p>
          <a:p>
            <a:r>
              <a:rPr lang="en-US" baseline="0" dirty="0" smtClean="0"/>
              <a:t>Determine how to support and promote Lean and other process improvement tools (scorecards, strategic plans, etc.) throughout the state</a:t>
            </a:r>
          </a:p>
          <a:p>
            <a:endParaRPr lang="en-US" baseline="0" dirty="0" smtClean="0"/>
          </a:p>
          <a:p>
            <a:r>
              <a:rPr lang="en-US" dirty="0" smtClean="0"/>
              <a:t>Engages state staff to work on Kaizen projects and receive training through statewide contract</a:t>
            </a:r>
            <a:r>
              <a:rPr lang="en-US" baseline="0" dirty="0" smtClean="0"/>
              <a:t> for Lean services. 5 vendors on current contract who provide an array of services ranging </a:t>
            </a:r>
            <a:r>
              <a:rPr lang="en-US" baseline="0" dirty="0" smtClean="0"/>
              <a:t>from executive </a:t>
            </a:r>
            <a:r>
              <a:rPr lang="en-US" baseline="0" dirty="0" smtClean="0"/>
              <a:t>coaching to Kaizen facilitation to Lean leadership certification. </a:t>
            </a:r>
          </a:p>
          <a:p>
            <a:endParaRPr lang="en-US" dirty="0"/>
          </a:p>
        </p:txBody>
      </p:sp>
      <p:sp>
        <p:nvSpPr>
          <p:cNvPr id="4" name="Slide Number Placeholder 3"/>
          <p:cNvSpPr>
            <a:spLocks noGrp="1"/>
          </p:cNvSpPr>
          <p:nvPr>
            <p:ph type="sldNum" sz="quarter" idx="10"/>
          </p:nvPr>
        </p:nvSpPr>
        <p:spPr/>
        <p:txBody>
          <a:bodyPr/>
          <a:lstStyle/>
          <a:p>
            <a:fld id="{D5DD52B1-736E-4C93-AC11-8A460F25F6E4}" type="slidenum">
              <a:rPr lang="en-US" smtClean="0"/>
              <a:t>10</a:t>
            </a:fld>
            <a:endParaRPr lang="en-US"/>
          </a:p>
        </p:txBody>
      </p:sp>
    </p:spTree>
    <p:extLst>
      <p:ext uri="{BB962C8B-B14F-4D97-AF65-F5344CB8AC3E}">
        <p14:creationId xmlns:p14="http://schemas.microsoft.com/office/powerpoint/2010/main" val="1556135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lnSpc>
                <a:spcPct val="120000"/>
              </a:lnSpc>
              <a:spcBef>
                <a:spcPts val="594"/>
              </a:spcBef>
              <a:spcAft>
                <a:spcPts val="594"/>
              </a:spcAft>
              <a:buClr>
                <a:schemeClr val="tx1"/>
              </a:buClr>
              <a:defRPr/>
            </a:pPr>
            <a:r>
              <a:rPr lang="en-US" sz="1000" b="1" dirty="0"/>
              <a:t>Alison Fisher</a:t>
            </a:r>
          </a:p>
          <a:p>
            <a:pPr>
              <a:lnSpc>
                <a:spcPct val="120000"/>
              </a:lnSpc>
              <a:spcBef>
                <a:spcPts val="594"/>
              </a:spcBef>
              <a:spcAft>
                <a:spcPts val="594"/>
              </a:spcAft>
              <a:buClr>
                <a:schemeClr val="tx1"/>
              </a:buClr>
            </a:pPr>
            <a:endParaRPr lang="en-US" sz="1000" dirty="0"/>
          </a:p>
          <a:p>
            <a:pPr>
              <a:lnSpc>
                <a:spcPct val="120000"/>
              </a:lnSpc>
              <a:spcBef>
                <a:spcPts val="594"/>
              </a:spcBef>
              <a:spcAft>
                <a:spcPts val="594"/>
              </a:spcAft>
              <a:buClr>
                <a:schemeClr val="tx1"/>
              </a:buClr>
              <a:buFont typeface="Wingdings" panose="05000000000000000000" pitchFamily="2" charset="2"/>
              <a:buChar char="§"/>
            </a:pPr>
            <a:r>
              <a:rPr lang="en-US" sz="1000" dirty="0"/>
              <a:t>Over </a:t>
            </a:r>
            <a:r>
              <a:rPr lang="en-US" sz="1000" b="1" dirty="0">
                <a:solidFill>
                  <a:srgbClr val="0070C0"/>
                </a:solidFill>
              </a:rPr>
              <a:t>40 state agency heads </a:t>
            </a:r>
            <a:r>
              <a:rPr lang="en-US" sz="1000" dirty="0">
                <a:solidFill>
                  <a:srgbClr val="0070C0"/>
                </a:solidFill>
              </a:rPr>
              <a:t>(the </a:t>
            </a:r>
            <a:r>
              <a:rPr lang="en-US" sz="1000" dirty="0" smtClean="0">
                <a:solidFill>
                  <a:srgbClr val="0070C0"/>
                </a:solidFill>
              </a:rPr>
              <a:t>14 </a:t>
            </a:r>
            <a:r>
              <a:rPr lang="en-US" sz="1000" dirty="0">
                <a:solidFill>
                  <a:srgbClr val="0070C0"/>
                </a:solidFill>
              </a:rPr>
              <a:t>on the Steering Committee and another </a:t>
            </a:r>
            <a:r>
              <a:rPr lang="en-US" sz="1000" dirty="0" smtClean="0">
                <a:solidFill>
                  <a:srgbClr val="0070C0"/>
                </a:solidFill>
              </a:rPr>
              <a:t>30) </a:t>
            </a:r>
            <a:r>
              <a:rPr lang="en-US" sz="1000" dirty="0"/>
              <a:t>have assigned “Lean Coordinators” to coordinate process improvement efforts and promote a new way of </a:t>
            </a:r>
            <a:r>
              <a:rPr lang="en-US" sz="1000" dirty="0"/>
              <a:t>thinking</a:t>
            </a:r>
            <a:endParaRPr lang="en-US" sz="1000" dirty="0"/>
          </a:p>
          <a:p>
            <a:pPr>
              <a:lnSpc>
                <a:spcPct val="120000"/>
              </a:lnSpc>
              <a:spcBef>
                <a:spcPts val="594"/>
              </a:spcBef>
              <a:spcAft>
                <a:spcPts val="594"/>
              </a:spcAft>
              <a:buClr>
                <a:schemeClr val="tx1"/>
              </a:buClr>
              <a:buFont typeface="Wingdings" panose="05000000000000000000" pitchFamily="2" charset="2"/>
              <a:buChar char="§"/>
            </a:pPr>
            <a:r>
              <a:rPr lang="en-US" sz="1000" dirty="0"/>
              <a:t>Over </a:t>
            </a:r>
            <a:r>
              <a:rPr lang="en-US" sz="1000" b="1" dirty="0">
                <a:solidFill>
                  <a:srgbClr val="0070C0"/>
                </a:solidFill>
              </a:rPr>
              <a:t>2,000 state employees </a:t>
            </a:r>
            <a:r>
              <a:rPr lang="en-US" sz="1000" dirty="0"/>
              <a:t>(and over 100 non-profit provider staff members) have been trained to use Lean tools and principles</a:t>
            </a:r>
          </a:p>
          <a:p>
            <a:pPr>
              <a:lnSpc>
                <a:spcPct val="120000"/>
              </a:lnSpc>
              <a:spcBef>
                <a:spcPts val="594"/>
              </a:spcBef>
              <a:spcAft>
                <a:spcPts val="594"/>
              </a:spcAft>
              <a:buClr>
                <a:schemeClr val="tx1"/>
              </a:buClr>
              <a:buFont typeface="Wingdings" panose="05000000000000000000" pitchFamily="2" charset="2"/>
              <a:buChar char="§"/>
            </a:pPr>
            <a:r>
              <a:rPr lang="en-US" sz="1000" b="1" dirty="0">
                <a:solidFill>
                  <a:srgbClr val="0070C0"/>
                </a:solidFill>
              </a:rPr>
              <a:t>Hundreds </a:t>
            </a:r>
            <a:r>
              <a:rPr lang="en-US" sz="1000" b="1" dirty="0">
                <a:solidFill>
                  <a:srgbClr val="0070C0"/>
                </a:solidFill>
              </a:rPr>
              <a:t>of processes </a:t>
            </a:r>
            <a:r>
              <a:rPr lang="en-US" sz="1000" dirty="0"/>
              <a:t>have been improved using Lean tools, generating savings and improving service to CT residents</a:t>
            </a:r>
          </a:p>
          <a:p>
            <a:pPr>
              <a:lnSpc>
                <a:spcPct val="120000"/>
              </a:lnSpc>
              <a:spcBef>
                <a:spcPts val="594"/>
              </a:spcBef>
              <a:spcAft>
                <a:spcPts val="594"/>
              </a:spcAft>
              <a:buClr>
                <a:schemeClr val="tx1"/>
              </a:buClr>
              <a:buFont typeface="Wingdings" panose="05000000000000000000" pitchFamily="2" charset="2"/>
              <a:buChar char="§"/>
            </a:pPr>
            <a:r>
              <a:rPr lang="en-US" sz="1000" dirty="0"/>
              <a:t>Agencies </a:t>
            </a:r>
            <a:r>
              <a:rPr lang="en-US" sz="1000" dirty="0"/>
              <a:t>that have participated in Lean events or project implementation </a:t>
            </a:r>
            <a:r>
              <a:rPr lang="en-US" sz="1000" b="1" dirty="0">
                <a:solidFill>
                  <a:srgbClr val="0070C0"/>
                </a:solidFill>
              </a:rPr>
              <a:t>span all functions of government</a:t>
            </a:r>
            <a:r>
              <a:rPr lang="en-US" sz="1000" dirty="0"/>
              <a:t>, including regulation and protection, health and human services, corrections, conservation and development, education, enforcement and compliance, housing, transportation, and general oversight. </a:t>
            </a:r>
            <a:endParaRPr lang="en-US" sz="1000" dirty="0"/>
          </a:p>
          <a:p>
            <a:pPr>
              <a:lnSpc>
                <a:spcPct val="120000"/>
              </a:lnSpc>
              <a:spcBef>
                <a:spcPts val="594"/>
              </a:spcBef>
              <a:spcAft>
                <a:spcPts val="594"/>
              </a:spcAft>
              <a:buClr>
                <a:schemeClr val="tx1"/>
              </a:buClr>
              <a:buFont typeface="Wingdings" panose="05000000000000000000" pitchFamily="2" charset="2"/>
              <a:buChar char="§"/>
            </a:pPr>
            <a:r>
              <a:rPr lang="en-US" sz="1000" dirty="0"/>
              <a:t>These </a:t>
            </a:r>
            <a:r>
              <a:rPr lang="en-US" sz="1000" dirty="0"/>
              <a:t>events </a:t>
            </a:r>
            <a:r>
              <a:rPr lang="en-US" sz="1000" b="1" dirty="0"/>
              <a:t>have improved business processes</a:t>
            </a:r>
            <a:r>
              <a:rPr lang="en-US" sz="1000" dirty="0"/>
              <a:t> by eliminating waste, removing redundant steps and adding </a:t>
            </a:r>
            <a:r>
              <a:rPr lang="en-US" sz="1000" dirty="0" smtClean="0"/>
              <a:t>automation</a:t>
            </a:r>
            <a:r>
              <a:rPr lang="en-US" sz="1000" baseline="0" dirty="0" smtClean="0"/>
              <a:t> across programmatic, functional and agency lines. </a:t>
            </a:r>
            <a:endParaRPr lang="en-US" sz="1000" dirty="0"/>
          </a:p>
          <a:p>
            <a:endParaRPr lang="en-US" dirty="0"/>
          </a:p>
        </p:txBody>
      </p:sp>
      <p:sp>
        <p:nvSpPr>
          <p:cNvPr id="4" name="Slide Number Placeholder 3"/>
          <p:cNvSpPr>
            <a:spLocks noGrp="1"/>
          </p:cNvSpPr>
          <p:nvPr>
            <p:ph type="sldNum" sz="quarter" idx="10"/>
          </p:nvPr>
        </p:nvSpPr>
        <p:spPr/>
        <p:txBody>
          <a:bodyPr/>
          <a:lstStyle/>
          <a:p>
            <a:fld id="{D5DD52B1-736E-4C93-AC11-8A460F25F6E4}" type="slidenum">
              <a:rPr lang="en-US" smtClean="0"/>
              <a:t>11</a:t>
            </a:fld>
            <a:endParaRPr lang="en-US"/>
          </a:p>
        </p:txBody>
      </p:sp>
    </p:spTree>
    <p:extLst>
      <p:ext uri="{BB962C8B-B14F-4D97-AF65-F5344CB8AC3E}">
        <p14:creationId xmlns:p14="http://schemas.microsoft.com/office/powerpoint/2010/main" val="3293265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Aft>
                <a:spcPts val="594"/>
              </a:spcAft>
            </a:pPr>
            <a:r>
              <a:rPr lang="en-US" b="1" u="none" dirty="0" smtClean="0"/>
              <a:t>Alison Fisher</a:t>
            </a:r>
          </a:p>
          <a:p>
            <a:pPr>
              <a:spcAft>
                <a:spcPts val="594"/>
              </a:spcAft>
            </a:pPr>
            <a:endParaRPr lang="en-US" b="1" u="none" dirty="0" smtClean="0"/>
          </a:p>
          <a:p>
            <a:pPr>
              <a:spcAft>
                <a:spcPts val="594"/>
              </a:spcAft>
            </a:pPr>
            <a:endParaRPr lang="en-US" b="0" u="none" dirty="0" smtClean="0"/>
          </a:p>
          <a:p>
            <a:pPr>
              <a:spcAft>
                <a:spcPts val="594"/>
              </a:spcAft>
            </a:pPr>
            <a:r>
              <a:rPr lang="en-US" b="0" u="none" dirty="0" smtClean="0"/>
              <a:t>How many people here know who their agency’s Lean Coordinator is?</a:t>
            </a:r>
          </a:p>
          <a:p>
            <a:pPr>
              <a:spcAft>
                <a:spcPts val="594"/>
              </a:spcAft>
            </a:pPr>
            <a:endParaRPr lang="en-US" b="0" u="none" dirty="0" smtClean="0"/>
          </a:p>
          <a:p>
            <a:pPr>
              <a:spcAft>
                <a:spcPts val="594"/>
              </a:spcAft>
            </a:pPr>
            <a:r>
              <a:rPr lang="en-US" b="0" u="none" dirty="0" smtClean="0"/>
              <a:t>How</a:t>
            </a:r>
            <a:r>
              <a:rPr lang="en-US" b="0" u="none" baseline="0" dirty="0" smtClean="0"/>
              <a:t> many people here are their agency’s Lean Coordinator? </a:t>
            </a:r>
          </a:p>
          <a:p>
            <a:pPr>
              <a:spcAft>
                <a:spcPts val="594"/>
              </a:spcAft>
            </a:pPr>
            <a:endParaRPr lang="en-US" b="0" u="none" baseline="0" dirty="0" smtClean="0"/>
          </a:p>
          <a:p>
            <a:pPr>
              <a:spcAft>
                <a:spcPts val="594"/>
              </a:spcAft>
            </a:pPr>
            <a:r>
              <a:rPr lang="en-US" b="0" u="none" baseline="0" dirty="0" smtClean="0"/>
              <a:t>A list of all agency Lean Coordinators can be found on the </a:t>
            </a:r>
            <a:r>
              <a:rPr lang="en-US" b="0" u="none" baseline="0" dirty="0" err="1" smtClean="0"/>
              <a:t>LeanCT</a:t>
            </a:r>
            <a:r>
              <a:rPr lang="en-US" b="0" u="none" baseline="0" dirty="0" smtClean="0"/>
              <a:t> website. If your agency does not have a Lean Coordinator, please contact me so we can determine next steps together. </a:t>
            </a:r>
          </a:p>
          <a:p>
            <a:pPr>
              <a:spcAft>
                <a:spcPts val="594"/>
              </a:spcAft>
            </a:pPr>
            <a:endParaRPr lang="en-US" b="1" u="none" dirty="0"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09443" indent="-272863" eaLnBrk="0" hangingPunct="0">
              <a:defRPr>
                <a:solidFill>
                  <a:schemeClr val="tx1"/>
                </a:solidFill>
                <a:latin typeface="Arial" panose="020B0604020202020204" pitchFamily="34" charset="0"/>
              </a:defRPr>
            </a:lvl2pPr>
            <a:lvl3pPr marL="1091451" indent="-218290" eaLnBrk="0" hangingPunct="0">
              <a:defRPr>
                <a:solidFill>
                  <a:schemeClr val="tx1"/>
                </a:solidFill>
                <a:latin typeface="Arial" panose="020B0604020202020204" pitchFamily="34" charset="0"/>
              </a:defRPr>
            </a:lvl3pPr>
            <a:lvl4pPr marL="1528031" indent="-218290" eaLnBrk="0" hangingPunct="0">
              <a:defRPr>
                <a:solidFill>
                  <a:schemeClr val="tx1"/>
                </a:solidFill>
                <a:latin typeface="Arial" panose="020B0604020202020204" pitchFamily="34" charset="0"/>
              </a:defRPr>
            </a:lvl4pPr>
            <a:lvl5pPr marL="1964611" indent="-218290" eaLnBrk="0" hangingPunct="0">
              <a:defRPr>
                <a:solidFill>
                  <a:schemeClr val="tx1"/>
                </a:solidFill>
                <a:latin typeface="Arial" panose="020B0604020202020204" pitchFamily="34" charset="0"/>
              </a:defRPr>
            </a:lvl5pPr>
            <a:lvl6pPr marL="2401192" indent="-218290" eaLnBrk="0" fontAlgn="base" hangingPunct="0">
              <a:spcBef>
                <a:spcPct val="0"/>
              </a:spcBef>
              <a:spcAft>
                <a:spcPct val="0"/>
              </a:spcAft>
              <a:defRPr>
                <a:solidFill>
                  <a:schemeClr val="tx1"/>
                </a:solidFill>
                <a:latin typeface="Arial" panose="020B0604020202020204" pitchFamily="34" charset="0"/>
              </a:defRPr>
            </a:lvl6pPr>
            <a:lvl7pPr marL="2837772" indent="-218290" eaLnBrk="0" fontAlgn="base" hangingPunct="0">
              <a:spcBef>
                <a:spcPct val="0"/>
              </a:spcBef>
              <a:spcAft>
                <a:spcPct val="0"/>
              </a:spcAft>
              <a:defRPr>
                <a:solidFill>
                  <a:schemeClr val="tx1"/>
                </a:solidFill>
                <a:latin typeface="Arial" panose="020B0604020202020204" pitchFamily="34" charset="0"/>
              </a:defRPr>
            </a:lvl7pPr>
            <a:lvl8pPr marL="3274352" indent="-218290" eaLnBrk="0" fontAlgn="base" hangingPunct="0">
              <a:spcBef>
                <a:spcPct val="0"/>
              </a:spcBef>
              <a:spcAft>
                <a:spcPct val="0"/>
              </a:spcAft>
              <a:defRPr>
                <a:solidFill>
                  <a:schemeClr val="tx1"/>
                </a:solidFill>
                <a:latin typeface="Arial" panose="020B0604020202020204" pitchFamily="34" charset="0"/>
              </a:defRPr>
            </a:lvl8pPr>
            <a:lvl9pPr marL="3710932" indent="-21829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B39CBD1-2004-40EC-9A32-E695A8CE20D2}" type="slidenum">
              <a:rPr lang="en-US" altLang="en-US"/>
              <a:pPr eaLnBrk="1" hangingPunct="1"/>
              <a:t>12</a:t>
            </a:fld>
            <a:endParaRPr lang="en-US" altLang="en-US"/>
          </a:p>
        </p:txBody>
      </p:sp>
    </p:spTree>
    <p:extLst>
      <p:ext uri="{BB962C8B-B14F-4D97-AF65-F5344CB8AC3E}">
        <p14:creationId xmlns:p14="http://schemas.microsoft.com/office/powerpoint/2010/main" val="2481475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sz="1500" b="1" dirty="0">
                <a:latin typeface="Berkeley-Medium"/>
              </a:rPr>
              <a:t>Cheryl Malerba</a:t>
            </a:r>
          </a:p>
          <a:p>
            <a:pPr defTabSz="873161">
              <a:defRPr/>
            </a:pPr>
            <a:endParaRPr lang="en-US" sz="1500" dirty="0">
              <a:latin typeface="Berkeley-Medium"/>
            </a:endParaRPr>
          </a:p>
          <a:p>
            <a:pPr defTabSz="873161">
              <a:defRPr/>
            </a:pPr>
            <a:r>
              <a:rPr lang="en-US" sz="1500" dirty="0">
                <a:latin typeface="Berkeley-Medium"/>
              </a:rPr>
              <a:t>Lean can occur within one small area or across a large organization or beyond breaking down silos and barriers for success.  For example DOT and DEEP leaned the permitting process for projects together.  It helped us understand each others work better while vastly improving the way we work together. </a:t>
            </a:r>
          </a:p>
          <a:p>
            <a:endParaRPr lang="en-US" dirty="0"/>
          </a:p>
        </p:txBody>
      </p:sp>
      <p:sp>
        <p:nvSpPr>
          <p:cNvPr id="4" name="Slide Number Placeholder 3"/>
          <p:cNvSpPr>
            <a:spLocks noGrp="1"/>
          </p:cNvSpPr>
          <p:nvPr>
            <p:ph type="sldNum" sz="quarter" idx="10"/>
          </p:nvPr>
        </p:nvSpPr>
        <p:spPr/>
        <p:txBody>
          <a:bodyPr/>
          <a:lstStyle/>
          <a:p>
            <a:fld id="{CB55D34A-BF86-4267-9CBF-5347E4504825}" type="slidenum">
              <a:rPr lang="en-US" smtClean="0"/>
              <a:t>13</a:t>
            </a:fld>
            <a:endParaRPr lang="en-US" dirty="0"/>
          </a:p>
        </p:txBody>
      </p:sp>
    </p:spTree>
    <p:extLst>
      <p:ext uri="{BB962C8B-B14F-4D97-AF65-F5344CB8AC3E}">
        <p14:creationId xmlns:p14="http://schemas.microsoft.com/office/powerpoint/2010/main" val="648525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sz="1100" b="1" dirty="0">
                <a:latin typeface="Berkeley-Medium"/>
              </a:rPr>
              <a:t>Cheryl Malerba</a:t>
            </a:r>
          </a:p>
          <a:p>
            <a:endParaRPr lang="en-US" dirty="0" smtClean="0"/>
          </a:p>
          <a:p>
            <a:r>
              <a:rPr lang="en-US" dirty="0" smtClean="0"/>
              <a:t>Primary</a:t>
            </a:r>
            <a:r>
              <a:rPr lang="en-US" baseline="0" dirty="0" smtClean="0"/>
              <a:t> focus is on the customer – we need to reduce or eliminate process/service that our customers do not want/need, so that we can redirect our resources toward what our customers do want/need. </a:t>
            </a:r>
          </a:p>
          <a:p>
            <a:endParaRPr lang="en-US" baseline="0" dirty="0" smtClean="0"/>
          </a:p>
          <a:p>
            <a:r>
              <a:rPr lang="en-US" baseline="0" dirty="0" smtClean="0"/>
              <a:t>“This is really efficient now that we know no one wants it”</a:t>
            </a:r>
          </a:p>
          <a:p>
            <a:endParaRPr lang="en-US" baseline="0" dirty="0" smtClean="0"/>
          </a:p>
          <a:p>
            <a:r>
              <a:rPr lang="en-US" baseline="0" dirty="0" smtClean="0"/>
              <a:t>SEBAC (State Employee Bargaining Agreement Coalition) union agreement of 2011 – transformation teams/”suggestions for innovation” from all employees</a:t>
            </a:r>
          </a:p>
          <a:p>
            <a:endParaRPr lang="en-US" baseline="0" dirty="0" smtClean="0"/>
          </a:p>
          <a:p>
            <a:r>
              <a:rPr lang="en-US" baseline="0" dirty="0" smtClean="0"/>
              <a:t>PARS –how can we link Lean projects to manager performance?</a:t>
            </a:r>
            <a:br>
              <a:rPr lang="en-US" baseline="0" dirty="0" smtClean="0"/>
            </a:br>
            <a:endParaRPr lang="en-US" dirty="0"/>
          </a:p>
        </p:txBody>
      </p:sp>
      <p:sp>
        <p:nvSpPr>
          <p:cNvPr id="4" name="Slide Number Placeholder 3"/>
          <p:cNvSpPr>
            <a:spLocks noGrp="1"/>
          </p:cNvSpPr>
          <p:nvPr>
            <p:ph type="sldNum" sz="quarter" idx="10"/>
          </p:nvPr>
        </p:nvSpPr>
        <p:spPr/>
        <p:txBody>
          <a:bodyPr/>
          <a:lstStyle/>
          <a:p>
            <a:fld id="{F29D9B78-B678-47A5-AEAB-288CF8266729}" type="slidenum">
              <a:rPr lang="en-US" smtClean="0"/>
              <a:t>14</a:t>
            </a:fld>
            <a:endParaRPr lang="en-US"/>
          </a:p>
        </p:txBody>
      </p:sp>
    </p:spTree>
    <p:extLst>
      <p:ext uri="{BB962C8B-B14F-4D97-AF65-F5344CB8AC3E}">
        <p14:creationId xmlns:p14="http://schemas.microsoft.com/office/powerpoint/2010/main" val="994579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sz="1100" b="1" dirty="0">
                <a:latin typeface="Berkeley-Medium"/>
              </a:rPr>
              <a:t>Cheryl Malerba</a:t>
            </a:r>
          </a:p>
          <a:p>
            <a:pPr marL="436580" indent="-436580">
              <a:buFont typeface="Arial" panose="020B0604020202020204" pitchFamily="34" charset="0"/>
              <a:buChar char="•"/>
            </a:pPr>
            <a:endParaRPr lang="en-US" sz="1100" dirty="0"/>
          </a:p>
          <a:p>
            <a:pPr marL="1309741" lvl="2" indent="-436580">
              <a:buFont typeface="Arial" panose="020B0604020202020204" pitchFamily="34" charset="0"/>
              <a:buChar char="•"/>
            </a:pPr>
            <a:r>
              <a:rPr lang="en-US" sz="1100" dirty="0"/>
              <a:t>Develop a reporting mechanism to share results with executive leadership at your agency and the Statewide Transformation Steering Committee</a:t>
            </a:r>
          </a:p>
          <a:p>
            <a:pPr marL="1309741" lvl="2" indent="-436580">
              <a:buFont typeface="Arial" panose="020B0604020202020204" pitchFamily="34" charset="0"/>
              <a:buChar char="•"/>
            </a:pPr>
            <a:endParaRPr lang="en-US" sz="1100" dirty="0"/>
          </a:p>
          <a:p>
            <a:pPr marL="1309741" lvl="2" indent="-436580">
              <a:buFont typeface="Arial" panose="020B0604020202020204" pitchFamily="34" charset="0"/>
              <a:buChar char="•"/>
            </a:pPr>
            <a:r>
              <a:rPr lang="en-US" sz="1100" dirty="0"/>
              <a:t>Report on a regular basis (monthly, quarterly, annually, etc.) to ensure effective communication and transparency</a:t>
            </a:r>
          </a:p>
          <a:p>
            <a:pPr marL="1309741" lvl="2" indent="-436580">
              <a:buFont typeface="Arial" panose="020B0604020202020204" pitchFamily="34" charset="0"/>
              <a:buChar char="•"/>
            </a:pPr>
            <a:endParaRPr lang="en-US" sz="1100" dirty="0"/>
          </a:p>
          <a:p>
            <a:pPr marL="1309741" lvl="2" indent="-436580">
              <a:buFont typeface="Arial" panose="020B0604020202020204" pitchFamily="34" charset="0"/>
              <a:buChar char="•"/>
            </a:pPr>
            <a:r>
              <a:rPr lang="en-US" sz="1100" dirty="0"/>
              <a:t>Make changes to goals or outcomes as necessary</a:t>
            </a:r>
          </a:p>
          <a:p>
            <a:endParaRPr lang="en-US" sz="1100" dirty="0"/>
          </a:p>
          <a:p>
            <a:endParaRPr lang="en-US" sz="1100" dirty="0"/>
          </a:p>
        </p:txBody>
      </p:sp>
      <p:sp>
        <p:nvSpPr>
          <p:cNvPr id="4" name="Slide Number Placeholder 3"/>
          <p:cNvSpPr>
            <a:spLocks noGrp="1"/>
          </p:cNvSpPr>
          <p:nvPr>
            <p:ph type="sldNum" sz="quarter" idx="10"/>
          </p:nvPr>
        </p:nvSpPr>
        <p:spPr/>
        <p:txBody>
          <a:bodyPr/>
          <a:lstStyle/>
          <a:p>
            <a:fld id="{508172F0-D92D-4D67-8E4F-149A27D90BCB}" type="slidenum">
              <a:rPr lang="en-US" smtClean="0"/>
              <a:t>15</a:t>
            </a:fld>
            <a:endParaRPr lang="en-US"/>
          </a:p>
        </p:txBody>
      </p:sp>
    </p:spTree>
    <p:extLst>
      <p:ext uri="{BB962C8B-B14F-4D97-AF65-F5344CB8AC3E}">
        <p14:creationId xmlns:p14="http://schemas.microsoft.com/office/powerpoint/2010/main" val="2060750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sz="1500" b="1" dirty="0">
                <a:latin typeface="Berkeley-Medium"/>
              </a:rPr>
              <a:t>Cheryl Malerba</a:t>
            </a:r>
          </a:p>
          <a:p>
            <a:endParaRPr lang="en-US" sz="1500" dirty="0"/>
          </a:p>
          <a:p>
            <a:r>
              <a:rPr lang="en-US" sz="1500" dirty="0"/>
              <a:t>The biggest thrill is how quickly one week can transform a process and a team.  The biggest benefit is being able to go in front of the legislature and  be able to say with high confidence we know the state taxpayers dollar is being used wisely here and why. </a:t>
            </a:r>
            <a:endParaRPr lang="en-US" sz="1500" dirty="0"/>
          </a:p>
        </p:txBody>
      </p:sp>
      <p:sp>
        <p:nvSpPr>
          <p:cNvPr id="4" name="Slide Number Placeholder 3"/>
          <p:cNvSpPr>
            <a:spLocks noGrp="1"/>
          </p:cNvSpPr>
          <p:nvPr>
            <p:ph type="sldNum" sz="quarter" idx="10"/>
          </p:nvPr>
        </p:nvSpPr>
        <p:spPr/>
        <p:txBody>
          <a:bodyPr/>
          <a:lstStyle/>
          <a:p>
            <a:fld id="{CB55D34A-BF86-4267-9CBF-5347E4504825}" type="slidenum">
              <a:rPr lang="en-US" smtClean="0"/>
              <a:t>16</a:t>
            </a:fld>
            <a:endParaRPr lang="en-US" dirty="0"/>
          </a:p>
        </p:txBody>
      </p:sp>
    </p:spTree>
    <p:extLst>
      <p:ext uri="{BB962C8B-B14F-4D97-AF65-F5344CB8AC3E}">
        <p14:creationId xmlns:p14="http://schemas.microsoft.com/office/powerpoint/2010/main" val="3779415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sz="1500" b="1" dirty="0">
                <a:latin typeface="Berkeley-Medium"/>
              </a:rPr>
              <a:t>Cheryl Malerba</a:t>
            </a:r>
          </a:p>
          <a:p>
            <a:endParaRPr lang="en-US" sz="1500" dirty="0"/>
          </a:p>
          <a:p>
            <a:r>
              <a:rPr lang="en-US" sz="1500" dirty="0"/>
              <a:t>DAS contract available for all to pull off of for in-house Leans.  OPM contract for use until funds end and is especially suited , but not limited to interagency opportunities</a:t>
            </a:r>
          </a:p>
          <a:p>
            <a:endParaRPr lang="en-US" sz="1500" dirty="0"/>
          </a:p>
          <a:p>
            <a:r>
              <a:rPr lang="en-US" sz="1500" dirty="0"/>
              <a:t>We must rely on professional services for Lean facilitation and related trainings/coaching until we have the internal State capacity to move this initiative forward on our own. The Statewide Process Improvement Steering Committee is actively identifying ways in which we can build internal capacity at the lowest cost possible. </a:t>
            </a:r>
            <a:endParaRPr lang="en-US" sz="1500" dirty="0"/>
          </a:p>
        </p:txBody>
      </p:sp>
      <p:sp>
        <p:nvSpPr>
          <p:cNvPr id="4" name="Slide Number Placeholder 3"/>
          <p:cNvSpPr>
            <a:spLocks noGrp="1"/>
          </p:cNvSpPr>
          <p:nvPr>
            <p:ph type="sldNum" sz="quarter" idx="10"/>
          </p:nvPr>
        </p:nvSpPr>
        <p:spPr/>
        <p:txBody>
          <a:bodyPr/>
          <a:lstStyle/>
          <a:p>
            <a:fld id="{7D92A911-1930-4F93-87E3-27B47050EFE5}" type="slidenum">
              <a:rPr lang="en-US" smtClean="0"/>
              <a:t>17</a:t>
            </a:fld>
            <a:endParaRPr lang="en-US"/>
          </a:p>
        </p:txBody>
      </p:sp>
    </p:spTree>
    <p:extLst>
      <p:ext uri="{BB962C8B-B14F-4D97-AF65-F5344CB8AC3E}">
        <p14:creationId xmlns:p14="http://schemas.microsoft.com/office/powerpoint/2010/main" val="1724128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sz="1500" b="1" dirty="0">
                <a:latin typeface="Berkeley-Medium"/>
              </a:rPr>
              <a:t>Cheryl Malerba</a:t>
            </a:r>
          </a:p>
          <a:p>
            <a:endParaRPr lang="en-US" sz="1500" dirty="0"/>
          </a:p>
          <a:p>
            <a:r>
              <a:rPr lang="en-US" sz="1500" dirty="0"/>
              <a:t>Let us know how we can support your agency.  We will come out and meet with your management team, we will facilitate project scope discussions, we will let you place a team at one of our events.  We will let you sit in on our events to learn about them.  We will coordinate training with you.  </a:t>
            </a:r>
          </a:p>
          <a:p>
            <a:endParaRPr lang="en-US" sz="1500" dirty="0"/>
          </a:p>
          <a:p>
            <a:pPr lvl="1">
              <a:buFont typeface="Wingdings" pitchFamily="2" charset="2"/>
              <a:buChar char="Ø"/>
            </a:pPr>
            <a:r>
              <a:rPr lang="en-US" sz="1100" dirty="0">
                <a:solidFill>
                  <a:schemeClr val="tx2"/>
                </a:solidFill>
                <a:latin typeface="Calibri" panose="020F0502020204030204" pitchFamily="34" charset="0"/>
              </a:rPr>
              <a:t>A ‘Host Agency’ books an event at their facility and coordinates resources for the events</a:t>
            </a:r>
          </a:p>
          <a:p>
            <a:pPr lvl="1">
              <a:buFont typeface="Wingdings" pitchFamily="2" charset="2"/>
              <a:buChar char="Ø"/>
            </a:pPr>
            <a:r>
              <a:rPr lang="en-US" sz="1100" dirty="0">
                <a:solidFill>
                  <a:schemeClr val="tx2"/>
                </a:solidFill>
                <a:latin typeface="Calibri" panose="020F0502020204030204" pitchFamily="34" charset="0"/>
              </a:rPr>
              <a:t>The host agency has first pick at filling the Kaizen events, however, if the agency does not have available teams that space will be made available to other agencies</a:t>
            </a:r>
          </a:p>
          <a:p>
            <a:pPr lvl="1">
              <a:buFont typeface="Wingdings" pitchFamily="2" charset="2"/>
              <a:buChar char="Ø"/>
            </a:pPr>
            <a:r>
              <a:rPr lang="en-US" sz="1100" dirty="0">
                <a:solidFill>
                  <a:schemeClr val="tx2"/>
                </a:solidFill>
                <a:latin typeface="Calibri" panose="020F0502020204030204" pitchFamily="34" charset="0"/>
              </a:rPr>
              <a:t>Teams should be selected and fully committed at least a month in advance of booking date</a:t>
            </a:r>
          </a:p>
          <a:p>
            <a:endParaRPr lang="en-US" sz="1500" dirty="0"/>
          </a:p>
        </p:txBody>
      </p:sp>
      <p:sp>
        <p:nvSpPr>
          <p:cNvPr id="4" name="Slide Number Placeholder 3"/>
          <p:cNvSpPr>
            <a:spLocks noGrp="1"/>
          </p:cNvSpPr>
          <p:nvPr>
            <p:ph type="sldNum" sz="quarter" idx="10"/>
          </p:nvPr>
        </p:nvSpPr>
        <p:spPr/>
        <p:txBody>
          <a:bodyPr/>
          <a:lstStyle/>
          <a:p>
            <a:fld id="{7D92A911-1930-4F93-87E3-27B47050EFE5}" type="slidenum">
              <a:rPr lang="en-US" smtClean="0"/>
              <a:t>18</a:t>
            </a:fld>
            <a:endParaRPr lang="en-US"/>
          </a:p>
        </p:txBody>
      </p:sp>
    </p:spTree>
    <p:extLst>
      <p:ext uri="{BB962C8B-B14F-4D97-AF65-F5344CB8AC3E}">
        <p14:creationId xmlns:p14="http://schemas.microsoft.com/office/powerpoint/2010/main" val="862761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sz="1500" b="1" dirty="0">
                <a:latin typeface="Berkeley-Medium"/>
              </a:rPr>
              <a:t>Cheryl Malerba</a:t>
            </a:r>
          </a:p>
          <a:p>
            <a:endParaRPr lang="en-US" sz="1500" dirty="0"/>
          </a:p>
          <a:p>
            <a:endParaRPr lang="en-US" sz="1500" dirty="0"/>
          </a:p>
          <a:p>
            <a:r>
              <a:rPr lang="en-US" sz="1500" dirty="0"/>
              <a:t>As long as your staff is supported to think differently/think critically about their work, change will occur. </a:t>
            </a:r>
            <a:endParaRPr lang="en-US" sz="1500" dirty="0"/>
          </a:p>
        </p:txBody>
      </p:sp>
      <p:sp>
        <p:nvSpPr>
          <p:cNvPr id="4" name="Slide Number Placeholder 3"/>
          <p:cNvSpPr>
            <a:spLocks noGrp="1"/>
          </p:cNvSpPr>
          <p:nvPr>
            <p:ph type="sldNum" sz="quarter" idx="10"/>
          </p:nvPr>
        </p:nvSpPr>
        <p:spPr/>
        <p:txBody>
          <a:bodyPr/>
          <a:lstStyle/>
          <a:p>
            <a:fld id="{7D92A911-1930-4F93-87E3-27B47050EFE5}" type="slidenum">
              <a:rPr lang="en-US" smtClean="0"/>
              <a:t>19</a:t>
            </a:fld>
            <a:endParaRPr lang="en-US"/>
          </a:p>
        </p:txBody>
      </p:sp>
    </p:spTree>
    <p:extLst>
      <p:ext uri="{BB962C8B-B14F-4D97-AF65-F5344CB8AC3E}">
        <p14:creationId xmlns:p14="http://schemas.microsoft.com/office/powerpoint/2010/main" val="3292314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Alison Fisher</a:t>
            </a:r>
          </a:p>
          <a:p>
            <a:endParaRPr lang="en-US" dirty="0" smtClean="0"/>
          </a:p>
          <a:p>
            <a:endParaRPr lang="en-US" dirty="0" smtClean="0"/>
          </a:p>
          <a:p>
            <a:r>
              <a:rPr lang="en-US" dirty="0" smtClean="0"/>
              <a:t>There are copies</a:t>
            </a:r>
            <a:r>
              <a:rPr lang="en-US" baseline="0" dirty="0" smtClean="0"/>
              <a:t> of various documents/templates/tips/guides available for you in the back of the room. Please feel free to take them before you leave today. These documents are also available electronically on the </a:t>
            </a:r>
            <a:r>
              <a:rPr lang="en-US" baseline="0" dirty="0" err="1" smtClean="0"/>
              <a:t>LeanCT</a:t>
            </a:r>
            <a:r>
              <a:rPr lang="en-US" baseline="0" dirty="0" smtClean="0"/>
              <a:t> website: www.ct.gov/LeanCT</a:t>
            </a:r>
          </a:p>
          <a:p>
            <a:endParaRPr lang="en-US" dirty="0"/>
          </a:p>
        </p:txBody>
      </p:sp>
      <p:sp>
        <p:nvSpPr>
          <p:cNvPr id="4" name="Slide Number Placeholder 3"/>
          <p:cNvSpPr>
            <a:spLocks noGrp="1"/>
          </p:cNvSpPr>
          <p:nvPr>
            <p:ph type="sldNum" sz="quarter" idx="10"/>
          </p:nvPr>
        </p:nvSpPr>
        <p:spPr/>
        <p:txBody>
          <a:bodyPr/>
          <a:lstStyle/>
          <a:p>
            <a:fld id="{D5DD52B1-736E-4C93-AC11-8A460F25F6E4}" type="slidenum">
              <a:rPr lang="en-US" smtClean="0"/>
              <a:t>2</a:t>
            </a:fld>
            <a:endParaRPr lang="en-US"/>
          </a:p>
        </p:txBody>
      </p:sp>
    </p:spTree>
    <p:extLst>
      <p:ext uri="{BB962C8B-B14F-4D97-AF65-F5344CB8AC3E}">
        <p14:creationId xmlns:p14="http://schemas.microsoft.com/office/powerpoint/2010/main" val="1597902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b="1" dirty="0"/>
              <a:t>Alison Fisher</a:t>
            </a:r>
          </a:p>
          <a:p>
            <a:endParaRPr lang="en-US" sz="1500" dirty="0"/>
          </a:p>
          <a:p>
            <a:r>
              <a:rPr lang="en-US" sz="1500" dirty="0"/>
              <a:t>HOW you address these challenges will differ </a:t>
            </a:r>
            <a:r>
              <a:rPr lang="en-US" sz="1500" dirty="0" smtClean="0"/>
              <a:t>depending </a:t>
            </a:r>
            <a:r>
              <a:rPr lang="en-US" sz="1500" dirty="0"/>
              <a:t>on your agency’s available resources and culture. Please do what you can to ensure long-lasting interest in positive change. </a:t>
            </a:r>
            <a:endParaRPr lang="en-US" sz="1500" dirty="0" smtClean="0"/>
          </a:p>
          <a:p>
            <a:r>
              <a:rPr lang="en-US" sz="1500" dirty="0" smtClean="0"/>
              <a:t>If you need support in doing</a:t>
            </a:r>
            <a:r>
              <a:rPr lang="en-US" sz="1500" baseline="0" dirty="0" smtClean="0"/>
              <a:t> so, please partner with your agency’s Lean Coordinator and reach out to any member of the Statewide Steering Committee for ideas. </a:t>
            </a:r>
            <a:endParaRPr lang="en-US" sz="1500" dirty="0"/>
          </a:p>
        </p:txBody>
      </p:sp>
      <p:sp>
        <p:nvSpPr>
          <p:cNvPr id="4" name="Slide Number Placeholder 3"/>
          <p:cNvSpPr>
            <a:spLocks noGrp="1"/>
          </p:cNvSpPr>
          <p:nvPr>
            <p:ph type="sldNum" sz="quarter" idx="10"/>
          </p:nvPr>
        </p:nvSpPr>
        <p:spPr/>
        <p:txBody>
          <a:bodyPr/>
          <a:lstStyle/>
          <a:p>
            <a:fld id="{7D92A911-1930-4F93-87E3-27B47050EFE5}" type="slidenum">
              <a:rPr lang="en-US" smtClean="0"/>
              <a:t>20</a:t>
            </a:fld>
            <a:endParaRPr lang="en-US"/>
          </a:p>
        </p:txBody>
      </p:sp>
    </p:spTree>
    <p:extLst>
      <p:ext uri="{BB962C8B-B14F-4D97-AF65-F5344CB8AC3E}">
        <p14:creationId xmlns:p14="http://schemas.microsoft.com/office/powerpoint/2010/main" val="2798633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sz="1100" b="1" dirty="0"/>
              <a:t>Alison Fisher</a:t>
            </a:r>
          </a:p>
          <a:p>
            <a:endParaRPr lang="en-US" dirty="0" smtClean="0"/>
          </a:p>
          <a:p>
            <a:r>
              <a:rPr lang="en-US" dirty="0" smtClean="0"/>
              <a:t>Transition</a:t>
            </a:r>
            <a:r>
              <a:rPr lang="en-US" baseline="0" dirty="0" smtClean="0"/>
              <a:t> to agency presentations : DECD, DOC, DCF, DEEP and DOT – in that order – 10 minutes each</a:t>
            </a:r>
            <a:endParaRPr lang="en-US" dirty="0"/>
          </a:p>
        </p:txBody>
      </p:sp>
      <p:sp>
        <p:nvSpPr>
          <p:cNvPr id="4" name="Slide Number Placeholder 3"/>
          <p:cNvSpPr>
            <a:spLocks noGrp="1"/>
          </p:cNvSpPr>
          <p:nvPr>
            <p:ph type="sldNum" sz="quarter" idx="10"/>
          </p:nvPr>
        </p:nvSpPr>
        <p:spPr/>
        <p:txBody>
          <a:bodyPr/>
          <a:lstStyle/>
          <a:p>
            <a:fld id="{D5DD52B1-736E-4C93-AC11-8A460F25F6E4}" type="slidenum">
              <a:rPr lang="en-US" smtClean="0"/>
              <a:t>21</a:t>
            </a:fld>
            <a:endParaRPr lang="en-US"/>
          </a:p>
        </p:txBody>
      </p:sp>
    </p:spTree>
    <p:extLst>
      <p:ext uri="{BB962C8B-B14F-4D97-AF65-F5344CB8AC3E}">
        <p14:creationId xmlns:p14="http://schemas.microsoft.com/office/powerpoint/2010/main" val="3266632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smtClean="0"/>
              <a:t>Ed Bona-</a:t>
            </a:r>
            <a:r>
              <a:rPr lang="en-US" altLang="en-US" b="1" dirty="0" err="1" smtClean="0"/>
              <a:t>Malwal</a:t>
            </a:r>
            <a:r>
              <a:rPr lang="en-US" altLang="en-US" b="1" dirty="0" smtClean="0"/>
              <a:t> – 10 minutes</a:t>
            </a: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09443" indent="-272863">
              <a:defRPr>
                <a:solidFill>
                  <a:schemeClr val="tx1"/>
                </a:solidFill>
                <a:latin typeface="Bookman Old Style" panose="02050604050505020204" pitchFamily="18" charset="0"/>
              </a:defRPr>
            </a:lvl2pPr>
            <a:lvl3pPr marL="1091451" indent="-218290">
              <a:defRPr>
                <a:solidFill>
                  <a:schemeClr val="tx1"/>
                </a:solidFill>
                <a:latin typeface="Bookman Old Style" panose="02050604050505020204" pitchFamily="18" charset="0"/>
              </a:defRPr>
            </a:lvl3pPr>
            <a:lvl4pPr marL="1528031" indent="-218290">
              <a:defRPr>
                <a:solidFill>
                  <a:schemeClr val="tx1"/>
                </a:solidFill>
                <a:latin typeface="Bookman Old Style" panose="02050604050505020204" pitchFamily="18" charset="0"/>
              </a:defRPr>
            </a:lvl4pPr>
            <a:lvl5pPr marL="1964611" indent="-218290">
              <a:defRPr>
                <a:solidFill>
                  <a:schemeClr val="tx1"/>
                </a:solidFill>
                <a:latin typeface="Bookman Old Style" panose="02050604050505020204" pitchFamily="18" charset="0"/>
              </a:defRPr>
            </a:lvl5pPr>
            <a:lvl6pPr marL="2401192" indent="-218290" fontAlgn="base">
              <a:spcBef>
                <a:spcPct val="0"/>
              </a:spcBef>
              <a:spcAft>
                <a:spcPct val="0"/>
              </a:spcAft>
              <a:defRPr>
                <a:solidFill>
                  <a:schemeClr val="tx1"/>
                </a:solidFill>
                <a:latin typeface="Bookman Old Style" panose="02050604050505020204" pitchFamily="18" charset="0"/>
              </a:defRPr>
            </a:lvl6pPr>
            <a:lvl7pPr marL="2837772" indent="-218290" fontAlgn="base">
              <a:spcBef>
                <a:spcPct val="0"/>
              </a:spcBef>
              <a:spcAft>
                <a:spcPct val="0"/>
              </a:spcAft>
              <a:defRPr>
                <a:solidFill>
                  <a:schemeClr val="tx1"/>
                </a:solidFill>
                <a:latin typeface="Bookman Old Style" panose="02050604050505020204" pitchFamily="18" charset="0"/>
              </a:defRPr>
            </a:lvl7pPr>
            <a:lvl8pPr marL="3274352" indent="-218290" fontAlgn="base">
              <a:spcBef>
                <a:spcPct val="0"/>
              </a:spcBef>
              <a:spcAft>
                <a:spcPct val="0"/>
              </a:spcAft>
              <a:defRPr>
                <a:solidFill>
                  <a:schemeClr val="tx1"/>
                </a:solidFill>
                <a:latin typeface="Bookman Old Style" panose="02050604050505020204" pitchFamily="18" charset="0"/>
              </a:defRPr>
            </a:lvl8pPr>
            <a:lvl9pPr marL="3710932" indent="-218290" fontAlgn="base">
              <a:spcBef>
                <a:spcPct val="0"/>
              </a:spcBef>
              <a:spcAft>
                <a:spcPct val="0"/>
              </a:spcAft>
              <a:defRPr>
                <a:solidFill>
                  <a:schemeClr val="tx1"/>
                </a:solidFill>
                <a:latin typeface="Bookman Old Style" panose="02050604050505020204" pitchFamily="18" charset="0"/>
              </a:defRPr>
            </a:lvl9pPr>
          </a:lstStyle>
          <a:p>
            <a:fld id="{51354D82-C6EC-45D9-9A95-3B52E176AC0A}" type="slidenum">
              <a:rPr lang="en-US" altLang="en-US">
                <a:latin typeface="Calibri" panose="020F0502020204030204" pitchFamily="34" charset="0"/>
              </a:rPr>
              <a:pPr/>
              <a:t>22</a:t>
            </a:fld>
            <a:endParaRPr lang="en-US" altLang="en-US">
              <a:latin typeface="Calibri" panose="020F0502020204030204" pitchFamily="34" charset="0"/>
            </a:endParaRPr>
          </a:p>
        </p:txBody>
      </p:sp>
    </p:spTree>
    <p:extLst>
      <p:ext uri="{BB962C8B-B14F-4D97-AF65-F5344CB8AC3E}">
        <p14:creationId xmlns:p14="http://schemas.microsoft.com/office/powerpoint/2010/main" val="2004093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smtClean="0"/>
              <a:t>Ed Bona-</a:t>
            </a:r>
            <a:r>
              <a:rPr lang="en-US" altLang="en-US" b="1" dirty="0" err="1" smtClean="0"/>
              <a:t>Malwal</a:t>
            </a:r>
            <a:r>
              <a:rPr lang="en-US" altLang="en-US" b="1" dirty="0" smtClean="0"/>
              <a:t> </a:t>
            </a:r>
            <a:endParaRPr lang="en-US" altLang="en-US" dirty="0"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09443" indent="-272863">
              <a:defRPr>
                <a:solidFill>
                  <a:schemeClr val="tx1"/>
                </a:solidFill>
                <a:latin typeface="Bookman Old Style" panose="02050604050505020204" pitchFamily="18" charset="0"/>
              </a:defRPr>
            </a:lvl2pPr>
            <a:lvl3pPr marL="1091451" indent="-218290">
              <a:defRPr>
                <a:solidFill>
                  <a:schemeClr val="tx1"/>
                </a:solidFill>
                <a:latin typeface="Bookman Old Style" panose="02050604050505020204" pitchFamily="18" charset="0"/>
              </a:defRPr>
            </a:lvl3pPr>
            <a:lvl4pPr marL="1528031" indent="-218290">
              <a:defRPr>
                <a:solidFill>
                  <a:schemeClr val="tx1"/>
                </a:solidFill>
                <a:latin typeface="Bookman Old Style" panose="02050604050505020204" pitchFamily="18" charset="0"/>
              </a:defRPr>
            </a:lvl4pPr>
            <a:lvl5pPr marL="1964611" indent="-218290">
              <a:defRPr>
                <a:solidFill>
                  <a:schemeClr val="tx1"/>
                </a:solidFill>
                <a:latin typeface="Bookman Old Style" panose="02050604050505020204" pitchFamily="18" charset="0"/>
              </a:defRPr>
            </a:lvl5pPr>
            <a:lvl6pPr marL="2401192" indent="-218290" fontAlgn="base">
              <a:spcBef>
                <a:spcPct val="0"/>
              </a:spcBef>
              <a:spcAft>
                <a:spcPct val="0"/>
              </a:spcAft>
              <a:defRPr>
                <a:solidFill>
                  <a:schemeClr val="tx1"/>
                </a:solidFill>
                <a:latin typeface="Bookman Old Style" panose="02050604050505020204" pitchFamily="18" charset="0"/>
              </a:defRPr>
            </a:lvl6pPr>
            <a:lvl7pPr marL="2837772" indent="-218290" fontAlgn="base">
              <a:spcBef>
                <a:spcPct val="0"/>
              </a:spcBef>
              <a:spcAft>
                <a:spcPct val="0"/>
              </a:spcAft>
              <a:defRPr>
                <a:solidFill>
                  <a:schemeClr val="tx1"/>
                </a:solidFill>
                <a:latin typeface="Bookman Old Style" panose="02050604050505020204" pitchFamily="18" charset="0"/>
              </a:defRPr>
            </a:lvl7pPr>
            <a:lvl8pPr marL="3274352" indent="-218290" fontAlgn="base">
              <a:spcBef>
                <a:spcPct val="0"/>
              </a:spcBef>
              <a:spcAft>
                <a:spcPct val="0"/>
              </a:spcAft>
              <a:defRPr>
                <a:solidFill>
                  <a:schemeClr val="tx1"/>
                </a:solidFill>
                <a:latin typeface="Bookman Old Style" panose="02050604050505020204" pitchFamily="18" charset="0"/>
              </a:defRPr>
            </a:lvl8pPr>
            <a:lvl9pPr marL="3710932" indent="-218290" fontAlgn="base">
              <a:spcBef>
                <a:spcPct val="0"/>
              </a:spcBef>
              <a:spcAft>
                <a:spcPct val="0"/>
              </a:spcAft>
              <a:defRPr>
                <a:solidFill>
                  <a:schemeClr val="tx1"/>
                </a:solidFill>
                <a:latin typeface="Bookman Old Style" panose="02050604050505020204" pitchFamily="18" charset="0"/>
              </a:defRPr>
            </a:lvl9pPr>
          </a:lstStyle>
          <a:p>
            <a:fld id="{2A5B4C18-9B93-4717-BD9D-3F106204B1C0}" type="slidenum">
              <a:rPr lang="en-US" altLang="en-US">
                <a:latin typeface="Calibri" panose="020F0502020204030204" pitchFamily="34" charset="0"/>
              </a:rPr>
              <a:pPr/>
              <a:t>23</a:t>
            </a:fld>
            <a:endParaRPr lang="en-US" altLang="en-US">
              <a:latin typeface="Calibri" panose="020F0502020204030204" pitchFamily="34" charset="0"/>
            </a:endParaRPr>
          </a:p>
        </p:txBody>
      </p:sp>
    </p:spTree>
    <p:extLst>
      <p:ext uri="{BB962C8B-B14F-4D97-AF65-F5344CB8AC3E}">
        <p14:creationId xmlns:p14="http://schemas.microsoft.com/office/powerpoint/2010/main" val="1368402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smtClean="0"/>
              <a:t>Ed Bona-</a:t>
            </a:r>
            <a:r>
              <a:rPr lang="en-US" altLang="en-US" b="1" dirty="0" err="1" smtClean="0"/>
              <a:t>Malwal</a:t>
            </a:r>
            <a:r>
              <a:rPr lang="en-US" altLang="en-US" b="1" dirty="0" smtClean="0"/>
              <a:t> </a:t>
            </a:r>
            <a:endParaRPr lang="en-US" alt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09443" indent="-272863">
              <a:defRPr>
                <a:solidFill>
                  <a:schemeClr val="tx1"/>
                </a:solidFill>
                <a:latin typeface="Bookman Old Style" panose="02050604050505020204" pitchFamily="18" charset="0"/>
              </a:defRPr>
            </a:lvl2pPr>
            <a:lvl3pPr marL="1091451" indent="-218290">
              <a:defRPr>
                <a:solidFill>
                  <a:schemeClr val="tx1"/>
                </a:solidFill>
                <a:latin typeface="Bookman Old Style" panose="02050604050505020204" pitchFamily="18" charset="0"/>
              </a:defRPr>
            </a:lvl3pPr>
            <a:lvl4pPr marL="1528031" indent="-218290">
              <a:defRPr>
                <a:solidFill>
                  <a:schemeClr val="tx1"/>
                </a:solidFill>
                <a:latin typeface="Bookman Old Style" panose="02050604050505020204" pitchFamily="18" charset="0"/>
              </a:defRPr>
            </a:lvl4pPr>
            <a:lvl5pPr marL="1964611" indent="-218290">
              <a:defRPr>
                <a:solidFill>
                  <a:schemeClr val="tx1"/>
                </a:solidFill>
                <a:latin typeface="Bookman Old Style" panose="02050604050505020204" pitchFamily="18" charset="0"/>
              </a:defRPr>
            </a:lvl5pPr>
            <a:lvl6pPr marL="2401192" indent="-218290" fontAlgn="base">
              <a:spcBef>
                <a:spcPct val="0"/>
              </a:spcBef>
              <a:spcAft>
                <a:spcPct val="0"/>
              </a:spcAft>
              <a:defRPr>
                <a:solidFill>
                  <a:schemeClr val="tx1"/>
                </a:solidFill>
                <a:latin typeface="Bookman Old Style" panose="02050604050505020204" pitchFamily="18" charset="0"/>
              </a:defRPr>
            </a:lvl6pPr>
            <a:lvl7pPr marL="2837772" indent="-218290" fontAlgn="base">
              <a:spcBef>
                <a:spcPct val="0"/>
              </a:spcBef>
              <a:spcAft>
                <a:spcPct val="0"/>
              </a:spcAft>
              <a:defRPr>
                <a:solidFill>
                  <a:schemeClr val="tx1"/>
                </a:solidFill>
                <a:latin typeface="Bookman Old Style" panose="02050604050505020204" pitchFamily="18" charset="0"/>
              </a:defRPr>
            </a:lvl7pPr>
            <a:lvl8pPr marL="3274352" indent="-218290" fontAlgn="base">
              <a:spcBef>
                <a:spcPct val="0"/>
              </a:spcBef>
              <a:spcAft>
                <a:spcPct val="0"/>
              </a:spcAft>
              <a:defRPr>
                <a:solidFill>
                  <a:schemeClr val="tx1"/>
                </a:solidFill>
                <a:latin typeface="Bookman Old Style" panose="02050604050505020204" pitchFamily="18" charset="0"/>
              </a:defRPr>
            </a:lvl8pPr>
            <a:lvl9pPr marL="3710932" indent="-218290" fontAlgn="base">
              <a:spcBef>
                <a:spcPct val="0"/>
              </a:spcBef>
              <a:spcAft>
                <a:spcPct val="0"/>
              </a:spcAft>
              <a:defRPr>
                <a:solidFill>
                  <a:schemeClr val="tx1"/>
                </a:solidFill>
                <a:latin typeface="Bookman Old Style" panose="02050604050505020204" pitchFamily="18" charset="0"/>
              </a:defRPr>
            </a:lvl9pPr>
          </a:lstStyle>
          <a:p>
            <a:fld id="{5317F569-58EB-4963-A9AD-3BCEB204AC9D}" type="slidenum">
              <a:rPr lang="en-US" altLang="en-US">
                <a:latin typeface="Calibri" panose="020F0502020204030204" pitchFamily="34" charset="0"/>
              </a:rPr>
              <a:pPr/>
              <a:t>24</a:t>
            </a:fld>
            <a:endParaRPr lang="en-US" altLang="en-US">
              <a:latin typeface="Calibri" panose="020F0502020204030204" pitchFamily="34" charset="0"/>
            </a:endParaRPr>
          </a:p>
        </p:txBody>
      </p:sp>
    </p:spTree>
    <p:extLst>
      <p:ext uri="{BB962C8B-B14F-4D97-AF65-F5344CB8AC3E}">
        <p14:creationId xmlns:p14="http://schemas.microsoft.com/office/powerpoint/2010/main" val="4009520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smtClean="0"/>
              <a:t>Ed Bona-</a:t>
            </a:r>
            <a:r>
              <a:rPr lang="en-US" altLang="en-US" b="1" dirty="0" err="1" smtClean="0"/>
              <a:t>Malwal</a:t>
            </a:r>
            <a:r>
              <a:rPr lang="en-US" altLang="en-US" b="1" dirty="0" smtClean="0"/>
              <a:t> </a:t>
            </a:r>
            <a:endParaRPr lang="en-US" altLang="en-US" dirty="0"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ookman Old Style" panose="02050604050505020204" pitchFamily="18" charset="0"/>
              </a:defRPr>
            </a:lvl1pPr>
            <a:lvl2pPr marL="709443" indent="-272863">
              <a:defRPr>
                <a:solidFill>
                  <a:schemeClr val="tx1"/>
                </a:solidFill>
                <a:latin typeface="Bookman Old Style" panose="02050604050505020204" pitchFamily="18" charset="0"/>
              </a:defRPr>
            </a:lvl2pPr>
            <a:lvl3pPr marL="1091451" indent="-218290">
              <a:defRPr>
                <a:solidFill>
                  <a:schemeClr val="tx1"/>
                </a:solidFill>
                <a:latin typeface="Bookman Old Style" panose="02050604050505020204" pitchFamily="18" charset="0"/>
              </a:defRPr>
            </a:lvl3pPr>
            <a:lvl4pPr marL="1528031" indent="-218290">
              <a:defRPr>
                <a:solidFill>
                  <a:schemeClr val="tx1"/>
                </a:solidFill>
                <a:latin typeface="Bookman Old Style" panose="02050604050505020204" pitchFamily="18" charset="0"/>
              </a:defRPr>
            </a:lvl4pPr>
            <a:lvl5pPr marL="1964611" indent="-218290">
              <a:defRPr>
                <a:solidFill>
                  <a:schemeClr val="tx1"/>
                </a:solidFill>
                <a:latin typeface="Bookman Old Style" panose="02050604050505020204" pitchFamily="18" charset="0"/>
              </a:defRPr>
            </a:lvl5pPr>
            <a:lvl6pPr marL="2401192" indent="-218290" fontAlgn="base">
              <a:spcBef>
                <a:spcPct val="0"/>
              </a:spcBef>
              <a:spcAft>
                <a:spcPct val="0"/>
              </a:spcAft>
              <a:defRPr>
                <a:solidFill>
                  <a:schemeClr val="tx1"/>
                </a:solidFill>
                <a:latin typeface="Bookman Old Style" panose="02050604050505020204" pitchFamily="18" charset="0"/>
              </a:defRPr>
            </a:lvl6pPr>
            <a:lvl7pPr marL="2837772" indent="-218290" fontAlgn="base">
              <a:spcBef>
                <a:spcPct val="0"/>
              </a:spcBef>
              <a:spcAft>
                <a:spcPct val="0"/>
              </a:spcAft>
              <a:defRPr>
                <a:solidFill>
                  <a:schemeClr val="tx1"/>
                </a:solidFill>
                <a:latin typeface="Bookman Old Style" panose="02050604050505020204" pitchFamily="18" charset="0"/>
              </a:defRPr>
            </a:lvl7pPr>
            <a:lvl8pPr marL="3274352" indent="-218290" fontAlgn="base">
              <a:spcBef>
                <a:spcPct val="0"/>
              </a:spcBef>
              <a:spcAft>
                <a:spcPct val="0"/>
              </a:spcAft>
              <a:defRPr>
                <a:solidFill>
                  <a:schemeClr val="tx1"/>
                </a:solidFill>
                <a:latin typeface="Bookman Old Style" panose="02050604050505020204" pitchFamily="18" charset="0"/>
              </a:defRPr>
            </a:lvl8pPr>
            <a:lvl9pPr marL="3710932" indent="-218290" fontAlgn="base">
              <a:spcBef>
                <a:spcPct val="0"/>
              </a:spcBef>
              <a:spcAft>
                <a:spcPct val="0"/>
              </a:spcAft>
              <a:defRPr>
                <a:solidFill>
                  <a:schemeClr val="tx1"/>
                </a:solidFill>
                <a:latin typeface="Bookman Old Style" panose="02050604050505020204" pitchFamily="18" charset="0"/>
              </a:defRPr>
            </a:lvl9pPr>
          </a:lstStyle>
          <a:p>
            <a:fld id="{1805CEC5-CCEC-4117-9774-B8B4E567C2E1}" type="slidenum">
              <a:rPr lang="en-US" altLang="en-US">
                <a:latin typeface="Calibri" panose="020F0502020204030204" pitchFamily="34" charset="0"/>
              </a:rPr>
              <a:pPr/>
              <a:t>25</a:t>
            </a:fld>
            <a:endParaRPr lang="en-US" altLang="en-US">
              <a:latin typeface="Calibri" panose="020F0502020204030204" pitchFamily="34" charset="0"/>
            </a:endParaRPr>
          </a:p>
        </p:txBody>
      </p:sp>
    </p:spTree>
    <p:extLst>
      <p:ext uri="{BB962C8B-B14F-4D97-AF65-F5344CB8AC3E}">
        <p14:creationId xmlns:p14="http://schemas.microsoft.com/office/powerpoint/2010/main" val="3001817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Cheryl</a:t>
            </a:r>
            <a:r>
              <a:rPr lang="en-US" b="1" baseline="0" dirty="0" smtClean="0"/>
              <a:t> Cepelak – 10 minutes</a:t>
            </a:r>
            <a:endParaRPr lang="en-US" b="1" dirty="0" smtClean="0"/>
          </a:p>
          <a:p>
            <a:endParaRPr lang="en-US" dirty="0" smtClean="0"/>
          </a:p>
          <a:p>
            <a:endParaRPr lang="en-US" dirty="0" smtClean="0"/>
          </a:p>
          <a:p>
            <a:r>
              <a:rPr lang="en-US" dirty="0" smtClean="0"/>
              <a:t>How has Lean “taken off”? </a:t>
            </a:r>
          </a:p>
          <a:p>
            <a:r>
              <a:rPr lang="en-US" dirty="0" smtClean="0"/>
              <a:t>Present on DOC’s Lean journey</a:t>
            </a:r>
          </a:p>
          <a:p>
            <a:pPr marL="600298" lvl="1" indent="-163718">
              <a:buFont typeface="Arial" panose="020B0604020202020204" pitchFamily="34" charset="0"/>
              <a:buChar char="•"/>
            </a:pPr>
            <a:r>
              <a:rPr lang="en-US" dirty="0" smtClean="0"/>
              <a:t>How did it start? </a:t>
            </a:r>
          </a:p>
          <a:p>
            <a:pPr marL="600298" lvl="1" indent="-163718">
              <a:buFont typeface="Arial" panose="020B0604020202020204" pitchFamily="34" charset="0"/>
              <a:buChar char="•"/>
            </a:pPr>
            <a:r>
              <a:rPr lang="en-US" dirty="0" smtClean="0"/>
              <a:t>Where is it now?</a:t>
            </a:r>
          </a:p>
          <a:p>
            <a:pPr marL="600298" lvl="1" indent="-163718">
              <a:buFont typeface="Arial" panose="020B0604020202020204" pitchFamily="34" charset="0"/>
              <a:buChar char="•"/>
            </a:pPr>
            <a:r>
              <a:rPr lang="en-US" dirty="0" smtClean="0"/>
              <a:t>How did you get from A to B?</a:t>
            </a:r>
          </a:p>
          <a:p>
            <a:endParaRPr lang="en-US" dirty="0"/>
          </a:p>
        </p:txBody>
      </p:sp>
      <p:sp>
        <p:nvSpPr>
          <p:cNvPr id="4" name="Slide Number Placeholder 3"/>
          <p:cNvSpPr>
            <a:spLocks noGrp="1"/>
          </p:cNvSpPr>
          <p:nvPr>
            <p:ph type="sldNum" sz="quarter" idx="10"/>
          </p:nvPr>
        </p:nvSpPr>
        <p:spPr/>
        <p:txBody>
          <a:bodyPr/>
          <a:lstStyle/>
          <a:p>
            <a:fld id="{D5DD52B1-736E-4C93-AC11-8A460F25F6E4}" type="slidenum">
              <a:rPr lang="en-US" smtClean="0"/>
              <a:t>26</a:t>
            </a:fld>
            <a:endParaRPr lang="en-US"/>
          </a:p>
        </p:txBody>
      </p:sp>
    </p:spTree>
    <p:extLst>
      <p:ext uri="{BB962C8B-B14F-4D97-AF65-F5344CB8AC3E}">
        <p14:creationId xmlns:p14="http://schemas.microsoft.com/office/powerpoint/2010/main" val="877704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5C9619-175F-4A29-A76C-2F55FD834FFA}" type="slidenum">
              <a:rPr lang="en-US" altLang="en-US"/>
              <a:pPr/>
              <a:t>27</a:t>
            </a:fld>
            <a:endParaRPr lang="en-US" altLang="en-US"/>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r>
              <a:rPr lang="en-US" altLang="en-US" b="1" dirty="0" smtClean="0"/>
              <a:t>Pam Kelley – 10</a:t>
            </a:r>
            <a:r>
              <a:rPr lang="en-US" altLang="en-US" b="1" baseline="0" dirty="0" smtClean="0"/>
              <a:t> minutes</a:t>
            </a:r>
            <a:endParaRPr lang="en-US" altLang="en-US" b="1" dirty="0" smtClean="0"/>
          </a:p>
          <a:p>
            <a:endParaRPr lang="en-US" altLang="en-US" dirty="0" smtClean="0"/>
          </a:p>
          <a:p>
            <a:r>
              <a:rPr lang="en-US" altLang="en-US" dirty="0" smtClean="0"/>
              <a:t>Started </a:t>
            </a:r>
            <a:r>
              <a:rPr lang="en-US" altLang="en-US" dirty="0"/>
              <a:t>our mapping and realized that everyone was doing different.  So we started with our regional mapping (6 regions, 14 area offices, 17 Partner Agencies)</a:t>
            </a:r>
          </a:p>
          <a:p>
            <a:endParaRPr lang="en-US" altLang="en-US" dirty="0"/>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3307042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5651E1-F4A9-4344-AA6B-EAC9F5D9BED5}" type="slidenum">
              <a:rPr lang="en-US" altLang="en-US"/>
              <a:pPr/>
              <a:t>28</a:t>
            </a:fld>
            <a:endParaRPr lang="en-US" alt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r>
              <a:rPr lang="en-US" altLang="en-US" b="1" dirty="0" smtClean="0"/>
              <a:t>Pam Kelley </a:t>
            </a:r>
            <a:endParaRPr lang="en-US" altLang="en-US" dirty="0" smtClean="0"/>
          </a:p>
          <a:p>
            <a:endParaRPr lang="en-US" altLang="en-US" dirty="0" smtClean="0"/>
          </a:p>
          <a:p>
            <a:r>
              <a:rPr lang="en-US" altLang="en-US" dirty="0" smtClean="0"/>
              <a:t>Then </a:t>
            </a:r>
            <a:r>
              <a:rPr lang="en-US" altLang="en-US" dirty="0"/>
              <a:t>we decide how to standardize and work together to benefit the families.</a:t>
            </a:r>
          </a:p>
        </p:txBody>
      </p:sp>
    </p:spTree>
    <p:extLst>
      <p:ext uri="{BB962C8B-B14F-4D97-AF65-F5344CB8AC3E}">
        <p14:creationId xmlns:p14="http://schemas.microsoft.com/office/powerpoint/2010/main" val="13887067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57DF8BC-E67E-4FA9-A9C1-899139323E52}" type="slidenum">
              <a:rPr lang="en-US" altLang="en-US"/>
              <a:pPr/>
              <a:t>29</a:t>
            </a:fld>
            <a:endParaRPr lang="en-US" altLang="en-US"/>
          </a:p>
        </p:txBody>
      </p:sp>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p:spPr>
        <p:txBody>
          <a:bodyPr/>
          <a:lstStyle/>
          <a:p>
            <a:r>
              <a:rPr lang="en-US" altLang="en-US" b="1" dirty="0" smtClean="0"/>
              <a:t>Pam Kelley </a:t>
            </a:r>
            <a:endParaRPr lang="en-US" altLang="en-US" dirty="0" smtClean="0"/>
          </a:p>
          <a:p>
            <a:endParaRPr lang="en-US" altLang="en-US" dirty="0" smtClean="0"/>
          </a:p>
          <a:p>
            <a:r>
              <a:rPr lang="en-US" altLang="en-US" dirty="0" smtClean="0"/>
              <a:t>Biggest </a:t>
            </a:r>
            <a:r>
              <a:rPr lang="en-US" altLang="en-US" dirty="0"/>
              <a:t>barrier was eliminated by bringing all the stakeholders together and realizing we were all doing same thing!  We had same access to BGC and the memo was written 25 years ago (pre-internet)</a:t>
            </a:r>
          </a:p>
        </p:txBody>
      </p:sp>
      <p:sp>
        <p:nvSpPr>
          <p:cNvPr id="7172" name="Slide Number Placeholder 3"/>
          <p:cNvSpPr txBox="1">
            <a:spLocks noGrp="1"/>
          </p:cNvSpPr>
          <p:nvPr/>
        </p:nvSpPr>
        <p:spPr bwMode="auto">
          <a:xfrm>
            <a:off x="3641824" y="8409492"/>
            <a:ext cx="2786063" cy="442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316" tIns="43658" rIns="87316" bIns="43658"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8CC7E8BD-A499-4D2E-B4FE-4BF55189AC8B}" type="slidenum">
              <a:rPr lang="en-US" altLang="en-US" sz="1100"/>
              <a:pPr algn="r"/>
              <a:t>29</a:t>
            </a:fld>
            <a:endParaRPr lang="en-US" altLang="en-US" sz="1100"/>
          </a:p>
        </p:txBody>
      </p:sp>
    </p:spTree>
    <p:extLst>
      <p:ext uri="{BB962C8B-B14F-4D97-AF65-F5344CB8AC3E}">
        <p14:creationId xmlns:p14="http://schemas.microsoft.com/office/powerpoint/2010/main" val="2597174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59811" y="4703633"/>
            <a:ext cx="5281685" cy="4169345"/>
          </a:xfrm>
        </p:spPr>
        <p:txBody>
          <a:bodyPr/>
          <a:lstStyle/>
          <a:p>
            <a:pPr defTabSz="873161">
              <a:defRPr/>
            </a:pPr>
            <a:r>
              <a:rPr lang="en-US" b="1" dirty="0" smtClean="0"/>
              <a:t>Alison Fisher</a:t>
            </a:r>
          </a:p>
          <a:p>
            <a:endParaRPr lang="en-US" dirty="0" smtClean="0"/>
          </a:p>
          <a:p>
            <a:endParaRPr lang="en-US" dirty="0"/>
          </a:p>
          <a:p>
            <a:r>
              <a:rPr lang="en-US" sz="1100" b="1" dirty="0"/>
              <a:t>“constrained growth industry” </a:t>
            </a:r>
            <a:r>
              <a:rPr lang="en-US" sz="1100" dirty="0"/>
              <a:t>– </a:t>
            </a:r>
            <a:r>
              <a:rPr lang="en-US" sz="1100" dirty="0"/>
              <a:t>as long as the population continues to grow, there will be increased expectations of the public service delivery system. As our economy changes over time, </a:t>
            </a:r>
            <a:r>
              <a:rPr lang="en-US" sz="1100" dirty="0"/>
              <a:t>we may experience periodic shortages of resources, just as we have now. </a:t>
            </a:r>
            <a:r>
              <a:rPr lang="en-US" sz="1100" dirty="0"/>
              <a:t>This is why government (and the services it provides) is a growth industry that is often constrained by the funds it can use to support necessary expenses. </a:t>
            </a:r>
          </a:p>
          <a:p>
            <a:endParaRPr lang="en-US" sz="1100" dirty="0"/>
          </a:p>
          <a:p>
            <a:r>
              <a:rPr lang="en-US" sz="1100" dirty="0"/>
              <a:t>However, the </a:t>
            </a:r>
            <a:r>
              <a:rPr lang="en-US" sz="1100" dirty="0"/>
              <a:t>demand on public services continues to increase. State government services alone are often not enough to meet the needs of 100% of our customers 100% of the time. </a:t>
            </a:r>
          </a:p>
          <a:p>
            <a:endParaRPr lang="en-US" sz="1100" dirty="0"/>
          </a:p>
          <a:p>
            <a:r>
              <a:rPr lang="en-US" sz="1100" dirty="0"/>
              <a:t>Because of this, state government must continuously adapt to the ever-changing  needs of our customers, respond as efficiently and effectively as possible, and serve to the best of its </a:t>
            </a:r>
            <a:r>
              <a:rPr lang="en-US" sz="1100" dirty="0"/>
              <a:t>ability through innovation and partnerships. </a:t>
            </a:r>
            <a:endParaRPr lang="en-US" sz="110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363DC87-14F3-40A5-B06C-348C53954971}" type="slidenum">
              <a:rPr lang="en-US" smtClean="0"/>
              <a:t>3</a:t>
            </a:fld>
            <a:endParaRPr lang="en-US"/>
          </a:p>
        </p:txBody>
      </p:sp>
    </p:spTree>
    <p:extLst>
      <p:ext uri="{BB962C8B-B14F-4D97-AF65-F5344CB8AC3E}">
        <p14:creationId xmlns:p14="http://schemas.microsoft.com/office/powerpoint/2010/main" val="1191170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5BDB58-F748-4171-BB53-0B34DFE945F8}" type="slidenum">
              <a:rPr lang="en-US" altLang="en-US"/>
              <a:pPr/>
              <a:t>30</a:t>
            </a:fld>
            <a:endParaRPr lang="en-US" altLang="en-US"/>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r>
              <a:rPr lang="en-US" altLang="en-US" b="1" dirty="0" smtClean="0"/>
              <a:t>Pam Kelley </a:t>
            </a:r>
            <a:endParaRPr lang="en-US" altLang="en-US" dirty="0" smtClean="0"/>
          </a:p>
          <a:p>
            <a:endParaRPr lang="en-US" altLang="en-US" dirty="0" smtClean="0"/>
          </a:p>
          <a:p>
            <a:endParaRPr lang="en-US" altLang="en-US" dirty="0" smtClean="0"/>
          </a:p>
          <a:p>
            <a:r>
              <a:rPr lang="en-US" altLang="en-US" dirty="0" smtClean="0"/>
              <a:t>If </a:t>
            </a:r>
            <a:r>
              <a:rPr lang="en-US" altLang="en-US" dirty="0"/>
              <a:t>we do all LEAN recommendations then we get this!  </a:t>
            </a:r>
            <a:endParaRPr lang="en-US" altLang="en-US" dirty="0" smtClean="0"/>
          </a:p>
          <a:p>
            <a:endParaRPr lang="en-US" altLang="en-US" dirty="0" smtClean="0"/>
          </a:p>
          <a:p>
            <a:r>
              <a:rPr lang="en-US" sz="1100" dirty="0"/>
              <a:t>Team dynamic were interesting as every one had own way and it took a day or so to be reminded that the consumer isn't us but the families.  What adds value to them not us!  But we got there and as the week went on the nay </a:t>
            </a:r>
            <a:r>
              <a:rPr lang="en-US" sz="1100" dirty="0" err="1"/>
              <a:t>sayers</a:t>
            </a:r>
            <a:r>
              <a:rPr lang="en-US" sz="1100" dirty="0"/>
              <a:t> were believers and champions for change.</a:t>
            </a:r>
          </a:p>
          <a:p>
            <a:r>
              <a:rPr lang="en-US" sz="1100" dirty="0"/>
              <a:t> </a:t>
            </a:r>
          </a:p>
          <a:p>
            <a:r>
              <a:rPr lang="en-US" sz="1100" dirty="0"/>
              <a:t>A-Ha moments were the back ground checks and that we do them from our computer and the memo that out them in place was signed pre internet!  </a:t>
            </a:r>
          </a:p>
          <a:p>
            <a:r>
              <a:rPr lang="en-US" sz="1100" dirty="0"/>
              <a:t> </a:t>
            </a:r>
          </a:p>
          <a:p>
            <a:r>
              <a:rPr lang="en-US" sz="1100" dirty="0"/>
              <a:t>I would have changed that managers of the staff involved had to come to stakeholders day and the end to see the plan and to see the work their staff did.  </a:t>
            </a:r>
          </a:p>
          <a:p>
            <a:endParaRPr lang="en-US" altLang="en-US" dirty="0"/>
          </a:p>
        </p:txBody>
      </p:sp>
    </p:spTree>
    <p:extLst>
      <p:ext uri="{BB962C8B-B14F-4D97-AF65-F5344CB8AC3E}">
        <p14:creationId xmlns:p14="http://schemas.microsoft.com/office/powerpoint/2010/main" val="6093239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Jeff Caiola – 10 minutes</a:t>
            </a:r>
            <a:endParaRPr lang="en-US" b="1" dirty="0"/>
          </a:p>
        </p:txBody>
      </p:sp>
      <p:sp>
        <p:nvSpPr>
          <p:cNvPr id="4" name="Slide Number Placeholder 3"/>
          <p:cNvSpPr>
            <a:spLocks noGrp="1"/>
          </p:cNvSpPr>
          <p:nvPr>
            <p:ph type="sldNum" sz="quarter" idx="10"/>
          </p:nvPr>
        </p:nvSpPr>
        <p:spPr/>
        <p:txBody>
          <a:bodyPr/>
          <a:lstStyle/>
          <a:p>
            <a:fld id="{D5DD52B1-736E-4C93-AC11-8A460F25F6E4}" type="slidenum">
              <a:rPr lang="en-US" smtClean="0"/>
              <a:t>31</a:t>
            </a:fld>
            <a:endParaRPr lang="en-US"/>
          </a:p>
        </p:txBody>
      </p:sp>
    </p:spTree>
    <p:extLst>
      <p:ext uri="{BB962C8B-B14F-4D97-AF65-F5344CB8AC3E}">
        <p14:creationId xmlns:p14="http://schemas.microsoft.com/office/powerpoint/2010/main" val="6782263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Jeff Caiola </a:t>
            </a:r>
            <a:endParaRPr lang="en-US" dirty="0"/>
          </a:p>
        </p:txBody>
      </p:sp>
      <p:sp>
        <p:nvSpPr>
          <p:cNvPr id="4" name="Slide Number Placeholder 3"/>
          <p:cNvSpPr>
            <a:spLocks noGrp="1"/>
          </p:cNvSpPr>
          <p:nvPr>
            <p:ph type="sldNum" sz="quarter" idx="10"/>
          </p:nvPr>
        </p:nvSpPr>
        <p:spPr/>
        <p:txBody>
          <a:bodyPr/>
          <a:lstStyle/>
          <a:p>
            <a:fld id="{D5DD52B1-736E-4C93-AC11-8A460F25F6E4}" type="slidenum">
              <a:rPr lang="en-US" smtClean="0"/>
              <a:t>32</a:t>
            </a:fld>
            <a:endParaRPr lang="en-US"/>
          </a:p>
        </p:txBody>
      </p:sp>
    </p:spTree>
    <p:extLst>
      <p:ext uri="{BB962C8B-B14F-4D97-AF65-F5344CB8AC3E}">
        <p14:creationId xmlns:p14="http://schemas.microsoft.com/office/powerpoint/2010/main" val="15767508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Jeff Caiola </a:t>
            </a:r>
            <a:endParaRPr lang="en-US" dirty="0"/>
          </a:p>
        </p:txBody>
      </p:sp>
      <p:sp>
        <p:nvSpPr>
          <p:cNvPr id="4" name="Slide Number Placeholder 3"/>
          <p:cNvSpPr>
            <a:spLocks noGrp="1"/>
          </p:cNvSpPr>
          <p:nvPr>
            <p:ph type="sldNum" sz="quarter" idx="10"/>
          </p:nvPr>
        </p:nvSpPr>
        <p:spPr/>
        <p:txBody>
          <a:bodyPr/>
          <a:lstStyle/>
          <a:p>
            <a:fld id="{D5DD52B1-736E-4C93-AC11-8A460F25F6E4}" type="slidenum">
              <a:rPr lang="en-US" smtClean="0"/>
              <a:t>33</a:t>
            </a:fld>
            <a:endParaRPr lang="en-US"/>
          </a:p>
        </p:txBody>
      </p:sp>
    </p:spTree>
    <p:extLst>
      <p:ext uri="{BB962C8B-B14F-4D97-AF65-F5344CB8AC3E}">
        <p14:creationId xmlns:p14="http://schemas.microsoft.com/office/powerpoint/2010/main" val="23601763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b="1" dirty="0" smtClean="0"/>
              <a:t>Jeff Caiola </a:t>
            </a:r>
            <a:endParaRPr lang="en-US" altLang="en-US" dirty="0" smtClean="0"/>
          </a:p>
          <a:p>
            <a:pPr>
              <a:spcBef>
                <a:spcPct val="0"/>
              </a:spcBef>
            </a:pPr>
            <a:endParaRPr lang="en-US" altLang="en-US" dirty="0" smtClean="0"/>
          </a:p>
          <a:p>
            <a:pPr>
              <a:spcBef>
                <a:spcPct val="0"/>
              </a:spcBef>
            </a:pPr>
            <a:endParaRPr lang="en-US" altLang="en-US" dirty="0" smtClean="0"/>
          </a:p>
          <a:p>
            <a:pPr>
              <a:spcBef>
                <a:spcPct val="0"/>
              </a:spcBef>
            </a:pPr>
            <a:r>
              <a:rPr lang="en-US" altLang="en-US" dirty="0" smtClean="0"/>
              <a:t>KPIs permitting – standardized:  % backlog reduced; quality of permit applications –  % complete applications; reduces processing times</a:t>
            </a: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09443" indent="-272863">
              <a:defRPr>
                <a:solidFill>
                  <a:schemeClr val="tx1"/>
                </a:solidFill>
                <a:latin typeface="Calibri" panose="020F0502020204030204" pitchFamily="34" charset="0"/>
              </a:defRPr>
            </a:lvl2pPr>
            <a:lvl3pPr marL="1091451" indent="-218290">
              <a:defRPr>
                <a:solidFill>
                  <a:schemeClr val="tx1"/>
                </a:solidFill>
                <a:latin typeface="Calibri" panose="020F0502020204030204" pitchFamily="34" charset="0"/>
              </a:defRPr>
            </a:lvl3pPr>
            <a:lvl4pPr marL="1528031" indent="-218290">
              <a:defRPr>
                <a:solidFill>
                  <a:schemeClr val="tx1"/>
                </a:solidFill>
                <a:latin typeface="Calibri" panose="020F0502020204030204" pitchFamily="34" charset="0"/>
              </a:defRPr>
            </a:lvl4pPr>
            <a:lvl5pPr marL="1964611" indent="-218290">
              <a:defRPr>
                <a:solidFill>
                  <a:schemeClr val="tx1"/>
                </a:solidFill>
                <a:latin typeface="Calibri" panose="020F0502020204030204" pitchFamily="34" charset="0"/>
              </a:defRPr>
            </a:lvl5pPr>
            <a:lvl6pPr marL="2401192" indent="-218290" eaLnBrk="0" fontAlgn="base" hangingPunct="0">
              <a:spcBef>
                <a:spcPct val="0"/>
              </a:spcBef>
              <a:spcAft>
                <a:spcPct val="0"/>
              </a:spcAft>
              <a:defRPr>
                <a:solidFill>
                  <a:schemeClr val="tx1"/>
                </a:solidFill>
                <a:latin typeface="Calibri" panose="020F0502020204030204" pitchFamily="34" charset="0"/>
              </a:defRPr>
            </a:lvl6pPr>
            <a:lvl7pPr marL="2837772" indent="-218290" eaLnBrk="0" fontAlgn="base" hangingPunct="0">
              <a:spcBef>
                <a:spcPct val="0"/>
              </a:spcBef>
              <a:spcAft>
                <a:spcPct val="0"/>
              </a:spcAft>
              <a:defRPr>
                <a:solidFill>
                  <a:schemeClr val="tx1"/>
                </a:solidFill>
                <a:latin typeface="Calibri" panose="020F0502020204030204" pitchFamily="34" charset="0"/>
              </a:defRPr>
            </a:lvl7pPr>
            <a:lvl8pPr marL="3274352" indent="-218290" eaLnBrk="0" fontAlgn="base" hangingPunct="0">
              <a:spcBef>
                <a:spcPct val="0"/>
              </a:spcBef>
              <a:spcAft>
                <a:spcPct val="0"/>
              </a:spcAft>
              <a:defRPr>
                <a:solidFill>
                  <a:schemeClr val="tx1"/>
                </a:solidFill>
                <a:latin typeface="Calibri" panose="020F0502020204030204" pitchFamily="34" charset="0"/>
              </a:defRPr>
            </a:lvl8pPr>
            <a:lvl9pPr marL="3710932" indent="-21829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6D0835D1-3D9A-4366-B155-C6DFBA4BC66F}" type="slidenum">
              <a:rPr lang="en-US" altLang="en-US">
                <a:latin typeface="Arial" panose="020B0604020202020204" pitchFamily="34" charset="0"/>
              </a:rPr>
              <a:pPr eaLnBrk="1" hangingPunct="1"/>
              <a:t>34</a:t>
            </a:fld>
            <a:endParaRPr lang="en-US" altLang="en-US">
              <a:latin typeface="Arial" panose="020B0604020202020204" pitchFamily="34" charset="0"/>
            </a:endParaRPr>
          </a:p>
        </p:txBody>
      </p:sp>
    </p:spTree>
    <p:extLst>
      <p:ext uri="{BB962C8B-B14F-4D97-AF65-F5344CB8AC3E}">
        <p14:creationId xmlns:p14="http://schemas.microsoft.com/office/powerpoint/2010/main" val="25376448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Scott Hill</a:t>
            </a:r>
          </a:p>
          <a:p>
            <a:endParaRPr lang="en-US" dirty="0" smtClean="0"/>
          </a:p>
          <a:p>
            <a:r>
              <a:rPr lang="en-US" dirty="0" smtClean="0"/>
              <a:t>Why is Lean important? </a:t>
            </a:r>
          </a:p>
          <a:p>
            <a:pPr marL="600298" lvl="1" indent="-163718">
              <a:buFont typeface="Arial" panose="020B0604020202020204" pitchFamily="34" charset="0"/>
              <a:buChar char="•"/>
            </a:pPr>
            <a:r>
              <a:rPr lang="en-US" dirty="0" smtClean="0"/>
              <a:t>For the agency</a:t>
            </a:r>
          </a:p>
          <a:p>
            <a:pPr marL="600298" lvl="1" indent="-163718">
              <a:buFont typeface="Arial" panose="020B0604020202020204" pitchFamily="34" charset="0"/>
              <a:buChar char="•"/>
            </a:pPr>
            <a:r>
              <a:rPr lang="en-US" dirty="0" smtClean="0"/>
              <a:t>For staff (can focus on what they were hired to do)</a:t>
            </a:r>
          </a:p>
          <a:p>
            <a:pPr marL="600298" lvl="1" indent="-163718">
              <a:buFont typeface="Arial" panose="020B0604020202020204" pitchFamily="34" charset="0"/>
              <a:buChar char="•"/>
            </a:pPr>
            <a:r>
              <a:rPr lang="en-US" dirty="0" smtClean="0"/>
              <a:t>For the manager (can finally work ON the business)</a:t>
            </a:r>
          </a:p>
          <a:p>
            <a:pPr marL="600298" lvl="1" indent="-163718">
              <a:buFont typeface="Arial" panose="020B0604020202020204" pitchFamily="34" charset="0"/>
              <a:buChar char="•"/>
            </a:pPr>
            <a:r>
              <a:rPr lang="en-US" dirty="0" smtClean="0"/>
              <a:t>For the state</a:t>
            </a:r>
          </a:p>
          <a:p>
            <a:r>
              <a:rPr lang="en-US" dirty="0" smtClean="0"/>
              <a:t>What is the manager’s responsibility? </a:t>
            </a:r>
          </a:p>
          <a:p>
            <a:pPr marL="600298" lvl="1" indent="-163718">
              <a:buFont typeface="Arial" panose="020B0604020202020204" pitchFamily="34" charset="0"/>
              <a:buChar char="•"/>
            </a:pPr>
            <a:r>
              <a:rPr lang="en-US" dirty="0" smtClean="0"/>
              <a:t>Carry-out directive from Commissioners/Governor</a:t>
            </a:r>
          </a:p>
          <a:p>
            <a:pPr marL="600298" lvl="1" indent="-163718">
              <a:buFont typeface="Arial" panose="020B0604020202020204" pitchFamily="34" charset="0"/>
              <a:buChar char="•"/>
            </a:pPr>
            <a:r>
              <a:rPr lang="en-US" dirty="0" smtClean="0"/>
              <a:t>Support staff to be successful</a:t>
            </a:r>
          </a:p>
          <a:p>
            <a:pPr marL="600298" lvl="1" indent="-163718">
              <a:buFont typeface="Arial" panose="020B0604020202020204" pitchFamily="34" charset="0"/>
              <a:buChar char="•"/>
            </a:pPr>
            <a:r>
              <a:rPr lang="en-US" dirty="0" smtClean="0"/>
              <a:t>Move the agency forward</a:t>
            </a:r>
          </a:p>
          <a:p>
            <a:pPr marL="600298" lvl="1" indent="-163718">
              <a:buFont typeface="Arial" panose="020B0604020202020204" pitchFamily="34" charset="0"/>
              <a:buChar char="•"/>
            </a:pPr>
            <a:r>
              <a:rPr lang="en-US" dirty="0" smtClean="0"/>
              <a:t>Use available resources as efficiently as possible</a:t>
            </a:r>
          </a:p>
          <a:p>
            <a:endParaRPr lang="en-US" dirty="0"/>
          </a:p>
        </p:txBody>
      </p:sp>
      <p:sp>
        <p:nvSpPr>
          <p:cNvPr id="4" name="Slide Number Placeholder 3"/>
          <p:cNvSpPr>
            <a:spLocks noGrp="1"/>
          </p:cNvSpPr>
          <p:nvPr>
            <p:ph type="sldNum" sz="quarter" idx="10"/>
          </p:nvPr>
        </p:nvSpPr>
        <p:spPr/>
        <p:txBody>
          <a:bodyPr/>
          <a:lstStyle/>
          <a:p>
            <a:fld id="{D5DD52B1-736E-4C93-AC11-8A460F25F6E4}" type="slidenum">
              <a:rPr lang="en-US" smtClean="0"/>
              <a:t>35</a:t>
            </a:fld>
            <a:endParaRPr lang="en-US"/>
          </a:p>
        </p:txBody>
      </p:sp>
    </p:spTree>
    <p:extLst>
      <p:ext uri="{BB962C8B-B14F-4D97-AF65-F5344CB8AC3E}">
        <p14:creationId xmlns:p14="http://schemas.microsoft.com/office/powerpoint/2010/main" val="24232920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729">
              <a:defRPr/>
            </a:pPr>
            <a:r>
              <a:rPr lang="en-US" b="1" baseline="0" dirty="0" smtClean="0"/>
              <a:t>Alison Fisher</a:t>
            </a:r>
          </a:p>
          <a:p>
            <a:pPr defTabSz="905729">
              <a:defRPr/>
            </a:pPr>
            <a:endParaRPr lang="en-US" baseline="0" dirty="0" smtClean="0"/>
          </a:p>
          <a:p>
            <a:pPr defTabSz="905729">
              <a:defRPr/>
            </a:pPr>
            <a:r>
              <a:rPr lang="en-US" baseline="0" dirty="0" smtClean="0"/>
              <a:t>Additional information including tools, helpful hints, event information, and our contact information can be found on the </a:t>
            </a:r>
            <a:r>
              <a:rPr lang="en-US" baseline="0" dirty="0" err="1" smtClean="0"/>
              <a:t>LeanCT</a:t>
            </a:r>
            <a:r>
              <a:rPr lang="en-US" baseline="0" dirty="0" smtClean="0"/>
              <a:t> website. </a:t>
            </a:r>
            <a:endParaRPr lang="en-US" dirty="0" smtClean="0"/>
          </a:p>
          <a:p>
            <a:endParaRPr lang="en-US" dirty="0" smtClean="0"/>
          </a:p>
          <a:p>
            <a:r>
              <a:rPr lang="en-US" dirty="0" smtClean="0"/>
              <a:t>Thank you so much</a:t>
            </a:r>
            <a:r>
              <a:rPr lang="en-US" baseline="0" dirty="0" smtClean="0"/>
              <a:t> for your interest in promoting Lean within your agency and in improving service to CT residents. If you haven’t yet started your agency’s Lean journey, we hope you will! If you’re already managing your agency’s Lean efforts, thank you so much for all you’ve done and we are so honored to continue to work with you! </a:t>
            </a:r>
          </a:p>
          <a:p>
            <a:endParaRPr lang="en-US" baseline="0" dirty="0" smtClean="0"/>
          </a:p>
          <a:p>
            <a:endParaRPr lang="en-US" baseline="0" dirty="0" smtClean="0"/>
          </a:p>
          <a:p>
            <a:r>
              <a:rPr lang="en-US" baseline="0" dirty="0" smtClean="0"/>
              <a:t>Questions?</a:t>
            </a:r>
            <a:endParaRPr lang="en-US" dirty="0"/>
          </a:p>
        </p:txBody>
      </p:sp>
      <p:sp>
        <p:nvSpPr>
          <p:cNvPr id="4" name="Slide Number Placeholder 3"/>
          <p:cNvSpPr>
            <a:spLocks noGrp="1"/>
          </p:cNvSpPr>
          <p:nvPr>
            <p:ph type="sldNum" sz="quarter" idx="10"/>
          </p:nvPr>
        </p:nvSpPr>
        <p:spPr/>
        <p:txBody>
          <a:bodyPr/>
          <a:lstStyle/>
          <a:p>
            <a:fld id="{F29D9B78-B678-47A5-AEAB-288CF8266729}" type="slidenum">
              <a:rPr lang="en-US" smtClean="0"/>
              <a:t>36</a:t>
            </a:fld>
            <a:endParaRPr lang="en-US"/>
          </a:p>
        </p:txBody>
      </p:sp>
    </p:spTree>
    <p:extLst>
      <p:ext uri="{BB962C8B-B14F-4D97-AF65-F5344CB8AC3E}">
        <p14:creationId xmlns:p14="http://schemas.microsoft.com/office/powerpoint/2010/main" val="3394214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b="1" dirty="0" smtClean="0"/>
              <a:t>Alison Fisher</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We are lucky here in CT because our Governor supports Lean and has made significant investments, both with funding and in our law, to ensure that process improvement is something we all have the flexibility to focus on. But this isn’t just an executive level initiative. </a:t>
            </a:r>
          </a:p>
          <a:p>
            <a:endParaRPr lang="en-US" sz="1000" dirty="0"/>
          </a:p>
          <a:p>
            <a:r>
              <a:rPr lang="en-US" sz="1000" dirty="0" smtClean="0"/>
              <a:t>In a </a:t>
            </a:r>
            <a:r>
              <a:rPr lang="en-US" sz="1000" dirty="0"/>
              <a:t>service industry such as state government, process improvement activity may be applied a little bit </a:t>
            </a:r>
            <a:r>
              <a:rPr lang="en-US" sz="1000" dirty="0" smtClean="0"/>
              <a:t>differently than the traditional model, as it was originally</a:t>
            </a:r>
            <a:r>
              <a:rPr lang="en-US" sz="1000" baseline="0" dirty="0" smtClean="0"/>
              <a:t> </a:t>
            </a:r>
            <a:r>
              <a:rPr lang="en-US" sz="1000" dirty="0" smtClean="0"/>
              <a:t>designed for manufacturing. We have some statutory and regulatory restrictions, we have a legislative process to contend with, we have budgetary constraints.</a:t>
            </a:r>
            <a:r>
              <a:rPr lang="en-US" sz="1000" baseline="0" dirty="0" smtClean="0"/>
              <a:t> However, o</a:t>
            </a:r>
            <a:r>
              <a:rPr lang="en-US" sz="1000" dirty="0" smtClean="0"/>
              <a:t>ur </a:t>
            </a:r>
            <a:r>
              <a:rPr lang="en-US" sz="1000" dirty="0"/>
              <a:t>#1 priority is simply to </a:t>
            </a:r>
            <a:r>
              <a:rPr lang="en-US" sz="1000" dirty="0" smtClean="0"/>
              <a:t>provide the best possible service to our customer – just as it is for any organization. </a:t>
            </a:r>
            <a:r>
              <a:rPr lang="en-US" sz="1000" dirty="0"/>
              <a:t>How can we do </a:t>
            </a:r>
            <a:r>
              <a:rPr lang="en-US" sz="1000" dirty="0" smtClean="0"/>
              <a:t>this in CT state government? </a:t>
            </a:r>
            <a:r>
              <a:rPr lang="en-US" sz="1000" dirty="0"/>
              <a:t>By: engaging 100% of our staff in adopting Lean thinking and focusing our efforts on activities/work that provides value to those we serve. </a:t>
            </a:r>
            <a:r>
              <a:rPr lang="en-US" sz="1000" dirty="0"/>
              <a:t>It is important for us to develop a cultural shift where everyone can get involved within our organization – those who do the job are the best ones to improve it</a:t>
            </a:r>
            <a:r>
              <a:rPr lang="en-US" sz="1000" dirty="0" smtClean="0"/>
              <a:t>! There are immediate changes everyone can make that are within</a:t>
            </a:r>
            <a:r>
              <a:rPr lang="en-US" sz="1000" baseline="0" dirty="0" smtClean="0"/>
              <a:t> their own control (low hanging fruit), and there are other changes that may take some time (may inform a long-term plan). No matter what the change, if it can positively impact a customer’s experience, it is worth our time to figure it out. </a:t>
            </a:r>
            <a:endParaRPr lang="en-US" sz="1000" dirty="0"/>
          </a:p>
          <a:p>
            <a:endParaRPr lang="en-US" sz="1100" dirty="0"/>
          </a:p>
        </p:txBody>
      </p:sp>
      <p:sp>
        <p:nvSpPr>
          <p:cNvPr id="4" name="Slide Number Placeholder 3"/>
          <p:cNvSpPr>
            <a:spLocks noGrp="1"/>
          </p:cNvSpPr>
          <p:nvPr>
            <p:ph type="sldNum" sz="quarter" idx="10"/>
          </p:nvPr>
        </p:nvSpPr>
        <p:spPr/>
        <p:txBody>
          <a:bodyPr/>
          <a:lstStyle/>
          <a:p>
            <a:fld id="{F29D9B78-B678-47A5-AEAB-288CF8266729}" type="slidenum">
              <a:rPr lang="en-US" smtClean="0"/>
              <a:t>4</a:t>
            </a:fld>
            <a:endParaRPr lang="en-US"/>
          </a:p>
        </p:txBody>
      </p:sp>
    </p:spTree>
    <p:extLst>
      <p:ext uri="{BB962C8B-B14F-4D97-AF65-F5344CB8AC3E}">
        <p14:creationId xmlns:p14="http://schemas.microsoft.com/office/powerpoint/2010/main" val="2028969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Nicole Lugli</a:t>
            </a:r>
          </a:p>
          <a:p>
            <a:endParaRPr lang="en-US" altLang="en-US" b="1" dirty="0" smtClean="0"/>
          </a:p>
          <a:p>
            <a:r>
              <a:rPr lang="en-US" altLang="en-US" sz="1100" dirty="0"/>
              <a:t>Outcomes from our focus on process improvement (left) allows us to focus and invest in the activities our state government values (right)</a:t>
            </a:r>
          </a:p>
          <a:p>
            <a:endParaRPr lang="en-US" altLang="en-US" sz="1100" dirty="0"/>
          </a:p>
          <a:p>
            <a:r>
              <a:rPr lang="en-US" sz="1100" dirty="0"/>
              <a:t>We can use Lean Tools to Develop and Inform:</a:t>
            </a:r>
          </a:p>
          <a:p>
            <a:endParaRPr lang="en-US" sz="1100" dirty="0"/>
          </a:p>
          <a:p>
            <a:pPr lvl="1"/>
            <a:r>
              <a:rPr lang="en-US" sz="1100" dirty="0"/>
              <a:t>Budget Requests</a:t>
            </a:r>
          </a:p>
          <a:p>
            <a:pPr lvl="1"/>
            <a:r>
              <a:rPr lang="en-US" sz="1100" dirty="0"/>
              <a:t>Resource Allocation</a:t>
            </a:r>
          </a:p>
          <a:p>
            <a:pPr lvl="1"/>
            <a:r>
              <a:rPr lang="en-US" sz="1100" dirty="0"/>
              <a:t>Business Requirements for IT solutions</a:t>
            </a:r>
          </a:p>
          <a:p>
            <a:pPr lvl="1"/>
            <a:r>
              <a:rPr lang="en-US" sz="1100" dirty="0"/>
              <a:t>Succession Planning</a:t>
            </a:r>
          </a:p>
          <a:p>
            <a:pPr lvl="1"/>
            <a:r>
              <a:rPr lang="en-US" sz="1100" dirty="0"/>
              <a:t>Professional Development</a:t>
            </a:r>
          </a:p>
          <a:p>
            <a:pPr lvl="1"/>
            <a:r>
              <a:rPr lang="en-US" sz="1100" dirty="0"/>
              <a:t>Our stakeholders and customers</a:t>
            </a:r>
          </a:p>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35905" indent="-283040" eaLnBrk="0" hangingPunct="0">
              <a:defRPr>
                <a:solidFill>
                  <a:schemeClr val="tx1"/>
                </a:solidFill>
                <a:latin typeface="Arial" panose="020B0604020202020204" pitchFamily="34" charset="0"/>
              </a:defRPr>
            </a:lvl2pPr>
            <a:lvl3pPr marL="1132162" indent="-226433" eaLnBrk="0" hangingPunct="0">
              <a:defRPr>
                <a:solidFill>
                  <a:schemeClr val="tx1"/>
                </a:solidFill>
                <a:latin typeface="Arial" panose="020B0604020202020204" pitchFamily="34" charset="0"/>
              </a:defRPr>
            </a:lvl3pPr>
            <a:lvl4pPr marL="1585026" indent="-226433" eaLnBrk="0" hangingPunct="0">
              <a:defRPr>
                <a:solidFill>
                  <a:schemeClr val="tx1"/>
                </a:solidFill>
                <a:latin typeface="Arial" panose="020B0604020202020204" pitchFamily="34" charset="0"/>
              </a:defRPr>
            </a:lvl4pPr>
            <a:lvl5pPr marL="2037891" indent="-226433" eaLnBrk="0" hangingPunct="0">
              <a:defRPr>
                <a:solidFill>
                  <a:schemeClr val="tx1"/>
                </a:solidFill>
                <a:latin typeface="Arial" panose="020B0604020202020204" pitchFamily="34" charset="0"/>
              </a:defRPr>
            </a:lvl5pPr>
            <a:lvl6pPr marL="2490756" indent="-226433" eaLnBrk="0" fontAlgn="base" hangingPunct="0">
              <a:spcBef>
                <a:spcPct val="0"/>
              </a:spcBef>
              <a:spcAft>
                <a:spcPct val="0"/>
              </a:spcAft>
              <a:defRPr>
                <a:solidFill>
                  <a:schemeClr val="tx1"/>
                </a:solidFill>
                <a:latin typeface="Arial" panose="020B0604020202020204" pitchFamily="34" charset="0"/>
              </a:defRPr>
            </a:lvl6pPr>
            <a:lvl7pPr marL="2943621" indent="-226433" eaLnBrk="0" fontAlgn="base" hangingPunct="0">
              <a:spcBef>
                <a:spcPct val="0"/>
              </a:spcBef>
              <a:spcAft>
                <a:spcPct val="0"/>
              </a:spcAft>
              <a:defRPr>
                <a:solidFill>
                  <a:schemeClr val="tx1"/>
                </a:solidFill>
                <a:latin typeface="Arial" panose="020B0604020202020204" pitchFamily="34" charset="0"/>
              </a:defRPr>
            </a:lvl7pPr>
            <a:lvl8pPr marL="3396486" indent="-226433" eaLnBrk="0" fontAlgn="base" hangingPunct="0">
              <a:spcBef>
                <a:spcPct val="0"/>
              </a:spcBef>
              <a:spcAft>
                <a:spcPct val="0"/>
              </a:spcAft>
              <a:defRPr>
                <a:solidFill>
                  <a:schemeClr val="tx1"/>
                </a:solidFill>
                <a:latin typeface="Arial" panose="020B0604020202020204" pitchFamily="34" charset="0"/>
              </a:defRPr>
            </a:lvl8pPr>
            <a:lvl9pPr marL="3849350" indent="-22643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30D5224-A906-49E4-B0FA-CEF4EC9F9EB2}" type="slidenum">
              <a:rPr lang="en-US" altLang="en-US"/>
              <a:pPr eaLnBrk="1" hangingPunct="1"/>
              <a:t>5</a:t>
            </a:fld>
            <a:endParaRPr lang="en-US" altLang="en-US"/>
          </a:p>
        </p:txBody>
      </p:sp>
    </p:spTree>
    <p:extLst>
      <p:ext uri="{BB962C8B-B14F-4D97-AF65-F5344CB8AC3E}">
        <p14:creationId xmlns:p14="http://schemas.microsoft.com/office/powerpoint/2010/main" val="227930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altLang="en-US" b="1" dirty="0" smtClean="0"/>
              <a:t>Nicole Lugli</a:t>
            </a:r>
          </a:p>
          <a:p>
            <a:endParaRPr lang="en-US" dirty="0" smtClean="0"/>
          </a:p>
          <a:p>
            <a:endParaRPr lang="en-US" dirty="0" smtClean="0"/>
          </a:p>
          <a:p>
            <a:r>
              <a:rPr lang="en-US" dirty="0" smtClean="0"/>
              <a:t>Do you feel frustrated?</a:t>
            </a:r>
            <a:r>
              <a:rPr lang="en-US" baseline="0" dirty="0" smtClean="0"/>
              <a:t> Do you think that somehow your job could be easier if you could make a few changes? Lean could be the answer for you and your agency. </a:t>
            </a:r>
          </a:p>
          <a:p>
            <a:endParaRPr lang="en-US" baseline="0" dirty="0" smtClean="0"/>
          </a:p>
          <a:p>
            <a:r>
              <a:rPr lang="en-US" baseline="0" dirty="0" smtClean="0"/>
              <a:t>Pressure from above and below to do the best job possible</a:t>
            </a:r>
          </a:p>
          <a:p>
            <a:endParaRPr lang="en-US" dirty="0" smtClean="0"/>
          </a:p>
          <a:p>
            <a:r>
              <a:rPr lang="en-US" dirty="0" smtClean="0"/>
              <a:t>Collaboration – within your agency</a:t>
            </a:r>
            <a:r>
              <a:rPr lang="en-US" baseline="0" dirty="0" smtClean="0"/>
              <a:t> (IT, Finance, Data Officer, program staff, executive staff, etc.) and with all stakeholders (other agencies, external partners, etc.)</a:t>
            </a:r>
            <a:endParaRPr lang="en-US" dirty="0"/>
          </a:p>
        </p:txBody>
      </p:sp>
      <p:sp>
        <p:nvSpPr>
          <p:cNvPr id="4" name="Slide Number Placeholder 3"/>
          <p:cNvSpPr>
            <a:spLocks noGrp="1"/>
          </p:cNvSpPr>
          <p:nvPr>
            <p:ph type="sldNum" sz="quarter" idx="10"/>
          </p:nvPr>
        </p:nvSpPr>
        <p:spPr/>
        <p:txBody>
          <a:bodyPr/>
          <a:lstStyle/>
          <a:p>
            <a:fld id="{D5DD52B1-736E-4C93-AC11-8A460F25F6E4}" type="slidenum">
              <a:rPr lang="en-US" smtClean="0"/>
              <a:t>6</a:t>
            </a:fld>
            <a:endParaRPr lang="en-US"/>
          </a:p>
        </p:txBody>
      </p:sp>
    </p:spTree>
    <p:extLst>
      <p:ext uri="{BB962C8B-B14F-4D97-AF65-F5344CB8AC3E}">
        <p14:creationId xmlns:p14="http://schemas.microsoft.com/office/powerpoint/2010/main" val="3720477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59811" y="4703633"/>
            <a:ext cx="5281685" cy="4169345"/>
          </a:xfrm>
        </p:spPr>
        <p:txBody>
          <a:bodyPr/>
          <a:lstStyle/>
          <a:p>
            <a:pPr defTabSz="873161">
              <a:defRPr/>
            </a:pPr>
            <a:r>
              <a:rPr lang="en-US" altLang="en-US" b="1" dirty="0" smtClean="0"/>
              <a:t>Nicole Lugli</a:t>
            </a:r>
          </a:p>
          <a:p>
            <a:endParaRPr lang="en-US" b="1" dirty="0"/>
          </a:p>
          <a:p>
            <a:r>
              <a:rPr lang="en-US" sz="1000" b="1" dirty="0"/>
              <a:t>A set of tools and templates </a:t>
            </a:r>
            <a:r>
              <a:rPr lang="en-US" sz="1000" dirty="0"/>
              <a:t>used to make a particular process more </a:t>
            </a:r>
            <a:r>
              <a:rPr lang="en-US" sz="1000" dirty="0"/>
              <a:t>efficient. </a:t>
            </a:r>
          </a:p>
          <a:p>
            <a:endParaRPr lang="en-US" sz="1000" dirty="0"/>
          </a:p>
          <a:p>
            <a:r>
              <a:rPr lang="en-US" sz="1000" dirty="0"/>
              <a:t>Tools: The most common tool we use is </a:t>
            </a:r>
            <a:r>
              <a:rPr lang="en-US" sz="1000" b="1" dirty="0"/>
              <a:t>value stream mapping</a:t>
            </a:r>
            <a:r>
              <a:rPr lang="en-US" sz="1000" dirty="0"/>
              <a:t>. This is mapping out a process that you do – this helps with really seeing what is involved and where, specifically, improvements can be made. It also helps with documenting and standardizing and succession planning. </a:t>
            </a:r>
          </a:p>
          <a:p>
            <a:endParaRPr lang="en-US" sz="1000" dirty="0"/>
          </a:p>
          <a:p>
            <a:r>
              <a:rPr lang="en-US" sz="1000" dirty="0"/>
              <a:t>Templates: The most common template we use is the </a:t>
            </a:r>
            <a:r>
              <a:rPr lang="en-US" sz="1000" b="1" dirty="0"/>
              <a:t>project implementation plan. </a:t>
            </a:r>
            <a:r>
              <a:rPr lang="en-US" sz="1000" dirty="0"/>
              <a:t>This enables a team, or an individual, to set goals, identify tasks and keep track. It’s very similar to project management and can be done using Excel, Project or a piece of paper, if that’s what you like to use. </a:t>
            </a:r>
          </a:p>
          <a:p>
            <a:endParaRPr lang="en-US" sz="1000" dirty="0"/>
          </a:p>
          <a:p>
            <a:r>
              <a:rPr lang="en-US" sz="1000" b="1" dirty="0"/>
              <a:t>A term for the improvements </a:t>
            </a:r>
            <a:r>
              <a:rPr lang="en-US" sz="1000" dirty="0"/>
              <a:t>that state employees make every </a:t>
            </a:r>
            <a:r>
              <a:rPr lang="en-US" sz="1000" dirty="0"/>
              <a:t>day. </a:t>
            </a:r>
            <a:endParaRPr lang="en-US" sz="1000" dirty="0"/>
          </a:p>
          <a:p>
            <a:endParaRPr lang="en-US" sz="1000" dirty="0"/>
          </a:p>
          <a:p>
            <a:r>
              <a:rPr lang="en-US" sz="1000" b="1" dirty="0"/>
              <a:t>A philosophy</a:t>
            </a:r>
            <a:r>
              <a:rPr lang="en-US" sz="1000" dirty="0"/>
              <a:t>/ way of thinking that promotes creativity, collaboration, and improved customer service with a specific focus on the customer – what do they value?</a:t>
            </a:r>
          </a:p>
          <a:p>
            <a:endParaRPr lang="en-US" sz="1000" dirty="0"/>
          </a:p>
          <a:p>
            <a:pPr marL="0" lvl="1" defTabSz="873161">
              <a:defRPr/>
            </a:pPr>
            <a:r>
              <a:rPr lang="en-US" sz="1000" dirty="0"/>
              <a:t>Lean is simple to understand. In many cases, employees are using these tools already without realizing the “Lean jargon” that is associated with them. This is common sense approach to make our work a little less frustrating and lot more productive. </a:t>
            </a:r>
            <a:r>
              <a:rPr lang="en-US" dirty="0" smtClean="0"/>
              <a:t>We are simply trying to “</a:t>
            </a:r>
            <a:r>
              <a:rPr lang="en-US" b="1" dirty="0" smtClean="0"/>
              <a:t>do a better job with the resources we have” because we don’t have the time to do anything different. </a:t>
            </a:r>
            <a:endParaRPr lang="en-US" dirty="0" smtClean="0"/>
          </a:p>
          <a:p>
            <a:endParaRPr lang="en-US" sz="1000" dirty="0"/>
          </a:p>
          <a:p>
            <a:endParaRPr lang="en-US" dirty="0"/>
          </a:p>
          <a:p>
            <a:endParaRPr lang="en-US" dirty="0"/>
          </a:p>
        </p:txBody>
      </p:sp>
      <p:sp>
        <p:nvSpPr>
          <p:cNvPr id="4" name="Slide Number Placeholder 3"/>
          <p:cNvSpPr>
            <a:spLocks noGrp="1"/>
          </p:cNvSpPr>
          <p:nvPr>
            <p:ph type="sldNum" sz="quarter" idx="10"/>
          </p:nvPr>
        </p:nvSpPr>
        <p:spPr/>
        <p:txBody>
          <a:bodyPr/>
          <a:lstStyle/>
          <a:p>
            <a:fld id="{1363DC87-14F3-40A5-B06C-348C53954971}" type="slidenum">
              <a:rPr lang="en-US" smtClean="0"/>
              <a:t>7</a:t>
            </a:fld>
            <a:endParaRPr lang="en-US"/>
          </a:p>
        </p:txBody>
      </p:sp>
    </p:spTree>
    <p:extLst>
      <p:ext uri="{BB962C8B-B14F-4D97-AF65-F5344CB8AC3E}">
        <p14:creationId xmlns:p14="http://schemas.microsoft.com/office/powerpoint/2010/main" val="1624908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594"/>
              </a:spcAft>
            </a:pPr>
            <a:r>
              <a:rPr lang="en-US" b="1" u="none" dirty="0" smtClean="0"/>
              <a:t>Alison Fisher</a:t>
            </a:r>
          </a:p>
          <a:p>
            <a:pPr>
              <a:spcAft>
                <a:spcPts val="594"/>
              </a:spcAft>
            </a:pPr>
            <a:endParaRPr lang="en-US" b="1" u="sng" dirty="0"/>
          </a:p>
          <a:p>
            <a:pPr>
              <a:spcAft>
                <a:spcPts val="594"/>
              </a:spcAft>
            </a:pPr>
            <a:r>
              <a:rPr lang="en-US" sz="1000" b="1" u="sng" dirty="0"/>
              <a:t>Before 2011: </a:t>
            </a:r>
          </a:p>
          <a:p>
            <a:pPr>
              <a:spcAft>
                <a:spcPts val="594"/>
              </a:spcAft>
            </a:pPr>
            <a:r>
              <a:rPr lang="en-US" sz="1000" b="1" dirty="0"/>
              <a:t>Beginning in 2000, </a:t>
            </a:r>
            <a:r>
              <a:rPr lang="en-US" sz="1000" dirty="0"/>
              <a:t>the CT Department of Labor (DOL) begins its Lean journey, serving as the statewide champion of continuous improvement in CT state government</a:t>
            </a:r>
          </a:p>
          <a:p>
            <a:pPr>
              <a:spcAft>
                <a:spcPts val="594"/>
              </a:spcAft>
            </a:pPr>
            <a:r>
              <a:rPr lang="en-US" sz="1000" b="1" dirty="0"/>
              <a:t>Between 2000 and 2010, </a:t>
            </a:r>
            <a:r>
              <a:rPr lang="en-US" sz="1000" dirty="0"/>
              <a:t>DOL provides training and support to agency staff across the state in Lean tools and critical thinking and introduces other state agencies to the Lean process (CT Departments of Energy and Environmental Protection (DEEP), Transportation (DOT), Motor Vehicles (DMV) and Social Services (DSS))</a:t>
            </a:r>
          </a:p>
          <a:p>
            <a:pPr>
              <a:spcAft>
                <a:spcPts val="594"/>
              </a:spcAft>
            </a:pPr>
            <a:endParaRPr lang="en-US" sz="1000" b="1" dirty="0"/>
          </a:p>
          <a:p>
            <a:pPr>
              <a:spcAft>
                <a:spcPts val="594"/>
              </a:spcAft>
            </a:pPr>
            <a:r>
              <a:rPr lang="en-US" sz="1000" b="1" dirty="0"/>
              <a:t>November 2011: </a:t>
            </a:r>
            <a:r>
              <a:rPr lang="en-US" sz="1000" dirty="0"/>
              <a:t>Jobs Bill passes </a:t>
            </a:r>
            <a:r>
              <a:rPr lang="en-US" sz="1000" dirty="0" smtClean="0"/>
              <a:t>–</a:t>
            </a:r>
            <a:r>
              <a:rPr lang="en-US" sz="1000" baseline="0" dirty="0" smtClean="0"/>
              <a:t> section 10 </a:t>
            </a:r>
            <a:r>
              <a:rPr lang="en-US" sz="1000" dirty="0" smtClean="0"/>
              <a:t>requires </a:t>
            </a:r>
            <a:r>
              <a:rPr lang="en-US" sz="1000" dirty="0"/>
              <a:t>the use of Lean in areas such as permitting, licensing, and </a:t>
            </a:r>
            <a:r>
              <a:rPr lang="en-US" sz="1000" dirty="0" smtClean="0"/>
              <a:t>enforcement (CGS 4-68z)</a:t>
            </a:r>
            <a:endParaRPr lang="en-US" sz="1000" dirty="0"/>
          </a:p>
          <a:p>
            <a:pPr>
              <a:spcAft>
                <a:spcPts val="594"/>
              </a:spcAft>
            </a:pPr>
            <a:r>
              <a:rPr lang="en-US" sz="1000" b="1" dirty="0"/>
              <a:t>January 2012: </a:t>
            </a:r>
            <a:r>
              <a:rPr lang="en-US" sz="1000" dirty="0"/>
              <a:t>Statewide Steering Committee forms to oversee implementation of Lean statute</a:t>
            </a:r>
          </a:p>
          <a:p>
            <a:pPr>
              <a:spcAft>
                <a:spcPts val="594"/>
              </a:spcAft>
            </a:pPr>
            <a:r>
              <a:rPr lang="en-US" sz="1000" b="1" dirty="0"/>
              <a:t>September 2012:</a:t>
            </a:r>
            <a:r>
              <a:rPr lang="en-US" sz="1000" dirty="0"/>
              <a:t> Report to the Governor on “Changing How Connecticut State Government Does Business” </a:t>
            </a:r>
          </a:p>
          <a:p>
            <a:pPr>
              <a:spcAft>
                <a:spcPts val="594"/>
              </a:spcAft>
            </a:pPr>
            <a:r>
              <a:rPr lang="en-US" sz="1000" b="1" dirty="0"/>
              <a:t>March 2013:</a:t>
            </a:r>
            <a:r>
              <a:rPr lang="en-US" sz="1000" dirty="0"/>
              <a:t> Governor Malloy directs state agencies to utilize Lean tools</a:t>
            </a:r>
          </a:p>
          <a:p>
            <a:pPr>
              <a:spcAft>
                <a:spcPts val="594"/>
              </a:spcAft>
            </a:pPr>
            <a:r>
              <a:rPr lang="en-US" sz="1000" b="1" dirty="0"/>
              <a:t>November 2013: </a:t>
            </a:r>
            <a:r>
              <a:rPr lang="en-US" sz="1000" dirty="0"/>
              <a:t>Report to the Governor on “Continuous Improvement in Connecticut State Government” </a:t>
            </a:r>
          </a:p>
          <a:p>
            <a:pPr>
              <a:spcAft>
                <a:spcPts val="594"/>
              </a:spcAft>
            </a:pPr>
            <a:r>
              <a:rPr lang="en-US" sz="1000" b="1" dirty="0"/>
              <a:t>November 2013: </a:t>
            </a:r>
            <a:r>
              <a:rPr lang="en-US" sz="1000" dirty="0"/>
              <a:t>Development of </a:t>
            </a:r>
            <a:r>
              <a:rPr lang="en-US" sz="1000" dirty="0" err="1"/>
              <a:t>LeanCT</a:t>
            </a:r>
            <a:r>
              <a:rPr lang="en-US" sz="1000" dirty="0"/>
              <a:t> program at CT Office of Policy and Management </a:t>
            </a:r>
            <a:r>
              <a:rPr lang="en-US" sz="1000" dirty="0"/>
              <a:t>and a full-time position at OPM to spearhead the effort</a:t>
            </a:r>
            <a:endParaRPr lang="en-US" sz="1000" dirty="0"/>
          </a:p>
          <a:p>
            <a:pPr>
              <a:spcAft>
                <a:spcPts val="594"/>
              </a:spcAft>
            </a:pPr>
            <a:r>
              <a:rPr lang="en-US" sz="1000" b="1" dirty="0"/>
              <a:t>February 2014: </a:t>
            </a:r>
            <a:r>
              <a:rPr lang="en-US" sz="1000" dirty="0"/>
              <a:t>Statewide Steering Committee expands to include all functions of government</a:t>
            </a:r>
          </a:p>
          <a:p>
            <a:pPr>
              <a:spcAft>
                <a:spcPts val="594"/>
              </a:spcAft>
            </a:pPr>
            <a:r>
              <a:rPr lang="en-US" sz="1000" b="1" dirty="0"/>
              <a:t>April 2014: </a:t>
            </a:r>
            <a:r>
              <a:rPr lang="en-US" sz="1000" dirty="0"/>
              <a:t>CT holds its first Statewide Process Improvement Showcase at the State Capitol</a:t>
            </a:r>
          </a:p>
          <a:p>
            <a:pPr>
              <a:spcAft>
                <a:spcPts val="594"/>
              </a:spcAft>
            </a:pPr>
            <a:r>
              <a:rPr lang="en-US" sz="1000" b="1" dirty="0"/>
              <a:t>May 2014: </a:t>
            </a:r>
            <a:r>
              <a:rPr lang="en-US" sz="1000" dirty="0"/>
              <a:t>CT joins National Community of Practice </a:t>
            </a:r>
            <a:r>
              <a:rPr lang="en-US" sz="1000" dirty="0" smtClean="0"/>
              <a:t>of state who have a statewide “Lean” effort</a:t>
            </a:r>
            <a:endParaRPr lang="en-US" sz="1000" dirty="0"/>
          </a:p>
          <a:p>
            <a:pPr>
              <a:spcAft>
                <a:spcPts val="594"/>
              </a:spcAft>
            </a:pPr>
            <a:endParaRPr lang="en-US" sz="1000" b="1" dirty="0"/>
          </a:p>
          <a:p>
            <a:pPr>
              <a:spcAft>
                <a:spcPts val="594"/>
              </a:spcAft>
            </a:pPr>
            <a:r>
              <a:rPr lang="en-US" sz="1000" b="1" u="sng" dirty="0"/>
              <a:t>Remainder of 2014 and Beyond: </a:t>
            </a:r>
            <a:r>
              <a:rPr lang="en-US" sz="1000" dirty="0"/>
              <a:t>Continued investment in our commitment to Lean practices &amp; continuous improvement</a:t>
            </a:r>
          </a:p>
          <a:p>
            <a:endParaRPr lang="en-US" dirty="0"/>
          </a:p>
        </p:txBody>
      </p:sp>
      <p:sp>
        <p:nvSpPr>
          <p:cNvPr id="4" name="Slide Number Placeholder 3"/>
          <p:cNvSpPr>
            <a:spLocks noGrp="1"/>
          </p:cNvSpPr>
          <p:nvPr>
            <p:ph type="sldNum" sz="quarter" idx="10"/>
          </p:nvPr>
        </p:nvSpPr>
        <p:spPr/>
        <p:txBody>
          <a:bodyPr/>
          <a:lstStyle/>
          <a:p>
            <a:fld id="{D5DD52B1-736E-4C93-AC11-8A460F25F6E4}" type="slidenum">
              <a:rPr lang="en-US" smtClean="0"/>
              <a:t>8</a:t>
            </a:fld>
            <a:endParaRPr lang="en-US"/>
          </a:p>
        </p:txBody>
      </p:sp>
    </p:spTree>
    <p:extLst>
      <p:ext uri="{BB962C8B-B14F-4D97-AF65-F5344CB8AC3E}">
        <p14:creationId xmlns:p14="http://schemas.microsoft.com/office/powerpoint/2010/main" val="2820814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b="1" u="none" dirty="0" smtClean="0"/>
              <a:t>Alison Fisher</a:t>
            </a:r>
          </a:p>
          <a:p>
            <a:endParaRPr lang="en-US" sz="105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smtClean="0"/>
              <a:t>OPM was so committed to promoting the proven benefits of continuous improvement with programs like Lean, that it identified a position to lead the program for the Statewide effort.  This position has taken the helm of the statewide steering committee, providing guidance and direction to support and coach agencies on their continuous improvement journeys.</a:t>
            </a:r>
          </a:p>
          <a:p>
            <a:endParaRPr lang="en-US" sz="1050" dirty="0"/>
          </a:p>
          <a:p>
            <a:r>
              <a:rPr lang="en-US" sz="1050" dirty="0"/>
              <a:t>Situated at OPM –the Governor’s Budget Office. Secretary of OPM oversees the program and it’s developments on behalf of the Governor. </a:t>
            </a:r>
          </a:p>
          <a:p>
            <a:endParaRPr lang="en-US" sz="1050" dirty="0"/>
          </a:p>
          <a:p>
            <a:r>
              <a:rPr lang="en-US" sz="1050" dirty="0"/>
              <a:t>Currently a staff of one with a relatively limited program budget. Most of what we do is through meetings, marketing, promotion and trainings at a very low cost. </a:t>
            </a:r>
            <a:endParaRPr lang="en-US" sz="1050" dirty="0" smtClean="0"/>
          </a:p>
          <a:p>
            <a:endParaRPr lang="en-US" sz="1050" dirty="0"/>
          </a:p>
          <a:p>
            <a:r>
              <a:rPr lang="en-US" sz="1050" dirty="0" smtClean="0"/>
              <a:t>Would </a:t>
            </a:r>
            <a:r>
              <a:rPr lang="en-US" sz="1050" dirty="0"/>
              <a:t>not </a:t>
            </a:r>
            <a:r>
              <a:rPr lang="en-US" sz="1050" dirty="0" smtClean="0"/>
              <a:t>and could not</a:t>
            </a:r>
            <a:r>
              <a:rPr lang="en-US" sz="1050" baseline="0" dirty="0" smtClean="0"/>
              <a:t> </a:t>
            </a:r>
            <a:r>
              <a:rPr lang="en-US" sz="1050" dirty="0" smtClean="0"/>
              <a:t>be </a:t>
            </a:r>
            <a:r>
              <a:rPr lang="en-US" sz="1050" dirty="0"/>
              <a:t>successful without the help of the Statewide Steering Committee. </a:t>
            </a:r>
          </a:p>
          <a:p>
            <a:endParaRPr lang="en-US" sz="1050" dirty="0"/>
          </a:p>
          <a:p>
            <a:r>
              <a:rPr lang="en-US" sz="1050" dirty="0" smtClean="0"/>
              <a:t>The</a:t>
            </a:r>
            <a:r>
              <a:rPr lang="en-US" sz="1050" baseline="0" dirty="0" smtClean="0"/>
              <a:t> CT model</a:t>
            </a:r>
            <a:r>
              <a:rPr lang="en-US" sz="1050" dirty="0" smtClean="0"/>
              <a:t> </a:t>
            </a:r>
            <a:r>
              <a:rPr lang="en-US" sz="1050" dirty="0"/>
              <a:t>relies heavily on partnerships and in-kind support to move this effort </a:t>
            </a:r>
            <a:r>
              <a:rPr lang="en-US" sz="1050" dirty="0" smtClean="0"/>
              <a:t>forward,</a:t>
            </a:r>
            <a:r>
              <a:rPr lang="en-US" sz="1050" baseline="0" dirty="0" smtClean="0"/>
              <a:t> which is similar in many other states, including the state of WA – the national leader in Lean government. </a:t>
            </a:r>
            <a:endParaRPr lang="en-US" sz="1050" dirty="0"/>
          </a:p>
        </p:txBody>
      </p:sp>
      <p:sp>
        <p:nvSpPr>
          <p:cNvPr id="4" name="Slide Number Placeholder 3"/>
          <p:cNvSpPr>
            <a:spLocks noGrp="1"/>
          </p:cNvSpPr>
          <p:nvPr>
            <p:ph type="sldNum" sz="quarter" idx="10"/>
          </p:nvPr>
        </p:nvSpPr>
        <p:spPr/>
        <p:txBody>
          <a:bodyPr/>
          <a:lstStyle/>
          <a:p>
            <a:fld id="{1363DC87-14F3-40A5-B06C-348C53954971}" type="slidenum">
              <a:rPr lang="en-US" smtClean="0"/>
              <a:t>9</a:t>
            </a:fld>
            <a:endParaRPr lang="en-US"/>
          </a:p>
        </p:txBody>
      </p:sp>
    </p:spTree>
    <p:extLst>
      <p:ext uri="{BB962C8B-B14F-4D97-AF65-F5344CB8AC3E}">
        <p14:creationId xmlns:p14="http://schemas.microsoft.com/office/powerpoint/2010/main" val="3952438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E41FCF-2A93-434B-AA74-231F8904CDE3}" type="datetimeFigureOut">
              <a:rPr lang="en-US" smtClean="0"/>
              <a:t>10/21/2014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D2F3E-78F3-4F49-9255-CA80A7C677A2}" type="slidenum">
              <a:rPr lang="en-US" smtClean="0"/>
              <a:t>‹#›</a:t>
            </a:fld>
            <a:endParaRPr lang="en-US"/>
          </a:p>
        </p:txBody>
      </p:sp>
    </p:spTree>
    <p:extLst>
      <p:ext uri="{BB962C8B-B14F-4D97-AF65-F5344CB8AC3E}">
        <p14:creationId xmlns:p14="http://schemas.microsoft.com/office/powerpoint/2010/main" val="1070980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E41FCF-2A93-434B-AA74-231F8904CDE3}" type="datetimeFigureOut">
              <a:rPr lang="en-US" smtClean="0"/>
              <a:t>10/21/2014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D2F3E-78F3-4F49-9255-CA80A7C677A2}" type="slidenum">
              <a:rPr lang="en-US" smtClean="0"/>
              <a:t>‹#›</a:t>
            </a:fld>
            <a:endParaRPr lang="en-US"/>
          </a:p>
        </p:txBody>
      </p:sp>
    </p:spTree>
    <p:extLst>
      <p:ext uri="{BB962C8B-B14F-4D97-AF65-F5344CB8AC3E}">
        <p14:creationId xmlns:p14="http://schemas.microsoft.com/office/powerpoint/2010/main" val="404737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E41FCF-2A93-434B-AA74-231F8904CDE3}" type="datetimeFigureOut">
              <a:rPr lang="en-US" smtClean="0"/>
              <a:t>10/21/2014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D2F3E-78F3-4F49-9255-CA80A7C677A2}" type="slidenum">
              <a:rPr lang="en-US" smtClean="0"/>
              <a:t>‹#›</a:t>
            </a:fld>
            <a:endParaRPr lang="en-US"/>
          </a:p>
        </p:txBody>
      </p:sp>
    </p:spTree>
    <p:extLst>
      <p:ext uri="{BB962C8B-B14F-4D97-AF65-F5344CB8AC3E}">
        <p14:creationId xmlns:p14="http://schemas.microsoft.com/office/powerpoint/2010/main" val="2251081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E41FCF-2A93-434B-AA74-231F8904CDE3}" type="datetimeFigureOut">
              <a:rPr lang="en-US" smtClean="0"/>
              <a:t>10/21/2014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D2F3E-78F3-4F49-9255-CA80A7C677A2}" type="slidenum">
              <a:rPr lang="en-US" smtClean="0"/>
              <a:t>‹#›</a:t>
            </a:fld>
            <a:endParaRPr lang="en-US"/>
          </a:p>
        </p:txBody>
      </p:sp>
    </p:spTree>
    <p:extLst>
      <p:ext uri="{BB962C8B-B14F-4D97-AF65-F5344CB8AC3E}">
        <p14:creationId xmlns:p14="http://schemas.microsoft.com/office/powerpoint/2010/main" val="939845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E41FCF-2A93-434B-AA74-231F8904CDE3}" type="datetimeFigureOut">
              <a:rPr lang="en-US" smtClean="0"/>
              <a:t>10/21/2014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D2F3E-78F3-4F49-9255-CA80A7C677A2}" type="slidenum">
              <a:rPr lang="en-US" smtClean="0"/>
              <a:t>‹#›</a:t>
            </a:fld>
            <a:endParaRPr lang="en-US"/>
          </a:p>
        </p:txBody>
      </p:sp>
    </p:spTree>
    <p:extLst>
      <p:ext uri="{BB962C8B-B14F-4D97-AF65-F5344CB8AC3E}">
        <p14:creationId xmlns:p14="http://schemas.microsoft.com/office/powerpoint/2010/main" val="2718757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E41FCF-2A93-434B-AA74-231F8904CDE3}" type="datetimeFigureOut">
              <a:rPr lang="en-US" smtClean="0"/>
              <a:t>10/21/2014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D2F3E-78F3-4F49-9255-CA80A7C677A2}" type="slidenum">
              <a:rPr lang="en-US" smtClean="0"/>
              <a:t>‹#›</a:t>
            </a:fld>
            <a:endParaRPr lang="en-US"/>
          </a:p>
        </p:txBody>
      </p:sp>
    </p:spTree>
    <p:extLst>
      <p:ext uri="{BB962C8B-B14F-4D97-AF65-F5344CB8AC3E}">
        <p14:creationId xmlns:p14="http://schemas.microsoft.com/office/powerpoint/2010/main" val="3907542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E41FCF-2A93-434B-AA74-231F8904CDE3}" type="datetimeFigureOut">
              <a:rPr lang="en-US" smtClean="0"/>
              <a:t>10/21/2014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CD2F3E-78F3-4F49-9255-CA80A7C677A2}" type="slidenum">
              <a:rPr lang="en-US" smtClean="0"/>
              <a:t>‹#›</a:t>
            </a:fld>
            <a:endParaRPr lang="en-US"/>
          </a:p>
        </p:txBody>
      </p:sp>
    </p:spTree>
    <p:extLst>
      <p:ext uri="{BB962C8B-B14F-4D97-AF65-F5344CB8AC3E}">
        <p14:creationId xmlns:p14="http://schemas.microsoft.com/office/powerpoint/2010/main" val="3799148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E41FCF-2A93-434B-AA74-231F8904CDE3}" type="datetimeFigureOut">
              <a:rPr lang="en-US" smtClean="0"/>
              <a:t>10/21/2014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CD2F3E-78F3-4F49-9255-CA80A7C677A2}" type="slidenum">
              <a:rPr lang="en-US" smtClean="0"/>
              <a:t>‹#›</a:t>
            </a:fld>
            <a:endParaRPr lang="en-US"/>
          </a:p>
        </p:txBody>
      </p:sp>
    </p:spTree>
    <p:extLst>
      <p:ext uri="{BB962C8B-B14F-4D97-AF65-F5344CB8AC3E}">
        <p14:creationId xmlns:p14="http://schemas.microsoft.com/office/powerpoint/2010/main" val="2912314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E41FCF-2A93-434B-AA74-231F8904CDE3}" type="datetimeFigureOut">
              <a:rPr lang="en-US" smtClean="0"/>
              <a:t>10/21/2014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CD2F3E-78F3-4F49-9255-CA80A7C677A2}" type="slidenum">
              <a:rPr lang="en-US" smtClean="0"/>
              <a:t>‹#›</a:t>
            </a:fld>
            <a:endParaRPr lang="en-US"/>
          </a:p>
        </p:txBody>
      </p:sp>
    </p:spTree>
    <p:extLst>
      <p:ext uri="{BB962C8B-B14F-4D97-AF65-F5344CB8AC3E}">
        <p14:creationId xmlns:p14="http://schemas.microsoft.com/office/powerpoint/2010/main" val="2943438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E41FCF-2A93-434B-AA74-231F8904CDE3}" type="datetimeFigureOut">
              <a:rPr lang="en-US" smtClean="0"/>
              <a:t>10/21/2014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D2F3E-78F3-4F49-9255-CA80A7C677A2}" type="slidenum">
              <a:rPr lang="en-US" smtClean="0"/>
              <a:t>‹#›</a:t>
            </a:fld>
            <a:endParaRPr lang="en-US"/>
          </a:p>
        </p:txBody>
      </p:sp>
    </p:spTree>
    <p:extLst>
      <p:ext uri="{BB962C8B-B14F-4D97-AF65-F5344CB8AC3E}">
        <p14:creationId xmlns:p14="http://schemas.microsoft.com/office/powerpoint/2010/main" val="3338987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E41FCF-2A93-434B-AA74-231F8904CDE3}" type="datetimeFigureOut">
              <a:rPr lang="en-US" smtClean="0"/>
              <a:t>10/21/2014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D2F3E-78F3-4F49-9255-CA80A7C677A2}" type="slidenum">
              <a:rPr lang="en-US" smtClean="0"/>
              <a:t>‹#›</a:t>
            </a:fld>
            <a:endParaRPr lang="en-US"/>
          </a:p>
        </p:txBody>
      </p:sp>
    </p:spTree>
    <p:extLst>
      <p:ext uri="{BB962C8B-B14F-4D97-AF65-F5344CB8AC3E}">
        <p14:creationId xmlns:p14="http://schemas.microsoft.com/office/powerpoint/2010/main" val="1229851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E41FCF-2A93-434B-AA74-231F8904CDE3}" type="datetimeFigureOut">
              <a:rPr lang="en-US" smtClean="0"/>
              <a:t>10/21/2014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CD2F3E-78F3-4F49-9255-CA80A7C677A2}" type="slidenum">
              <a:rPr lang="en-US" smtClean="0"/>
              <a:t>‹#›</a:t>
            </a:fld>
            <a:endParaRPr lang="en-US"/>
          </a:p>
        </p:txBody>
      </p:sp>
    </p:spTree>
    <p:extLst>
      <p:ext uri="{BB962C8B-B14F-4D97-AF65-F5344CB8AC3E}">
        <p14:creationId xmlns:p14="http://schemas.microsoft.com/office/powerpoint/2010/main" val="1957525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4.png"/><Relationship Id="rId7" Type="http://schemas.openxmlformats.org/officeDocument/2006/relationships/diagramColors" Target="../diagrams/colors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6.xml.rels><?xml version="1.0" encoding="UTF-8" standalone="yes"?>
<Relationships xmlns="http://schemas.openxmlformats.org/package/2006/relationships"><Relationship Id="rId3" Type="http://schemas.openxmlformats.org/officeDocument/2006/relationships/hyperlink" Target="http://www.ct.gov/LeanCT"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4853" y="0"/>
            <a:ext cx="10732168" cy="1804467"/>
          </a:xfrm>
        </p:spPr>
        <p:txBody>
          <a:bodyPr>
            <a:normAutofit/>
          </a:bodyPr>
          <a:lstStyle/>
          <a:p>
            <a:pPr algn="l"/>
            <a:r>
              <a:rPr lang="en-US" sz="4800" b="1" dirty="0" smtClean="0">
                <a:latin typeface="+mn-lt"/>
              </a:rPr>
              <a:t>Continuous Improvement in</a:t>
            </a:r>
            <a:br>
              <a:rPr lang="en-US" sz="4800" b="1" dirty="0" smtClean="0">
                <a:latin typeface="+mn-lt"/>
              </a:rPr>
            </a:br>
            <a:r>
              <a:rPr lang="en-US" sz="4800" b="1" dirty="0" smtClean="0">
                <a:latin typeface="+mn-lt"/>
              </a:rPr>
              <a:t>Connecticut State Government</a:t>
            </a:r>
            <a:endParaRPr lang="en-US" sz="4800" b="1" dirty="0">
              <a:latin typeface="+mn-lt"/>
            </a:endParaRPr>
          </a:p>
        </p:txBody>
      </p:sp>
      <p:sp>
        <p:nvSpPr>
          <p:cNvPr id="4" name="Subtitle 2"/>
          <p:cNvSpPr txBox="1">
            <a:spLocks/>
          </p:cNvSpPr>
          <p:nvPr/>
        </p:nvSpPr>
        <p:spPr>
          <a:xfrm>
            <a:off x="7054421" y="2200982"/>
            <a:ext cx="4809278" cy="64784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smtClean="0"/>
              <a:t>Lean Overview for State Managers</a:t>
            </a:r>
            <a:r>
              <a:rPr lang="en-US" b="1" dirty="0"/>
              <a:t> </a:t>
            </a:r>
            <a:endParaRPr lang="en-US" b="1" dirty="0" smtClean="0"/>
          </a:p>
          <a:p>
            <a:endParaRPr lang="en-US" b="1" dirty="0" smtClean="0"/>
          </a:p>
          <a:p>
            <a:r>
              <a:rPr lang="en-US" b="1" dirty="0" smtClean="0"/>
              <a:t>October 22, 2014</a:t>
            </a:r>
            <a:endParaRPr lang="en-US"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358" y="2200982"/>
            <a:ext cx="5269831" cy="42238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rotWithShape="1">
          <a:blip r:embed="rId4"/>
          <a:srcRect b="13048"/>
          <a:stretch/>
        </p:blipFill>
        <p:spPr>
          <a:xfrm>
            <a:off x="9459060" y="4469331"/>
            <a:ext cx="2191216" cy="2063816"/>
          </a:xfrm>
          <a:prstGeom prst="rect">
            <a:avLst/>
          </a:prstGeom>
        </p:spPr>
      </p:pic>
      <p:sp>
        <p:nvSpPr>
          <p:cNvPr id="6" name="Rectangle 5"/>
          <p:cNvSpPr/>
          <p:nvPr/>
        </p:nvSpPr>
        <p:spPr>
          <a:xfrm>
            <a:off x="433137" y="1804467"/>
            <a:ext cx="10708105" cy="13261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8693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223141" y="1905167"/>
            <a:ext cx="5257800" cy="4379495"/>
            <a:chOff x="3355488" y="1804001"/>
            <a:chExt cx="4848726" cy="4441582"/>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5488" y="1804001"/>
              <a:ext cx="4848726" cy="4441582"/>
            </a:xfrm>
            <a:prstGeom prst="rect">
              <a:avLst/>
            </a:prstGeom>
          </p:spPr>
        </p:pic>
        <p:sp>
          <p:nvSpPr>
            <p:cNvPr id="6" name="Rectangle 5"/>
            <p:cNvSpPr/>
            <p:nvPr/>
          </p:nvSpPr>
          <p:spPr>
            <a:xfrm>
              <a:off x="3501190" y="2007983"/>
              <a:ext cx="4703024" cy="4124287"/>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Content Placeholder 3"/>
          <p:cNvSpPr txBox="1">
            <a:spLocks/>
          </p:cNvSpPr>
          <p:nvPr/>
        </p:nvSpPr>
        <p:spPr>
          <a:xfrm>
            <a:off x="6939291" y="2121296"/>
            <a:ext cx="4963407" cy="4378764"/>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u="sng" dirty="0" smtClean="0"/>
              <a:t>Conservation and Development</a:t>
            </a:r>
          </a:p>
          <a:p>
            <a:r>
              <a:rPr lang="en-US" dirty="0"/>
              <a:t>Department of Energy and Environmental Protection</a:t>
            </a:r>
          </a:p>
          <a:p>
            <a:r>
              <a:rPr lang="en-US" dirty="0"/>
              <a:t>Department of Economic and Community Development</a:t>
            </a:r>
          </a:p>
          <a:p>
            <a:pPr marL="0" indent="0">
              <a:buNone/>
            </a:pPr>
            <a:r>
              <a:rPr lang="en-US" b="1" u="sng" dirty="0" smtClean="0"/>
              <a:t>Health and Hospitals</a:t>
            </a:r>
          </a:p>
          <a:p>
            <a:r>
              <a:rPr lang="en-US" dirty="0"/>
              <a:t>Department of Developmental Services</a:t>
            </a:r>
          </a:p>
          <a:p>
            <a:pPr marL="0" indent="0">
              <a:buNone/>
            </a:pPr>
            <a:r>
              <a:rPr lang="en-US" b="1" u="sng" dirty="0" smtClean="0"/>
              <a:t>Human Services</a:t>
            </a:r>
          </a:p>
          <a:p>
            <a:r>
              <a:rPr lang="en-US" dirty="0" smtClean="0"/>
              <a:t>Department </a:t>
            </a:r>
            <a:r>
              <a:rPr lang="en-US" dirty="0"/>
              <a:t>of </a:t>
            </a:r>
            <a:r>
              <a:rPr lang="en-US" dirty="0" smtClean="0"/>
              <a:t>Social Services</a:t>
            </a:r>
          </a:p>
          <a:p>
            <a:pPr marL="0" indent="0">
              <a:buNone/>
            </a:pPr>
            <a:r>
              <a:rPr lang="en-US" b="1" u="sng" dirty="0" smtClean="0"/>
              <a:t>Transportation</a:t>
            </a:r>
          </a:p>
          <a:p>
            <a:r>
              <a:rPr lang="en-US" dirty="0"/>
              <a:t>Department of Transportation</a:t>
            </a:r>
          </a:p>
          <a:p>
            <a:pPr marL="0" indent="0">
              <a:buNone/>
            </a:pPr>
            <a:r>
              <a:rPr lang="en-US" b="1" u="sng" dirty="0" smtClean="0"/>
              <a:t>Education</a:t>
            </a:r>
          </a:p>
          <a:p>
            <a:r>
              <a:rPr lang="en-US" dirty="0" smtClean="0"/>
              <a:t>Office of Early Childhood</a:t>
            </a:r>
          </a:p>
          <a:p>
            <a:endParaRPr lang="en-US" dirty="0"/>
          </a:p>
        </p:txBody>
      </p:sp>
      <p:sp>
        <p:nvSpPr>
          <p:cNvPr id="4" name="Content Placeholder 2"/>
          <p:cNvSpPr txBox="1">
            <a:spLocks/>
          </p:cNvSpPr>
          <p:nvPr/>
        </p:nvSpPr>
        <p:spPr>
          <a:xfrm>
            <a:off x="614977" y="2168777"/>
            <a:ext cx="5481023" cy="425477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u="sng" dirty="0" smtClean="0"/>
              <a:t>General Government </a:t>
            </a:r>
          </a:p>
          <a:p>
            <a:r>
              <a:rPr lang="en-US" dirty="0" smtClean="0"/>
              <a:t>Office of Policy and Management/</a:t>
            </a:r>
            <a:r>
              <a:rPr lang="en-US" dirty="0" err="1" smtClean="0"/>
              <a:t>LeanCT</a:t>
            </a:r>
            <a:r>
              <a:rPr lang="en-US" dirty="0" smtClean="0"/>
              <a:t> (Chair)</a:t>
            </a:r>
          </a:p>
          <a:p>
            <a:r>
              <a:rPr lang="en-US" dirty="0"/>
              <a:t>Department of Administrative Services</a:t>
            </a:r>
          </a:p>
          <a:p>
            <a:r>
              <a:rPr lang="en-US" dirty="0" smtClean="0"/>
              <a:t>Department </a:t>
            </a:r>
            <a:r>
              <a:rPr lang="en-US" dirty="0"/>
              <a:t>of Revenue Services</a:t>
            </a:r>
          </a:p>
          <a:p>
            <a:pPr marL="0" indent="0">
              <a:buNone/>
            </a:pPr>
            <a:r>
              <a:rPr lang="en-US" b="1" u="sng" dirty="0" smtClean="0"/>
              <a:t>Regulation and Protection</a:t>
            </a:r>
          </a:p>
          <a:p>
            <a:r>
              <a:rPr lang="en-US" dirty="0" smtClean="0"/>
              <a:t>Department of Emergency Services and Public Protection</a:t>
            </a:r>
          </a:p>
          <a:p>
            <a:r>
              <a:rPr lang="en-US" dirty="0"/>
              <a:t>Department of Motor </a:t>
            </a:r>
            <a:r>
              <a:rPr lang="en-US" dirty="0" smtClean="0"/>
              <a:t>Vehicles</a:t>
            </a:r>
          </a:p>
          <a:p>
            <a:r>
              <a:rPr lang="en-US" dirty="0"/>
              <a:t>Department of Consumer </a:t>
            </a:r>
            <a:r>
              <a:rPr lang="en-US" dirty="0" smtClean="0"/>
              <a:t>Protection</a:t>
            </a:r>
          </a:p>
          <a:p>
            <a:r>
              <a:rPr lang="en-US" dirty="0"/>
              <a:t>Department of </a:t>
            </a:r>
            <a:r>
              <a:rPr lang="en-US" dirty="0" smtClean="0"/>
              <a:t>Labor</a:t>
            </a:r>
          </a:p>
          <a:p>
            <a:pPr marL="0" indent="0">
              <a:buNone/>
            </a:pPr>
            <a:r>
              <a:rPr lang="en-US" b="1" u="sng" dirty="0" smtClean="0"/>
              <a:t>Corrections</a:t>
            </a:r>
          </a:p>
          <a:p>
            <a:r>
              <a:rPr lang="en-US" dirty="0"/>
              <a:t>Department of Correction</a:t>
            </a:r>
          </a:p>
          <a:p>
            <a:pPr marL="0" indent="0">
              <a:buNone/>
            </a:pPr>
            <a:endParaRPr lang="en-US" dirty="0" smtClean="0"/>
          </a:p>
          <a:p>
            <a:pPr marL="0" indent="0">
              <a:buNone/>
            </a:pPr>
            <a:endParaRPr lang="en-US" dirty="0"/>
          </a:p>
          <a:p>
            <a:pPr marL="0" indent="0">
              <a:buNone/>
            </a:pPr>
            <a:endParaRPr lang="en-US" dirty="0"/>
          </a:p>
          <a:p>
            <a:endParaRPr lang="en-US" dirty="0"/>
          </a:p>
          <a:p>
            <a:endParaRPr lang="en-US" dirty="0"/>
          </a:p>
        </p:txBody>
      </p:sp>
      <p:sp>
        <p:nvSpPr>
          <p:cNvPr id="2" name="Title 1"/>
          <p:cNvSpPr>
            <a:spLocks noGrp="1"/>
          </p:cNvSpPr>
          <p:nvPr>
            <p:ph type="title"/>
          </p:nvPr>
        </p:nvSpPr>
        <p:spPr>
          <a:xfrm>
            <a:off x="0" y="365125"/>
            <a:ext cx="12192000" cy="1325563"/>
          </a:xfrm>
        </p:spPr>
        <p:txBody>
          <a:bodyPr>
            <a:normAutofit/>
          </a:bodyPr>
          <a:lstStyle/>
          <a:p>
            <a:pPr algn="ctr"/>
            <a:r>
              <a:rPr lang="en-US" sz="3800" b="1" dirty="0" smtClean="0">
                <a:solidFill>
                  <a:srgbClr val="0070C0"/>
                </a:solidFill>
                <a:latin typeface="+mn-lt"/>
              </a:rPr>
              <a:t>Statewide Process Improvement Steering Committee: Member Agencies by Function of Government</a:t>
            </a:r>
            <a:endParaRPr lang="en-US" sz="3800" b="1" dirty="0">
              <a:solidFill>
                <a:srgbClr val="0070C0"/>
              </a:solidFill>
              <a:latin typeface="+mn-lt"/>
            </a:endParaRPr>
          </a:p>
        </p:txBody>
      </p:sp>
    </p:spTree>
    <p:extLst>
      <p:ext uri="{BB962C8B-B14F-4D97-AF65-F5344CB8AC3E}">
        <p14:creationId xmlns:p14="http://schemas.microsoft.com/office/powerpoint/2010/main" val="40513312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63232" y="1252970"/>
            <a:ext cx="8665535" cy="1010093"/>
          </a:xfrm>
          <a:prstGeom prst="rect">
            <a:avLst/>
          </a:prstGeom>
          <a:solidFill>
            <a:srgbClr val="0070C0"/>
          </a:solidFill>
          <a:ln>
            <a:noFill/>
          </a:ln>
          <a:effectLst>
            <a:outerShdw blurRad="50800" dist="38100" dir="5400000" algn="t" rotWithShape="0">
              <a:prstClr val="black">
                <a:alpha val="40000"/>
              </a:prst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p:cNvSpPr>
            <a:spLocks noGrp="1"/>
          </p:cNvSpPr>
          <p:nvPr>
            <p:ph idx="1"/>
          </p:nvPr>
        </p:nvSpPr>
        <p:spPr>
          <a:xfrm>
            <a:off x="1016362" y="2523750"/>
            <a:ext cx="10337369" cy="4225158"/>
          </a:xfrm>
        </p:spPr>
        <p:txBody>
          <a:bodyPr>
            <a:normAutofit/>
          </a:bodyPr>
          <a:lstStyle/>
          <a:p>
            <a:pPr>
              <a:lnSpc>
                <a:spcPct val="120000"/>
              </a:lnSpc>
              <a:spcBef>
                <a:spcPts val="600"/>
              </a:spcBef>
              <a:spcAft>
                <a:spcPts val="600"/>
              </a:spcAft>
              <a:buClr>
                <a:schemeClr val="tx1"/>
              </a:buClr>
              <a:buFont typeface="Wingdings" panose="05000000000000000000" pitchFamily="2" charset="2"/>
              <a:buChar char="§"/>
            </a:pPr>
            <a:r>
              <a:rPr lang="en-US" sz="3300" dirty="0" smtClean="0"/>
              <a:t>Assignment of Agency Lean Coordinators</a:t>
            </a:r>
            <a:endParaRPr lang="en-US" sz="3300" dirty="0"/>
          </a:p>
          <a:p>
            <a:pPr>
              <a:lnSpc>
                <a:spcPct val="120000"/>
              </a:lnSpc>
              <a:spcBef>
                <a:spcPts val="600"/>
              </a:spcBef>
              <a:spcAft>
                <a:spcPts val="600"/>
              </a:spcAft>
              <a:buClr>
                <a:schemeClr val="tx1"/>
              </a:buClr>
              <a:buFont typeface="Wingdings" panose="05000000000000000000" pitchFamily="2" charset="2"/>
              <a:buChar char="§"/>
            </a:pPr>
            <a:r>
              <a:rPr lang="en-US" sz="3300" dirty="0" smtClean="0"/>
              <a:t>Training of state employees and non-profit providers</a:t>
            </a:r>
            <a:endParaRPr lang="en-US" sz="3300" dirty="0"/>
          </a:p>
          <a:p>
            <a:pPr>
              <a:lnSpc>
                <a:spcPct val="120000"/>
              </a:lnSpc>
              <a:spcBef>
                <a:spcPts val="600"/>
              </a:spcBef>
              <a:spcAft>
                <a:spcPts val="600"/>
              </a:spcAft>
              <a:buClr>
                <a:schemeClr val="tx1"/>
              </a:buClr>
              <a:buFont typeface="Wingdings" panose="05000000000000000000" pitchFamily="2" charset="2"/>
              <a:buChar char="§"/>
            </a:pPr>
            <a:r>
              <a:rPr lang="en-US" sz="3300" dirty="0" smtClean="0"/>
              <a:t>Process improvement activities using Lean tools </a:t>
            </a:r>
            <a:endParaRPr lang="en-US" sz="3300" dirty="0"/>
          </a:p>
          <a:p>
            <a:pPr>
              <a:lnSpc>
                <a:spcPct val="120000"/>
              </a:lnSpc>
              <a:spcBef>
                <a:spcPts val="600"/>
              </a:spcBef>
              <a:spcAft>
                <a:spcPts val="600"/>
              </a:spcAft>
              <a:buClr>
                <a:schemeClr val="tx1"/>
              </a:buClr>
              <a:buFont typeface="Wingdings" panose="05000000000000000000" pitchFamily="2" charset="2"/>
              <a:buChar char="§"/>
            </a:pPr>
            <a:r>
              <a:rPr lang="en-US" sz="3300" dirty="0" smtClean="0"/>
              <a:t>Focus is on ALL areas of government</a:t>
            </a:r>
          </a:p>
          <a:p>
            <a:pPr>
              <a:lnSpc>
                <a:spcPct val="120000"/>
              </a:lnSpc>
              <a:spcBef>
                <a:spcPts val="600"/>
              </a:spcBef>
              <a:spcAft>
                <a:spcPts val="600"/>
              </a:spcAft>
              <a:buClr>
                <a:schemeClr val="tx1"/>
              </a:buClr>
              <a:buFont typeface="Wingdings" panose="05000000000000000000" pitchFamily="2" charset="2"/>
              <a:buChar char="§"/>
            </a:pPr>
            <a:r>
              <a:rPr lang="en-US" sz="3300" dirty="0" smtClean="0"/>
              <a:t>Collaboration across agency lines</a:t>
            </a:r>
            <a:endParaRPr lang="en-US" sz="3300" dirty="0"/>
          </a:p>
        </p:txBody>
      </p:sp>
      <p:sp>
        <p:nvSpPr>
          <p:cNvPr id="4" name="Rectangle 3"/>
          <p:cNvSpPr/>
          <p:nvPr/>
        </p:nvSpPr>
        <p:spPr>
          <a:xfrm>
            <a:off x="2081683" y="1404073"/>
            <a:ext cx="8028632" cy="707886"/>
          </a:xfrm>
          <a:prstGeom prst="rect">
            <a:avLst/>
          </a:prstGeom>
        </p:spPr>
        <p:txBody>
          <a:bodyPr wrap="square">
            <a:spAutoFit/>
          </a:bodyPr>
          <a:lstStyle/>
          <a:p>
            <a:pPr algn="ctr">
              <a:spcBef>
                <a:spcPts val="1200"/>
              </a:spcBef>
            </a:pPr>
            <a:r>
              <a:rPr lang="en-US" sz="2000" b="1" i="1" dirty="0">
                <a:solidFill>
                  <a:schemeClr val="bg1"/>
                </a:solidFill>
              </a:rPr>
              <a:t>The Jobs Bill has sparked State Government to embrace </a:t>
            </a:r>
            <a:r>
              <a:rPr lang="en-US" sz="2000" b="1" i="1" dirty="0" smtClean="0">
                <a:solidFill>
                  <a:schemeClr val="bg1"/>
                </a:solidFill>
              </a:rPr>
              <a:t>Lean </a:t>
            </a:r>
            <a:r>
              <a:rPr lang="en-US" sz="2000" b="1" i="1" dirty="0">
                <a:solidFill>
                  <a:schemeClr val="bg1"/>
                </a:solidFill>
              </a:rPr>
              <a:t>process improvement techniques, with customer service as its focus </a:t>
            </a:r>
          </a:p>
        </p:txBody>
      </p:sp>
      <p:sp>
        <p:nvSpPr>
          <p:cNvPr id="7" name="Slide Number Placeholder 5"/>
          <p:cNvSpPr>
            <a:spLocks noGrp="1"/>
          </p:cNvSpPr>
          <p:nvPr>
            <p:ph type="sldNum" sz="quarter" idx="12"/>
          </p:nvPr>
        </p:nvSpPr>
        <p:spPr>
          <a:xfrm>
            <a:off x="8516112" y="6383783"/>
            <a:ext cx="2133600" cy="365125"/>
          </a:xfrm>
        </p:spPr>
        <p:txBody>
          <a:bodyPr/>
          <a:lstStyle>
            <a:lvl1pPr>
              <a:defRPr sz="1050">
                <a:solidFill>
                  <a:schemeClr val="bg1"/>
                </a:solidFill>
              </a:defRPr>
            </a:lvl1pPr>
          </a:lstStyle>
          <a:p>
            <a:fld id="{63234311-B112-1444-A60D-DF4BB918FBD5}" type="slidenum">
              <a:rPr lang="en-US" smtClean="0"/>
              <a:pPr/>
              <a:t>11</a:t>
            </a:fld>
            <a:endParaRPr lang="en-US" dirty="0"/>
          </a:p>
        </p:txBody>
      </p:sp>
      <p:sp>
        <p:nvSpPr>
          <p:cNvPr id="8" name="Title 1"/>
          <p:cNvSpPr txBox="1">
            <a:spLocks/>
          </p:cNvSpPr>
          <p:nvPr/>
        </p:nvSpPr>
        <p:spPr>
          <a:xfrm>
            <a:off x="0" y="228594"/>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rgbClr val="0070C0"/>
                </a:solidFill>
                <a:latin typeface="+mn-lt"/>
              </a:rPr>
              <a:t>An Overview of Connecticut’s Lean Journey</a:t>
            </a:r>
            <a:endParaRPr lang="en-US" b="1" dirty="0">
              <a:solidFill>
                <a:srgbClr val="0070C0"/>
              </a:solidFill>
              <a:latin typeface="+mn-lt"/>
            </a:endParaRPr>
          </a:p>
        </p:txBody>
      </p:sp>
    </p:spTree>
    <p:extLst>
      <p:ext uri="{BB962C8B-B14F-4D97-AF65-F5344CB8AC3E}">
        <p14:creationId xmlns:p14="http://schemas.microsoft.com/office/powerpoint/2010/main" val="959119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p:cNvSpPr>
            <a:spLocks noGrp="1"/>
          </p:cNvSpPr>
          <p:nvPr>
            <p:ph type="title"/>
          </p:nvPr>
        </p:nvSpPr>
        <p:spPr bwMode="auto">
          <a:xfrm>
            <a:off x="1459832" y="449179"/>
            <a:ext cx="8856663" cy="860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en-US" sz="4400" b="1" dirty="0" smtClean="0">
                <a:solidFill>
                  <a:srgbClr val="007FDE"/>
                </a:solidFill>
                <a:latin typeface="+mn-lt"/>
              </a:rPr>
              <a:t> Role of Agency Lean Coordinator</a:t>
            </a:r>
          </a:p>
        </p:txBody>
      </p:sp>
      <p:sp>
        <p:nvSpPr>
          <p:cNvPr id="11" name="Content Placeholder 1"/>
          <p:cNvSpPr>
            <a:spLocks noGrp="1"/>
          </p:cNvSpPr>
          <p:nvPr>
            <p:ph idx="1"/>
          </p:nvPr>
        </p:nvSpPr>
        <p:spPr>
          <a:xfrm>
            <a:off x="658003" y="1921288"/>
            <a:ext cx="11181348" cy="4936712"/>
          </a:xfrm>
        </p:spPr>
        <p:txBody>
          <a:bodyPr rtlCol="0">
            <a:noAutofit/>
          </a:bodyPr>
          <a:lstStyle/>
          <a:p>
            <a:pPr marL="274320" indent="-274320" algn="l">
              <a:buFont typeface="Arial" charset="0"/>
              <a:buChar char="•"/>
              <a:defRPr/>
            </a:pPr>
            <a:r>
              <a:rPr lang="en-US" b="1" dirty="0" smtClean="0"/>
              <a:t>Champion of Lean within the agency</a:t>
            </a:r>
          </a:p>
          <a:p>
            <a:pPr marL="274320" indent="-274320" algn="l">
              <a:buFont typeface="Arial" charset="0"/>
              <a:buChar char="•"/>
              <a:defRPr/>
            </a:pPr>
            <a:r>
              <a:rPr lang="en-US" b="1" dirty="0" smtClean="0"/>
              <a:t>Chairperson </a:t>
            </a:r>
            <a:r>
              <a:rPr lang="en-US" b="1" dirty="0"/>
              <a:t>of Agency Lean Advisory </a:t>
            </a:r>
            <a:r>
              <a:rPr lang="en-US" b="1" dirty="0" smtClean="0"/>
              <a:t>Committee/ participates on Agency Transformation Committee</a:t>
            </a:r>
          </a:p>
          <a:p>
            <a:pPr marL="914400" lvl="1" indent="-457200" algn="l">
              <a:buFont typeface="Wingdings" panose="05000000000000000000" pitchFamily="2" charset="2"/>
              <a:buChar char="Ø"/>
              <a:defRPr/>
            </a:pPr>
            <a:r>
              <a:rPr lang="en-US" sz="2400" dirty="0" smtClean="0"/>
              <a:t>Develops agency </a:t>
            </a:r>
            <a:r>
              <a:rPr lang="en-US" sz="2400" dirty="0" smtClean="0"/>
              <a:t>strategy for Lean implementation</a:t>
            </a:r>
            <a:endParaRPr lang="en-US" sz="2400" dirty="0"/>
          </a:p>
          <a:p>
            <a:pPr marL="274320" indent="-274320" algn="l">
              <a:buFont typeface="Arial" charset="0"/>
              <a:buChar char="•"/>
              <a:defRPr/>
            </a:pPr>
            <a:r>
              <a:rPr lang="en-US" b="1" dirty="0" smtClean="0"/>
              <a:t>Develops </a:t>
            </a:r>
            <a:r>
              <a:rPr lang="en-US" b="1" dirty="0"/>
              <a:t>standard work for deployment of Lean events (before, during and after)</a:t>
            </a:r>
          </a:p>
          <a:p>
            <a:pPr lvl="2" indent="-274320" algn="l">
              <a:buFont typeface="Wingdings" pitchFamily="2" charset="2"/>
              <a:buChar char="Ø"/>
              <a:defRPr/>
            </a:pPr>
            <a:r>
              <a:rPr lang="en-US" sz="2400" dirty="0"/>
              <a:t>Project solicitation and </a:t>
            </a:r>
            <a:r>
              <a:rPr lang="en-US" sz="2400" dirty="0" smtClean="0"/>
              <a:t>selection</a:t>
            </a:r>
          </a:p>
          <a:p>
            <a:pPr lvl="2" indent="-274320" algn="l">
              <a:buFont typeface="Wingdings" pitchFamily="2" charset="2"/>
              <a:buChar char="Ø"/>
              <a:defRPr/>
            </a:pPr>
            <a:r>
              <a:rPr lang="en-US" sz="2400" dirty="0" smtClean="0"/>
              <a:t>Supports Lean teams</a:t>
            </a:r>
          </a:p>
          <a:p>
            <a:pPr lvl="2" indent="-274320" algn="l">
              <a:buFont typeface="Wingdings" pitchFamily="2" charset="2"/>
              <a:buChar char="Ø"/>
              <a:defRPr/>
            </a:pPr>
            <a:r>
              <a:rPr lang="en-US" sz="2400" dirty="0" smtClean="0"/>
              <a:t>Assists in tracking and reporting results</a:t>
            </a:r>
          </a:p>
          <a:p>
            <a:pPr lvl="2" indent="-274320" algn="l">
              <a:buFont typeface="Wingdings" pitchFamily="2" charset="2"/>
              <a:buChar char="Ø"/>
              <a:defRPr/>
            </a:pPr>
            <a:r>
              <a:rPr lang="en-US" sz="2400" dirty="0" smtClean="0"/>
              <a:t>Communication and training</a:t>
            </a:r>
          </a:p>
          <a:p>
            <a:pPr marL="457200" indent="-457200" algn="l">
              <a:buFont typeface="Arial" panose="020B0604020202020204" pitchFamily="34" charset="0"/>
              <a:buChar char="•"/>
              <a:defRPr/>
            </a:pPr>
            <a:r>
              <a:rPr lang="en-US" b="1" dirty="0" smtClean="0"/>
              <a:t>Coordinates with agency IT and Finance staff</a:t>
            </a:r>
          </a:p>
          <a:p>
            <a:pPr marL="457200" indent="-457200" algn="l">
              <a:buFont typeface="Arial" panose="020B0604020202020204" pitchFamily="34" charset="0"/>
              <a:buChar char="•"/>
              <a:defRPr/>
            </a:pPr>
            <a:r>
              <a:rPr lang="en-US" b="1" dirty="0" smtClean="0"/>
              <a:t>Communicates with </a:t>
            </a:r>
            <a:r>
              <a:rPr lang="en-US" b="1" dirty="0" err="1" smtClean="0"/>
              <a:t>LeanCT</a:t>
            </a:r>
            <a:r>
              <a:rPr lang="en-US" b="1" dirty="0" smtClean="0"/>
              <a:t> about needs for support/coaching</a:t>
            </a:r>
            <a:endParaRPr lang="en-US" b="1" dirty="0"/>
          </a:p>
        </p:txBody>
      </p:sp>
    </p:spTree>
    <p:extLst>
      <p:ext uri="{BB962C8B-B14F-4D97-AF65-F5344CB8AC3E}">
        <p14:creationId xmlns:p14="http://schemas.microsoft.com/office/powerpoint/2010/main" val="39319650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7FDE"/>
                </a:solidFill>
                <a:latin typeface="Calibri" panose="020F0502020204030204" pitchFamily="34" charset="0"/>
              </a:rPr>
              <a:t>Lean </a:t>
            </a:r>
            <a:r>
              <a:rPr lang="en-US" b="1" dirty="0">
                <a:solidFill>
                  <a:srgbClr val="007FDE"/>
                </a:solidFill>
                <a:latin typeface="Calibri" panose="020F0502020204030204" pitchFamily="34" charset="0"/>
              </a:rPr>
              <a:t>S</a:t>
            </a:r>
            <a:r>
              <a:rPr lang="en-US" b="1" dirty="0" smtClean="0">
                <a:solidFill>
                  <a:srgbClr val="007FDE"/>
                </a:solidFill>
                <a:latin typeface="Calibri" panose="020F0502020204030204" pitchFamily="34" charset="0"/>
              </a:rPr>
              <a:t>trategies</a:t>
            </a:r>
            <a:endParaRPr lang="en-US" b="1" dirty="0">
              <a:solidFill>
                <a:srgbClr val="007FDE"/>
              </a:solidFill>
              <a:latin typeface="Calibri" panose="020F0502020204030204" pitchFamily="34" charset="0"/>
            </a:endParaRPr>
          </a:p>
        </p:txBody>
      </p:sp>
      <p:sp>
        <p:nvSpPr>
          <p:cNvPr id="3" name="Content Placeholder 2"/>
          <p:cNvSpPr>
            <a:spLocks noGrp="1"/>
          </p:cNvSpPr>
          <p:nvPr>
            <p:ph idx="1"/>
          </p:nvPr>
        </p:nvSpPr>
        <p:spPr>
          <a:xfrm>
            <a:off x="362607" y="1825625"/>
            <a:ext cx="11335407" cy="4351338"/>
          </a:xfrm>
        </p:spPr>
        <p:txBody>
          <a:bodyPr/>
          <a:lstStyle/>
          <a:p>
            <a:pPr marL="0" indent="0">
              <a:buNone/>
            </a:pPr>
            <a:endParaRPr lang="en-US" sz="1200" dirty="0">
              <a:solidFill>
                <a:schemeClr val="tx2"/>
              </a:solidFill>
              <a:latin typeface="Berkeley-Medium"/>
            </a:endParaRPr>
          </a:p>
          <a:p>
            <a:pPr marL="0" indent="0">
              <a:buNone/>
            </a:pPr>
            <a:r>
              <a:rPr lang="en-US" sz="3200" dirty="0" smtClean="0">
                <a:solidFill>
                  <a:schemeClr val="tx2"/>
                </a:solidFill>
              </a:rPr>
              <a:t>Lean has the flexibility to be as </a:t>
            </a:r>
            <a:r>
              <a:rPr lang="en-US" sz="2400" dirty="0" smtClean="0">
                <a:solidFill>
                  <a:schemeClr val="tx2"/>
                </a:solidFill>
              </a:rPr>
              <a:t>little</a:t>
            </a:r>
            <a:r>
              <a:rPr lang="en-US" sz="3200" dirty="0" smtClean="0">
                <a:solidFill>
                  <a:schemeClr val="tx2"/>
                </a:solidFill>
              </a:rPr>
              <a:t> or as</a:t>
            </a:r>
            <a:r>
              <a:rPr lang="en-US" sz="4000" dirty="0" smtClean="0">
                <a:solidFill>
                  <a:schemeClr val="tx2"/>
                </a:solidFill>
              </a:rPr>
              <a:t> </a:t>
            </a:r>
            <a:r>
              <a:rPr lang="en-US" sz="4800" dirty="0" smtClean="0">
                <a:solidFill>
                  <a:schemeClr val="tx2"/>
                </a:solidFill>
              </a:rPr>
              <a:t>big</a:t>
            </a:r>
            <a:r>
              <a:rPr lang="en-US" sz="4000" dirty="0" smtClean="0">
                <a:solidFill>
                  <a:schemeClr val="tx2"/>
                </a:solidFill>
              </a:rPr>
              <a:t> </a:t>
            </a:r>
            <a:r>
              <a:rPr lang="en-US" sz="3200" dirty="0" smtClean="0">
                <a:solidFill>
                  <a:schemeClr val="tx2"/>
                </a:solidFill>
              </a:rPr>
              <a:t>as you want it to be…</a:t>
            </a:r>
            <a:endParaRPr lang="en-US" sz="3200" baseline="30000" dirty="0">
              <a:solidFill>
                <a:schemeClr val="tx2"/>
              </a:solidFill>
            </a:endParaRPr>
          </a:p>
          <a:p>
            <a:endParaRPr lang="en-US" dirty="0"/>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3048000"/>
            <a:ext cx="41148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20862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4629" y="0"/>
            <a:ext cx="2917370" cy="2185212"/>
          </a:xfrm>
          <a:prstGeom prst="rect">
            <a:avLst/>
          </a:prstGeom>
        </p:spPr>
      </p:pic>
      <p:sp>
        <p:nvSpPr>
          <p:cNvPr id="5" name="Title 4"/>
          <p:cNvSpPr>
            <a:spLocks noGrp="1"/>
          </p:cNvSpPr>
          <p:nvPr>
            <p:ph type="title"/>
          </p:nvPr>
        </p:nvSpPr>
        <p:spPr>
          <a:xfrm>
            <a:off x="1485801" y="269823"/>
            <a:ext cx="7238999" cy="1915389"/>
          </a:xfrm>
        </p:spPr>
        <p:txBody>
          <a:bodyPr>
            <a:normAutofit/>
          </a:bodyPr>
          <a:lstStyle/>
          <a:p>
            <a:pPr algn="ctr"/>
            <a:r>
              <a:rPr lang="en-US" sz="3800" b="1" dirty="0" smtClean="0">
                <a:solidFill>
                  <a:srgbClr val="0070C0"/>
                </a:solidFill>
                <a:latin typeface="+mn-lt"/>
              </a:rPr>
              <a:t>Measuring Success and Ensuring Accountability Through:</a:t>
            </a:r>
            <a:endParaRPr lang="en-US" sz="3800" b="1" dirty="0">
              <a:solidFill>
                <a:srgbClr val="0070C0"/>
              </a:solidFill>
              <a:latin typeface="+mn-lt"/>
            </a:endParaRPr>
          </a:p>
        </p:txBody>
      </p:sp>
      <p:sp>
        <p:nvSpPr>
          <p:cNvPr id="6" name="Content Placeholder 5"/>
          <p:cNvSpPr>
            <a:spLocks noGrp="1"/>
          </p:cNvSpPr>
          <p:nvPr>
            <p:ph sz="half" idx="1"/>
          </p:nvPr>
        </p:nvSpPr>
        <p:spPr>
          <a:xfrm>
            <a:off x="1259355" y="2328667"/>
            <a:ext cx="10304853" cy="3749675"/>
          </a:xfrm>
        </p:spPr>
        <p:txBody>
          <a:bodyPr>
            <a:normAutofit lnSpcReduction="10000"/>
          </a:bodyPr>
          <a:lstStyle/>
          <a:p>
            <a:pPr>
              <a:spcAft>
                <a:spcPts val="600"/>
              </a:spcAft>
            </a:pPr>
            <a:r>
              <a:rPr lang="en-US" sz="2400" b="1" dirty="0"/>
              <a:t>Establishment of Specific Goals and Key Performance </a:t>
            </a:r>
            <a:r>
              <a:rPr lang="en-US" sz="2400" b="1" dirty="0" smtClean="0"/>
              <a:t>Indicators, such as:</a:t>
            </a:r>
          </a:p>
          <a:p>
            <a:pPr lvl="1">
              <a:spcAft>
                <a:spcPts val="600"/>
              </a:spcAft>
            </a:pPr>
            <a:r>
              <a:rPr lang="en-US" dirty="0"/>
              <a:t>Customer Response Time</a:t>
            </a:r>
          </a:p>
          <a:p>
            <a:pPr lvl="1">
              <a:spcAft>
                <a:spcPts val="600"/>
              </a:spcAft>
            </a:pPr>
            <a:r>
              <a:rPr lang="en-US" dirty="0" smtClean="0"/>
              <a:t>Customer </a:t>
            </a:r>
            <a:r>
              <a:rPr lang="en-US" dirty="0"/>
              <a:t>Satisfaction Surveys</a:t>
            </a:r>
          </a:p>
          <a:p>
            <a:pPr lvl="1">
              <a:spcAft>
                <a:spcPts val="600"/>
              </a:spcAft>
            </a:pPr>
            <a:r>
              <a:rPr lang="en-US" dirty="0" smtClean="0"/>
              <a:t>Staff Development/Training</a:t>
            </a:r>
          </a:p>
          <a:p>
            <a:pPr>
              <a:spcAft>
                <a:spcPts val="600"/>
              </a:spcAft>
            </a:pPr>
            <a:r>
              <a:rPr lang="en-US" sz="2400" b="1" dirty="0" smtClean="0"/>
              <a:t>Agency Lean Coordinators and Agency Lean Workgroups</a:t>
            </a:r>
          </a:p>
          <a:p>
            <a:pPr>
              <a:spcAft>
                <a:spcPts val="600"/>
              </a:spcAft>
            </a:pPr>
            <a:r>
              <a:rPr lang="en-US" sz="2400" b="1" dirty="0" err="1" smtClean="0"/>
              <a:t>LeanCT</a:t>
            </a:r>
            <a:r>
              <a:rPr lang="en-US" sz="2400" b="1" dirty="0" smtClean="0"/>
              <a:t> program</a:t>
            </a:r>
          </a:p>
          <a:p>
            <a:pPr>
              <a:spcAft>
                <a:spcPts val="600"/>
              </a:spcAft>
            </a:pPr>
            <a:r>
              <a:rPr lang="en-US" sz="2400" b="1" dirty="0" smtClean="0"/>
              <a:t>Suggestions for Innovation from Staff at all Levels</a:t>
            </a:r>
          </a:p>
          <a:p>
            <a:pPr>
              <a:spcAft>
                <a:spcPts val="600"/>
              </a:spcAft>
            </a:pPr>
            <a:r>
              <a:rPr lang="en-US" sz="2400" b="1" dirty="0" smtClean="0"/>
              <a:t>Linking project outcomes to overall agency performance</a:t>
            </a:r>
            <a:endParaRPr lang="en-US" sz="2400" b="1" dirty="0"/>
          </a:p>
          <a:p>
            <a:pPr>
              <a:spcAft>
                <a:spcPts val="600"/>
              </a:spcAft>
            </a:pPr>
            <a:endParaRPr lang="en-US" sz="2000" dirty="0" smtClean="0"/>
          </a:p>
          <a:p>
            <a:endParaRPr lang="en-US" sz="1800" dirty="0"/>
          </a:p>
        </p:txBody>
      </p:sp>
    </p:spTree>
    <p:extLst>
      <p:ext uri="{BB962C8B-B14F-4D97-AF65-F5344CB8AC3E}">
        <p14:creationId xmlns:p14="http://schemas.microsoft.com/office/powerpoint/2010/main" val="37077317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964202"/>
            <a:ext cx="9601196" cy="1303867"/>
          </a:xfrm>
        </p:spPr>
        <p:txBody>
          <a:bodyPr/>
          <a:lstStyle/>
          <a:p>
            <a:pPr algn="ctr"/>
            <a:r>
              <a:rPr lang="en-US" b="1" dirty="0" smtClean="0">
                <a:solidFill>
                  <a:srgbClr val="007FDE"/>
                </a:solidFill>
                <a:latin typeface="+mn-lt"/>
              </a:rPr>
              <a:t>Aiding Accountability through Reporting </a:t>
            </a:r>
            <a:endParaRPr lang="en-US" b="1" dirty="0">
              <a:solidFill>
                <a:srgbClr val="007FDE"/>
              </a:solidFill>
              <a:latin typeface="+mn-lt"/>
            </a:endParaRPr>
          </a:p>
        </p:txBody>
      </p:sp>
      <p:sp>
        <p:nvSpPr>
          <p:cNvPr id="3" name="Content Placeholder 2"/>
          <p:cNvSpPr>
            <a:spLocks noGrp="1"/>
          </p:cNvSpPr>
          <p:nvPr>
            <p:ph idx="1"/>
          </p:nvPr>
        </p:nvSpPr>
        <p:spPr>
          <a:xfrm>
            <a:off x="1" y="2995693"/>
            <a:ext cx="6792686" cy="1844127"/>
          </a:xfrm>
        </p:spPr>
        <p:txBody>
          <a:bodyPr>
            <a:noAutofit/>
          </a:bodyPr>
          <a:lstStyle/>
          <a:p>
            <a:pPr lvl="2" algn="ctr"/>
            <a:r>
              <a:rPr lang="en-US" sz="4000" dirty="0" smtClean="0"/>
              <a:t>Report Templates</a:t>
            </a:r>
            <a:endParaRPr lang="en-US" sz="4400" dirty="0"/>
          </a:p>
          <a:p>
            <a:pPr lvl="2" algn="ctr"/>
            <a:r>
              <a:rPr lang="en-US" sz="4000" dirty="0" smtClean="0"/>
              <a:t>Reporting Schedule</a:t>
            </a:r>
            <a:endParaRPr lang="en-US" sz="4400" dirty="0"/>
          </a:p>
          <a:p>
            <a:pPr lvl="2" algn="ctr"/>
            <a:r>
              <a:rPr lang="en-US" sz="4000" dirty="0" smtClean="0"/>
              <a:t>Adjust as Necessary</a:t>
            </a:r>
            <a:endParaRPr lang="en-US" sz="4400" dirty="0"/>
          </a:p>
          <a:p>
            <a:pPr algn="ctr"/>
            <a:endParaRPr lang="en-US" sz="4800" dirty="0"/>
          </a:p>
        </p:txBody>
      </p:sp>
      <p:pic>
        <p:nvPicPr>
          <p:cNvPr id="4" name="Content Placeholder 5"/>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751860" y="2486042"/>
            <a:ext cx="2683144" cy="2768130"/>
          </a:xfrm>
          <a:prstGeom prst="rect">
            <a:avLst/>
          </a:prstGeom>
        </p:spPr>
      </p:pic>
    </p:spTree>
    <p:extLst>
      <p:ext uri="{BB962C8B-B14F-4D97-AF65-F5344CB8AC3E}">
        <p14:creationId xmlns:p14="http://schemas.microsoft.com/office/powerpoint/2010/main" val="40556316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rgbClr val="007FDE"/>
                </a:solidFill>
                <a:latin typeface="Calibri" panose="020F0502020204030204" pitchFamily="34" charset="0"/>
              </a:rPr>
              <a:t>More Than Just Good </a:t>
            </a:r>
            <a:r>
              <a:rPr lang="en-US" b="1" dirty="0">
                <a:solidFill>
                  <a:srgbClr val="007FDE"/>
                </a:solidFill>
                <a:latin typeface="Calibri" panose="020F0502020204030204" pitchFamily="34" charset="0"/>
              </a:rPr>
              <a:t>B</a:t>
            </a:r>
            <a:r>
              <a:rPr lang="en-US" b="1" dirty="0" smtClean="0">
                <a:solidFill>
                  <a:srgbClr val="007FDE"/>
                </a:solidFill>
                <a:latin typeface="Calibri" panose="020F0502020204030204" pitchFamily="34" charset="0"/>
              </a:rPr>
              <a:t>usiness</a:t>
            </a:r>
            <a:endParaRPr lang="en-US" b="1" dirty="0">
              <a:solidFill>
                <a:srgbClr val="007FDE"/>
              </a:solidFill>
              <a:latin typeface="Calibri" panose="020F0502020204030204" pitchFamily="34" charset="0"/>
            </a:endParaRPr>
          </a:p>
        </p:txBody>
      </p:sp>
      <p:sp>
        <p:nvSpPr>
          <p:cNvPr id="3" name="Content Placeholder 2"/>
          <p:cNvSpPr>
            <a:spLocks noGrp="1"/>
          </p:cNvSpPr>
          <p:nvPr>
            <p:ph idx="1"/>
          </p:nvPr>
        </p:nvSpPr>
        <p:spPr>
          <a:xfrm>
            <a:off x="998621" y="2355014"/>
            <a:ext cx="10515600" cy="4351338"/>
          </a:xfrm>
        </p:spPr>
        <p:txBody>
          <a:bodyPr>
            <a:normAutofit/>
          </a:bodyPr>
          <a:lstStyle/>
          <a:p>
            <a:r>
              <a:rPr lang="en-US" sz="3200" dirty="0" smtClean="0">
                <a:solidFill>
                  <a:schemeClr val="tx2"/>
                </a:solidFill>
                <a:latin typeface="Calibri" panose="020F0502020204030204" pitchFamily="34" charset="0"/>
              </a:rPr>
              <a:t>Asset </a:t>
            </a:r>
            <a:r>
              <a:rPr lang="en-US" sz="3200" dirty="0">
                <a:solidFill>
                  <a:schemeClr val="tx2"/>
                </a:solidFill>
                <a:latin typeface="Calibri" panose="020F0502020204030204" pitchFamily="34" charset="0"/>
              </a:rPr>
              <a:t>Management &amp; Performance </a:t>
            </a:r>
            <a:r>
              <a:rPr lang="en-US" sz="3200" dirty="0" smtClean="0">
                <a:solidFill>
                  <a:schemeClr val="tx2"/>
                </a:solidFill>
                <a:latin typeface="Calibri" panose="020F0502020204030204" pitchFamily="34" charset="0"/>
              </a:rPr>
              <a:t>Measures</a:t>
            </a:r>
          </a:p>
          <a:p>
            <a:r>
              <a:rPr lang="en-US" sz="3200" dirty="0" smtClean="0">
                <a:solidFill>
                  <a:schemeClr val="tx2"/>
                </a:solidFill>
                <a:latin typeface="Calibri" panose="020F0502020204030204" pitchFamily="34" charset="0"/>
              </a:rPr>
              <a:t>Help inform IT &amp; Budget decisions</a:t>
            </a:r>
            <a:endParaRPr lang="en-US" sz="3200" dirty="0">
              <a:solidFill>
                <a:schemeClr val="tx2"/>
              </a:solidFill>
              <a:latin typeface="Calibri" panose="020F0502020204030204" pitchFamily="34" charset="0"/>
            </a:endParaRPr>
          </a:p>
          <a:p>
            <a:r>
              <a:rPr lang="en-US" sz="3200" dirty="0" smtClean="0">
                <a:solidFill>
                  <a:schemeClr val="tx2"/>
                </a:solidFill>
                <a:latin typeface="Calibri" panose="020F0502020204030204" pitchFamily="34" charset="0"/>
              </a:rPr>
              <a:t>Results </a:t>
            </a:r>
            <a:r>
              <a:rPr lang="en-US" sz="3200" dirty="0">
                <a:solidFill>
                  <a:schemeClr val="tx2"/>
                </a:solidFill>
                <a:latin typeface="Calibri" panose="020F0502020204030204" pitchFamily="34" charset="0"/>
              </a:rPr>
              <a:t>Based Accountability (RBA) </a:t>
            </a:r>
            <a:endParaRPr lang="en-US" sz="3200" dirty="0" smtClean="0">
              <a:solidFill>
                <a:schemeClr val="tx2"/>
              </a:solidFill>
              <a:latin typeface="Calibri" panose="020F0502020204030204" pitchFamily="34" charset="0"/>
            </a:endParaRPr>
          </a:p>
          <a:p>
            <a:r>
              <a:rPr lang="en-US" sz="3200" dirty="0">
                <a:solidFill>
                  <a:schemeClr val="tx2"/>
                </a:solidFill>
                <a:latin typeface="Calibri" panose="020F0502020204030204" pitchFamily="34" charset="0"/>
              </a:rPr>
              <a:t>M</a:t>
            </a:r>
            <a:r>
              <a:rPr lang="en-US" sz="3200" dirty="0" smtClean="0">
                <a:solidFill>
                  <a:schemeClr val="tx2"/>
                </a:solidFill>
                <a:latin typeface="Calibri" panose="020F0502020204030204" pitchFamily="34" charset="0"/>
              </a:rPr>
              <a:t>ore </a:t>
            </a:r>
            <a:r>
              <a:rPr lang="en-US" sz="3200" dirty="0">
                <a:solidFill>
                  <a:schemeClr val="tx2"/>
                </a:solidFill>
                <a:latin typeface="Calibri" panose="020F0502020204030204" pitchFamily="34" charset="0"/>
              </a:rPr>
              <a:t>can get done well </a:t>
            </a:r>
            <a:endParaRPr lang="en-US" sz="3200" dirty="0" smtClean="0">
              <a:solidFill>
                <a:schemeClr val="tx2"/>
              </a:solidFill>
              <a:latin typeface="Calibri" panose="020F0502020204030204" pitchFamily="34" charset="0"/>
            </a:endParaRPr>
          </a:p>
          <a:p>
            <a:r>
              <a:rPr lang="en-US" sz="3200" dirty="0" smtClean="0">
                <a:solidFill>
                  <a:schemeClr val="tx2"/>
                </a:solidFill>
                <a:latin typeface="Calibri" panose="020F0502020204030204" pitchFamily="34" charset="0"/>
              </a:rPr>
              <a:t>Helps capture </a:t>
            </a:r>
            <a:r>
              <a:rPr lang="en-US" sz="3200" dirty="0">
                <a:solidFill>
                  <a:schemeClr val="tx2"/>
                </a:solidFill>
                <a:latin typeface="Calibri" panose="020F0502020204030204" pitchFamily="34" charset="0"/>
              </a:rPr>
              <a:t>institutional knowledge</a:t>
            </a:r>
          </a:p>
          <a:p>
            <a:r>
              <a:rPr lang="en-US" sz="3200" dirty="0" smtClean="0">
                <a:solidFill>
                  <a:schemeClr val="tx2"/>
                </a:solidFill>
                <a:latin typeface="Calibri" panose="020F0502020204030204" pitchFamily="34" charset="0"/>
              </a:rPr>
              <a:t>Helps answer </a:t>
            </a:r>
            <a:r>
              <a:rPr lang="en-US" sz="3200" dirty="0">
                <a:solidFill>
                  <a:schemeClr val="tx2"/>
                </a:solidFill>
                <a:latin typeface="Calibri" panose="020F0502020204030204" pitchFamily="34" charset="0"/>
              </a:rPr>
              <a:t>questions for the </a:t>
            </a:r>
            <a:r>
              <a:rPr lang="en-US" sz="3200" dirty="0" smtClean="0">
                <a:solidFill>
                  <a:schemeClr val="tx2"/>
                </a:solidFill>
                <a:latin typeface="Calibri" panose="020F0502020204030204" pitchFamily="34" charset="0"/>
              </a:rPr>
              <a:t>legislature and your agency’s Executive leadership team</a:t>
            </a:r>
            <a:endParaRPr lang="en-US" sz="3200" dirty="0">
              <a:latin typeface="Calibri" panose="020F0502020204030204" pitchFamily="34" charset="0"/>
            </a:endParaRPr>
          </a:p>
        </p:txBody>
      </p:sp>
    </p:spTree>
    <p:extLst>
      <p:ext uri="{BB962C8B-B14F-4D97-AF65-F5344CB8AC3E}">
        <p14:creationId xmlns:p14="http://schemas.microsoft.com/office/powerpoint/2010/main" val="40915796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16523"/>
            <a:ext cx="8229600" cy="1143000"/>
          </a:xfrm>
        </p:spPr>
        <p:txBody>
          <a:bodyPr>
            <a:normAutofit/>
          </a:bodyPr>
          <a:lstStyle/>
          <a:p>
            <a:pPr algn="ctr">
              <a:lnSpc>
                <a:spcPct val="115000"/>
              </a:lnSpc>
              <a:spcBef>
                <a:spcPts val="0"/>
              </a:spcBef>
              <a:spcAft>
                <a:spcPts val="1000"/>
              </a:spcAft>
            </a:pPr>
            <a:r>
              <a:rPr lang="en-US" b="1" dirty="0" smtClean="0">
                <a:solidFill>
                  <a:srgbClr val="007FDE"/>
                </a:solidFill>
                <a:latin typeface="Calibri" panose="020F0502020204030204" pitchFamily="34" charset="0"/>
                <a:ea typeface="Calibri"/>
                <a:cs typeface="Times New Roman"/>
              </a:rPr>
              <a:t>How it Works</a:t>
            </a:r>
            <a:endParaRPr lang="en-US" b="1" dirty="0">
              <a:solidFill>
                <a:srgbClr val="007FDE"/>
              </a:solidFill>
              <a:latin typeface="Calibri" panose="020F0502020204030204" pitchFamily="34" charset="0"/>
            </a:endParaRPr>
          </a:p>
        </p:txBody>
      </p:sp>
      <p:sp>
        <p:nvSpPr>
          <p:cNvPr id="3" name="Content Placeholder 2"/>
          <p:cNvSpPr>
            <a:spLocks noGrp="1"/>
          </p:cNvSpPr>
          <p:nvPr>
            <p:ph idx="1"/>
          </p:nvPr>
        </p:nvSpPr>
        <p:spPr>
          <a:xfrm>
            <a:off x="630621" y="2312074"/>
            <a:ext cx="10421007" cy="4983163"/>
          </a:xfrm>
        </p:spPr>
        <p:txBody>
          <a:bodyPr>
            <a:normAutofit/>
          </a:bodyPr>
          <a:lstStyle/>
          <a:p>
            <a:pPr lvl="0">
              <a:buFont typeface="Wingdings" pitchFamily="2" charset="2"/>
              <a:buChar char="Ø"/>
            </a:pPr>
            <a:r>
              <a:rPr lang="en-US" sz="3200" b="1" dirty="0" smtClean="0">
                <a:solidFill>
                  <a:schemeClr val="tx2"/>
                </a:solidFill>
              </a:rPr>
              <a:t>OPM may fund your Lean event if </a:t>
            </a:r>
            <a:r>
              <a:rPr lang="en-US" sz="3200" b="1" dirty="0" smtClean="0">
                <a:solidFill>
                  <a:schemeClr val="tx2"/>
                </a:solidFill>
              </a:rPr>
              <a:t>it</a:t>
            </a:r>
            <a:endParaRPr lang="en-US" dirty="0" smtClean="0">
              <a:solidFill>
                <a:schemeClr val="tx2"/>
              </a:solidFill>
            </a:endParaRPr>
          </a:p>
          <a:p>
            <a:pPr marL="914400" lvl="2" indent="-457200">
              <a:spcBef>
                <a:spcPts val="1000"/>
              </a:spcBef>
            </a:pPr>
            <a:r>
              <a:rPr lang="en-US" sz="2800" dirty="0" smtClean="0">
                <a:solidFill>
                  <a:schemeClr val="tx2"/>
                </a:solidFill>
              </a:rPr>
              <a:t>Includes a</a:t>
            </a:r>
            <a:r>
              <a:rPr lang="en-US" sz="2800" dirty="0" smtClean="0">
                <a:solidFill>
                  <a:schemeClr val="tx2"/>
                </a:solidFill>
              </a:rPr>
              <a:t>ny </a:t>
            </a:r>
            <a:r>
              <a:rPr lang="en-US" sz="2800" dirty="0">
                <a:solidFill>
                  <a:schemeClr val="tx2"/>
                </a:solidFill>
              </a:rPr>
              <a:t>process which touches two or more </a:t>
            </a:r>
            <a:r>
              <a:rPr lang="en-US" sz="2800" dirty="0" smtClean="0">
                <a:solidFill>
                  <a:schemeClr val="tx2"/>
                </a:solidFill>
              </a:rPr>
              <a:t>agencies </a:t>
            </a:r>
          </a:p>
          <a:p>
            <a:pPr marL="914400" lvl="2" indent="-457200">
              <a:spcBef>
                <a:spcPts val="1000"/>
              </a:spcBef>
            </a:pPr>
            <a:r>
              <a:rPr lang="en-US" sz="2800" dirty="0">
                <a:solidFill>
                  <a:schemeClr val="tx2"/>
                </a:solidFill>
              </a:rPr>
              <a:t>I</a:t>
            </a:r>
            <a:r>
              <a:rPr lang="en-US" sz="2800" dirty="0" smtClean="0">
                <a:solidFill>
                  <a:schemeClr val="tx2"/>
                </a:solidFill>
              </a:rPr>
              <a:t>mpacts </a:t>
            </a:r>
            <a:r>
              <a:rPr lang="en-US" sz="2800" dirty="0">
                <a:solidFill>
                  <a:schemeClr val="tx2"/>
                </a:solidFill>
              </a:rPr>
              <a:t>internal or external customer </a:t>
            </a:r>
            <a:r>
              <a:rPr lang="en-US" sz="2800" dirty="0" smtClean="0">
                <a:solidFill>
                  <a:schemeClr val="tx2"/>
                </a:solidFill>
              </a:rPr>
              <a:t>service</a:t>
            </a:r>
          </a:p>
          <a:p>
            <a:pPr marL="914400" lvl="2" indent="-457200">
              <a:spcBef>
                <a:spcPts val="1000"/>
              </a:spcBef>
            </a:pPr>
            <a:r>
              <a:rPr lang="en-US" sz="2800" dirty="0" smtClean="0">
                <a:solidFill>
                  <a:schemeClr val="tx2"/>
                </a:solidFill>
              </a:rPr>
              <a:t>Is a project directed by OPM or the Governor’s Office</a:t>
            </a:r>
          </a:p>
          <a:p>
            <a:pPr marL="914400" lvl="2" indent="-457200">
              <a:spcBef>
                <a:spcPts val="1000"/>
              </a:spcBef>
            </a:pPr>
            <a:endParaRPr lang="en-US" sz="1600" dirty="0">
              <a:solidFill>
                <a:schemeClr val="tx2"/>
              </a:solidFill>
            </a:endParaRPr>
          </a:p>
          <a:p>
            <a:pPr>
              <a:buFont typeface="Wingdings" pitchFamily="2" charset="2"/>
              <a:buChar char="Ø"/>
            </a:pPr>
            <a:r>
              <a:rPr lang="en-US" sz="3200" b="1" dirty="0" smtClean="0">
                <a:solidFill>
                  <a:schemeClr val="tx2"/>
                </a:solidFill>
              </a:rPr>
              <a:t>DAS state-wide contract for Lean professional services through June 30, 2015</a:t>
            </a:r>
          </a:p>
          <a:p>
            <a:pPr>
              <a:buNone/>
            </a:pPr>
            <a:endParaRPr lang="en-US" dirty="0" smtClean="0"/>
          </a:p>
          <a:p>
            <a:pPr lvl="0"/>
            <a:endParaRPr lang="en-US" dirty="0" smtClean="0"/>
          </a:p>
          <a:p>
            <a:pPr lvl="0"/>
            <a:endParaRPr lang="en-US" dirty="0" smtClean="0"/>
          </a:p>
          <a:p>
            <a:pPr lvl="0"/>
            <a:endParaRPr lang="en-US" dirty="0" smtClean="0"/>
          </a:p>
          <a:p>
            <a:endParaRPr lang="en-US" b="1" dirty="0"/>
          </a:p>
        </p:txBody>
      </p:sp>
      <p:pic>
        <p:nvPicPr>
          <p:cNvPr id="5" name="Picture 2" descr="D:\Users\malerbacl\AppData\Local\Microsoft\Windows\Temporary Internet Files\Content.IE5\NF6HFVQD\MC900295859[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35510" y="523998"/>
            <a:ext cx="2163778" cy="187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4804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FDE"/>
                </a:solidFill>
                <a:latin typeface="Calibri" panose="020F0502020204030204" pitchFamily="34" charset="0"/>
                <a:ea typeface="Calibri"/>
                <a:cs typeface="Times New Roman"/>
              </a:rPr>
              <a:t>How it </a:t>
            </a:r>
            <a:r>
              <a:rPr lang="en-US" b="1" dirty="0" smtClean="0">
                <a:solidFill>
                  <a:srgbClr val="007FDE"/>
                </a:solidFill>
                <a:latin typeface="Calibri" panose="020F0502020204030204" pitchFamily="34" charset="0"/>
                <a:ea typeface="Calibri"/>
                <a:cs typeface="Times New Roman"/>
              </a:rPr>
              <a:t>Works</a:t>
            </a:r>
            <a:endParaRPr lang="en-US" b="1" dirty="0">
              <a:solidFill>
                <a:srgbClr val="007FDE"/>
              </a:solidFill>
              <a:latin typeface="Calibri" panose="020F0502020204030204" pitchFamily="34" charset="0"/>
            </a:endParaRPr>
          </a:p>
        </p:txBody>
      </p:sp>
      <p:sp>
        <p:nvSpPr>
          <p:cNvPr id="3" name="Content Placeholder 2"/>
          <p:cNvSpPr>
            <a:spLocks noGrp="1"/>
          </p:cNvSpPr>
          <p:nvPr>
            <p:ph idx="1"/>
          </p:nvPr>
        </p:nvSpPr>
        <p:spPr>
          <a:xfrm>
            <a:off x="838200" y="2039258"/>
            <a:ext cx="10976429" cy="4525963"/>
          </a:xfrm>
        </p:spPr>
        <p:txBody>
          <a:bodyPr>
            <a:normAutofit/>
          </a:bodyPr>
          <a:lstStyle/>
          <a:p>
            <a:pPr>
              <a:buFont typeface="Wingdings" pitchFamily="2" charset="2"/>
              <a:buChar char="Ø"/>
            </a:pPr>
            <a:r>
              <a:rPr lang="en-US" sz="3200" b="1" dirty="0" smtClean="0">
                <a:solidFill>
                  <a:schemeClr val="tx2"/>
                </a:solidFill>
                <a:latin typeface="Calibri" panose="020F0502020204030204" pitchFamily="34" charset="0"/>
              </a:rPr>
              <a:t>Applications for OPM funding to support your Kaizen event</a:t>
            </a:r>
          </a:p>
          <a:p>
            <a:pPr lvl="1">
              <a:buFont typeface="Wingdings" pitchFamily="2" charset="2"/>
              <a:buChar char="Ø"/>
            </a:pPr>
            <a:r>
              <a:rPr lang="en-US" sz="2800" dirty="0" err="1" smtClean="0">
                <a:solidFill>
                  <a:schemeClr val="tx2"/>
                </a:solidFill>
                <a:latin typeface="Calibri" panose="020F0502020204030204" pitchFamily="34" charset="0"/>
              </a:rPr>
              <a:t>LeanCT</a:t>
            </a:r>
            <a:r>
              <a:rPr lang="en-US" sz="2800" dirty="0" smtClean="0">
                <a:solidFill>
                  <a:schemeClr val="tx2"/>
                </a:solidFill>
                <a:latin typeface="Calibri" panose="020F0502020204030204" pitchFamily="34" charset="0"/>
              </a:rPr>
              <a:t> website</a:t>
            </a:r>
          </a:p>
          <a:p>
            <a:pPr>
              <a:buFont typeface="Wingdings" pitchFamily="2" charset="2"/>
              <a:buChar char="Ø"/>
            </a:pPr>
            <a:endParaRPr lang="en-US" dirty="0">
              <a:solidFill>
                <a:schemeClr val="tx2"/>
              </a:solidFill>
              <a:latin typeface="Calibri" panose="020F0502020204030204" pitchFamily="34" charset="0"/>
            </a:endParaRPr>
          </a:p>
          <a:p>
            <a:pPr>
              <a:buFont typeface="Wingdings" pitchFamily="2" charset="2"/>
              <a:buChar char="Ø"/>
            </a:pPr>
            <a:r>
              <a:rPr lang="en-US" sz="3200" b="1" dirty="0" smtClean="0">
                <a:solidFill>
                  <a:schemeClr val="tx2"/>
                </a:solidFill>
                <a:latin typeface="Calibri" panose="020F0502020204030204" pitchFamily="34" charset="0"/>
              </a:rPr>
              <a:t>2014-2015 Statewide </a:t>
            </a:r>
            <a:r>
              <a:rPr lang="en-US" sz="3200" b="1" dirty="0">
                <a:solidFill>
                  <a:schemeClr val="tx2"/>
                </a:solidFill>
                <a:latin typeface="Calibri" panose="020F0502020204030204" pitchFamily="34" charset="0"/>
              </a:rPr>
              <a:t>Kaizen </a:t>
            </a:r>
            <a:r>
              <a:rPr lang="en-US" sz="3200" b="1" dirty="0" smtClean="0">
                <a:solidFill>
                  <a:schemeClr val="tx2"/>
                </a:solidFill>
                <a:latin typeface="Calibri" panose="020F0502020204030204" pitchFamily="34" charset="0"/>
              </a:rPr>
              <a:t>Calendar</a:t>
            </a:r>
          </a:p>
          <a:p>
            <a:pPr lvl="1">
              <a:buFont typeface="Wingdings" pitchFamily="2" charset="2"/>
              <a:buChar char="Ø"/>
            </a:pPr>
            <a:r>
              <a:rPr lang="en-US" sz="2800" dirty="0" smtClean="0">
                <a:solidFill>
                  <a:schemeClr val="tx2"/>
                </a:solidFill>
                <a:latin typeface="Calibri" panose="020F0502020204030204" pitchFamily="34" charset="0"/>
              </a:rPr>
              <a:t>Role of Host Agency </a:t>
            </a:r>
          </a:p>
          <a:p>
            <a:pPr lvl="1">
              <a:buFont typeface="Wingdings" pitchFamily="2" charset="2"/>
              <a:buChar char="Ø"/>
            </a:pPr>
            <a:r>
              <a:rPr lang="en-US" sz="2800" dirty="0" smtClean="0">
                <a:solidFill>
                  <a:schemeClr val="tx2"/>
                </a:solidFill>
                <a:latin typeface="Calibri" panose="020F0502020204030204" pitchFamily="34" charset="0"/>
              </a:rPr>
              <a:t>Responsibility of Lean team</a:t>
            </a:r>
            <a:endParaRPr lang="en-US" sz="2800" dirty="0">
              <a:solidFill>
                <a:schemeClr val="tx2"/>
              </a:solidFill>
              <a:latin typeface="Calibri" panose="020F0502020204030204" pitchFamily="34" charset="0"/>
            </a:endParaRPr>
          </a:p>
          <a:p>
            <a:endParaRPr lang="en-US" dirty="0">
              <a:latin typeface="Calibri" panose="020F0502020204030204"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154010511"/>
              </p:ext>
            </p:extLst>
          </p:nvPr>
        </p:nvGraphicFramePr>
        <p:xfrm>
          <a:off x="7783997" y="3026980"/>
          <a:ext cx="4408003" cy="3406184"/>
        </p:xfrm>
        <a:graphic>
          <a:graphicData uri="http://schemas.openxmlformats.org/presentationml/2006/ole">
            <mc:AlternateContent xmlns:mc="http://schemas.openxmlformats.org/markup-compatibility/2006">
              <mc:Choice xmlns:v="urn:schemas-microsoft-com:vml" Requires="v">
                <p:oleObj spid="_x0000_s2101" name="Acrobat Document" r:id="rId4" imgW="7543800" imgH="5829300" progId="AcroExch.Document.11">
                  <p:embed/>
                </p:oleObj>
              </mc:Choice>
              <mc:Fallback>
                <p:oleObj name="Acrobat Document" r:id="rId4" imgW="7543800" imgH="5829300" progId="AcroExch.Document.11">
                  <p:embed/>
                  <p:pic>
                    <p:nvPicPr>
                      <p:cNvPr id="0" name=""/>
                      <p:cNvPicPr/>
                      <p:nvPr/>
                    </p:nvPicPr>
                    <p:blipFill>
                      <a:blip r:embed="rId5"/>
                      <a:stretch>
                        <a:fillRect/>
                      </a:stretch>
                    </p:blipFill>
                    <p:spPr>
                      <a:xfrm>
                        <a:off x="7783997" y="3026980"/>
                        <a:ext cx="4408003" cy="3406184"/>
                      </a:xfrm>
                      <a:prstGeom prst="rect">
                        <a:avLst/>
                      </a:prstGeom>
                    </p:spPr>
                  </p:pic>
                </p:oleObj>
              </mc:Fallback>
            </mc:AlternateContent>
          </a:graphicData>
        </a:graphic>
      </p:graphicFrame>
    </p:spTree>
    <p:extLst>
      <p:ext uri="{BB962C8B-B14F-4D97-AF65-F5344CB8AC3E}">
        <p14:creationId xmlns:p14="http://schemas.microsoft.com/office/powerpoint/2010/main" val="30533024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FDE"/>
                </a:solidFill>
                <a:latin typeface="Calibri" panose="020F0502020204030204" pitchFamily="34" charset="0"/>
                <a:ea typeface="Calibri"/>
                <a:cs typeface="Times New Roman"/>
              </a:rPr>
              <a:t>How it </a:t>
            </a:r>
            <a:r>
              <a:rPr lang="en-US" b="1" dirty="0" smtClean="0">
                <a:solidFill>
                  <a:srgbClr val="007FDE"/>
                </a:solidFill>
                <a:latin typeface="Calibri" panose="020F0502020204030204" pitchFamily="34" charset="0"/>
                <a:ea typeface="Calibri"/>
                <a:cs typeface="Times New Roman"/>
              </a:rPr>
              <a:t>Works</a:t>
            </a:r>
            <a:endParaRPr lang="en-US" b="1" dirty="0">
              <a:solidFill>
                <a:srgbClr val="007FDE"/>
              </a:solidFill>
              <a:latin typeface="Calibri" panose="020F0502020204030204" pitchFamily="34" charset="0"/>
            </a:endParaRPr>
          </a:p>
        </p:txBody>
      </p:sp>
      <p:sp>
        <p:nvSpPr>
          <p:cNvPr id="3" name="Content Placeholder 2"/>
          <p:cNvSpPr>
            <a:spLocks noGrp="1"/>
          </p:cNvSpPr>
          <p:nvPr>
            <p:ph idx="1"/>
          </p:nvPr>
        </p:nvSpPr>
        <p:spPr>
          <a:xfrm>
            <a:off x="838200" y="1690687"/>
            <a:ext cx="10976429" cy="4525963"/>
          </a:xfrm>
        </p:spPr>
        <p:txBody>
          <a:bodyPr>
            <a:normAutofit/>
          </a:bodyPr>
          <a:lstStyle/>
          <a:p>
            <a:pPr marL="0" indent="0">
              <a:buNone/>
            </a:pPr>
            <a:r>
              <a:rPr lang="en-US" b="1" dirty="0" smtClean="0">
                <a:solidFill>
                  <a:schemeClr val="tx2"/>
                </a:solidFill>
                <a:latin typeface="Calibri" panose="020F0502020204030204" pitchFamily="34" charset="0"/>
              </a:rPr>
              <a:t>However…</a:t>
            </a:r>
          </a:p>
          <a:p>
            <a:pPr marL="0" indent="0">
              <a:buNone/>
            </a:pPr>
            <a:endParaRPr lang="en-US" dirty="0" smtClean="0">
              <a:solidFill>
                <a:schemeClr val="tx2"/>
              </a:solidFill>
              <a:latin typeface="Calibri" panose="020F0502020204030204" pitchFamily="34" charset="0"/>
            </a:endParaRPr>
          </a:p>
          <a:p>
            <a:pPr lvl="1">
              <a:buFont typeface="Wingdings" pitchFamily="2" charset="2"/>
              <a:buChar char="Ø"/>
            </a:pPr>
            <a:r>
              <a:rPr lang="en-US" dirty="0" smtClean="0">
                <a:solidFill>
                  <a:schemeClr val="tx2"/>
                </a:solidFill>
                <a:latin typeface="Calibri" panose="020F0502020204030204" pitchFamily="34" charset="0"/>
              </a:rPr>
              <a:t>Lean tools can be used in a one-hour meeting</a:t>
            </a:r>
          </a:p>
          <a:p>
            <a:pPr marL="457200" lvl="1" indent="0">
              <a:buNone/>
            </a:pPr>
            <a:endParaRPr lang="en-US" dirty="0" smtClean="0">
              <a:solidFill>
                <a:schemeClr val="tx2"/>
              </a:solidFill>
              <a:latin typeface="Calibri" panose="020F0502020204030204" pitchFamily="34" charset="0"/>
            </a:endParaRPr>
          </a:p>
          <a:p>
            <a:pPr lvl="1">
              <a:buFont typeface="Wingdings" pitchFamily="2" charset="2"/>
              <a:buChar char="Ø"/>
            </a:pPr>
            <a:r>
              <a:rPr lang="en-US" dirty="0" smtClean="0">
                <a:solidFill>
                  <a:schemeClr val="tx2"/>
                </a:solidFill>
                <a:latin typeface="Calibri" panose="020F0502020204030204" pitchFamily="34" charset="0"/>
              </a:rPr>
              <a:t>“Mini” Lean events that take a few hours or a couple of days can be just as effective as 5-day Kaizen</a:t>
            </a:r>
          </a:p>
          <a:p>
            <a:pPr marL="457200" lvl="1" indent="0">
              <a:buNone/>
            </a:pPr>
            <a:endParaRPr lang="en-US" sz="2400" dirty="0" smtClean="0">
              <a:solidFill>
                <a:schemeClr val="tx2"/>
              </a:solidFill>
              <a:latin typeface="Calibri" panose="020F0502020204030204" pitchFamily="34" charset="0"/>
            </a:endParaRPr>
          </a:p>
          <a:p>
            <a:pPr lvl="1">
              <a:buFont typeface="Wingdings" pitchFamily="2" charset="2"/>
              <a:buChar char="Ø"/>
            </a:pPr>
            <a:r>
              <a:rPr lang="en-US" dirty="0" smtClean="0">
                <a:solidFill>
                  <a:schemeClr val="tx2"/>
                </a:solidFill>
                <a:latin typeface="Calibri" panose="020F0502020204030204" pitchFamily="34" charset="0"/>
              </a:rPr>
              <a:t>Lean is simply a common sense approach to problem-solving</a:t>
            </a:r>
          </a:p>
          <a:p>
            <a:pPr marL="457200" lvl="1" indent="0">
              <a:buNone/>
            </a:pPr>
            <a:endParaRPr lang="en-US" dirty="0" smtClean="0">
              <a:solidFill>
                <a:schemeClr val="tx2"/>
              </a:solidFill>
              <a:latin typeface="Calibri" panose="020F0502020204030204" pitchFamily="34" charset="0"/>
            </a:endParaRPr>
          </a:p>
          <a:p>
            <a:pPr lvl="1">
              <a:buFont typeface="Wingdings" pitchFamily="2" charset="2"/>
              <a:buChar char="Ø"/>
            </a:pPr>
            <a:r>
              <a:rPr lang="en-US" dirty="0" smtClean="0">
                <a:solidFill>
                  <a:schemeClr val="tx2"/>
                </a:solidFill>
                <a:latin typeface="Calibri" panose="020F0502020204030204" pitchFamily="34" charset="0"/>
              </a:rPr>
              <a:t>There is no “one-size fits all” method</a:t>
            </a:r>
            <a:endParaRPr lang="en-US" dirty="0">
              <a:latin typeface="Calibri" panose="020F050202020403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2249" y="468766"/>
            <a:ext cx="2199459" cy="2443843"/>
          </a:xfrm>
          <a:prstGeom prst="rect">
            <a:avLst/>
          </a:prstGeom>
        </p:spPr>
      </p:pic>
    </p:spTree>
    <p:extLst>
      <p:ext uri="{BB962C8B-B14F-4D97-AF65-F5344CB8AC3E}">
        <p14:creationId xmlns:p14="http://schemas.microsoft.com/office/powerpoint/2010/main" val="33856135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7FDE"/>
                </a:solidFill>
                <a:latin typeface="+mn-lt"/>
              </a:rPr>
              <a:t>Today’s Agenda</a:t>
            </a:r>
            <a:endParaRPr lang="en-US" b="1" dirty="0">
              <a:solidFill>
                <a:srgbClr val="007FDE"/>
              </a:solidFill>
              <a:latin typeface="+mn-lt"/>
            </a:endParaRPr>
          </a:p>
        </p:txBody>
      </p:sp>
      <p:sp>
        <p:nvSpPr>
          <p:cNvPr id="3" name="Content Placeholder 2"/>
          <p:cNvSpPr>
            <a:spLocks noGrp="1"/>
          </p:cNvSpPr>
          <p:nvPr>
            <p:ph idx="1"/>
          </p:nvPr>
        </p:nvSpPr>
        <p:spPr/>
        <p:txBody>
          <a:bodyPr>
            <a:normAutofit lnSpcReduction="10000"/>
          </a:bodyPr>
          <a:lstStyle/>
          <a:p>
            <a:r>
              <a:rPr lang="en-US" dirty="0" smtClean="0"/>
              <a:t>Why Lean? </a:t>
            </a:r>
          </a:p>
          <a:p>
            <a:endParaRPr lang="en-US" sz="1000" dirty="0" smtClean="0"/>
          </a:p>
          <a:p>
            <a:r>
              <a:rPr lang="en-US" dirty="0" smtClean="0"/>
              <a:t>CT’s Lean Journey </a:t>
            </a:r>
          </a:p>
          <a:p>
            <a:endParaRPr lang="en-US" sz="1000" dirty="0" smtClean="0"/>
          </a:p>
          <a:p>
            <a:r>
              <a:rPr lang="en-US" dirty="0" err="1" smtClean="0"/>
              <a:t>LeanCT</a:t>
            </a:r>
            <a:r>
              <a:rPr lang="en-US" dirty="0" smtClean="0"/>
              <a:t> and the Statewide Process Improvement Steering Committee</a:t>
            </a:r>
          </a:p>
          <a:p>
            <a:endParaRPr lang="en-US" sz="1000" dirty="0" smtClean="0"/>
          </a:p>
          <a:p>
            <a:r>
              <a:rPr lang="en-US" dirty="0" smtClean="0"/>
              <a:t>Lean Strategies and Tools</a:t>
            </a:r>
          </a:p>
          <a:p>
            <a:endParaRPr lang="en-US" sz="1000" dirty="0" smtClean="0"/>
          </a:p>
          <a:p>
            <a:r>
              <a:rPr lang="en-US" dirty="0" smtClean="0"/>
              <a:t>How you can get started with Lean</a:t>
            </a:r>
          </a:p>
          <a:p>
            <a:endParaRPr lang="en-US" sz="1000" dirty="0" smtClean="0"/>
          </a:p>
          <a:p>
            <a:r>
              <a:rPr lang="en-US" dirty="0" smtClean="0"/>
              <a:t>Lean at work: examples from state agencies</a:t>
            </a:r>
          </a:p>
          <a:p>
            <a:endParaRPr lang="en-US" dirty="0" smtClean="0"/>
          </a:p>
          <a:p>
            <a:endParaRPr lang="en-US" dirty="0"/>
          </a:p>
        </p:txBody>
      </p:sp>
    </p:spTree>
    <p:extLst>
      <p:ext uri="{BB962C8B-B14F-4D97-AF65-F5344CB8AC3E}">
        <p14:creationId xmlns:p14="http://schemas.microsoft.com/office/powerpoint/2010/main" val="3069905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7FDE"/>
                </a:solidFill>
                <a:latin typeface="Calibri" panose="020F0502020204030204" pitchFamily="34" charset="0"/>
                <a:ea typeface="Calibri"/>
                <a:cs typeface="Times New Roman"/>
              </a:rPr>
              <a:t>Challenges</a:t>
            </a:r>
            <a:endParaRPr lang="en-US" b="1" dirty="0">
              <a:solidFill>
                <a:srgbClr val="007FDE"/>
              </a:solidFill>
              <a:latin typeface="Calibri" panose="020F0502020204030204" pitchFamily="34" charset="0"/>
            </a:endParaRPr>
          </a:p>
        </p:txBody>
      </p:sp>
      <p:sp>
        <p:nvSpPr>
          <p:cNvPr id="3" name="Content Placeholder 2"/>
          <p:cNvSpPr>
            <a:spLocks noGrp="1"/>
          </p:cNvSpPr>
          <p:nvPr>
            <p:ph idx="1"/>
          </p:nvPr>
        </p:nvSpPr>
        <p:spPr>
          <a:xfrm>
            <a:off x="838200" y="2146467"/>
            <a:ext cx="10515600" cy="4351338"/>
          </a:xfrm>
        </p:spPr>
        <p:txBody>
          <a:bodyPr>
            <a:normAutofit/>
          </a:bodyPr>
          <a:lstStyle/>
          <a:p>
            <a:r>
              <a:rPr lang="en-US" b="1" dirty="0" smtClean="0">
                <a:solidFill>
                  <a:schemeClr val="tx2"/>
                </a:solidFill>
              </a:rPr>
              <a:t>Gaining and maintaining commitment</a:t>
            </a:r>
          </a:p>
          <a:p>
            <a:endParaRPr lang="en-US" dirty="0" smtClean="0">
              <a:solidFill>
                <a:schemeClr val="tx2"/>
              </a:solidFill>
            </a:endParaRPr>
          </a:p>
          <a:p>
            <a:pPr lvl="1">
              <a:buFont typeface="Wingdings" pitchFamily="2" charset="2"/>
              <a:buChar char="Ø"/>
            </a:pPr>
            <a:r>
              <a:rPr lang="en-US" dirty="0" smtClean="0">
                <a:solidFill>
                  <a:schemeClr val="tx2"/>
                </a:solidFill>
              </a:rPr>
              <a:t>Lean basic training sessions will engage employees, set expectations and foster success in Lean Kaizen events</a:t>
            </a:r>
          </a:p>
          <a:p>
            <a:pPr lvl="1">
              <a:buFont typeface="Wingdings" pitchFamily="2" charset="2"/>
              <a:buChar char="Ø"/>
            </a:pPr>
            <a:r>
              <a:rPr lang="en-US" dirty="0" smtClean="0">
                <a:solidFill>
                  <a:schemeClr val="tx2"/>
                </a:solidFill>
              </a:rPr>
              <a:t>Ensuring buy-in from all levels: from the bottom-up and from the top-down</a:t>
            </a:r>
          </a:p>
          <a:p>
            <a:pPr marL="457200" lvl="1" indent="0">
              <a:buNone/>
            </a:pPr>
            <a:endParaRPr lang="en-US" sz="1000" dirty="0">
              <a:solidFill>
                <a:schemeClr val="tx2"/>
              </a:solidFill>
            </a:endParaRPr>
          </a:p>
          <a:p>
            <a:r>
              <a:rPr lang="en-US" b="1" dirty="0" smtClean="0">
                <a:solidFill>
                  <a:schemeClr val="tx2"/>
                </a:solidFill>
              </a:rPr>
              <a:t>Sustaining Lean over “generations”</a:t>
            </a:r>
          </a:p>
          <a:p>
            <a:pPr>
              <a:buFont typeface="Wingdings" pitchFamily="2" charset="2"/>
              <a:buChar char="Ø"/>
            </a:pPr>
            <a:endParaRPr lang="en-US" dirty="0" smtClean="0">
              <a:solidFill>
                <a:schemeClr val="tx2"/>
              </a:solidFill>
            </a:endParaRPr>
          </a:p>
          <a:p>
            <a:pPr lvl="1">
              <a:buFont typeface="Wingdings" pitchFamily="2" charset="2"/>
              <a:buChar char="Ø"/>
            </a:pPr>
            <a:r>
              <a:rPr lang="en-US" dirty="0" smtClean="0">
                <a:solidFill>
                  <a:schemeClr val="tx2"/>
                </a:solidFill>
              </a:rPr>
              <a:t>Not “flavor of the month”</a:t>
            </a:r>
          </a:p>
          <a:p>
            <a:pPr marL="0" indent="0">
              <a:buNone/>
            </a:pPr>
            <a:endParaRPr lang="en-US" dirty="0" smtClean="0">
              <a:solidFill>
                <a:schemeClr val="tx2"/>
              </a:solidFill>
            </a:endParaRPr>
          </a:p>
          <a:p>
            <a:pPr>
              <a:buFont typeface="Wingdings" pitchFamily="2" charset="2"/>
              <a:buChar char="Ø"/>
            </a:pPr>
            <a:endParaRPr lang="en-US" dirty="0" smtClean="0">
              <a:solidFill>
                <a:schemeClr val="tx2"/>
              </a:solidFill>
            </a:endParaRPr>
          </a:p>
        </p:txBody>
      </p:sp>
    </p:spTree>
    <p:extLst>
      <p:ext uri="{BB962C8B-B14F-4D97-AF65-F5344CB8AC3E}">
        <p14:creationId xmlns:p14="http://schemas.microsoft.com/office/powerpoint/2010/main" val="2308786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90688"/>
            <a:ext cx="11153931" cy="5351488"/>
          </a:xfrm>
        </p:spPr>
        <p:txBody>
          <a:bodyPr>
            <a:normAutofit/>
          </a:bodyPr>
          <a:lstStyle/>
          <a:p>
            <a:r>
              <a:rPr lang="en-US" dirty="0" smtClean="0"/>
              <a:t>Management support is critical</a:t>
            </a:r>
          </a:p>
          <a:p>
            <a:r>
              <a:rPr lang="en-US" dirty="0" smtClean="0"/>
              <a:t>Select projects that will result in “quick wins”</a:t>
            </a:r>
          </a:p>
          <a:p>
            <a:r>
              <a:rPr lang="en-US" dirty="0" smtClean="0"/>
              <a:t>Be fully engaged and allow </a:t>
            </a:r>
            <a:r>
              <a:rPr lang="en-US" dirty="0" smtClean="0"/>
              <a:t>change</a:t>
            </a:r>
          </a:p>
          <a:p>
            <a:r>
              <a:rPr lang="en-US" dirty="0"/>
              <a:t>Encourage experimentation as much as resources allow</a:t>
            </a:r>
          </a:p>
          <a:p>
            <a:r>
              <a:rPr lang="en-US" dirty="0" smtClean="0"/>
              <a:t>Coordinate </a:t>
            </a:r>
            <a:r>
              <a:rPr lang="en-US" dirty="0" smtClean="0"/>
              <a:t>efforts with others : other programs, other staff, other agencies</a:t>
            </a:r>
          </a:p>
          <a:p>
            <a:r>
              <a:rPr lang="en-US" dirty="0" smtClean="0"/>
              <a:t>Involve </a:t>
            </a:r>
            <a:r>
              <a:rPr lang="en-US" dirty="0" smtClean="0"/>
              <a:t>staff at </a:t>
            </a:r>
            <a:r>
              <a:rPr lang="en-US" b="1" u="sng" dirty="0" smtClean="0"/>
              <a:t>all</a:t>
            </a:r>
            <a:r>
              <a:rPr lang="en-US" dirty="0" smtClean="0"/>
              <a:t> levels </a:t>
            </a:r>
          </a:p>
          <a:p>
            <a:r>
              <a:rPr lang="en-US" dirty="0" smtClean="0"/>
              <a:t>Acknowledge and support the work of the team members, team leader, stakeholders, and staff</a:t>
            </a:r>
          </a:p>
          <a:p>
            <a:r>
              <a:rPr lang="en-US" dirty="0" smtClean="0"/>
              <a:t>Focus on what </a:t>
            </a:r>
            <a:r>
              <a:rPr lang="en-US" b="1" i="1" dirty="0" smtClean="0"/>
              <a:t>you</a:t>
            </a:r>
            <a:r>
              <a:rPr lang="en-US" dirty="0" smtClean="0"/>
              <a:t> can change</a:t>
            </a:r>
          </a:p>
          <a:p>
            <a:endParaRPr lang="en-US" dirty="0" smtClean="0"/>
          </a:p>
        </p:txBody>
      </p:sp>
      <p:sp>
        <p:nvSpPr>
          <p:cNvPr id="4" name="Title 1"/>
          <p:cNvSpPr>
            <a:spLocks noGrp="1"/>
          </p:cNvSpPr>
          <p:nvPr>
            <p:ph type="title"/>
          </p:nvPr>
        </p:nvSpPr>
        <p:spPr/>
        <p:txBody>
          <a:bodyPr/>
          <a:lstStyle/>
          <a:p>
            <a:pPr algn="ctr"/>
            <a:r>
              <a:rPr lang="en-US" b="1" dirty="0" smtClean="0">
                <a:solidFill>
                  <a:srgbClr val="007FDE"/>
                </a:solidFill>
                <a:latin typeface="Calibri" panose="020F0502020204030204" pitchFamily="34" charset="0"/>
              </a:rPr>
              <a:t>Observations</a:t>
            </a:r>
            <a:endParaRPr lang="en-US" b="1" dirty="0">
              <a:solidFill>
                <a:srgbClr val="007FDE"/>
              </a:solidFill>
              <a:latin typeface="Calibri" panose="020F0502020204030204" pitchFamily="34" charset="0"/>
            </a:endParaRPr>
          </a:p>
        </p:txBody>
      </p:sp>
    </p:spTree>
    <p:extLst>
      <p:ext uri="{BB962C8B-B14F-4D97-AF65-F5344CB8AC3E}">
        <p14:creationId xmlns:p14="http://schemas.microsoft.com/office/powerpoint/2010/main" val="3901566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2625" y="2244725"/>
            <a:ext cx="10972800" cy="3613150"/>
          </a:xfrm>
        </p:spPr>
        <p:txBody>
          <a:bodyPr rtlCol="0">
            <a:normAutofit/>
          </a:bodyPr>
          <a:lstStyle/>
          <a:p>
            <a:pPr marL="182880" indent="-182880" fontAlgn="auto">
              <a:spcAft>
                <a:spcPts val="0"/>
              </a:spcAft>
              <a:buFont typeface="Wingdings" panose="05000000000000000000" pitchFamily="2" charset="2"/>
              <a:buNone/>
              <a:defRPr/>
            </a:pPr>
            <a:r>
              <a:rPr lang="en-US" sz="2400" b="1" dirty="0" smtClean="0">
                <a:latin typeface="Calibri" pitchFamily="34" charset="0"/>
              </a:rPr>
              <a:t>Objective/Charter:</a:t>
            </a:r>
            <a:endParaRPr lang="en-US" sz="2200" b="1" dirty="0" smtClean="0">
              <a:latin typeface="Calibri" pitchFamily="34" charset="0"/>
            </a:endParaRPr>
          </a:p>
          <a:p>
            <a:pPr marL="182880" indent="-182880" fontAlgn="auto">
              <a:spcAft>
                <a:spcPts val="0"/>
              </a:spcAft>
              <a:defRPr/>
            </a:pPr>
            <a:r>
              <a:rPr lang="en-US" sz="2200" dirty="0" smtClean="0">
                <a:latin typeface="Calibri" pitchFamily="34" charset="0"/>
              </a:rPr>
              <a:t>Document the complete process and streamline it. Identify opportunity for training. </a:t>
            </a:r>
          </a:p>
          <a:p>
            <a:pPr marL="182880" indent="-182880" fontAlgn="auto">
              <a:spcAft>
                <a:spcPts val="0"/>
              </a:spcAft>
              <a:buFont typeface="Wingdings" panose="05000000000000000000" pitchFamily="2" charset="2"/>
              <a:buNone/>
              <a:defRPr/>
            </a:pPr>
            <a:r>
              <a:rPr lang="en-US" sz="2400" b="1" dirty="0" smtClean="0">
                <a:latin typeface="Calibri" pitchFamily="34" charset="0"/>
              </a:rPr>
              <a:t>Opportunity Statement:</a:t>
            </a:r>
            <a:endParaRPr lang="en-US" sz="2200" b="1" dirty="0" smtClean="0">
              <a:latin typeface="Calibri" pitchFamily="34" charset="0"/>
            </a:endParaRPr>
          </a:p>
          <a:p>
            <a:pPr marL="182880" indent="-182880" fontAlgn="auto">
              <a:spcAft>
                <a:spcPts val="0"/>
              </a:spcAft>
              <a:defRPr/>
            </a:pPr>
            <a:r>
              <a:rPr lang="en-US" sz="2200" dirty="0" smtClean="0">
                <a:latin typeface="Calibri" pitchFamily="34" charset="0"/>
              </a:rPr>
              <a:t>The process is cumbersome, has many handoffs and it does not a have a uniformed workload during the year.</a:t>
            </a:r>
          </a:p>
          <a:p>
            <a:pPr marL="182880" indent="-182880" fontAlgn="auto">
              <a:spcAft>
                <a:spcPts val="0"/>
              </a:spcAft>
              <a:defRPr/>
            </a:pPr>
            <a:r>
              <a:rPr lang="en-US" sz="2200" dirty="0" smtClean="0">
                <a:latin typeface="Calibri" pitchFamily="34" charset="0"/>
              </a:rPr>
              <a:t>New participants have not been trained, towns not sure where to get information.</a:t>
            </a:r>
          </a:p>
          <a:p>
            <a:pPr marL="0" indent="0" fontAlgn="auto">
              <a:spcAft>
                <a:spcPts val="0"/>
              </a:spcAft>
              <a:buFont typeface="Wingdings" panose="05000000000000000000" pitchFamily="2" charset="2"/>
              <a:buNone/>
              <a:defRPr/>
            </a:pPr>
            <a:endParaRPr lang="en-US" sz="2800" dirty="0">
              <a:latin typeface="Calibri" pitchFamily="34" charset="0"/>
            </a:endParaRPr>
          </a:p>
        </p:txBody>
      </p:sp>
      <p:pic>
        <p:nvPicPr>
          <p:cNvPr id="7171" name="Picture 4" descr="cct_v4_header_01.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5949950"/>
            <a:ext cx="10795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401638" y="473075"/>
            <a:ext cx="11352212" cy="1355725"/>
          </a:xfrm>
          <a:prstGeom prst="rect">
            <a:avLst/>
          </a:prstGeom>
          <a:solidFill>
            <a:srgbClr val="3366CC"/>
          </a:solidFill>
        </p:spPr>
        <p:txBody>
          <a:bodyPr anchor="ctr">
            <a:normAutofit/>
          </a:bodyPr>
          <a:lstStyle/>
          <a:p>
            <a:pPr algn="ctr" fontAlgn="auto">
              <a:lnSpc>
                <a:spcPct val="90000"/>
              </a:lnSpc>
              <a:spcAft>
                <a:spcPts val="0"/>
              </a:spcAft>
              <a:defRPr/>
            </a:pPr>
            <a:r>
              <a:rPr lang="en-US" sz="4800" b="1" dirty="0">
                <a:solidFill>
                  <a:schemeClr val="bg1"/>
                </a:solidFill>
                <a:latin typeface="Calibri" pitchFamily="34" charset="0"/>
                <a:cs typeface="+mn-cs"/>
              </a:rPr>
              <a:t>DECD: Enterprise Zones</a:t>
            </a:r>
            <a:br>
              <a:rPr lang="en-US" sz="4800" b="1" dirty="0">
                <a:solidFill>
                  <a:schemeClr val="bg1"/>
                </a:solidFill>
                <a:latin typeface="Calibri" pitchFamily="34" charset="0"/>
                <a:cs typeface="+mn-cs"/>
              </a:rPr>
            </a:br>
            <a:r>
              <a:rPr lang="en-US" sz="4000" b="1" dirty="0">
                <a:solidFill>
                  <a:schemeClr val="bg1"/>
                </a:solidFill>
                <a:latin typeface="Calibri" pitchFamily="34" charset="0"/>
                <a:cs typeface="+mn-cs"/>
              </a:rPr>
              <a:t>November 2013</a:t>
            </a:r>
            <a:endParaRPr lang="en-US" sz="4500" b="1" dirty="0">
              <a:solidFill>
                <a:schemeClr val="bg1"/>
              </a:solidFill>
              <a:latin typeface="Calibri" pitchFamily="34" charset="0"/>
              <a:ea typeface="+mj-ea"/>
              <a:cs typeface="+mj-cs"/>
            </a:endParaRPr>
          </a:p>
        </p:txBody>
      </p:sp>
      <p:sp>
        <p:nvSpPr>
          <p:cNvPr id="5" name="TextBox 35"/>
          <p:cNvSpPr txBox="1">
            <a:spLocks noChangeArrowheads="1"/>
          </p:cNvSpPr>
          <p:nvPr/>
        </p:nvSpPr>
        <p:spPr bwMode="auto">
          <a:xfrm>
            <a:off x="1694643" y="6040586"/>
            <a:ext cx="8766202" cy="461665"/>
          </a:xfrm>
          <a:prstGeom prst="rect">
            <a:avLst/>
          </a:prstGeom>
          <a:noFill/>
          <a:ln w="9525">
            <a:noFill/>
            <a:miter lim="800000"/>
            <a:headEnd/>
            <a:tailEnd/>
          </a:ln>
        </p:spPr>
        <p:txBody>
          <a:bodyPr wrap="square">
            <a:spAutoFit/>
          </a:bodyPr>
          <a:lstStyle/>
          <a:p>
            <a:pPr>
              <a:defRPr/>
            </a:pPr>
            <a:r>
              <a:rPr lang="en-US" sz="2400" dirty="0"/>
              <a:t>Connecticut Department of </a:t>
            </a:r>
            <a:r>
              <a:rPr lang="en-US" sz="2400" dirty="0" smtClean="0"/>
              <a:t>Economic and Community Development</a:t>
            </a:r>
            <a:endParaRPr lang="en-US" sz="2400" dirty="0"/>
          </a:p>
        </p:txBody>
      </p:sp>
    </p:spTree>
    <p:extLst>
      <p:ext uri="{BB962C8B-B14F-4D97-AF65-F5344CB8AC3E}">
        <p14:creationId xmlns:p14="http://schemas.microsoft.com/office/powerpoint/2010/main" val="3154740739"/>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2625" y="2244725"/>
            <a:ext cx="10972800" cy="3613150"/>
          </a:xfrm>
        </p:spPr>
        <p:txBody>
          <a:bodyPr rtlCol="0">
            <a:normAutofit/>
          </a:bodyPr>
          <a:lstStyle/>
          <a:p>
            <a:pPr marL="182880" indent="-182880" fontAlgn="auto">
              <a:spcAft>
                <a:spcPts val="0"/>
              </a:spcAft>
              <a:defRPr/>
            </a:pPr>
            <a:endParaRPr lang="en-US" sz="2200" dirty="0" smtClean="0">
              <a:latin typeface="Calibri" pitchFamily="34" charset="0"/>
            </a:endParaRPr>
          </a:p>
          <a:p>
            <a:pPr marL="0" indent="0" fontAlgn="auto">
              <a:spcAft>
                <a:spcPts val="0"/>
              </a:spcAft>
              <a:buFont typeface="Wingdings" panose="05000000000000000000" pitchFamily="2" charset="2"/>
              <a:buNone/>
              <a:defRPr/>
            </a:pPr>
            <a:endParaRPr lang="en-US" sz="2800" dirty="0">
              <a:latin typeface="Calibri" pitchFamily="34" charset="0"/>
            </a:endParaRPr>
          </a:p>
        </p:txBody>
      </p:sp>
      <p:pic>
        <p:nvPicPr>
          <p:cNvPr id="8195" name="Picture 4" descr="cct_v4_header_01.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476" y="6060489"/>
            <a:ext cx="10795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401638" y="473075"/>
            <a:ext cx="11352212" cy="1355725"/>
          </a:xfrm>
          <a:prstGeom prst="rect">
            <a:avLst/>
          </a:prstGeom>
          <a:solidFill>
            <a:srgbClr val="3366CC"/>
          </a:solidFill>
        </p:spPr>
        <p:txBody>
          <a:bodyPr anchor="ctr">
            <a:normAutofit/>
          </a:bodyPr>
          <a:lstStyle/>
          <a:p>
            <a:pPr algn="ctr" fontAlgn="auto">
              <a:lnSpc>
                <a:spcPct val="90000"/>
              </a:lnSpc>
              <a:spcAft>
                <a:spcPts val="0"/>
              </a:spcAft>
              <a:defRPr/>
            </a:pPr>
            <a:r>
              <a:rPr lang="en-US" sz="4800" b="1" dirty="0">
                <a:solidFill>
                  <a:schemeClr val="bg1"/>
                </a:solidFill>
                <a:latin typeface="Calibri" pitchFamily="34" charset="0"/>
                <a:cs typeface="+mn-cs"/>
              </a:rPr>
              <a:t>DECD: Enterprise Zones</a:t>
            </a:r>
            <a:br>
              <a:rPr lang="en-US" sz="4800" b="1" dirty="0">
                <a:solidFill>
                  <a:schemeClr val="bg1"/>
                </a:solidFill>
                <a:latin typeface="Calibri" pitchFamily="34" charset="0"/>
                <a:cs typeface="+mn-cs"/>
              </a:rPr>
            </a:br>
            <a:r>
              <a:rPr lang="en-US" sz="4000" b="1" dirty="0">
                <a:solidFill>
                  <a:schemeClr val="bg1"/>
                </a:solidFill>
                <a:latin typeface="Calibri" pitchFamily="34" charset="0"/>
                <a:cs typeface="+mn-cs"/>
              </a:rPr>
              <a:t>November 2013</a:t>
            </a:r>
            <a:endParaRPr lang="en-US" sz="4500" b="1" dirty="0">
              <a:solidFill>
                <a:schemeClr val="bg1"/>
              </a:solidFill>
              <a:latin typeface="Calibri" pitchFamily="34" charset="0"/>
              <a:ea typeface="+mj-ea"/>
              <a:cs typeface="+mj-cs"/>
            </a:endParaRPr>
          </a:p>
        </p:txBody>
      </p:sp>
      <p:graphicFrame>
        <p:nvGraphicFramePr>
          <p:cNvPr id="35" name="Table 34"/>
          <p:cNvGraphicFramePr>
            <a:graphicFrameLocks noGrp="1"/>
          </p:cNvGraphicFramePr>
          <p:nvPr>
            <p:extLst>
              <p:ext uri="{D42A27DB-BD31-4B8C-83A1-F6EECF244321}">
                <p14:modId xmlns:p14="http://schemas.microsoft.com/office/powerpoint/2010/main" val="453799705"/>
              </p:ext>
            </p:extLst>
          </p:nvPr>
        </p:nvGraphicFramePr>
        <p:xfrm>
          <a:off x="566202" y="2618734"/>
          <a:ext cx="4848387" cy="2890590"/>
        </p:xfrm>
        <a:graphic>
          <a:graphicData uri="http://schemas.openxmlformats.org/drawingml/2006/table">
            <a:tbl>
              <a:tblPr firstRow="1" bandRow="1">
                <a:tableStyleId>{5C22544A-7EE6-4342-B048-85BDC9FD1C3A}</a:tableStyleId>
              </a:tblPr>
              <a:tblGrid>
                <a:gridCol w="2185754"/>
                <a:gridCol w="1274164"/>
                <a:gridCol w="1388469"/>
              </a:tblGrid>
              <a:tr h="606738">
                <a:tc>
                  <a:txBody>
                    <a:bodyPr/>
                    <a:lstStyle/>
                    <a:p>
                      <a:r>
                        <a:rPr lang="en-US" sz="1600" dirty="0" smtClean="0"/>
                        <a:t>Type of Process</a:t>
                      </a:r>
                      <a:endParaRPr lang="en-US" sz="1600" dirty="0"/>
                    </a:p>
                  </a:txBody>
                  <a:tcPr marL="91463" marR="91463" marT="45705" marB="45705"/>
                </a:tc>
                <a:tc>
                  <a:txBody>
                    <a:bodyPr/>
                    <a:lstStyle/>
                    <a:p>
                      <a:pPr algn="ctr"/>
                      <a:r>
                        <a:rPr lang="en-US" sz="1600" dirty="0" smtClean="0"/>
                        <a:t>Pre-event</a:t>
                      </a:r>
                      <a:endParaRPr lang="en-US" sz="1600" dirty="0"/>
                    </a:p>
                  </a:txBody>
                  <a:tcPr marL="91463" marR="91463" marT="45705" marB="45705"/>
                </a:tc>
                <a:tc>
                  <a:txBody>
                    <a:bodyPr/>
                    <a:lstStyle/>
                    <a:p>
                      <a:pPr algn="ctr"/>
                      <a:r>
                        <a:rPr lang="en-US" sz="1600" dirty="0" smtClean="0"/>
                        <a:t>Post-Event</a:t>
                      </a:r>
                      <a:endParaRPr lang="en-US" sz="1600" dirty="0"/>
                    </a:p>
                  </a:txBody>
                  <a:tcPr marL="91463" marR="91463" marT="45705" marB="45705"/>
                </a:tc>
              </a:tr>
              <a:tr h="380990">
                <a:tc>
                  <a:txBody>
                    <a:bodyPr/>
                    <a:lstStyle/>
                    <a:p>
                      <a:r>
                        <a:rPr lang="en-US" sz="1600" dirty="0" smtClean="0"/>
                        <a:t>Value</a:t>
                      </a:r>
                      <a:r>
                        <a:rPr lang="en-US" sz="1600" baseline="0" dirty="0" smtClean="0"/>
                        <a:t> Added</a:t>
                      </a:r>
                      <a:endParaRPr lang="en-US" sz="1600" dirty="0"/>
                    </a:p>
                  </a:txBody>
                  <a:tcPr marL="91463" marR="91463" marT="45705" marB="45705"/>
                </a:tc>
                <a:tc>
                  <a:txBody>
                    <a:bodyPr/>
                    <a:lstStyle/>
                    <a:p>
                      <a:pPr algn="ctr"/>
                      <a:r>
                        <a:rPr lang="en-US" sz="1600" dirty="0" smtClean="0"/>
                        <a:t>5</a:t>
                      </a:r>
                      <a:endParaRPr lang="en-US" sz="1600" dirty="0"/>
                    </a:p>
                  </a:txBody>
                  <a:tcPr marL="91463" marR="91463" marT="45705" marB="45705"/>
                </a:tc>
                <a:tc>
                  <a:txBody>
                    <a:bodyPr/>
                    <a:lstStyle/>
                    <a:p>
                      <a:pPr algn="ctr"/>
                      <a:r>
                        <a:rPr lang="en-US" sz="1600" dirty="0" smtClean="0"/>
                        <a:t>4</a:t>
                      </a:r>
                      <a:endParaRPr lang="en-US" sz="1600" dirty="0"/>
                    </a:p>
                  </a:txBody>
                  <a:tcPr marL="91463" marR="91463" marT="45705" marB="45705"/>
                </a:tc>
              </a:tr>
              <a:tr h="378902">
                <a:tc>
                  <a:txBody>
                    <a:bodyPr/>
                    <a:lstStyle/>
                    <a:p>
                      <a:r>
                        <a:rPr lang="en-US" sz="1600" dirty="0" smtClean="0"/>
                        <a:t>No value but Necessary</a:t>
                      </a:r>
                      <a:endParaRPr lang="en-US" sz="1600" dirty="0"/>
                    </a:p>
                  </a:txBody>
                  <a:tcPr marL="91463" marR="91463" marT="45705" marB="45705"/>
                </a:tc>
                <a:tc>
                  <a:txBody>
                    <a:bodyPr/>
                    <a:lstStyle/>
                    <a:p>
                      <a:pPr algn="ctr"/>
                      <a:r>
                        <a:rPr lang="en-US" sz="1600" dirty="0" smtClean="0"/>
                        <a:t>7</a:t>
                      </a:r>
                      <a:endParaRPr lang="en-US" sz="1600" dirty="0"/>
                    </a:p>
                  </a:txBody>
                  <a:tcPr marL="91463" marR="91463" marT="45705" marB="45705"/>
                </a:tc>
                <a:tc>
                  <a:txBody>
                    <a:bodyPr/>
                    <a:lstStyle/>
                    <a:p>
                      <a:pPr algn="ctr"/>
                      <a:r>
                        <a:rPr lang="en-US" sz="1600" dirty="0" smtClean="0"/>
                        <a:t>4</a:t>
                      </a:r>
                      <a:endParaRPr lang="en-US" sz="1600" dirty="0"/>
                    </a:p>
                  </a:txBody>
                  <a:tcPr marL="91463" marR="91463" marT="45705" marB="45705"/>
                </a:tc>
              </a:tr>
              <a:tr h="380990">
                <a:tc>
                  <a:txBody>
                    <a:bodyPr/>
                    <a:lstStyle/>
                    <a:p>
                      <a:r>
                        <a:rPr lang="en-US" sz="1600" dirty="0" smtClean="0"/>
                        <a:t>No value</a:t>
                      </a:r>
                      <a:endParaRPr lang="en-US" sz="1600" dirty="0"/>
                    </a:p>
                  </a:txBody>
                  <a:tcPr marL="91463" marR="91463" marT="45705" marB="45705"/>
                </a:tc>
                <a:tc>
                  <a:txBody>
                    <a:bodyPr/>
                    <a:lstStyle/>
                    <a:p>
                      <a:pPr algn="ctr"/>
                      <a:r>
                        <a:rPr lang="en-US" sz="1600" dirty="0" smtClean="0"/>
                        <a:t>4</a:t>
                      </a:r>
                      <a:endParaRPr lang="en-US" sz="1600" dirty="0"/>
                    </a:p>
                  </a:txBody>
                  <a:tcPr marL="91463" marR="91463" marT="45705" marB="45705"/>
                </a:tc>
                <a:tc>
                  <a:txBody>
                    <a:bodyPr/>
                    <a:lstStyle/>
                    <a:p>
                      <a:pPr algn="ctr"/>
                      <a:r>
                        <a:rPr lang="en-US" sz="1600" dirty="0" smtClean="0"/>
                        <a:t>0</a:t>
                      </a:r>
                      <a:endParaRPr lang="en-US" sz="1600" dirty="0"/>
                    </a:p>
                  </a:txBody>
                  <a:tcPr marL="91463" marR="91463" marT="45705" marB="45705"/>
                </a:tc>
              </a:tr>
              <a:tr h="3809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Waiting</a:t>
                      </a:r>
                    </a:p>
                  </a:txBody>
                  <a:tcPr marL="91463" marR="91463" marT="45705" marB="45705"/>
                </a:tc>
                <a:tc>
                  <a:txBody>
                    <a:bodyPr/>
                    <a:lstStyle/>
                    <a:p>
                      <a:pPr algn="ctr"/>
                      <a:r>
                        <a:rPr lang="en-US" sz="1600" dirty="0" smtClean="0"/>
                        <a:t>12</a:t>
                      </a:r>
                      <a:endParaRPr lang="en-US" sz="1600" dirty="0"/>
                    </a:p>
                  </a:txBody>
                  <a:tcPr marL="91463" marR="91463" marT="45705" marB="45705"/>
                </a:tc>
                <a:tc>
                  <a:txBody>
                    <a:bodyPr/>
                    <a:lstStyle/>
                    <a:p>
                      <a:pPr algn="ctr"/>
                      <a:r>
                        <a:rPr lang="en-US" sz="1600" dirty="0" smtClean="0"/>
                        <a:t>2</a:t>
                      </a:r>
                      <a:endParaRPr lang="en-US" sz="1600" dirty="0"/>
                    </a:p>
                  </a:txBody>
                  <a:tcPr marL="91463" marR="91463" marT="45705" marB="45705"/>
                </a:tc>
              </a:tr>
              <a:tr h="380990">
                <a:tc>
                  <a:txBody>
                    <a:bodyPr/>
                    <a:lstStyle/>
                    <a:p>
                      <a:r>
                        <a:rPr lang="en-US" sz="1600" dirty="0" smtClean="0"/>
                        <a:t>Transport</a:t>
                      </a:r>
                      <a:endParaRPr lang="en-US" sz="1600" dirty="0"/>
                    </a:p>
                  </a:txBody>
                  <a:tcPr marL="91463" marR="91463" marT="45705" marB="45705"/>
                </a:tc>
                <a:tc>
                  <a:txBody>
                    <a:bodyPr/>
                    <a:lstStyle/>
                    <a:p>
                      <a:pPr algn="ctr"/>
                      <a:r>
                        <a:rPr lang="en-US" sz="1600" dirty="0" smtClean="0"/>
                        <a:t>7</a:t>
                      </a:r>
                      <a:endParaRPr lang="en-US" sz="1600" dirty="0"/>
                    </a:p>
                  </a:txBody>
                  <a:tcPr marL="91463" marR="91463" marT="45705" marB="45705"/>
                </a:tc>
                <a:tc>
                  <a:txBody>
                    <a:bodyPr/>
                    <a:lstStyle/>
                    <a:p>
                      <a:pPr algn="ctr"/>
                      <a:r>
                        <a:rPr lang="en-US" sz="1600" dirty="0" smtClean="0"/>
                        <a:t>1</a:t>
                      </a:r>
                      <a:endParaRPr lang="en-US" sz="1600" dirty="0"/>
                    </a:p>
                  </a:txBody>
                  <a:tcPr marL="91463" marR="91463" marT="45705" marB="45705"/>
                </a:tc>
              </a:tr>
              <a:tr h="380990">
                <a:tc>
                  <a:txBody>
                    <a:bodyPr/>
                    <a:lstStyle/>
                    <a:p>
                      <a:r>
                        <a:rPr lang="en-US" sz="1600" dirty="0" smtClean="0"/>
                        <a:t>Totals</a:t>
                      </a:r>
                      <a:endParaRPr lang="en-US" sz="1600" dirty="0"/>
                    </a:p>
                  </a:txBody>
                  <a:tcPr marL="91463" marR="91463" marT="45705" marB="45705"/>
                </a:tc>
                <a:tc>
                  <a:txBody>
                    <a:bodyPr/>
                    <a:lstStyle/>
                    <a:p>
                      <a:pPr algn="ctr"/>
                      <a:r>
                        <a:rPr lang="en-US" sz="1600" dirty="0" smtClean="0"/>
                        <a:t>35</a:t>
                      </a:r>
                      <a:endParaRPr lang="en-US" sz="1600" dirty="0"/>
                    </a:p>
                  </a:txBody>
                  <a:tcPr marL="91463" marR="91463" marT="45705" marB="45705"/>
                </a:tc>
                <a:tc>
                  <a:txBody>
                    <a:bodyPr/>
                    <a:lstStyle/>
                    <a:p>
                      <a:pPr algn="ctr"/>
                      <a:r>
                        <a:rPr lang="en-US" sz="1600" dirty="0" smtClean="0"/>
                        <a:t>11</a:t>
                      </a:r>
                      <a:endParaRPr lang="en-US" sz="1600" dirty="0"/>
                    </a:p>
                  </a:txBody>
                  <a:tcPr marL="91463" marR="91463" marT="45705" marB="45705"/>
                </a:tc>
              </a:tr>
            </a:tbl>
          </a:graphicData>
        </a:graphic>
      </p:graphicFrame>
      <p:grpSp>
        <p:nvGrpSpPr>
          <p:cNvPr id="8231" name="Group 47"/>
          <p:cNvGrpSpPr>
            <a:grpSpLocks/>
          </p:cNvGrpSpPr>
          <p:nvPr/>
        </p:nvGrpSpPr>
        <p:grpSpPr bwMode="auto">
          <a:xfrm>
            <a:off x="6364288" y="2455863"/>
            <a:ext cx="4733925" cy="3155950"/>
            <a:chOff x="6202859" y="2904586"/>
            <a:chExt cx="4734191" cy="3155576"/>
          </a:xfrm>
        </p:grpSpPr>
        <p:pic>
          <p:nvPicPr>
            <p:cNvPr id="823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27499" t="20221" r="35001" b="50000"/>
            <a:stretch>
              <a:fillRect/>
            </a:stretch>
          </p:blipFill>
          <p:spPr bwMode="auto">
            <a:xfrm>
              <a:off x="6245631" y="3333161"/>
              <a:ext cx="1708140" cy="105335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35" name="Picture 2" descr="State of Connecticut Enterprise Zones and Corrido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3698" y="3310230"/>
              <a:ext cx="1685364" cy="1070434"/>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3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28751" t="25755" r="16875" b="29175"/>
            <a:stretch>
              <a:fillRect/>
            </a:stretch>
          </p:blipFill>
          <p:spPr bwMode="auto">
            <a:xfrm>
              <a:off x="6202859" y="4920380"/>
              <a:ext cx="1793685" cy="1113322"/>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3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l="26250" t="23441" r="21249" b="27464"/>
            <a:stretch>
              <a:fillRect/>
            </a:stretch>
          </p:blipFill>
          <p:spPr bwMode="auto">
            <a:xfrm>
              <a:off x="8886647" y="4928762"/>
              <a:ext cx="1759956" cy="11314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238" name="TextBox 40"/>
            <p:cNvSpPr txBox="1">
              <a:spLocks noChangeArrowheads="1"/>
            </p:cNvSpPr>
            <p:nvPr/>
          </p:nvSpPr>
          <p:spPr bwMode="auto">
            <a:xfrm>
              <a:off x="6391862" y="2913550"/>
              <a:ext cx="14205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fontAlgn="base">
                <a:spcBef>
                  <a:spcPct val="0"/>
                </a:spcBef>
                <a:spcAft>
                  <a:spcPct val="0"/>
                </a:spcAft>
                <a:defRPr>
                  <a:solidFill>
                    <a:schemeClr val="tx1"/>
                  </a:solidFill>
                  <a:latin typeface="Bookman Old Style" panose="02050604050505020204" pitchFamily="18" charset="0"/>
                </a:defRPr>
              </a:lvl6pPr>
              <a:lvl7pPr marL="2971800" indent="-228600" fontAlgn="base">
                <a:spcBef>
                  <a:spcPct val="0"/>
                </a:spcBef>
                <a:spcAft>
                  <a:spcPct val="0"/>
                </a:spcAft>
                <a:defRPr>
                  <a:solidFill>
                    <a:schemeClr val="tx1"/>
                  </a:solidFill>
                  <a:latin typeface="Bookman Old Style" panose="02050604050505020204" pitchFamily="18" charset="0"/>
                </a:defRPr>
              </a:lvl7pPr>
              <a:lvl8pPr marL="3429000" indent="-228600" fontAlgn="base">
                <a:spcBef>
                  <a:spcPct val="0"/>
                </a:spcBef>
                <a:spcAft>
                  <a:spcPct val="0"/>
                </a:spcAft>
                <a:defRPr>
                  <a:solidFill>
                    <a:schemeClr val="tx1"/>
                  </a:solidFill>
                  <a:latin typeface="Bookman Old Style" panose="02050604050505020204" pitchFamily="18" charset="0"/>
                </a:defRPr>
              </a:lvl8pPr>
              <a:lvl9pPr marL="3886200" indent="-228600" fontAlgn="base">
                <a:spcBef>
                  <a:spcPct val="0"/>
                </a:spcBef>
                <a:spcAft>
                  <a:spcPct val="0"/>
                </a:spcAft>
                <a:defRPr>
                  <a:solidFill>
                    <a:schemeClr val="tx1"/>
                  </a:solidFill>
                  <a:latin typeface="Bookman Old Style" panose="02050604050505020204" pitchFamily="18" charset="0"/>
                </a:defRPr>
              </a:lvl9pPr>
            </a:lstStyle>
            <a:p>
              <a:r>
                <a:rPr lang="en-US" altLang="en-US" sz="1400" b="1"/>
                <a:t>Metrics/KPIs</a:t>
              </a:r>
            </a:p>
          </p:txBody>
        </p:sp>
        <p:sp>
          <p:nvSpPr>
            <p:cNvPr id="8239" name="TextBox 41"/>
            <p:cNvSpPr txBox="1">
              <a:spLocks noChangeArrowheads="1"/>
            </p:cNvSpPr>
            <p:nvPr/>
          </p:nvSpPr>
          <p:spPr bwMode="auto">
            <a:xfrm>
              <a:off x="8668898" y="4491339"/>
              <a:ext cx="22493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fontAlgn="base">
                <a:spcBef>
                  <a:spcPct val="0"/>
                </a:spcBef>
                <a:spcAft>
                  <a:spcPct val="0"/>
                </a:spcAft>
                <a:defRPr>
                  <a:solidFill>
                    <a:schemeClr val="tx1"/>
                  </a:solidFill>
                  <a:latin typeface="Bookman Old Style" panose="02050604050505020204" pitchFamily="18" charset="0"/>
                </a:defRPr>
              </a:lvl6pPr>
              <a:lvl7pPr marL="2971800" indent="-228600" fontAlgn="base">
                <a:spcBef>
                  <a:spcPct val="0"/>
                </a:spcBef>
                <a:spcAft>
                  <a:spcPct val="0"/>
                </a:spcAft>
                <a:defRPr>
                  <a:solidFill>
                    <a:schemeClr val="tx1"/>
                  </a:solidFill>
                  <a:latin typeface="Bookman Old Style" panose="02050604050505020204" pitchFamily="18" charset="0"/>
                </a:defRPr>
              </a:lvl7pPr>
              <a:lvl8pPr marL="3429000" indent="-228600" fontAlgn="base">
                <a:spcBef>
                  <a:spcPct val="0"/>
                </a:spcBef>
                <a:spcAft>
                  <a:spcPct val="0"/>
                </a:spcAft>
                <a:defRPr>
                  <a:solidFill>
                    <a:schemeClr val="tx1"/>
                  </a:solidFill>
                  <a:latin typeface="Bookman Old Style" panose="02050604050505020204" pitchFamily="18" charset="0"/>
                </a:defRPr>
              </a:lvl8pPr>
              <a:lvl9pPr marL="3886200" indent="-228600" fontAlgn="base">
                <a:spcBef>
                  <a:spcPct val="0"/>
                </a:spcBef>
                <a:spcAft>
                  <a:spcPct val="0"/>
                </a:spcAft>
                <a:defRPr>
                  <a:solidFill>
                    <a:schemeClr val="tx1"/>
                  </a:solidFill>
                  <a:latin typeface="Bookman Old Style" panose="02050604050505020204" pitchFamily="18" charset="0"/>
                </a:defRPr>
              </a:lvl9pPr>
            </a:lstStyle>
            <a:p>
              <a:r>
                <a:rPr lang="en-US" altLang="en-US" sz="1400" b="1"/>
                <a:t>Certification Location</a:t>
              </a:r>
            </a:p>
          </p:txBody>
        </p:sp>
        <p:sp>
          <p:nvSpPr>
            <p:cNvPr id="8240" name="TextBox 42"/>
            <p:cNvSpPr txBox="1">
              <a:spLocks noChangeArrowheads="1"/>
            </p:cNvSpPr>
            <p:nvPr/>
          </p:nvSpPr>
          <p:spPr bwMode="auto">
            <a:xfrm>
              <a:off x="8740615" y="2904586"/>
              <a:ext cx="21964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fontAlgn="base">
                <a:spcBef>
                  <a:spcPct val="0"/>
                </a:spcBef>
                <a:spcAft>
                  <a:spcPct val="0"/>
                </a:spcAft>
                <a:defRPr>
                  <a:solidFill>
                    <a:schemeClr val="tx1"/>
                  </a:solidFill>
                  <a:latin typeface="Bookman Old Style" panose="02050604050505020204" pitchFamily="18" charset="0"/>
                </a:defRPr>
              </a:lvl6pPr>
              <a:lvl7pPr marL="2971800" indent="-228600" fontAlgn="base">
                <a:spcBef>
                  <a:spcPct val="0"/>
                </a:spcBef>
                <a:spcAft>
                  <a:spcPct val="0"/>
                </a:spcAft>
                <a:defRPr>
                  <a:solidFill>
                    <a:schemeClr val="tx1"/>
                  </a:solidFill>
                  <a:latin typeface="Bookman Old Style" panose="02050604050505020204" pitchFamily="18" charset="0"/>
                </a:defRPr>
              </a:lvl7pPr>
              <a:lvl8pPr marL="3429000" indent="-228600" fontAlgn="base">
                <a:spcBef>
                  <a:spcPct val="0"/>
                </a:spcBef>
                <a:spcAft>
                  <a:spcPct val="0"/>
                </a:spcAft>
                <a:defRPr>
                  <a:solidFill>
                    <a:schemeClr val="tx1"/>
                  </a:solidFill>
                  <a:latin typeface="Bookman Old Style" panose="02050604050505020204" pitchFamily="18" charset="0"/>
                </a:defRPr>
              </a:lvl8pPr>
              <a:lvl9pPr marL="3886200" indent="-228600" fontAlgn="base">
                <a:spcBef>
                  <a:spcPct val="0"/>
                </a:spcBef>
                <a:spcAft>
                  <a:spcPct val="0"/>
                </a:spcAft>
                <a:defRPr>
                  <a:solidFill>
                    <a:schemeClr val="tx1"/>
                  </a:solidFill>
                  <a:latin typeface="Bookman Old Style" panose="02050604050505020204" pitchFamily="18" charset="0"/>
                </a:defRPr>
              </a:lvl9pPr>
            </a:lstStyle>
            <a:p>
              <a:r>
                <a:rPr lang="en-US" altLang="en-US" sz="1400" b="1"/>
                <a:t>CT E/Z and Corridors</a:t>
              </a:r>
            </a:p>
          </p:txBody>
        </p:sp>
        <p:sp>
          <p:nvSpPr>
            <p:cNvPr id="8241" name="TextBox 43"/>
            <p:cNvSpPr txBox="1">
              <a:spLocks noChangeArrowheads="1"/>
            </p:cNvSpPr>
            <p:nvPr/>
          </p:nvSpPr>
          <p:spPr bwMode="auto">
            <a:xfrm>
              <a:off x="6347038" y="4500303"/>
              <a:ext cx="13933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fontAlgn="base">
                <a:spcBef>
                  <a:spcPct val="0"/>
                </a:spcBef>
                <a:spcAft>
                  <a:spcPct val="0"/>
                </a:spcAft>
                <a:defRPr>
                  <a:solidFill>
                    <a:schemeClr val="tx1"/>
                  </a:solidFill>
                  <a:latin typeface="Bookman Old Style" panose="02050604050505020204" pitchFamily="18" charset="0"/>
                </a:defRPr>
              </a:lvl6pPr>
              <a:lvl7pPr marL="2971800" indent="-228600" fontAlgn="base">
                <a:spcBef>
                  <a:spcPct val="0"/>
                </a:spcBef>
                <a:spcAft>
                  <a:spcPct val="0"/>
                </a:spcAft>
                <a:defRPr>
                  <a:solidFill>
                    <a:schemeClr val="tx1"/>
                  </a:solidFill>
                  <a:latin typeface="Bookman Old Style" panose="02050604050505020204" pitchFamily="18" charset="0"/>
                </a:defRPr>
              </a:lvl7pPr>
              <a:lvl8pPr marL="3429000" indent="-228600" fontAlgn="base">
                <a:spcBef>
                  <a:spcPct val="0"/>
                </a:spcBef>
                <a:spcAft>
                  <a:spcPct val="0"/>
                </a:spcAft>
                <a:defRPr>
                  <a:solidFill>
                    <a:schemeClr val="tx1"/>
                  </a:solidFill>
                  <a:latin typeface="Bookman Old Style" panose="02050604050505020204" pitchFamily="18" charset="0"/>
                </a:defRPr>
              </a:lvl8pPr>
              <a:lvl9pPr marL="3886200" indent="-228600" fontAlgn="base">
                <a:spcBef>
                  <a:spcPct val="0"/>
                </a:spcBef>
                <a:spcAft>
                  <a:spcPct val="0"/>
                </a:spcAft>
                <a:defRPr>
                  <a:solidFill>
                    <a:schemeClr val="tx1"/>
                  </a:solidFill>
                  <a:latin typeface="Bookman Old Style" panose="02050604050505020204" pitchFamily="18" charset="0"/>
                </a:defRPr>
              </a:lvl9pPr>
            </a:lstStyle>
            <a:p>
              <a:r>
                <a:rPr lang="en-US" altLang="en-US" sz="1400" b="1"/>
                <a:t>Job Location</a:t>
              </a:r>
            </a:p>
          </p:txBody>
        </p:sp>
      </p:grpSp>
      <p:cxnSp>
        <p:nvCxnSpPr>
          <p:cNvPr id="46" name="Straight Connector 45"/>
          <p:cNvCxnSpPr/>
          <p:nvPr/>
        </p:nvCxnSpPr>
        <p:spPr>
          <a:xfrm>
            <a:off x="5800725" y="1990725"/>
            <a:ext cx="71438" cy="472440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8233" name="TextBox 46"/>
          <p:cNvSpPr txBox="1">
            <a:spLocks noChangeArrowheads="1"/>
          </p:cNvSpPr>
          <p:nvPr/>
        </p:nvSpPr>
        <p:spPr bwMode="auto">
          <a:xfrm>
            <a:off x="403225" y="2035175"/>
            <a:ext cx="5216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Bookman Old Style" panose="02050604050505020204" pitchFamily="18" charset="0"/>
              </a:defRPr>
            </a:lvl1pPr>
            <a:lvl2pPr marL="742950" indent="-285750">
              <a:defRPr>
                <a:solidFill>
                  <a:schemeClr val="tx1"/>
                </a:solidFill>
                <a:latin typeface="Bookman Old Style" panose="02050604050505020204" pitchFamily="18" charset="0"/>
              </a:defRPr>
            </a:lvl2pPr>
            <a:lvl3pPr marL="1143000" indent="-228600">
              <a:defRPr>
                <a:solidFill>
                  <a:schemeClr val="tx1"/>
                </a:solidFill>
                <a:latin typeface="Bookman Old Style" panose="02050604050505020204" pitchFamily="18" charset="0"/>
              </a:defRPr>
            </a:lvl3pPr>
            <a:lvl4pPr marL="1600200" indent="-228600">
              <a:defRPr>
                <a:solidFill>
                  <a:schemeClr val="tx1"/>
                </a:solidFill>
                <a:latin typeface="Bookman Old Style" panose="02050604050505020204" pitchFamily="18" charset="0"/>
              </a:defRPr>
            </a:lvl4pPr>
            <a:lvl5pPr marL="2057400" indent="-228600">
              <a:defRPr>
                <a:solidFill>
                  <a:schemeClr val="tx1"/>
                </a:solidFill>
                <a:latin typeface="Bookman Old Style" panose="02050604050505020204" pitchFamily="18" charset="0"/>
              </a:defRPr>
            </a:lvl5pPr>
            <a:lvl6pPr marL="2514600" indent="-228600" fontAlgn="base">
              <a:spcBef>
                <a:spcPct val="0"/>
              </a:spcBef>
              <a:spcAft>
                <a:spcPct val="0"/>
              </a:spcAft>
              <a:defRPr>
                <a:solidFill>
                  <a:schemeClr val="tx1"/>
                </a:solidFill>
                <a:latin typeface="Bookman Old Style" panose="02050604050505020204" pitchFamily="18" charset="0"/>
              </a:defRPr>
            </a:lvl6pPr>
            <a:lvl7pPr marL="2971800" indent="-228600" fontAlgn="base">
              <a:spcBef>
                <a:spcPct val="0"/>
              </a:spcBef>
              <a:spcAft>
                <a:spcPct val="0"/>
              </a:spcAft>
              <a:defRPr>
                <a:solidFill>
                  <a:schemeClr val="tx1"/>
                </a:solidFill>
                <a:latin typeface="Bookman Old Style" panose="02050604050505020204" pitchFamily="18" charset="0"/>
              </a:defRPr>
            </a:lvl7pPr>
            <a:lvl8pPr marL="3429000" indent="-228600" fontAlgn="base">
              <a:spcBef>
                <a:spcPct val="0"/>
              </a:spcBef>
              <a:spcAft>
                <a:spcPct val="0"/>
              </a:spcAft>
              <a:defRPr>
                <a:solidFill>
                  <a:schemeClr val="tx1"/>
                </a:solidFill>
                <a:latin typeface="Bookman Old Style" panose="02050604050505020204" pitchFamily="18" charset="0"/>
              </a:defRPr>
            </a:lvl8pPr>
            <a:lvl9pPr marL="3886200" indent="-228600" fontAlgn="base">
              <a:spcBef>
                <a:spcPct val="0"/>
              </a:spcBef>
              <a:spcAft>
                <a:spcPct val="0"/>
              </a:spcAft>
              <a:defRPr>
                <a:solidFill>
                  <a:schemeClr val="tx1"/>
                </a:solidFill>
                <a:latin typeface="Bookman Old Style" panose="02050604050505020204" pitchFamily="18" charset="0"/>
              </a:defRPr>
            </a:lvl9pPr>
          </a:lstStyle>
          <a:p>
            <a:r>
              <a:rPr lang="en-US" altLang="en-US" b="1"/>
              <a:t>Visual Stream Mapping – Number of Steps</a:t>
            </a:r>
          </a:p>
        </p:txBody>
      </p:sp>
      <p:sp>
        <p:nvSpPr>
          <p:cNvPr id="17" name="TextBox 35"/>
          <p:cNvSpPr txBox="1">
            <a:spLocks noChangeArrowheads="1"/>
          </p:cNvSpPr>
          <p:nvPr/>
        </p:nvSpPr>
        <p:spPr bwMode="auto">
          <a:xfrm>
            <a:off x="1453343" y="6241762"/>
            <a:ext cx="8766202" cy="461665"/>
          </a:xfrm>
          <a:prstGeom prst="rect">
            <a:avLst/>
          </a:prstGeom>
          <a:solidFill>
            <a:schemeClr val="bg1"/>
          </a:solidFill>
          <a:ln w="9525">
            <a:noFill/>
            <a:miter lim="800000"/>
            <a:headEnd/>
            <a:tailEnd/>
          </a:ln>
        </p:spPr>
        <p:txBody>
          <a:bodyPr wrap="square">
            <a:spAutoFit/>
          </a:bodyPr>
          <a:lstStyle/>
          <a:p>
            <a:pPr>
              <a:defRPr/>
            </a:pPr>
            <a:r>
              <a:rPr lang="en-US" sz="2400" dirty="0"/>
              <a:t>Connecticut Department of </a:t>
            </a:r>
            <a:r>
              <a:rPr lang="en-US" sz="2400" dirty="0" smtClean="0"/>
              <a:t>Economic and Community Development</a:t>
            </a:r>
          </a:p>
        </p:txBody>
      </p:sp>
    </p:spTree>
    <p:extLst>
      <p:ext uri="{BB962C8B-B14F-4D97-AF65-F5344CB8AC3E}">
        <p14:creationId xmlns:p14="http://schemas.microsoft.com/office/powerpoint/2010/main" val="2497829497"/>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55638" y="2028825"/>
            <a:ext cx="10972800" cy="3613150"/>
          </a:xfrm>
        </p:spPr>
        <p:txBody>
          <a:bodyPr rtlCol="0">
            <a:normAutofit/>
          </a:bodyPr>
          <a:lstStyle/>
          <a:p>
            <a:pPr marL="182880" indent="-182880" fontAlgn="auto">
              <a:spcAft>
                <a:spcPts val="0"/>
              </a:spcAft>
              <a:buFont typeface="Wingdings" panose="05000000000000000000" pitchFamily="2" charset="2"/>
              <a:buNone/>
              <a:defRPr/>
            </a:pPr>
            <a:r>
              <a:rPr lang="en-US" sz="2400" b="1" dirty="0" smtClean="0">
                <a:latin typeface="Calibri" pitchFamily="34" charset="0"/>
              </a:rPr>
              <a:t>Major findings:</a:t>
            </a:r>
          </a:p>
          <a:p>
            <a:pPr marL="182880" indent="-182880" fontAlgn="auto">
              <a:spcAft>
                <a:spcPts val="0"/>
              </a:spcAft>
              <a:buFont typeface="Arial" pitchFamily="34" charset="0"/>
              <a:buChar char="•"/>
              <a:defRPr/>
            </a:pPr>
            <a:r>
              <a:rPr lang="en-US" sz="2400" dirty="0" smtClean="0">
                <a:latin typeface="Calibri" pitchFamily="34" charset="0"/>
              </a:rPr>
              <a:t>Pre-application and application serve same purpose, therefore, can be combined.</a:t>
            </a:r>
          </a:p>
          <a:p>
            <a:pPr marL="182880" indent="-182880" fontAlgn="auto">
              <a:spcAft>
                <a:spcPts val="0"/>
              </a:spcAft>
              <a:buFont typeface="Arial" pitchFamily="34" charset="0"/>
              <a:buChar char="•"/>
              <a:defRPr/>
            </a:pPr>
            <a:r>
              <a:rPr lang="en-US" sz="2400" dirty="0" smtClean="0">
                <a:latin typeface="Calibri" pitchFamily="34" charset="0"/>
              </a:rPr>
              <a:t>Assessors use different forms. During next Town Assessors Survey, the goal is to evaluate the forms and eliminate any forms that create waste.</a:t>
            </a:r>
          </a:p>
          <a:p>
            <a:pPr marL="182880" indent="-182880" fontAlgn="auto">
              <a:spcAft>
                <a:spcPts val="0"/>
              </a:spcAft>
              <a:buFont typeface="Wingdings" panose="05000000000000000000" pitchFamily="2" charset="2"/>
              <a:buNone/>
              <a:defRPr/>
            </a:pPr>
            <a:r>
              <a:rPr lang="en-US" sz="2400" b="1" dirty="0" smtClean="0">
                <a:latin typeface="Calibri" pitchFamily="34" charset="0"/>
              </a:rPr>
              <a:t>The plan:</a:t>
            </a:r>
          </a:p>
          <a:p>
            <a:pPr marL="182880" indent="-182880" fontAlgn="auto">
              <a:spcAft>
                <a:spcPts val="0"/>
              </a:spcAft>
              <a:buFont typeface="Arial" pitchFamily="34" charset="0"/>
              <a:buChar char="•"/>
              <a:defRPr/>
            </a:pPr>
            <a:endParaRPr lang="en-US" sz="3200" dirty="0" smtClean="0"/>
          </a:p>
          <a:p>
            <a:pPr marL="0" indent="0" fontAlgn="auto">
              <a:spcAft>
                <a:spcPts val="0"/>
              </a:spcAft>
              <a:buFont typeface="Wingdings" panose="05000000000000000000" pitchFamily="2" charset="2"/>
              <a:buNone/>
              <a:defRPr/>
            </a:pPr>
            <a:endParaRPr lang="en-US" sz="3200" dirty="0">
              <a:latin typeface="Calibri" pitchFamily="34" charset="0"/>
            </a:endParaRPr>
          </a:p>
        </p:txBody>
      </p:sp>
      <p:pic>
        <p:nvPicPr>
          <p:cNvPr id="9219" name="Picture 4" descr="cct_v4_header_01.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638" y="6051929"/>
            <a:ext cx="10795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401638" y="473075"/>
            <a:ext cx="11352212" cy="1355725"/>
          </a:xfrm>
          <a:prstGeom prst="rect">
            <a:avLst/>
          </a:prstGeom>
          <a:solidFill>
            <a:srgbClr val="3366CC"/>
          </a:solidFill>
        </p:spPr>
        <p:txBody>
          <a:bodyPr anchor="ctr">
            <a:normAutofit/>
          </a:bodyPr>
          <a:lstStyle/>
          <a:p>
            <a:pPr algn="ctr" fontAlgn="auto">
              <a:lnSpc>
                <a:spcPct val="90000"/>
              </a:lnSpc>
              <a:spcAft>
                <a:spcPts val="0"/>
              </a:spcAft>
              <a:defRPr/>
            </a:pPr>
            <a:r>
              <a:rPr lang="en-US" sz="4800" b="1" dirty="0">
                <a:solidFill>
                  <a:schemeClr val="bg1"/>
                </a:solidFill>
                <a:latin typeface="Calibri" pitchFamily="34" charset="0"/>
                <a:cs typeface="+mn-cs"/>
              </a:rPr>
              <a:t>DECD: Enterprise Zones</a:t>
            </a:r>
            <a:br>
              <a:rPr lang="en-US" sz="4800" b="1" dirty="0">
                <a:solidFill>
                  <a:schemeClr val="bg1"/>
                </a:solidFill>
                <a:latin typeface="Calibri" pitchFamily="34" charset="0"/>
                <a:cs typeface="+mn-cs"/>
              </a:rPr>
            </a:br>
            <a:r>
              <a:rPr lang="en-US" sz="4000" b="1" dirty="0">
                <a:solidFill>
                  <a:schemeClr val="bg1"/>
                </a:solidFill>
                <a:latin typeface="Calibri" pitchFamily="34" charset="0"/>
                <a:cs typeface="+mn-cs"/>
              </a:rPr>
              <a:t>November 2013</a:t>
            </a:r>
            <a:endParaRPr lang="en-US" sz="4500" b="1" dirty="0">
              <a:solidFill>
                <a:schemeClr val="bg1"/>
              </a:solidFill>
              <a:latin typeface="Calibri" pitchFamily="34" charset="0"/>
              <a:ea typeface="+mj-ea"/>
              <a:cs typeface="+mj-cs"/>
            </a:endParaRPr>
          </a:p>
        </p:txBody>
      </p:sp>
      <p:graphicFrame>
        <p:nvGraphicFramePr>
          <p:cNvPr id="7" name="Content Placeholder 6"/>
          <p:cNvGraphicFramePr>
            <a:graphicFrameLocks/>
          </p:cNvGraphicFramePr>
          <p:nvPr>
            <p:extLst>
              <p:ext uri="{D42A27DB-BD31-4B8C-83A1-F6EECF244321}">
                <p14:modId xmlns:p14="http://schemas.microsoft.com/office/powerpoint/2010/main" val="2832567399"/>
              </p:ext>
            </p:extLst>
          </p:nvPr>
        </p:nvGraphicFramePr>
        <p:xfrm>
          <a:off x="1604681" y="3777521"/>
          <a:ext cx="9562991" cy="23672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35"/>
          <p:cNvSpPr txBox="1">
            <a:spLocks noChangeArrowheads="1"/>
          </p:cNvSpPr>
          <p:nvPr/>
        </p:nvSpPr>
        <p:spPr bwMode="auto">
          <a:xfrm>
            <a:off x="1694643" y="6142566"/>
            <a:ext cx="8766202" cy="461665"/>
          </a:xfrm>
          <a:prstGeom prst="rect">
            <a:avLst/>
          </a:prstGeom>
          <a:noFill/>
          <a:ln w="9525">
            <a:noFill/>
            <a:miter lim="800000"/>
            <a:headEnd/>
            <a:tailEnd/>
          </a:ln>
        </p:spPr>
        <p:txBody>
          <a:bodyPr wrap="square">
            <a:spAutoFit/>
          </a:bodyPr>
          <a:lstStyle/>
          <a:p>
            <a:pPr>
              <a:defRPr/>
            </a:pPr>
            <a:r>
              <a:rPr lang="en-US" sz="2400" dirty="0"/>
              <a:t>Connecticut Department of </a:t>
            </a:r>
            <a:r>
              <a:rPr lang="en-US" sz="2400" dirty="0" smtClean="0"/>
              <a:t>Economic and Community Development</a:t>
            </a:r>
            <a:endParaRPr lang="en-US" sz="2400" dirty="0"/>
          </a:p>
        </p:txBody>
      </p:sp>
    </p:spTree>
    <p:extLst>
      <p:ext uri="{BB962C8B-B14F-4D97-AF65-F5344CB8AC3E}">
        <p14:creationId xmlns:p14="http://schemas.microsoft.com/office/powerpoint/2010/main" val="1973973169"/>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2625" y="2244725"/>
            <a:ext cx="10972800" cy="3613150"/>
          </a:xfrm>
        </p:spPr>
        <p:txBody>
          <a:bodyPr rtlCol="0">
            <a:normAutofit/>
          </a:bodyPr>
          <a:lstStyle/>
          <a:p>
            <a:pPr marL="182880" indent="-182880" fontAlgn="auto">
              <a:spcAft>
                <a:spcPts val="0"/>
              </a:spcAft>
              <a:buFont typeface="Wingdings" panose="05000000000000000000" pitchFamily="2" charset="2"/>
              <a:buNone/>
              <a:defRPr/>
            </a:pPr>
            <a:r>
              <a:rPr lang="en-US" sz="3200" b="1" dirty="0" smtClean="0">
                <a:latin typeface="Calibri" pitchFamily="34" charset="0"/>
              </a:rPr>
              <a:t>Results:</a:t>
            </a:r>
            <a:endParaRPr lang="en-US" b="1" dirty="0" smtClean="0">
              <a:latin typeface="Calibri" pitchFamily="34" charset="0"/>
            </a:endParaRPr>
          </a:p>
          <a:p>
            <a:pPr marL="182880" indent="-182880" fontAlgn="auto">
              <a:spcAft>
                <a:spcPts val="0"/>
              </a:spcAft>
              <a:defRPr/>
            </a:pPr>
            <a:r>
              <a:rPr lang="en-US" dirty="0" smtClean="0">
                <a:latin typeface="Calibri" pitchFamily="34" charset="0"/>
              </a:rPr>
              <a:t>Team consisting of towns, OPM and DECD mapped process and streamlined it. Identified follow-up items to be completed.</a:t>
            </a:r>
          </a:p>
          <a:p>
            <a:pPr marL="182880" indent="-182880" fontAlgn="auto">
              <a:spcAft>
                <a:spcPts val="0"/>
              </a:spcAft>
              <a:defRPr/>
            </a:pPr>
            <a:r>
              <a:rPr lang="en-US" dirty="0" smtClean="0">
                <a:latin typeface="Calibri" pitchFamily="34" charset="0"/>
              </a:rPr>
              <a:t>Pre-application eliminated, wait time reduced from 12 days to 2 days, database of EZ information competed and uploaded onto DECD website, quarterly training meetings started March 2014. </a:t>
            </a:r>
          </a:p>
          <a:p>
            <a:pPr marL="0" indent="0" fontAlgn="auto">
              <a:spcAft>
                <a:spcPts val="0"/>
              </a:spcAft>
              <a:buFont typeface="Wingdings" panose="05000000000000000000" pitchFamily="2" charset="2"/>
              <a:buNone/>
              <a:defRPr/>
            </a:pPr>
            <a:endParaRPr lang="en-US" sz="3600" dirty="0">
              <a:latin typeface="Calibri" pitchFamily="34" charset="0"/>
            </a:endParaRPr>
          </a:p>
        </p:txBody>
      </p:sp>
      <p:pic>
        <p:nvPicPr>
          <p:cNvPr id="10243" name="Picture 4" descr="cct_v4_header_01.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5949950"/>
            <a:ext cx="10795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401638" y="473075"/>
            <a:ext cx="11352212" cy="1355725"/>
          </a:xfrm>
          <a:prstGeom prst="rect">
            <a:avLst/>
          </a:prstGeom>
          <a:solidFill>
            <a:srgbClr val="3366CC"/>
          </a:solidFill>
        </p:spPr>
        <p:txBody>
          <a:bodyPr anchor="ctr">
            <a:normAutofit/>
          </a:bodyPr>
          <a:lstStyle/>
          <a:p>
            <a:pPr algn="ctr" fontAlgn="auto">
              <a:lnSpc>
                <a:spcPct val="90000"/>
              </a:lnSpc>
              <a:spcAft>
                <a:spcPts val="0"/>
              </a:spcAft>
              <a:defRPr/>
            </a:pPr>
            <a:r>
              <a:rPr lang="en-US" sz="4800" b="1" dirty="0">
                <a:solidFill>
                  <a:schemeClr val="bg1"/>
                </a:solidFill>
                <a:latin typeface="Calibri" pitchFamily="34" charset="0"/>
                <a:cs typeface="+mn-cs"/>
              </a:rPr>
              <a:t>DECD: Enterprise Zones</a:t>
            </a:r>
            <a:br>
              <a:rPr lang="en-US" sz="4800" b="1" dirty="0">
                <a:solidFill>
                  <a:schemeClr val="bg1"/>
                </a:solidFill>
                <a:latin typeface="Calibri" pitchFamily="34" charset="0"/>
                <a:cs typeface="+mn-cs"/>
              </a:rPr>
            </a:br>
            <a:r>
              <a:rPr lang="en-US" sz="4000" b="1" dirty="0">
                <a:solidFill>
                  <a:schemeClr val="bg1"/>
                </a:solidFill>
                <a:latin typeface="Calibri" pitchFamily="34" charset="0"/>
                <a:cs typeface="+mn-cs"/>
              </a:rPr>
              <a:t>November 2013</a:t>
            </a:r>
            <a:endParaRPr lang="en-US" sz="4500" b="1" dirty="0">
              <a:solidFill>
                <a:schemeClr val="bg1"/>
              </a:solidFill>
              <a:latin typeface="Calibri" pitchFamily="34" charset="0"/>
              <a:ea typeface="+mj-ea"/>
              <a:cs typeface="+mj-cs"/>
            </a:endParaRPr>
          </a:p>
        </p:txBody>
      </p:sp>
      <p:sp>
        <p:nvSpPr>
          <p:cNvPr id="5" name="TextBox 35"/>
          <p:cNvSpPr txBox="1">
            <a:spLocks noChangeArrowheads="1"/>
          </p:cNvSpPr>
          <p:nvPr/>
        </p:nvSpPr>
        <p:spPr bwMode="auto">
          <a:xfrm>
            <a:off x="1694643" y="6131223"/>
            <a:ext cx="8766202" cy="461665"/>
          </a:xfrm>
          <a:prstGeom prst="rect">
            <a:avLst/>
          </a:prstGeom>
          <a:noFill/>
          <a:ln w="9525">
            <a:noFill/>
            <a:miter lim="800000"/>
            <a:headEnd/>
            <a:tailEnd/>
          </a:ln>
        </p:spPr>
        <p:txBody>
          <a:bodyPr wrap="square">
            <a:spAutoFit/>
          </a:bodyPr>
          <a:lstStyle/>
          <a:p>
            <a:pPr>
              <a:defRPr/>
            </a:pPr>
            <a:r>
              <a:rPr lang="en-US" sz="2400" dirty="0"/>
              <a:t>Connecticut Department of </a:t>
            </a:r>
            <a:r>
              <a:rPr lang="en-US" sz="2400" dirty="0" smtClean="0"/>
              <a:t>Economic and Community Development</a:t>
            </a:r>
            <a:endParaRPr lang="en-US" sz="2400" dirty="0"/>
          </a:p>
        </p:txBody>
      </p:sp>
    </p:spTree>
    <p:extLst>
      <p:ext uri="{BB962C8B-B14F-4D97-AF65-F5344CB8AC3E}">
        <p14:creationId xmlns:p14="http://schemas.microsoft.com/office/powerpoint/2010/main" val="133662310"/>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7FDE"/>
                </a:solidFill>
                <a:latin typeface="+mn-lt"/>
              </a:rPr>
              <a:t>Employee Engagement</a:t>
            </a:r>
            <a:endParaRPr lang="en-US" b="1" dirty="0">
              <a:solidFill>
                <a:srgbClr val="007FDE"/>
              </a:solidFill>
              <a:latin typeface="+mn-l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26" y="5519315"/>
            <a:ext cx="1287748" cy="1287748"/>
          </a:xfrm>
          <a:prstGeom prst="rect">
            <a:avLst/>
          </a:prstGeom>
        </p:spPr>
      </p:pic>
      <p:sp>
        <p:nvSpPr>
          <p:cNvPr id="9" name="TextBox 35"/>
          <p:cNvSpPr txBox="1">
            <a:spLocks noChangeArrowheads="1"/>
          </p:cNvSpPr>
          <p:nvPr/>
        </p:nvSpPr>
        <p:spPr bwMode="auto">
          <a:xfrm>
            <a:off x="1482074" y="6037288"/>
            <a:ext cx="8766202" cy="461665"/>
          </a:xfrm>
          <a:prstGeom prst="rect">
            <a:avLst/>
          </a:prstGeom>
          <a:noFill/>
          <a:ln w="9525">
            <a:noFill/>
            <a:miter lim="800000"/>
            <a:headEnd/>
            <a:tailEnd/>
          </a:ln>
        </p:spPr>
        <p:txBody>
          <a:bodyPr wrap="square">
            <a:spAutoFit/>
          </a:bodyPr>
          <a:lstStyle/>
          <a:p>
            <a:pPr>
              <a:defRPr/>
            </a:pPr>
            <a:r>
              <a:rPr lang="en-US" sz="2400" dirty="0"/>
              <a:t>Connecticut Department of </a:t>
            </a:r>
            <a:r>
              <a:rPr lang="en-US" sz="2400" dirty="0" smtClean="0"/>
              <a:t>Correction</a:t>
            </a:r>
            <a:endParaRPr lang="en-US" sz="24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2707" y="1738756"/>
            <a:ext cx="3946586" cy="347922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592615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2057400" y="258763"/>
            <a:ext cx="8229600" cy="1143000"/>
          </a:xfrm>
        </p:spPr>
        <p:txBody>
          <a:bodyPr>
            <a:normAutofit fontScale="90000"/>
          </a:bodyPr>
          <a:lstStyle/>
          <a:p>
            <a:pPr algn="ctr"/>
            <a:r>
              <a:rPr lang="en-US" altLang="en-US" b="1" dirty="0">
                <a:solidFill>
                  <a:srgbClr val="007FDE"/>
                </a:solidFill>
                <a:latin typeface="+mn-lt"/>
              </a:rPr>
              <a:t>Current Stream Mapping </a:t>
            </a:r>
            <a:br>
              <a:rPr lang="en-US" altLang="en-US" b="1" dirty="0">
                <a:solidFill>
                  <a:srgbClr val="007FDE"/>
                </a:solidFill>
                <a:latin typeface="+mn-lt"/>
              </a:rPr>
            </a:br>
            <a:r>
              <a:rPr lang="en-US" altLang="en-US" b="1" dirty="0">
                <a:solidFill>
                  <a:srgbClr val="007FDE"/>
                </a:solidFill>
                <a:latin typeface="+mn-lt"/>
              </a:rPr>
              <a:t>by Region</a:t>
            </a:r>
          </a:p>
        </p:txBody>
      </p:sp>
      <p:pic>
        <p:nvPicPr>
          <p:cNvPr id="307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524001"/>
            <a:ext cx="6477000"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Box 2"/>
          <p:cNvSpPr txBox="1">
            <a:spLocks noChangeArrowheads="1"/>
          </p:cNvSpPr>
          <p:nvPr/>
        </p:nvSpPr>
        <p:spPr bwMode="auto">
          <a:xfrm>
            <a:off x="2743200" y="4114801"/>
            <a:ext cx="7162800"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pPr>
            <a:r>
              <a:rPr lang="en-US" altLang="en-US" sz="2000" dirty="0">
                <a:latin typeface="+mn-lt"/>
              </a:rPr>
              <a:t>  Regions vary in their licensure process</a:t>
            </a:r>
          </a:p>
          <a:p>
            <a:pPr lvl="1">
              <a:buFont typeface="Wingdings" panose="05000000000000000000" pitchFamily="2" charset="2"/>
              <a:buChar char="Ø"/>
            </a:pPr>
            <a:r>
              <a:rPr lang="en-US" altLang="en-US" sz="2000" dirty="0">
                <a:latin typeface="+mn-lt"/>
              </a:rPr>
              <a:t>  2 of the 6 regions do not utilize CAFAP for inquiries</a:t>
            </a:r>
          </a:p>
          <a:p>
            <a:pPr lvl="1">
              <a:buFont typeface="Wingdings" panose="05000000000000000000" pitchFamily="2" charset="2"/>
              <a:buChar char="Ø"/>
            </a:pPr>
            <a:r>
              <a:rPr lang="en-US" altLang="en-US" sz="2000" dirty="0">
                <a:latin typeface="+mn-lt"/>
              </a:rPr>
              <a:t>  Staffing utilization discrepancies  </a:t>
            </a:r>
          </a:p>
          <a:p>
            <a:pPr lvl="1">
              <a:buFont typeface="Wingdings" panose="05000000000000000000" pitchFamily="2" charset="2"/>
              <a:buChar char="Ø"/>
            </a:pPr>
            <a:r>
              <a:rPr lang="en-US" altLang="en-US" sz="2000" dirty="0">
                <a:latin typeface="+mn-lt"/>
              </a:rPr>
              <a:t>  Documentation/Forms varies between regions</a:t>
            </a:r>
          </a:p>
          <a:p>
            <a:pPr lvl="1">
              <a:buFont typeface="Wingdings" panose="05000000000000000000" pitchFamily="2" charset="2"/>
              <a:buChar char="Ø"/>
            </a:pPr>
            <a:r>
              <a:rPr lang="en-US" altLang="en-US" sz="2000" dirty="0">
                <a:solidFill>
                  <a:srgbClr val="000000"/>
                </a:solidFill>
                <a:latin typeface="+mn-lt"/>
              </a:rPr>
              <a:t>  Target populations vary</a:t>
            </a:r>
          </a:p>
          <a:p>
            <a:pPr lvl="1">
              <a:buFont typeface="Wingdings" panose="05000000000000000000" pitchFamily="2" charset="2"/>
              <a:buChar char="Ø"/>
            </a:pPr>
            <a:r>
              <a:rPr lang="en-US" altLang="en-US" sz="2000" dirty="0">
                <a:solidFill>
                  <a:srgbClr val="000000"/>
                </a:solidFill>
                <a:latin typeface="+mn-lt"/>
              </a:rPr>
              <a:t>  Availability of PRIDE (wait time up to 3 months)</a:t>
            </a:r>
          </a:p>
          <a:p>
            <a:pPr lvl="1">
              <a:buFont typeface="Wingdings" panose="05000000000000000000" pitchFamily="2" charset="2"/>
              <a:buChar char="Ø"/>
            </a:pPr>
            <a:r>
              <a:rPr lang="en-US" altLang="en-US" sz="2000" dirty="0">
                <a:solidFill>
                  <a:srgbClr val="000000"/>
                </a:solidFill>
                <a:latin typeface="+mn-lt"/>
              </a:rPr>
              <a:t>  Supervisory and Managerial approval process </a:t>
            </a:r>
          </a:p>
          <a:p>
            <a:pPr lvl="1">
              <a:buFontTx/>
              <a:buChar char="•"/>
            </a:pPr>
            <a:endParaRPr lang="en-US" altLang="en-US" sz="2000" dirty="0">
              <a:latin typeface="+mn-lt"/>
            </a:endParaRPr>
          </a:p>
        </p:txBody>
      </p:sp>
      <p:pic>
        <p:nvPicPr>
          <p:cNvPr id="3077" name="Picture 6" descr="Connecticut Foster Adopt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2453" y="0"/>
            <a:ext cx="180975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0025" y="73026"/>
            <a:ext cx="14763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792994"/>
      </p:ext>
    </p:extLst>
  </p:cSld>
  <p:clrMapOvr>
    <a:masterClrMapping/>
  </p:clrMapOvr>
  <p:transition spd="slow">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1"/>
          <p:cNvSpPr>
            <a:spLocks noGrp="1" noChangeArrowheads="1"/>
          </p:cNvSpPr>
          <p:nvPr>
            <p:ph type="body" sz="half" idx="4294967295"/>
          </p:nvPr>
        </p:nvSpPr>
        <p:spPr>
          <a:xfrm>
            <a:off x="1981200" y="4343400"/>
            <a:ext cx="8686800" cy="2362200"/>
          </a:xfrm>
        </p:spPr>
        <p:txBody>
          <a:bodyPr>
            <a:normAutofit lnSpcReduction="10000"/>
          </a:bodyPr>
          <a:lstStyle/>
          <a:p>
            <a:pPr>
              <a:lnSpc>
                <a:spcPct val="80000"/>
              </a:lnSpc>
              <a:buFont typeface="Wingdings" panose="05000000000000000000" pitchFamily="2" charset="2"/>
              <a:buChar char="Ø"/>
            </a:pPr>
            <a:r>
              <a:rPr lang="en-US" altLang="en-US" sz="1600" dirty="0"/>
              <a:t>6 Regions will have standardized process from inquiry to licensure</a:t>
            </a:r>
          </a:p>
          <a:p>
            <a:pPr lvl="1">
              <a:lnSpc>
                <a:spcPct val="80000"/>
              </a:lnSpc>
              <a:buFont typeface="Wingdings" panose="05000000000000000000" pitchFamily="2" charset="2"/>
              <a:buChar char="Ø"/>
            </a:pPr>
            <a:r>
              <a:rPr lang="en-US" altLang="en-US" sz="1400" dirty="0"/>
              <a:t>All 6 Regions will utilize CAFAP services as contracted from inquiry phone call to attendance at Open House</a:t>
            </a:r>
          </a:p>
          <a:p>
            <a:pPr>
              <a:lnSpc>
                <a:spcPct val="80000"/>
              </a:lnSpc>
              <a:buFont typeface="Wingdings" panose="05000000000000000000" pitchFamily="2" charset="2"/>
              <a:buChar char="Ø"/>
            </a:pPr>
            <a:r>
              <a:rPr lang="en-US" altLang="en-US" sz="1600" dirty="0"/>
              <a:t>Family will not wait more than 2 weeks to be offered a PRIDE class to attend OR Schedule Pride classes every 2 weeks</a:t>
            </a:r>
          </a:p>
          <a:p>
            <a:pPr lvl="1">
              <a:lnSpc>
                <a:spcPct val="80000"/>
              </a:lnSpc>
              <a:buFont typeface="Wingdings" panose="05000000000000000000" pitchFamily="2" charset="2"/>
              <a:buChar char="Ø"/>
            </a:pPr>
            <a:r>
              <a:rPr lang="en-US" altLang="en-US" sz="1400" dirty="0"/>
              <a:t>Offer a consolidated PRIDE (</a:t>
            </a:r>
            <a:r>
              <a:rPr lang="en-US" altLang="en-US" sz="1400" dirty="0" err="1"/>
              <a:t>ie</a:t>
            </a:r>
            <a:r>
              <a:rPr lang="en-US" altLang="en-US" sz="1400" dirty="0"/>
              <a:t>: 2 times per week or all day Saturday)</a:t>
            </a:r>
          </a:p>
          <a:p>
            <a:pPr>
              <a:lnSpc>
                <a:spcPct val="80000"/>
              </a:lnSpc>
              <a:buFont typeface="Wingdings" panose="05000000000000000000" pitchFamily="2" charset="2"/>
              <a:buChar char="Ø"/>
            </a:pPr>
            <a:r>
              <a:rPr lang="en-US" altLang="en-US" sz="1600" dirty="0"/>
              <a:t>Standardize and reduce number of forms</a:t>
            </a:r>
          </a:p>
          <a:p>
            <a:pPr>
              <a:lnSpc>
                <a:spcPct val="80000"/>
              </a:lnSpc>
              <a:buFont typeface="Wingdings" panose="05000000000000000000" pitchFamily="2" charset="2"/>
              <a:buChar char="Ø"/>
            </a:pPr>
            <a:r>
              <a:rPr lang="en-US" altLang="en-US" sz="1600" dirty="0"/>
              <a:t>Reduce the wait time for background checks</a:t>
            </a:r>
          </a:p>
          <a:p>
            <a:pPr>
              <a:lnSpc>
                <a:spcPct val="80000"/>
              </a:lnSpc>
              <a:buFont typeface="Wingdings" panose="05000000000000000000" pitchFamily="2" charset="2"/>
              <a:buChar char="Ø"/>
            </a:pPr>
            <a:r>
              <a:rPr lang="en-US" altLang="en-US" sz="1600" dirty="0"/>
              <a:t>Full of use of enhanced technology </a:t>
            </a:r>
          </a:p>
          <a:p>
            <a:pPr>
              <a:lnSpc>
                <a:spcPct val="80000"/>
              </a:lnSpc>
              <a:buFont typeface="Wingdings" panose="05000000000000000000" pitchFamily="2" charset="2"/>
              <a:buChar char="Ø"/>
            </a:pPr>
            <a:r>
              <a:rPr lang="en-US" altLang="en-US" sz="1600" dirty="0"/>
              <a:t>Expedite the approval process for final licensure</a:t>
            </a:r>
          </a:p>
          <a:p>
            <a:pPr>
              <a:lnSpc>
                <a:spcPct val="80000"/>
              </a:lnSpc>
              <a:buFont typeface="Wingdings" panose="05000000000000000000" pitchFamily="2" charset="2"/>
              <a:buChar char="Ø"/>
            </a:pPr>
            <a:endParaRPr lang="en-US" altLang="en-US" sz="1600" dirty="0"/>
          </a:p>
          <a:p>
            <a:pPr>
              <a:lnSpc>
                <a:spcPct val="80000"/>
              </a:lnSpc>
            </a:pPr>
            <a:endParaRPr lang="en-US" altLang="en-US" sz="1400" dirty="0"/>
          </a:p>
        </p:txBody>
      </p:sp>
      <p:sp>
        <p:nvSpPr>
          <p:cNvPr id="4099" name="Rectangle 23"/>
          <p:cNvSpPr>
            <a:spLocks noChangeArrowheads="1"/>
          </p:cNvSpPr>
          <p:nvPr/>
        </p:nvSpPr>
        <p:spPr bwMode="auto">
          <a:xfrm>
            <a:off x="2171700" y="420688"/>
            <a:ext cx="7924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400" b="1" dirty="0">
                <a:solidFill>
                  <a:srgbClr val="007FDE"/>
                </a:solidFill>
                <a:latin typeface="+mn-lt"/>
              </a:rPr>
              <a:t>Future Stream Mapping</a:t>
            </a:r>
          </a:p>
        </p:txBody>
      </p:sp>
      <p:pic>
        <p:nvPicPr>
          <p:cNvPr id="4100" name="Content Placeholder 2"/>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2133600" y="1371600"/>
            <a:ext cx="8001000" cy="2851150"/>
          </a:xfrm>
        </p:spPr>
      </p:pic>
      <p:pic>
        <p:nvPicPr>
          <p:cNvPr id="4101" name="Picture 7" descr="Connecticut Foster Adopt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2250" y="23813"/>
            <a:ext cx="180975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3825" y="96838"/>
            <a:ext cx="14763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094999"/>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9"/>
          <p:cNvSpPr>
            <a:spLocks noChangeArrowheads="1"/>
          </p:cNvSpPr>
          <p:nvPr/>
        </p:nvSpPr>
        <p:spPr bwMode="auto">
          <a:xfrm>
            <a:off x="2332038" y="804864"/>
            <a:ext cx="75438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000" b="1" dirty="0">
                <a:solidFill>
                  <a:srgbClr val="007FDE"/>
                </a:solidFill>
                <a:latin typeface="+mn-lt"/>
              </a:rPr>
              <a:t>Current Stream Mapping </a:t>
            </a:r>
          </a:p>
        </p:txBody>
      </p:sp>
      <p:sp>
        <p:nvSpPr>
          <p:cNvPr id="5123" name="Rectangle 13"/>
          <p:cNvSpPr>
            <a:spLocks noChangeArrowheads="1"/>
          </p:cNvSpPr>
          <p:nvPr/>
        </p:nvSpPr>
        <p:spPr bwMode="auto">
          <a:xfrm>
            <a:off x="5562600" y="2743200"/>
            <a:ext cx="43434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90000"/>
              </a:lnSpc>
            </a:pPr>
            <a:endParaRPr lang="en-US" altLang="en-US" sz="2000"/>
          </a:p>
          <a:p>
            <a:pPr>
              <a:lnSpc>
                <a:spcPct val="90000"/>
              </a:lnSpc>
            </a:pPr>
            <a:endParaRPr lang="en-US" altLang="en-US" sz="2000"/>
          </a:p>
          <a:p>
            <a:pPr>
              <a:lnSpc>
                <a:spcPct val="90000"/>
              </a:lnSpc>
            </a:pPr>
            <a:endParaRPr lang="en-US" altLang="en-US" sz="2000"/>
          </a:p>
        </p:txBody>
      </p:sp>
      <p:pic>
        <p:nvPicPr>
          <p:cNvPr id="512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1" y="3152775"/>
            <a:ext cx="2011363"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Box 4"/>
          <p:cNvSpPr txBox="1">
            <a:spLocks noChangeArrowheads="1"/>
          </p:cNvSpPr>
          <p:nvPr/>
        </p:nvSpPr>
        <p:spPr bwMode="auto">
          <a:xfrm>
            <a:off x="3429000" y="1752601"/>
            <a:ext cx="71628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a:spcBef>
                <a:spcPct val="20000"/>
              </a:spcBef>
              <a:buChar char="•"/>
              <a:defRPr sz="2400">
                <a:solidFill>
                  <a:schemeClr val="tx1"/>
                </a:solidFill>
                <a:latin typeface="Arial" panose="020B0604020202020204" pitchFamily="34" charset="0"/>
                <a:cs typeface="Arial" panose="020B0604020202020204" pitchFamily="34" charset="0"/>
              </a:defRPr>
            </a:lvl3pPr>
            <a:lvl4pPr>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pPr>
            <a:r>
              <a:rPr lang="en-US" altLang="en-US" sz="2000" b="1" dirty="0">
                <a:latin typeface="+mn-lt"/>
              </a:rPr>
              <a:t>Department of Emergency Services and Public Protection</a:t>
            </a:r>
          </a:p>
          <a:p>
            <a:pPr lvl="1">
              <a:buFontTx/>
              <a:buNone/>
            </a:pPr>
            <a:endParaRPr lang="en-US" altLang="en-US" sz="400" dirty="0">
              <a:latin typeface="+mn-lt"/>
            </a:endParaRPr>
          </a:p>
          <a:p>
            <a:pPr lvl="1">
              <a:buFontTx/>
              <a:buNone/>
            </a:pPr>
            <a:endParaRPr lang="en-US" altLang="en-US" sz="400" dirty="0">
              <a:latin typeface="+mn-lt"/>
            </a:endParaRPr>
          </a:p>
          <a:p>
            <a:pPr lvl="1">
              <a:buFontTx/>
              <a:buNone/>
            </a:pPr>
            <a:r>
              <a:rPr lang="en-US" altLang="en-US" sz="1800" dirty="0">
                <a:latin typeface="+mn-lt"/>
              </a:rPr>
              <a:t>Two divisions perform criminal background checks</a:t>
            </a:r>
          </a:p>
          <a:p>
            <a:pPr lvl="2">
              <a:buFont typeface="Wingdings" panose="05000000000000000000" pitchFamily="2" charset="2"/>
              <a:buChar char="§"/>
            </a:pPr>
            <a:r>
              <a:rPr lang="en-US" altLang="en-US" sz="1800" dirty="0">
                <a:latin typeface="+mn-lt"/>
              </a:rPr>
              <a:t>  SPBI (up to 35 days to return)</a:t>
            </a:r>
          </a:p>
          <a:p>
            <a:pPr lvl="3">
              <a:buFontTx/>
              <a:buChar char="•"/>
            </a:pPr>
            <a:r>
              <a:rPr lang="en-US" altLang="en-US" sz="1800" dirty="0">
                <a:latin typeface="+mn-lt"/>
              </a:rPr>
              <a:t>  State and Federal fingerprint supported criminal 	history checks </a:t>
            </a:r>
          </a:p>
          <a:p>
            <a:pPr lvl="2">
              <a:buFont typeface="Wingdings" panose="05000000000000000000" pitchFamily="2" charset="2"/>
              <a:buChar char="§"/>
            </a:pPr>
            <a:r>
              <a:rPr lang="en-US" altLang="en-US" sz="1800" dirty="0">
                <a:latin typeface="+mn-lt"/>
              </a:rPr>
              <a:t>  BIU (2 to 5 months to return)</a:t>
            </a:r>
          </a:p>
          <a:p>
            <a:pPr lvl="3">
              <a:buFontTx/>
              <a:buChar char="•"/>
            </a:pPr>
            <a:r>
              <a:rPr lang="en-US" altLang="en-US" sz="1800" dirty="0">
                <a:latin typeface="+mn-lt"/>
              </a:rPr>
              <a:t>  Local PD </a:t>
            </a:r>
          </a:p>
          <a:p>
            <a:pPr lvl="3">
              <a:buFontTx/>
              <a:buChar char="•"/>
            </a:pPr>
            <a:r>
              <a:rPr lang="en-US" altLang="en-US" sz="1800" dirty="0">
                <a:latin typeface="+mn-lt"/>
              </a:rPr>
              <a:t>  State Criminal History</a:t>
            </a:r>
          </a:p>
          <a:p>
            <a:pPr lvl="3">
              <a:buFontTx/>
              <a:buChar char="•"/>
            </a:pPr>
            <a:r>
              <a:rPr lang="en-US" altLang="en-US" sz="1800" dirty="0">
                <a:latin typeface="+mn-lt"/>
              </a:rPr>
              <a:t>  State Police Activity</a:t>
            </a:r>
          </a:p>
          <a:p>
            <a:pPr lvl="3">
              <a:buFontTx/>
              <a:buChar char="•"/>
            </a:pPr>
            <a:r>
              <a:rPr lang="en-US" altLang="en-US" sz="1800" dirty="0">
                <a:latin typeface="+mn-lt"/>
              </a:rPr>
              <a:t>  Sex Offender</a:t>
            </a:r>
          </a:p>
          <a:p>
            <a:pPr lvl="3">
              <a:buFontTx/>
              <a:buChar char="•"/>
            </a:pPr>
            <a:r>
              <a:rPr lang="en-US" altLang="en-US" sz="1800" dirty="0">
                <a:latin typeface="+mn-lt"/>
              </a:rPr>
              <a:t>  DMV</a:t>
            </a:r>
          </a:p>
          <a:p>
            <a:pPr lvl="3">
              <a:buFontTx/>
              <a:buChar char="•"/>
            </a:pPr>
            <a:r>
              <a:rPr lang="en-US" altLang="en-US" sz="1800" dirty="0">
                <a:latin typeface="+mn-lt"/>
              </a:rPr>
              <a:t>  Weapons Permit</a:t>
            </a:r>
          </a:p>
          <a:p>
            <a:pPr lvl="3">
              <a:buFontTx/>
              <a:buChar char="•"/>
            </a:pPr>
            <a:r>
              <a:rPr lang="en-US" altLang="en-US" sz="1800" dirty="0">
                <a:latin typeface="+mn-lt"/>
              </a:rPr>
              <a:t>  Department of Corrections</a:t>
            </a:r>
          </a:p>
        </p:txBody>
      </p:sp>
      <p:pic>
        <p:nvPicPr>
          <p:cNvPr id="5126" name="Picture 8" descr="Connecticut Foster Adopt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7345" y="84764"/>
            <a:ext cx="180975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6415" y="73026"/>
            <a:ext cx="14763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8423268"/>
      </p:ext>
    </p:extLst>
  </p:cSld>
  <p:clrMapOvr>
    <a:masterClrMapping/>
  </p:clrMapOvr>
  <p:transition spd="slow">
    <p:circl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34851" y="4922194"/>
            <a:ext cx="11755874" cy="34449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smtClean="0"/>
          </a:p>
          <a:p>
            <a:endParaRPr lang="en-US" sz="2000" dirty="0"/>
          </a:p>
        </p:txBody>
      </p:sp>
      <p:sp>
        <p:nvSpPr>
          <p:cNvPr id="3" name="Content Placeholder 2"/>
          <p:cNvSpPr>
            <a:spLocks noGrp="1"/>
          </p:cNvSpPr>
          <p:nvPr>
            <p:ph idx="1"/>
          </p:nvPr>
        </p:nvSpPr>
        <p:spPr>
          <a:xfrm>
            <a:off x="1936312" y="2451485"/>
            <a:ext cx="8555226" cy="3964306"/>
          </a:xfrm>
          <a:solidFill>
            <a:schemeClr val="bg1">
              <a:alpha val="64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algn="ctr"/>
            <a:endParaRPr lang="en-US" sz="1200" dirty="0" smtClean="0"/>
          </a:p>
          <a:p>
            <a:pPr marL="0" indent="0" algn="ctr">
              <a:buNone/>
            </a:pPr>
            <a:r>
              <a:rPr lang="en-US" sz="3600" dirty="0" smtClean="0"/>
              <a:t>Government is a Constrained Growth Industry and Must: </a:t>
            </a:r>
          </a:p>
          <a:p>
            <a:pPr marL="0" indent="0" algn="ctr">
              <a:buNone/>
            </a:pPr>
            <a:endParaRPr lang="en-US" sz="1800" dirty="0" smtClean="0"/>
          </a:p>
          <a:p>
            <a:pPr lvl="1" algn="ctr"/>
            <a:r>
              <a:rPr lang="en-US" sz="4000" dirty="0" smtClean="0"/>
              <a:t>Adapt</a:t>
            </a:r>
          </a:p>
          <a:p>
            <a:pPr lvl="1" algn="ctr"/>
            <a:r>
              <a:rPr lang="en-US" sz="4000" dirty="0" smtClean="0"/>
              <a:t>Respond</a:t>
            </a:r>
          </a:p>
          <a:p>
            <a:pPr lvl="1" algn="ctr"/>
            <a:r>
              <a:rPr lang="en-US" sz="4000" dirty="0" smtClean="0"/>
              <a:t>Serve</a:t>
            </a:r>
          </a:p>
          <a:p>
            <a:pPr marL="0" indent="0" algn="ctr">
              <a:buNone/>
            </a:pPr>
            <a:endParaRPr lang="en-US" sz="3600" dirty="0" smtClean="0"/>
          </a:p>
          <a:p>
            <a:pPr algn="ctr"/>
            <a:endParaRPr lang="en-US" sz="1050" dirty="0"/>
          </a:p>
          <a:p>
            <a:pPr algn="ctr"/>
            <a:endParaRPr lang="en-US" sz="4000" dirty="0"/>
          </a:p>
        </p:txBody>
      </p:sp>
      <p:sp>
        <p:nvSpPr>
          <p:cNvPr id="8" name="Title 1"/>
          <p:cNvSpPr>
            <a:spLocks noGrp="1"/>
          </p:cNvSpPr>
          <p:nvPr>
            <p:ph type="title"/>
          </p:nvPr>
        </p:nvSpPr>
        <p:spPr>
          <a:xfrm>
            <a:off x="1556569" y="451699"/>
            <a:ext cx="10515600" cy="1325563"/>
          </a:xfrm>
        </p:spPr>
        <p:txBody>
          <a:bodyPr>
            <a:normAutofit/>
          </a:bodyPr>
          <a:lstStyle/>
          <a:p>
            <a:pPr algn="ctr"/>
            <a:r>
              <a:rPr lang="en-US" sz="4200" b="1" dirty="0" smtClean="0">
                <a:solidFill>
                  <a:srgbClr val="0070C0"/>
                </a:solidFill>
                <a:latin typeface="+mn-lt"/>
              </a:rPr>
              <a:t>Continuous Improvement in </a:t>
            </a:r>
            <a:br>
              <a:rPr lang="en-US" sz="4200" b="1" dirty="0" smtClean="0">
                <a:solidFill>
                  <a:srgbClr val="0070C0"/>
                </a:solidFill>
                <a:latin typeface="+mn-lt"/>
              </a:rPr>
            </a:br>
            <a:r>
              <a:rPr lang="en-US" sz="4200" b="1" dirty="0" smtClean="0">
                <a:solidFill>
                  <a:srgbClr val="0070C0"/>
                </a:solidFill>
                <a:latin typeface="+mn-lt"/>
              </a:rPr>
              <a:t>Connecticut State Government</a:t>
            </a:r>
            <a:endParaRPr lang="en-US" sz="4200" b="1" dirty="0">
              <a:solidFill>
                <a:srgbClr val="0070C0"/>
              </a:solidFill>
              <a:latin typeface="+mn-lt"/>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38869">
            <a:off x="888562" y="66729"/>
            <a:ext cx="2095500" cy="2095500"/>
          </a:xfrm>
          <a:prstGeom prst="rect">
            <a:avLst/>
          </a:prstGeom>
        </p:spPr>
      </p:pic>
    </p:spTree>
    <p:extLst>
      <p:ext uri="{BB962C8B-B14F-4D97-AF65-F5344CB8AC3E}">
        <p14:creationId xmlns:p14="http://schemas.microsoft.com/office/powerpoint/2010/main" val="14447704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1981200" y="152400"/>
            <a:ext cx="8229600" cy="1143000"/>
          </a:xfrm>
        </p:spPr>
        <p:txBody>
          <a:bodyPr>
            <a:normAutofit fontScale="90000"/>
          </a:bodyPr>
          <a:lstStyle/>
          <a:p>
            <a:pPr algn="ctr"/>
            <a:r>
              <a:rPr lang="en-US" altLang="en-US" b="1" dirty="0">
                <a:solidFill>
                  <a:srgbClr val="007FDE"/>
                </a:solidFill>
                <a:latin typeface="+mn-lt"/>
              </a:rPr>
              <a:t>Future State</a:t>
            </a:r>
            <a:br>
              <a:rPr lang="en-US" altLang="en-US" b="1" dirty="0">
                <a:solidFill>
                  <a:srgbClr val="007FDE"/>
                </a:solidFill>
                <a:latin typeface="+mn-lt"/>
              </a:rPr>
            </a:br>
            <a:endParaRPr lang="en-US" altLang="en-US" b="1" dirty="0">
              <a:solidFill>
                <a:srgbClr val="007FDE"/>
              </a:solidFill>
              <a:latin typeface="+mn-lt"/>
            </a:endParaRPr>
          </a:p>
        </p:txBody>
      </p:sp>
      <p:sp>
        <p:nvSpPr>
          <p:cNvPr id="8195" name="Rectangle 10"/>
          <p:cNvSpPr>
            <a:spLocks noChangeArrowheads="1"/>
          </p:cNvSpPr>
          <p:nvPr/>
        </p:nvSpPr>
        <p:spPr bwMode="auto">
          <a:xfrm>
            <a:off x="1524000" y="3733800"/>
            <a:ext cx="9144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pPr>
            <a:endParaRPr lang="en-US" altLang="en-US" sz="2400" b="1"/>
          </a:p>
        </p:txBody>
      </p:sp>
      <p:pic>
        <p:nvPicPr>
          <p:cNvPr id="8196" name="Picture 7" descr="Connecticut Foster Adopt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8289" y="0"/>
            <a:ext cx="1809750"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6" descr="C:\Users\eduarte\AppData\Local\Microsoft\Windows\Temporary Internet Files\Content.IE5\SRURBD0Y\MP90044226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774700"/>
            <a:ext cx="35814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Box 1"/>
          <p:cNvSpPr txBox="1">
            <a:spLocks noChangeArrowheads="1"/>
          </p:cNvSpPr>
          <p:nvPr/>
        </p:nvSpPr>
        <p:spPr bwMode="auto">
          <a:xfrm>
            <a:off x="1828800" y="3431499"/>
            <a:ext cx="8839200"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dirty="0">
                <a:latin typeface="+mn-lt"/>
              </a:rPr>
              <a:t>LICENSURE PROCESS REDUCED FROM</a:t>
            </a:r>
          </a:p>
          <a:p>
            <a:pPr algn="ctr">
              <a:spcBef>
                <a:spcPct val="0"/>
              </a:spcBef>
              <a:buFontTx/>
              <a:buNone/>
            </a:pPr>
            <a:r>
              <a:rPr lang="en-US" altLang="en-US" sz="2800" b="1" dirty="0">
                <a:latin typeface="+mn-lt"/>
              </a:rPr>
              <a:t>6 - 9 MONTHS TO 3 - 4 MONTHS</a:t>
            </a:r>
            <a:endParaRPr lang="en-US" altLang="en-US" sz="300" b="1" dirty="0">
              <a:latin typeface="+mn-lt"/>
            </a:endParaRPr>
          </a:p>
          <a:p>
            <a:pPr algn="ctr">
              <a:spcBef>
                <a:spcPct val="0"/>
              </a:spcBef>
              <a:buFontTx/>
              <a:buNone/>
            </a:pPr>
            <a:endParaRPr lang="en-US" altLang="en-US" sz="800" dirty="0">
              <a:latin typeface="+mn-lt"/>
            </a:endParaRPr>
          </a:p>
          <a:p>
            <a:pPr lvl="1">
              <a:spcBef>
                <a:spcPct val="0"/>
              </a:spcBef>
              <a:buFont typeface="Arial" panose="020B0604020202020204" pitchFamily="34" charset="0"/>
              <a:buChar char="•"/>
            </a:pPr>
            <a:r>
              <a:rPr lang="en-US" altLang="en-US" sz="2000" dirty="0">
                <a:latin typeface="+mn-lt"/>
              </a:rPr>
              <a:t>Standardize and oversight of licensing process</a:t>
            </a:r>
          </a:p>
          <a:p>
            <a:pPr lvl="1">
              <a:spcBef>
                <a:spcPct val="0"/>
              </a:spcBef>
              <a:buFont typeface="Arial" panose="020B0604020202020204" pitchFamily="34" charset="0"/>
              <a:buChar char="•"/>
            </a:pPr>
            <a:r>
              <a:rPr lang="en-US" altLang="en-US" sz="2000" dirty="0">
                <a:latin typeface="+mn-lt"/>
              </a:rPr>
              <a:t>Standardize and oversight of forms and any proposed changes</a:t>
            </a:r>
          </a:p>
          <a:p>
            <a:pPr lvl="1">
              <a:spcBef>
                <a:spcPct val="0"/>
              </a:spcBef>
              <a:buFont typeface="Arial" panose="020B0604020202020204" pitchFamily="34" charset="0"/>
              <a:buChar char="•"/>
            </a:pPr>
            <a:r>
              <a:rPr lang="en-US" altLang="en-US" sz="2000" dirty="0">
                <a:latin typeface="+mn-lt"/>
              </a:rPr>
              <a:t>Shorter wait times for families starting PRIDE</a:t>
            </a:r>
          </a:p>
          <a:p>
            <a:pPr lvl="1">
              <a:spcBef>
                <a:spcPct val="0"/>
              </a:spcBef>
              <a:buFont typeface="Arial" panose="020B0604020202020204" pitchFamily="34" charset="0"/>
              <a:buChar char="•"/>
            </a:pPr>
            <a:r>
              <a:rPr lang="en-US" altLang="en-US" sz="2000" dirty="0">
                <a:latin typeface="+mn-lt"/>
              </a:rPr>
              <a:t>Shorter wait time for criminal checks up to 80% </a:t>
            </a:r>
          </a:p>
          <a:p>
            <a:pPr lvl="1">
              <a:spcBef>
                <a:spcPct val="0"/>
              </a:spcBef>
              <a:buFont typeface="Arial" panose="020B0604020202020204" pitchFamily="34" charset="0"/>
              <a:buChar char="•"/>
            </a:pPr>
            <a:r>
              <a:rPr lang="en-US" altLang="en-US" sz="2000" dirty="0">
                <a:latin typeface="+mn-lt"/>
              </a:rPr>
              <a:t>Money saved by elimination of BIU MOU</a:t>
            </a:r>
          </a:p>
          <a:p>
            <a:pPr lvl="1">
              <a:spcBef>
                <a:spcPct val="0"/>
              </a:spcBef>
              <a:buFont typeface="Arial" panose="020B0604020202020204" pitchFamily="34" charset="0"/>
              <a:buChar char="•"/>
            </a:pPr>
            <a:r>
              <a:rPr lang="en-US" altLang="en-US" sz="2000" dirty="0">
                <a:latin typeface="+mn-lt"/>
              </a:rPr>
              <a:t>Positive recruitment and retention outcomes</a:t>
            </a:r>
          </a:p>
          <a:p>
            <a:pPr lvl="1">
              <a:spcBef>
                <a:spcPct val="0"/>
              </a:spcBef>
              <a:buFont typeface="Arial" panose="020B0604020202020204" pitchFamily="34" charset="0"/>
              <a:buChar char="•"/>
            </a:pPr>
            <a:r>
              <a:rPr lang="en-US" altLang="en-US" sz="2000" dirty="0">
                <a:latin typeface="+mn-lt"/>
              </a:rPr>
              <a:t>Increase satisfaction for foster parents, children and staff</a:t>
            </a:r>
          </a:p>
          <a:p>
            <a:pPr>
              <a:spcBef>
                <a:spcPct val="0"/>
              </a:spcBef>
            </a:pPr>
            <a:endParaRPr lang="en-US" altLang="en-US" sz="2000" dirty="0">
              <a:latin typeface="+mn-lt"/>
            </a:endParaRPr>
          </a:p>
          <a:p>
            <a:pPr>
              <a:spcBef>
                <a:spcPct val="0"/>
              </a:spcBef>
            </a:pPr>
            <a:endParaRPr lang="en-US" altLang="en-US" sz="2000" dirty="0">
              <a:latin typeface="+mn-lt"/>
            </a:endParaRPr>
          </a:p>
          <a:p>
            <a:pPr>
              <a:spcBef>
                <a:spcPct val="0"/>
              </a:spcBef>
            </a:pPr>
            <a:endParaRPr lang="en-US" altLang="en-US" sz="2000" dirty="0">
              <a:latin typeface="+mn-lt"/>
            </a:endParaRPr>
          </a:p>
        </p:txBody>
      </p:sp>
      <p:pic>
        <p:nvPicPr>
          <p:cNvPr id="819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0025" y="87313"/>
            <a:ext cx="14763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1095475"/>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p:cNvSpPr>
            <a:spLocks noGrp="1"/>
          </p:cNvSpPr>
          <p:nvPr>
            <p:ph type="title"/>
          </p:nvPr>
        </p:nvSpPr>
        <p:spPr bwMode="auto">
          <a:xfrm>
            <a:off x="0" y="152158"/>
            <a:ext cx="12191999"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en-US" b="1" dirty="0" smtClean="0">
                <a:solidFill>
                  <a:srgbClr val="007FDE"/>
                </a:solidFill>
                <a:latin typeface="+mn-lt"/>
              </a:rPr>
              <a:t>Current State – Endless Rework</a:t>
            </a:r>
          </a:p>
        </p:txBody>
      </p:sp>
      <p:pic>
        <p:nvPicPr>
          <p:cNvPr id="921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02755" y="1295158"/>
            <a:ext cx="6186487" cy="4638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DEEPLogoRectangleCOLOR755px337px300dpi.gif"/>
          <p:cNvPicPr>
            <a:picLocks noChangeAspect="1"/>
          </p:cNvPicPr>
          <p:nvPr/>
        </p:nvPicPr>
        <p:blipFill>
          <a:blip r:embed="rId4">
            <a:extLst>
              <a:ext uri="{28A0092B-C50C-407E-A947-70E740481C1C}">
                <a14:useLocalDpi xmlns:a14="http://schemas.microsoft.com/office/drawing/2010/main" val="0"/>
              </a:ext>
            </a:extLst>
          </a:blip>
          <a:srcRect r="64532"/>
          <a:stretch>
            <a:fillRect/>
          </a:stretch>
        </p:blipFill>
        <p:spPr bwMode="auto">
          <a:xfrm>
            <a:off x="452903" y="5135078"/>
            <a:ext cx="1268686" cy="159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5"/>
          <p:cNvSpPr txBox="1">
            <a:spLocks noChangeArrowheads="1"/>
          </p:cNvSpPr>
          <p:nvPr/>
        </p:nvSpPr>
        <p:spPr bwMode="auto">
          <a:xfrm>
            <a:off x="1721589" y="6270923"/>
            <a:ext cx="8766202" cy="461665"/>
          </a:xfrm>
          <a:prstGeom prst="rect">
            <a:avLst/>
          </a:prstGeom>
          <a:noFill/>
          <a:ln w="9525">
            <a:noFill/>
            <a:miter lim="800000"/>
            <a:headEnd/>
            <a:tailEnd/>
          </a:ln>
        </p:spPr>
        <p:txBody>
          <a:bodyPr wrap="square">
            <a:spAutoFit/>
          </a:bodyPr>
          <a:lstStyle/>
          <a:p>
            <a:pPr>
              <a:defRPr/>
            </a:pPr>
            <a:r>
              <a:rPr lang="en-US" sz="2400" dirty="0"/>
              <a:t>Connecticut Department of Energy and Environmental Protection</a:t>
            </a:r>
          </a:p>
        </p:txBody>
      </p:sp>
    </p:spTree>
    <p:extLst>
      <p:ext uri="{BB962C8B-B14F-4D97-AF65-F5344CB8AC3E}">
        <p14:creationId xmlns:p14="http://schemas.microsoft.com/office/powerpoint/2010/main" val="8450839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
          <p:cNvSpPr>
            <a:spLocks noGrp="1"/>
          </p:cNvSpPr>
          <p:nvPr>
            <p:ph type="title"/>
          </p:nvPr>
        </p:nvSpPr>
        <p:spPr bwMode="auto">
          <a:xfrm>
            <a:off x="8690" y="154930"/>
            <a:ext cx="121920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en-US" b="1" dirty="0" smtClean="0">
                <a:solidFill>
                  <a:srgbClr val="007FDE"/>
                </a:solidFill>
                <a:latin typeface="+mn-lt"/>
              </a:rPr>
              <a:t>Future State – Eliminate Re-work</a:t>
            </a:r>
          </a:p>
        </p:txBody>
      </p:sp>
      <p:pic>
        <p:nvPicPr>
          <p:cNvPr id="1024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26598" y="1297930"/>
            <a:ext cx="6427787" cy="4818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5"/>
          <p:cNvSpPr txBox="1">
            <a:spLocks noChangeArrowheads="1"/>
          </p:cNvSpPr>
          <p:nvPr/>
        </p:nvSpPr>
        <p:spPr bwMode="auto">
          <a:xfrm>
            <a:off x="1721589" y="6270923"/>
            <a:ext cx="8766202" cy="461665"/>
          </a:xfrm>
          <a:prstGeom prst="rect">
            <a:avLst/>
          </a:prstGeom>
          <a:noFill/>
          <a:ln w="9525">
            <a:noFill/>
            <a:miter lim="800000"/>
            <a:headEnd/>
            <a:tailEnd/>
          </a:ln>
        </p:spPr>
        <p:txBody>
          <a:bodyPr wrap="square">
            <a:spAutoFit/>
          </a:bodyPr>
          <a:lstStyle/>
          <a:p>
            <a:pPr>
              <a:defRPr/>
            </a:pPr>
            <a:r>
              <a:rPr lang="en-US" sz="2400" dirty="0"/>
              <a:t>Connecticut Department of Energy and Environmental Protection</a:t>
            </a:r>
          </a:p>
        </p:txBody>
      </p:sp>
      <p:pic>
        <p:nvPicPr>
          <p:cNvPr id="5" name="Picture 7" descr="DEEPLogoRectangleCOLOR755px337px300dpi.gif"/>
          <p:cNvPicPr>
            <a:picLocks noChangeAspect="1"/>
          </p:cNvPicPr>
          <p:nvPr/>
        </p:nvPicPr>
        <p:blipFill>
          <a:blip r:embed="rId4">
            <a:extLst>
              <a:ext uri="{28A0092B-C50C-407E-A947-70E740481C1C}">
                <a14:useLocalDpi xmlns:a14="http://schemas.microsoft.com/office/drawing/2010/main" val="0"/>
              </a:ext>
            </a:extLst>
          </a:blip>
          <a:srcRect r="64532"/>
          <a:stretch>
            <a:fillRect/>
          </a:stretch>
        </p:blipFill>
        <p:spPr bwMode="auto">
          <a:xfrm>
            <a:off x="452903" y="5135078"/>
            <a:ext cx="1268686" cy="159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16097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xfrm>
            <a:off x="0" y="105667"/>
            <a:ext cx="12192000" cy="1087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b="1" dirty="0" smtClean="0">
                <a:solidFill>
                  <a:srgbClr val="007FDE"/>
                </a:solidFill>
                <a:latin typeface="+mn-lt"/>
              </a:rPr>
              <a:t>Interagency - Communication</a:t>
            </a:r>
          </a:p>
        </p:txBody>
      </p:sp>
      <p:pic>
        <p:nvPicPr>
          <p:cNvPr id="11268" name="Picture 4"/>
          <p:cNvPicPr>
            <a:picLocks noChangeAspect="1"/>
          </p:cNvPicPr>
          <p:nvPr/>
        </p:nvPicPr>
        <p:blipFill>
          <a:blip r:embed="rId3">
            <a:extLst>
              <a:ext uri="{28A0092B-C50C-407E-A947-70E740481C1C}">
                <a14:useLocalDpi xmlns:a14="http://schemas.microsoft.com/office/drawing/2010/main" val="0"/>
              </a:ext>
            </a:extLst>
          </a:blip>
          <a:srcRect l="62706" t="61687" r="8461" b="3789"/>
          <a:stretch>
            <a:fillRect/>
          </a:stretch>
        </p:blipFill>
        <p:spPr bwMode="auto">
          <a:xfrm>
            <a:off x="8031375" y="1378483"/>
            <a:ext cx="2535860" cy="2245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p:cNvPicPr>
            <a:picLocks noChangeAspect="1"/>
          </p:cNvPicPr>
          <p:nvPr/>
        </p:nvPicPr>
        <p:blipFill>
          <a:blip r:embed="rId3">
            <a:extLst>
              <a:ext uri="{28A0092B-C50C-407E-A947-70E740481C1C}">
                <a14:useLocalDpi xmlns:a14="http://schemas.microsoft.com/office/drawing/2010/main" val="0"/>
              </a:ext>
            </a:extLst>
          </a:blip>
          <a:srcRect l="8707" t="60696" r="67226" b="4118"/>
          <a:stretch>
            <a:fillRect/>
          </a:stretch>
        </p:blipFill>
        <p:spPr bwMode="auto">
          <a:xfrm>
            <a:off x="1469036" y="1344410"/>
            <a:ext cx="2139509" cy="214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40940" y="1407920"/>
            <a:ext cx="3558039" cy="1857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DEEPLogoRectangleCOLOR755px337px300dpi.gif"/>
          <p:cNvPicPr>
            <a:picLocks noChangeAspect="1"/>
          </p:cNvPicPr>
          <p:nvPr/>
        </p:nvPicPr>
        <p:blipFill>
          <a:blip r:embed="rId5">
            <a:extLst>
              <a:ext uri="{28A0092B-C50C-407E-A947-70E740481C1C}">
                <a14:useLocalDpi xmlns:a14="http://schemas.microsoft.com/office/drawing/2010/main" val="0"/>
              </a:ext>
            </a:extLst>
          </a:blip>
          <a:srcRect r="64532"/>
          <a:stretch>
            <a:fillRect/>
          </a:stretch>
        </p:blipFill>
        <p:spPr bwMode="auto">
          <a:xfrm>
            <a:off x="452903" y="5135078"/>
            <a:ext cx="1268686" cy="159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5"/>
          <p:cNvSpPr txBox="1">
            <a:spLocks noChangeArrowheads="1"/>
          </p:cNvSpPr>
          <p:nvPr/>
        </p:nvSpPr>
        <p:spPr bwMode="auto">
          <a:xfrm>
            <a:off x="1721589" y="6278861"/>
            <a:ext cx="8766202" cy="461665"/>
          </a:xfrm>
          <a:prstGeom prst="rect">
            <a:avLst/>
          </a:prstGeom>
          <a:noFill/>
          <a:ln w="9525">
            <a:noFill/>
            <a:miter lim="800000"/>
            <a:headEnd/>
            <a:tailEnd/>
          </a:ln>
        </p:spPr>
        <p:txBody>
          <a:bodyPr wrap="square">
            <a:spAutoFit/>
          </a:bodyPr>
          <a:lstStyle/>
          <a:p>
            <a:pPr>
              <a:defRPr/>
            </a:pPr>
            <a:r>
              <a:rPr lang="en-US" sz="2400" dirty="0"/>
              <a:t>Connecticut Department of Energy and Environmental Protection</a:t>
            </a:r>
          </a:p>
        </p:txBody>
      </p:sp>
      <p:pic>
        <p:nvPicPr>
          <p:cNvPr id="10" name="Content Placeholder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08545" y="3383509"/>
            <a:ext cx="4422830" cy="274263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0640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799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400" dirty="0"/>
          </a:p>
        </p:txBody>
      </p:sp>
      <p:sp>
        <p:nvSpPr>
          <p:cNvPr id="8" name="Rectangle 7"/>
          <p:cNvSpPr/>
          <p:nvPr/>
        </p:nvSpPr>
        <p:spPr>
          <a:xfrm>
            <a:off x="1531938" y="6151563"/>
            <a:ext cx="9144000" cy="538163"/>
          </a:xfrm>
          <a:prstGeom prst="rect">
            <a:avLst/>
          </a:prstGeom>
          <a:solidFill>
            <a:srgbClr val="3D6B9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1524000" y="202405"/>
            <a:ext cx="9144000" cy="906463"/>
          </a:xfrm>
          <a:prstGeom prst="rect">
            <a:avLst/>
          </a:prstGeom>
          <a:solidFill>
            <a:srgbClr val="3D6B9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endParaRPr>
          </a:p>
        </p:txBody>
      </p:sp>
      <p:pic>
        <p:nvPicPr>
          <p:cNvPr id="12293" name="Picture 7" descr="DEEPLogoRectangleCOLOR755px337px300dpi.gif"/>
          <p:cNvPicPr>
            <a:picLocks noChangeAspect="1"/>
          </p:cNvPicPr>
          <p:nvPr/>
        </p:nvPicPr>
        <p:blipFill>
          <a:blip r:embed="rId3" cstate="print">
            <a:extLst>
              <a:ext uri="{28A0092B-C50C-407E-A947-70E740481C1C}">
                <a14:useLocalDpi xmlns:a14="http://schemas.microsoft.com/office/drawing/2010/main" val="0"/>
              </a:ext>
            </a:extLst>
          </a:blip>
          <a:srcRect r="64532"/>
          <a:stretch>
            <a:fillRect/>
          </a:stretch>
        </p:blipFill>
        <p:spPr bwMode="auto">
          <a:xfrm>
            <a:off x="1824039" y="5878512"/>
            <a:ext cx="777875"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35"/>
          <p:cNvSpPr txBox="1">
            <a:spLocks noChangeArrowheads="1"/>
          </p:cNvSpPr>
          <p:nvPr/>
        </p:nvSpPr>
        <p:spPr bwMode="auto">
          <a:xfrm>
            <a:off x="2674939" y="6229350"/>
            <a:ext cx="7870825" cy="400050"/>
          </a:xfrm>
          <a:prstGeom prst="rect">
            <a:avLst/>
          </a:prstGeom>
          <a:noFill/>
          <a:ln w="9525">
            <a:noFill/>
            <a:miter lim="800000"/>
            <a:headEnd/>
            <a:tailEnd/>
          </a:ln>
        </p:spPr>
        <p:txBody>
          <a:bodyPr>
            <a:spAutoFit/>
          </a:bodyPr>
          <a:lstStyle/>
          <a:p>
            <a:pPr>
              <a:defRPr/>
            </a:pPr>
            <a:r>
              <a:rPr lang="en-US" sz="2000" dirty="0">
                <a:solidFill>
                  <a:schemeClr val="bg1"/>
                </a:solidFill>
                <a:latin typeface="+mj-lt"/>
              </a:rPr>
              <a:t>Connecticut Department of Energy and Environmental Protection</a:t>
            </a:r>
          </a:p>
        </p:txBody>
      </p:sp>
      <p:sp>
        <p:nvSpPr>
          <p:cNvPr id="12295" name="Title 1"/>
          <p:cNvSpPr>
            <a:spLocks noGrp="1"/>
          </p:cNvSpPr>
          <p:nvPr>
            <p:ph type="title"/>
          </p:nvPr>
        </p:nvSpPr>
        <p:spPr bwMode="auto">
          <a:xfrm>
            <a:off x="1524000" y="406401"/>
            <a:ext cx="9144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en-US" sz="3800" b="1" dirty="0">
                <a:solidFill>
                  <a:srgbClr val="007FDE"/>
                </a:solidFill>
                <a:latin typeface="+mn-lt"/>
              </a:rPr>
              <a:t>Permit Processing Times Have Been Reduced</a:t>
            </a:r>
          </a:p>
        </p:txBody>
      </p:sp>
      <p:graphicFrame>
        <p:nvGraphicFramePr>
          <p:cNvPr id="12" name="Content Placeholder 3"/>
          <p:cNvGraphicFramePr>
            <a:graphicFrameLocks noGrp="1"/>
          </p:cNvGraphicFramePr>
          <p:nvPr>
            <p:ph idx="1"/>
            <p:extLst>
              <p:ext uri="{D42A27DB-BD31-4B8C-83A1-F6EECF244321}">
                <p14:modId xmlns:p14="http://schemas.microsoft.com/office/powerpoint/2010/main" val="2617569279"/>
              </p:ext>
            </p:extLst>
          </p:nvPr>
        </p:nvGraphicFramePr>
        <p:xfrm>
          <a:off x="1235076" y="1593852"/>
          <a:ext cx="9440862" cy="421106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212323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b="1" dirty="0" smtClean="0">
                <a:solidFill>
                  <a:srgbClr val="007FDE"/>
                </a:solidFill>
                <a:latin typeface="+mn-lt"/>
              </a:rPr>
              <a:t>Role of a Manager</a:t>
            </a:r>
            <a:endParaRPr lang="en-US" b="1" dirty="0">
              <a:solidFill>
                <a:srgbClr val="007FDE"/>
              </a:solidFill>
              <a:latin typeface="+mn-lt"/>
            </a:endParaRPr>
          </a:p>
        </p:txBody>
      </p:sp>
      <p:pic>
        <p:nvPicPr>
          <p:cNvPr id="5"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2158583" y="1152387"/>
            <a:ext cx="7869524" cy="42971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954" y="5449561"/>
            <a:ext cx="1242935" cy="1312850"/>
          </a:xfrm>
          <a:prstGeom prst="rect">
            <a:avLst/>
          </a:prstGeom>
        </p:spPr>
      </p:pic>
      <p:sp>
        <p:nvSpPr>
          <p:cNvPr id="8" name="TextBox 35"/>
          <p:cNvSpPr txBox="1">
            <a:spLocks noChangeArrowheads="1"/>
          </p:cNvSpPr>
          <p:nvPr/>
        </p:nvSpPr>
        <p:spPr bwMode="auto">
          <a:xfrm>
            <a:off x="1693889" y="5875153"/>
            <a:ext cx="8766202" cy="461665"/>
          </a:xfrm>
          <a:prstGeom prst="rect">
            <a:avLst/>
          </a:prstGeom>
          <a:noFill/>
          <a:ln w="9525">
            <a:noFill/>
            <a:miter lim="800000"/>
            <a:headEnd/>
            <a:tailEnd/>
          </a:ln>
        </p:spPr>
        <p:txBody>
          <a:bodyPr wrap="square">
            <a:spAutoFit/>
          </a:bodyPr>
          <a:lstStyle/>
          <a:p>
            <a:pPr>
              <a:defRPr/>
            </a:pPr>
            <a:r>
              <a:rPr lang="en-US" sz="2400" dirty="0"/>
              <a:t>Connecticut Department of </a:t>
            </a:r>
            <a:r>
              <a:rPr lang="en-US" sz="2400" dirty="0" smtClean="0"/>
              <a:t>Transportation</a:t>
            </a:r>
            <a:endParaRPr lang="en-US" sz="2400" dirty="0"/>
          </a:p>
        </p:txBody>
      </p:sp>
    </p:spTree>
    <p:extLst>
      <p:ext uri="{BB962C8B-B14F-4D97-AF65-F5344CB8AC3E}">
        <p14:creationId xmlns:p14="http://schemas.microsoft.com/office/powerpoint/2010/main" val="30118001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5449" y="2093494"/>
            <a:ext cx="10957214" cy="4006515"/>
          </a:xfrm>
          <a:solidFill>
            <a:schemeClr val="bg1"/>
          </a:solidFill>
          <a:effectLst>
            <a:outerShdw blurRad="444500" dist="203200" dir="8100000" algn="tr" rotWithShape="0">
              <a:prstClr val="black">
                <a:alpha val="40000"/>
              </a:prstClr>
            </a:outerShdw>
          </a:effectLst>
        </p:spPr>
        <p:txBody>
          <a:bodyPr>
            <a:normAutofit/>
          </a:bodyPr>
          <a:lstStyle/>
          <a:p>
            <a:pPr algn="ctr"/>
            <a:r>
              <a:rPr lang="en-US" sz="4000" b="1" dirty="0" smtClean="0">
                <a:solidFill>
                  <a:srgbClr val="0070C0"/>
                </a:solidFill>
                <a:latin typeface="+mn-lt"/>
              </a:rPr>
              <a:t>For more information on </a:t>
            </a:r>
            <a:br>
              <a:rPr lang="en-US" sz="4000" b="1" dirty="0" smtClean="0">
                <a:solidFill>
                  <a:srgbClr val="0070C0"/>
                </a:solidFill>
                <a:latin typeface="+mn-lt"/>
              </a:rPr>
            </a:br>
            <a:r>
              <a:rPr lang="en-US" b="1" dirty="0" smtClean="0">
                <a:solidFill>
                  <a:srgbClr val="0070C0"/>
                </a:solidFill>
                <a:latin typeface="+mn-lt"/>
              </a:rPr>
              <a:t>Continuous Improvement in </a:t>
            </a:r>
            <a:br>
              <a:rPr lang="en-US" b="1" dirty="0" smtClean="0">
                <a:solidFill>
                  <a:srgbClr val="0070C0"/>
                </a:solidFill>
                <a:latin typeface="+mn-lt"/>
              </a:rPr>
            </a:br>
            <a:r>
              <a:rPr lang="en-US" b="1" dirty="0" smtClean="0">
                <a:solidFill>
                  <a:srgbClr val="0070C0"/>
                </a:solidFill>
                <a:latin typeface="+mn-lt"/>
              </a:rPr>
              <a:t>Connecticut State Government </a:t>
            </a:r>
            <a:r>
              <a:rPr lang="en-US" sz="4000" b="1" dirty="0" smtClean="0">
                <a:solidFill>
                  <a:srgbClr val="0070C0"/>
                </a:solidFill>
                <a:latin typeface="+mn-lt"/>
              </a:rPr>
              <a:t/>
            </a:r>
            <a:br>
              <a:rPr lang="en-US" sz="4000" b="1" dirty="0" smtClean="0">
                <a:solidFill>
                  <a:srgbClr val="0070C0"/>
                </a:solidFill>
                <a:latin typeface="+mn-lt"/>
              </a:rPr>
            </a:br>
            <a:r>
              <a:rPr lang="en-US" sz="4000" b="1" dirty="0" smtClean="0">
                <a:solidFill>
                  <a:srgbClr val="0070C0"/>
                </a:solidFill>
                <a:latin typeface="+mn-lt"/>
              </a:rPr>
              <a:t>please visit:</a:t>
            </a:r>
            <a:br>
              <a:rPr lang="en-US" sz="4000" b="1" dirty="0" smtClean="0">
                <a:solidFill>
                  <a:srgbClr val="0070C0"/>
                </a:solidFill>
                <a:latin typeface="+mn-lt"/>
              </a:rPr>
            </a:br>
            <a:r>
              <a:rPr lang="en-US" sz="1200" b="1" dirty="0" smtClean="0">
                <a:solidFill>
                  <a:srgbClr val="0070C0"/>
                </a:solidFill>
                <a:latin typeface="+mn-lt"/>
              </a:rPr>
              <a:t/>
            </a:r>
            <a:br>
              <a:rPr lang="en-US" sz="1200" b="1" dirty="0" smtClean="0">
                <a:solidFill>
                  <a:srgbClr val="0070C0"/>
                </a:solidFill>
                <a:latin typeface="+mn-lt"/>
              </a:rPr>
            </a:br>
            <a:r>
              <a:rPr lang="en-US" sz="800" dirty="0"/>
              <a:t/>
            </a:r>
            <a:br>
              <a:rPr lang="en-US" sz="800" dirty="0"/>
            </a:br>
            <a:r>
              <a:rPr lang="en-US" sz="6000" b="1" dirty="0" smtClean="0">
                <a:solidFill>
                  <a:srgbClr val="0070C0"/>
                </a:solidFill>
                <a:latin typeface="+mn-lt"/>
                <a:hlinkClick r:id="rId3"/>
              </a:rPr>
              <a:t>www.ct.gov/LeanCT</a:t>
            </a:r>
            <a:endParaRPr lang="en-US" sz="6000" b="1" dirty="0">
              <a:solidFill>
                <a:srgbClr val="0070C0"/>
              </a:solidFill>
              <a:latin typeface="+mn-lt"/>
            </a:endParaRPr>
          </a:p>
        </p:txBody>
      </p:sp>
      <p:sp>
        <p:nvSpPr>
          <p:cNvPr id="4" name="Content Placeholder 2"/>
          <p:cNvSpPr txBox="1">
            <a:spLocks/>
          </p:cNvSpPr>
          <p:nvPr/>
        </p:nvSpPr>
        <p:spPr>
          <a:xfrm>
            <a:off x="2884670" y="3839496"/>
            <a:ext cx="6798736" cy="15338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b="1" u="sng" dirty="0" smtClean="0"/>
          </a:p>
          <a:p>
            <a:pPr marL="0" indent="0" algn="ctr">
              <a:buFont typeface="Arial" panose="020B0604020202020204" pitchFamily="34" charset="0"/>
              <a:buNone/>
            </a:pPr>
            <a:endParaRPr lang="en-US" sz="2000" b="1" dirty="0" smtClean="0"/>
          </a:p>
          <a:p>
            <a:pPr marL="0" indent="0" algn="ctr">
              <a:buNone/>
            </a:pPr>
            <a:endParaRPr lang="en-US" sz="1000" dirty="0" smtClean="0"/>
          </a:p>
        </p:txBody>
      </p:sp>
      <p:pic>
        <p:nvPicPr>
          <p:cNvPr id="7" name="Picture 6"/>
          <p:cNvPicPr>
            <a:picLocks noChangeAspect="1"/>
          </p:cNvPicPr>
          <p:nvPr/>
        </p:nvPicPr>
        <p:blipFill rotWithShape="1">
          <a:blip r:embed="rId4"/>
          <a:srcRect b="15759"/>
          <a:stretch/>
        </p:blipFill>
        <p:spPr>
          <a:xfrm>
            <a:off x="1074365" y="221556"/>
            <a:ext cx="2431052" cy="2218325"/>
          </a:xfrm>
          <a:prstGeom prst="rect">
            <a:avLst/>
          </a:prstGeom>
          <a:ln>
            <a:noFill/>
          </a:ln>
          <a:effectLst>
            <a:outerShdw blurRad="342900" dist="304800" dir="8100000" algn="tr" rotWithShape="0">
              <a:prstClr val="black">
                <a:alpha val="40000"/>
              </a:prstClr>
            </a:outerShdw>
          </a:effectLst>
        </p:spPr>
      </p:pic>
    </p:spTree>
    <p:extLst>
      <p:ext uri="{BB962C8B-B14F-4D97-AF65-F5344CB8AC3E}">
        <p14:creationId xmlns:p14="http://schemas.microsoft.com/office/powerpoint/2010/main" val="10872510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38869">
            <a:off x="700677" y="-108087"/>
            <a:ext cx="2095500" cy="2095500"/>
          </a:xfrm>
          <a:prstGeom prst="rect">
            <a:avLst/>
          </a:prstGeom>
        </p:spPr>
      </p:pic>
      <p:graphicFrame>
        <p:nvGraphicFramePr>
          <p:cNvPr id="6" name="Content Placeholder 7"/>
          <p:cNvGraphicFramePr>
            <a:graphicFrameLocks/>
          </p:cNvGraphicFramePr>
          <p:nvPr>
            <p:extLst>
              <p:ext uri="{D42A27DB-BD31-4B8C-83A1-F6EECF244321}">
                <p14:modId xmlns:p14="http://schemas.microsoft.com/office/powerpoint/2010/main" val="3346502389"/>
              </p:ext>
            </p:extLst>
          </p:nvPr>
        </p:nvGraphicFramePr>
        <p:xfrm>
          <a:off x="-631371" y="346024"/>
          <a:ext cx="11896306" cy="60737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1"/>
          <p:cNvSpPr>
            <a:spLocks noGrp="1"/>
          </p:cNvSpPr>
          <p:nvPr>
            <p:ph type="title"/>
          </p:nvPr>
        </p:nvSpPr>
        <p:spPr>
          <a:xfrm>
            <a:off x="2235199" y="276881"/>
            <a:ext cx="8613424" cy="1325563"/>
          </a:xfrm>
        </p:spPr>
        <p:txBody>
          <a:bodyPr>
            <a:normAutofit/>
          </a:bodyPr>
          <a:lstStyle/>
          <a:p>
            <a:pPr algn="ctr"/>
            <a:r>
              <a:rPr lang="en-US" sz="4200" b="1" dirty="0" smtClean="0">
                <a:solidFill>
                  <a:srgbClr val="0070C0"/>
                </a:solidFill>
                <a:latin typeface="+mn-lt"/>
              </a:rPr>
              <a:t>Continuous Improvement in </a:t>
            </a:r>
            <a:br>
              <a:rPr lang="en-US" sz="4200" b="1" dirty="0" smtClean="0">
                <a:solidFill>
                  <a:srgbClr val="0070C0"/>
                </a:solidFill>
                <a:latin typeface="+mn-lt"/>
              </a:rPr>
            </a:br>
            <a:r>
              <a:rPr lang="en-US" sz="4200" b="1" dirty="0" smtClean="0">
                <a:solidFill>
                  <a:srgbClr val="0070C0"/>
                </a:solidFill>
                <a:latin typeface="+mn-lt"/>
              </a:rPr>
              <a:t>Connecticut State Government</a:t>
            </a:r>
            <a:endParaRPr lang="en-US" sz="4200" b="1" dirty="0">
              <a:solidFill>
                <a:srgbClr val="0070C0"/>
              </a:solidFill>
              <a:latin typeface="+mn-lt"/>
            </a:endParaRPr>
          </a:p>
        </p:txBody>
      </p:sp>
      <p:sp>
        <p:nvSpPr>
          <p:cNvPr id="11" name="TextBox 10"/>
          <p:cNvSpPr txBox="1"/>
          <p:nvPr/>
        </p:nvSpPr>
        <p:spPr>
          <a:xfrm>
            <a:off x="1000625" y="1941714"/>
            <a:ext cx="10190747" cy="1323439"/>
          </a:xfrm>
          <a:prstGeom prst="rect">
            <a:avLst/>
          </a:prstGeom>
          <a:noFill/>
        </p:spPr>
        <p:txBody>
          <a:bodyPr wrap="square" rtlCol="0">
            <a:spAutoFit/>
          </a:bodyPr>
          <a:lstStyle/>
          <a:p>
            <a:pPr algn="ctr"/>
            <a:r>
              <a:rPr lang="en-US" sz="2000" b="1" u="sng" dirty="0" smtClean="0"/>
              <a:t>Vision</a:t>
            </a:r>
          </a:p>
          <a:p>
            <a:pPr algn="ctr"/>
            <a:r>
              <a:rPr lang="en-US" sz="2000" dirty="0" smtClean="0"/>
              <a:t>Serving </a:t>
            </a:r>
            <a:r>
              <a:rPr lang="en-US" sz="2000" dirty="0"/>
              <a:t>the individuals, families, businesses and communities of Connecticut in the most efficient and responsive way.</a:t>
            </a:r>
          </a:p>
          <a:p>
            <a:endParaRPr lang="en-US" sz="2000" dirty="0"/>
          </a:p>
        </p:txBody>
      </p:sp>
      <p:sp>
        <p:nvSpPr>
          <p:cNvPr id="4" name="TextBox 3"/>
          <p:cNvSpPr txBox="1"/>
          <p:nvPr/>
        </p:nvSpPr>
        <p:spPr>
          <a:xfrm>
            <a:off x="5960066" y="3479996"/>
            <a:ext cx="5541696" cy="2862322"/>
          </a:xfrm>
          <a:prstGeom prst="rect">
            <a:avLst/>
          </a:prstGeom>
          <a:ln>
            <a:noFill/>
          </a:ln>
          <a:effectLst>
            <a:outerShdw blurRad="571500" dist="254000" dir="8100000" sx="102000" sy="102000" algn="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lnRef>
          <a:fillRef idx="1">
            <a:schemeClr val="lt1"/>
          </a:fillRef>
          <a:effectRef idx="0">
            <a:schemeClr val="accent3"/>
          </a:effectRef>
          <a:fontRef idx="minor">
            <a:schemeClr val="dk1"/>
          </a:fontRef>
        </p:style>
        <p:txBody>
          <a:bodyPr wrap="square" rtlCol="0">
            <a:spAutoFit/>
          </a:bodyPr>
          <a:lstStyle/>
          <a:p>
            <a:pPr algn="ctr"/>
            <a:endParaRPr lang="en-US" sz="2000" i="1" dirty="0" smtClean="0"/>
          </a:p>
          <a:p>
            <a:pPr algn="ctr"/>
            <a:r>
              <a:rPr lang="en-US" sz="2000" i="1" dirty="0" smtClean="0"/>
              <a:t>“Lean </a:t>
            </a:r>
            <a:r>
              <a:rPr lang="en-US" sz="2000" i="1" dirty="0"/>
              <a:t>is one of the best ways we can continue to improve service delivery even in the face of a tough budget and a challenging </a:t>
            </a:r>
            <a:r>
              <a:rPr lang="en-US" sz="2000" i="1" dirty="0" smtClean="0"/>
              <a:t>economy</a:t>
            </a:r>
            <a:r>
              <a:rPr lang="en-US" sz="2000" i="1" dirty="0"/>
              <a:t>. </a:t>
            </a:r>
            <a:r>
              <a:rPr lang="en-US" sz="2000" i="1" dirty="0" smtClean="0"/>
              <a:t>By </a:t>
            </a:r>
            <a:r>
              <a:rPr lang="en-US" sz="2000" i="1" dirty="0"/>
              <a:t>getting routine activities to function smoothly and consistently, staff time is freed up to focus on higher value tasks that are more directly linked to meeting customer needs</a:t>
            </a:r>
            <a:r>
              <a:rPr lang="en-US" sz="2000" i="1" dirty="0" smtClean="0"/>
              <a:t>.” </a:t>
            </a:r>
            <a:r>
              <a:rPr lang="en-US" sz="2000" b="1" i="1" dirty="0" smtClean="0"/>
              <a:t>– Governor Malloy, March 2013</a:t>
            </a:r>
          </a:p>
          <a:p>
            <a:pPr algn="ctr"/>
            <a:endParaRPr lang="en-US" sz="2000" b="1" i="1" dirty="0"/>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3667" y="3479996"/>
            <a:ext cx="4208487" cy="2807044"/>
          </a:xfrm>
          <a:prstGeom prst="rect">
            <a:avLst/>
          </a:prstGeom>
        </p:spPr>
      </p:pic>
    </p:spTree>
    <p:extLst>
      <p:ext uri="{BB962C8B-B14F-4D97-AF65-F5344CB8AC3E}">
        <p14:creationId xmlns:p14="http://schemas.microsoft.com/office/powerpoint/2010/main" val="25157265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23" name="Group 12"/>
          <p:cNvGrpSpPr>
            <a:grpSpLocks/>
          </p:cNvGrpSpPr>
          <p:nvPr/>
        </p:nvGrpSpPr>
        <p:grpSpPr bwMode="auto">
          <a:xfrm>
            <a:off x="1680578" y="1950281"/>
            <a:ext cx="1311275" cy="4367212"/>
            <a:chOff x="696036" y="1255601"/>
            <a:chExt cx="1310185" cy="4367273"/>
          </a:xfrm>
          <a:solidFill>
            <a:srgbClr val="007FDE"/>
          </a:solidFill>
        </p:grpSpPr>
        <p:sp>
          <p:nvSpPr>
            <p:cNvPr id="14" name="Rectangle 13"/>
            <p:cNvSpPr/>
            <p:nvPr/>
          </p:nvSpPr>
          <p:spPr>
            <a:xfrm>
              <a:off x="696036" y="2006498"/>
              <a:ext cx="1310185" cy="61437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More effective</a:t>
              </a:r>
            </a:p>
          </p:txBody>
        </p:sp>
        <p:sp>
          <p:nvSpPr>
            <p:cNvPr id="15" name="Rectangle 14"/>
            <p:cNvSpPr/>
            <p:nvPr/>
          </p:nvSpPr>
          <p:spPr>
            <a:xfrm>
              <a:off x="696036" y="2757397"/>
              <a:ext cx="1310185" cy="61437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More efficient</a:t>
              </a:r>
            </a:p>
          </p:txBody>
        </p:sp>
        <p:sp>
          <p:nvSpPr>
            <p:cNvPr id="16" name="Rectangle 15"/>
            <p:cNvSpPr/>
            <p:nvPr/>
          </p:nvSpPr>
          <p:spPr>
            <a:xfrm>
              <a:off x="696036" y="3506707"/>
              <a:ext cx="1310185" cy="61437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More responsive</a:t>
              </a:r>
            </a:p>
          </p:txBody>
        </p:sp>
        <p:sp>
          <p:nvSpPr>
            <p:cNvPr id="17" name="Rectangle 16"/>
            <p:cNvSpPr/>
            <p:nvPr/>
          </p:nvSpPr>
          <p:spPr>
            <a:xfrm>
              <a:off x="696036" y="4257605"/>
              <a:ext cx="1310185" cy="61437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More predictable</a:t>
              </a:r>
            </a:p>
          </p:txBody>
        </p:sp>
        <p:sp>
          <p:nvSpPr>
            <p:cNvPr id="18" name="Rectangle 17"/>
            <p:cNvSpPr/>
            <p:nvPr/>
          </p:nvSpPr>
          <p:spPr>
            <a:xfrm>
              <a:off x="696036" y="5008503"/>
              <a:ext cx="1310185" cy="61437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More transparent</a:t>
              </a:r>
            </a:p>
          </p:txBody>
        </p:sp>
        <p:sp>
          <p:nvSpPr>
            <p:cNvPr id="19" name="Rectangle 18"/>
            <p:cNvSpPr/>
            <p:nvPr/>
          </p:nvSpPr>
          <p:spPr>
            <a:xfrm>
              <a:off x="696036" y="1255601"/>
              <a:ext cx="1310185" cy="61437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Faster</a:t>
              </a:r>
            </a:p>
          </p:txBody>
        </p:sp>
      </p:grpSp>
      <p:sp>
        <p:nvSpPr>
          <p:cNvPr id="20" name="Isosceles Triangle 19"/>
          <p:cNvSpPr/>
          <p:nvPr/>
        </p:nvSpPr>
        <p:spPr>
          <a:xfrm rot="5400000">
            <a:off x="3039656" y="3622610"/>
            <a:ext cx="4346574" cy="922126"/>
          </a:xfrm>
          <a:prstGeom prst="triangle">
            <a:avLst>
              <a:gd name="adj" fmla="val 5035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25" name="Content Placeholder 2"/>
          <p:cNvSpPr>
            <a:spLocks noGrp="1"/>
          </p:cNvSpPr>
          <p:nvPr>
            <p:ph idx="1"/>
          </p:nvPr>
        </p:nvSpPr>
        <p:spPr>
          <a:xfrm>
            <a:off x="6273383" y="1910386"/>
            <a:ext cx="5134132" cy="4473575"/>
          </a:xfrm>
        </p:spPr>
        <p:txBody>
          <a:bodyPr>
            <a:noAutofit/>
          </a:bodyPr>
          <a:lstStyle/>
          <a:p>
            <a:pPr lvl="1">
              <a:spcBef>
                <a:spcPct val="0"/>
              </a:spcBef>
              <a:buSzPct val="70000"/>
              <a:buFont typeface="Arial" panose="020B0604020202020204" pitchFamily="34" charset="0"/>
              <a:buChar char="•"/>
            </a:pPr>
            <a:r>
              <a:rPr lang="en-US" altLang="en-US" b="1" dirty="0"/>
              <a:t>Investing in information technology solutions to achieve efficiencies </a:t>
            </a:r>
          </a:p>
          <a:p>
            <a:pPr lvl="1">
              <a:spcBef>
                <a:spcPct val="0"/>
              </a:spcBef>
              <a:buSzPct val="70000"/>
              <a:buFont typeface="Arial" panose="020B0604020202020204" pitchFamily="34" charset="0"/>
              <a:buChar char="•"/>
            </a:pPr>
            <a:endParaRPr lang="en-US" altLang="en-US" b="1" dirty="0"/>
          </a:p>
          <a:p>
            <a:pPr lvl="1">
              <a:spcBef>
                <a:spcPct val="0"/>
              </a:spcBef>
              <a:buSzPct val="70000"/>
              <a:buFont typeface="Arial" panose="020B0604020202020204" pitchFamily="34" charset="0"/>
              <a:buChar char="•"/>
            </a:pPr>
            <a:r>
              <a:rPr lang="en-US" altLang="en-US" b="1" dirty="0"/>
              <a:t>Identify statutory and regulatory obstacles to change </a:t>
            </a:r>
          </a:p>
          <a:p>
            <a:pPr lvl="1">
              <a:spcBef>
                <a:spcPct val="0"/>
              </a:spcBef>
              <a:buSzPct val="70000"/>
              <a:buFont typeface="Arial" panose="020B0604020202020204" pitchFamily="34" charset="0"/>
              <a:buChar char="•"/>
            </a:pPr>
            <a:endParaRPr lang="en-US" altLang="en-US" b="1" dirty="0"/>
          </a:p>
          <a:p>
            <a:pPr lvl="1">
              <a:spcBef>
                <a:spcPct val="0"/>
              </a:spcBef>
              <a:buSzPct val="70000"/>
              <a:buFont typeface="Arial" panose="020B0604020202020204" pitchFamily="34" charset="0"/>
              <a:buChar char="•"/>
            </a:pPr>
            <a:r>
              <a:rPr lang="en-US" altLang="en-US" b="1" dirty="0"/>
              <a:t>Pursue interagency initiatives or opportunities </a:t>
            </a:r>
            <a:r>
              <a:rPr lang="en-US" altLang="en-US" b="1" dirty="0" smtClean="0"/>
              <a:t>to continuously improve</a:t>
            </a:r>
            <a:endParaRPr lang="en-US" altLang="en-US" b="1" dirty="0"/>
          </a:p>
          <a:p>
            <a:pPr lvl="1">
              <a:spcBef>
                <a:spcPct val="0"/>
              </a:spcBef>
              <a:buSzPct val="70000"/>
              <a:buFont typeface="Arial" panose="020B0604020202020204" pitchFamily="34" charset="0"/>
              <a:buChar char="•"/>
            </a:pPr>
            <a:endParaRPr lang="en-US" altLang="en-US" b="1" dirty="0"/>
          </a:p>
          <a:p>
            <a:pPr lvl="1">
              <a:spcBef>
                <a:spcPct val="0"/>
              </a:spcBef>
              <a:buSzPct val="70000"/>
              <a:buFont typeface="Arial" panose="020B0604020202020204" pitchFamily="34" charset="0"/>
              <a:buChar char="•"/>
            </a:pPr>
            <a:r>
              <a:rPr lang="en-US" altLang="en-US" b="1" dirty="0"/>
              <a:t>Developing core metrics with </a:t>
            </a:r>
            <a:r>
              <a:rPr lang="en-US" altLang="en-US" b="1" dirty="0" smtClean="0"/>
              <a:t>measurable data</a:t>
            </a:r>
            <a:endParaRPr lang="en-US" altLang="en-US" b="1" dirty="0"/>
          </a:p>
        </p:txBody>
      </p:sp>
      <p:sp>
        <p:nvSpPr>
          <p:cNvPr id="9226" name="Title 1"/>
          <p:cNvSpPr>
            <a:spLocks noGrp="1"/>
          </p:cNvSpPr>
          <p:nvPr>
            <p:ph type="title"/>
          </p:nvPr>
        </p:nvSpPr>
        <p:spPr>
          <a:xfrm>
            <a:off x="689547" y="370682"/>
            <a:ext cx="11167672" cy="914400"/>
          </a:xfrm>
        </p:spPr>
        <p:txBody>
          <a:bodyPr>
            <a:noAutofit/>
          </a:bodyPr>
          <a:lstStyle/>
          <a:p>
            <a:pPr algn="ctr"/>
            <a:r>
              <a:rPr lang="en-US" altLang="en-US" sz="4000" b="1" dirty="0">
                <a:solidFill>
                  <a:srgbClr val="0070C0"/>
                </a:solidFill>
                <a:latin typeface="+mn-lt"/>
              </a:rPr>
              <a:t>Making Government Work</a:t>
            </a:r>
            <a:r>
              <a:rPr lang="en-US" altLang="en-US" sz="4000" b="1" dirty="0">
                <a:solidFill>
                  <a:srgbClr val="007FDE"/>
                </a:solidFill>
                <a:latin typeface="+mn-lt"/>
              </a:rPr>
              <a:t>: </a:t>
            </a:r>
            <a:r>
              <a:rPr lang="en-US" altLang="en-US" sz="4000" b="1" dirty="0" smtClean="0">
                <a:latin typeface="+mn-lt"/>
              </a:rPr>
              <a:t>Lean </a:t>
            </a:r>
            <a:r>
              <a:rPr lang="en-US" altLang="en-US" sz="4000" b="1" dirty="0">
                <a:latin typeface="+mn-lt"/>
              </a:rPr>
              <a:t>is a key </a:t>
            </a:r>
            <a:r>
              <a:rPr lang="en-US" altLang="en-US" sz="4000" b="1" dirty="0" smtClean="0">
                <a:latin typeface="+mn-lt"/>
              </a:rPr>
              <a:t>ingredient </a:t>
            </a:r>
            <a:r>
              <a:rPr lang="en-US" altLang="en-US" sz="4000" b="1" dirty="0">
                <a:latin typeface="+mn-lt"/>
              </a:rPr>
              <a:t>for our transformation efforts</a:t>
            </a:r>
          </a:p>
        </p:txBody>
      </p:sp>
    </p:spTree>
    <p:extLst>
      <p:ext uri="{BB962C8B-B14F-4D97-AF65-F5344CB8AC3E}">
        <p14:creationId xmlns:p14="http://schemas.microsoft.com/office/powerpoint/2010/main" val="31159805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b="1" dirty="0" smtClean="0">
                <a:solidFill>
                  <a:srgbClr val="007FDE"/>
                </a:solidFill>
                <a:latin typeface="+mn-lt"/>
              </a:rPr>
              <a:t>Why is this Important for State Managers?</a:t>
            </a:r>
            <a:endParaRPr lang="en-US" b="1" dirty="0">
              <a:solidFill>
                <a:srgbClr val="007FDE"/>
              </a:solidFill>
              <a:latin typeface="+mn-lt"/>
            </a:endParaRPr>
          </a:p>
        </p:txBody>
      </p:sp>
      <p:sp>
        <p:nvSpPr>
          <p:cNvPr id="3" name="Content Placeholder 2"/>
          <p:cNvSpPr>
            <a:spLocks noGrp="1"/>
          </p:cNvSpPr>
          <p:nvPr>
            <p:ph idx="1"/>
          </p:nvPr>
        </p:nvSpPr>
        <p:spPr>
          <a:xfrm>
            <a:off x="838200" y="1487488"/>
            <a:ext cx="10515600" cy="4601028"/>
          </a:xfrm>
        </p:spPr>
        <p:txBody>
          <a:bodyPr>
            <a:normAutofit/>
          </a:bodyPr>
          <a:lstStyle/>
          <a:p>
            <a:r>
              <a:rPr lang="en-US" dirty="0" smtClean="0"/>
              <a:t>More to do with less or the same amount of resources</a:t>
            </a:r>
          </a:p>
          <a:p>
            <a:pPr marL="0" indent="0">
              <a:buNone/>
            </a:pPr>
            <a:endParaRPr lang="en-US" dirty="0" smtClean="0"/>
          </a:p>
          <a:p>
            <a:r>
              <a:rPr lang="en-US" dirty="0" smtClean="0"/>
              <a:t>Directive from Governor Malloy/Expectations from Commissioners</a:t>
            </a:r>
          </a:p>
          <a:p>
            <a:pPr marL="0" indent="0">
              <a:buNone/>
            </a:pPr>
            <a:endParaRPr lang="en-US" dirty="0" smtClean="0"/>
          </a:p>
          <a:p>
            <a:r>
              <a:rPr lang="en-US" dirty="0" smtClean="0"/>
              <a:t>Agency staff needs your support</a:t>
            </a:r>
          </a:p>
          <a:p>
            <a:pPr marL="0" indent="0">
              <a:buNone/>
            </a:pPr>
            <a:endParaRPr lang="en-US" dirty="0" smtClean="0"/>
          </a:p>
          <a:p>
            <a:r>
              <a:rPr lang="en-US" dirty="0" smtClean="0"/>
              <a:t>You know your business and how it can be improved</a:t>
            </a:r>
          </a:p>
          <a:p>
            <a:pPr marL="0" indent="0">
              <a:buNone/>
            </a:pPr>
            <a:endParaRPr lang="en-US" dirty="0" smtClean="0"/>
          </a:p>
          <a:p>
            <a:r>
              <a:rPr lang="en-US" dirty="0" smtClean="0"/>
              <a:t>Collaboration is key</a:t>
            </a:r>
          </a:p>
          <a:p>
            <a:endParaRPr lang="en-US" dirty="0" smtClean="0"/>
          </a:p>
          <a:p>
            <a:endParaRPr lang="en-US" dirty="0"/>
          </a:p>
        </p:txBody>
      </p:sp>
    </p:spTree>
    <p:extLst>
      <p:ext uri="{BB962C8B-B14F-4D97-AF65-F5344CB8AC3E}">
        <p14:creationId xmlns:p14="http://schemas.microsoft.com/office/powerpoint/2010/main" val="1686277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34851" y="4922194"/>
            <a:ext cx="11755874" cy="34449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smtClean="0"/>
          </a:p>
          <a:p>
            <a:endParaRPr lang="en-US" sz="2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5496" y="3459966"/>
            <a:ext cx="8145378" cy="31847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4250" y="1366881"/>
            <a:ext cx="3758366" cy="25330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3" name="Content Placeholder 2"/>
          <p:cNvSpPr>
            <a:spLocks noGrp="1"/>
          </p:cNvSpPr>
          <p:nvPr>
            <p:ph idx="1"/>
          </p:nvPr>
        </p:nvSpPr>
        <p:spPr>
          <a:xfrm>
            <a:off x="652697" y="1506395"/>
            <a:ext cx="5560091" cy="3290194"/>
          </a:xfrm>
          <a:solidFill>
            <a:schemeClr val="bg1">
              <a:alpha val="64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endParaRPr lang="en-US" sz="1200" dirty="0" smtClean="0"/>
          </a:p>
          <a:p>
            <a:r>
              <a:rPr lang="en-US" sz="3200" dirty="0" smtClean="0"/>
              <a:t>A set of tools and templates</a:t>
            </a:r>
          </a:p>
          <a:p>
            <a:endParaRPr lang="en-US" sz="1000" dirty="0" smtClean="0"/>
          </a:p>
          <a:p>
            <a:r>
              <a:rPr lang="en-US" sz="3200" dirty="0" smtClean="0"/>
              <a:t>A </a:t>
            </a:r>
            <a:r>
              <a:rPr lang="en-US" sz="3200" dirty="0"/>
              <a:t>term</a:t>
            </a:r>
            <a:r>
              <a:rPr lang="en-US" sz="3200" dirty="0" smtClean="0"/>
              <a:t> for the improvements we make</a:t>
            </a:r>
          </a:p>
          <a:p>
            <a:endParaRPr lang="en-US" sz="1000" dirty="0"/>
          </a:p>
          <a:p>
            <a:r>
              <a:rPr lang="en-US" sz="3200" dirty="0" smtClean="0"/>
              <a:t>A philosophy</a:t>
            </a:r>
            <a:endParaRPr lang="en-US" sz="3600" dirty="0"/>
          </a:p>
        </p:txBody>
      </p:sp>
      <p:sp>
        <p:nvSpPr>
          <p:cNvPr id="2" name="Title 1"/>
          <p:cNvSpPr>
            <a:spLocks noGrp="1"/>
          </p:cNvSpPr>
          <p:nvPr>
            <p:ph type="title"/>
          </p:nvPr>
        </p:nvSpPr>
        <p:spPr>
          <a:xfrm>
            <a:off x="203525" y="-17475"/>
            <a:ext cx="11887200" cy="1303867"/>
          </a:xfrm>
        </p:spPr>
        <p:txBody>
          <a:bodyPr>
            <a:normAutofit/>
          </a:bodyPr>
          <a:lstStyle/>
          <a:p>
            <a:pPr algn="ctr"/>
            <a:r>
              <a:rPr lang="en-US" b="1" dirty="0" smtClean="0">
                <a:solidFill>
                  <a:srgbClr val="0070C0"/>
                </a:solidFill>
                <a:latin typeface="+mn-lt"/>
              </a:rPr>
              <a:t>“Lean” in</a:t>
            </a:r>
            <a:r>
              <a:rPr lang="en-US" b="1" dirty="0">
                <a:solidFill>
                  <a:srgbClr val="0070C0"/>
                </a:solidFill>
                <a:latin typeface="+mn-lt"/>
              </a:rPr>
              <a:t> </a:t>
            </a:r>
            <a:r>
              <a:rPr lang="en-US" b="1" dirty="0" smtClean="0">
                <a:solidFill>
                  <a:srgbClr val="0070C0"/>
                </a:solidFill>
                <a:latin typeface="+mn-lt"/>
              </a:rPr>
              <a:t>Connecticut State Government is: </a:t>
            </a:r>
            <a:endParaRPr lang="en-US" b="1" dirty="0">
              <a:solidFill>
                <a:srgbClr val="0070C0"/>
              </a:solidFill>
              <a:latin typeface="+mn-lt"/>
            </a:endParaRPr>
          </a:p>
        </p:txBody>
      </p:sp>
    </p:spTree>
    <p:extLst>
      <p:ext uri="{BB962C8B-B14F-4D97-AF65-F5344CB8AC3E}">
        <p14:creationId xmlns:p14="http://schemas.microsoft.com/office/powerpoint/2010/main" val="3203307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92716"/>
            <a:ext cx="12192000" cy="1102728"/>
          </a:xfrm>
        </p:spPr>
        <p:txBody>
          <a:bodyPr>
            <a:normAutofit/>
          </a:bodyPr>
          <a:lstStyle/>
          <a:p>
            <a:pPr algn="ctr"/>
            <a:r>
              <a:rPr lang="en-US" b="1" dirty="0" smtClean="0">
                <a:solidFill>
                  <a:srgbClr val="0070C0"/>
                </a:solidFill>
                <a:latin typeface="+mn-lt"/>
              </a:rPr>
              <a:t>Statewide Continuous Improvement Timeline</a:t>
            </a:r>
            <a:endParaRPr lang="en-US" b="1" dirty="0"/>
          </a:p>
        </p:txBody>
      </p:sp>
      <p:graphicFrame>
        <p:nvGraphicFramePr>
          <p:cNvPr id="21" name="Content Placeholder 20"/>
          <p:cNvGraphicFramePr>
            <a:graphicFrameLocks noGrp="1"/>
          </p:cNvGraphicFramePr>
          <p:nvPr>
            <p:ph idx="1"/>
            <p:extLst>
              <p:ext uri="{D42A27DB-BD31-4B8C-83A1-F6EECF244321}">
                <p14:modId xmlns:p14="http://schemas.microsoft.com/office/powerpoint/2010/main" val="4144604340"/>
              </p:ext>
            </p:extLst>
          </p:nvPr>
        </p:nvGraphicFramePr>
        <p:xfrm>
          <a:off x="144378" y="1444080"/>
          <a:ext cx="11823033" cy="49810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7" name="Group 26"/>
          <p:cNvGrpSpPr/>
          <p:nvPr/>
        </p:nvGrpSpPr>
        <p:grpSpPr>
          <a:xfrm>
            <a:off x="3039193" y="2986830"/>
            <a:ext cx="7944417" cy="456810"/>
            <a:chOff x="2545240" y="2102758"/>
            <a:chExt cx="7944417" cy="456810"/>
          </a:xfrm>
        </p:grpSpPr>
        <p:sp>
          <p:nvSpPr>
            <p:cNvPr id="22" name="TextBox 21"/>
            <p:cNvSpPr txBox="1"/>
            <p:nvPr/>
          </p:nvSpPr>
          <p:spPr>
            <a:xfrm>
              <a:off x="6859276" y="2123414"/>
              <a:ext cx="1274163" cy="415498"/>
            </a:xfrm>
            <a:prstGeom prst="rect">
              <a:avLst/>
            </a:prstGeom>
            <a:noFill/>
          </p:spPr>
          <p:txBody>
            <a:bodyPr wrap="square" rtlCol="0">
              <a:spAutoFit/>
            </a:bodyPr>
            <a:lstStyle/>
            <a:p>
              <a:pPr lvl="0" algn="ctr"/>
              <a:r>
                <a:rPr lang="en-US" sz="2100" b="1" dirty="0" smtClean="0"/>
                <a:t>2013</a:t>
              </a:r>
              <a:endParaRPr lang="en-US" sz="2100" b="1" dirty="0"/>
            </a:p>
          </p:txBody>
        </p:sp>
        <p:sp>
          <p:nvSpPr>
            <p:cNvPr id="23" name="TextBox 22"/>
            <p:cNvSpPr txBox="1"/>
            <p:nvPr/>
          </p:nvSpPr>
          <p:spPr>
            <a:xfrm>
              <a:off x="4678393" y="2123414"/>
              <a:ext cx="1274163" cy="415498"/>
            </a:xfrm>
            <a:prstGeom prst="rect">
              <a:avLst/>
            </a:prstGeom>
            <a:noFill/>
          </p:spPr>
          <p:txBody>
            <a:bodyPr wrap="square" rtlCol="0">
              <a:spAutoFit/>
            </a:bodyPr>
            <a:lstStyle/>
            <a:p>
              <a:pPr lvl="0" algn="ctr"/>
              <a:r>
                <a:rPr lang="en-US" sz="2100" b="1" dirty="0" smtClean="0"/>
                <a:t>2012</a:t>
              </a:r>
              <a:endParaRPr lang="en-US" sz="2100" b="1" dirty="0"/>
            </a:p>
          </p:txBody>
        </p:sp>
        <p:sp>
          <p:nvSpPr>
            <p:cNvPr id="24" name="TextBox 23"/>
            <p:cNvSpPr txBox="1"/>
            <p:nvPr/>
          </p:nvSpPr>
          <p:spPr>
            <a:xfrm>
              <a:off x="2545240" y="2144070"/>
              <a:ext cx="1274163" cy="415498"/>
            </a:xfrm>
            <a:prstGeom prst="rect">
              <a:avLst/>
            </a:prstGeom>
            <a:noFill/>
          </p:spPr>
          <p:txBody>
            <a:bodyPr wrap="square" rtlCol="0">
              <a:spAutoFit/>
            </a:bodyPr>
            <a:lstStyle/>
            <a:p>
              <a:pPr lvl="0" algn="ctr"/>
              <a:r>
                <a:rPr lang="en-US" sz="2100" b="1" dirty="0" smtClean="0"/>
                <a:t>2011</a:t>
              </a:r>
              <a:endParaRPr lang="en-US" sz="2100" b="1" dirty="0"/>
            </a:p>
          </p:txBody>
        </p:sp>
        <p:sp>
          <p:nvSpPr>
            <p:cNvPr id="25" name="TextBox 24"/>
            <p:cNvSpPr txBox="1"/>
            <p:nvPr/>
          </p:nvSpPr>
          <p:spPr>
            <a:xfrm>
              <a:off x="9215494" y="2102758"/>
              <a:ext cx="1274163" cy="415498"/>
            </a:xfrm>
            <a:prstGeom prst="rect">
              <a:avLst/>
            </a:prstGeom>
            <a:noFill/>
          </p:spPr>
          <p:txBody>
            <a:bodyPr wrap="square" rtlCol="0">
              <a:spAutoFit/>
            </a:bodyPr>
            <a:lstStyle/>
            <a:p>
              <a:pPr lvl="0" algn="ctr"/>
              <a:r>
                <a:rPr lang="en-US" sz="2100" b="1" dirty="0" smtClean="0"/>
                <a:t>2014 +</a:t>
              </a:r>
              <a:endParaRPr lang="en-US" sz="2100" b="1" dirty="0"/>
            </a:p>
          </p:txBody>
        </p:sp>
      </p:grpSp>
      <p:sp>
        <p:nvSpPr>
          <p:cNvPr id="10" name="TextBox 9"/>
          <p:cNvSpPr txBox="1"/>
          <p:nvPr/>
        </p:nvSpPr>
        <p:spPr>
          <a:xfrm>
            <a:off x="292461" y="3005871"/>
            <a:ext cx="1528915" cy="415498"/>
          </a:xfrm>
          <a:prstGeom prst="rect">
            <a:avLst/>
          </a:prstGeom>
          <a:noFill/>
        </p:spPr>
        <p:txBody>
          <a:bodyPr wrap="square" rtlCol="0">
            <a:spAutoFit/>
          </a:bodyPr>
          <a:lstStyle/>
          <a:p>
            <a:pPr lvl="0" algn="ctr"/>
            <a:r>
              <a:rPr lang="en-US" sz="2100" b="1" dirty="0" smtClean="0"/>
              <a:t>Before 2011</a:t>
            </a:r>
            <a:endParaRPr lang="en-US" sz="2100" b="1" dirty="0"/>
          </a:p>
        </p:txBody>
      </p:sp>
    </p:spTree>
    <p:extLst>
      <p:ext uri="{BB962C8B-B14F-4D97-AF65-F5344CB8AC3E}">
        <p14:creationId xmlns:p14="http://schemas.microsoft.com/office/powerpoint/2010/main" val="12419889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9022" y="1933588"/>
            <a:ext cx="7679886" cy="4587528"/>
          </a:xfrm>
        </p:spPr>
        <p:txBody>
          <a:bodyPr>
            <a:normAutofit/>
          </a:bodyPr>
          <a:lstStyle/>
          <a:p>
            <a:r>
              <a:rPr lang="en-US" dirty="0" smtClean="0"/>
              <a:t>Developed in November 2013</a:t>
            </a:r>
          </a:p>
          <a:p>
            <a:r>
              <a:rPr lang="en-US" dirty="0" smtClean="0"/>
              <a:t>Promotes, coordinates, and manages daily tasks to create a statewide culture of continuous improvement</a:t>
            </a:r>
          </a:p>
          <a:p>
            <a:r>
              <a:rPr lang="en-US" dirty="0" smtClean="0"/>
              <a:t>Centralized program to bring standardization and strategic guidance to the overall effort</a:t>
            </a:r>
          </a:p>
          <a:p>
            <a:r>
              <a:rPr lang="en-US" dirty="0" smtClean="0"/>
              <a:t>Supports state agencies in becoming more data-driven, transparent, responsive and accountable</a:t>
            </a:r>
          </a:p>
          <a:p>
            <a:r>
              <a:rPr lang="en-US" dirty="0" smtClean="0"/>
              <a:t>Encourages state agency staff at all levels to participate in improvement activities</a:t>
            </a:r>
          </a:p>
        </p:txBody>
      </p:sp>
      <p:pic>
        <p:nvPicPr>
          <p:cNvPr id="4" name="Picture 3"/>
          <p:cNvPicPr>
            <a:picLocks noChangeAspect="1"/>
          </p:cNvPicPr>
          <p:nvPr/>
        </p:nvPicPr>
        <p:blipFill rotWithShape="1">
          <a:blip r:embed="rId3"/>
          <a:srcRect l="12001" r="11607" b="15767"/>
          <a:stretch/>
        </p:blipFill>
        <p:spPr>
          <a:xfrm>
            <a:off x="941948" y="2434356"/>
            <a:ext cx="2535178" cy="3027981"/>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a:xfrm>
            <a:off x="0" y="369991"/>
            <a:ext cx="12191999" cy="1303867"/>
          </a:xfrm>
        </p:spPr>
        <p:txBody>
          <a:bodyPr/>
          <a:lstStyle/>
          <a:p>
            <a:pPr algn="ctr"/>
            <a:r>
              <a:rPr lang="en-US" b="1" dirty="0" err="1" smtClean="0">
                <a:solidFill>
                  <a:srgbClr val="0070C0"/>
                </a:solidFill>
                <a:latin typeface="+mn-lt"/>
              </a:rPr>
              <a:t>LeanCT</a:t>
            </a:r>
            <a:r>
              <a:rPr lang="en-US" b="1" dirty="0" smtClean="0">
                <a:solidFill>
                  <a:srgbClr val="0070C0"/>
                </a:solidFill>
                <a:latin typeface="+mn-lt"/>
              </a:rPr>
              <a:t> Program</a:t>
            </a:r>
            <a:br>
              <a:rPr lang="en-US" b="1" dirty="0" smtClean="0">
                <a:solidFill>
                  <a:srgbClr val="0070C0"/>
                </a:solidFill>
                <a:latin typeface="+mn-lt"/>
              </a:rPr>
            </a:br>
            <a:r>
              <a:rPr lang="en-US" sz="3600" b="1" dirty="0" smtClean="0">
                <a:solidFill>
                  <a:srgbClr val="0070C0"/>
                </a:solidFill>
                <a:latin typeface="+mn-lt"/>
              </a:rPr>
              <a:t>CT Office of Policy and Management </a:t>
            </a:r>
            <a:endParaRPr lang="en-US" b="1" dirty="0">
              <a:solidFill>
                <a:srgbClr val="0070C0"/>
              </a:solidFill>
              <a:latin typeface="+mn-lt"/>
            </a:endParaRPr>
          </a:p>
        </p:txBody>
      </p:sp>
    </p:spTree>
    <p:extLst>
      <p:ext uri="{BB962C8B-B14F-4D97-AF65-F5344CB8AC3E}">
        <p14:creationId xmlns:p14="http://schemas.microsoft.com/office/powerpoint/2010/main" val="29597375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ransformation Blue Theme">
    <a:dk1>
      <a:srgbClr val="FFFFFF"/>
    </a:dk1>
    <a:lt1>
      <a:srgbClr val="002A7E"/>
    </a:lt1>
    <a:dk2>
      <a:srgbClr val="3D6B9D"/>
    </a:dk2>
    <a:lt2>
      <a:srgbClr val="D4E1EE"/>
    </a:lt2>
    <a:accent1>
      <a:srgbClr val="FEFDDB"/>
    </a:accent1>
    <a:accent2>
      <a:srgbClr val="FFFF9F"/>
    </a:accent2>
    <a:accent3>
      <a:srgbClr val="C5DDDA"/>
    </a:accent3>
    <a:accent4>
      <a:srgbClr val="6CA8A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resh">
    <a:fillStyleLst>
      <a:solidFill>
        <a:schemeClr val="phClr"/>
      </a:solidFill>
      <a:solidFill>
        <a:schemeClr val="phClr">
          <a:tint val="70000"/>
          <a:satMod val="115000"/>
        </a:schemeClr>
      </a:solidFill>
      <a:solidFill>
        <a:schemeClr val="phClr">
          <a:shade val="80000"/>
          <a:satMod val="115000"/>
        </a:schemeClr>
      </a:solidFill>
    </a:fillStyleLst>
    <a:lnStyleLst>
      <a:ln w="25400" cap="flat" cmpd="sng" algn="ctr">
        <a:solidFill>
          <a:schemeClr val="phClr">
            <a:shade val="95000"/>
            <a:satMod val="105000"/>
          </a:schemeClr>
        </a:solidFill>
        <a:prstDash val="solid"/>
        <a:miter/>
      </a:ln>
      <a:ln w="50800" cap="flat" cmpd="sng" algn="ctr">
        <a:solidFill>
          <a:schemeClr val="phClr"/>
        </a:solidFill>
        <a:prstDash val="solid"/>
        <a:miter/>
      </a:ln>
      <a:ln w="76200" cap="flat" cmpd="thickThin" algn="ctr">
        <a:solidFill>
          <a:schemeClr val="phClr">
            <a:alpha val="80000"/>
          </a:schemeClr>
        </a:solidFill>
        <a:prstDash val="solid"/>
        <a:miter/>
      </a:ln>
    </a:lnStyleLst>
    <a:effectStyleLst>
      <a:effectStyle>
        <a:effectLst/>
      </a:effectStyle>
      <a:effectStyle>
        <a:effectLst>
          <a:outerShdw blurRad="63500" sx="101000" sy="101000" rotWithShape="0">
            <a:srgbClr val="FFFFFF">
              <a:alpha val="50000"/>
            </a:srgbClr>
          </a:outerShdw>
        </a:effectLst>
      </a:effectStyle>
      <a:effectStyle>
        <a:effectLst>
          <a:innerShdw blurRad="101600">
            <a:srgbClr val="FFFFFF">
              <a:alpha val="75000"/>
            </a:srgbClr>
          </a:innerShdw>
          <a:outerShdw blurRad="63500" sx="101000" sy="101000" rotWithShape="0">
            <a:srgbClr val="FFFFFF">
              <a:alpha val="50000"/>
            </a:srgbClr>
          </a:outerShdw>
          <a:reflection blurRad="12700" stA="30000" endPos="35000" dist="38100" dir="5400000" sy="-100000" rotWithShape="0"/>
        </a:effectLst>
        <a:scene3d>
          <a:camera prst="orthographicFront">
            <a:rot lat="0" lon="0" rev="0"/>
          </a:camera>
          <a:lightRig rig="balanced" dir="t">
            <a:rot lat="0" lon="0" rev="30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1963</TotalTime>
  <Words>3864</Words>
  <Application>Microsoft Office PowerPoint</Application>
  <PresentationFormat>Widescreen</PresentationFormat>
  <Paragraphs>565</Paragraphs>
  <Slides>36</Slides>
  <Notes>36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6" baseType="lpstr">
      <vt:lpstr>Arial</vt:lpstr>
      <vt:lpstr>Berkeley-Medium</vt:lpstr>
      <vt:lpstr>Bookman Old Style</vt:lpstr>
      <vt:lpstr>Calibri</vt:lpstr>
      <vt:lpstr>Calibri Light</vt:lpstr>
      <vt:lpstr>Futura Lt BT</vt:lpstr>
      <vt:lpstr>Times New Roman</vt:lpstr>
      <vt:lpstr>Wingdings</vt:lpstr>
      <vt:lpstr>Office Theme</vt:lpstr>
      <vt:lpstr>Acrobat Document</vt:lpstr>
      <vt:lpstr>Continuous Improvement in Connecticut State Government</vt:lpstr>
      <vt:lpstr>Today’s Agenda</vt:lpstr>
      <vt:lpstr>Continuous Improvement in  Connecticut State Government</vt:lpstr>
      <vt:lpstr>Continuous Improvement in  Connecticut State Government</vt:lpstr>
      <vt:lpstr>Making Government Work: Lean is a key ingredient for our transformation efforts</vt:lpstr>
      <vt:lpstr>Why is this Important for State Managers?</vt:lpstr>
      <vt:lpstr>“Lean” in Connecticut State Government is: </vt:lpstr>
      <vt:lpstr>Statewide Continuous Improvement Timeline</vt:lpstr>
      <vt:lpstr>LeanCT Program CT Office of Policy and Management </vt:lpstr>
      <vt:lpstr>Statewide Process Improvement Steering Committee: Member Agencies by Function of Government</vt:lpstr>
      <vt:lpstr>PowerPoint Presentation</vt:lpstr>
      <vt:lpstr> Role of Agency Lean Coordinator</vt:lpstr>
      <vt:lpstr>Lean Strategies</vt:lpstr>
      <vt:lpstr>Measuring Success and Ensuring Accountability Through:</vt:lpstr>
      <vt:lpstr>Aiding Accountability through Reporting </vt:lpstr>
      <vt:lpstr>More Than Just Good Business</vt:lpstr>
      <vt:lpstr>How it Works</vt:lpstr>
      <vt:lpstr>How it Works</vt:lpstr>
      <vt:lpstr>How it Works</vt:lpstr>
      <vt:lpstr>Challenges</vt:lpstr>
      <vt:lpstr>Observations</vt:lpstr>
      <vt:lpstr>PowerPoint Presentation</vt:lpstr>
      <vt:lpstr>PowerPoint Presentation</vt:lpstr>
      <vt:lpstr>PowerPoint Presentation</vt:lpstr>
      <vt:lpstr>PowerPoint Presentation</vt:lpstr>
      <vt:lpstr>Employee Engagement</vt:lpstr>
      <vt:lpstr>Current Stream Mapping  by Region</vt:lpstr>
      <vt:lpstr>PowerPoint Presentation</vt:lpstr>
      <vt:lpstr>PowerPoint Presentation</vt:lpstr>
      <vt:lpstr>Future State </vt:lpstr>
      <vt:lpstr>Current State – Endless Rework</vt:lpstr>
      <vt:lpstr>Future State – Eliminate Re-work</vt:lpstr>
      <vt:lpstr>Interagency - Communication</vt:lpstr>
      <vt:lpstr>Permit Processing Times Have Been Reduced</vt:lpstr>
      <vt:lpstr>Role of a Manager</vt:lpstr>
      <vt:lpstr>For more information on  Continuous Improvement in  Connecticut State Government  please visit:   www.ct.gov/LeanCT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Fisher, Alison</dc:creator>
  <cp:lastModifiedBy>Fisher, Alison</cp:lastModifiedBy>
  <cp:revision>243</cp:revision>
  <cp:lastPrinted>2014-10-21T17:38:43Z</cp:lastPrinted>
  <dcterms:created xsi:type="dcterms:W3CDTF">2014-07-03T19:34:52Z</dcterms:created>
  <dcterms:modified xsi:type="dcterms:W3CDTF">2014-10-21T20:45:32Z</dcterms:modified>
</cp:coreProperties>
</file>