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76" r:id="rId2"/>
    <p:sldId id="277" r:id="rId3"/>
    <p:sldId id="294" r:id="rId4"/>
    <p:sldId id="279" r:id="rId5"/>
    <p:sldId id="281" r:id="rId6"/>
    <p:sldId id="282" r:id="rId7"/>
    <p:sldId id="283" r:id="rId8"/>
    <p:sldId id="284" r:id="rId9"/>
    <p:sldId id="285" r:id="rId10"/>
    <p:sldId id="295" r:id="rId11"/>
    <p:sldId id="286" r:id="rId12"/>
    <p:sldId id="287" r:id="rId13"/>
    <p:sldId id="288" r:id="rId14"/>
    <p:sldId id="289" r:id="rId15"/>
    <p:sldId id="290" r:id="rId16"/>
    <p:sldId id="291" r:id="rId17"/>
    <p:sldId id="293"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60"/>
  </p:normalViewPr>
  <p:slideViewPr>
    <p:cSldViewPr snapToGrid="0">
      <p:cViewPr varScale="1">
        <p:scale>
          <a:sx n="90" d="100"/>
          <a:sy n="90" d="100"/>
        </p:scale>
        <p:origin x="3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E14636-129E-4320-A34B-0258E3295E5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89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169809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357206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E14636-129E-4320-A34B-0258E3295E55}"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0631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3974393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E14636-129E-4320-A34B-0258E3295E55}"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57177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346021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886393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153103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96638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120930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40887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361426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347677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103740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240458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DCC00-854B-43C5-89E4-5C05A54C7F50}"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E14636-129E-4320-A34B-0258E3295E55}" type="slidenum">
              <a:rPr lang="en-US" smtClean="0"/>
              <a:t>‹#›</a:t>
            </a:fld>
            <a:endParaRPr lang="en-US" dirty="0"/>
          </a:p>
        </p:txBody>
      </p:sp>
    </p:spTree>
    <p:extLst>
      <p:ext uri="{BB962C8B-B14F-4D97-AF65-F5344CB8AC3E}">
        <p14:creationId xmlns:p14="http://schemas.microsoft.com/office/powerpoint/2010/main" val="317074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67DCC00-854B-43C5-89E4-5C05A54C7F50}" type="datetimeFigureOut">
              <a:rPr lang="en-US" smtClean="0"/>
              <a:t>11/14/2019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1E14636-129E-4320-A34B-0258E3295E55}" type="slidenum">
              <a:rPr lang="en-US" smtClean="0"/>
              <a:t>‹#›</a:t>
            </a:fld>
            <a:endParaRPr lang="en-US" dirty="0"/>
          </a:p>
        </p:txBody>
      </p:sp>
    </p:spTree>
    <p:extLst>
      <p:ext uri="{BB962C8B-B14F-4D97-AF65-F5344CB8AC3E}">
        <p14:creationId xmlns:p14="http://schemas.microsoft.com/office/powerpoint/2010/main" val="196700204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aul.Aresta@ct.gov" TargetMode="External"/><Relationship Id="rId2" Type="http://schemas.openxmlformats.org/officeDocument/2006/relationships/hyperlink" Target="mailto:Peter.hearn@ct.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ortal.ct.gov/ceq/" TargetMode="External"/><Relationship Id="rId2" Type="http://schemas.openxmlformats.org/officeDocument/2006/relationships/hyperlink" Target="http://www.ct.gov/ceq/"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89967"/>
          </a:xfrm>
        </p:spPr>
        <p:txBody>
          <a:bodyPr>
            <a:noAutofit/>
          </a:bodyPr>
          <a:lstStyle/>
          <a:p>
            <a:pPr algn="ctr"/>
            <a:r>
              <a:rPr lang="en-US" sz="4800" b="1" dirty="0"/>
              <a:t>COUNCIL ON ENVIRONMENTAL QUALITY</a:t>
            </a:r>
            <a:br>
              <a:rPr lang="en-US" sz="4800" b="1" dirty="0"/>
            </a:br>
            <a:br>
              <a:rPr lang="en-US" sz="4800" b="1" dirty="0"/>
            </a:br>
            <a:r>
              <a:rPr lang="en-US" sz="4000" b="1" dirty="0"/>
              <a:t>Using Templates to Develop Notices for the Environmental Monitor</a:t>
            </a:r>
          </a:p>
        </p:txBody>
      </p:sp>
      <p:sp>
        <p:nvSpPr>
          <p:cNvPr id="3" name="Content Placeholder 2"/>
          <p:cNvSpPr>
            <a:spLocks noGrp="1"/>
          </p:cNvSpPr>
          <p:nvPr>
            <p:ph idx="1"/>
          </p:nvPr>
        </p:nvSpPr>
        <p:spPr>
          <a:xfrm>
            <a:off x="838200" y="3780429"/>
            <a:ext cx="10515600" cy="2396533"/>
          </a:xfrm>
        </p:spPr>
        <p:txBody>
          <a:bodyPr/>
          <a:lstStyle/>
          <a:p>
            <a:pPr marL="0" indent="0" algn="ctr">
              <a:buNone/>
            </a:pPr>
            <a:r>
              <a:rPr lang="en-US" dirty="0">
                <a:solidFill>
                  <a:schemeClr val="tx1"/>
                </a:solidFill>
              </a:rPr>
              <a:t>November 18, 2019</a:t>
            </a:r>
          </a:p>
        </p:txBody>
      </p:sp>
    </p:spTree>
    <p:extLst>
      <p:ext uri="{BB962C8B-B14F-4D97-AF65-F5344CB8AC3E}">
        <p14:creationId xmlns:p14="http://schemas.microsoft.com/office/powerpoint/2010/main" val="4171460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4223201638"/>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14183"/>
            <a:ext cx="10515600" cy="88067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nvGraphicFramePr>
        <p:xfrm>
          <a:off x="1751798" y="1498600"/>
          <a:ext cx="7640267" cy="4733262"/>
        </p:xfrm>
        <a:graphic>
          <a:graphicData uri="http://schemas.openxmlformats.org/drawingml/2006/table">
            <a:tbl>
              <a:tblPr firstRow="1" firstCol="1" bandRow="1">
                <a:tableStyleId>{5C22544A-7EE6-4342-B048-85BDC9FD1C3A}</a:tableStyleId>
              </a:tblPr>
              <a:tblGrid>
                <a:gridCol w="7640267">
                  <a:extLst>
                    <a:ext uri="{9D8B030D-6E8A-4147-A177-3AD203B41FA5}">
                      <a16:colId xmlns:a16="http://schemas.microsoft.com/office/drawing/2014/main" val="20000"/>
                    </a:ext>
                  </a:extLst>
                </a:gridCol>
              </a:tblGrid>
              <a:tr h="4733262">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rotWithShape="1">
          <a:blip r:embed="rId2"/>
          <a:srcRect l="8125" t="42222" r="57578" b="16816"/>
          <a:stretch/>
        </p:blipFill>
        <p:spPr>
          <a:xfrm>
            <a:off x="2094376" y="1044474"/>
            <a:ext cx="7830674" cy="5260848"/>
          </a:xfrm>
          <a:prstGeom prst="rect">
            <a:avLst/>
          </a:prstGeom>
        </p:spPr>
      </p:pic>
    </p:spTree>
    <p:extLst>
      <p:ext uri="{BB962C8B-B14F-4D97-AF65-F5344CB8AC3E}">
        <p14:creationId xmlns:p14="http://schemas.microsoft.com/office/powerpoint/2010/main" val="55489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445791240"/>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14183"/>
            <a:ext cx="10515600" cy="88067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nvGraphicFramePr>
        <p:xfrm>
          <a:off x="1751798" y="1498600"/>
          <a:ext cx="7640267" cy="4733262"/>
        </p:xfrm>
        <a:graphic>
          <a:graphicData uri="http://schemas.openxmlformats.org/drawingml/2006/table">
            <a:tbl>
              <a:tblPr firstRow="1" firstCol="1" bandRow="1">
                <a:tableStyleId>{5C22544A-7EE6-4342-B048-85BDC9FD1C3A}</a:tableStyleId>
              </a:tblPr>
              <a:tblGrid>
                <a:gridCol w="7640267">
                  <a:extLst>
                    <a:ext uri="{9D8B030D-6E8A-4147-A177-3AD203B41FA5}">
                      <a16:colId xmlns:a16="http://schemas.microsoft.com/office/drawing/2014/main" val="20000"/>
                    </a:ext>
                  </a:extLst>
                </a:gridCol>
              </a:tblGrid>
              <a:tr h="4733262">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2038437" y="1090400"/>
            <a:ext cx="3846312" cy="4247317"/>
          </a:xfrm>
          <a:prstGeom prst="rect">
            <a:avLst/>
          </a:prstGeom>
          <a:noFill/>
          <a:ln>
            <a:noFill/>
          </a:ln>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16)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To insert one or more files, it’s a two step process (example – “Click Here”), select the text that will serve as the hyperlink text.</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17)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Select the “Insert File” button from the editing menu (looks like a yellow piece of paper with a down arrow on it) or you can select the text, right mouse click, select “HTML Elements” then select “Insert File”.</a:t>
            </a:r>
          </a:p>
          <a:p>
            <a:pPr lvl="0"/>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Oval 14"/>
          <p:cNvSpPr/>
          <p:nvPr/>
        </p:nvSpPr>
        <p:spPr>
          <a:xfrm>
            <a:off x="5925185" y="8052435"/>
            <a:ext cx="577850" cy="145415"/>
          </a:xfrm>
          <a:prstGeom prst="ellipse">
            <a:avLst/>
          </a:prstGeom>
          <a:no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3" name="Picture 12"/>
          <p:cNvPicPr>
            <a:picLocks noChangeAspect="1"/>
          </p:cNvPicPr>
          <p:nvPr/>
        </p:nvPicPr>
        <p:blipFill rotWithShape="1">
          <a:blip r:embed="rId2"/>
          <a:srcRect l="8126" r="52186" b="5833"/>
          <a:stretch/>
        </p:blipFill>
        <p:spPr>
          <a:xfrm>
            <a:off x="5985480" y="923966"/>
            <a:ext cx="4124055" cy="5504152"/>
          </a:xfrm>
          <a:prstGeom prst="rect">
            <a:avLst/>
          </a:prstGeom>
        </p:spPr>
      </p:pic>
      <p:sp>
        <p:nvSpPr>
          <p:cNvPr id="17" name="Oval 16"/>
          <p:cNvSpPr/>
          <p:nvPr/>
        </p:nvSpPr>
        <p:spPr>
          <a:xfrm flipV="1">
            <a:off x="7002160" y="4754648"/>
            <a:ext cx="447010" cy="20745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340031" y="3651754"/>
            <a:ext cx="897227" cy="15683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8786608" y="4543425"/>
            <a:ext cx="444650" cy="15663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9148507" y="3408346"/>
            <a:ext cx="165501" cy="1698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flipV="1">
            <a:off x="5381625" y="4587231"/>
            <a:ext cx="3454673" cy="136908"/>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47280" y="3526402"/>
            <a:ext cx="3989132" cy="11039"/>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196453" y="3818917"/>
            <a:ext cx="2143578" cy="497169"/>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37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2127315319"/>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14183"/>
            <a:ext cx="10515600" cy="88067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45204787"/>
              </p:ext>
            </p:extLst>
          </p:nvPr>
        </p:nvGraphicFramePr>
        <p:xfrm>
          <a:off x="1751798" y="1498600"/>
          <a:ext cx="7640267" cy="4699000"/>
        </p:xfrm>
        <a:graphic>
          <a:graphicData uri="http://schemas.openxmlformats.org/drawingml/2006/table">
            <a:tbl>
              <a:tblPr firstRow="1" firstCol="1" bandRow="1">
                <a:tableStyleId>{5C22544A-7EE6-4342-B048-85BDC9FD1C3A}</a:tableStyleId>
              </a:tblPr>
              <a:tblGrid>
                <a:gridCol w="7640267">
                  <a:extLst>
                    <a:ext uri="{9D8B030D-6E8A-4147-A177-3AD203B41FA5}">
                      <a16:colId xmlns:a16="http://schemas.microsoft.com/office/drawing/2014/main" val="20000"/>
                    </a:ext>
                  </a:extLst>
                </a:gridCol>
              </a:tblGrid>
              <a:tr h="4699000">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1959460" y="1271707"/>
            <a:ext cx="3841563" cy="4247317"/>
          </a:xfrm>
          <a:prstGeom prst="rect">
            <a:avLst/>
          </a:prstGeom>
          <a:noFill/>
          <a:ln>
            <a:noFill/>
          </a:ln>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18)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When the “Insert File” function is initiated, an Insert File box will appear (see right).</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19)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Select the three dots button that will open the file manager.</a:t>
            </a:r>
          </a:p>
          <a:p>
            <a:pPr lvl="0"/>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20)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Navigate in file manager (aka “Windows Explorer” if you use Windows), to the appropriate folder where the file exists, select the file, and select “Open”.</a:t>
            </a:r>
          </a:p>
          <a:p>
            <a:pPr lvl="0"/>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Oval 14"/>
          <p:cNvSpPr/>
          <p:nvPr/>
        </p:nvSpPr>
        <p:spPr>
          <a:xfrm>
            <a:off x="5925185" y="8052435"/>
            <a:ext cx="577850" cy="145415"/>
          </a:xfrm>
          <a:prstGeom prst="ellipse">
            <a:avLst/>
          </a:prstGeom>
          <a:no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Oval 25"/>
          <p:cNvSpPr/>
          <p:nvPr/>
        </p:nvSpPr>
        <p:spPr>
          <a:xfrm>
            <a:off x="8241899" y="2884582"/>
            <a:ext cx="165501" cy="1698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p:nvPr/>
        </p:nvPicPr>
        <p:blipFill rotWithShape="1">
          <a:blip r:embed="rId2" cstate="print">
            <a:extLst>
              <a:ext uri="{28A0092B-C50C-407E-A947-70E740481C1C}">
                <a14:useLocalDpi xmlns:a14="http://schemas.microsoft.com/office/drawing/2010/main" val="0"/>
              </a:ext>
            </a:extLst>
          </a:blip>
          <a:srcRect l="3629" r="46154" b="21819"/>
          <a:stretch/>
        </p:blipFill>
        <p:spPr bwMode="auto">
          <a:xfrm>
            <a:off x="5777009" y="1243893"/>
            <a:ext cx="4305333" cy="4501096"/>
          </a:xfrm>
          <a:prstGeom prst="rect">
            <a:avLst/>
          </a:prstGeom>
          <a:ln>
            <a:noFill/>
          </a:ln>
          <a:extLst>
            <a:ext uri="{53640926-AAD7-44D8-BBD7-CCE9431645EC}">
              <a14:shadowObscured xmlns:a14="http://schemas.microsoft.com/office/drawing/2010/main"/>
            </a:ext>
          </a:extLst>
        </p:spPr>
      </p:pic>
      <p:cxnSp>
        <p:nvCxnSpPr>
          <p:cNvPr id="19" name="Straight Arrow Connector 18"/>
          <p:cNvCxnSpPr/>
          <p:nvPr/>
        </p:nvCxnSpPr>
        <p:spPr>
          <a:xfrm flipV="1">
            <a:off x="2657475" y="1868764"/>
            <a:ext cx="3625789" cy="267870"/>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034897" y="2108541"/>
            <a:ext cx="2528542" cy="470778"/>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578997" y="1936166"/>
            <a:ext cx="216038" cy="13306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350946" y="1722423"/>
            <a:ext cx="447010" cy="16229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5613654" y="2911436"/>
            <a:ext cx="1100966" cy="11614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412009" y="4422173"/>
            <a:ext cx="447010" cy="16229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p:nvPr/>
        </p:nvCxnSpPr>
        <p:spPr>
          <a:xfrm flipV="1">
            <a:off x="5438775" y="3225599"/>
            <a:ext cx="267726" cy="430513"/>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29000" y="5148091"/>
            <a:ext cx="5618337" cy="484785"/>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55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5"/>
          <p:cNvGraphicFramePr>
            <a:graphicFrameLocks noGrp="1"/>
          </p:cNvGraphicFramePr>
          <p:nvPr>
            <p:extLst>
              <p:ext uri="{D42A27DB-BD31-4B8C-83A1-F6EECF244321}">
                <p14:modId xmlns:p14="http://schemas.microsoft.com/office/powerpoint/2010/main" val="2111701286"/>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14183"/>
            <a:ext cx="10515600" cy="88067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sp>
        <p:nvSpPr>
          <p:cNvPr id="16" name="TextBox 15"/>
          <p:cNvSpPr txBox="1"/>
          <p:nvPr/>
        </p:nvSpPr>
        <p:spPr>
          <a:xfrm>
            <a:off x="2074074" y="977290"/>
            <a:ext cx="3841563" cy="5355312"/>
          </a:xfrm>
          <a:prstGeom prst="rect">
            <a:avLst/>
          </a:prstGeom>
          <a:noFill/>
          <a:ln>
            <a:noFill/>
          </a:ln>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21)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The file name and path will be inserted into the “File Name” field. Select “Upload File” and the file will be uploaded from the local/network file storage to storage on the internet. </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22)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If the upload is successful, a PPT DHTML Editor window will open and indicate “HTTP Upload Complete”. </a:t>
            </a:r>
          </a:p>
          <a:p>
            <a:pPr lvl="0"/>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Type the word “Blank” in the “Target” field and then select “Insert URL” and the selected text will be hyperlinked to the file on the internet. </a:t>
            </a: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Oval 14"/>
          <p:cNvSpPr/>
          <p:nvPr/>
        </p:nvSpPr>
        <p:spPr>
          <a:xfrm>
            <a:off x="5925185" y="8052435"/>
            <a:ext cx="577850" cy="145415"/>
          </a:xfrm>
          <a:prstGeom prst="ellipse">
            <a:avLst/>
          </a:prstGeom>
          <a:no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7" name="Picture 26"/>
          <p:cNvPicPr/>
          <p:nvPr/>
        </p:nvPicPr>
        <p:blipFill rotWithShape="1">
          <a:blip r:embed="rId2" cstate="print">
            <a:extLst>
              <a:ext uri="{28A0092B-C50C-407E-A947-70E740481C1C}">
                <a14:useLocalDpi xmlns:a14="http://schemas.microsoft.com/office/drawing/2010/main" val="0"/>
              </a:ext>
            </a:extLst>
          </a:blip>
          <a:srcRect l="1160" t="2581" r="55124" b="63337"/>
          <a:stretch/>
        </p:blipFill>
        <p:spPr bwMode="auto">
          <a:xfrm>
            <a:off x="6125876" y="1051987"/>
            <a:ext cx="3981214" cy="2358763"/>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6101460" y="3928276"/>
            <a:ext cx="4023901" cy="2426070"/>
          </a:xfrm>
          <a:prstGeom prst="rect">
            <a:avLst/>
          </a:prstGeom>
        </p:spPr>
      </p:pic>
      <p:sp>
        <p:nvSpPr>
          <p:cNvPr id="20" name="Oval 19"/>
          <p:cNvSpPr/>
          <p:nvPr/>
        </p:nvSpPr>
        <p:spPr>
          <a:xfrm>
            <a:off x="6917653" y="5543843"/>
            <a:ext cx="858396" cy="25678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a:off x="4276725" y="5400675"/>
            <a:ext cx="3685147" cy="647700"/>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67275" y="4867275"/>
            <a:ext cx="2050377" cy="676568"/>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381625" y="2734928"/>
            <a:ext cx="3381185" cy="1268841"/>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329038" y="2543556"/>
            <a:ext cx="447010" cy="16229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8685972" y="2553623"/>
            <a:ext cx="908679" cy="13135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7019925" y="1679780"/>
            <a:ext cx="1406967" cy="14605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a:off x="5053857" y="1825833"/>
            <a:ext cx="2178691" cy="739467"/>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81482" y="1516669"/>
            <a:ext cx="1836170" cy="194421"/>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896225" y="5913499"/>
            <a:ext cx="1104900" cy="33882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179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p14="http://schemas.microsoft.com/office/powerpoint/2010/main" val="574082314"/>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14183"/>
            <a:ext cx="10515600" cy="88067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sp>
        <p:nvSpPr>
          <p:cNvPr id="16" name="TextBox 15"/>
          <p:cNvSpPr txBox="1"/>
          <p:nvPr/>
        </p:nvSpPr>
        <p:spPr>
          <a:xfrm>
            <a:off x="2083366" y="1186428"/>
            <a:ext cx="3841563" cy="4247317"/>
          </a:xfrm>
          <a:prstGeom prst="rect">
            <a:avLst/>
          </a:prstGeom>
          <a:noFill/>
          <a:ln>
            <a:noFill/>
          </a:ln>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24)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Once all the edits are compete, you can run spell check by selecting the button that has the “ABC” with the check symbol under the letters. Alternatively, right mouse click on the page, select “HTML Functions” and then select “Check Spelling”. </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25)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To save changes/corrections, select “Save as Staged Version” again to save the most recent changes.</a:t>
            </a: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Oval 14"/>
          <p:cNvSpPr/>
          <p:nvPr/>
        </p:nvSpPr>
        <p:spPr>
          <a:xfrm>
            <a:off x="5925185" y="8052435"/>
            <a:ext cx="577850" cy="145415"/>
          </a:xfrm>
          <a:prstGeom prst="ellipse">
            <a:avLst/>
          </a:prstGeom>
          <a:no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Picture 8"/>
          <p:cNvPicPr>
            <a:picLocks noChangeAspect="1"/>
          </p:cNvPicPr>
          <p:nvPr/>
        </p:nvPicPr>
        <p:blipFill rotWithShape="1">
          <a:blip r:embed="rId2"/>
          <a:srcRect l="10187" r="12557"/>
          <a:stretch/>
        </p:blipFill>
        <p:spPr>
          <a:xfrm>
            <a:off x="6175385" y="1068567"/>
            <a:ext cx="3970830" cy="5323205"/>
          </a:xfrm>
          <a:prstGeom prst="rect">
            <a:avLst/>
          </a:prstGeom>
        </p:spPr>
      </p:pic>
      <p:sp>
        <p:nvSpPr>
          <p:cNvPr id="17" name="Oval 16"/>
          <p:cNvSpPr/>
          <p:nvPr/>
        </p:nvSpPr>
        <p:spPr>
          <a:xfrm>
            <a:off x="9510464" y="2782531"/>
            <a:ext cx="274923" cy="19918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8843283" y="4947983"/>
            <a:ext cx="472167" cy="1898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452673" y="3498760"/>
            <a:ext cx="536745" cy="14488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919398" y="5696469"/>
            <a:ext cx="923885" cy="17066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endCxn id="22" idx="2"/>
          </p:cNvCxnSpPr>
          <p:nvPr/>
        </p:nvCxnSpPr>
        <p:spPr>
          <a:xfrm>
            <a:off x="4591318" y="4765986"/>
            <a:ext cx="3328080" cy="1015816"/>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67100" y="3704812"/>
            <a:ext cx="5376183" cy="1333284"/>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7" idx="1"/>
          </p:cNvCxnSpPr>
          <p:nvPr/>
        </p:nvCxnSpPr>
        <p:spPr>
          <a:xfrm>
            <a:off x="4314825" y="2223901"/>
            <a:ext cx="5235901" cy="587800"/>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46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2908121036"/>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59085"/>
            <a:ext cx="10515600" cy="788919"/>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sp>
        <p:nvSpPr>
          <p:cNvPr id="16" name="TextBox 15"/>
          <p:cNvSpPr txBox="1"/>
          <p:nvPr/>
        </p:nvSpPr>
        <p:spPr>
          <a:xfrm>
            <a:off x="2104910" y="1185105"/>
            <a:ext cx="3841563" cy="4524315"/>
          </a:xfrm>
          <a:prstGeom prst="rect">
            <a:avLst/>
          </a:prstGeom>
          <a:noFill/>
          <a:ln>
            <a:noFill/>
          </a:ln>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26)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To view how the page will look with an internet browser, select the preview button (looks like an eye) to the left of the “Current Version x”. </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Go to the browser tab for the file and double check that all the links work by clicking on them. You can also copy the URL and paste it into another browser like Chrome, Firefox, etc. to see how the page will look to visitors using different internet browsers. </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Oval 14"/>
          <p:cNvSpPr/>
          <p:nvPr/>
        </p:nvSpPr>
        <p:spPr>
          <a:xfrm>
            <a:off x="5925185" y="8052435"/>
            <a:ext cx="577850" cy="145415"/>
          </a:xfrm>
          <a:prstGeom prst="ellipse">
            <a:avLst/>
          </a:prstGeom>
          <a:no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Picture 8"/>
          <p:cNvPicPr>
            <a:picLocks noChangeAspect="1"/>
          </p:cNvPicPr>
          <p:nvPr/>
        </p:nvPicPr>
        <p:blipFill rotWithShape="1">
          <a:blip r:embed="rId2"/>
          <a:srcRect l="10187" r="12557"/>
          <a:stretch/>
        </p:blipFill>
        <p:spPr>
          <a:xfrm>
            <a:off x="6140028" y="1038510"/>
            <a:ext cx="3970830" cy="5323205"/>
          </a:xfrm>
          <a:prstGeom prst="rect">
            <a:avLst/>
          </a:prstGeom>
        </p:spPr>
      </p:pic>
      <p:sp>
        <p:nvSpPr>
          <p:cNvPr id="17" name="Oval 16"/>
          <p:cNvSpPr/>
          <p:nvPr/>
        </p:nvSpPr>
        <p:spPr>
          <a:xfrm>
            <a:off x="6365573" y="2127820"/>
            <a:ext cx="274923" cy="19918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5992184" y="1111655"/>
            <a:ext cx="2770816" cy="20369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9527275" y="1146566"/>
            <a:ext cx="644439" cy="15795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flipV="1">
            <a:off x="4783285" y="1341622"/>
            <a:ext cx="4865540" cy="1637738"/>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43400" y="2227412"/>
            <a:ext cx="2022173" cy="1"/>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8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289930823"/>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59085"/>
            <a:ext cx="10515600" cy="788919"/>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nvGraphicFramePr>
        <p:xfrm>
          <a:off x="1751798" y="1498600"/>
          <a:ext cx="7640267" cy="4699000"/>
        </p:xfrm>
        <a:graphic>
          <a:graphicData uri="http://schemas.openxmlformats.org/drawingml/2006/table">
            <a:tbl>
              <a:tblPr firstRow="1" firstCol="1" bandRow="1">
                <a:tableStyleId>{5C22544A-7EE6-4342-B048-85BDC9FD1C3A}</a:tableStyleId>
              </a:tblPr>
              <a:tblGrid>
                <a:gridCol w="7640267">
                  <a:extLst>
                    <a:ext uri="{9D8B030D-6E8A-4147-A177-3AD203B41FA5}">
                      <a16:colId xmlns:a16="http://schemas.microsoft.com/office/drawing/2014/main" val="20000"/>
                    </a:ext>
                  </a:extLst>
                </a:gridCol>
              </a:tblGrid>
              <a:tr h="4699000">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2054663" y="1117478"/>
            <a:ext cx="3841563" cy="3970318"/>
          </a:xfrm>
          <a:prstGeom prst="rect">
            <a:avLst/>
          </a:prstGeom>
          <a:noFill/>
          <a:ln>
            <a:noFill/>
          </a:ln>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27)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Once the document is ready for publication, select “Send for Approval”. The routing dialog box will open. Complete the required fields and click save.</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If you have any questions or issues, refer to the user guide in your agency’s folder “How to Create Notices for the Env. Monitor”, and select file “Instructions for Creating Notices Using Templates”</a:t>
            </a: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Oval 14"/>
          <p:cNvSpPr/>
          <p:nvPr/>
        </p:nvSpPr>
        <p:spPr>
          <a:xfrm>
            <a:off x="5925185" y="8052435"/>
            <a:ext cx="577850" cy="145415"/>
          </a:xfrm>
          <a:prstGeom prst="ellipse">
            <a:avLst/>
          </a:prstGeom>
          <a:no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9" name="Straight Arrow Connector 18"/>
          <p:cNvCxnSpPr/>
          <p:nvPr/>
        </p:nvCxnSpPr>
        <p:spPr>
          <a:xfrm flipV="1">
            <a:off x="4198395" y="1395873"/>
            <a:ext cx="2182855" cy="655281"/>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srcRect b="19646"/>
          <a:stretch/>
        </p:blipFill>
        <p:spPr>
          <a:xfrm>
            <a:off x="6307149" y="944138"/>
            <a:ext cx="3781025" cy="2651679"/>
          </a:xfrm>
          <a:prstGeom prst="rect">
            <a:avLst/>
          </a:prstGeom>
          <a:ln>
            <a:solidFill>
              <a:schemeClr val="bg1"/>
            </a:solidFill>
          </a:ln>
        </p:spPr>
      </p:pic>
      <p:pic>
        <p:nvPicPr>
          <p:cNvPr id="8" name="Picture 7"/>
          <p:cNvPicPr>
            <a:picLocks noChangeAspect="1"/>
          </p:cNvPicPr>
          <p:nvPr/>
        </p:nvPicPr>
        <p:blipFill rotWithShape="1">
          <a:blip r:embed="rId3"/>
          <a:srcRect l="5833" r="55358" b="47302"/>
          <a:stretch/>
        </p:blipFill>
        <p:spPr>
          <a:xfrm>
            <a:off x="6315327" y="3662700"/>
            <a:ext cx="3764671" cy="2875469"/>
          </a:xfrm>
          <a:prstGeom prst="rect">
            <a:avLst/>
          </a:prstGeom>
        </p:spPr>
      </p:pic>
      <p:sp>
        <p:nvSpPr>
          <p:cNvPr id="26" name="Oval 25"/>
          <p:cNvSpPr/>
          <p:nvPr/>
        </p:nvSpPr>
        <p:spPr>
          <a:xfrm>
            <a:off x="6619876" y="5297151"/>
            <a:ext cx="1800224" cy="44268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325775" y="1142858"/>
            <a:ext cx="817301" cy="2530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a:off x="5531824" y="3843686"/>
            <a:ext cx="1202601" cy="1453465"/>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271695" y="5043843"/>
            <a:ext cx="2462730" cy="528446"/>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20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55636020"/>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59085"/>
            <a:ext cx="10515600" cy="788919"/>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sp>
        <p:nvSpPr>
          <p:cNvPr id="16" name="TextBox 15"/>
          <p:cNvSpPr txBox="1"/>
          <p:nvPr/>
        </p:nvSpPr>
        <p:spPr>
          <a:xfrm>
            <a:off x="2005848" y="1619817"/>
            <a:ext cx="7386217" cy="2616101"/>
          </a:xfrm>
          <a:prstGeom prst="rect">
            <a:avLst/>
          </a:prstGeom>
          <a:noFill/>
          <a:ln>
            <a:noFill/>
          </a:ln>
        </p:spPr>
        <p:txBody>
          <a:bodyPr wrap="square" rtlCol="0">
            <a:spAutoFit/>
          </a:bodyPr>
          <a:lstStyle/>
          <a:p>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Questions?</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3392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42102990"/>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59085"/>
            <a:ext cx="10515600" cy="788919"/>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nvGraphicFramePr>
        <p:xfrm>
          <a:off x="1751798" y="1498600"/>
          <a:ext cx="7640267" cy="4699000"/>
        </p:xfrm>
        <a:graphic>
          <a:graphicData uri="http://schemas.openxmlformats.org/drawingml/2006/table">
            <a:tbl>
              <a:tblPr firstRow="1" firstCol="1" bandRow="1">
                <a:tableStyleId>{5C22544A-7EE6-4342-B048-85BDC9FD1C3A}</a:tableStyleId>
              </a:tblPr>
              <a:tblGrid>
                <a:gridCol w="7640267">
                  <a:extLst>
                    <a:ext uri="{9D8B030D-6E8A-4147-A177-3AD203B41FA5}">
                      <a16:colId xmlns:a16="http://schemas.microsoft.com/office/drawing/2014/main" val="20000"/>
                    </a:ext>
                  </a:extLst>
                </a:gridCol>
              </a:tblGrid>
              <a:tr h="4699000">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2005848" y="1135744"/>
            <a:ext cx="7386217" cy="4370427"/>
          </a:xfrm>
          <a:prstGeom prst="rect">
            <a:avLst/>
          </a:prstGeom>
          <a:noFill/>
          <a:ln>
            <a:noFill/>
          </a:ln>
        </p:spPr>
        <p:txBody>
          <a:bodyPr wrap="square" rtlCol="0">
            <a:sp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Contacts:</a:t>
            </a:r>
          </a:p>
          <a:p>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Peter Hearn, Executive Director</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
              </a:rPr>
              <a:t>Peter.hearn@ct.gov</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860-424-4000</a:t>
            </a:r>
          </a:p>
          <a:p>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Paul Aresta, Environmental Analyst II</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rPr>
              <a:t>Paul.Aresta@ct.gov</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860-424-4000</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Thank You</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637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30" y="365125"/>
            <a:ext cx="11130184" cy="81932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420129" y="279133"/>
            <a:ext cx="11130185" cy="5897830"/>
          </a:xfrm>
        </p:spPr>
        <p:txBody>
          <a:bodyPr/>
          <a:lstStyle/>
          <a:p>
            <a:pPr marL="0" indent="0" algn="ctr">
              <a:buNone/>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Why Publish in the Environmental Monitor? </a:t>
            </a:r>
            <a:r>
              <a:rPr lang="en-US" sz="2800" dirty="0">
                <a:solidFill>
                  <a:schemeClr val="accent6"/>
                </a:solidFill>
                <a:latin typeface="Verdana" panose="020B0604030504040204" pitchFamily="34" charset="0"/>
                <a:ea typeface="Verdana" panose="020B0604030504040204" pitchFamily="34" charset="0"/>
                <a:cs typeface="Verdana" panose="020B0604030504040204" pitchFamily="34" charset="0"/>
              </a:rPr>
              <a:t>CEPA + RCSA</a:t>
            </a: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1366355"/>
              </p:ext>
            </p:extLst>
          </p:nvPr>
        </p:nvGraphicFramePr>
        <p:xfrm>
          <a:off x="420128" y="1589505"/>
          <a:ext cx="11130185" cy="5095880"/>
        </p:xfrm>
        <a:graphic>
          <a:graphicData uri="http://schemas.openxmlformats.org/drawingml/2006/table">
            <a:tbl>
              <a:tblPr firstRow="1" firstCol="1" bandRow="1">
                <a:tableStyleId>{5C22544A-7EE6-4342-B048-85BDC9FD1C3A}</a:tableStyleId>
              </a:tblPr>
              <a:tblGrid>
                <a:gridCol w="2419323">
                  <a:extLst>
                    <a:ext uri="{9D8B030D-6E8A-4147-A177-3AD203B41FA5}">
                      <a16:colId xmlns:a16="http://schemas.microsoft.com/office/drawing/2014/main" val="20000"/>
                    </a:ext>
                  </a:extLst>
                </a:gridCol>
                <a:gridCol w="8710862">
                  <a:extLst>
                    <a:ext uri="{9D8B030D-6E8A-4147-A177-3AD203B41FA5}">
                      <a16:colId xmlns:a16="http://schemas.microsoft.com/office/drawing/2014/main" val="20001"/>
                    </a:ext>
                  </a:extLst>
                </a:gridCol>
              </a:tblGrid>
              <a:tr h="565959">
                <a:tc>
                  <a:txBody>
                    <a:bodyPr/>
                    <a:lstStyle/>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Sec. 22a-1a-5. </a:t>
                      </a:r>
                    </a:p>
                  </a:txBody>
                  <a:tcPr marL="48268" marR="48268" marT="0" marB="0">
                    <a:solidFill>
                      <a:schemeClr val="tx1"/>
                    </a:solidFill>
                  </a:tcPr>
                </a:tc>
                <a:tc>
                  <a:txBody>
                    <a:bodyPr/>
                    <a:lstStyle/>
                    <a:p>
                      <a:pPr marL="0" marR="0" algn="l">
                        <a:lnSpc>
                          <a:spcPct val="107000"/>
                        </a:lnSpc>
                        <a:spcBef>
                          <a:spcPts val="0"/>
                        </a:spcBef>
                        <a:spcAft>
                          <a:spcPts val="0"/>
                        </a:spcAft>
                      </a:pPr>
                      <a:r>
                        <a:rPr lang="en-US" sz="14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(b) Adoption and amendment of agency-specific </a:t>
                      </a:r>
                      <a:r>
                        <a:rPr lang="en-US" sz="1400" b="1" dirty="0">
                          <a:solidFill>
                            <a:schemeClr val="accent6"/>
                          </a:solidFill>
                          <a:effectLst/>
                          <a:latin typeface="Verdana" panose="020B0604030504040204" pitchFamily="34" charset="0"/>
                          <a:ea typeface="Verdana" panose="020B0604030504040204" pitchFamily="34" charset="0"/>
                          <a:cs typeface="Verdana" panose="020B0604030504040204" pitchFamily="34" charset="0"/>
                        </a:rPr>
                        <a:t>environmental classification documents</a:t>
                      </a:r>
                      <a:r>
                        <a:rPr lang="en-US" sz="14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p>
                  </a:txBody>
                  <a:tcPr marL="48268" marR="48268" marT="0" marB="0">
                    <a:solidFill>
                      <a:schemeClr val="tx1"/>
                    </a:solidFill>
                  </a:tcPr>
                </a:tc>
                <a:extLst>
                  <a:ext uri="{0D108BD9-81ED-4DB2-BD59-A6C34878D82A}">
                    <a16:rowId xmlns:a16="http://schemas.microsoft.com/office/drawing/2014/main" val="10000"/>
                  </a:ext>
                </a:extLst>
              </a:tr>
              <a:tr h="360726">
                <a:tc>
                  <a:txBody>
                    <a:bodyPr/>
                    <a:lstStyle/>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Sec. 22a-1a-6. </a:t>
                      </a:r>
                    </a:p>
                  </a:txBody>
                  <a:tcPr marL="48268" marR="48268" marT="0" marB="0">
                    <a:solidFill>
                      <a:schemeClr val="tx1"/>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 </a:t>
                      </a:r>
                      <a:r>
                        <a:rPr lang="en-US" sz="1400" b="1" dirty="0">
                          <a:solidFill>
                            <a:schemeClr val="accent6"/>
                          </a:solidFill>
                          <a:effectLst/>
                          <a:latin typeface="Verdana" panose="020B0604030504040204" pitchFamily="34" charset="0"/>
                          <a:ea typeface="Verdana" panose="020B0604030504040204" pitchFamily="34" charset="0"/>
                          <a:cs typeface="Verdana" panose="020B0604030504040204" pitchFamily="34" charset="0"/>
                        </a:rPr>
                        <a:t>Public scoping notice</a:t>
                      </a: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en-US" sz="1400" baseline="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or </a:t>
                      </a: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 </a:t>
                      </a:r>
                      <a:r>
                        <a:rPr lang="en-US" sz="1400" b="1" dirty="0">
                          <a:solidFill>
                            <a:schemeClr val="accent6"/>
                          </a:solidFill>
                          <a:effectLst/>
                          <a:latin typeface="Verdana" panose="020B0604030504040204" pitchFamily="34" charset="0"/>
                          <a:ea typeface="Verdana" panose="020B0604030504040204" pitchFamily="34" charset="0"/>
                          <a:cs typeface="Verdana" panose="020B0604030504040204" pitchFamily="34" charset="0"/>
                        </a:rPr>
                        <a:t>Public scoping meeting</a:t>
                      </a: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48268" marR="48268" marT="0" marB="0">
                    <a:solidFill>
                      <a:schemeClr val="tx1"/>
                    </a:solidFill>
                  </a:tcPr>
                </a:tc>
                <a:extLst>
                  <a:ext uri="{0D108BD9-81ED-4DB2-BD59-A6C34878D82A}">
                    <a16:rowId xmlns:a16="http://schemas.microsoft.com/office/drawing/2014/main" val="10001"/>
                  </a:ext>
                </a:extLst>
              </a:tr>
              <a:tr h="272584">
                <a:tc gridSpan="2">
                  <a:txBody>
                    <a:bodyPr/>
                    <a:lstStyle/>
                    <a:p>
                      <a:pPr marL="0" marR="0" algn="l">
                        <a:lnSpc>
                          <a:spcPct val="107000"/>
                        </a:lnSpc>
                        <a:spcBef>
                          <a:spcPts val="0"/>
                        </a:spcBef>
                        <a:spcAft>
                          <a:spcPts val="0"/>
                        </a:spcAft>
                      </a:pP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8268" marR="48268" marT="0" marB="0">
                    <a:solidFill>
                      <a:schemeClr val="tx1"/>
                    </a:solidFill>
                  </a:tcPr>
                </a:tc>
                <a:tc hMerge="1">
                  <a:txBody>
                    <a:bodyPr/>
                    <a:lstStyle/>
                    <a:p>
                      <a:endParaRPr lang="en-US"/>
                    </a:p>
                  </a:txBody>
                  <a:tcPr/>
                </a:tc>
                <a:extLst>
                  <a:ext uri="{0D108BD9-81ED-4DB2-BD59-A6C34878D82A}">
                    <a16:rowId xmlns:a16="http://schemas.microsoft.com/office/drawing/2014/main" val="10002"/>
                  </a:ext>
                </a:extLst>
              </a:tr>
              <a:tr h="1175903">
                <a:tc>
                  <a:txBody>
                    <a:bodyPr/>
                    <a:lstStyle/>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Sec. 22a-1a-7. </a:t>
                      </a:r>
                    </a:p>
                  </a:txBody>
                  <a:tcPr marL="48268" marR="48268" marT="0" marB="0">
                    <a:solidFill>
                      <a:schemeClr val="tx1"/>
                    </a:solidFill>
                  </a:tcPr>
                </a:tc>
                <a:tc>
                  <a:txBody>
                    <a:bodyPr/>
                    <a:lstStyle/>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 </a:t>
                      </a:r>
                      <a:r>
                        <a:rPr lang="en-US" sz="1400" b="1" dirty="0">
                          <a:solidFill>
                            <a:schemeClr val="accent6"/>
                          </a:solidFill>
                          <a:effectLst/>
                          <a:latin typeface="Verdana" panose="020B0604030504040204" pitchFamily="34" charset="0"/>
                          <a:ea typeface="Verdana" panose="020B0604030504040204" pitchFamily="34" charset="0"/>
                          <a:cs typeface="Verdana" panose="020B0604030504040204" pitchFamily="34" charset="0"/>
                        </a:rPr>
                        <a:t>Post-scoping notice</a:t>
                      </a: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p>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1) the agency intends to prepare an environmental impact evaluation (EIE), or </a:t>
                      </a:r>
                    </a:p>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 </a:t>
                      </a:r>
                      <a:r>
                        <a:rPr lang="en-US" sz="1400" b="1" dirty="0">
                          <a:solidFill>
                            <a:schemeClr val="accent6"/>
                          </a:solidFill>
                          <a:effectLst/>
                          <a:latin typeface="Verdana" panose="020B0604030504040204" pitchFamily="34" charset="0"/>
                          <a:ea typeface="Verdana" panose="020B0604030504040204" pitchFamily="34" charset="0"/>
                          <a:cs typeface="Verdana" panose="020B0604030504040204" pitchFamily="34" charset="0"/>
                        </a:rPr>
                        <a:t>Needs more time </a:t>
                      </a: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(six months), or </a:t>
                      </a:r>
                    </a:p>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3) the agency will not prepare an EIE, or</a:t>
                      </a:r>
                      <a:r>
                        <a:rPr lang="en-US" sz="1400" baseline="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p>
                      <a:pPr marL="0" marR="0" algn="l">
                        <a:lnSpc>
                          <a:spcPct val="107000"/>
                        </a:lnSpc>
                        <a:spcBef>
                          <a:spcPts val="0"/>
                        </a:spcBef>
                        <a:spcAft>
                          <a:spcPts val="0"/>
                        </a:spcAft>
                      </a:pPr>
                      <a:r>
                        <a:rPr lang="en-US" sz="1400" baseline="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p>
                      <a:pPr marL="0" marR="0" algn="l">
                        <a:lnSpc>
                          <a:spcPct val="107000"/>
                        </a:lnSpc>
                        <a:spcBef>
                          <a:spcPts val="0"/>
                        </a:spcBef>
                        <a:spcAft>
                          <a:spcPts val="0"/>
                        </a:spcAft>
                      </a:pPr>
                      <a:r>
                        <a:rPr lang="en-US" sz="1400" baseline="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the agency has cancelled the project/action.</a:t>
                      </a: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8268" marR="48268" marT="0" marB="0">
                    <a:solidFill>
                      <a:schemeClr val="tx1"/>
                    </a:solidFill>
                  </a:tcPr>
                </a:tc>
                <a:extLst>
                  <a:ext uri="{0D108BD9-81ED-4DB2-BD59-A6C34878D82A}">
                    <a16:rowId xmlns:a16="http://schemas.microsoft.com/office/drawing/2014/main" val="10003"/>
                  </a:ext>
                </a:extLst>
              </a:tr>
              <a:tr h="278570">
                <a:tc>
                  <a:txBody>
                    <a:bodyPr/>
                    <a:lstStyle/>
                    <a:p>
                      <a:pPr marL="0" marR="0" algn="l">
                        <a:lnSpc>
                          <a:spcPct val="107000"/>
                        </a:lnSpc>
                        <a:spcBef>
                          <a:spcPts val="0"/>
                        </a:spcBef>
                        <a:spcAft>
                          <a:spcPts val="0"/>
                        </a:spcAft>
                      </a:pPr>
                      <a:endParaRPr lang="en-US" sz="1400" b="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8268" marR="48268" marT="0" marB="0">
                    <a:solidFill>
                      <a:schemeClr val="tx1"/>
                    </a:solidFill>
                  </a:tcPr>
                </a:tc>
                <a:tc>
                  <a:txBody>
                    <a:bodyPr/>
                    <a:lstStyle/>
                    <a:p>
                      <a:endParaRPr lang="en-US" dirty="0"/>
                    </a:p>
                  </a:txBody>
                  <a:tcPr marL="48268" marR="48268" marT="0" marB="0">
                    <a:solidFill>
                      <a:schemeClr val="tx1"/>
                    </a:solidFill>
                  </a:tcPr>
                </a:tc>
                <a:extLst>
                  <a:ext uri="{0D108BD9-81ED-4DB2-BD59-A6C34878D82A}">
                    <a16:rowId xmlns:a16="http://schemas.microsoft.com/office/drawing/2014/main" val="10004"/>
                  </a:ext>
                </a:extLst>
              </a:tr>
              <a:tr h="344295">
                <a:tc>
                  <a:txBody>
                    <a:bodyPr/>
                    <a:lstStyle/>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Sec. 22a-1a-9. </a:t>
                      </a:r>
                    </a:p>
                  </a:txBody>
                  <a:tcPr marL="48268" marR="48268" marT="0" marB="0">
                    <a:solidFill>
                      <a:schemeClr val="tx1"/>
                    </a:solidFill>
                  </a:tcPr>
                </a:tc>
                <a:tc>
                  <a:txBody>
                    <a:bodyPr/>
                    <a:lstStyle/>
                    <a:p>
                      <a:pPr marL="342900" marR="0" lvl="0" indent="-342900" algn="l">
                        <a:lnSpc>
                          <a:spcPct val="107000"/>
                        </a:lnSpc>
                        <a:spcBef>
                          <a:spcPts val="0"/>
                        </a:spcBef>
                        <a:spcAft>
                          <a:spcPts val="0"/>
                        </a:spcAft>
                        <a:buFont typeface="+mj-lt"/>
                        <a:buAutoNum type="alphaLcParenBoth"/>
                        <a:tabLst>
                          <a:tab pos="217170" algn="l"/>
                        </a:tabLs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The sponsoring agency shall publish </a:t>
                      </a:r>
                      <a:r>
                        <a:rPr lang="en-US" sz="1400" b="1" dirty="0">
                          <a:solidFill>
                            <a:schemeClr val="accent6"/>
                          </a:solidFill>
                          <a:effectLst/>
                          <a:latin typeface="Verdana" panose="020B0604030504040204" pitchFamily="34" charset="0"/>
                          <a:ea typeface="Verdana" panose="020B0604030504040204" pitchFamily="34" charset="0"/>
                          <a:cs typeface="Verdana" panose="020B0604030504040204" pitchFamily="34" charset="0"/>
                        </a:rPr>
                        <a:t>notice of the availability </a:t>
                      </a: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of an EIE.</a:t>
                      </a:r>
                    </a:p>
                    <a:p>
                      <a:pPr marL="0" marR="0" lvl="0" indent="0" algn="l">
                        <a:lnSpc>
                          <a:spcPct val="107000"/>
                        </a:lnSpc>
                        <a:spcBef>
                          <a:spcPts val="0"/>
                        </a:spcBef>
                        <a:spcAft>
                          <a:spcPts val="0"/>
                        </a:spcAft>
                        <a:buFont typeface="+mj-lt"/>
                        <a:buNone/>
                        <a:tabLst>
                          <a:tab pos="217170" algn="l"/>
                        </a:tabLst>
                      </a:pP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8268" marR="48268" marT="0" marB="0">
                    <a:solidFill>
                      <a:schemeClr val="tx1"/>
                    </a:solidFill>
                  </a:tcPr>
                </a:tc>
                <a:extLst>
                  <a:ext uri="{0D108BD9-81ED-4DB2-BD59-A6C34878D82A}">
                    <a16:rowId xmlns:a16="http://schemas.microsoft.com/office/drawing/2014/main" val="10005"/>
                  </a:ext>
                </a:extLst>
              </a:tr>
              <a:tr h="516444">
                <a:tc>
                  <a:txBody>
                    <a:bodyPr/>
                    <a:lstStyle/>
                    <a:p>
                      <a:pPr marL="0" marR="0" algn="l">
                        <a:lnSpc>
                          <a:spcPct val="107000"/>
                        </a:lnSpc>
                        <a:spcBef>
                          <a:spcPts val="0"/>
                        </a:spcBef>
                        <a:spcAft>
                          <a:spcPts val="0"/>
                        </a:spcAft>
                      </a:pP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8268" marR="48268" marT="0" marB="0">
                    <a:solidFill>
                      <a:schemeClr val="tx1"/>
                    </a:solidFill>
                  </a:tcPr>
                </a:tc>
                <a:tc>
                  <a:txBody>
                    <a:bodyPr/>
                    <a:lstStyle/>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 A separate </a:t>
                      </a:r>
                      <a:r>
                        <a:rPr lang="en-US" sz="1400" b="1" dirty="0">
                          <a:solidFill>
                            <a:schemeClr val="accent6"/>
                          </a:solidFill>
                          <a:effectLst/>
                          <a:latin typeface="Verdana" panose="020B0604030504040204" pitchFamily="34" charset="0"/>
                          <a:ea typeface="Verdana" panose="020B0604030504040204" pitchFamily="34" charset="0"/>
                          <a:cs typeface="Verdana" panose="020B0604030504040204" pitchFamily="34" charset="0"/>
                        </a:rPr>
                        <a:t>notice of public hearing</a:t>
                      </a:r>
                      <a:r>
                        <a:rPr lang="en-US" sz="14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regarding an EIE. </a:t>
                      </a:r>
                    </a:p>
                    <a:p>
                      <a:pPr marL="0" marR="0" algn="l">
                        <a:lnSpc>
                          <a:spcPct val="107000"/>
                        </a:lnSpc>
                        <a:spcBef>
                          <a:spcPts val="0"/>
                        </a:spcBef>
                        <a:spcAft>
                          <a:spcPts val="0"/>
                        </a:spcAft>
                      </a:pP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algn="l">
                        <a:lnSpc>
                          <a:spcPct val="107000"/>
                        </a:lnSpc>
                        <a:spcBef>
                          <a:spcPts val="0"/>
                        </a:spcBef>
                        <a:spcAft>
                          <a:spcPts val="0"/>
                        </a:spcAft>
                      </a:pP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8268" marR="48268" marT="0" marB="0">
                    <a:solidFill>
                      <a:schemeClr val="tx1"/>
                    </a:solidFill>
                  </a:tcPr>
                </a:tc>
                <a:extLst>
                  <a:ext uri="{0D108BD9-81ED-4DB2-BD59-A6C34878D82A}">
                    <a16:rowId xmlns:a16="http://schemas.microsoft.com/office/drawing/2014/main" val="10006"/>
                  </a:ext>
                </a:extLst>
              </a:tr>
              <a:tr h="711226">
                <a:tc>
                  <a:txBody>
                    <a:bodyPr/>
                    <a:lstStyle/>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Sec. 22a-1a-10. </a:t>
                      </a:r>
                    </a:p>
                  </a:txBody>
                  <a:tcPr marL="48268" marR="48268" marT="0" marB="0">
                    <a:solidFill>
                      <a:schemeClr val="tx1"/>
                    </a:solidFill>
                  </a:tcPr>
                </a:tc>
                <a:tc>
                  <a:txBody>
                    <a:bodyPr/>
                    <a:lstStyle/>
                    <a:p>
                      <a:pPr marL="0" marR="0" algn="l">
                        <a:lnSpc>
                          <a:spcPct val="107000"/>
                        </a:lnSpc>
                        <a:spcBef>
                          <a:spcPts val="0"/>
                        </a:spcBef>
                        <a:spcAft>
                          <a:spcPts val="0"/>
                        </a:spcAft>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 The sponsoring agency shall provide a notice of the </a:t>
                      </a:r>
                      <a:r>
                        <a:rPr lang="en-US" sz="1400" b="1" dirty="0">
                          <a:solidFill>
                            <a:schemeClr val="accent6"/>
                          </a:solidFill>
                          <a:effectLst/>
                          <a:latin typeface="Verdana" panose="020B0604030504040204" pitchFamily="34" charset="0"/>
                          <a:ea typeface="Verdana" panose="020B0604030504040204" pitchFamily="34" charset="0"/>
                          <a:cs typeface="Verdana" panose="020B0604030504040204" pitchFamily="34" charset="0"/>
                        </a:rPr>
                        <a:t>record of decision</a:t>
                      </a: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p>
                    <a:p>
                      <a:pPr marL="0" marR="0" algn="l">
                        <a:lnSpc>
                          <a:spcPct val="107000"/>
                        </a:lnSpc>
                        <a:spcBef>
                          <a:spcPts val="0"/>
                        </a:spcBef>
                        <a:spcAft>
                          <a:spcPts val="0"/>
                        </a:spcAft>
                      </a:pP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 The Office of Policy and Management (OPM) shall publish its </a:t>
                      </a:r>
                      <a:r>
                        <a:rPr lang="en-US" sz="1400" b="1" dirty="0">
                          <a:solidFill>
                            <a:schemeClr val="accent6"/>
                          </a:solidFill>
                          <a:effectLst/>
                          <a:latin typeface="Verdana" panose="020B0604030504040204" pitchFamily="34" charset="0"/>
                          <a:ea typeface="Verdana" panose="020B0604030504040204" pitchFamily="34" charset="0"/>
                          <a:cs typeface="Verdana" panose="020B0604030504040204" pitchFamily="34" charset="0"/>
                        </a:rPr>
                        <a:t>determination of adequacy</a:t>
                      </a:r>
                      <a:r>
                        <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p>
                      <a:pPr marL="0" marR="0" algn="l">
                        <a:lnSpc>
                          <a:spcPct val="107000"/>
                        </a:lnSpc>
                        <a:spcBef>
                          <a:spcPts val="0"/>
                        </a:spcBef>
                        <a:spcAft>
                          <a:spcPts val="0"/>
                        </a:spcAft>
                      </a:pP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8268" marR="48268" marT="0" marB="0">
                    <a:solidFill>
                      <a:schemeClr val="tx1"/>
                    </a:solidFill>
                  </a:tcPr>
                </a:tc>
                <a:extLst>
                  <a:ext uri="{0D108BD9-81ED-4DB2-BD59-A6C34878D82A}">
                    <a16:rowId xmlns:a16="http://schemas.microsoft.com/office/drawing/2014/main" val="10007"/>
                  </a:ext>
                </a:extLst>
              </a:tr>
              <a:tr h="0">
                <a:tc gridSpan="2">
                  <a:txBody>
                    <a:bodyPr/>
                    <a:lstStyle/>
                    <a:p>
                      <a:endParaRPr lang="en-US" dirty="0"/>
                    </a:p>
                  </a:txBody>
                  <a:tcPr marL="48268" marR="48268" marT="0" marB="0">
                    <a:solidFill>
                      <a:schemeClr val="tx1"/>
                    </a:solidFill>
                  </a:tcPr>
                </a:tc>
                <a:tc hMerge="1">
                  <a:txBody>
                    <a:bodyPr/>
                    <a:lstStyle/>
                    <a:p>
                      <a:pPr marL="0" marR="0" algn="l">
                        <a:lnSpc>
                          <a:spcPct val="107000"/>
                        </a:lnSpc>
                        <a:spcBef>
                          <a:spcPts val="0"/>
                        </a:spcBef>
                        <a:spcAft>
                          <a:spcPts val="0"/>
                        </a:spcAft>
                      </a:pP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8268" marR="48268" marT="0" marB="0">
                    <a:solidFill>
                      <a:schemeClr val="tx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842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085"/>
            <a:ext cx="10515600" cy="788919"/>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33077000"/>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2020362" y="1221548"/>
            <a:ext cx="7834837" cy="4647426"/>
          </a:xfrm>
          <a:prstGeom prst="rect">
            <a:avLst/>
          </a:prstGeom>
          <a:noFill/>
          <a:ln>
            <a:noFill/>
          </a:ln>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List of Available Templates:</a:t>
            </a:r>
          </a:p>
          <a:p>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Scoping Notice</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Scoping/Post Scoping  - Need More Time</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Post-Scoping Notice</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EIE - Notice of NEW Public Hearing</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EIE Notice</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Agency's Record of Decision</a:t>
            </a:r>
          </a:p>
          <a:p>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(Just OPM) OPM Review of the Record of Decision</a:t>
            </a:r>
          </a:p>
          <a:p>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Land Transfer Notice (Steps I-V)</a:t>
            </a: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963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4243458019"/>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no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34032"/>
            <a:ext cx="10515600" cy="81932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37770177"/>
              </p:ext>
            </p:extLst>
          </p:nvPr>
        </p:nvGraphicFramePr>
        <p:xfrm>
          <a:off x="1751798" y="899885"/>
          <a:ext cx="8480773" cy="5660571"/>
        </p:xfrm>
        <a:graphic>
          <a:graphicData uri="http://schemas.openxmlformats.org/drawingml/2006/table">
            <a:tbl>
              <a:tblPr firstRow="1" firstCol="1" bandRow="1">
                <a:tableStyleId>{5C22544A-7EE6-4342-B048-85BDC9FD1C3A}</a:tableStyleId>
              </a:tblPr>
              <a:tblGrid>
                <a:gridCol w="8480773">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1937815" y="1391250"/>
            <a:ext cx="3865562" cy="4524315"/>
          </a:xfrm>
          <a:prstGeom prst="rect">
            <a:avLst/>
          </a:prstGeom>
          <a:noFill/>
          <a:ln>
            <a:noFill/>
          </a:ln>
        </p:spPr>
        <p:txBody>
          <a:bodyPr wrap="square" rtlCol="0">
            <a:spAutoFit/>
          </a:bodyPr>
          <a:lstStyle/>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Go to the CEQ website at </a:t>
            </a:r>
            <a:r>
              <a:rPr lang="en-US" u="sng"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
              </a:rPr>
              <a:t>www.ct.gov/ceq/</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In the future, this will change to </a:t>
            </a:r>
            <a:r>
              <a:rPr lang="en-US" u="sng"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rPr>
              <a:t>http://portal.ct.gov/ceq/</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Go to bottom of CEQ home page and select “Login”. If you don’t have a user name and password, click “Register” to get credentials.</a:t>
            </a:r>
          </a:p>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Enter credentials (user name and password). </a:t>
            </a:r>
          </a:p>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Scroll to bottom of CEQ home page and select “Admin</a:t>
            </a:r>
            <a:r>
              <a:rPr lang="en-US" dirty="0">
                <a:solidFill>
                  <a:schemeClr val="bg1"/>
                </a:solidFill>
              </a:rPr>
              <a:t>”</a:t>
            </a:r>
          </a:p>
        </p:txBody>
      </p:sp>
      <p:pic>
        <p:nvPicPr>
          <p:cNvPr id="10" name="Picture 9"/>
          <p:cNvPicPr>
            <a:picLocks noChangeAspect="1"/>
          </p:cNvPicPr>
          <p:nvPr/>
        </p:nvPicPr>
        <p:blipFill>
          <a:blip r:embed="rId4"/>
          <a:stretch>
            <a:fillRect/>
          </a:stretch>
        </p:blipFill>
        <p:spPr>
          <a:xfrm>
            <a:off x="5850868" y="1423614"/>
            <a:ext cx="4290240" cy="4491951"/>
          </a:xfrm>
          <a:prstGeom prst="rect">
            <a:avLst/>
          </a:prstGeom>
        </p:spPr>
      </p:pic>
      <p:sp>
        <p:nvSpPr>
          <p:cNvPr id="12" name="Oval 11"/>
          <p:cNvSpPr/>
          <p:nvPr/>
        </p:nvSpPr>
        <p:spPr>
          <a:xfrm>
            <a:off x="6273665" y="1541437"/>
            <a:ext cx="1354355" cy="30849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8440738" y="3193030"/>
            <a:ext cx="962526" cy="33544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139314" y="5040261"/>
            <a:ext cx="962526" cy="33544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146758" y="3199067"/>
            <a:ext cx="962526" cy="33544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p:nvPr/>
        </p:nvCxnSpPr>
        <p:spPr>
          <a:xfrm flipV="1">
            <a:off x="4812632" y="1849934"/>
            <a:ext cx="1461033" cy="604508"/>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755015" y="3630800"/>
            <a:ext cx="2391743" cy="1403212"/>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211814" y="5304273"/>
            <a:ext cx="2927499" cy="435699"/>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06809" y="3637049"/>
            <a:ext cx="3132504" cy="1396963"/>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02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1456736391"/>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34032"/>
            <a:ext cx="10515600" cy="81932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66594190"/>
              </p:ext>
            </p:extLst>
          </p:nvPr>
        </p:nvGraphicFramePr>
        <p:xfrm>
          <a:off x="1751798" y="1494708"/>
          <a:ext cx="7700211" cy="4737154"/>
        </p:xfrm>
        <a:graphic>
          <a:graphicData uri="http://schemas.openxmlformats.org/drawingml/2006/table">
            <a:tbl>
              <a:tblPr firstRow="1" firstCol="1" bandRow="1">
                <a:tableStyleId>{5C22544A-7EE6-4342-B048-85BDC9FD1C3A}</a:tableStyleId>
              </a:tblPr>
              <a:tblGrid>
                <a:gridCol w="7700211">
                  <a:extLst>
                    <a:ext uri="{9D8B030D-6E8A-4147-A177-3AD203B41FA5}">
                      <a16:colId xmlns:a16="http://schemas.microsoft.com/office/drawing/2014/main" val="20000"/>
                    </a:ext>
                  </a:extLst>
                </a:gridCol>
              </a:tblGrid>
              <a:tr h="4737154">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1910508" y="1253229"/>
            <a:ext cx="3846312" cy="3970318"/>
          </a:xfrm>
          <a:prstGeom prst="rect">
            <a:avLst/>
          </a:prstGeom>
          <a:noFill/>
          <a:ln>
            <a:noFill/>
          </a:ln>
        </p:spPr>
        <p:txBody>
          <a:bodyPr wrap="square" rtlCol="0">
            <a:spAutoFit/>
          </a:bodyPr>
          <a:lstStyle/>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On the “Admin” page under “Content Folders” , select the folder for your respective agency (example. – “DOT”) to see the content.</a:t>
            </a:r>
          </a:p>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Select the appropriate folder for the type of notice you want to develop (example. – “Scoping Notice”).</a:t>
            </a: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p:nvPr/>
        </p:nvPicPr>
        <p:blipFill rotWithShape="1">
          <a:blip r:embed="rId2" cstate="print">
            <a:extLst>
              <a:ext uri="{28A0092B-C50C-407E-A947-70E740481C1C}">
                <a14:useLocalDpi xmlns:a14="http://schemas.microsoft.com/office/drawing/2010/main" val="0"/>
              </a:ext>
            </a:extLst>
          </a:blip>
          <a:srcRect l="60404" r="10898"/>
          <a:stretch/>
        </p:blipFill>
        <p:spPr bwMode="auto">
          <a:xfrm>
            <a:off x="5879709" y="1203292"/>
            <a:ext cx="4177211" cy="5009620"/>
          </a:xfrm>
          <a:prstGeom prst="rect">
            <a:avLst/>
          </a:prstGeom>
          <a:ln>
            <a:noFill/>
          </a:ln>
          <a:extLst>
            <a:ext uri="{53640926-AAD7-44D8-BBD7-CCE9431645EC}">
              <a14:shadowObscured xmlns:a14="http://schemas.microsoft.com/office/drawing/2010/main"/>
            </a:ext>
          </a:extLst>
        </p:spPr>
      </p:pic>
      <p:sp>
        <p:nvSpPr>
          <p:cNvPr id="21" name="Oval 20"/>
          <p:cNvSpPr/>
          <p:nvPr/>
        </p:nvSpPr>
        <p:spPr>
          <a:xfrm>
            <a:off x="6272863" y="2149046"/>
            <a:ext cx="962526" cy="33544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126246" y="5094727"/>
            <a:ext cx="962526" cy="23292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a:off x="4140869" y="2094271"/>
            <a:ext cx="2091884" cy="222495"/>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3" idx="2"/>
          </p:cNvCxnSpPr>
          <p:nvPr/>
        </p:nvCxnSpPr>
        <p:spPr>
          <a:xfrm>
            <a:off x="4290462" y="4288831"/>
            <a:ext cx="1835784" cy="922358"/>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20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p:cNvGraphicFramePr>
            <a:graphicFrameLocks noGrp="1"/>
          </p:cNvGraphicFramePr>
          <p:nvPr>
            <p:extLst>
              <p:ext uri="{D42A27DB-BD31-4B8C-83A1-F6EECF244321}">
                <p14:modId xmlns:p14="http://schemas.microsoft.com/office/powerpoint/2010/main" val="983832023"/>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34032"/>
            <a:ext cx="10515600" cy="81932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nvGraphicFramePr>
        <p:xfrm>
          <a:off x="1751798" y="1494708"/>
          <a:ext cx="7700211" cy="4737154"/>
        </p:xfrm>
        <a:graphic>
          <a:graphicData uri="http://schemas.openxmlformats.org/drawingml/2006/table">
            <a:tbl>
              <a:tblPr firstRow="1" firstCol="1" bandRow="1">
                <a:tableStyleId>{5C22544A-7EE6-4342-B048-85BDC9FD1C3A}</a:tableStyleId>
              </a:tblPr>
              <a:tblGrid>
                <a:gridCol w="7700211">
                  <a:extLst>
                    <a:ext uri="{9D8B030D-6E8A-4147-A177-3AD203B41FA5}">
                      <a16:colId xmlns:a16="http://schemas.microsoft.com/office/drawing/2014/main" val="20000"/>
                    </a:ext>
                  </a:extLst>
                </a:gridCol>
              </a:tblGrid>
              <a:tr h="4737154">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2050450" y="1166114"/>
            <a:ext cx="3769779" cy="4801314"/>
          </a:xfrm>
          <a:prstGeom prst="rect">
            <a:avLst/>
          </a:prstGeom>
          <a:noFill/>
          <a:ln>
            <a:noFill/>
          </a:ln>
        </p:spPr>
        <p:txBody>
          <a:bodyPr wrap="square" rtlCol="0">
            <a:spAutoFit/>
          </a:bodyPr>
          <a:lstStyle/>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Select “Create a New Page” from directly underneath the folder/category name. It’s the same procedure for any type of notice you want to create.</a:t>
            </a:r>
          </a:p>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lvl="0"/>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The “content Page” will open. Make sure your in the “Title” tab, then enter the title for the notice in the “Title” field and check “Hide Title”.</a:t>
            </a: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2"/>
          <a:stretch>
            <a:fillRect/>
          </a:stretch>
        </p:blipFill>
        <p:spPr>
          <a:xfrm>
            <a:off x="5878314" y="1055594"/>
            <a:ext cx="4296172" cy="1993600"/>
          </a:xfrm>
          <a:prstGeom prst="rect">
            <a:avLst/>
          </a:prstGeom>
        </p:spPr>
      </p:pic>
      <p:pic>
        <p:nvPicPr>
          <p:cNvPr id="10" name="Picture 9"/>
          <p:cNvPicPr>
            <a:picLocks noChangeAspect="1"/>
          </p:cNvPicPr>
          <p:nvPr/>
        </p:nvPicPr>
        <p:blipFill>
          <a:blip r:embed="rId3"/>
          <a:stretch>
            <a:fillRect/>
          </a:stretch>
        </p:blipFill>
        <p:spPr>
          <a:xfrm>
            <a:off x="5881566" y="3214059"/>
            <a:ext cx="4296172" cy="3217998"/>
          </a:xfrm>
          <a:prstGeom prst="rect">
            <a:avLst/>
          </a:prstGeom>
        </p:spPr>
      </p:pic>
      <p:sp>
        <p:nvSpPr>
          <p:cNvPr id="21" name="Oval 20"/>
          <p:cNvSpPr/>
          <p:nvPr/>
        </p:nvSpPr>
        <p:spPr>
          <a:xfrm>
            <a:off x="6503771" y="2462134"/>
            <a:ext cx="962526" cy="18822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a:off x="4648200" y="1494708"/>
            <a:ext cx="1797486" cy="1037214"/>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313970" y="4052968"/>
            <a:ext cx="962526" cy="33544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177526" y="4774459"/>
            <a:ext cx="1131453" cy="33544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a:endCxn id="23" idx="2"/>
          </p:cNvCxnSpPr>
          <p:nvPr/>
        </p:nvCxnSpPr>
        <p:spPr>
          <a:xfrm>
            <a:off x="4901405" y="4750056"/>
            <a:ext cx="1276121" cy="192124"/>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118475" y="4050352"/>
            <a:ext cx="317500" cy="33544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a:endCxn id="26" idx="2"/>
          </p:cNvCxnSpPr>
          <p:nvPr/>
        </p:nvCxnSpPr>
        <p:spPr>
          <a:xfrm flipV="1">
            <a:off x="2695575" y="4218073"/>
            <a:ext cx="5422900" cy="14711"/>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50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1573011646"/>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14183"/>
            <a:ext cx="10515600" cy="88067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7754519"/>
              </p:ext>
            </p:extLst>
          </p:nvPr>
        </p:nvGraphicFramePr>
        <p:xfrm>
          <a:off x="1751798" y="1498600"/>
          <a:ext cx="7640267" cy="4733262"/>
        </p:xfrm>
        <a:graphic>
          <a:graphicData uri="http://schemas.openxmlformats.org/drawingml/2006/table">
            <a:tbl>
              <a:tblPr firstRow="1" firstCol="1" bandRow="1">
                <a:tableStyleId>{5C22544A-7EE6-4342-B048-85BDC9FD1C3A}</a:tableStyleId>
              </a:tblPr>
              <a:tblGrid>
                <a:gridCol w="7640267">
                  <a:extLst>
                    <a:ext uri="{9D8B030D-6E8A-4147-A177-3AD203B41FA5}">
                      <a16:colId xmlns:a16="http://schemas.microsoft.com/office/drawing/2014/main" val="20000"/>
                    </a:ext>
                  </a:extLst>
                </a:gridCol>
              </a:tblGrid>
              <a:tr h="4733262">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1917995" y="1266898"/>
            <a:ext cx="3846312" cy="4247317"/>
          </a:xfrm>
          <a:prstGeom prst="rect">
            <a:avLst/>
          </a:prstGeom>
          <a:noFill/>
          <a:ln>
            <a:noFill/>
          </a:ln>
        </p:spPr>
        <p:txBody>
          <a:bodyPr wrap="square" rtlCol="0">
            <a:spAutoFit/>
          </a:bodyPr>
          <a:lstStyle/>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On the same “content Page”, select the “HTML Editor“ tab.</a:t>
            </a:r>
          </a:p>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10)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Put your cursor in the body of the content page (see “xxx” on page).</a:t>
            </a:r>
          </a:p>
          <a:p>
            <a:pPr lvl="0"/>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11)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Click on the drop down list under “Paste a HTML Editor Template” to see the list of possible templates by clicking on “Monitor Administration\Templates”</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5936255" y="1347124"/>
            <a:ext cx="4256155" cy="2723317"/>
          </a:xfrm>
          <a:prstGeom prst="rect">
            <a:avLst/>
          </a:prstGeom>
        </p:spPr>
      </p:pic>
      <p:cxnSp>
        <p:nvCxnSpPr>
          <p:cNvPr id="24" name="Straight Arrow Connector 23"/>
          <p:cNvCxnSpPr>
            <a:endCxn id="26" idx="3"/>
          </p:cNvCxnSpPr>
          <p:nvPr/>
        </p:nvCxnSpPr>
        <p:spPr>
          <a:xfrm>
            <a:off x="4095750" y="1887717"/>
            <a:ext cx="4380337" cy="388215"/>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399503" y="2050707"/>
            <a:ext cx="522950" cy="26386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280151" y="3492335"/>
            <a:ext cx="431800" cy="33544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918239" y="2587362"/>
            <a:ext cx="1311485" cy="42153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a:endCxn id="21" idx="1"/>
          </p:cNvCxnSpPr>
          <p:nvPr/>
        </p:nvCxnSpPr>
        <p:spPr>
          <a:xfrm>
            <a:off x="3867150" y="3008892"/>
            <a:ext cx="2476237" cy="532567"/>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194876" y="2766227"/>
            <a:ext cx="2723363" cy="1006934"/>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srcRect l="48485" t="43547" r="23002" b="17737"/>
          <a:stretch/>
        </p:blipFill>
        <p:spPr>
          <a:xfrm>
            <a:off x="6935475" y="3917431"/>
            <a:ext cx="3019741" cy="2625861"/>
          </a:xfrm>
          <a:prstGeom prst="rect">
            <a:avLst/>
          </a:prstGeom>
        </p:spPr>
      </p:pic>
    </p:spTree>
    <p:extLst>
      <p:ext uri="{BB962C8B-B14F-4D97-AF65-F5344CB8AC3E}">
        <p14:creationId xmlns:p14="http://schemas.microsoft.com/office/powerpoint/2010/main" val="227877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234819094"/>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14183"/>
            <a:ext cx="10515600" cy="88067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nvGraphicFramePr>
        <p:xfrm>
          <a:off x="1751798" y="1498600"/>
          <a:ext cx="7640267" cy="4733262"/>
        </p:xfrm>
        <a:graphic>
          <a:graphicData uri="http://schemas.openxmlformats.org/drawingml/2006/table">
            <a:tbl>
              <a:tblPr firstRow="1" firstCol="1" bandRow="1">
                <a:tableStyleId>{5C22544A-7EE6-4342-B048-85BDC9FD1C3A}</a:tableStyleId>
              </a:tblPr>
              <a:tblGrid>
                <a:gridCol w="7640267">
                  <a:extLst>
                    <a:ext uri="{9D8B030D-6E8A-4147-A177-3AD203B41FA5}">
                      <a16:colId xmlns:a16="http://schemas.microsoft.com/office/drawing/2014/main" val="20000"/>
                    </a:ext>
                  </a:extLst>
                </a:gridCol>
              </a:tblGrid>
              <a:tr h="4733262">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1928901" y="1047425"/>
            <a:ext cx="3846312" cy="1754326"/>
          </a:xfrm>
          <a:prstGeom prst="rect">
            <a:avLst/>
          </a:prstGeom>
          <a:noFill/>
          <a:ln>
            <a:noFill/>
          </a:ln>
        </p:spPr>
        <p:txBody>
          <a:bodyPr wrap="square" rtlCol="0">
            <a:spAutoFit/>
          </a:bodyPr>
          <a:lstStyle/>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Select the notice template from the drop down list (In this example, it is a Scoping Notice) and then select “Paste at Cursor” tab</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6258892" y="4723322"/>
            <a:ext cx="3846312" cy="1477328"/>
          </a:xfrm>
          <a:prstGeom prst="rect">
            <a:avLst/>
          </a:prstGeom>
          <a:noFill/>
          <a:ln>
            <a:noFill/>
          </a:ln>
        </p:spPr>
        <p:txBody>
          <a:bodyPr wrap="square" rtlCol="0">
            <a:spAutoFit/>
          </a:bodyPr>
          <a:lstStyle/>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13)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The text from the template will be inserted into the body of the content page where you has placed the cursor</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8" name="Straight Arrow Connector 17"/>
          <p:cNvCxnSpPr/>
          <p:nvPr/>
        </p:nvCxnSpPr>
        <p:spPr>
          <a:xfrm flipH="1">
            <a:off x="5587286" y="5664697"/>
            <a:ext cx="763096" cy="165273"/>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2"/>
          <a:srcRect l="8977" t="44584" r="58211" b="15416"/>
          <a:stretch/>
        </p:blipFill>
        <p:spPr>
          <a:xfrm>
            <a:off x="1895474" y="3387453"/>
            <a:ext cx="4000501" cy="2743201"/>
          </a:xfrm>
          <a:prstGeom prst="rect">
            <a:avLst/>
          </a:prstGeom>
        </p:spPr>
      </p:pic>
      <p:pic>
        <p:nvPicPr>
          <p:cNvPr id="15" name="Picture 14"/>
          <p:cNvPicPr>
            <a:picLocks noChangeAspect="1"/>
          </p:cNvPicPr>
          <p:nvPr/>
        </p:nvPicPr>
        <p:blipFill rotWithShape="1">
          <a:blip r:embed="rId3"/>
          <a:srcRect l="8046" t="9722" r="57344" b="33306"/>
          <a:stretch/>
        </p:blipFill>
        <p:spPr>
          <a:xfrm>
            <a:off x="6150037" y="984733"/>
            <a:ext cx="3963772" cy="3670296"/>
          </a:xfrm>
          <a:prstGeom prst="rect">
            <a:avLst/>
          </a:prstGeom>
        </p:spPr>
      </p:pic>
      <p:sp>
        <p:nvSpPr>
          <p:cNvPr id="22" name="Oval 21"/>
          <p:cNvSpPr/>
          <p:nvPr/>
        </p:nvSpPr>
        <p:spPr>
          <a:xfrm>
            <a:off x="7965254" y="2304082"/>
            <a:ext cx="962526" cy="224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a:off x="5532574" y="1924588"/>
            <a:ext cx="2387798" cy="486561"/>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120553" y="2528981"/>
            <a:ext cx="514122" cy="16429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a:off x="4476750" y="2188860"/>
            <a:ext cx="3626698" cy="499385"/>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45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2811904208"/>
              </p:ext>
            </p:extLst>
          </p:nvPr>
        </p:nvGraphicFramePr>
        <p:xfrm>
          <a:off x="1751797" y="899885"/>
          <a:ext cx="8480774" cy="5660571"/>
        </p:xfrm>
        <a:graphic>
          <a:graphicData uri="http://schemas.openxmlformats.org/drawingml/2006/table">
            <a:tbl>
              <a:tblPr firstRow="1" firstCol="1" bandRow="1">
                <a:tableStyleId>{5C22544A-7EE6-4342-B048-85BDC9FD1C3A}</a:tableStyleId>
              </a:tblPr>
              <a:tblGrid>
                <a:gridCol w="8480774">
                  <a:extLst>
                    <a:ext uri="{9D8B030D-6E8A-4147-A177-3AD203B41FA5}">
                      <a16:colId xmlns:a16="http://schemas.microsoft.com/office/drawing/2014/main" val="20000"/>
                    </a:ext>
                  </a:extLst>
                </a:gridCol>
              </a:tblGrid>
              <a:tr h="5660571">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838200" y="314183"/>
            <a:ext cx="10515600" cy="880671"/>
          </a:xfrm>
        </p:spPr>
        <p:txBody>
          <a:bodyPr>
            <a:noAutofit/>
          </a:bodyPr>
          <a:lstStyle/>
          <a:p>
            <a:r>
              <a:rPr lang="en-US" sz="2400" b="1" dirty="0"/>
              <a:t>COUNCIL ON ENVIRONMENTAL QUALITY</a:t>
            </a:r>
            <a:br>
              <a:rPr lang="en-US" sz="4800" b="1" dirty="0"/>
            </a:br>
            <a:endParaRPr lang="en-US" sz="2000" b="1" dirty="0"/>
          </a:p>
        </p:txBody>
      </p:sp>
      <p:sp>
        <p:nvSpPr>
          <p:cNvPr id="3" name="Content Placeholder 2"/>
          <p:cNvSpPr>
            <a:spLocks noGrp="1"/>
          </p:cNvSpPr>
          <p:nvPr>
            <p:ph idx="1"/>
          </p:nvPr>
        </p:nvSpPr>
        <p:spPr>
          <a:xfrm>
            <a:off x="838200" y="265144"/>
            <a:ext cx="10515600" cy="5897830"/>
          </a:xfrm>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p:txBody>
      </p:sp>
      <p:graphicFrame>
        <p:nvGraphicFramePr>
          <p:cNvPr id="6" name="Table 5"/>
          <p:cNvGraphicFramePr>
            <a:graphicFrameLocks noGrp="1"/>
          </p:cNvGraphicFramePr>
          <p:nvPr/>
        </p:nvGraphicFramePr>
        <p:xfrm>
          <a:off x="1751798" y="1498600"/>
          <a:ext cx="7640267" cy="4733262"/>
        </p:xfrm>
        <a:graphic>
          <a:graphicData uri="http://schemas.openxmlformats.org/drawingml/2006/table">
            <a:tbl>
              <a:tblPr firstRow="1" firstCol="1" bandRow="1">
                <a:tableStyleId>{5C22544A-7EE6-4342-B048-85BDC9FD1C3A}</a:tableStyleId>
              </a:tblPr>
              <a:tblGrid>
                <a:gridCol w="7640267">
                  <a:extLst>
                    <a:ext uri="{9D8B030D-6E8A-4147-A177-3AD203B41FA5}">
                      <a16:colId xmlns:a16="http://schemas.microsoft.com/office/drawing/2014/main" val="20000"/>
                    </a:ext>
                  </a:extLst>
                </a:gridCol>
              </a:tblGrid>
              <a:tr h="4733262">
                <a:tc>
                  <a:txBody>
                    <a:bodyPr/>
                    <a:lstStyle/>
                    <a:p>
                      <a:endParaRPr lang="en-US" dirty="0"/>
                    </a:p>
                  </a:txBody>
                  <a:tcPr marL="48268" marR="48268" marT="0" marB="0">
                    <a:solidFill>
                      <a:schemeClr val="tx1"/>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2073588" y="1182208"/>
            <a:ext cx="3729941" cy="5078313"/>
          </a:xfrm>
          <a:prstGeom prst="rect">
            <a:avLst/>
          </a:prstGeom>
          <a:noFill/>
          <a:ln>
            <a:noFill/>
          </a:ln>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14)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Select “Save as Staged Version” and it will save this new notice as a draft in the folder/category you selected.</a:t>
            </a:r>
          </a:p>
          <a:p>
            <a:pPr lvl="0"/>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15)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Use the editor functions to modify the text in the draft “Scoping Notice” for your specific project/action.</a:t>
            </a:r>
          </a:p>
          <a:p>
            <a:pPr lvl="0"/>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It works very similar to MS Word in that you can change or add to the content, make it bold, insert hyperlinks, etc.</a:t>
            </a:r>
          </a:p>
          <a:p>
            <a:pPr lvl="0"/>
            <a:endPar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The text in [brackets] are a guide. Delete all brackets before publishing.</a:t>
            </a: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Oval 14"/>
          <p:cNvSpPr/>
          <p:nvPr/>
        </p:nvSpPr>
        <p:spPr>
          <a:xfrm>
            <a:off x="5925185" y="8052435"/>
            <a:ext cx="577850" cy="145415"/>
          </a:xfrm>
          <a:prstGeom prst="ellipse">
            <a:avLst/>
          </a:prstGeom>
          <a:no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3" name="Picture 12"/>
          <p:cNvPicPr>
            <a:picLocks noChangeAspect="1"/>
          </p:cNvPicPr>
          <p:nvPr/>
        </p:nvPicPr>
        <p:blipFill rotWithShape="1">
          <a:blip r:embed="rId2"/>
          <a:srcRect l="8203" t="18165" r="57345" b="6140"/>
          <a:stretch/>
        </p:blipFill>
        <p:spPr>
          <a:xfrm>
            <a:off x="5826329" y="1193191"/>
            <a:ext cx="4200525" cy="5191125"/>
          </a:xfrm>
          <a:prstGeom prst="rect">
            <a:avLst/>
          </a:prstGeom>
        </p:spPr>
      </p:pic>
      <p:sp>
        <p:nvSpPr>
          <p:cNvPr id="21" name="Oval 20"/>
          <p:cNvSpPr/>
          <p:nvPr/>
        </p:nvSpPr>
        <p:spPr>
          <a:xfrm>
            <a:off x="8658394" y="6067152"/>
            <a:ext cx="980879" cy="29091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a:off x="5394928" y="1498600"/>
            <a:ext cx="3278857" cy="4568552"/>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780729" y="2870042"/>
            <a:ext cx="4449535" cy="16766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a:endCxn id="22" idx="2"/>
          </p:cNvCxnSpPr>
          <p:nvPr/>
        </p:nvCxnSpPr>
        <p:spPr>
          <a:xfrm>
            <a:off x="5276850" y="2841383"/>
            <a:ext cx="503879" cy="112489"/>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621567" y="4038327"/>
            <a:ext cx="980879" cy="29091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p:nvPr/>
        </p:nvCxnSpPr>
        <p:spPr>
          <a:xfrm flipV="1">
            <a:off x="4730153" y="4329244"/>
            <a:ext cx="2891414" cy="1112464"/>
          </a:xfrm>
          <a:prstGeom prst="straightConnector1">
            <a:avLst/>
          </a:prstGeom>
          <a:ln w="25400">
            <a:solidFill>
              <a:schemeClr val="bg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51872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810</TotalTime>
  <Words>987</Words>
  <Application>Microsoft Office PowerPoint</Application>
  <PresentationFormat>Widescreen</PresentationFormat>
  <Paragraphs>240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Verdana</vt:lpstr>
      <vt:lpstr>Wingdings 3</vt:lpstr>
      <vt:lpstr>Slice</vt:lpstr>
      <vt:lpstr>COUNCIL ON ENVIRONMENTAL QUALITY  Using Templates to Develop Notices for the Environmental Monitor</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lpstr>COUNCIL ON ENVIRONMENTAL QUALITY </vt:lpstr>
    </vt:vector>
  </TitlesOfParts>
  <Company>Connecticut DEEP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Hearn</dc:creator>
  <cp:lastModifiedBy>Pafford, Matthew</cp:lastModifiedBy>
  <cp:revision>70</cp:revision>
  <dcterms:created xsi:type="dcterms:W3CDTF">2019-09-19T21:19:28Z</dcterms:created>
  <dcterms:modified xsi:type="dcterms:W3CDTF">2019-11-14T15:21:21Z</dcterms:modified>
</cp:coreProperties>
</file>