
<file path=[Content_Types].xml><?xml version="1.0" encoding="utf-8"?>
<Types xmlns="http://schemas.openxmlformats.org/package/2006/content-types">
  <Default Extension="emf" ContentType="image/x-emf"/>
  <Default Extension="jfif"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5" r:id="rId4"/>
  </p:sldMasterIdLst>
  <p:notesMasterIdLst>
    <p:notesMasterId r:id="rId54"/>
  </p:notesMasterIdLst>
  <p:sldIdLst>
    <p:sldId id="346" r:id="rId5"/>
    <p:sldId id="319" r:id="rId6"/>
    <p:sldId id="386" r:id="rId7"/>
    <p:sldId id="321" r:id="rId8"/>
    <p:sldId id="400" r:id="rId9"/>
    <p:sldId id="399" r:id="rId10"/>
    <p:sldId id="388" r:id="rId11"/>
    <p:sldId id="360" r:id="rId12"/>
    <p:sldId id="385" r:id="rId13"/>
    <p:sldId id="391" r:id="rId14"/>
    <p:sldId id="371" r:id="rId15"/>
    <p:sldId id="380" r:id="rId16"/>
    <p:sldId id="378" r:id="rId17"/>
    <p:sldId id="376" r:id="rId18"/>
    <p:sldId id="392" r:id="rId19"/>
    <p:sldId id="375" r:id="rId20"/>
    <p:sldId id="393" r:id="rId21"/>
    <p:sldId id="382" r:id="rId22"/>
    <p:sldId id="374" r:id="rId23"/>
    <p:sldId id="394" r:id="rId24"/>
    <p:sldId id="373" r:id="rId25"/>
    <p:sldId id="395" r:id="rId26"/>
    <p:sldId id="372" r:id="rId27"/>
    <p:sldId id="396" r:id="rId28"/>
    <p:sldId id="419" r:id="rId29"/>
    <p:sldId id="397" r:id="rId30"/>
    <p:sldId id="384" r:id="rId31"/>
    <p:sldId id="337" r:id="rId32"/>
    <p:sldId id="336" r:id="rId33"/>
    <p:sldId id="401" r:id="rId34"/>
    <p:sldId id="334" r:id="rId35"/>
    <p:sldId id="402" r:id="rId36"/>
    <p:sldId id="347" r:id="rId37"/>
    <p:sldId id="403" r:id="rId38"/>
    <p:sldId id="348" r:id="rId39"/>
    <p:sldId id="404" r:id="rId40"/>
    <p:sldId id="406" r:id="rId41"/>
    <p:sldId id="407" r:id="rId42"/>
    <p:sldId id="409" r:id="rId43"/>
    <p:sldId id="405" r:id="rId44"/>
    <p:sldId id="410" r:id="rId45"/>
    <p:sldId id="413" r:id="rId46"/>
    <p:sldId id="411" r:id="rId47"/>
    <p:sldId id="414" r:id="rId48"/>
    <p:sldId id="416" r:id="rId49"/>
    <p:sldId id="417" r:id="rId50"/>
    <p:sldId id="412" r:id="rId51"/>
    <p:sldId id="418" r:id="rId52"/>
    <p:sldId id="415"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8AF6F4C-79F1-4698-81E7-C63136415AAA}">
          <p14:sldIdLst>
            <p14:sldId id="346"/>
            <p14:sldId id="319"/>
            <p14:sldId id="386"/>
            <p14:sldId id="321"/>
            <p14:sldId id="400"/>
            <p14:sldId id="399"/>
            <p14:sldId id="388"/>
            <p14:sldId id="360"/>
            <p14:sldId id="385"/>
            <p14:sldId id="391"/>
            <p14:sldId id="371"/>
            <p14:sldId id="380"/>
            <p14:sldId id="378"/>
            <p14:sldId id="376"/>
            <p14:sldId id="392"/>
            <p14:sldId id="375"/>
            <p14:sldId id="393"/>
            <p14:sldId id="382"/>
            <p14:sldId id="374"/>
            <p14:sldId id="394"/>
            <p14:sldId id="373"/>
            <p14:sldId id="395"/>
            <p14:sldId id="372"/>
            <p14:sldId id="396"/>
            <p14:sldId id="419"/>
            <p14:sldId id="397"/>
            <p14:sldId id="384"/>
            <p14:sldId id="337"/>
            <p14:sldId id="336"/>
            <p14:sldId id="401"/>
            <p14:sldId id="334"/>
            <p14:sldId id="402"/>
            <p14:sldId id="347"/>
            <p14:sldId id="403"/>
            <p14:sldId id="348"/>
            <p14:sldId id="404"/>
            <p14:sldId id="406"/>
            <p14:sldId id="407"/>
            <p14:sldId id="409"/>
            <p14:sldId id="405"/>
            <p14:sldId id="410"/>
            <p14:sldId id="413"/>
            <p14:sldId id="411"/>
            <p14:sldId id="414"/>
            <p14:sldId id="416"/>
            <p14:sldId id="417"/>
            <p14:sldId id="412"/>
            <p14:sldId id="418"/>
            <p14:sldId id="41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rley, Dan D." initials="MDD" lastIdx="40" clrIdx="0">
    <p:extLst>
      <p:ext uri="{19B8F6BF-5375-455C-9EA6-DF929625EA0E}">
        <p15:presenceInfo xmlns:p15="http://schemas.microsoft.com/office/powerpoint/2012/main" userId="S::Daniel.Morley@ct.gov::aa863e12-8339-4290-a524-9130c2fa5b71" providerId="AD"/>
      </p:ext>
    </p:extLst>
  </p:cmAuthor>
  <p:cmAuthor id="2" name="Pafford, Matthew" initials="PM" lastIdx="2" clrIdx="1">
    <p:extLst>
      <p:ext uri="{19B8F6BF-5375-455C-9EA6-DF929625EA0E}">
        <p15:presenceInfo xmlns:p15="http://schemas.microsoft.com/office/powerpoint/2012/main" userId="S::Matthew.Pafford@ct.gov::720a2d44-e6c9-4bb1-adb4-944fcab00ed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2F528F"/>
    <a:srgbClr val="8FAA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2538" autoAdjust="0"/>
  </p:normalViewPr>
  <p:slideViewPr>
    <p:cSldViewPr snapToGrid="0">
      <p:cViewPr varScale="1">
        <p:scale>
          <a:sx n="74" d="100"/>
          <a:sy n="74" d="100"/>
        </p:scale>
        <p:origin x="11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C95236-021A-4E84-8A02-1E2162A77B77}"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37CA914A-1A17-4664-8DF9-999B0D9362EE}">
      <dgm:prSet custT="1"/>
      <dgm:spPr/>
      <dgm:t>
        <a:bodyPr/>
        <a:lstStyle/>
        <a:p>
          <a:r>
            <a:rPr lang="en-US" sz="1600" dirty="0"/>
            <a:t>other activities for which an agency exercises judgment or discretion as to the propriety of that action;</a:t>
          </a:r>
        </a:p>
      </dgm:t>
    </dgm:pt>
    <dgm:pt modelId="{B38C5927-041B-41BA-AC3B-76ECF39A8AE5}" type="parTrans" cxnId="{0B8C4186-EC8B-4E30-AAF0-1A40B2FC614A}">
      <dgm:prSet/>
      <dgm:spPr/>
      <dgm:t>
        <a:bodyPr/>
        <a:lstStyle/>
        <a:p>
          <a:endParaRPr lang="en-US" sz="1600"/>
        </a:p>
      </dgm:t>
    </dgm:pt>
    <dgm:pt modelId="{790BBFBC-EB54-476A-B14F-6C9A202B35F8}" type="sibTrans" cxnId="{0B8C4186-EC8B-4E30-AAF0-1A40B2FC614A}">
      <dgm:prSet/>
      <dgm:spPr/>
      <dgm:t>
        <a:bodyPr/>
        <a:lstStyle/>
        <a:p>
          <a:endParaRPr lang="en-US" sz="1600"/>
        </a:p>
      </dgm:t>
    </dgm:pt>
    <dgm:pt modelId="{0D95B333-2A0A-4715-8033-93500A50317D}">
      <dgm:prSet custT="1"/>
      <dgm:spPr/>
      <dgm:t>
        <a:bodyPr/>
        <a:lstStyle/>
        <a:p>
          <a:r>
            <a:rPr lang="en-US" sz="1600" dirty="0"/>
            <a:t>capital improvements, alterations, or additions; </a:t>
          </a:r>
        </a:p>
      </dgm:t>
    </dgm:pt>
    <dgm:pt modelId="{93593C59-94B2-4B57-8164-90F73D0B221B}" type="parTrans" cxnId="{058CD27B-724A-4BC3-8B1C-1F3196E79B8C}">
      <dgm:prSet/>
      <dgm:spPr/>
      <dgm:t>
        <a:bodyPr/>
        <a:lstStyle/>
        <a:p>
          <a:endParaRPr lang="en-US" sz="1600"/>
        </a:p>
      </dgm:t>
    </dgm:pt>
    <dgm:pt modelId="{45F93988-73AE-442A-9BC7-63F5CBD4D1E2}" type="sibTrans" cxnId="{058CD27B-724A-4BC3-8B1C-1F3196E79B8C}">
      <dgm:prSet/>
      <dgm:spPr/>
      <dgm:t>
        <a:bodyPr/>
        <a:lstStyle/>
        <a:p>
          <a:endParaRPr lang="en-US" sz="1600"/>
        </a:p>
      </dgm:t>
    </dgm:pt>
    <dgm:pt modelId="{2FF67BBA-8D38-4016-A8A6-9C74C3171254}">
      <dgm:prSet custT="1"/>
      <dgm:spPr/>
      <dgm:t>
        <a:bodyPr/>
        <a:lstStyle/>
        <a:p>
          <a:r>
            <a:rPr lang="en-US" sz="1600" dirty="0"/>
            <a:t>Property acquisition for capitol improvements; </a:t>
          </a:r>
        </a:p>
      </dgm:t>
    </dgm:pt>
    <dgm:pt modelId="{97474C6E-0D1B-46CB-91CC-8A9EA77370C8}" type="parTrans" cxnId="{6513AF3E-91DB-4433-B596-38031CF42416}">
      <dgm:prSet/>
      <dgm:spPr/>
      <dgm:t>
        <a:bodyPr/>
        <a:lstStyle/>
        <a:p>
          <a:endParaRPr lang="en-US" sz="1600"/>
        </a:p>
      </dgm:t>
    </dgm:pt>
    <dgm:pt modelId="{EAD52176-500F-44D8-A917-ABC1B209916A}" type="sibTrans" cxnId="{6513AF3E-91DB-4433-B596-38031CF42416}">
      <dgm:prSet/>
      <dgm:spPr/>
      <dgm:t>
        <a:bodyPr/>
        <a:lstStyle/>
        <a:p>
          <a:endParaRPr lang="en-US" sz="1600"/>
        </a:p>
      </dgm:t>
    </dgm:pt>
    <dgm:pt modelId="{495D94F7-1291-4CD4-BF7E-E2B979706B8E}">
      <dgm:prSet custT="1"/>
      <dgm:spPr/>
      <dgm:t>
        <a:bodyPr/>
        <a:lstStyle/>
        <a:p>
          <a:r>
            <a:rPr lang="en-US" sz="1600" dirty="0"/>
            <a:t>grants-in-aid or other financial assistance; </a:t>
          </a:r>
        </a:p>
      </dgm:t>
    </dgm:pt>
    <dgm:pt modelId="{09A2E540-3C87-44B2-9B06-131CFE21D20F}" type="parTrans" cxnId="{9C869028-1340-4ED6-83A1-CD370F462448}">
      <dgm:prSet/>
      <dgm:spPr/>
      <dgm:t>
        <a:bodyPr/>
        <a:lstStyle/>
        <a:p>
          <a:endParaRPr lang="en-US" sz="1600"/>
        </a:p>
      </dgm:t>
    </dgm:pt>
    <dgm:pt modelId="{01D71C96-DCED-49E6-A042-EAB9C0CA8FDA}" type="sibTrans" cxnId="{9C869028-1340-4ED6-83A1-CD370F462448}">
      <dgm:prSet/>
      <dgm:spPr/>
      <dgm:t>
        <a:bodyPr/>
        <a:lstStyle/>
        <a:p>
          <a:endParaRPr lang="en-US" sz="1600"/>
        </a:p>
      </dgm:t>
    </dgm:pt>
    <dgm:pt modelId="{3910ABE1-B761-48AB-A8A6-2485C50FDA22}">
      <dgm:prSet custT="1"/>
      <dgm:spPr/>
      <dgm:t>
        <a:bodyPr/>
        <a:lstStyle/>
        <a:p>
          <a:r>
            <a:rPr lang="en-US" sz="1600" dirty="0"/>
            <a:t>Lease or purchase agreements; </a:t>
          </a:r>
        </a:p>
      </dgm:t>
    </dgm:pt>
    <dgm:pt modelId="{E814295F-2E3A-452E-A6C5-DEA3FC4EE26C}" type="parTrans" cxnId="{A9D07A07-47BD-4F3F-8C62-52E057B07BBE}">
      <dgm:prSet/>
      <dgm:spPr/>
      <dgm:t>
        <a:bodyPr/>
        <a:lstStyle/>
        <a:p>
          <a:endParaRPr lang="en-US" sz="1600"/>
        </a:p>
      </dgm:t>
    </dgm:pt>
    <dgm:pt modelId="{173575C7-19DE-43AB-991D-123B483F588C}" type="sibTrans" cxnId="{A9D07A07-47BD-4F3F-8C62-52E057B07BBE}">
      <dgm:prSet/>
      <dgm:spPr/>
      <dgm:t>
        <a:bodyPr/>
        <a:lstStyle/>
        <a:p>
          <a:endParaRPr lang="en-US" sz="1600"/>
        </a:p>
      </dgm:t>
    </dgm:pt>
    <dgm:pt modelId="{072D8DC7-6342-4C51-810D-5605BF596B63}" type="pres">
      <dgm:prSet presAssocID="{98C95236-021A-4E84-8A02-1E2162A77B77}" presName="cycle" presStyleCnt="0">
        <dgm:presLayoutVars>
          <dgm:dir/>
          <dgm:resizeHandles val="exact"/>
        </dgm:presLayoutVars>
      </dgm:prSet>
      <dgm:spPr/>
    </dgm:pt>
    <dgm:pt modelId="{22E2B396-3D4D-4546-8F4E-1F5D8A19AC88}" type="pres">
      <dgm:prSet presAssocID="{495D94F7-1291-4CD4-BF7E-E2B979706B8E}" presName="node" presStyleLbl="node1" presStyleIdx="0" presStyleCnt="5" custScaleX="117653" custScaleY="121017">
        <dgm:presLayoutVars>
          <dgm:bulletEnabled val="1"/>
        </dgm:presLayoutVars>
      </dgm:prSet>
      <dgm:spPr/>
    </dgm:pt>
    <dgm:pt modelId="{5D2E4A0D-B246-4AD4-8982-8636A1E61FE7}" type="pres">
      <dgm:prSet presAssocID="{495D94F7-1291-4CD4-BF7E-E2B979706B8E}" presName="spNode" presStyleCnt="0"/>
      <dgm:spPr/>
    </dgm:pt>
    <dgm:pt modelId="{27D77D02-90B3-48C0-AE97-AE968D8D8665}" type="pres">
      <dgm:prSet presAssocID="{01D71C96-DCED-49E6-A042-EAB9C0CA8FDA}" presName="sibTrans" presStyleLbl="sibTrans1D1" presStyleIdx="0" presStyleCnt="5"/>
      <dgm:spPr/>
    </dgm:pt>
    <dgm:pt modelId="{164B552E-62BB-4E55-908C-C7AEE2FD644F}" type="pres">
      <dgm:prSet presAssocID="{3910ABE1-B761-48AB-A8A6-2485C50FDA22}" presName="node" presStyleLbl="node1" presStyleIdx="1" presStyleCnt="5" custScaleX="117653" custScaleY="121017">
        <dgm:presLayoutVars>
          <dgm:bulletEnabled val="1"/>
        </dgm:presLayoutVars>
      </dgm:prSet>
      <dgm:spPr/>
    </dgm:pt>
    <dgm:pt modelId="{6176EAF2-B6F3-478C-9821-27B03F469E9B}" type="pres">
      <dgm:prSet presAssocID="{3910ABE1-B761-48AB-A8A6-2485C50FDA22}" presName="spNode" presStyleCnt="0"/>
      <dgm:spPr/>
    </dgm:pt>
    <dgm:pt modelId="{4CEAC65D-5682-4F3F-96E5-ABE9A73BB968}" type="pres">
      <dgm:prSet presAssocID="{173575C7-19DE-43AB-991D-123B483F588C}" presName="sibTrans" presStyleLbl="sibTrans1D1" presStyleIdx="1" presStyleCnt="5"/>
      <dgm:spPr/>
    </dgm:pt>
    <dgm:pt modelId="{B34B7A63-7C12-44A0-ACFE-61E2D60B5750}" type="pres">
      <dgm:prSet presAssocID="{2FF67BBA-8D38-4016-A8A6-9C74C3171254}" presName="node" presStyleLbl="node1" presStyleIdx="2" presStyleCnt="5" custScaleX="117653" custScaleY="121017">
        <dgm:presLayoutVars>
          <dgm:bulletEnabled val="1"/>
        </dgm:presLayoutVars>
      </dgm:prSet>
      <dgm:spPr/>
    </dgm:pt>
    <dgm:pt modelId="{FBB99960-78FD-487F-B440-83408ACC36F7}" type="pres">
      <dgm:prSet presAssocID="{2FF67BBA-8D38-4016-A8A6-9C74C3171254}" presName="spNode" presStyleCnt="0"/>
      <dgm:spPr/>
    </dgm:pt>
    <dgm:pt modelId="{1AE5335D-9CBC-4C0F-9B67-53EC805F8095}" type="pres">
      <dgm:prSet presAssocID="{EAD52176-500F-44D8-A917-ABC1B209916A}" presName="sibTrans" presStyleLbl="sibTrans1D1" presStyleIdx="2" presStyleCnt="5"/>
      <dgm:spPr/>
    </dgm:pt>
    <dgm:pt modelId="{0106CFF2-1E3E-4A80-B474-9938AAC08183}" type="pres">
      <dgm:prSet presAssocID="{0D95B333-2A0A-4715-8033-93500A50317D}" presName="node" presStyleLbl="node1" presStyleIdx="3" presStyleCnt="5" custScaleX="117653" custScaleY="121017">
        <dgm:presLayoutVars>
          <dgm:bulletEnabled val="1"/>
        </dgm:presLayoutVars>
      </dgm:prSet>
      <dgm:spPr/>
    </dgm:pt>
    <dgm:pt modelId="{2BAD17B7-3268-46C8-B8EB-2419AE945052}" type="pres">
      <dgm:prSet presAssocID="{0D95B333-2A0A-4715-8033-93500A50317D}" presName="spNode" presStyleCnt="0"/>
      <dgm:spPr/>
    </dgm:pt>
    <dgm:pt modelId="{BF1ABD18-B704-4489-9F1D-0CCBFBBD9F17}" type="pres">
      <dgm:prSet presAssocID="{45F93988-73AE-442A-9BC7-63F5CBD4D1E2}" presName="sibTrans" presStyleLbl="sibTrans1D1" presStyleIdx="3" presStyleCnt="5"/>
      <dgm:spPr/>
    </dgm:pt>
    <dgm:pt modelId="{155DC47C-3498-4369-BEC5-11F012CECA6A}" type="pres">
      <dgm:prSet presAssocID="{37CA914A-1A17-4664-8DF9-999B0D9362EE}" presName="node" presStyleLbl="node1" presStyleIdx="4" presStyleCnt="5" custScaleX="117653" custScaleY="121017">
        <dgm:presLayoutVars>
          <dgm:bulletEnabled val="1"/>
        </dgm:presLayoutVars>
      </dgm:prSet>
      <dgm:spPr/>
    </dgm:pt>
    <dgm:pt modelId="{7469F311-2570-4E8D-AECD-88E73CFB4748}" type="pres">
      <dgm:prSet presAssocID="{37CA914A-1A17-4664-8DF9-999B0D9362EE}" presName="spNode" presStyleCnt="0"/>
      <dgm:spPr/>
    </dgm:pt>
    <dgm:pt modelId="{78054CF8-768B-4FA4-9DFC-8F87C07DCFFC}" type="pres">
      <dgm:prSet presAssocID="{790BBFBC-EB54-476A-B14F-6C9A202B35F8}" presName="sibTrans" presStyleLbl="sibTrans1D1" presStyleIdx="4" presStyleCnt="5"/>
      <dgm:spPr/>
    </dgm:pt>
  </dgm:ptLst>
  <dgm:cxnLst>
    <dgm:cxn modelId="{A9D07A07-47BD-4F3F-8C62-52E057B07BBE}" srcId="{98C95236-021A-4E84-8A02-1E2162A77B77}" destId="{3910ABE1-B761-48AB-A8A6-2485C50FDA22}" srcOrd="1" destOrd="0" parTransId="{E814295F-2E3A-452E-A6C5-DEA3FC4EE26C}" sibTransId="{173575C7-19DE-43AB-991D-123B483F588C}"/>
    <dgm:cxn modelId="{DA879C0D-B548-4A0A-AFE9-9EF909984BFF}" type="presOf" srcId="{495D94F7-1291-4CD4-BF7E-E2B979706B8E}" destId="{22E2B396-3D4D-4546-8F4E-1F5D8A19AC88}" srcOrd="0" destOrd="0" presId="urn:microsoft.com/office/officeart/2005/8/layout/cycle6"/>
    <dgm:cxn modelId="{9C869028-1340-4ED6-83A1-CD370F462448}" srcId="{98C95236-021A-4E84-8A02-1E2162A77B77}" destId="{495D94F7-1291-4CD4-BF7E-E2B979706B8E}" srcOrd="0" destOrd="0" parTransId="{09A2E540-3C87-44B2-9B06-131CFE21D20F}" sibTransId="{01D71C96-DCED-49E6-A042-EAB9C0CA8FDA}"/>
    <dgm:cxn modelId="{4E99AC2D-1462-4C3F-AE3B-02C31B49C90A}" type="presOf" srcId="{EAD52176-500F-44D8-A917-ABC1B209916A}" destId="{1AE5335D-9CBC-4C0F-9B67-53EC805F8095}" srcOrd="0" destOrd="0" presId="urn:microsoft.com/office/officeart/2005/8/layout/cycle6"/>
    <dgm:cxn modelId="{9E636031-3FDC-420C-A15A-601260E24523}" type="presOf" srcId="{173575C7-19DE-43AB-991D-123B483F588C}" destId="{4CEAC65D-5682-4F3F-96E5-ABE9A73BB968}" srcOrd="0" destOrd="0" presId="urn:microsoft.com/office/officeart/2005/8/layout/cycle6"/>
    <dgm:cxn modelId="{6513AF3E-91DB-4433-B596-38031CF42416}" srcId="{98C95236-021A-4E84-8A02-1E2162A77B77}" destId="{2FF67BBA-8D38-4016-A8A6-9C74C3171254}" srcOrd="2" destOrd="0" parTransId="{97474C6E-0D1B-46CB-91CC-8A9EA77370C8}" sibTransId="{EAD52176-500F-44D8-A917-ABC1B209916A}"/>
    <dgm:cxn modelId="{9F61D057-D0AA-4998-87BD-D838118ED41B}" type="presOf" srcId="{45F93988-73AE-442A-9BC7-63F5CBD4D1E2}" destId="{BF1ABD18-B704-4489-9F1D-0CCBFBBD9F17}" srcOrd="0" destOrd="0" presId="urn:microsoft.com/office/officeart/2005/8/layout/cycle6"/>
    <dgm:cxn modelId="{058CD27B-724A-4BC3-8B1C-1F3196E79B8C}" srcId="{98C95236-021A-4E84-8A02-1E2162A77B77}" destId="{0D95B333-2A0A-4715-8033-93500A50317D}" srcOrd="3" destOrd="0" parTransId="{93593C59-94B2-4B57-8164-90F73D0B221B}" sibTransId="{45F93988-73AE-442A-9BC7-63F5CBD4D1E2}"/>
    <dgm:cxn modelId="{0B8C4186-EC8B-4E30-AAF0-1A40B2FC614A}" srcId="{98C95236-021A-4E84-8A02-1E2162A77B77}" destId="{37CA914A-1A17-4664-8DF9-999B0D9362EE}" srcOrd="4" destOrd="0" parTransId="{B38C5927-041B-41BA-AC3B-76ECF39A8AE5}" sibTransId="{790BBFBC-EB54-476A-B14F-6C9A202B35F8}"/>
    <dgm:cxn modelId="{7374D692-95E9-472C-A007-B43FE2C8080E}" type="presOf" srcId="{3910ABE1-B761-48AB-A8A6-2485C50FDA22}" destId="{164B552E-62BB-4E55-908C-C7AEE2FD644F}" srcOrd="0" destOrd="0" presId="urn:microsoft.com/office/officeart/2005/8/layout/cycle6"/>
    <dgm:cxn modelId="{AB95A795-C601-4E81-85BB-1575315531C1}" type="presOf" srcId="{0D95B333-2A0A-4715-8033-93500A50317D}" destId="{0106CFF2-1E3E-4A80-B474-9938AAC08183}" srcOrd="0" destOrd="0" presId="urn:microsoft.com/office/officeart/2005/8/layout/cycle6"/>
    <dgm:cxn modelId="{8D92879B-2055-46D1-B833-95827A5A408B}" type="presOf" srcId="{2FF67BBA-8D38-4016-A8A6-9C74C3171254}" destId="{B34B7A63-7C12-44A0-ACFE-61E2D60B5750}" srcOrd="0" destOrd="0" presId="urn:microsoft.com/office/officeart/2005/8/layout/cycle6"/>
    <dgm:cxn modelId="{381BBA9C-7186-4912-A978-C988B92581E5}" type="presOf" srcId="{01D71C96-DCED-49E6-A042-EAB9C0CA8FDA}" destId="{27D77D02-90B3-48C0-AE97-AE968D8D8665}" srcOrd="0" destOrd="0" presId="urn:microsoft.com/office/officeart/2005/8/layout/cycle6"/>
    <dgm:cxn modelId="{672873B2-985A-4D8D-9C75-28EDE0BA17B3}" type="presOf" srcId="{790BBFBC-EB54-476A-B14F-6C9A202B35F8}" destId="{78054CF8-768B-4FA4-9DFC-8F87C07DCFFC}" srcOrd="0" destOrd="0" presId="urn:microsoft.com/office/officeart/2005/8/layout/cycle6"/>
    <dgm:cxn modelId="{DDDC20B5-0352-44CE-873C-0F4216F91022}" type="presOf" srcId="{98C95236-021A-4E84-8A02-1E2162A77B77}" destId="{072D8DC7-6342-4C51-810D-5605BF596B63}" srcOrd="0" destOrd="0" presId="urn:microsoft.com/office/officeart/2005/8/layout/cycle6"/>
    <dgm:cxn modelId="{191903CA-2222-4D6E-AA09-49D155F7E733}" type="presOf" srcId="{37CA914A-1A17-4664-8DF9-999B0D9362EE}" destId="{155DC47C-3498-4369-BEC5-11F012CECA6A}" srcOrd="0" destOrd="0" presId="urn:microsoft.com/office/officeart/2005/8/layout/cycle6"/>
    <dgm:cxn modelId="{843DBCD5-E238-49EB-A4C5-1B3146F0D364}" type="presParOf" srcId="{072D8DC7-6342-4C51-810D-5605BF596B63}" destId="{22E2B396-3D4D-4546-8F4E-1F5D8A19AC88}" srcOrd="0" destOrd="0" presId="urn:microsoft.com/office/officeart/2005/8/layout/cycle6"/>
    <dgm:cxn modelId="{AEB8E975-C7D3-4BE4-85F7-A2316B064673}" type="presParOf" srcId="{072D8DC7-6342-4C51-810D-5605BF596B63}" destId="{5D2E4A0D-B246-4AD4-8982-8636A1E61FE7}" srcOrd="1" destOrd="0" presId="urn:microsoft.com/office/officeart/2005/8/layout/cycle6"/>
    <dgm:cxn modelId="{A2E6236F-7317-448F-9612-249851B7D6ED}" type="presParOf" srcId="{072D8DC7-6342-4C51-810D-5605BF596B63}" destId="{27D77D02-90B3-48C0-AE97-AE968D8D8665}" srcOrd="2" destOrd="0" presId="urn:microsoft.com/office/officeart/2005/8/layout/cycle6"/>
    <dgm:cxn modelId="{BF26F1F5-33C4-44FF-86BF-6F542A04E6D4}" type="presParOf" srcId="{072D8DC7-6342-4C51-810D-5605BF596B63}" destId="{164B552E-62BB-4E55-908C-C7AEE2FD644F}" srcOrd="3" destOrd="0" presId="urn:microsoft.com/office/officeart/2005/8/layout/cycle6"/>
    <dgm:cxn modelId="{FE21B09A-0F0F-4015-8456-2554B1A6999C}" type="presParOf" srcId="{072D8DC7-6342-4C51-810D-5605BF596B63}" destId="{6176EAF2-B6F3-478C-9821-27B03F469E9B}" srcOrd="4" destOrd="0" presId="urn:microsoft.com/office/officeart/2005/8/layout/cycle6"/>
    <dgm:cxn modelId="{72DECF27-BF2A-4579-8784-CA9EC4BE374C}" type="presParOf" srcId="{072D8DC7-6342-4C51-810D-5605BF596B63}" destId="{4CEAC65D-5682-4F3F-96E5-ABE9A73BB968}" srcOrd="5" destOrd="0" presId="urn:microsoft.com/office/officeart/2005/8/layout/cycle6"/>
    <dgm:cxn modelId="{0AED12B1-5AD6-42DE-9CCB-2F754E5DF650}" type="presParOf" srcId="{072D8DC7-6342-4C51-810D-5605BF596B63}" destId="{B34B7A63-7C12-44A0-ACFE-61E2D60B5750}" srcOrd="6" destOrd="0" presId="urn:microsoft.com/office/officeart/2005/8/layout/cycle6"/>
    <dgm:cxn modelId="{55468545-1964-4AF5-AC43-0C279E4AE5CD}" type="presParOf" srcId="{072D8DC7-6342-4C51-810D-5605BF596B63}" destId="{FBB99960-78FD-487F-B440-83408ACC36F7}" srcOrd="7" destOrd="0" presId="urn:microsoft.com/office/officeart/2005/8/layout/cycle6"/>
    <dgm:cxn modelId="{011984C1-0669-46A0-8148-8ED8E269BCD9}" type="presParOf" srcId="{072D8DC7-6342-4C51-810D-5605BF596B63}" destId="{1AE5335D-9CBC-4C0F-9B67-53EC805F8095}" srcOrd="8" destOrd="0" presId="urn:microsoft.com/office/officeart/2005/8/layout/cycle6"/>
    <dgm:cxn modelId="{915FE59D-2DF1-42BD-88CB-AF7B8714C6D1}" type="presParOf" srcId="{072D8DC7-6342-4C51-810D-5605BF596B63}" destId="{0106CFF2-1E3E-4A80-B474-9938AAC08183}" srcOrd="9" destOrd="0" presId="urn:microsoft.com/office/officeart/2005/8/layout/cycle6"/>
    <dgm:cxn modelId="{8B05BCE2-83C3-453F-9EDA-E4718E2B4468}" type="presParOf" srcId="{072D8DC7-6342-4C51-810D-5605BF596B63}" destId="{2BAD17B7-3268-46C8-B8EB-2419AE945052}" srcOrd="10" destOrd="0" presId="urn:microsoft.com/office/officeart/2005/8/layout/cycle6"/>
    <dgm:cxn modelId="{9D3A1CA8-731F-421B-BC75-9FB57D68FBBF}" type="presParOf" srcId="{072D8DC7-6342-4C51-810D-5605BF596B63}" destId="{BF1ABD18-B704-4489-9F1D-0CCBFBBD9F17}" srcOrd="11" destOrd="0" presId="urn:microsoft.com/office/officeart/2005/8/layout/cycle6"/>
    <dgm:cxn modelId="{AF43AE7F-2268-4490-8FB3-587AF62DEE7E}" type="presParOf" srcId="{072D8DC7-6342-4C51-810D-5605BF596B63}" destId="{155DC47C-3498-4369-BEC5-11F012CECA6A}" srcOrd="12" destOrd="0" presId="urn:microsoft.com/office/officeart/2005/8/layout/cycle6"/>
    <dgm:cxn modelId="{36CFDE94-E70C-4444-93F4-EEFEFBFDCB08}" type="presParOf" srcId="{072D8DC7-6342-4C51-810D-5605BF596B63}" destId="{7469F311-2570-4E8D-AECD-88E73CFB4748}" srcOrd="13" destOrd="0" presId="urn:microsoft.com/office/officeart/2005/8/layout/cycle6"/>
    <dgm:cxn modelId="{05EA69C0-2EE0-4FEE-9A90-03569FD2B1FB}" type="presParOf" srcId="{072D8DC7-6342-4C51-810D-5605BF596B63}" destId="{78054CF8-768B-4FA4-9DFC-8F87C07DCFFC}"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DDD5688-F4C7-4D39-A0D2-D86A7117072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AEDE751B-BDB4-407A-A443-F708E4FBB4F8}">
      <dgm:prSet phldrT="[Text]" custT="1"/>
      <dgm:spPr/>
      <dgm:t>
        <a:bodyPr/>
        <a:lstStyle/>
        <a:p>
          <a:pPr algn="ctr"/>
          <a:r>
            <a:rPr lang="en-US" sz="1800" b="0" dirty="0"/>
            <a:t>Agency initiates an </a:t>
          </a:r>
          <a:r>
            <a:rPr lang="en-US" sz="1800" b="1" dirty="0"/>
            <a:t>Action</a:t>
          </a:r>
        </a:p>
      </dgm:t>
    </dgm:pt>
    <dgm:pt modelId="{18176FF7-760E-4086-A33A-5EE7816DDEC8}" type="parTrans" cxnId="{398FE9B6-79E6-43F8-ACA4-854EF229ED8D}">
      <dgm:prSet/>
      <dgm:spPr/>
      <dgm:t>
        <a:bodyPr/>
        <a:lstStyle/>
        <a:p>
          <a:pPr algn="ctr"/>
          <a:endParaRPr lang="en-US" sz="1800" b="1"/>
        </a:p>
      </dgm:t>
    </dgm:pt>
    <dgm:pt modelId="{1E2FC3A3-09CB-43E9-95E0-0384EFE12D76}" type="sibTrans" cxnId="{398FE9B6-79E6-43F8-ACA4-854EF229ED8D}">
      <dgm:prSet custT="1"/>
      <dgm:spPr/>
      <dgm:t>
        <a:bodyPr/>
        <a:lstStyle/>
        <a:p>
          <a:pPr algn="ctr"/>
          <a:endParaRPr lang="en-US" sz="1800" b="1"/>
        </a:p>
      </dgm:t>
    </dgm:pt>
    <dgm:pt modelId="{8AB2FB4E-B2FD-4775-B187-3BA673C2AACF}">
      <dgm:prSet phldrT="[Text]" custT="1"/>
      <dgm:spPr/>
      <dgm:t>
        <a:bodyPr/>
        <a:lstStyle/>
        <a:p>
          <a:pPr algn="ctr"/>
          <a:r>
            <a:rPr lang="en-US" sz="1800" b="1" dirty="0"/>
            <a:t>Scoping</a:t>
          </a:r>
        </a:p>
      </dgm:t>
    </dgm:pt>
    <dgm:pt modelId="{A99EF0A7-4B94-4F0E-B193-6AAC1B6DDC5C}" type="parTrans" cxnId="{4B19DD0D-A306-43CE-BFA0-3BE265D65626}">
      <dgm:prSet/>
      <dgm:spPr/>
      <dgm:t>
        <a:bodyPr/>
        <a:lstStyle/>
        <a:p>
          <a:pPr algn="ctr"/>
          <a:endParaRPr lang="en-US" sz="1800" b="1"/>
        </a:p>
      </dgm:t>
    </dgm:pt>
    <dgm:pt modelId="{1F855B2E-A407-4FC4-A83B-8F05C1C53EC6}" type="sibTrans" cxnId="{4B19DD0D-A306-43CE-BFA0-3BE265D65626}">
      <dgm:prSet custT="1"/>
      <dgm:spPr/>
      <dgm:t>
        <a:bodyPr/>
        <a:lstStyle/>
        <a:p>
          <a:pPr algn="ctr"/>
          <a:endParaRPr lang="en-US" sz="1800" b="1"/>
        </a:p>
      </dgm:t>
    </dgm:pt>
    <dgm:pt modelId="{AFCFA7E9-A265-4B74-99F5-8460CB4BC35D}">
      <dgm:prSet phldrT="[Text]" custT="1"/>
      <dgm:spPr/>
      <dgm:t>
        <a:bodyPr/>
        <a:lstStyle/>
        <a:p>
          <a:pPr algn="ctr"/>
          <a:r>
            <a:rPr lang="en-US" sz="1800" b="1" dirty="0"/>
            <a:t>Post-Scoping</a:t>
          </a:r>
        </a:p>
      </dgm:t>
    </dgm:pt>
    <dgm:pt modelId="{A1C56254-D9C0-4487-A55E-C8AB021340D9}" type="parTrans" cxnId="{D44B4333-4034-419E-BA16-407FFCBDCC32}">
      <dgm:prSet/>
      <dgm:spPr/>
      <dgm:t>
        <a:bodyPr/>
        <a:lstStyle/>
        <a:p>
          <a:pPr algn="ctr"/>
          <a:endParaRPr lang="en-US" sz="1800" b="1"/>
        </a:p>
      </dgm:t>
    </dgm:pt>
    <dgm:pt modelId="{954E00E8-2F75-45C0-97AC-4E539A4CBFEF}" type="sibTrans" cxnId="{D44B4333-4034-419E-BA16-407FFCBDCC32}">
      <dgm:prSet custT="1"/>
      <dgm:spPr/>
      <dgm:t>
        <a:bodyPr/>
        <a:lstStyle/>
        <a:p>
          <a:pPr algn="ctr"/>
          <a:endParaRPr lang="en-US" sz="1800" b="1"/>
        </a:p>
      </dgm:t>
    </dgm:pt>
    <dgm:pt modelId="{6AEE2308-F361-4DF9-9886-A081020BCBE8}" type="pres">
      <dgm:prSet presAssocID="{CDDD5688-F4C7-4D39-A0D2-D86A71170724}" presName="outerComposite" presStyleCnt="0">
        <dgm:presLayoutVars>
          <dgm:chMax val="5"/>
          <dgm:dir/>
          <dgm:resizeHandles val="exact"/>
        </dgm:presLayoutVars>
      </dgm:prSet>
      <dgm:spPr/>
    </dgm:pt>
    <dgm:pt modelId="{31410F2D-DC1B-4578-8F7B-B7350EE79291}" type="pres">
      <dgm:prSet presAssocID="{CDDD5688-F4C7-4D39-A0D2-D86A71170724}" presName="dummyMaxCanvas" presStyleCnt="0">
        <dgm:presLayoutVars/>
      </dgm:prSet>
      <dgm:spPr/>
    </dgm:pt>
    <dgm:pt modelId="{F730C8CB-56C1-41F9-B3BC-4A343FFA76A3}" type="pres">
      <dgm:prSet presAssocID="{CDDD5688-F4C7-4D39-A0D2-D86A71170724}" presName="ThreeNodes_1" presStyleLbl="node1" presStyleIdx="0" presStyleCnt="3">
        <dgm:presLayoutVars>
          <dgm:bulletEnabled val="1"/>
        </dgm:presLayoutVars>
      </dgm:prSet>
      <dgm:spPr/>
    </dgm:pt>
    <dgm:pt modelId="{E8236587-C824-49E2-AAF1-B5582AFEACEB}" type="pres">
      <dgm:prSet presAssocID="{CDDD5688-F4C7-4D39-A0D2-D86A71170724}" presName="ThreeNodes_2" presStyleLbl="node1" presStyleIdx="1" presStyleCnt="3">
        <dgm:presLayoutVars>
          <dgm:bulletEnabled val="1"/>
        </dgm:presLayoutVars>
      </dgm:prSet>
      <dgm:spPr/>
    </dgm:pt>
    <dgm:pt modelId="{CAA8BB7C-0B70-4A7A-82B2-DAE61C953305}" type="pres">
      <dgm:prSet presAssocID="{CDDD5688-F4C7-4D39-A0D2-D86A71170724}" presName="ThreeNodes_3" presStyleLbl="node1" presStyleIdx="2" presStyleCnt="3">
        <dgm:presLayoutVars>
          <dgm:bulletEnabled val="1"/>
        </dgm:presLayoutVars>
      </dgm:prSet>
      <dgm:spPr/>
    </dgm:pt>
    <dgm:pt modelId="{39C53712-ACE8-453D-8EF5-7C3376345FCB}" type="pres">
      <dgm:prSet presAssocID="{CDDD5688-F4C7-4D39-A0D2-D86A71170724}" presName="ThreeConn_1-2" presStyleLbl="fgAccFollowNode1" presStyleIdx="0" presStyleCnt="2">
        <dgm:presLayoutVars>
          <dgm:bulletEnabled val="1"/>
        </dgm:presLayoutVars>
      </dgm:prSet>
      <dgm:spPr/>
    </dgm:pt>
    <dgm:pt modelId="{2B4D6ED5-DFCB-41F3-BD94-39059E0A5735}" type="pres">
      <dgm:prSet presAssocID="{CDDD5688-F4C7-4D39-A0D2-D86A71170724}" presName="ThreeConn_2-3" presStyleLbl="fgAccFollowNode1" presStyleIdx="1" presStyleCnt="2">
        <dgm:presLayoutVars>
          <dgm:bulletEnabled val="1"/>
        </dgm:presLayoutVars>
      </dgm:prSet>
      <dgm:spPr/>
    </dgm:pt>
    <dgm:pt modelId="{6EDCAB6F-E2DA-4AD5-B5BA-3B460D40A944}" type="pres">
      <dgm:prSet presAssocID="{CDDD5688-F4C7-4D39-A0D2-D86A71170724}" presName="ThreeNodes_1_text" presStyleLbl="node1" presStyleIdx="2" presStyleCnt="3">
        <dgm:presLayoutVars>
          <dgm:bulletEnabled val="1"/>
        </dgm:presLayoutVars>
      </dgm:prSet>
      <dgm:spPr/>
    </dgm:pt>
    <dgm:pt modelId="{A34A171D-334E-489D-BDD9-EED29C6A347D}" type="pres">
      <dgm:prSet presAssocID="{CDDD5688-F4C7-4D39-A0D2-D86A71170724}" presName="ThreeNodes_2_text" presStyleLbl="node1" presStyleIdx="2" presStyleCnt="3">
        <dgm:presLayoutVars>
          <dgm:bulletEnabled val="1"/>
        </dgm:presLayoutVars>
      </dgm:prSet>
      <dgm:spPr/>
    </dgm:pt>
    <dgm:pt modelId="{2A48B571-5A9D-4DF4-9026-76F4D5DA8516}" type="pres">
      <dgm:prSet presAssocID="{CDDD5688-F4C7-4D39-A0D2-D86A71170724}" presName="ThreeNodes_3_text" presStyleLbl="node1" presStyleIdx="2" presStyleCnt="3">
        <dgm:presLayoutVars>
          <dgm:bulletEnabled val="1"/>
        </dgm:presLayoutVars>
      </dgm:prSet>
      <dgm:spPr/>
    </dgm:pt>
  </dgm:ptLst>
  <dgm:cxnLst>
    <dgm:cxn modelId="{4B19DD0D-A306-43CE-BFA0-3BE265D65626}" srcId="{CDDD5688-F4C7-4D39-A0D2-D86A71170724}" destId="{8AB2FB4E-B2FD-4775-B187-3BA673C2AACF}" srcOrd="1" destOrd="0" parTransId="{A99EF0A7-4B94-4F0E-B193-6AAC1B6DDC5C}" sibTransId="{1F855B2E-A407-4FC4-A83B-8F05C1C53EC6}"/>
    <dgm:cxn modelId="{B5FFA411-AD0F-486E-B23E-7C351AEA6D8D}" type="presOf" srcId="{8AB2FB4E-B2FD-4775-B187-3BA673C2AACF}" destId="{E8236587-C824-49E2-AAF1-B5582AFEACEB}" srcOrd="0" destOrd="0" presId="urn:microsoft.com/office/officeart/2005/8/layout/vProcess5"/>
    <dgm:cxn modelId="{396B991B-1B28-4AB8-A41B-E5D4BC3C8B70}" type="presOf" srcId="{AFCFA7E9-A265-4B74-99F5-8460CB4BC35D}" destId="{CAA8BB7C-0B70-4A7A-82B2-DAE61C953305}" srcOrd="0" destOrd="0" presId="urn:microsoft.com/office/officeart/2005/8/layout/vProcess5"/>
    <dgm:cxn modelId="{3BE9B21C-061F-46FD-81A6-5404B99911B5}" type="presOf" srcId="{CDDD5688-F4C7-4D39-A0D2-D86A71170724}" destId="{6AEE2308-F361-4DF9-9886-A081020BCBE8}" srcOrd="0" destOrd="0" presId="urn:microsoft.com/office/officeart/2005/8/layout/vProcess5"/>
    <dgm:cxn modelId="{E957C324-2C94-44EC-BFB3-6534BC85F2F4}" type="presOf" srcId="{AEDE751B-BDB4-407A-A443-F708E4FBB4F8}" destId="{F730C8CB-56C1-41F9-B3BC-4A343FFA76A3}" srcOrd="0" destOrd="0" presId="urn:microsoft.com/office/officeart/2005/8/layout/vProcess5"/>
    <dgm:cxn modelId="{D44B4333-4034-419E-BA16-407FFCBDCC32}" srcId="{CDDD5688-F4C7-4D39-A0D2-D86A71170724}" destId="{AFCFA7E9-A265-4B74-99F5-8460CB4BC35D}" srcOrd="2" destOrd="0" parTransId="{A1C56254-D9C0-4487-A55E-C8AB021340D9}" sibTransId="{954E00E8-2F75-45C0-97AC-4E539A4CBFEF}"/>
    <dgm:cxn modelId="{8F69566C-85B1-4A2E-8718-E4AF26E4382D}" type="presOf" srcId="{1F855B2E-A407-4FC4-A83B-8F05C1C53EC6}" destId="{2B4D6ED5-DFCB-41F3-BD94-39059E0A5735}" srcOrd="0" destOrd="0" presId="urn:microsoft.com/office/officeart/2005/8/layout/vProcess5"/>
    <dgm:cxn modelId="{A21ECC78-5722-4558-BD4A-09459D9346B1}" type="presOf" srcId="{AFCFA7E9-A265-4B74-99F5-8460CB4BC35D}" destId="{2A48B571-5A9D-4DF4-9026-76F4D5DA8516}" srcOrd="1" destOrd="0" presId="urn:microsoft.com/office/officeart/2005/8/layout/vProcess5"/>
    <dgm:cxn modelId="{1A06688F-300E-4323-9D2C-25D40C4E5317}" type="presOf" srcId="{1E2FC3A3-09CB-43E9-95E0-0384EFE12D76}" destId="{39C53712-ACE8-453D-8EF5-7C3376345FCB}" srcOrd="0" destOrd="0" presId="urn:microsoft.com/office/officeart/2005/8/layout/vProcess5"/>
    <dgm:cxn modelId="{6C173B94-F01C-40C1-8A67-F6DDA9FCA2C6}" type="presOf" srcId="{8AB2FB4E-B2FD-4775-B187-3BA673C2AACF}" destId="{A34A171D-334E-489D-BDD9-EED29C6A347D}" srcOrd="1" destOrd="0" presId="urn:microsoft.com/office/officeart/2005/8/layout/vProcess5"/>
    <dgm:cxn modelId="{971DA596-017C-4546-8C34-BC44905D4350}" type="presOf" srcId="{AEDE751B-BDB4-407A-A443-F708E4FBB4F8}" destId="{6EDCAB6F-E2DA-4AD5-B5BA-3B460D40A944}" srcOrd="1" destOrd="0" presId="urn:microsoft.com/office/officeart/2005/8/layout/vProcess5"/>
    <dgm:cxn modelId="{398FE9B6-79E6-43F8-ACA4-854EF229ED8D}" srcId="{CDDD5688-F4C7-4D39-A0D2-D86A71170724}" destId="{AEDE751B-BDB4-407A-A443-F708E4FBB4F8}" srcOrd="0" destOrd="0" parTransId="{18176FF7-760E-4086-A33A-5EE7816DDEC8}" sibTransId="{1E2FC3A3-09CB-43E9-95E0-0384EFE12D76}"/>
    <dgm:cxn modelId="{38F8BBC2-1139-47DB-BC8D-2D92E816EB6F}" type="presParOf" srcId="{6AEE2308-F361-4DF9-9886-A081020BCBE8}" destId="{31410F2D-DC1B-4578-8F7B-B7350EE79291}" srcOrd="0" destOrd="0" presId="urn:microsoft.com/office/officeart/2005/8/layout/vProcess5"/>
    <dgm:cxn modelId="{D140528D-00EB-4068-BBB0-02F13D80807C}" type="presParOf" srcId="{6AEE2308-F361-4DF9-9886-A081020BCBE8}" destId="{F730C8CB-56C1-41F9-B3BC-4A343FFA76A3}" srcOrd="1" destOrd="0" presId="urn:microsoft.com/office/officeart/2005/8/layout/vProcess5"/>
    <dgm:cxn modelId="{77E3ACA4-4262-47BF-ABD3-8583F5E201A9}" type="presParOf" srcId="{6AEE2308-F361-4DF9-9886-A081020BCBE8}" destId="{E8236587-C824-49E2-AAF1-B5582AFEACEB}" srcOrd="2" destOrd="0" presId="urn:microsoft.com/office/officeart/2005/8/layout/vProcess5"/>
    <dgm:cxn modelId="{D44B6C8B-0B5E-436E-B7FD-1B16F60AF14F}" type="presParOf" srcId="{6AEE2308-F361-4DF9-9886-A081020BCBE8}" destId="{CAA8BB7C-0B70-4A7A-82B2-DAE61C953305}" srcOrd="3" destOrd="0" presId="urn:microsoft.com/office/officeart/2005/8/layout/vProcess5"/>
    <dgm:cxn modelId="{5516537F-6FBA-420E-9EFE-8ED0046A5683}" type="presParOf" srcId="{6AEE2308-F361-4DF9-9886-A081020BCBE8}" destId="{39C53712-ACE8-453D-8EF5-7C3376345FCB}" srcOrd="4" destOrd="0" presId="urn:microsoft.com/office/officeart/2005/8/layout/vProcess5"/>
    <dgm:cxn modelId="{23E91EBC-B988-4EB8-A42B-0B7D117DAC3B}" type="presParOf" srcId="{6AEE2308-F361-4DF9-9886-A081020BCBE8}" destId="{2B4D6ED5-DFCB-41F3-BD94-39059E0A5735}" srcOrd="5" destOrd="0" presId="urn:microsoft.com/office/officeart/2005/8/layout/vProcess5"/>
    <dgm:cxn modelId="{69C01BA4-BCF6-497D-B59B-C6F36A7F535E}" type="presParOf" srcId="{6AEE2308-F361-4DF9-9886-A081020BCBE8}" destId="{6EDCAB6F-E2DA-4AD5-B5BA-3B460D40A944}" srcOrd="6" destOrd="0" presId="urn:microsoft.com/office/officeart/2005/8/layout/vProcess5"/>
    <dgm:cxn modelId="{8EABD340-DEDF-4B3F-AE64-EC25BE55FFF4}" type="presParOf" srcId="{6AEE2308-F361-4DF9-9886-A081020BCBE8}" destId="{A34A171D-334E-489D-BDD9-EED29C6A347D}" srcOrd="7" destOrd="0" presId="urn:microsoft.com/office/officeart/2005/8/layout/vProcess5"/>
    <dgm:cxn modelId="{0696F8C3-2143-4C79-A87D-4862DE5800E7}" type="presParOf" srcId="{6AEE2308-F361-4DF9-9886-A081020BCBE8}" destId="{2A48B571-5A9D-4DF4-9026-76F4D5DA8516}" srcOrd="8"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DDD5688-F4C7-4D39-A0D2-D86A7117072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AEDE751B-BDB4-407A-A443-F708E4FBB4F8}">
      <dgm:prSet phldrT="[Text]" custT="1"/>
      <dgm:spPr/>
      <dgm:t>
        <a:bodyPr/>
        <a:lstStyle/>
        <a:p>
          <a:pPr algn="ctr"/>
          <a:r>
            <a:rPr lang="en-US" sz="1800" b="1" dirty="0"/>
            <a:t>Action</a:t>
          </a:r>
        </a:p>
        <a:p>
          <a:pPr algn="ctr"/>
          <a:endParaRPr lang="en-US" sz="1800" b="1" dirty="0"/>
        </a:p>
      </dgm:t>
    </dgm:pt>
    <dgm:pt modelId="{18176FF7-760E-4086-A33A-5EE7816DDEC8}" type="parTrans" cxnId="{398FE9B6-79E6-43F8-ACA4-854EF229ED8D}">
      <dgm:prSet/>
      <dgm:spPr/>
      <dgm:t>
        <a:bodyPr/>
        <a:lstStyle/>
        <a:p>
          <a:pPr algn="ctr"/>
          <a:endParaRPr lang="en-US" sz="1800" b="1"/>
        </a:p>
      </dgm:t>
    </dgm:pt>
    <dgm:pt modelId="{1E2FC3A3-09CB-43E9-95E0-0384EFE12D76}" type="sibTrans" cxnId="{398FE9B6-79E6-43F8-ACA4-854EF229ED8D}">
      <dgm:prSet custT="1"/>
      <dgm:spPr/>
      <dgm:t>
        <a:bodyPr/>
        <a:lstStyle/>
        <a:p>
          <a:pPr algn="ctr"/>
          <a:endParaRPr lang="en-US" sz="1800" b="1"/>
        </a:p>
      </dgm:t>
    </dgm:pt>
    <dgm:pt modelId="{8AB2FB4E-B2FD-4775-B187-3BA673C2AACF}">
      <dgm:prSet phldrT="[Text]" custT="1"/>
      <dgm:spPr/>
      <dgm:t>
        <a:bodyPr/>
        <a:lstStyle/>
        <a:p>
          <a:pPr algn="ctr"/>
          <a:r>
            <a:rPr lang="en-US" sz="1800" b="1" dirty="0"/>
            <a:t>Scoping</a:t>
          </a:r>
        </a:p>
      </dgm:t>
    </dgm:pt>
    <dgm:pt modelId="{A99EF0A7-4B94-4F0E-B193-6AAC1B6DDC5C}" type="parTrans" cxnId="{4B19DD0D-A306-43CE-BFA0-3BE265D65626}">
      <dgm:prSet/>
      <dgm:spPr/>
      <dgm:t>
        <a:bodyPr/>
        <a:lstStyle/>
        <a:p>
          <a:pPr algn="ctr"/>
          <a:endParaRPr lang="en-US" sz="1800" b="1"/>
        </a:p>
      </dgm:t>
    </dgm:pt>
    <dgm:pt modelId="{1F855B2E-A407-4FC4-A83B-8F05C1C53EC6}" type="sibTrans" cxnId="{4B19DD0D-A306-43CE-BFA0-3BE265D65626}">
      <dgm:prSet custT="1"/>
      <dgm:spPr/>
      <dgm:t>
        <a:bodyPr/>
        <a:lstStyle/>
        <a:p>
          <a:pPr algn="ctr"/>
          <a:endParaRPr lang="en-US" sz="1800" b="1"/>
        </a:p>
      </dgm:t>
    </dgm:pt>
    <dgm:pt modelId="{AFCFA7E9-A265-4B74-99F5-8460CB4BC35D}">
      <dgm:prSet phldrT="[Text]" custT="1"/>
      <dgm:spPr/>
      <dgm:t>
        <a:bodyPr/>
        <a:lstStyle/>
        <a:p>
          <a:pPr algn="ctr"/>
          <a:r>
            <a:rPr lang="en-US" sz="1800" b="1" dirty="0"/>
            <a:t>Post-Scoping</a:t>
          </a:r>
        </a:p>
      </dgm:t>
    </dgm:pt>
    <dgm:pt modelId="{A1C56254-D9C0-4487-A55E-C8AB021340D9}" type="parTrans" cxnId="{D44B4333-4034-419E-BA16-407FFCBDCC32}">
      <dgm:prSet/>
      <dgm:spPr/>
      <dgm:t>
        <a:bodyPr/>
        <a:lstStyle/>
        <a:p>
          <a:pPr algn="ctr"/>
          <a:endParaRPr lang="en-US" sz="1800" b="1"/>
        </a:p>
      </dgm:t>
    </dgm:pt>
    <dgm:pt modelId="{954E00E8-2F75-45C0-97AC-4E539A4CBFEF}" type="sibTrans" cxnId="{D44B4333-4034-419E-BA16-407FFCBDCC32}">
      <dgm:prSet custT="1"/>
      <dgm:spPr/>
      <dgm:t>
        <a:bodyPr/>
        <a:lstStyle/>
        <a:p>
          <a:pPr algn="ctr"/>
          <a:endParaRPr lang="en-US" sz="1800" b="1"/>
        </a:p>
      </dgm:t>
    </dgm:pt>
    <dgm:pt modelId="{2F8EA50A-77D7-42C6-99C9-F25B594B2909}">
      <dgm:prSet custT="1"/>
      <dgm:spPr/>
      <dgm:t>
        <a:bodyPr/>
        <a:lstStyle/>
        <a:p>
          <a:pPr algn="ctr"/>
          <a:r>
            <a:rPr lang="en-US" sz="1800" b="1" dirty="0"/>
            <a:t>Environmental Impact Evaluation </a:t>
          </a:r>
        </a:p>
      </dgm:t>
    </dgm:pt>
    <dgm:pt modelId="{B07F824F-1ACC-4F35-9D7C-1898634E81C2}" type="parTrans" cxnId="{9CA8D506-9123-41EB-9879-36C2787AD5C3}">
      <dgm:prSet/>
      <dgm:spPr/>
      <dgm:t>
        <a:bodyPr/>
        <a:lstStyle/>
        <a:p>
          <a:pPr algn="ctr"/>
          <a:endParaRPr lang="en-US" sz="1800" b="1"/>
        </a:p>
      </dgm:t>
    </dgm:pt>
    <dgm:pt modelId="{8A5CD9FB-6F4F-4A68-9256-4C079CB8F9D3}" type="sibTrans" cxnId="{9CA8D506-9123-41EB-9879-36C2787AD5C3}">
      <dgm:prSet custT="1"/>
      <dgm:spPr/>
      <dgm:t>
        <a:bodyPr/>
        <a:lstStyle/>
        <a:p>
          <a:pPr algn="ctr"/>
          <a:endParaRPr lang="en-US" sz="1800" b="1"/>
        </a:p>
      </dgm:t>
    </dgm:pt>
    <dgm:pt modelId="{6AEE2308-F361-4DF9-9886-A081020BCBE8}" type="pres">
      <dgm:prSet presAssocID="{CDDD5688-F4C7-4D39-A0D2-D86A71170724}" presName="outerComposite" presStyleCnt="0">
        <dgm:presLayoutVars>
          <dgm:chMax val="5"/>
          <dgm:dir/>
          <dgm:resizeHandles val="exact"/>
        </dgm:presLayoutVars>
      </dgm:prSet>
      <dgm:spPr/>
    </dgm:pt>
    <dgm:pt modelId="{31410F2D-DC1B-4578-8F7B-B7350EE79291}" type="pres">
      <dgm:prSet presAssocID="{CDDD5688-F4C7-4D39-A0D2-D86A71170724}" presName="dummyMaxCanvas" presStyleCnt="0">
        <dgm:presLayoutVars/>
      </dgm:prSet>
      <dgm:spPr/>
    </dgm:pt>
    <dgm:pt modelId="{E8070306-922C-4C4C-B8A3-036C7E015A1C}" type="pres">
      <dgm:prSet presAssocID="{CDDD5688-F4C7-4D39-A0D2-D86A71170724}" presName="FourNodes_1" presStyleLbl="node1" presStyleIdx="0" presStyleCnt="4">
        <dgm:presLayoutVars>
          <dgm:bulletEnabled val="1"/>
        </dgm:presLayoutVars>
      </dgm:prSet>
      <dgm:spPr/>
    </dgm:pt>
    <dgm:pt modelId="{1D6BC0C7-A49F-40DD-BCBE-55EB158B363A}" type="pres">
      <dgm:prSet presAssocID="{CDDD5688-F4C7-4D39-A0D2-D86A71170724}" presName="FourNodes_2" presStyleLbl="node1" presStyleIdx="1" presStyleCnt="4">
        <dgm:presLayoutVars>
          <dgm:bulletEnabled val="1"/>
        </dgm:presLayoutVars>
      </dgm:prSet>
      <dgm:spPr/>
    </dgm:pt>
    <dgm:pt modelId="{E8D1638B-403D-469A-AF86-725B9DD89449}" type="pres">
      <dgm:prSet presAssocID="{CDDD5688-F4C7-4D39-A0D2-D86A71170724}" presName="FourNodes_3" presStyleLbl="node1" presStyleIdx="2" presStyleCnt="4">
        <dgm:presLayoutVars>
          <dgm:bulletEnabled val="1"/>
        </dgm:presLayoutVars>
      </dgm:prSet>
      <dgm:spPr/>
    </dgm:pt>
    <dgm:pt modelId="{B5646F70-E5A6-4CD3-8B11-B068BDD3B09F}" type="pres">
      <dgm:prSet presAssocID="{CDDD5688-F4C7-4D39-A0D2-D86A71170724}" presName="FourNodes_4" presStyleLbl="node1" presStyleIdx="3" presStyleCnt="4">
        <dgm:presLayoutVars>
          <dgm:bulletEnabled val="1"/>
        </dgm:presLayoutVars>
      </dgm:prSet>
      <dgm:spPr/>
    </dgm:pt>
    <dgm:pt modelId="{D1131397-F80A-4DF2-A7C1-0F8E0517CD44}" type="pres">
      <dgm:prSet presAssocID="{CDDD5688-F4C7-4D39-A0D2-D86A71170724}" presName="FourConn_1-2" presStyleLbl="fgAccFollowNode1" presStyleIdx="0" presStyleCnt="3">
        <dgm:presLayoutVars>
          <dgm:bulletEnabled val="1"/>
        </dgm:presLayoutVars>
      </dgm:prSet>
      <dgm:spPr/>
    </dgm:pt>
    <dgm:pt modelId="{67F927A0-813C-4972-BEFF-FB2751701A05}" type="pres">
      <dgm:prSet presAssocID="{CDDD5688-F4C7-4D39-A0D2-D86A71170724}" presName="FourConn_2-3" presStyleLbl="fgAccFollowNode1" presStyleIdx="1" presStyleCnt="3">
        <dgm:presLayoutVars>
          <dgm:bulletEnabled val="1"/>
        </dgm:presLayoutVars>
      </dgm:prSet>
      <dgm:spPr/>
    </dgm:pt>
    <dgm:pt modelId="{0FE34D1B-0F31-413C-A950-B2710943DBBC}" type="pres">
      <dgm:prSet presAssocID="{CDDD5688-F4C7-4D39-A0D2-D86A71170724}" presName="FourConn_3-4" presStyleLbl="fgAccFollowNode1" presStyleIdx="2" presStyleCnt="3">
        <dgm:presLayoutVars>
          <dgm:bulletEnabled val="1"/>
        </dgm:presLayoutVars>
      </dgm:prSet>
      <dgm:spPr/>
    </dgm:pt>
    <dgm:pt modelId="{B65241D8-6A88-4E74-B5F7-1C336A97EC08}" type="pres">
      <dgm:prSet presAssocID="{CDDD5688-F4C7-4D39-A0D2-D86A71170724}" presName="FourNodes_1_text" presStyleLbl="node1" presStyleIdx="3" presStyleCnt="4">
        <dgm:presLayoutVars>
          <dgm:bulletEnabled val="1"/>
        </dgm:presLayoutVars>
      </dgm:prSet>
      <dgm:spPr/>
    </dgm:pt>
    <dgm:pt modelId="{6F4E1B97-6F80-4114-866C-2D8239282E9B}" type="pres">
      <dgm:prSet presAssocID="{CDDD5688-F4C7-4D39-A0D2-D86A71170724}" presName="FourNodes_2_text" presStyleLbl="node1" presStyleIdx="3" presStyleCnt="4">
        <dgm:presLayoutVars>
          <dgm:bulletEnabled val="1"/>
        </dgm:presLayoutVars>
      </dgm:prSet>
      <dgm:spPr/>
    </dgm:pt>
    <dgm:pt modelId="{A7D0B10D-22D1-4AD9-B437-5B65909D548A}" type="pres">
      <dgm:prSet presAssocID="{CDDD5688-F4C7-4D39-A0D2-D86A71170724}" presName="FourNodes_3_text" presStyleLbl="node1" presStyleIdx="3" presStyleCnt="4">
        <dgm:presLayoutVars>
          <dgm:bulletEnabled val="1"/>
        </dgm:presLayoutVars>
      </dgm:prSet>
      <dgm:spPr/>
    </dgm:pt>
    <dgm:pt modelId="{50020086-63DC-4972-9F36-03F5F17F6F8D}" type="pres">
      <dgm:prSet presAssocID="{CDDD5688-F4C7-4D39-A0D2-D86A71170724}" presName="FourNodes_4_text" presStyleLbl="node1" presStyleIdx="3" presStyleCnt="4">
        <dgm:presLayoutVars>
          <dgm:bulletEnabled val="1"/>
        </dgm:presLayoutVars>
      </dgm:prSet>
      <dgm:spPr/>
    </dgm:pt>
  </dgm:ptLst>
  <dgm:cxnLst>
    <dgm:cxn modelId="{9CA8D506-9123-41EB-9879-36C2787AD5C3}" srcId="{CDDD5688-F4C7-4D39-A0D2-D86A71170724}" destId="{2F8EA50A-77D7-42C6-99C9-F25B594B2909}" srcOrd="3" destOrd="0" parTransId="{B07F824F-1ACC-4F35-9D7C-1898634E81C2}" sibTransId="{8A5CD9FB-6F4F-4A68-9256-4C079CB8F9D3}"/>
    <dgm:cxn modelId="{4B19DD0D-A306-43CE-BFA0-3BE265D65626}" srcId="{CDDD5688-F4C7-4D39-A0D2-D86A71170724}" destId="{8AB2FB4E-B2FD-4775-B187-3BA673C2AACF}" srcOrd="1" destOrd="0" parTransId="{A99EF0A7-4B94-4F0E-B193-6AAC1B6DDC5C}" sibTransId="{1F855B2E-A407-4FC4-A83B-8F05C1C53EC6}"/>
    <dgm:cxn modelId="{3582D10F-BDF0-485F-BAD7-3BE1CB240793}" type="presOf" srcId="{2F8EA50A-77D7-42C6-99C9-F25B594B2909}" destId="{50020086-63DC-4972-9F36-03F5F17F6F8D}" srcOrd="1" destOrd="0" presId="urn:microsoft.com/office/officeart/2005/8/layout/vProcess5"/>
    <dgm:cxn modelId="{3BE9B21C-061F-46FD-81A6-5404B99911B5}" type="presOf" srcId="{CDDD5688-F4C7-4D39-A0D2-D86A71170724}" destId="{6AEE2308-F361-4DF9-9886-A081020BCBE8}" srcOrd="0" destOrd="0" presId="urn:microsoft.com/office/officeart/2005/8/layout/vProcess5"/>
    <dgm:cxn modelId="{D44B4333-4034-419E-BA16-407FFCBDCC32}" srcId="{CDDD5688-F4C7-4D39-A0D2-D86A71170724}" destId="{AFCFA7E9-A265-4B74-99F5-8460CB4BC35D}" srcOrd="2" destOrd="0" parTransId="{A1C56254-D9C0-4487-A55E-C8AB021340D9}" sibTransId="{954E00E8-2F75-45C0-97AC-4E539A4CBFEF}"/>
    <dgm:cxn modelId="{8A00F53C-8765-419B-B1EF-F9F190E751FB}" type="presOf" srcId="{2F8EA50A-77D7-42C6-99C9-F25B594B2909}" destId="{B5646F70-E5A6-4CD3-8B11-B068BDD3B09F}" srcOrd="0" destOrd="0" presId="urn:microsoft.com/office/officeart/2005/8/layout/vProcess5"/>
    <dgm:cxn modelId="{8F5FDC65-B0DF-4E3D-A723-CEC4F3F415C2}" type="presOf" srcId="{8AB2FB4E-B2FD-4775-B187-3BA673C2AACF}" destId="{1D6BC0C7-A49F-40DD-BCBE-55EB158B363A}" srcOrd="0" destOrd="0" presId="urn:microsoft.com/office/officeart/2005/8/layout/vProcess5"/>
    <dgm:cxn modelId="{9A1F1366-FAF0-4F55-848D-EF757858A699}" type="presOf" srcId="{AEDE751B-BDB4-407A-A443-F708E4FBB4F8}" destId="{B65241D8-6A88-4E74-B5F7-1C336A97EC08}" srcOrd="1" destOrd="0" presId="urn:microsoft.com/office/officeart/2005/8/layout/vProcess5"/>
    <dgm:cxn modelId="{D4AE3749-C7B4-4770-8547-80CD4BE070B6}" type="presOf" srcId="{AFCFA7E9-A265-4B74-99F5-8460CB4BC35D}" destId="{A7D0B10D-22D1-4AD9-B437-5B65909D548A}" srcOrd="1" destOrd="0" presId="urn:microsoft.com/office/officeart/2005/8/layout/vProcess5"/>
    <dgm:cxn modelId="{70CFA470-11B5-4E20-9CAE-AA15D613B09F}" type="presOf" srcId="{1F855B2E-A407-4FC4-A83B-8F05C1C53EC6}" destId="{67F927A0-813C-4972-BEFF-FB2751701A05}" srcOrd="0" destOrd="0" presId="urn:microsoft.com/office/officeart/2005/8/layout/vProcess5"/>
    <dgm:cxn modelId="{74A9C953-B69A-4F19-9FA5-233BAE111DA9}" type="presOf" srcId="{AEDE751B-BDB4-407A-A443-F708E4FBB4F8}" destId="{E8070306-922C-4C4C-B8A3-036C7E015A1C}" srcOrd="0" destOrd="0" presId="urn:microsoft.com/office/officeart/2005/8/layout/vProcess5"/>
    <dgm:cxn modelId="{A3E8CB78-4CF7-4586-B552-C0A73727379B}" type="presOf" srcId="{1E2FC3A3-09CB-43E9-95E0-0384EFE12D76}" destId="{D1131397-F80A-4DF2-A7C1-0F8E0517CD44}" srcOrd="0" destOrd="0" presId="urn:microsoft.com/office/officeart/2005/8/layout/vProcess5"/>
    <dgm:cxn modelId="{24C98A7B-9D18-4A2D-A675-8E29363A5B3B}" type="presOf" srcId="{954E00E8-2F75-45C0-97AC-4E539A4CBFEF}" destId="{0FE34D1B-0F31-413C-A950-B2710943DBBC}" srcOrd="0" destOrd="0" presId="urn:microsoft.com/office/officeart/2005/8/layout/vProcess5"/>
    <dgm:cxn modelId="{31D4B598-9290-4F1C-B290-CC5CF332C5D1}" type="presOf" srcId="{8AB2FB4E-B2FD-4775-B187-3BA673C2AACF}" destId="{6F4E1B97-6F80-4114-866C-2D8239282E9B}" srcOrd="1" destOrd="0" presId="urn:microsoft.com/office/officeart/2005/8/layout/vProcess5"/>
    <dgm:cxn modelId="{5D1B02B0-24D6-4BB2-9D72-7A1452CBA24F}" type="presOf" srcId="{AFCFA7E9-A265-4B74-99F5-8460CB4BC35D}" destId="{E8D1638B-403D-469A-AF86-725B9DD89449}" srcOrd="0" destOrd="0" presId="urn:microsoft.com/office/officeart/2005/8/layout/vProcess5"/>
    <dgm:cxn modelId="{398FE9B6-79E6-43F8-ACA4-854EF229ED8D}" srcId="{CDDD5688-F4C7-4D39-A0D2-D86A71170724}" destId="{AEDE751B-BDB4-407A-A443-F708E4FBB4F8}" srcOrd="0" destOrd="0" parTransId="{18176FF7-760E-4086-A33A-5EE7816DDEC8}" sibTransId="{1E2FC3A3-09CB-43E9-95E0-0384EFE12D76}"/>
    <dgm:cxn modelId="{38F8BBC2-1139-47DB-BC8D-2D92E816EB6F}" type="presParOf" srcId="{6AEE2308-F361-4DF9-9886-A081020BCBE8}" destId="{31410F2D-DC1B-4578-8F7B-B7350EE79291}" srcOrd="0" destOrd="0" presId="urn:microsoft.com/office/officeart/2005/8/layout/vProcess5"/>
    <dgm:cxn modelId="{993CDE30-956F-4E6C-BC0D-F8F18619C7DA}" type="presParOf" srcId="{6AEE2308-F361-4DF9-9886-A081020BCBE8}" destId="{E8070306-922C-4C4C-B8A3-036C7E015A1C}" srcOrd="1" destOrd="0" presId="urn:microsoft.com/office/officeart/2005/8/layout/vProcess5"/>
    <dgm:cxn modelId="{9EAE0285-A656-44E0-949A-B81FD5C0B352}" type="presParOf" srcId="{6AEE2308-F361-4DF9-9886-A081020BCBE8}" destId="{1D6BC0C7-A49F-40DD-BCBE-55EB158B363A}" srcOrd="2" destOrd="0" presId="urn:microsoft.com/office/officeart/2005/8/layout/vProcess5"/>
    <dgm:cxn modelId="{E68AD34B-0F8F-4CAF-9969-EC78AA74AF91}" type="presParOf" srcId="{6AEE2308-F361-4DF9-9886-A081020BCBE8}" destId="{E8D1638B-403D-469A-AF86-725B9DD89449}" srcOrd="3" destOrd="0" presId="urn:microsoft.com/office/officeart/2005/8/layout/vProcess5"/>
    <dgm:cxn modelId="{C9B224BA-21AB-4640-B7C6-E7C81E3F5444}" type="presParOf" srcId="{6AEE2308-F361-4DF9-9886-A081020BCBE8}" destId="{B5646F70-E5A6-4CD3-8B11-B068BDD3B09F}" srcOrd="4" destOrd="0" presId="urn:microsoft.com/office/officeart/2005/8/layout/vProcess5"/>
    <dgm:cxn modelId="{CECF638E-A35B-4033-BBB4-B9E95C99E1A6}" type="presParOf" srcId="{6AEE2308-F361-4DF9-9886-A081020BCBE8}" destId="{D1131397-F80A-4DF2-A7C1-0F8E0517CD44}" srcOrd="5" destOrd="0" presId="urn:microsoft.com/office/officeart/2005/8/layout/vProcess5"/>
    <dgm:cxn modelId="{05218521-8D44-4943-8D48-93F917D20B28}" type="presParOf" srcId="{6AEE2308-F361-4DF9-9886-A081020BCBE8}" destId="{67F927A0-813C-4972-BEFF-FB2751701A05}" srcOrd="6" destOrd="0" presId="urn:microsoft.com/office/officeart/2005/8/layout/vProcess5"/>
    <dgm:cxn modelId="{CFFC28B2-B88B-4A24-8DE6-D26B49A684A7}" type="presParOf" srcId="{6AEE2308-F361-4DF9-9886-A081020BCBE8}" destId="{0FE34D1B-0F31-413C-A950-B2710943DBBC}" srcOrd="7" destOrd="0" presId="urn:microsoft.com/office/officeart/2005/8/layout/vProcess5"/>
    <dgm:cxn modelId="{53C5B80E-EDF4-4591-ABA5-E9AC210D1C94}" type="presParOf" srcId="{6AEE2308-F361-4DF9-9886-A081020BCBE8}" destId="{B65241D8-6A88-4E74-B5F7-1C336A97EC08}" srcOrd="8" destOrd="0" presId="urn:microsoft.com/office/officeart/2005/8/layout/vProcess5"/>
    <dgm:cxn modelId="{0B683037-4010-438D-939F-8E5E13638275}" type="presParOf" srcId="{6AEE2308-F361-4DF9-9886-A081020BCBE8}" destId="{6F4E1B97-6F80-4114-866C-2D8239282E9B}" srcOrd="9" destOrd="0" presId="urn:microsoft.com/office/officeart/2005/8/layout/vProcess5"/>
    <dgm:cxn modelId="{6C880CD6-54D9-464E-98C1-9497B41D9E7A}" type="presParOf" srcId="{6AEE2308-F361-4DF9-9886-A081020BCBE8}" destId="{A7D0B10D-22D1-4AD9-B437-5B65909D548A}" srcOrd="10" destOrd="0" presId="urn:microsoft.com/office/officeart/2005/8/layout/vProcess5"/>
    <dgm:cxn modelId="{FB36C48D-B0CB-4A19-89AA-A725677143D0}" type="presParOf" srcId="{6AEE2308-F361-4DF9-9886-A081020BCBE8}" destId="{50020086-63DC-4972-9F36-03F5F17F6F8D}" srcOrd="11"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DDD5688-F4C7-4D39-A0D2-D86A7117072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AEDE751B-BDB4-407A-A443-F708E4FBB4F8}">
      <dgm:prSet phldrT="[Text]" custT="1"/>
      <dgm:spPr/>
      <dgm:t>
        <a:bodyPr/>
        <a:lstStyle/>
        <a:p>
          <a:pPr algn="ctr"/>
          <a:r>
            <a:rPr lang="en-US" sz="1800" b="1" dirty="0"/>
            <a:t>Action</a:t>
          </a:r>
        </a:p>
        <a:p>
          <a:pPr algn="ctr"/>
          <a:endParaRPr lang="en-US" sz="1800" b="1" dirty="0"/>
        </a:p>
      </dgm:t>
    </dgm:pt>
    <dgm:pt modelId="{18176FF7-760E-4086-A33A-5EE7816DDEC8}" type="parTrans" cxnId="{398FE9B6-79E6-43F8-ACA4-854EF229ED8D}">
      <dgm:prSet/>
      <dgm:spPr/>
      <dgm:t>
        <a:bodyPr/>
        <a:lstStyle/>
        <a:p>
          <a:pPr algn="ctr"/>
          <a:endParaRPr lang="en-US" sz="1800" b="1"/>
        </a:p>
      </dgm:t>
    </dgm:pt>
    <dgm:pt modelId="{1E2FC3A3-09CB-43E9-95E0-0384EFE12D76}" type="sibTrans" cxnId="{398FE9B6-79E6-43F8-ACA4-854EF229ED8D}">
      <dgm:prSet custT="1"/>
      <dgm:spPr/>
      <dgm:t>
        <a:bodyPr/>
        <a:lstStyle/>
        <a:p>
          <a:pPr algn="ctr"/>
          <a:endParaRPr lang="en-US" sz="1800" b="1"/>
        </a:p>
      </dgm:t>
    </dgm:pt>
    <dgm:pt modelId="{8AB2FB4E-B2FD-4775-B187-3BA673C2AACF}">
      <dgm:prSet phldrT="[Text]" custT="1"/>
      <dgm:spPr/>
      <dgm:t>
        <a:bodyPr/>
        <a:lstStyle/>
        <a:p>
          <a:pPr algn="ctr"/>
          <a:r>
            <a:rPr lang="en-US" sz="1800" b="1" dirty="0"/>
            <a:t>Scoping</a:t>
          </a:r>
        </a:p>
      </dgm:t>
    </dgm:pt>
    <dgm:pt modelId="{A99EF0A7-4B94-4F0E-B193-6AAC1B6DDC5C}" type="parTrans" cxnId="{4B19DD0D-A306-43CE-BFA0-3BE265D65626}">
      <dgm:prSet/>
      <dgm:spPr/>
      <dgm:t>
        <a:bodyPr/>
        <a:lstStyle/>
        <a:p>
          <a:pPr algn="ctr"/>
          <a:endParaRPr lang="en-US" sz="1800" b="1"/>
        </a:p>
      </dgm:t>
    </dgm:pt>
    <dgm:pt modelId="{1F855B2E-A407-4FC4-A83B-8F05C1C53EC6}" type="sibTrans" cxnId="{4B19DD0D-A306-43CE-BFA0-3BE265D65626}">
      <dgm:prSet custT="1"/>
      <dgm:spPr/>
      <dgm:t>
        <a:bodyPr/>
        <a:lstStyle/>
        <a:p>
          <a:pPr algn="ctr"/>
          <a:endParaRPr lang="en-US" sz="1800" b="1"/>
        </a:p>
      </dgm:t>
    </dgm:pt>
    <dgm:pt modelId="{AFCFA7E9-A265-4B74-99F5-8460CB4BC35D}">
      <dgm:prSet phldrT="[Text]" custT="1"/>
      <dgm:spPr/>
      <dgm:t>
        <a:bodyPr/>
        <a:lstStyle/>
        <a:p>
          <a:pPr algn="ctr"/>
          <a:r>
            <a:rPr lang="en-US" sz="1800" b="1" dirty="0"/>
            <a:t>Post-Scoping</a:t>
          </a:r>
        </a:p>
      </dgm:t>
    </dgm:pt>
    <dgm:pt modelId="{A1C56254-D9C0-4487-A55E-C8AB021340D9}" type="parTrans" cxnId="{D44B4333-4034-419E-BA16-407FFCBDCC32}">
      <dgm:prSet/>
      <dgm:spPr/>
      <dgm:t>
        <a:bodyPr/>
        <a:lstStyle/>
        <a:p>
          <a:pPr algn="ctr"/>
          <a:endParaRPr lang="en-US" sz="1800" b="1"/>
        </a:p>
      </dgm:t>
    </dgm:pt>
    <dgm:pt modelId="{954E00E8-2F75-45C0-97AC-4E539A4CBFEF}" type="sibTrans" cxnId="{D44B4333-4034-419E-BA16-407FFCBDCC32}">
      <dgm:prSet custT="1"/>
      <dgm:spPr/>
      <dgm:t>
        <a:bodyPr/>
        <a:lstStyle/>
        <a:p>
          <a:pPr algn="ctr"/>
          <a:endParaRPr lang="en-US" sz="1800" b="1"/>
        </a:p>
      </dgm:t>
    </dgm:pt>
    <dgm:pt modelId="{2F8EA50A-77D7-42C6-99C9-F25B594B2909}">
      <dgm:prSet custT="1"/>
      <dgm:spPr/>
      <dgm:t>
        <a:bodyPr/>
        <a:lstStyle/>
        <a:p>
          <a:pPr algn="ctr"/>
          <a:r>
            <a:rPr lang="en-US" sz="1800" b="1" dirty="0"/>
            <a:t>Environmental Impact Evaluation </a:t>
          </a:r>
        </a:p>
      </dgm:t>
    </dgm:pt>
    <dgm:pt modelId="{B07F824F-1ACC-4F35-9D7C-1898634E81C2}" type="parTrans" cxnId="{9CA8D506-9123-41EB-9879-36C2787AD5C3}">
      <dgm:prSet/>
      <dgm:spPr/>
      <dgm:t>
        <a:bodyPr/>
        <a:lstStyle/>
        <a:p>
          <a:pPr algn="ctr"/>
          <a:endParaRPr lang="en-US" sz="1800" b="1"/>
        </a:p>
      </dgm:t>
    </dgm:pt>
    <dgm:pt modelId="{8A5CD9FB-6F4F-4A68-9256-4C079CB8F9D3}" type="sibTrans" cxnId="{9CA8D506-9123-41EB-9879-36C2787AD5C3}">
      <dgm:prSet custT="1"/>
      <dgm:spPr/>
      <dgm:t>
        <a:bodyPr/>
        <a:lstStyle/>
        <a:p>
          <a:pPr algn="ctr"/>
          <a:endParaRPr lang="en-US" sz="1800" b="1"/>
        </a:p>
      </dgm:t>
    </dgm:pt>
    <dgm:pt modelId="{6AEE2308-F361-4DF9-9886-A081020BCBE8}" type="pres">
      <dgm:prSet presAssocID="{CDDD5688-F4C7-4D39-A0D2-D86A71170724}" presName="outerComposite" presStyleCnt="0">
        <dgm:presLayoutVars>
          <dgm:chMax val="5"/>
          <dgm:dir/>
          <dgm:resizeHandles val="exact"/>
        </dgm:presLayoutVars>
      </dgm:prSet>
      <dgm:spPr/>
    </dgm:pt>
    <dgm:pt modelId="{31410F2D-DC1B-4578-8F7B-B7350EE79291}" type="pres">
      <dgm:prSet presAssocID="{CDDD5688-F4C7-4D39-A0D2-D86A71170724}" presName="dummyMaxCanvas" presStyleCnt="0">
        <dgm:presLayoutVars/>
      </dgm:prSet>
      <dgm:spPr/>
    </dgm:pt>
    <dgm:pt modelId="{E8070306-922C-4C4C-B8A3-036C7E015A1C}" type="pres">
      <dgm:prSet presAssocID="{CDDD5688-F4C7-4D39-A0D2-D86A71170724}" presName="FourNodes_1" presStyleLbl="node1" presStyleIdx="0" presStyleCnt="4">
        <dgm:presLayoutVars>
          <dgm:bulletEnabled val="1"/>
        </dgm:presLayoutVars>
      </dgm:prSet>
      <dgm:spPr/>
    </dgm:pt>
    <dgm:pt modelId="{1D6BC0C7-A49F-40DD-BCBE-55EB158B363A}" type="pres">
      <dgm:prSet presAssocID="{CDDD5688-F4C7-4D39-A0D2-D86A71170724}" presName="FourNodes_2" presStyleLbl="node1" presStyleIdx="1" presStyleCnt="4">
        <dgm:presLayoutVars>
          <dgm:bulletEnabled val="1"/>
        </dgm:presLayoutVars>
      </dgm:prSet>
      <dgm:spPr/>
    </dgm:pt>
    <dgm:pt modelId="{E8D1638B-403D-469A-AF86-725B9DD89449}" type="pres">
      <dgm:prSet presAssocID="{CDDD5688-F4C7-4D39-A0D2-D86A71170724}" presName="FourNodes_3" presStyleLbl="node1" presStyleIdx="2" presStyleCnt="4">
        <dgm:presLayoutVars>
          <dgm:bulletEnabled val="1"/>
        </dgm:presLayoutVars>
      </dgm:prSet>
      <dgm:spPr/>
    </dgm:pt>
    <dgm:pt modelId="{B5646F70-E5A6-4CD3-8B11-B068BDD3B09F}" type="pres">
      <dgm:prSet presAssocID="{CDDD5688-F4C7-4D39-A0D2-D86A71170724}" presName="FourNodes_4" presStyleLbl="node1" presStyleIdx="3" presStyleCnt="4">
        <dgm:presLayoutVars>
          <dgm:bulletEnabled val="1"/>
        </dgm:presLayoutVars>
      </dgm:prSet>
      <dgm:spPr/>
    </dgm:pt>
    <dgm:pt modelId="{D1131397-F80A-4DF2-A7C1-0F8E0517CD44}" type="pres">
      <dgm:prSet presAssocID="{CDDD5688-F4C7-4D39-A0D2-D86A71170724}" presName="FourConn_1-2" presStyleLbl="fgAccFollowNode1" presStyleIdx="0" presStyleCnt="3">
        <dgm:presLayoutVars>
          <dgm:bulletEnabled val="1"/>
        </dgm:presLayoutVars>
      </dgm:prSet>
      <dgm:spPr/>
    </dgm:pt>
    <dgm:pt modelId="{67F927A0-813C-4972-BEFF-FB2751701A05}" type="pres">
      <dgm:prSet presAssocID="{CDDD5688-F4C7-4D39-A0D2-D86A71170724}" presName="FourConn_2-3" presStyleLbl="fgAccFollowNode1" presStyleIdx="1" presStyleCnt="3">
        <dgm:presLayoutVars>
          <dgm:bulletEnabled val="1"/>
        </dgm:presLayoutVars>
      </dgm:prSet>
      <dgm:spPr/>
    </dgm:pt>
    <dgm:pt modelId="{0FE34D1B-0F31-413C-A950-B2710943DBBC}" type="pres">
      <dgm:prSet presAssocID="{CDDD5688-F4C7-4D39-A0D2-D86A71170724}" presName="FourConn_3-4" presStyleLbl="fgAccFollowNode1" presStyleIdx="2" presStyleCnt="3">
        <dgm:presLayoutVars>
          <dgm:bulletEnabled val="1"/>
        </dgm:presLayoutVars>
      </dgm:prSet>
      <dgm:spPr/>
    </dgm:pt>
    <dgm:pt modelId="{B65241D8-6A88-4E74-B5F7-1C336A97EC08}" type="pres">
      <dgm:prSet presAssocID="{CDDD5688-F4C7-4D39-A0D2-D86A71170724}" presName="FourNodes_1_text" presStyleLbl="node1" presStyleIdx="3" presStyleCnt="4">
        <dgm:presLayoutVars>
          <dgm:bulletEnabled val="1"/>
        </dgm:presLayoutVars>
      </dgm:prSet>
      <dgm:spPr/>
    </dgm:pt>
    <dgm:pt modelId="{6F4E1B97-6F80-4114-866C-2D8239282E9B}" type="pres">
      <dgm:prSet presAssocID="{CDDD5688-F4C7-4D39-A0D2-D86A71170724}" presName="FourNodes_2_text" presStyleLbl="node1" presStyleIdx="3" presStyleCnt="4">
        <dgm:presLayoutVars>
          <dgm:bulletEnabled val="1"/>
        </dgm:presLayoutVars>
      </dgm:prSet>
      <dgm:spPr/>
    </dgm:pt>
    <dgm:pt modelId="{A7D0B10D-22D1-4AD9-B437-5B65909D548A}" type="pres">
      <dgm:prSet presAssocID="{CDDD5688-F4C7-4D39-A0D2-D86A71170724}" presName="FourNodes_3_text" presStyleLbl="node1" presStyleIdx="3" presStyleCnt="4">
        <dgm:presLayoutVars>
          <dgm:bulletEnabled val="1"/>
        </dgm:presLayoutVars>
      </dgm:prSet>
      <dgm:spPr/>
    </dgm:pt>
    <dgm:pt modelId="{50020086-63DC-4972-9F36-03F5F17F6F8D}" type="pres">
      <dgm:prSet presAssocID="{CDDD5688-F4C7-4D39-A0D2-D86A71170724}" presName="FourNodes_4_text" presStyleLbl="node1" presStyleIdx="3" presStyleCnt="4">
        <dgm:presLayoutVars>
          <dgm:bulletEnabled val="1"/>
        </dgm:presLayoutVars>
      </dgm:prSet>
      <dgm:spPr/>
    </dgm:pt>
  </dgm:ptLst>
  <dgm:cxnLst>
    <dgm:cxn modelId="{9CA8D506-9123-41EB-9879-36C2787AD5C3}" srcId="{CDDD5688-F4C7-4D39-A0D2-D86A71170724}" destId="{2F8EA50A-77D7-42C6-99C9-F25B594B2909}" srcOrd="3" destOrd="0" parTransId="{B07F824F-1ACC-4F35-9D7C-1898634E81C2}" sibTransId="{8A5CD9FB-6F4F-4A68-9256-4C079CB8F9D3}"/>
    <dgm:cxn modelId="{4B19DD0D-A306-43CE-BFA0-3BE265D65626}" srcId="{CDDD5688-F4C7-4D39-A0D2-D86A71170724}" destId="{8AB2FB4E-B2FD-4775-B187-3BA673C2AACF}" srcOrd="1" destOrd="0" parTransId="{A99EF0A7-4B94-4F0E-B193-6AAC1B6DDC5C}" sibTransId="{1F855B2E-A407-4FC4-A83B-8F05C1C53EC6}"/>
    <dgm:cxn modelId="{3582D10F-BDF0-485F-BAD7-3BE1CB240793}" type="presOf" srcId="{2F8EA50A-77D7-42C6-99C9-F25B594B2909}" destId="{50020086-63DC-4972-9F36-03F5F17F6F8D}" srcOrd="1" destOrd="0" presId="urn:microsoft.com/office/officeart/2005/8/layout/vProcess5"/>
    <dgm:cxn modelId="{3BE9B21C-061F-46FD-81A6-5404B99911B5}" type="presOf" srcId="{CDDD5688-F4C7-4D39-A0D2-D86A71170724}" destId="{6AEE2308-F361-4DF9-9886-A081020BCBE8}" srcOrd="0" destOrd="0" presId="urn:microsoft.com/office/officeart/2005/8/layout/vProcess5"/>
    <dgm:cxn modelId="{D44B4333-4034-419E-BA16-407FFCBDCC32}" srcId="{CDDD5688-F4C7-4D39-A0D2-D86A71170724}" destId="{AFCFA7E9-A265-4B74-99F5-8460CB4BC35D}" srcOrd="2" destOrd="0" parTransId="{A1C56254-D9C0-4487-A55E-C8AB021340D9}" sibTransId="{954E00E8-2F75-45C0-97AC-4E539A4CBFEF}"/>
    <dgm:cxn modelId="{8A00F53C-8765-419B-B1EF-F9F190E751FB}" type="presOf" srcId="{2F8EA50A-77D7-42C6-99C9-F25B594B2909}" destId="{B5646F70-E5A6-4CD3-8B11-B068BDD3B09F}" srcOrd="0" destOrd="0" presId="urn:microsoft.com/office/officeart/2005/8/layout/vProcess5"/>
    <dgm:cxn modelId="{8F5FDC65-B0DF-4E3D-A723-CEC4F3F415C2}" type="presOf" srcId="{8AB2FB4E-B2FD-4775-B187-3BA673C2AACF}" destId="{1D6BC0C7-A49F-40DD-BCBE-55EB158B363A}" srcOrd="0" destOrd="0" presId="urn:microsoft.com/office/officeart/2005/8/layout/vProcess5"/>
    <dgm:cxn modelId="{9A1F1366-FAF0-4F55-848D-EF757858A699}" type="presOf" srcId="{AEDE751B-BDB4-407A-A443-F708E4FBB4F8}" destId="{B65241D8-6A88-4E74-B5F7-1C336A97EC08}" srcOrd="1" destOrd="0" presId="urn:microsoft.com/office/officeart/2005/8/layout/vProcess5"/>
    <dgm:cxn modelId="{D4AE3749-C7B4-4770-8547-80CD4BE070B6}" type="presOf" srcId="{AFCFA7E9-A265-4B74-99F5-8460CB4BC35D}" destId="{A7D0B10D-22D1-4AD9-B437-5B65909D548A}" srcOrd="1" destOrd="0" presId="urn:microsoft.com/office/officeart/2005/8/layout/vProcess5"/>
    <dgm:cxn modelId="{70CFA470-11B5-4E20-9CAE-AA15D613B09F}" type="presOf" srcId="{1F855B2E-A407-4FC4-A83B-8F05C1C53EC6}" destId="{67F927A0-813C-4972-BEFF-FB2751701A05}" srcOrd="0" destOrd="0" presId="urn:microsoft.com/office/officeart/2005/8/layout/vProcess5"/>
    <dgm:cxn modelId="{74A9C953-B69A-4F19-9FA5-233BAE111DA9}" type="presOf" srcId="{AEDE751B-BDB4-407A-A443-F708E4FBB4F8}" destId="{E8070306-922C-4C4C-B8A3-036C7E015A1C}" srcOrd="0" destOrd="0" presId="urn:microsoft.com/office/officeart/2005/8/layout/vProcess5"/>
    <dgm:cxn modelId="{A3E8CB78-4CF7-4586-B552-C0A73727379B}" type="presOf" srcId="{1E2FC3A3-09CB-43E9-95E0-0384EFE12D76}" destId="{D1131397-F80A-4DF2-A7C1-0F8E0517CD44}" srcOrd="0" destOrd="0" presId="urn:microsoft.com/office/officeart/2005/8/layout/vProcess5"/>
    <dgm:cxn modelId="{24C98A7B-9D18-4A2D-A675-8E29363A5B3B}" type="presOf" srcId="{954E00E8-2F75-45C0-97AC-4E539A4CBFEF}" destId="{0FE34D1B-0F31-413C-A950-B2710943DBBC}" srcOrd="0" destOrd="0" presId="urn:microsoft.com/office/officeart/2005/8/layout/vProcess5"/>
    <dgm:cxn modelId="{31D4B598-9290-4F1C-B290-CC5CF332C5D1}" type="presOf" srcId="{8AB2FB4E-B2FD-4775-B187-3BA673C2AACF}" destId="{6F4E1B97-6F80-4114-866C-2D8239282E9B}" srcOrd="1" destOrd="0" presId="urn:microsoft.com/office/officeart/2005/8/layout/vProcess5"/>
    <dgm:cxn modelId="{5D1B02B0-24D6-4BB2-9D72-7A1452CBA24F}" type="presOf" srcId="{AFCFA7E9-A265-4B74-99F5-8460CB4BC35D}" destId="{E8D1638B-403D-469A-AF86-725B9DD89449}" srcOrd="0" destOrd="0" presId="urn:microsoft.com/office/officeart/2005/8/layout/vProcess5"/>
    <dgm:cxn modelId="{398FE9B6-79E6-43F8-ACA4-854EF229ED8D}" srcId="{CDDD5688-F4C7-4D39-A0D2-D86A71170724}" destId="{AEDE751B-BDB4-407A-A443-F708E4FBB4F8}" srcOrd="0" destOrd="0" parTransId="{18176FF7-760E-4086-A33A-5EE7816DDEC8}" sibTransId="{1E2FC3A3-09CB-43E9-95E0-0384EFE12D76}"/>
    <dgm:cxn modelId="{38F8BBC2-1139-47DB-BC8D-2D92E816EB6F}" type="presParOf" srcId="{6AEE2308-F361-4DF9-9886-A081020BCBE8}" destId="{31410F2D-DC1B-4578-8F7B-B7350EE79291}" srcOrd="0" destOrd="0" presId="urn:microsoft.com/office/officeart/2005/8/layout/vProcess5"/>
    <dgm:cxn modelId="{993CDE30-956F-4E6C-BC0D-F8F18619C7DA}" type="presParOf" srcId="{6AEE2308-F361-4DF9-9886-A081020BCBE8}" destId="{E8070306-922C-4C4C-B8A3-036C7E015A1C}" srcOrd="1" destOrd="0" presId="urn:microsoft.com/office/officeart/2005/8/layout/vProcess5"/>
    <dgm:cxn modelId="{9EAE0285-A656-44E0-949A-B81FD5C0B352}" type="presParOf" srcId="{6AEE2308-F361-4DF9-9886-A081020BCBE8}" destId="{1D6BC0C7-A49F-40DD-BCBE-55EB158B363A}" srcOrd="2" destOrd="0" presId="urn:microsoft.com/office/officeart/2005/8/layout/vProcess5"/>
    <dgm:cxn modelId="{E68AD34B-0F8F-4CAF-9969-EC78AA74AF91}" type="presParOf" srcId="{6AEE2308-F361-4DF9-9886-A081020BCBE8}" destId="{E8D1638B-403D-469A-AF86-725B9DD89449}" srcOrd="3" destOrd="0" presId="urn:microsoft.com/office/officeart/2005/8/layout/vProcess5"/>
    <dgm:cxn modelId="{C9B224BA-21AB-4640-B7C6-E7C81E3F5444}" type="presParOf" srcId="{6AEE2308-F361-4DF9-9886-A081020BCBE8}" destId="{B5646F70-E5A6-4CD3-8B11-B068BDD3B09F}" srcOrd="4" destOrd="0" presId="urn:microsoft.com/office/officeart/2005/8/layout/vProcess5"/>
    <dgm:cxn modelId="{CECF638E-A35B-4033-BBB4-B9E95C99E1A6}" type="presParOf" srcId="{6AEE2308-F361-4DF9-9886-A081020BCBE8}" destId="{D1131397-F80A-4DF2-A7C1-0F8E0517CD44}" srcOrd="5" destOrd="0" presId="urn:microsoft.com/office/officeart/2005/8/layout/vProcess5"/>
    <dgm:cxn modelId="{05218521-8D44-4943-8D48-93F917D20B28}" type="presParOf" srcId="{6AEE2308-F361-4DF9-9886-A081020BCBE8}" destId="{67F927A0-813C-4972-BEFF-FB2751701A05}" srcOrd="6" destOrd="0" presId="urn:microsoft.com/office/officeart/2005/8/layout/vProcess5"/>
    <dgm:cxn modelId="{CFFC28B2-B88B-4A24-8DE6-D26B49A684A7}" type="presParOf" srcId="{6AEE2308-F361-4DF9-9886-A081020BCBE8}" destId="{0FE34D1B-0F31-413C-A950-B2710943DBBC}" srcOrd="7" destOrd="0" presId="urn:microsoft.com/office/officeart/2005/8/layout/vProcess5"/>
    <dgm:cxn modelId="{53C5B80E-EDF4-4591-ABA5-E9AC210D1C94}" type="presParOf" srcId="{6AEE2308-F361-4DF9-9886-A081020BCBE8}" destId="{B65241D8-6A88-4E74-B5F7-1C336A97EC08}" srcOrd="8" destOrd="0" presId="urn:microsoft.com/office/officeart/2005/8/layout/vProcess5"/>
    <dgm:cxn modelId="{0B683037-4010-438D-939F-8E5E13638275}" type="presParOf" srcId="{6AEE2308-F361-4DF9-9886-A081020BCBE8}" destId="{6F4E1B97-6F80-4114-866C-2D8239282E9B}" srcOrd="9" destOrd="0" presId="urn:microsoft.com/office/officeart/2005/8/layout/vProcess5"/>
    <dgm:cxn modelId="{6C880CD6-54D9-464E-98C1-9497B41D9E7A}" type="presParOf" srcId="{6AEE2308-F361-4DF9-9886-A081020BCBE8}" destId="{A7D0B10D-22D1-4AD9-B437-5B65909D548A}" srcOrd="10" destOrd="0" presId="urn:microsoft.com/office/officeart/2005/8/layout/vProcess5"/>
    <dgm:cxn modelId="{FB36C48D-B0CB-4A19-89AA-A725677143D0}" type="presParOf" srcId="{6AEE2308-F361-4DF9-9886-A081020BCBE8}" destId="{50020086-63DC-4972-9F36-03F5F17F6F8D}" srcOrd="11"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DDD5688-F4C7-4D39-A0D2-D86A7117072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AEDE751B-BDB4-407A-A443-F708E4FBB4F8}">
      <dgm:prSet phldrT="[Text]" custT="1"/>
      <dgm:spPr/>
      <dgm:t>
        <a:bodyPr/>
        <a:lstStyle/>
        <a:p>
          <a:pPr algn="ctr"/>
          <a:r>
            <a:rPr lang="en-US" sz="1800" b="1" dirty="0"/>
            <a:t>Action</a:t>
          </a:r>
        </a:p>
      </dgm:t>
    </dgm:pt>
    <dgm:pt modelId="{18176FF7-760E-4086-A33A-5EE7816DDEC8}" type="parTrans" cxnId="{398FE9B6-79E6-43F8-ACA4-854EF229ED8D}">
      <dgm:prSet/>
      <dgm:spPr/>
      <dgm:t>
        <a:bodyPr/>
        <a:lstStyle/>
        <a:p>
          <a:pPr algn="ctr"/>
          <a:endParaRPr lang="en-US" sz="1800" b="1"/>
        </a:p>
      </dgm:t>
    </dgm:pt>
    <dgm:pt modelId="{1E2FC3A3-09CB-43E9-95E0-0384EFE12D76}" type="sibTrans" cxnId="{398FE9B6-79E6-43F8-ACA4-854EF229ED8D}">
      <dgm:prSet custT="1"/>
      <dgm:spPr/>
      <dgm:t>
        <a:bodyPr/>
        <a:lstStyle/>
        <a:p>
          <a:pPr algn="ctr"/>
          <a:endParaRPr lang="en-US" sz="1800" b="1"/>
        </a:p>
      </dgm:t>
    </dgm:pt>
    <dgm:pt modelId="{8AB2FB4E-B2FD-4775-B187-3BA673C2AACF}">
      <dgm:prSet phldrT="[Text]" custT="1"/>
      <dgm:spPr/>
      <dgm:t>
        <a:bodyPr/>
        <a:lstStyle/>
        <a:p>
          <a:pPr algn="ctr"/>
          <a:r>
            <a:rPr lang="en-US" sz="1800" b="1" dirty="0"/>
            <a:t>Scoping</a:t>
          </a:r>
        </a:p>
      </dgm:t>
    </dgm:pt>
    <dgm:pt modelId="{A99EF0A7-4B94-4F0E-B193-6AAC1B6DDC5C}" type="parTrans" cxnId="{4B19DD0D-A306-43CE-BFA0-3BE265D65626}">
      <dgm:prSet/>
      <dgm:spPr/>
      <dgm:t>
        <a:bodyPr/>
        <a:lstStyle/>
        <a:p>
          <a:pPr algn="ctr"/>
          <a:endParaRPr lang="en-US" sz="1800" b="1"/>
        </a:p>
      </dgm:t>
    </dgm:pt>
    <dgm:pt modelId="{1F855B2E-A407-4FC4-A83B-8F05C1C53EC6}" type="sibTrans" cxnId="{4B19DD0D-A306-43CE-BFA0-3BE265D65626}">
      <dgm:prSet custT="1"/>
      <dgm:spPr/>
      <dgm:t>
        <a:bodyPr/>
        <a:lstStyle/>
        <a:p>
          <a:pPr algn="ctr"/>
          <a:endParaRPr lang="en-US" sz="1800" b="1"/>
        </a:p>
      </dgm:t>
    </dgm:pt>
    <dgm:pt modelId="{AFCFA7E9-A265-4B74-99F5-8460CB4BC35D}">
      <dgm:prSet phldrT="[Text]" custT="1"/>
      <dgm:spPr/>
      <dgm:t>
        <a:bodyPr/>
        <a:lstStyle/>
        <a:p>
          <a:pPr algn="ctr"/>
          <a:r>
            <a:rPr lang="en-US" sz="1800" b="1" dirty="0"/>
            <a:t>Post-Scoping</a:t>
          </a:r>
        </a:p>
      </dgm:t>
    </dgm:pt>
    <dgm:pt modelId="{A1C56254-D9C0-4487-A55E-C8AB021340D9}" type="parTrans" cxnId="{D44B4333-4034-419E-BA16-407FFCBDCC32}">
      <dgm:prSet/>
      <dgm:spPr/>
      <dgm:t>
        <a:bodyPr/>
        <a:lstStyle/>
        <a:p>
          <a:pPr algn="ctr"/>
          <a:endParaRPr lang="en-US" sz="1800" b="1"/>
        </a:p>
      </dgm:t>
    </dgm:pt>
    <dgm:pt modelId="{954E00E8-2F75-45C0-97AC-4E539A4CBFEF}" type="sibTrans" cxnId="{D44B4333-4034-419E-BA16-407FFCBDCC32}">
      <dgm:prSet custT="1"/>
      <dgm:spPr/>
      <dgm:t>
        <a:bodyPr/>
        <a:lstStyle/>
        <a:p>
          <a:pPr algn="ctr"/>
          <a:endParaRPr lang="en-US" sz="1800" b="1"/>
        </a:p>
      </dgm:t>
    </dgm:pt>
    <dgm:pt modelId="{2F8EA50A-77D7-42C6-99C9-F25B594B2909}">
      <dgm:prSet custT="1"/>
      <dgm:spPr/>
      <dgm:t>
        <a:bodyPr/>
        <a:lstStyle/>
        <a:p>
          <a:pPr algn="ctr"/>
          <a:r>
            <a:rPr lang="en-US" sz="1800" b="1" dirty="0"/>
            <a:t>Environmental Impact Evaluation </a:t>
          </a:r>
        </a:p>
      </dgm:t>
    </dgm:pt>
    <dgm:pt modelId="{B07F824F-1ACC-4F35-9D7C-1898634E81C2}" type="parTrans" cxnId="{9CA8D506-9123-41EB-9879-36C2787AD5C3}">
      <dgm:prSet/>
      <dgm:spPr/>
      <dgm:t>
        <a:bodyPr/>
        <a:lstStyle/>
        <a:p>
          <a:pPr algn="ctr"/>
          <a:endParaRPr lang="en-US" sz="1800" b="1"/>
        </a:p>
      </dgm:t>
    </dgm:pt>
    <dgm:pt modelId="{8A5CD9FB-6F4F-4A68-9256-4C079CB8F9D3}" type="sibTrans" cxnId="{9CA8D506-9123-41EB-9879-36C2787AD5C3}">
      <dgm:prSet custT="1"/>
      <dgm:spPr/>
      <dgm:t>
        <a:bodyPr/>
        <a:lstStyle/>
        <a:p>
          <a:pPr algn="ctr"/>
          <a:endParaRPr lang="en-US" sz="1800" b="1"/>
        </a:p>
      </dgm:t>
    </dgm:pt>
    <dgm:pt modelId="{B59914B8-DE5B-4A2D-9349-DD26D2FCA0D7}">
      <dgm:prSet custT="1"/>
      <dgm:spPr/>
      <dgm:t>
        <a:bodyPr/>
        <a:lstStyle/>
        <a:p>
          <a:pPr algn="ctr"/>
          <a:r>
            <a:rPr lang="en-US" sz="1800" b="1" dirty="0"/>
            <a:t>Record of Decision</a:t>
          </a:r>
        </a:p>
      </dgm:t>
    </dgm:pt>
    <dgm:pt modelId="{EF0B529F-D09A-4F90-AF78-54EDCE39980F}" type="parTrans" cxnId="{4E84C852-BB2B-42AA-AEFF-7F1E52E20A54}">
      <dgm:prSet/>
      <dgm:spPr/>
      <dgm:t>
        <a:bodyPr/>
        <a:lstStyle/>
        <a:p>
          <a:pPr algn="ctr"/>
          <a:endParaRPr lang="en-US" sz="1800" b="1"/>
        </a:p>
      </dgm:t>
    </dgm:pt>
    <dgm:pt modelId="{9EFA6516-8272-4BC0-9F95-B1A00CCAE35E}" type="sibTrans" cxnId="{4E84C852-BB2B-42AA-AEFF-7F1E52E20A54}">
      <dgm:prSet/>
      <dgm:spPr/>
      <dgm:t>
        <a:bodyPr/>
        <a:lstStyle/>
        <a:p>
          <a:pPr algn="ctr"/>
          <a:endParaRPr lang="en-US" sz="1800" b="1"/>
        </a:p>
      </dgm:t>
    </dgm:pt>
    <dgm:pt modelId="{6AEE2308-F361-4DF9-9886-A081020BCBE8}" type="pres">
      <dgm:prSet presAssocID="{CDDD5688-F4C7-4D39-A0D2-D86A71170724}" presName="outerComposite" presStyleCnt="0">
        <dgm:presLayoutVars>
          <dgm:chMax val="5"/>
          <dgm:dir/>
          <dgm:resizeHandles val="exact"/>
        </dgm:presLayoutVars>
      </dgm:prSet>
      <dgm:spPr/>
    </dgm:pt>
    <dgm:pt modelId="{31410F2D-DC1B-4578-8F7B-B7350EE79291}" type="pres">
      <dgm:prSet presAssocID="{CDDD5688-F4C7-4D39-A0D2-D86A71170724}" presName="dummyMaxCanvas" presStyleCnt="0">
        <dgm:presLayoutVars/>
      </dgm:prSet>
      <dgm:spPr/>
    </dgm:pt>
    <dgm:pt modelId="{AED612B3-9AB0-451E-8FE6-7D728BB63126}" type="pres">
      <dgm:prSet presAssocID="{CDDD5688-F4C7-4D39-A0D2-D86A71170724}" presName="FiveNodes_1" presStyleLbl="node1" presStyleIdx="0" presStyleCnt="5">
        <dgm:presLayoutVars>
          <dgm:bulletEnabled val="1"/>
        </dgm:presLayoutVars>
      </dgm:prSet>
      <dgm:spPr/>
    </dgm:pt>
    <dgm:pt modelId="{5E59F2E9-BDA5-413B-9338-6A5ED33905C2}" type="pres">
      <dgm:prSet presAssocID="{CDDD5688-F4C7-4D39-A0D2-D86A71170724}" presName="FiveNodes_2" presStyleLbl="node1" presStyleIdx="1" presStyleCnt="5">
        <dgm:presLayoutVars>
          <dgm:bulletEnabled val="1"/>
        </dgm:presLayoutVars>
      </dgm:prSet>
      <dgm:spPr/>
    </dgm:pt>
    <dgm:pt modelId="{7F774CAD-C5ED-4C39-A913-2F70EE41610C}" type="pres">
      <dgm:prSet presAssocID="{CDDD5688-F4C7-4D39-A0D2-D86A71170724}" presName="FiveNodes_3" presStyleLbl="node1" presStyleIdx="2" presStyleCnt="5">
        <dgm:presLayoutVars>
          <dgm:bulletEnabled val="1"/>
        </dgm:presLayoutVars>
      </dgm:prSet>
      <dgm:spPr/>
    </dgm:pt>
    <dgm:pt modelId="{9B124562-7048-4BD6-ADD4-04E2D64B7815}" type="pres">
      <dgm:prSet presAssocID="{CDDD5688-F4C7-4D39-A0D2-D86A71170724}" presName="FiveNodes_4" presStyleLbl="node1" presStyleIdx="3" presStyleCnt="5">
        <dgm:presLayoutVars>
          <dgm:bulletEnabled val="1"/>
        </dgm:presLayoutVars>
      </dgm:prSet>
      <dgm:spPr/>
    </dgm:pt>
    <dgm:pt modelId="{D062675B-4716-4AE0-A651-296B0A6707C9}" type="pres">
      <dgm:prSet presAssocID="{CDDD5688-F4C7-4D39-A0D2-D86A71170724}" presName="FiveNodes_5" presStyleLbl="node1" presStyleIdx="4" presStyleCnt="5">
        <dgm:presLayoutVars>
          <dgm:bulletEnabled val="1"/>
        </dgm:presLayoutVars>
      </dgm:prSet>
      <dgm:spPr/>
    </dgm:pt>
    <dgm:pt modelId="{F6A94647-1405-47BE-99CF-BC3592650E1D}" type="pres">
      <dgm:prSet presAssocID="{CDDD5688-F4C7-4D39-A0D2-D86A71170724}" presName="FiveConn_1-2" presStyleLbl="fgAccFollowNode1" presStyleIdx="0" presStyleCnt="4">
        <dgm:presLayoutVars>
          <dgm:bulletEnabled val="1"/>
        </dgm:presLayoutVars>
      </dgm:prSet>
      <dgm:spPr/>
    </dgm:pt>
    <dgm:pt modelId="{1AD29F01-D78C-4277-A35C-9ACCB7A87C81}" type="pres">
      <dgm:prSet presAssocID="{CDDD5688-F4C7-4D39-A0D2-D86A71170724}" presName="FiveConn_2-3" presStyleLbl="fgAccFollowNode1" presStyleIdx="1" presStyleCnt="4">
        <dgm:presLayoutVars>
          <dgm:bulletEnabled val="1"/>
        </dgm:presLayoutVars>
      </dgm:prSet>
      <dgm:spPr/>
    </dgm:pt>
    <dgm:pt modelId="{8BCC4C2B-6737-43D2-8AB8-FCB5CFECBB9E}" type="pres">
      <dgm:prSet presAssocID="{CDDD5688-F4C7-4D39-A0D2-D86A71170724}" presName="FiveConn_3-4" presStyleLbl="fgAccFollowNode1" presStyleIdx="2" presStyleCnt="4">
        <dgm:presLayoutVars>
          <dgm:bulletEnabled val="1"/>
        </dgm:presLayoutVars>
      </dgm:prSet>
      <dgm:spPr/>
    </dgm:pt>
    <dgm:pt modelId="{0FFFDF86-23A5-4578-8D1B-5FC1B3A75B23}" type="pres">
      <dgm:prSet presAssocID="{CDDD5688-F4C7-4D39-A0D2-D86A71170724}" presName="FiveConn_4-5" presStyleLbl="fgAccFollowNode1" presStyleIdx="3" presStyleCnt="4">
        <dgm:presLayoutVars>
          <dgm:bulletEnabled val="1"/>
        </dgm:presLayoutVars>
      </dgm:prSet>
      <dgm:spPr/>
    </dgm:pt>
    <dgm:pt modelId="{24DA42C2-8149-499F-AC43-CF57BCD5F381}" type="pres">
      <dgm:prSet presAssocID="{CDDD5688-F4C7-4D39-A0D2-D86A71170724}" presName="FiveNodes_1_text" presStyleLbl="node1" presStyleIdx="4" presStyleCnt="5">
        <dgm:presLayoutVars>
          <dgm:bulletEnabled val="1"/>
        </dgm:presLayoutVars>
      </dgm:prSet>
      <dgm:spPr/>
    </dgm:pt>
    <dgm:pt modelId="{265575BB-E209-47B1-83AB-7D77739B503D}" type="pres">
      <dgm:prSet presAssocID="{CDDD5688-F4C7-4D39-A0D2-D86A71170724}" presName="FiveNodes_2_text" presStyleLbl="node1" presStyleIdx="4" presStyleCnt="5">
        <dgm:presLayoutVars>
          <dgm:bulletEnabled val="1"/>
        </dgm:presLayoutVars>
      </dgm:prSet>
      <dgm:spPr/>
    </dgm:pt>
    <dgm:pt modelId="{D23917CB-AE15-49BF-A0BE-5632F8E48ACF}" type="pres">
      <dgm:prSet presAssocID="{CDDD5688-F4C7-4D39-A0D2-D86A71170724}" presName="FiveNodes_3_text" presStyleLbl="node1" presStyleIdx="4" presStyleCnt="5">
        <dgm:presLayoutVars>
          <dgm:bulletEnabled val="1"/>
        </dgm:presLayoutVars>
      </dgm:prSet>
      <dgm:spPr/>
    </dgm:pt>
    <dgm:pt modelId="{E425596E-8E25-49FC-8703-450DFD2CAB04}" type="pres">
      <dgm:prSet presAssocID="{CDDD5688-F4C7-4D39-A0D2-D86A71170724}" presName="FiveNodes_4_text" presStyleLbl="node1" presStyleIdx="4" presStyleCnt="5">
        <dgm:presLayoutVars>
          <dgm:bulletEnabled val="1"/>
        </dgm:presLayoutVars>
      </dgm:prSet>
      <dgm:spPr/>
    </dgm:pt>
    <dgm:pt modelId="{42491A8D-41A3-4C24-8868-103F1C6AF741}" type="pres">
      <dgm:prSet presAssocID="{CDDD5688-F4C7-4D39-A0D2-D86A71170724}" presName="FiveNodes_5_text" presStyleLbl="node1" presStyleIdx="4" presStyleCnt="5">
        <dgm:presLayoutVars>
          <dgm:bulletEnabled val="1"/>
        </dgm:presLayoutVars>
      </dgm:prSet>
      <dgm:spPr/>
    </dgm:pt>
  </dgm:ptLst>
  <dgm:cxnLst>
    <dgm:cxn modelId="{9CA8D506-9123-41EB-9879-36C2787AD5C3}" srcId="{CDDD5688-F4C7-4D39-A0D2-D86A71170724}" destId="{2F8EA50A-77D7-42C6-99C9-F25B594B2909}" srcOrd="3" destOrd="0" parTransId="{B07F824F-1ACC-4F35-9D7C-1898634E81C2}" sibTransId="{8A5CD9FB-6F4F-4A68-9256-4C079CB8F9D3}"/>
    <dgm:cxn modelId="{4B19DD0D-A306-43CE-BFA0-3BE265D65626}" srcId="{CDDD5688-F4C7-4D39-A0D2-D86A71170724}" destId="{8AB2FB4E-B2FD-4775-B187-3BA673C2AACF}" srcOrd="1" destOrd="0" parTransId="{A99EF0A7-4B94-4F0E-B193-6AAC1B6DDC5C}" sibTransId="{1F855B2E-A407-4FC4-A83B-8F05C1C53EC6}"/>
    <dgm:cxn modelId="{3BE9B21C-061F-46FD-81A6-5404B99911B5}" type="presOf" srcId="{CDDD5688-F4C7-4D39-A0D2-D86A71170724}" destId="{6AEE2308-F361-4DF9-9886-A081020BCBE8}" srcOrd="0" destOrd="0" presId="urn:microsoft.com/office/officeart/2005/8/layout/vProcess5"/>
    <dgm:cxn modelId="{2C70D828-9FFA-4140-95E3-3EC39B4A188A}" type="presOf" srcId="{1F855B2E-A407-4FC4-A83B-8F05C1C53EC6}" destId="{1AD29F01-D78C-4277-A35C-9ACCB7A87C81}" srcOrd="0" destOrd="0" presId="urn:microsoft.com/office/officeart/2005/8/layout/vProcess5"/>
    <dgm:cxn modelId="{D44B4333-4034-419E-BA16-407FFCBDCC32}" srcId="{CDDD5688-F4C7-4D39-A0D2-D86A71170724}" destId="{AFCFA7E9-A265-4B74-99F5-8460CB4BC35D}" srcOrd="2" destOrd="0" parTransId="{A1C56254-D9C0-4487-A55E-C8AB021340D9}" sibTransId="{954E00E8-2F75-45C0-97AC-4E539A4CBFEF}"/>
    <dgm:cxn modelId="{EC878C3E-52DB-4DE8-BD8F-1AC42A32EFD5}" type="presOf" srcId="{2F8EA50A-77D7-42C6-99C9-F25B594B2909}" destId="{E425596E-8E25-49FC-8703-450DFD2CAB04}" srcOrd="1" destOrd="0" presId="urn:microsoft.com/office/officeart/2005/8/layout/vProcess5"/>
    <dgm:cxn modelId="{01AE5D5E-B594-4385-AD0D-EBB21D6857DF}" type="presOf" srcId="{AFCFA7E9-A265-4B74-99F5-8460CB4BC35D}" destId="{7F774CAD-C5ED-4C39-A913-2F70EE41610C}" srcOrd="0" destOrd="0" presId="urn:microsoft.com/office/officeart/2005/8/layout/vProcess5"/>
    <dgm:cxn modelId="{4E84C852-BB2B-42AA-AEFF-7F1E52E20A54}" srcId="{CDDD5688-F4C7-4D39-A0D2-D86A71170724}" destId="{B59914B8-DE5B-4A2D-9349-DD26D2FCA0D7}" srcOrd="4" destOrd="0" parTransId="{EF0B529F-D09A-4F90-AF78-54EDCE39980F}" sibTransId="{9EFA6516-8272-4BC0-9F95-B1A00CCAE35E}"/>
    <dgm:cxn modelId="{C1558D89-C223-417C-82AC-6DE62CDE5C75}" type="presOf" srcId="{1E2FC3A3-09CB-43E9-95E0-0384EFE12D76}" destId="{F6A94647-1405-47BE-99CF-BC3592650E1D}" srcOrd="0" destOrd="0" presId="urn:microsoft.com/office/officeart/2005/8/layout/vProcess5"/>
    <dgm:cxn modelId="{1D2E6FA5-21C2-4592-9CB6-3334E2BB1FEC}" type="presOf" srcId="{8AB2FB4E-B2FD-4775-B187-3BA673C2AACF}" destId="{5E59F2E9-BDA5-413B-9338-6A5ED33905C2}" srcOrd="0" destOrd="0" presId="urn:microsoft.com/office/officeart/2005/8/layout/vProcess5"/>
    <dgm:cxn modelId="{43661BA9-0705-46DA-A025-67C843CE1766}" type="presOf" srcId="{8A5CD9FB-6F4F-4A68-9256-4C079CB8F9D3}" destId="{0FFFDF86-23A5-4578-8D1B-5FC1B3A75B23}" srcOrd="0" destOrd="0" presId="urn:microsoft.com/office/officeart/2005/8/layout/vProcess5"/>
    <dgm:cxn modelId="{C94FE2AF-750D-46B2-9C00-3B5C0ECCDBA4}" type="presOf" srcId="{954E00E8-2F75-45C0-97AC-4E539A4CBFEF}" destId="{8BCC4C2B-6737-43D2-8AB8-FCB5CFECBB9E}" srcOrd="0" destOrd="0" presId="urn:microsoft.com/office/officeart/2005/8/layout/vProcess5"/>
    <dgm:cxn modelId="{10D611B4-98E5-453E-9964-911BA90827F1}" type="presOf" srcId="{8AB2FB4E-B2FD-4775-B187-3BA673C2AACF}" destId="{265575BB-E209-47B1-83AB-7D77739B503D}" srcOrd="1" destOrd="0" presId="urn:microsoft.com/office/officeart/2005/8/layout/vProcess5"/>
    <dgm:cxn modelId="{67302DB5-B214-4940-9A88-D0F15CA83DE0}" type="presOf" srcId="{B59914B8-DE5B-4A2D-9349-DD26D2FCA0D7}" destId="{42491A8D-41A3-4C24-8868-103F1C6AF741}" srcOrd="1" destOrd="0" presId="urn:microsoft.com/office/officeart/2005/8/layout/vProcess5"/>
    <dgm:cxn modelId="{398FE9B6-79E6-43F8-ACA4-854EF229ED8D}" srcId="{CDDD5688-F4C7-4D39-A0D2-D86A71170724}" destId="{AEDE751B-BDB4-407A-A443-F708E4FBB4F8}" srcOrd="0" destOrd="0" parTransId="{18176FF7-760E-4086-A33A-5EE7816DDEC8}" sibTransId="{1E2FC3A3-09CB-43E9-95E0-0384EFE12D76}"/>
    <dgm:cxn modelId="{6D6958BE-9B22-402B-BCC2-C2C4C7BEF3C5}" type="presOf" srcId="{B59914B8-DE5B-4A2D-9349-DD26D2FCA0D7}" destId="{D062675B-4716-4AE0-A651-296B0A6707C9}" srcOrd="0" destOrd="0" presId="urn:microsoft.com/office/officeart/2005/8/layout/vProcess5"/>
    <dgm:cxn modelId="{A51B2ECC-9E01-467C-8901-6F82C25A1481}" type="presOf" srcId="{AEDE751B-BDB4-407A-A443-F708E4FBB4F8}" destId="{24DA42C2-8149-499F-AC43-CF57BCD5F381}" srcOrd="1" destOrd="0" presId="urn:microsoft.com/office/officeart/2005/8/layout/vProcess5"/>
    <dgm:cxn modelId="{A7414BDC-3D7C-45CC-9246-A7048A6F210D}" type="presOf" srcId="{AEDE751B-BDB4-407A-A443-F708E4FBB4F8}" destId="{AED612B3-9AB0-451E-8FE6-7D728BB63126}" srcOrd="0" destOrd="0" presId="urn:microsoft.com/office/officeart/2005/8/layout/vProcess5"/>
    <dgm:cxn modelId="{483CE1F2-6B60-4838-90C0-334F3006F4CE}" type="presOf" srcId="{2F8EA50A-77D7-42C6-99C9-F25B594B2909}" destId="{9B124562-7048-4BD6-ADD4-04E2D64B7815}" srcOrd="0" destOrd="0" presId="urn:microsoft.com/office/officeart/2005/8/layout/vProcess5"/>
    <dgm:cxn modelId="{A4C694FA-2ADA-4061-9BF5-9316D5F217DC}" type="presOf" srcId="{AFCFA7E9-A265-4B74-99F5-8460CB4BC35D}" destId="{D23917CB-AE15-49BF-A0BE-5632F8E48ACF}" srcOrd="1" destOrd="0" presId="urn:microsoft.com/office/officeart/2005/8/layout/vProcess5"/>
    <dgm:cxn modelId="{38F8BBC2-1139-47DB-BC8D-2D92E816EB6F}" type="presParOf" srcId="{6AEE2308-F361-4DF9-9886-A081020BCBE8}" destId="{31410F2D-DC1B-4578-8F7B-B7350EE79291}" srcOrd="0" destOrd="0" presId="urn:microsoft.com/office/officeart/2005/8/layout/vProcess5"/>
    <dgm:cxn modelId="{3731D564-6DEF-4C45-B686-AB9F690449B0}" type="presParOf" srcId="{6AEE2308-F361-4DF9-9886-A081020BCBE8}" destId="{AED612B3-9AB0-451E-8FE6-7D728BB63126}" srcOrd="1" destOrd="0" presId="urn:microsoft.com/office/officeart/2005/8/layout/vProcess5"/>
    <dgm:cxn modelId="{70EDAC79-C51C-44D4-AA5E-19925F607808}" type="presParOf" srcId="{6AEE2308-F361-4DF9-9886-A081020BCBE8}" destId="{5E59F2E9-BDA5-413B-9338-6A5ED33905C2}" srcOrd="2" destOrd="0" presId="urn:microsoft.com/office/officeart/2005/8/layout/vProcess5"/>
    <dgm:cxn modelId="{5ACE1C2D-33F4-45E6-BB20-7164C9B8DED1}" type="presParOf" srcId="{6AEE2308-F361-4DF9-9886-A081020BCBE8}" destId="{7F774CAD-C5ED-4C39-A913-2F70EE41610C}" srcOrd="3" destOrd="0" presId="urn:microsoft.com/office/officeart/2005/8/layout/vProcess5"/>
    <dgm:cxn modelId="{18717142-5CD7-490A-91EA-4E107E76EEDF}" type="presParOf" srcId="{6AEE2308-F361-4DF9-9886-A081020BCBE8}" destId="{9B124562-7048-4BD6-ADD4-04E2D64B7815}" srcOrd="4" destOrd="0" presId="urn:microsoft.com/office/officeart/2005/8/layout/vProcess5"/>
    <dgm:cxn modelId="{94C4019C-C469-400D-B638-F60BDD3C4F72}" type="presParOf" srcId="{6AEE2308-F361-4DF9-9886-A081020BCBE8}" destId="{D062675B-4716-4AE0-A651-296B0A6707C9}" srcOrd="5" destOrd="0" presId="urn:microsoft.com/office/officeart/2005/8/layout/vProcess5"/>
    <dgm:cxn modelId="{A61BBD65-D332-4423-ACBC-759710A0CFCB}" type="presParOf" srcId="{6AEE2308-F361-4DF9-9886-A081020BCBE8}" destId="{F6A94647-1405-47BE-99CF-BC3592650E1D}" srcOrd="6" destOrd="0" presId="urn:microsoft.com/office/officeart/2005/8/layout/vProcess5"/>
    <dgm:cxn modelId="{B4CC04C5-5737-4FAE-B3CB-608512A2D38B}" type="presParOf" srcId="{6AEE2308-F361-4DF9-9886-A081020BCBE8}" destId="{1AD29F01-D78C-4277-A35C-9ACCB7A87C81}" srcOrd="7" destOrd="0" presId="urn:microsoft.com/office/officeart/2005/8/layout/vProcess5"/>
    <dgm:cxn modelId="{02420ED2-ABE6-4F00-963E-8C6635A3211F}" type="presParOf" srcId="{6AEE2308-F361-4DF9-9886-A081020BCBE8}" destId="{8BCC4C2B-6737-43D2-8AB8-FCB5CFECBB9E}" srcOrd="8" destOrd="0" presId="urn:microsoft.com/office/officeart/2005/8/layout/vProcess5"/>
    <dgm:cxn modelId="{BD7CD0C7-0550-4722-B427-AA0938B3D240}" type="presParOf" srcId="{6AEE2308-F361-4DF9-9886-A081020BCBE8}" destId="{0FFFDF86-23A5-4578-8D1B-5FC1B3A75B23}" srcOrd="9" destOrd="0" presId="urn:microsoft.com/office/officeart/2005/8/layout/vProcess5"/>
    <dgm:cxn modelId="{86F3B2C0-51C6-443C-9C48-E0258B876EC9}" type="presParOf" srcId="{6AEE2308-F361-4DF9-9886-A081020BCBE8}" destId="{24DA42C2-8149-499F-AC43-CF57BCD5F381}" srcOrd="10" destOrd="0" presId="urn:microsoft.com/office/officeart/2005/8/layout/vProcess5"/>
    <dgm:cxn modelId="{1CEB3CFD-1167-4153-A64B-BCA4CA62C6B6}" type="presParOf" srcId="{6AEE2308-F361-4DF9-9886-A081020BCBE8}" destId="{265575BB-E209-47B1-83AB-7D77739B503D}" srcOrd="11" destOrd="0" presId="urn:microsoft.com/office/officeart/2005/8/layout/vProcess5"/>
    <dgm:cxn modelId="{85A07FAE-50ED-498B-B090-93E626D72D7A}" type="presParOf" srcId="{6AEE2308-F361-4DF9-9886-A081020BCBE8}" destId="{D23917CB-AE15-49BF-A0BE-5632F8E48ACF}" srcOrd="12" destOrd="0" presId="urn:microsoft.com/office/officeart/2005/8/layout/vProcess5"/>
    <dgm:cxn modelId="{87A9A82A-D591-426C-8C27-EBC269CC05D2}" type="presParOf" srcId="{6AEE2308-F361-4DF9-9886-A081020BCBE8}" destId="{E425596E-8E25-49FC-8703-450DFD2CAB04}" srcOrd="13" destOrd="0" presId="urn:microsoft.com/office/officeart/2005/8/layout/vProcess5"/>
    <dgm:cxn modelId="{C3866090-DE69-4468-BD66-8EAE5A03857B}" type="presParOf" srcId="{6AEE2308-F361-4DF9-9886-A081020BCBE8}" destId="{42491A8D-41A3-4C24-8868-103F1C6AF741}" srcOrd="14"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DDD5688-F4C7-4D39-A0D2-D86A7117072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AEDE751B-BDB4-407A-A443-F708E4FBB4F8}">
      <dgm:prSet phldrT="[Text]" custT="1"/>
      <dgm:spPr/>
      <dgm:t>
        <a:bodyPr/>
        <a:lstStyle/>
        <a:p>
          <a:pPr algn="ctr"/>
          <a:r>
            <a:rPr lang="en-US" sz="1800" b="1" dirty="0"/>
            <a:t>Action</a:t>
          </a:r>
        </a:p>
      </dgm:t>
    </dgm:pt>
    <dgm:pt modelId="{18176FF7-760E-4086-A33A-5EE7816DDEC8}" type="parTrans" cxnId="{398FE9B6-79E6-43F8-ACA4-854EF229ED8D}">
      <dgm:prSet/>
      <dgm:spPr/>
      <dgm:t>
        <a:bodyPr/>
        <a:lstStyle/>
        <a:p>
          <a:pPr algn="ctr"/>
          <a:endParaRPr lang="en-US" sz="1800" b="1"/>
        </a:p>
      </dgm:t>
    </dgm:pt>
    <dgm:pt modelId="{1E2FC3A3-09CB-43E9-95E0-0384EFE12D76}" type="sibTrans" cxnId="{398FE9B6-79E6-43F8-ACA4-854EF229ED8D}">
      <dgm:prSet custT="1"/>
      <dgm:spPr/>
      <dgm:t>
        <a:bodyPr/>
        <a:lstStyle/>
        <a:p>
          <a:pPr algn="ctr"/>
          <a:endParaRPr lang="en-US" sz="1800" b="1"/>
        </a:p>
      </dgm:t>
    </dgm:pt>
    <dgm:pt modelId="{8AB2FB4E-B2FD-4775-B187-3BA673C2AACF}">
      <dgm:prSet phldrT="[Text]" custT="1"/>
      <dgm:spPr/>
      <dgm:t>
        <a:bodyPr/>
        <a:lstStyle/>
        <a:p>
          <a:pPr algn="ctr"/>
          <a:r>
            <a:rPr lang="en-US" sz="1800" b="1" dirty="0"/>
            <a:t>Scoping</a:t>
          </a:r>
        </a:p>
      </dgm:t>
    </dgm:pt>
    <dgm:pt modelId="{A99EF0A7-4B94-4F0E-B193-6AAC1B6DDC5C}" type="parTrans" cxnId="{4B19DD0D-A306-43CE-BFA0-3BE265D65626}">
      <dgm:prSet/>
      <dgm:spPr/>
      <dgm:t>
        <a:bodyPr/>
        <a:lstStyle/>
        <a:p>
          <a:pPr algn="ctr"/>
          <a:endParaRPr lang="en-US" sz="1800" b="1"/>
        </a:p>
      </dgm:t>
    </dgm:pt>
    <dgm:pt modelId="{1F855B2E-A407-4FC4-A83B-8F05C1C53EC6}" type="sibTrans" cxnId="{4B19DD0D-A306-43CE-BFA0-3BE265D65626}">
      <dgm:prSet custT="1"/>
      <dgm:spPr/>
      <dgm:t>
        <a:bodyPr/>
        <a:lstStyle/>
        <a:p>
          <a:pPr algn="ctr"/>
          <a:endParaRPr lang="en-US" sz="1800" b="1"/>
        </a:p>
      </dgm:t>
    </dgm:pt>
    <dgm:pt modelId="{AFCFA7E9-A265-4B74-99F5-8460CB4BC35D}">
      <dgm:prSet phldrT="[Text]" custT="1"/>
      <dgm:spPr/>
      <dgm:t>
        <a:bodyPr/>
        <a:lstStyle/>
        <a:p>
          <a:pPr algn="ctr"/>
          <a:r>
            <a:rPr lang="en-US" sz="1800" b="1" dirty="0"/>
            <a:t>Post-Scoping</a:t>
          </a:r>
        </a:p>
      </dgm:t>
    </dgm:pt>
    <dgm:pt modelId="{A1C56254-D9C0-4487-A55E-C8AB021340D9}" type="parTrans" cxnId="{D44B4333-4034-419E-BA16-407FFCBDCC32}">
      <dgm:prSet/>
      <dgm:spPr/>
      <dgm:t>
        <a:bodyPr/>
        <a:lstStyle/>
        <a:p>
          <a:pPr algn="ctr"/>
          <a:endParaRPr lang="en-US" sz="1800" b="1"/>
        </a:p>
      </dgm:t>
    </dgm:pt>
    <dgm:pt modelId="{954E00E8-2F75-45C0-97AC-4E539A4CBFEF}" type="sibTrans" cxnId="{D44B4333-4034-419E-BA16-407FFCBDCC32}">
      <dgm:prSet custT="1"/>
      <dgm:spPr/>
      <dgm:t>
        <a:bodyPr/>
        <a:lstStyle/>
        <a:p>
          <a:pPr algn="ctr"/>
          <a:endParaRPr lang="en-US" sz="1800" b="1"/>
        </a:p>
      </dgm:t>
    </dgm:pt>
    <dgm:pt modelId="{2F8EA50A-77D7-42C6-99C9-F25B594B2909}">
      <dgm:prSet custT="1"/>
      <dgm:spPr/>
      <dgm:t>
        <a:bodyPr/>
        <a:lstStyle/>
        <a:p>
          <a:pPr algn="ctr"/>
          <a:r>
            <a:rPr lang="en-US" sz="1800" b="1" dirty="0"/>
            <a:t>Environmental Impact Evaluation </a:t>
          </a:r>
        </a:p>
      </dgm:t>
    </dgm:pt>
    <dgm:pt modelId="{B07F824F-1ACC-4F35-9D7C-1898634E81C2}" type="parTrans" cxnId="{9CA8D506-9123-41EB-9879-36C2787AD5C3}">
      <dgm:prSet/>
      <dgm:spPr/>
      <dgm:t>
        <a:bodyPr/>
        <a:lstStyle/>
        <a:p>
          <a:pPr algn="ctr"/>
          <a:endParaRPr lang="en-US" sz="1800" b="1"/>
        </a:p>
      </dgm:t>
    </dgm:pt>
    <dgm:pt modelId="{8A5CD9FB-6F4F-4A68-9256-4C079CB8F9D3}" type="sibTrans" cxnId="{9CA8D506-9123-41EB-9879-36C2787AD5C3}">
      <dgm:prSet custT="1"/>
      <dgm:spPr/>
      <dgm:t>
        <a:bodyPr/>
        <a:lstStyle/>
        <a:p>
          <a:pPr algn="ctr"/>
          <a:endParaRPr lang="en-US" sz="1800" b="1"/>
        </a:p>
      </dgm:t>
    </dgm:pt>
    <dgm:pt modelId="{B59914B8-DE5B-4A2D-9349-DD26D2FCA0D7}">
      <dgm:prSet custT="1"/>
      <dgm:spPr/>
      <dgm:t>
        <a:bodyPr/>
        <a:lstStyle/>
        <a:p>
          <a:pPr algn="ctr"/>
          <a:r>
            <a:rPr lang="en-US" sz="1800" b="1" dirty="0"/>
            <a:t>Record of Decision</a:t>
          </a:r>
        </a:p>
      </dgm:t>
    </dgm:pt>
    <dgm:pt modelId="{EF0B529F-D09A-4F90-AF78-54EDCE39980F}" type="parTrans" cxnId="{4E84C852-BB2B-42AA-AEFF-7F1E52E20A54}">
      <dgm:prSet/>
      <dgm:spPr/>
      <dgm:t>
        <a:bodyPr/>
        <a:lstStyle/>
        <a:p>
          <a:pPr algn="ctr"/>
          <a:endParaRPr lang="en-US" sz="1800" b="1"/>
        </a:p>
      </dgm:t>
    </dgm:pt>
    <dgm:pt modelId="{9EFA6516-8272-4BC0-9F95-B1A00CCAE35E}" type="sibTrans" cxnId="{4E84C852-BB2B-42AA-AEFF-7F1E52E20A54}">
      <dgm:prSet/>
      <dgm:spPr/>
      <dgm:t>
        <a:bodyPr/>
        <a:lstStyle/>
        <a:p>
          <a:pPr algn="ctr"/>
          <a:endParaRPr lang="en-US" sz="1800" b="1"/>
        </a:p>
      </dgm:t>
    </dgm:pt>
    <dgm:pt modelId="{6AEE2308-F361-4DF9-9886-A081020BCBE8}" type="pres">
      <dgm:prSet presAssocID="{CDDD5688-F4C7-4D39-A0D2-D86A71170724}" presName="outerComposite" presStyleCnt="0">
        <dgm:presLayoutVars>
          <dgm:chMax val="5"/>
          <dgm:dir/>
          <dgm:resizeHandles val="exact"/>
        </dgm:presLayoutVars>
      </dgm:prSet>
      <dgm:spPr/>
    </dgm:pt>
    <dgm:pt modelId="{31410F2D-DC1B-4578-8F7B-B7350EE79291}" type="pres">
      <dgm:prSet presAssocID="{CDDD5688-F4C7-4D39-A0D2-D86A71170724}" presName="dummyMaxCanvas" presStyleCnt="0">
        <dgm:presLayoutVars/>
      </dgm:prSet>
      <dgm:spPr/>
    </dgm:pt>
    <dgm:pt modelId="{AED612B3-9AB0-451E-8FE6-7D728BB63126}" type="pres">
      <dgm:prSet presAssocID="{CDDD5688-F4C7-4D39-A0D2-D86A71170724}" presName="FiveNodes_1" presStyleLbl="node1" presStyleIdx="0" presStyleCnt="5">
        <dgm:presLayoutVars>
          <dgm:bulletEnabled val="1"/>
        </dgm:presLayoutVars>
      </dgm:prSet>
      <dgm:spPr/>
    </dgm:pt>
    <dgm:pt modelId="{5E59F2E9-BDA5-413B-9338-6A5ED33905C2}" type="pres">
      <dgm:prSet presAssocID="{CDDD5688-F4C7-4D39-A0D2-D86A71170724}" presName="FiveNodes_2" presStyleLbl="node1" presStyleIdx="1" presStyleCnt="5">
        <dgm:presLayoutVars>
          <dgm:bulletEnabled val="1"/>
        </dgm:presLayoutVars>
      </dgm:prSet>
      <dgm:spPr/>
    </dgm:pt>
    <dgm:pt modelId="{7F774CAD-C5ED-4C39-A913-2F70EE41610C}" type="pres">
      <dgm:prSet presAssocID="{CDDD5688-F4C7-4D39-A0D2-D86A71170724}" presName="FiveNodes_3" presStyleLbl="node1" presStyleIdx="2" presStyleCnt="5">
        <dgm:presLayoutVars>
          <dgm:bulletEnabled val="1"/>
        </dgm:presLayoutVars>
      </dgm:prSet>
      <dgm:spPr/>
    </dgm:pt>
    <dgm:pt modelId="{9B124562-7048-4BD6-ADD4-04E2D64B7815}" type="pres">
      <dgm:prSet presAssocID="{CDDD5688-F4C7-4D39-A0D2-D86A71170724}" presName="FiveNodes_4" presStyleLbl="node1" presStyleIdx="3" presStyleCnt="5">
        <dgm:presLayoutVars>
          <dgm:bulletEnabled val="1"/>
        </dgm:presLayoutVars>
      </dgm:prSet>
      <dgm:spPr/>
    </dgm:pt>
    <dgm:pt modelId="{D062675B-4716-4AE0-A651-296B0A6707C9}" type="pres">
      <dgm:prSet presAssocID="{CDDD5688-F4C7-4D39-A0D2-D86A71170724}" presName="FiveNodes_5" presStyleLbl="node1" presStyleIdx="4" presStyleCnt="5">
        <dgm:presLayoutVars>
          <dgm:bulletEnabled val="1"/>
        </dgm:presLayoutVars>
      </dgm:prSet>
      <dgm:spPr/>
    </dgm:pt>
    <dgm:pt modelId="{F6A94647-1405-47BE-99CF-BC3592650E1D}" type="pres">
      <dgm:prSet presAssocID="{CDDD5688-F4C7-4D39-A0D2-D86A71170724}" presName="FiveConn_1-2" presStyleLbl="fgAccFollowNode1" presStyleIdx="0" presStyleCnt="4">
        <dgm:presLayoutVars>
          <dgm:bulletEnabled val="1"/>
        </dgm:presLayoutVars>
      </dgm:prSet>
      <dgm:spPr/>
    </dgm:pt>
    <dgm:pt modelId="{1AD29F01-D78C-4277-A35C-9ACCB7A87C81}" type="pres">
      <dgm:prSet presAssocID="{CDDD5688-F4C7-4D39-A0D2-D86A71170724}" presName="FiveConn_2-3" presStyleLbl="fgAccFollowNode1" presStyleIdx="1" presStyleCnt="4">
        <dgm:presLayoutVars>
          <dgm:bulletEnabled val="1"/>
        </dgm:presLayoutVars>
      </dgm:prSet>
      <dgm:spPr/>
    </dgm:pt>
    <dgm:pt modelId="{8BCC4C2B-6737-43D2-8AB8-FCB5CFECBB9E}" type="pres">
      <dgm:prSet presAssocID="{CDDD5688-F4C7-4D39-A0D2-D86A71170724}" presName="FiveConn_3-4" presStyleLbl="fgAccFollowNode1" presStyleIdx="2" presStyleCnt="4">
        <dgm:presLayoutVars>
          <dgm:bulletEnabled val="1"/>
        </dgm:presLayoutVars>
      </dgm:prSet>
      <dgm:spPr/>
    </dgm:pt>
    <dgm:pt modelId="{0FFFDF86-23A5-4578-8D1B-5FC1B3A75B23}" type="pres">
      <dgm:prSet presAssocID="{CDDD5688-F4C7-4D39-A0D2-D86A71170724}" presName="FiveConn_4-5" presStyleLbl="fgAccFollowNode1" presStyleIdx="3" presStyleCnt="4">
        <dgm:presLayoutVars>
          <dgm:bulletEnabled val="1"/>
        </dgm:presLayoutVars>
      </dgm:prSet>
      <dgm:spPr/>
    </dgm:pt>
    <dgm:pt modelId="{24DA42C2-8149-499F-AC43-CF57BCD5F381}" type="pres">
      <dgm:prSet presAssocID="{CDDD5688-F4C7-4D39-A0D2-D86A71170724}" presName="FiveNodes_1_text" presStyleLbl="node1" presStyleIdx="4" presStyleCnt="5">
        <dgm:presLayoutVars>
          <dgm:bulletEnabled val="1"/>
        </dgm:presLayoutVars>
      </dgm:prSet>
      <dgm:spPr/>
    </dgm:pt>
    <dgm:pt modelId="{265575BB-E209-47B1-83AB-7D77739B503D}" type="pres">
      <dgm:prSet presAssocID="{CDDD5688-F4C7-4D39-A0D2-D86A71170724}" presName="FiveNodes_2_text" presStyleLbl="node1" presStyleIdx="4" presStyleCnt="5">
        <dgm:presLayoutVars>
          <dgm:bulletEnabled val="1"/>
        </dgm:presLayoutVars>
      </dgm:prSet>
      <dgm:spPr/>
    </dgm:pt>
    <dgm:pt modelId="{D23917CB-AE15-49BF-A0BE-5632F8E48ACF}" type="pres">
      <dgm:prSet presAssocID="{CDDD5688-F4C7-4D39-A0D2-D86A71170724}" presName="FiveNodes_3_text" presStyleLbl="node1" presStyleIdx="4" presStyleCnt="5">
        <dgm:presLayoutVars>
          <dgm:bulletEnabled val="1"/>
        </dgm:presLayoutVars>
      </dgm:prSet>
      <dgm:spPr/>
    </dgm:pt>
    <dgm:pt modelId="{E425596E-8E25-49FC-8703-450DFD2CAB04}" type="pres">
      <dgm:prSet presAssocID="{CDDD5688-F4C7-4D39-A0D2-D86A71170724}" presName="FiveNodes_4_text" presStyleLbl="node1" presStyleIdx="4" presStyleCnt="5">
        <dgm:presLayoutVars>
          <dgm:bulletEnabled val="1"/>
        </dgm:presLayoutVars>
      </dgm:prSet>
      <dgm:spPr/>
    </dgm:pt>
    <dgm:pt modelId="{42491A8D-41A3-4C24-8868-103F1C6AF741}" type="pres">
      <dgm:prSet presAssocID="{CDDD5688-F4C7-4D39-A0D2-D86A71170724}" presName="FiveNodes_5_text" presStyleLbl="node1" presStyleIdx="4" presStyleCnt="5">
        <dgm:presLayoutVars>
          <dgm:bulletEnabled val="1"/>
        </dgm:presLayoutVars>
      </dgm:prSet>
      <dgm:spPr/>
    </dgm:pt>
  </dgm:ptLst>
  <dgm:cxnLst>
    <dgm:cxn modelId="{9CA8D506-9123-41EB-9879-36C2787AD5C3}" srcId="{CDDD5688-F4C7-4D39-A0D2-D86A71170724}" destId="{2F8EA50A-77D7-42C6-99C9-F25B594B2909}" srcOrd="3" destOrd="0" parTransId="{B07F824F-1ACC-4F35-9D7C-1898634E81C2}" sibTransId="{8A5CD9FB-6F4F-4A68-9256-4C079CB8F9D3}"/>
    <dgm:cxn modelId="{4B19DD0D-A306-43CE-BFA0-3BE265D65626}" srcId="{CDDD5688-F4C7-4D39-A0D2-D86A71170724}" destId="{8AB2FB4E-B2FD-4775-B187-3BA673C2AACF}" srcOrd="1" destOrd="0" parTransId="{A99EF0A7-4B94-4F0E-B193-6AAC1B6DDC5C}" sibTransId="{1F855B2E-A407-4FC4-A83B-8F05C1C53EC6}"/>
    <dgm:cxn modelId="{3BE9B21C-061F-46FD-81A6-5404B99911B5}" type="presOf" srcId="{CDDD5688-F4C7-4D39-A0D2-D86A71170724}" destId="{6AEE2308-F361-4DF9-9886-A081020BCBE8}" srcOrd="0" destOrd="0" presId="urn:microsoft.com/office/officeart/2005/8/layout/vProcess5"/>
    <dgm:cxn modelId="{2C70D828-9FFA-4140-95E3-3EC39B4A188A}" type="presOf" srcId="{1F855B2E-A407-4FC4-A83B-8F05C1C53EC6}" destId="{1AD29F01-D78C-4277-A35C-9ACCB7A87C81}" srcOrd="0" destOrd="0" presId="urn:microsoft.com/office/officeart/2005/8/layout/vProcess5"/>
    <dgm:cxn modelId="{D44B4333-4034-419E-BA16-407FFCBDCC32}" srcId="{CDDD5688-F4C7-4D39-A0D2-D86A71170724}" destId="{AFCFA7E9-A265-4B74-99F5-8460CB4BC35D}" srcOrd="2" destOrd="0" parTransId="{A1C56254-D9C0-4487-A55E-C8AB021340D9}" sibTransId="{954E00E8-2F75-45C0-97AC-4E539A4CBFEF}"/>
    <dgm:cxn modelId="{EC878C3E-52DB-4DE8-BD8F-1AC42A32EFD5}" type="presOf" srcId="{2F8EA50A-77D7-42C6-99C9-F25B594B2909}" destId="{E425596E-8E25-49FC-8703-450DFD2CAB04}" srcOrd="1" destOrd="0" presId="urn:microsoft.com/office/officeart/2005/8/layout/vProcess5"/>
    <dgm:cxn modelId="{01AE5D5E-B594-4385-AD0D-EBB21D6857DF}" type="presOf" srcId="{AFCFA7E9-A265-4B74-99F5-8460CB4BC35D}" destId="{7F774CAD-C5ED-4C39-A913-2F70EE41610C}" srcOrd="0" destOrd="0" presId="urn:microsoft.com/office/officeart/2005/8/layout/vProcess5"/>
    <dgm:cxn modelId="{4E84C852-BB2B-42AA-AEFF-7F1E52E20A54}" srcId="{CDDD5688-F4C7-4D39-A0D2-D86A71170724}" destId="{B59914B8-DE5B-4A2D-9349-DD26D2FCA0D7}" srcOrd="4" destOrd="0" parTransId="{EF0B529F-D09A-4F90-AF78-54EDCE39980F}" sibTransId="{9EFA6516-8272-4BC0-9F95-B1A00CCAE35E}"/>
    <dgm:cxn modelId="{C1558D89-C223-417C-82AC-6DE62CDE5C75}" type="presOf" srcId="{1E2FC3A3-09CB-43E9-95E0-0384EFE12D76}" destId="{F6A94647-1405-47BE-99CF-BC3592650E1D}" srcOrd="0" destOrd="0" presId="urn:microsoft.com/office/officeart/2005/8/layout/vProcess5"/>
    <dgm:cxn modelId="{1D2E6FA5-21C2-4592-9CB6-3334E2BB1FEC}" type="presOf" srcId="{8AB2FB4E-B2FD-4775-B187-3BA673C2AACF}" destId="{5E59F2E9-BDA5-413B-9338-6A5ED33905C2}" srcOrd="0" destOrd="0" presId="urn:microsoft.com/office/officeart/2005/8/layout/vProcess5"/>
    <dgm:cxn modelId="{43661BA9-0705-46DA-A025-67C843CE1766}" type="presOf" srcId="{8A5CD9FB-6F4F-4A68-9256-4C079CB8F9D3}" destId="{0FFFDF86-23A5-4578-8D1B-5FC1B3A75B23}" srcOrd="0" destOrd="0" presId="urn:microsoft.com/office/officeart/2005/8/layout/vProcess5"/>
    <dgm:cxn modelId="{C94FE2AF-750D-46B2-9C00-3B5C0ECCDBA4}" type="presOf" srcId="{954E00E8-2F75-45C0-97AC-4E539A4CBFEF}" destId="{8BCC4C2B-6737-43D2-8AB8-FCB5CFECBB9E}" srcOrd="0" destOrd="0" presId="urn:microsoft.com/office/officeart/2005/8/layout/vProcess5"/>
    <dgm:cxn modelId="{10D611B4-98E5-453E-9964-911BA90827F1}" type="presOf" srcId="{8AB2FB4E-B2FD-4775-B187-3BA673C2AACF}" destId="{265575BB-E209-47B1-83AB-7D77739B503D}" srcOrd="1" destOrd="0" presId="urn:microsoft.com/office/officeart/2005/8/layout/vProcess5"/>
    <dgm:cxn modelId="{67302DB5-B214-4940-9A88-D0F15CA83DE0}" type="presOf" srcId="{B59914B8-DE5B-4A2D-9349-DD26D2FCA0D7}" destId="{42491A8D-41A3-4C24-8868-103F1C6AF741}" srcOrd="1" destOrd="0" presId="urn:microsoft.com/office/officeart/2005/8/layout/vProcess5"/>
    <dgm:cxn modelId="{398FE9B6-79E6-43F8-ACA4-854EF229ED8D}" srcId="{CDDD5688-F4C7-4D39-A0D2-D86A71170724}" destId="{AEDE751B-BDB4-407A-A443-F708E4FBB4F8}" srcOrd="0" destOrd="0" parTransId="{18176FF7-760E-4086-A33A-5EE7816DDEC8}" sibTransId="{1E2FC3A3-09CB-43E9-95E0-0384EFE12D76}"/>
    <dgm:cxn modelId="{6D6958BE-9B22-402B-BCC2-C2C4C7BEF3C5}" type="presOf" srcId="{B59914B8-DE5B-4A2D-9349-DD26D2FCA0D7}" destId="{D062675B-4716-4AE0-A651-296B0A6707C9}" srcOrd="0" destOrd="0" presId="urn:microsoft.com/office/officeart/2005/8/layout/vProcess5"/>
    <dgm:cxn modelId="{A51B2ECC-9E01-467C-8901-6F82C25A1481}" type="presOf" srcId="{AEDE751B-BDB4-407A-A443-F708E4FBB4F8}" destId="{24DA42C2-8149-499F-AC43-CF57BCD5F381}" srcOrd="1" destOrd="0" presId="urn:microsoft.com/office/officeart/2005/8/layout/vProcess5"/>
    <dgm:cxn modelId="{A7414BDC-3D7C-45CC-9246-A7048A6F210D}" type="presOf" srcId="{AEDE751B-BDB4-407A-A443-F708E4FBB4F8}" destId="{AED612B3-9AB0-451E-8FE6-7D728BB63126}" srcOrd="0" destOrd="0" presId="urn:microsoft.com/office/officeart/2005/8/layout/vProcess5"/>
    <dgm:cxn modelId="{483CE1F2-6B60-4838-90C0-334F3006F4CE}" type="presOf" srcId="{2F8EA50A-77D7-42C6-99C9-F25B594B2909}" destId="{9B124562-7048-4BD6-ADD4-04E2D64B7815}" srcOrd="0" destOrd="0" presId="urn:microsoft.com/office/officeart/2005/8/layout/vProcess5"/>
    <dgm:cxn modelId="{A4C694FA-2ADA-4061-9BF5-9316D5F217DC}" type="presOf" srcId="{AFCFA7E9-A265-4B74-99F5-8460CB4BC35D}" destId="{D23917CB-AE15-49BF-A0BE-5632F8E48ACF}" srcOrd="1" destOrd="0" presId="urn:microsoft.com/office/officeart/2005/8/layout/vProcess5"/>
    <dgm:cxn modelId="{38F8BBC2-1139-47DB-BC8D-2D92E816EB6F}" type="presParOf" srcId="{6AEE2308-F361-4DF9-9886-A081020BCBE8}" destId="{31410F2D-DC1B-4578-8F7B-B7350EE79291}" srcOrd="0" destOrd="0" presId="urn:microsoft.com/office/officeart/2005/8/layout/vProcess5"/>
    <dgm:cxn modelId="{3731D564-6DEF-4C45-B686-AB9F690449B0}" type="presParOf" srcId="{6AEE2308-F361-4DF9-9886-A081020BCBE8}" destId="{AED612B3-9AB0-451E-8FE6-7D728BB63126}" srcOrd="1" destOrd="0" presId="urn:microsoft.com/office/officeart/2005/8/layout/vProcess5"/>
    <dgm:cxn modelId="{70EDAC79-C51C-44D4-AA5E-19925F607808}" type="presParOf" srcId="{6AEE2308-F361-4DF9-9886-A081020BCBE8}" destId="{5E59F2E9-BDA5-413B-9338-6A5ED33905C2}" srcOrd="2" destOrd="0" presId="urn:microsoft.com/office/officeart/2005/8/layout/vProcess5"/>
    <dgm:cxn modelId="{5ACE1C2D-33F4-45E6-BB20-7164C9B8DED1}" type="presParOf" srcId="{6AEE2308-F361-4DF9-9886-A081020BCBE8}" destId="{7F774CAD-C5ED-4C39-A913-2F70EE41610C}" srcOrd="3" destOrd="0" presId="urn:microsoft.com/office/officeart/2005/8/layout/vProcess5"/>
    <dgm:cxn modelId="{18717142-5CD7-490A-91EA-4E107E76EEDF}" type="presParOf" srcId="{6AEE2308-F361-4DF9-9886-A081020BCBE8}" destId="{9B124562-7048-4BD6-ADD4-04E2D64B7815}" srcOrd="4" destOrd="0" presId="urn:microsoft.com/office/officeart/2005/8/layout/vProcess5"/>
    <dgm:cxn modelId="{94C4019C-C469-400D-B638-F60BDD3C4F72}" type="presParOf" srcId="{6AEE2308-F361-4DF9-9886-A081020BCBE8}" destId="{D062675B-4716-4AE0-A651-296B0A6707C9}" srcOrd="5" destOrd="0" presId="urn:microsoft.com/office/officeart/2005/8/layout/vProcess5"/>
    <dgm:cxn modelId="{A61BBD65-D332-4423-ACBC-759710A0CFCB}" type="presParOf" srcId="{6AEE2308-F361-4DF9-9886-A081020BCBE8}" destId="{F6A94647-1405-47BE-99CF-BC3592650E1D}" srcOrd="6" destOrd="0" presId="urn:microsoft.com/office/officeart/2005/8/layout/vProcess5"/>
    <dgm:cxn modelId="{B4CC04C5-5737-4FAE-B3CB-608512A2D38B}" type="presParOf" srcId="{6AEE2308-F361-4DF9-9886-A081020BCBE8}" destId="{1AD29F01-D78C-4277-A35C-9ACCB7A87C81}" srcOrd="7" destOrd="0" presId="urn:microsoft.com/office/officeart/2005/8/layout/vProcess5"/>
    <dgm:cxn modelId="{02420ED2-ABE6-4F00-963E-8C6635A3211F}" type="presParOf" srcId="{6AEE2308-F361-4DF9-9886-A081020BCBE8}" destId="{8BCC4C2B-6737-43D2-8AB8-FCB5CFECBB9E}" srcOrd="8" destOrd="0" presId="urn:microsoft.com/office/officeart/2005/8/layout/vProcess5"/>
    <dgm:cxn modelId="{BD7CD0C7-0550-4722-B427-AA0938B3D240}" type="presParOf" srcId="{6AEE2308-F361-4DF9-9886-A081020BCBE8}" destId="{0FFFDF86-23A5-4578-8D1B-5FC1B3A75B23}" srcOrd="9" destOrd="0" presId="urn:microsoft.com/office/officeart/2005/8/layout/vProcess5"/>
    <dgm:cxn modelId="{86F3B2C0-51C6-443C-9C48-E0258B876EC9}" type="presParOf" srcId="{6AEE2308-F361-4DF9-9886-A081020BCBE8}" destId="{24DA42C2-8149-499F-AC43-CF57BCD5F381}" srcOrd="10" destOrd="0" presId="urn:microsoft.com/office/officeart/2005/8/layout/vProcess5"/>
    <dgm:cxn modelId="{1CEB3CFD-1167-4153-A64B-BCA4CA62C6B6}" type="presParOf" srcId="{6AEE2308-F361-4DF9-9886-A081020BCBE8}" destId="{265575BB-E209-47B1-83AB-7D77739B503D}" srcOrd="11" destOrd="0" presId="urn:microsoft.com/office/officeart/2005/8/layout/vProcess5"/>
    <dgm:cxn modelId="{85A07FAE-50ED-498B-B090-93E626D72D7A}" type="presParOf" srcId="{6AEE2308-F361-4DF9-9886-A081020BCBE8}" destId="{D23917CB-AE15-49BF-A0BE-5632F8E48ACF}" srcOrd="12" destOrd="0" presId="urn:microsoft.com/office/officeart/2005/8/layout/vProcess5"/>
    <dgm:cxn modelId="{87A9A82A-D591-426C-8C27-EBC269CC05D2}" type="presParOf" srcId="{6AEE2308-F361-4DF9-9886-A081020BCBE8}" destId="{E425596E-8E25-49FC-8703-450DFD2CAB04}" srcOrd="13" destOrd="0" presId="urn:microsoft.com/office/officeart/2005/8/layout/vProcess5"/>
    <dgm:cxn modelId="{C3866090-DE69-4468-BD66-8EAE5A03857B}" type="presParOf" srcId="{6AEE2308-F361-4DF9-9886-A081020BCBE8}" destId="{42491A8D-41A3-4C24-8868-103F1C6AF741}" srcOrd="14"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DDD5688-F4C7-4D39-A0D2-D86A7117072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AEDE751B-BDB4-407A-A443-F708E4FBB4F8}">
      <dgm:prSet phldrT="[Text]" custT="1"/>
      <dgm:spPr/>
      <dgm:t>
        <a:bodyPr/>
        <a:lstStyle/>
        <a:p>
          <a:pPr algn="ctr"/>
          <a:r>
            <a:rPr lang="en-US" sz="1800" b="1" dirty="0"/>
            <a:t>Action</a:t>
          </a:r>
        </a:p>
      </dgm:t>
    </dgm:pt>
    <dgm:pt modelId="{18176FF7-760E-4086-A33A-5EE7816DDEC8}" type="parTrans" cxnId="{398FE9B6-79E6-43F8-ACA4-854EF229ED8D}">
      <dgm:prSet/>
      <dgm:spPr/>
      <dgm:t>
        <a:bodyPr/>
        <a:lstStyle/>
        <a:p>
          <a:pPr algn="ctr"/>
          <a:endParaRPr lang="en-US" sz="1800" b="1"/>
        </a:p>
      </dgm:t>
    </dgm:pt>
    <dgm:pt modelId="{1E2FC3A3-09CB-43E9-95E0-0384EFE12D76}" type="sibTrans" cxnId="{398FE9B6-79E6-43F8-ACA4-854EF229ED8D}">
      <dgm:prSet custT="1"/>
      <dgm:spPr/>
      <dgm:t>
        <a:bodyPr/>
        <a:lstStyle/>
        <a:p>
          <a:pPr algn="ctr"/>
          <a:endParaRPr lang="en-US" sz="1800" b="1"/>
        </a:p>
      </dgm:t>
    </dgm:pt>
    <dgm:pt modelId="{8AB2FB4E-B2FD-4775-B187-3BA673C2AACF}">
      <dgm:prSet phldrT="[Text]" custT="1"/>
      <dgm:spPr/>
      <dgm:t>
        <a:bodyPr/>
        <a:lstStyle/>
        <a:p>
          <a:pPr algn="ctr"/>
          <a:r>
            <a:rPr lang="en-US" sz="1800" b="1" dirty="0"/>
            <a:t>Scoping</a:t>
          </a:r>
        </a:p>
      </dgm:t>
    </dgm:pt>
    <dgm:pt modelId="{A99EF0A7-4B94-4F0E-B193-6AAC1B6DDC5C}" type="parTrans" cxnId="{4B19DD0D-A306-43CE-BFA0-3BE265D65626}">
      <dgm:prSet/>
      <dgm:spPr/>
      <dgm:t>
        <a:bodyPr/>
        <a:lstStyle/>
        <a:p>
          <a:pPr algn="ctr"/>
          <a:endParaRPr lang="en-US" sz="1800" b="1"/>
        </a:p>
      </dgm:t>
    </dgm:pt>
    <dgm:pt modelId="{1F855B2E-A407-4FC4-A83B-8F05C1C53EC6}" type="sibTrans" cxnId="{4B19DD0D-A306-43CE-BFA0-3BE265D65626}">
      <dgm:prSet custT="1"/>
      <dgm:spPr/>
      <dgm:t>
        <a:bodyPr/>
        <a:lstStyle/>
        <a:p>
          <a:pPr algn="ctr"/>
          <a:endParaRPr lang="en-US" sz="1800" b="1"/>
        </a:p>
      </dgm:t>
    </dgm:pt>
    <dgm:pt modelId="{AFCFA7E9-A265-4B74-99F5-8460CB4BC35D}">
      <dgm:prSet phldrT="[Text]" custT="1"/>
      <dgm:spPr/>
      <dgm:t>
        <a:bodyPr/>
        <a:lstStyle/>
        <a:p>
          <a:pPr algn="ctr"/>
          <a:r>
            <a:rPr lang="en-US" sz="1800" b="1" dirty="0"/>
            <a:t>Post-Scoping</a:t>
          </a:r>
        </a:p>
      </dgm:t>
    </dgm:pt>
    <dgm:pt modelId="{A1C56254-D9C0-4487-A55E-C8AB021340D9}" type="parTrans" cxnId="{D44B4333-4034-419E-BA16-407FFCBDCC32}">
      <dgm:prSet/>
      <dgm:spPr/>
      <dgm:t>
        <a:bodyPr/>
        <a:lstStyle/>
        <a:p>
          <a:pPr algn="ctr"/>
          <a:endParaRPr lang="en-US" sz="1800" b="1"/>
        </a:p>
      </dgm:t>
    </dgm:pt>
    <dgm:pt modelId="{954E00E8-2F75-45C0-97AC-4E539A4CBFEF}" type="sibTrans" cxnId="{D44B4333-4034-419E-BA16-407FFCBDCC32}">
      <dgm:prSet custT="1"/>
      <dgm:spPr/>
      <dgm:t>
        <a:bodyPr/>
        <a:lstStyle/>
        <a:p>
          <a:pPr algn="ctr"/>
          <a:endParaRPr lang="en-US" sz="1800" b="1"/>
        </a:p>
      </dgm:t>
    </dgm:pt>
    <dgm:pt modelId="{2F8EA50A-77D7-42C6-99C9-F25B594B2909}">
      <dgm:prSet custT="1"/>
      <dgm:spPr/>
      <dgm:t>
        <a:bodyPr/>
        <a:lstStyle/>
        <a:p>
          <a:pPr algn="ctr"/>
          <a:r>
            <a:rPr lang="en-US" sz="1800" b="1" dirty="0"/>
            <a:t>Environmental Impact Evaluation </a:t>
          </a:r>
        </a:p>
      </dgm:t>
    </dgm:pt>
    <dgm:pt modelId="{B07F824F-1ACC-4F35-9D7C-1898634E81C2}" type="parTrans" cxnId="{9CA8D506-9123-41EB-9879-36C2787AD5C3}">
      <dgm:prSet/>
      <dgm:spPr/>
      <dgm:t>
        <a:bodyPr/>
        <a:lstStyle/>
        <a:p>
          <a:pPr algn="ctr"/>
          <a:endParaRPr lang="en-US" sz="1800" b="1"/>
        </a:p>
      </dgm:t>
    </dgm:pt>
    <dgm:pt modelId="{8A5CD9FB-6F4F-4A68-9256-4C079CB8F9D3}" type="sibTrans" cxnId="{9CA8D506-9123-41EB-9879-36C2787AD5C3}">
      <dgm:prSet custT="1"/>
      <dgm:spPr/>
      <dgm:t>
        <a:bodyPr/>
        <a:lstStyle/>
        <a:p>
          <a:pPr algn="ctr"/>
          <a:endParaRPr lang="en-US" sz="1800" b="1"/>
        </a:p>
      </dgm:t>
    </dgm:pt>
    <dgm:pt modelId="{B59914B8-DE5B-4A2D-9349-DD26D2FCA0D7}">
      <dgm:prSet custT="1"/>
      <dgm:spPr/>
      <dgm:t>
        <a:bodyPr/>
        <a:lstStyle/>
        <a:p>
          <a:pPr algn="ctr"/>
          <a:r>
            <a:rPr lang="en-US" sz="1800" b="1" dirty="0"/>
            <a:t>Record of Decision</a:t>
          </a:r>
        </a:p>
      </dgm:t>
    </dgm:pt>
    <dgm:pt modelId="{EF0B529F-D09A-4F90-AF78-54EDCE39980F}" type="parTrans" cxnId="{4E84C852-BB2B-42AA-AEFF-7F1E52E20A54}">
      <dgm:prSet/>
      <dgm:spPr/>
      <dgm:t>
        <a:bodyPr/>
        <a:lstStyle/>
        <a:p>
          <a:pPr algn="ctr"/>
          <a:endParaRPr lang="en-US" sz="1800" b="1"/>
        </a:p>
      </dgm:t>
    </dgm:pt>
    <dgm:pt modelId="{9EFA6516-8272-4BC0-9F95-B1A00CCAE35E}" type="sibTrans" cxnId="{4E84C852-BB2B-42AA-AEFF-7F1E52E20A54}">
      <dgm:prSet/>
      <dgm:spPr/>
      <dgm:t>
        <a:bodyPr/>
        <a:lstStyle/>
        <a:p>
          <a:pPr algn="ctr"/>
          <a:endParaRPr lang="en-US" sz="1800" b="1"/>
        </a:p>
      </dgm:t>
    </dgm:pt>
    <dgm:pt modelId="{6AEE2308-F361-4DF9-9886-A081020BCBE8}" type="pres">
      <dgm:prSet presAssocID="{CDDD5688-F4C7-4D39-A0D2-D86A71170724}" presName="outerComposite" presStyleCnt="0">
        <dgm:presLayoutVars>
          <dgm:chMax val="5"/>
          <dgm:dir/>
          <dgm:resizeHandles val="exact"/>
        </dgm:presLayoutVars>
      </dgm:prSet>
      <dgm:spPr/>
    </dgm:pt>
    <dgm:pt modelId="{31410F2D-DC1B-4578-8F7B-B7350EE79291}" type="pres">
      <dgm:prSet presAssocID="{CDDD5688-F4C7-4D39-A0D2-D86A71170724}" presName="dummyMaxCanvas" presStyleCnt="0">
        <dgm:presLayoutVars/>
      </dgm:prSet>
      <dgm:spPr/>
    </dgm:pt>
    <dgm:pt modelId="{AED612B3-9AB0-451E-8FE6-7D728BB63126}" type="pres">
      <dgm:prSet presAssocID="{CDDD5688-F4C7-4D39-A0D2-D86A71170724}" presName="FiveNodes_1" presStyleLbl="node1" presStyleIdx="0" presStyleCnt="5">
        <dgm:presLayoutVars>
          <dgm:bulletEnabled val="1"/>
        </dgm:presLayoutVars>
      </dgm:prSet>
      <dgm:spPr/>
    </dgm:pt>
    <dgm:pt modelId="{5E59F2E9-BDA5-413B-9338-6A5ED33905C2}" type="pres">
      <dgm:prSet presAssocID="{CDDD5688-F4C7-4D39-A0D2-D86A71170724}" presName="FiveNodes_2" presStyleLbl="node1" presStyleIdx="1" presStyleCnt="5">
        <dgm:presLayoutVars>
          <dgm:bulletEnabled val="1"/>
        </dgm:presLayoutVars>
      </dgm:prSet>
      <dgm:spPr/>
    </dgm:pt>
    <dgm:pt modelId="{7F774CAD-C5ED-4C39-A913-2F70EE41610C}" type="pres">
      <dgm:prSet presAssocID="{CDDD5688-F4C7-4D39-A0D2-D86A71170724}" presName="FiveNodes_3" presStyleLbl="node1" presStyleIdx="2" presStyleCnt="5">
        <dgm:presLayoutVars>
          <dgm:bulletEnabled val="1"/>
        </dgm:presLayoutVars>
      </dgm:prSet>
      <dgm:spPr/>
    </dgm:pt>
    <dgm:pt modelId="{9B124562-7048-4BD6-ADD4-04E2D64B7815}" type="pres">
      <dgm:prSet presAssocID="{CDDD5688-F4C7-4D39-A0D2-D86A71170724}" presName="FiveNodes_4" presStyleLbl="node1" presStyleIdx="3" presStyleCnt="5">
        <dgm:presLayoutVars>
          <dgm:bulletEnabled val="1"/>
        </dgm:presLayoutVars>
      </dgm:prSet>
      <dgm:spPr/>
    </dgm:pt>
    <dgm:pt modelId="{D062675B-4716-4AE0-A651-296B0A6707C9}" type="pres">
      <dgm:prSet presAssocID="{CDDD5688-F4C7-4D39-A0D2-D86A71170724}" presName="FiveNodes_5" presStyleLbl="node1" presStyleIdx="4" presStyleCnt="5">
        <dgm:presLayoutVars>
          <dgm:bulletEnabled val="1"/>
        </dgm:presLayoutVars>
      </dgm:prSet>
      <dgm:spPr/>
    </dgm:pt>
    <dgm:pt modelId="{F6A94647-1405-47BE-99CF-BC3592650E1D}" type="pres">
      <dgm:prSet presAssocID="{CDDD5688-F4C7-4D39-A0D2-D86A71170724}" presName="FiveConn_1-2" presStyleLbl="fgAccFollowNode1" presStyleIdx="0" presStyleCnt="4">
        <dgm:presLayoutVars>
          <dgm:bulletEnabled val="1"/>
        </dgm:presLayoutVars>
      </dgm:prSet>
      <dgm:spPr/>
    </dgm:pt>
    <dgm:pt modelId="{1AD29F01-D78C-4277-A35C-9ACCB7A87C81}" type="pres">
      <dgm:prSet presAssocID="{CDDD5688-F4C7-4D39-A0D2-D86A71170724}" presName="FiveConn_2-3" presStyleLbl="fgAccFollowNode1" presStyleIdx="1" presStyleCnt="4">
        <dgm:presLayoutVars>
          <dgm:bulletEnabled val="1"/>
        </dgm:presLayoutVars>
      </dgm:prSet>
      <dgm:spPr/>
    </dgm:pt>
    <dgm:pt modelId="{8BCC4C2B-6737-43D2-8AB8-FCB5CFECBB9E}" type="pres">
      <dgm:prSet presAssocID="{CDDD5688-F4C7-4D39-A0D2-D86A71170724}" presName="FiveConn_3-4" presStyleLbl="fgAccFollowNode1" presStyleIdx="2" presStyleCnt="4">
        <dgm:presLayoutVars>
          <dgm:bulletEnabled val="1"/>
        </dgm:presLayoutVars>
      </dgm:prSet>
      <dgm:spPr/>
    </dgm:pt>
    <dgm:pt modelId="{0FFFDF86-23A5-4578-8D1B-5FC1B3A75B23}" type="pres">
      <dgm:prSet presAssocID="{CDDD5688-F4C7-4D39-A0D2-D86A71170724}" presName="FiveConn_4-5" presStyleLbl="fgAccFollowNode1" presStyleIdx="3" presStyleCnt="4">
        <dgm:presLayoutVars>
          <dgm:bulletEnabled val="1"/>
        </dgm:presLayoutVars>
      </dgm:prSet>
      <dgm:spPr/>
    </dgm:pt>
    <dgm:pt modelId="{24DA42C2-8149-499F-AC43-CF57BCD5F381}" type="pres">
      <dgm:prSet presAssocID="{CDDD5688-F4C7-4D39-A0D2-D86A71170724}" presName="FiveNodes_1_text" presStyleLbl="node1" presStyleIdx="4" presStyleCnt="5">
        <dgm:presLayoutVars>
          <dgm:bulletEnabled val="1"/>
        </dgm:presLayoutVars>
      </dgm:prSet>
      <dgm:spPr/>
    </dgm:pt>
    <dgm:pt modelId="{265575BB-E209-47B1-83AB-7D77739B503D}" type="pres">
      <dgm:prSet presAssocID="{CDDD5688-F4C7-4D39-A0D2-D86A71170724}" presName="FiveNodes_2_text" presStyleLbl="node1" presStyleIdx="4" presStyleCnt="5">
        <dgm:presLayoutVars>
          <dgm:bulletEnabled val="1"/>
        </dgm:presLayoutVars>
      </dgm:prSet>
      <dgm:spPr/>
    </dgm:pt>
    <dgm:pt modelId="{D23917CB-AE15-49BF-A0BE-5632F8E48ACF}" type="pres">
      <dgm:prSet presAssocID="{CDDD5688-F4C7-4D39-A0D2-D86A71170724}" presName="FiveNodes_3_text" presStyleLbl="node1" presStyleIdx="4" presStyleCnt="5">
        <dgm:presLayoutVars>
          <dgm:bulletEnabled val="1"/>
        </dgm:presLayoutVars>
      </dgm:prSet>
      <dgm:spPr/>
    </dgm:pt>
    <dgm:pt modelId="{E425596E-8E25-49FC-8703-450DFD2CAB04}" type="pres">
      <dgm:prSet presAssocID="{CDDD5688-F4C7-4D39-A0D2-D86A71170724}" presName="FiveNodes_4_text" presStyleLbl="node1" presStyleIdx="4" presStyleCnt="5">
        <dgm:presLayoutVars>
          <dgm:bulletEnabled val="1"/>
        </dgm:presLayoutVars>
      </dgm:prSet>
      <dgm:spPr/>
    </dgm:pt>
    <dgm:pt modelId="{42491A8D-41A3-4C24-8868-103F1C6AF741}" type="pres">
      <dgm:prSet presAssocID="{CDDD5688-F4C7-4D39-A0D2-D86A71170724}" presName="FiveNodes_5_text" presStyleLbl="node1" presStyleIdx="4" presStyleCnt="5">
        <dgm:presLayoutVars>
          <dgm:bulletEnabled val="1"/>
        </dgm:presLayoutVars>
      </dgm:prSet>
      <dgm:spPr/>
    </dgm:pt>
  </dgm:ptLst>
  <dgm:cxnLst>
    <dgm:cxn modelId="{9CA8D506-9123-41EB-9879-36C2787AD5C3}" srcId="{CDDD5688-F4C7-4D39-A0D2-D86A71170724}" destId="{2F8EA50A-77D7-42C6-99C9-F25B594B2909}" srcOrd="3" destOrd="0" parTransId="{B07F824F-1ACC-4F35-9D7C-1898634E81C2}" sibTransId="{8A5CD9FB-6F4F-4A68-9256-4C079CB8F9D3}"/>
    <dgm:cxn modelId="{4B19DD0D-A306-43CE-BFA0-3BE265D65626}" srcId="{CDDD5688-F4C7-4D39-A0D2-D86A71170724}" destId="{8AB2FB4E-B2FD-4775-B187-3BA673C2AACF}" srcOrd="1" destOrd="0" parTransId="{A99EF0A7-4B94-4F0E-B193-6AAC1B6DDC5C}" sibTransId="{1F855B2E-A407-4FC4-A83B-8F05C1C53EC6}"/>
    <dgm:cxn modelId="{3BE9B21C-061F-46FD-81A6-5404B99911B5}" type="presOf" srcId="{CDDD5688-F4C7-4D39-A0D2-D86A71170724}" destId="{6AEE2308-F361-4DF9-9886-A081020BCBE8}" srcOrd="0" destOrd="0" presId="urn:microsoft.com/office/officeart/2005/8/layout/vProcess5"/>
    <dgm:cxn modelId="{2C70D828-9FFA-4140-95E3-3EC39B4A188A}" type="presOf" srcId="{1F855B2E-A407-4FC4-A83B-8F05C1C53EC6}" destId="{1AD29F01-D78C-4277-A35C-9ACCB7A87C81}" srcOrd="0" destOrd="0" presId="urn:microsoft.com/office/officeart/2005/8/layout/vProcess5"/>
    <dgm:cxn modelId="{D44B4333-4034-419E-BA16-407FFCBDCC32}" srcId="{CDDD5688-F4C7-4D39-A0D2-D86A71170724}" destId="{AFCFA7E9-A265-4B74-99F5-8460CB4BC35D}" srcOrd="2" destOrd="0" parTransId="{A1C56254-D9C0-4487-A55E-C8AB021340D9}" sibTransId="{954E00E8-2F75-45C0-97AC-4E539A4CBFEF}"/>
    <dgm:cxn modelId="{EC878C3E-52DB-4DE8-BD8F-1AC42A32EFD5}" type="presOf" srcId="{2F8EA50A-77D7-42C6-99C9-F25B594B2909}" destId="{E425596E-8E25-49FC-8703-450DFD2CAB04}" srcOrd="1" destOrd="0" presId="urn:microsoft.com/office/officeart/2005/8/layout/vProcess5"/>
    <dgm:cxn modelId="{01AE5D5E-B594-4385-AD0D-EBB21D6857DF}" type="presOf" srcId="{AFCFA7E9-A265-4B74-99F5-8460CB4BC35D}" destId="{7F774CAD-C5ED-4C39-A913-2F70EE41610C}" srcOrd="0" destOrd="0" presId="urn:microsoft.com/office/officeart/2005/8/layout/vProcess5"/>
    <dgm:cxn modelId="{4E84C852-BB2B-42AA-AEFF-7F1E52E20A54}" srcId="{CDDD5688-F4C7-4D39-A0D2-D86A71170724}" destId="{B59914B8-DE5B-4A2D-9349-DD26D2FCA0D7}" srcOrd="4" destOrd="0" parTransId="{EF0B529F-D09A-4F90-AF78-54EDCE39980F}" sibTransId="{9EFA6516-8272-4BC0-9F95-B1A00CCAE35E}"/>
    <dgm:cxn modelId="{C1558D89-C223-417C-82AC-6DE62CDE5C75}" type="presOf" srcId="{1E2FC3A3-09CB-43E9-95E0-0384EFE12D76}" destId="{F6A94647-1405-47BE-99CF-BC3592650E1D}" srcOrd="0" destOrd="0" presId="urn:microsoft.com/office/officeart/2005/8/layout/vProcess5"/>
    <dgm:cxn modelId="{1D2E6FA5-21C2-4592-9CB6-3334E2BB1FEC}" type="presOf" srcId="{8AB2FB4E-B2FD-4775-B187-3BA673C2AACF}" destId="{5E59F2E9-BDA5-413B-9338-6A5ED33905C2}" srcOrd="0" destOrd="0" presId="urn:microsoft.com/office/officeart/2005/8/layout/vProcess5"/>
    <dgm:cxn modelId="{43661BA9-0705-46DA-A025-67C843CE1766}" type="presOf" srcId="{8A5CD9FB-6F4F-4A68-9256-4C079CB8F9D3}" destId="{0FFFDF86-23A5-4578-8D1B-5FC1B3A75B23}" srcOrd="0" destOrd="0" presId="urn:microsoft.com/office/officeart/2005/8/layout/vProcess5"/>
    <dgm:cxn modelId="{C94FE2AF-750D-46B2-9C00-3B5C0ECCDBA4}" type="presOf" srcId="{954E00E8-2F75-45C0-97AC-4E539A4CBFEF}" destId="{8BCC4C2B-6737-43D2-8AB8-FCB5CFECBB9E}" srcOrd="0" destOrd="0" presId="urn:microsoft.com/office/officeart/2005/8/layout/vProcess5"/>
    <dgm:cxn modelId="{10D611B4-98E5-453E-9964-911BA90827F1}" type="presOf" srcId="{8AB2FB4E-B2FD-4775-B187-3BA673C2AACF}" destId="{265575BB-E209-47B1-83AB-7D77739B503D}" srcOrd="1" destOrd="0" presId="urn:microsoft.com/office/officeart/2005/8/layout/vProcess5"/>
    <dgm:cxn modelId="{67302DB5-B214-4940-9A88-D0F15CA83DE0}" type="presOf" srcId="{B59914B8-DE5B-4A2D-9349-DD26D2FCA0D7}" destId="{42491A8D-41A3-4C24-8868-103F1C6AF741}" srcOrd="1" destOrd="0" presId="urn:microsoft.com/office/officeart/2005/8/layout/vProcess5"/>
    <dgm:cxn modelId="{398FE9B6-79E6-43F8-ACA4-854EF229ED8D}" srcId="{CDDD5688-F4C7-4D39-A0D2-D86A71170724}" destId="{AEDE751B-BDB4-407A-A443-F708E4FBB4F8}" srcOrd="0" destOrd="0" parTransId="{18176FF7-760E-4086-A33A-5EE7816DDEC8}" sibTransId="{1E2FC3A3-09CB-43E9-95E0-0384EFE12D76}"/>
    <dgm:cxn modelId="{6D6958BE-9B22-402B-BCC2-C2C4C7BEF3C5}" type="presOf" srcId="{B59914B8-DE5B-4A2D-9349-DD26D2FCA0D7}" destId="{D062675B-4716-4AE0-A651-296B0A6707C9}" srcOrd="0" destOrd="0" presId="urn:microsoft.com/office/officeart/2005/8/layout/vProcess5"/>
    <dgm:cxn modelId="{A51B2ECC-9E01-467C-8901-6F82C25A1481}" type="presOf" srcId="{AEDE751B-BDB4-407A-A443-F708E4FBB4F8}" destId="{24DA42C2-8149-499F-AC43-CF57BCD5F381}" srcOrd="1" destOrd="0" presId="urn:microsoft.com/office/officeart/2005/8/layout/vProcess5"/>
    <dgm:cxn modelId="{A7414BDC-3D7C-45CC-9246-A7048A6F210D}" type="presOf" srcId="{AEDE751B-BDB4-407A-A443-F708E4FBB4F8}" destId="{AED612B3-9AB0-451E-8FE6-7D728BB63126}" srcOrd="0" destOrd="0" presId="urn:microsoft.com/office/officeart/2005/8/layout/vProcess5"/>
    <dgm:cxn modelId="{483CE1F2-6B60-4838-90C0-334F3006F4CE}" type="presOf" srcId="{2F8EA50A-77D7-42C6-99C9-F25B594B2909}" destId="{9B124562-7048-4BD6-ADD4-04E2D64B7815}" srcOrd="0" destOrd="0" presId="urn:microsoft.com/office/officeart/2005/8/layout/vProcess5"/>
    <dgm:cxn modelId="{A4C694FA-2ADA-4061-9BF5-9316D5F217DC}" type="presOf" srcId="{AFCFA7E9-A265-4B74-99F5-8460CB4BC35D}" destId="{D23917CB-AE15-49BF-A0BE-5632F8E48ACF}" srcOrd="1" destOrd="0" presId="urn:microsoft.com/office/officeart/2005/8/layout/vProcess5"/>
    <dgm:cxn modelId="{38F8BBC2-1139-47DB-BC8D-2D92E816EB6F}" type="presParOf" srcId="{6AEE2308-F361-4DF9-9886-A081020BCBE8}" destId="{31410F2D-DC1B-4578-8F7B-B7350EE79291}" srcOrd="0" destOrd="0" presId="urn:microsoft.com/office/officeart/2005/8/layout/vProcess5"/>
    <dgm:cxn modelId="{3731D564-6DEF-4C45-B686-AB9F690449B0}" type="presParOf" srcId="{6AEE2308-F361-4DF9-9886-A081020BCBE8}" destId="{AED612B3-9AB0-451E-8FE6-7D728BB63126}" srcOrd="1" destOrd="0" presId="urn:microsoft.com/office/officeart/2005/8/layout/vProcess5"/>
    <dgm:cxn modelId="{70EDAC79-C51C-44D4-AA5E-19925F607808}" type="presParOf" srcId="{6AEE2308-F361-4DF9-9886-A081020BCBE8}" destId="{5E59F2E9-BDA5-413B-9338-6A5ED33905C2}" srcOrd="2" destOrd="0" presId="urn:microsoft.com/office/officeart/2005/8/layout/vProcess5"/>
    <dgm:cxn modelId="{5ACE1C2D-33F4-45E6-BB20-7164C9B8DED1}" type="presParOf" srcId="{6AEE2308-F361-4DF9-9886-A081020BCBE8}" destId="{7F774CAD-C5ED-4C39-A913-2F70EE41610C}" srcOrd="3" destOrd="0" presId="urn:microsoft.com/office/officeart/2005/8/layout/vProcess5"/>
    <dgm:cxn modelId="{18717142-5CD7-490A-91EA-4E107E76EEDF}" type="presParOf" srcId="{6AEE2308-F361-4DF9-9886-A081020BCBE8}" destId="{9B124562-7048-4BD6-ADD4-04E2D64B7815}" srcOrd="4" destOrd="0" presId="urn:microsoft.com/office/officeart/2005/8/layout/vProcess5"/>
    <dgm:cxn modelId="{94C4019C-C469-400D-B638-F60BDD3C4F72}" type="presParOf" srcId="{6AEE2308-F361-4DF9-9886-A081020BCBE8}" destId="{D062675B-4716-4AE0-A651-296B0A6707C9}" srcOrd="5" destOrd="0" presId="urn:microsoft.com/office/officeart/2005/8/layout/vProcess5"/>
    <dgm:cxn modelId="{A61BBD65-D332-4423-ACBC-759710A0CFCB}" type="presParOf" srcId="{6AEE2308-F361-4DF9-9886-A081020BCBE8}" destId="{F6A94647-1405-47BE-99CF-BC3592650E1D}" srcOrd="6" destOrd="0" presId="urn:microsoft.com/office/officeart/2005/8/layout/vProcess5"/>
    <dgm:cxn modelId="{B4CC04C5-5737-4FAE-B3CB-608512A2D38B}" type="presParOf" srcId="{6AEE2308-F361-4DF9-9886-A081020BCBE8}" destId="{1AD29F01-D78C-4277-A35C-9ACCB7A87C81}" srcOrd="7" destOrd="0" presId="urn:microsoft.com/office/officeart/2005/8/layout/vProcess5"/>
    <dgm:cxn modelId="{02420ED2-ABE6-4F00-963E-8C6635A3211F}" type="presParOf" srcId="{6AEE2308-F361-4DF9-9886-A081020BCBE8}" destId="{8BCC4C2B-6737-43D2-8AB8-FCB5CFECBB9E}" srcOrd="8" destOrd="0" presId="urn:microsoft.com/office/officeart/2005/8/layout/vProcess5"/>
    <dgm:cxn modelId="{BD7CD0C7-0550-4722-B427-AA0938B3D240}" type="presParOf" srcId="{6AEE2308-F361-4DF9-9886-A081020BCBE8}" destId="{0FFFDF86-23A5-4578-8D1B-5FC1B3A75B23}" srcOrd="9" destOrd="0" presId="urn:microsoft.com/office/officeart/2005/8/layout/vProcess5"/>
    <dgm:cxn modelId="{86F3B2C0-51C6-443C-9C48-E0258B876EC9}" type="presParOf" srcId="{6AEE2308-F361-4DF9-9886-A081020BCBE8}" destId="{24DA42C2-8149-499F-AC43-CF57BCD5F381}" srcOrd="10" destOrd="0" presId="urn:microsoft.com/office/officeart/2005/8/layout/vProcess5"/>
    <dgm:cxn modelId="{1CEB3CFD-1167-4153-A64B-BCA4CA62C6B6}" type="presParOf" srcId="{6AEE2308-F361-4DF9-9886-A081020BCBE8}" destId="{265575BB-E209-47B1-83AB-7D77739B503D}" srcOrd="11" destOrd="0" presId="urn:microsoft.com/office/officeart/2005/8/layout/vProcess5"/>
    <dgm:cxn modelId="{85A07FAE-50ED-498B-B090-93E626D72D7A}" type="presParOf" srcId="{6AEE2308-F361-4DF9-9886-A081020BCBE8}" destId="{D23917CB-AE15-49BF-A0BE-5632F8E48ACF}" srcOrd="12" destOrd="0" presId="urn:microsoft.com/office/officeart/2005/8/layout/vProcess5"/>
    <dgm:cxn modelId="{87A9A82A-D591-426C-8C27-EBC269CC05D2}" type="presParOf" srcId="{6AEE2308-F361-4DF9-9886-A081020BCBE8}" destId="{E425596E-8E25-49FC-8703-450DFD2CAB04}" srcOrd="13" destOrd="0" presId="urn:microsoft.com/office/officeart/2005/8/layout/vProcess5"/>
    <dgm:cxn modelId="{C3866090-DE69-4468-BD66-8EAE5A03857B}" type="presParOf" srcId="{6AEE2308-F361-4DF9-9886-A081020BCBE8}" destId="{42491A8D-41A3-4C24-8868-103F1C6AF741}" srcOrd="14"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DDD5688-F4C7-4D39-A0D2-D86A7117072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AEDE751B-BDB4-407A-A443-F708E4FBB4F8}">
      <dgm:prSet phldrT="[Text]" custT="1"/>
      <dgm:spPr/>
      <dgm:t>
        <a:bodyPr/>
        <a:lstStyle/>
        <a:p>
          <a:pPr algn="ctr"/>
          <a:r>
            <a:rPr lang="en-US" sz="1800" b="1" dirty="0"/>
            <a:t>Action</a:t>
          </a:r>
        </a:p>
      </dgm:t>
    </dgm:pt>
    <dgm:pt modelId="{18176FF7-760E-4086-A33A-5EE7816DDEC8}" type="parTrans" cxnId="{398FE9B6-79E6-43F8-ACA4-854EF229ED8D}">
      <dgm:prSet/>
      <dgm:spPr/>
      <dgm:t>
        <a:bodyPr/>
        <a:lstStyle/>
        <a:p>
          <a:pPr algn="ctr"/>
          <a:endParaRPr lang="en-US" sz="1800" b="1"/>
        </a:p>
      </dgm:t>
    </dgm:pt>
    <dgm:pt modelId="{1E2FC3A3-09CB-43E9-95E0-0384EFE12D76}" type="sibTrans" cxnId="{398FE9B6-79E6-43F8-ACA4-854EF229ED8D}">
      <dgm:prSet custT="1"/>
      <dgm:spPr/>
      <dgm:t>
        <a:bodyPr/>
        <a:lstStyle/>
        <a:p>
          <a:pPr algn="ctr"/>
          <a:endParaRPr lang="en-US" sz="1800" b="1"/>
        </a:p>
      </dgm:t>
    </dgm:pt>
    <dgm:pt modelId="{8AB2FB4E-B2FD-4775-B187-3BA673C2AACF}">
      <dgm:prSet phldrT="[Text]" custT="1"/>
      <dgm:spPr/>
      <dgm:t>
        <a:bodyPr/>
        <a:lstStyle/>
        <a:p>
          <a:pPr algn="ctr"/>
          <a:r>
            <a:rPr lang="en-US" sz="1800" b="1" dirty="0"/>
            <a:t>Scoping</a:t>
          </a:r>
        </a:p>
      </dgm:t>
    </dgm:pt>
    <dgm:pt modelId="{A99EF0A7-4B94-4F0E-B193-6AAC1B6DDC5C}" type="parTrans" cxnId="{4B19DD0D-A306-43CE-BFA0-3BE265D65626}">
      <dgm:prSet/>
      <dgm:spPr/>
      <dgm:t>
        <a:bodyPr/>
        <a:lstStyle/>
        <a:p>
          <a:pPr algn="ctr"/>
          <a:endParaRPr lang="en-US" sz="1800" b="1"/>
        </a:p>
      </dgm:t>
    </dgm:pt>
    <dgm:pt modelId="{1F855B2E-A407-4FC4-A83B-8F05C1C53EC6}" type="sibTrans" cxnId="{4B19DD0D-A306-43CE-BFA0-3BE265D65626}">
      <dgm:prSet custT="1"/>
      <dgm:spPr/>
      <dgm:t>
        <a:bodyPr/>
        <a:lstStyle/>
        <a:p>
          <a:pPr algn="ctr"/>
          <a:endParaRPr lang="en-US" sz="1800" b="1"/>
        </a:p>
      </dgm:t>
    </dgm:pt>
    <dgm:pt modelId="{AFCFA7E9-A265-4B74-99F5-8460CB4BC35D}">
      <dgm:prSet phldrT="[Text]" custT="1"/>
      <dgm:spPr/>
      <dgm:t>
        <a:bodyPr/>
        <a:lstStyle/>
        <a:p>
          <a:pPr algn="ctr"/>
          <a:r>
            <a:rPr lang="en-US" sz="1800" b="1" dirty="0"/>
            <a:t>Post-Scoping</a:t>
          </a:r>
        </a:p>
      </dgm:t>
    </dgm:pt>
    <dgm:pt modelId="{A1C56254-D9C0-4487-A55E-C8AB021340D9}" type="parTrans" cxnId="{D44B4333-4034-419E-BA16-407FFCBDCC32}">
      <dgm:prSet/>
      <dgm:spPr/>
      <dgm:t>
        <a:bodyPr/>
        <a:lstStyle/>
        <a:p>
          <a:pPr algn="ctr"/>
          <a:endParaRPr lang="en-US" sz="1800" b="1"/>
        </a:p>
      </dgm:t>
    </dgm:pt>
    <dgm:pt modelId="{954E00E8-2F75-45C0-97AC-4E539A4CBFEF}" type="sibTrans" cxnId="{D44B4333-4034-419E-BA16-407FFCBDCC32}">
      <dgm:prSet custT="1"/>
      <dgm:spPr/>
      <dgm:t>
        <a:bodyPr/>
        <a:lstStyle/>
        <a:p>
          <a:pPr algn="ctr"/>
          <a:endParaRPr lang="en-US" sz="1800" b="1"/>
        </a:p>
      </dgm:t>
    </dgm:pt>
    <dgm:pt modelId="{2F8EA50A-77D7-42C6-99C9-F25B594B2909}">
      <dgm:prSet custT="1"/>
      <dgm:spPr/>
      <dgm:t>
        <a:bodyPr/>
        <a:lstStyle/>
        <a:p>
          <a:pPr algn="ctr"/>
          <a:r>
            <a:rPr lang="en-US" sz="1800" b="1" dirty="0"/>
            <a:t>Environmental Impact Evaluation </a:t>
          </a:r>
        </a:p>
      </dgm:t>
    </dgm:pt>
    <dgm:pt modelId="{B07F824F-1ACC-4F35-9D7C-1898634E81C2}" type="parTrans" cxnId="{9CA8D506-9123-41EB-9879-36C2787AD5C3}">
      <dgm:prSet/>
      <dgm:spPr/>
      <dgm:t>
        <a:bodyPr/>
        <a:lstStyle/>
        <a:p>
          <a:pPr algn="ctr"/>
          <a:endParaRPr lang="en-US" sz="1800" b="1"/>
        </a:p>
      </dgm:t>
    </dgm:pt>
    <dgm:pt modelId="{8A5CD9FB-6F4F-4A68-9256-4C079CB8F9D3}" type="sibTrans" cxnId="{9CA8D506-9123-41EB-9879-36C2787AD5C3}">
      <dgm:prSet custT="1"/>
      <dgm:spPr/>
      <dgm:t>
        <a:bodyPr/>
        <a:lstStyle/>
        <a:p>
          <a:pPr algn="ctr"/>
          <a:endParaRPr lang="en-US" sz="1800" b="1"/>
        </a:p>
      </dgm:t>
    </dgm:pt>
    <dgm:pt modelId="{B59914B8-DE5B-4A2D-9349-DD26D2FCA0D7}">
      <dgm:prSet custT="1"/>
      <dgm:spPr/>
      <dgm:t>
        <a:bodyPr/>
        <a:lstStyle/>
        <a:p>
          <a:pPr algn="ctr"/>
          <a:r>
            <a:rPr lang="en-US" sz="1800" b="1" dirty="0"/>
            <a:t>Record of Decision</a:t>
          </a:r>
        </a:p>
      </dgm:t>
    </dgm:pt>
    <dgm:pt modelId="{EF0B529F-D09A-4F90-AF78-54EDCE39980F}" type="parTrans" cxnId="{4E84C852-BB2B-42AA-AEFF-7F1E52E20A54}">
      <dgm:prSet/>
      <dgm:spPr/>
      <dgm:t>
        <a:bodyPr/>
        <a:lstStyle/>
        <a:p>
          <a:pPr algn="ctr"/>
          <a:endParaRPr lang="en-US" sz="1800" b="1"/>
        </a:p>
      </dgm:t>
    </dgm:pt>
    <dgm:pt modelId="{9EFA6516-8272-4BC0-9F95-B1A00CCAE35E}" type="sibTrans" cxnId="{4E84C852-BB2B-42AA-AEFF-7F1E52E20A54}">
      <dgm:prSet/>
      <dgm:spPr/>
      <dgm:t>
        <a:bodyPr/>
        <a:lstStyle/>
        <a:p>
          <a:pPr algn="ctr"/>
          <a:endParaRPr lang="en-US" sz="1800" b="1"/>
        </a:p>
      </dgm:t>
    </dgm:pt>
    <dgm:pt modelId="{6AEE2308-F361-4DF9-9886-A081020BCBE8}" type="pres">
      <dgm:prSet presAssocID="{CDDD5688-F4C7-4D39-A0D2-D86A71170724}" presName="outerComposite" presStyleCnt="0">
        <dgm:presLayoutVars>
          <dgm:chMax val="5"/>
          <dgm:dir/>
          <dgm:resizeHandles val="exact"/>
        </dgm:presLayoutVars>
      </dgm:prSet>
      <dgm:spPr/>
    </dgm:pt>
    <dgm:pt modelId="{31410F2D-DC1B-4578-8F7B-B7350EE79291}" type="pres">
      <dgm:prSet presAssocID="{CDDD5688-F4C7-4D39-A0D2-D86A71170724}" presName="dummyMaxCanvas" presStyleCnt="0">
        <dgm:presLayoutVars/>
      </dgm:prSet>
      <dgm:spPr/>
    </dgm:pt>
    <dgm:pt modelId="{AED612B3-9AB0-451E-8FE6-7D728BB63126}" type="pres">
      <dgm:prSet presAssocID="{CDDD5688-F4C7-4D39-A0D2-D86A71170724}" presName="FiveNodes_1" presStyleLbl="node1" presStyleIdx="0" presStyleCnt="5">
        <dgm:presLayoutVars>
          <dgm:bulletEnabled val="1"/>
        </dgm:presLayoutVars>
      </dgm:prSet>
      <dgm:spPr/>
    </dgm:pt>
    <dgm:pt modelId="{5E59F2E9-BDA5-413B-9338-6A5ED33905C2}" type="pres">
      <dgm:prSet presAssocID="{CDDD5688-F4C7-4D39-A0D2-D86A71170724}" presName="FiveNodes_2" presStyleLbl="node1" presStyleIdx="1" presStyleCnt="5">
        <dgm:presLayoutVars>
          <dgm:bulletEnabled val="1"/>
        </dgm:presLayoutVars>
      </dgm:prSet>
      <dgm:spPr/>
    </dgm:pt>
    <dgm:pt modelId="{7F774CAD-C5ED-4C39-A913-2F70EE41610C}" type="pres">
      <dgm:prSet presAssocID="{CDDD5688-F4C7-4D39-A0D2-D86A71170724}" presName="FiveNodes_3" presStyleLbl="node1" presStyleIdx="2" presStyleCnt="5">
        <dgm:presLayoutVars>
          <dgm:bulletEnabled val="1"/>
        </dgm:presLayoutVars>
      </dgm:prSet>
      <dgm:spPr/>
    </dgm:pt>
    <dgm:pt modelId="{9B124562-7048-4BD6-ADD4-04E2D64B7815}" type="pres">
      <dgm:prSet presAssocID="{CDDD5688-F4C7-4D39-A0D2-D86A71170724}" presName="FiveNodes_4" presStyleLbl="node1" presStyleIdx="3" presStyleCnt="5">
        <dgm:presLayoutVars>
          <dgm:bulletEnabled val="1"/>
        </dgm:presLayoutVars>
      </dgm:prSet>
      <dgm:spPr/>
    </dgm:pt>
    <dgm:pt modelId="{D062675B-4716-4AE0-A651-296B0A6707C9}" type="pres">
      <dgm:prSet presAssocID="{CDDD5688-F4C7-4D39-A0D2-D86A71170724}" presName="FiveNodes_5" presStyleLbl="node1" presStyleIdx="4" presStyleCnt="5">
        <dgm:presLayoutVars>
          <dgm:bulletEnabled val="1"/>
        </dgm:presLayoutVars>
      </dgm:prSet>
      <dgm:spPr/>
    </dgm:pt>
    <dgm:pt modelId="{F6A94647-1405-47BE-99CF-BC3592650E1D}" type="pres">
      <dgm:prSet presAssocID="{CDDD5688-F4C7-4D39-A0D2-D86A71170724}" presName="FiveConn_1-2" presStyleLbl="fgAccFollowNode1" presStyleIdx="0" presStyleCnt="4">
        <dgm:presLayoutVars>
          <dgm:bulletEnabled val="1"/>
        </dgm:presLayoutVars>
      </dgm:prSet>
      <dgm:spPr/>
    </dgm:pt>
    <dgm:pt modelId="{1AD29F01-D78C-4277-A35C-9ACCB7A87C81}" type="pres">
      <dgm:prSet presAssocID="{CDDD5688-F4C7-4D39-A0D2-D86A71170724}" presName="FiveConn_2-3" presStyleLbl="fgAccFollowNode1" presStyleIdx="1" presStyleCnt="4">
        <dgm:presLayoutVars>
          <dgm:bulletEnabled val="1"/>
        </dgm:presLayoutVars>
      </dgm:prSet>
      <dgm:spPr/>
    </dgm:pt>
    <dgm:pt modelId="{8BCC4C2B-6737-43D2-8AB8-FCB5CFECBB9E}" type="pres">
      <dgm:prSet presAssocID="{CDDD5688-F4C7-4D39-A0D2-D86A71170724}" presName="FiveConn_3-4" presStyleLbl="fgAccFollowNode1" presStyleIdx="2" presStyleCnt="4">
        <dgm:presLayoutVars>
          <dgm:bulletEnabled val="1"/>
        </dgm:presLayoutVars>
      </dgm:prSet>
      <dgm:spPr/>
    </dgm:pt>
    <dgm:pt modelId="{0FFFDF86-23A5-4578-8D1B-5FC1B3A75B23}" type="pres">
      <dgm:prSet presAssocID="{CDDD5688-F4C7-4D39-A0D2-D86A71170724}" presName="FiveConn_4-5" presStyleLbl="fgAccFollowNode1" presStyleIdx="3" presStyleCnt="4">
        <dgm:presLayoutVars>
          <dgm:bulletEnabled val="1"/>
        </dgm:presLayoutVars>
      </dgm:prSet>
      <dgm:spPr/>
    </dgm:pt>
    <dgm:pt modelId="{24DA42C2-8149-499F-AC43-CF57BCD5F381}" type="pres">
      <dgm:prSet presAssocID="{CDDD5688-F4C7-4D39-A0D2-D86A71170724}" presName="FiveNodes_1_text" presStyleLbl="node1" presStyleIdx="4" presStyleCnt="5">
        <dgm:presLayoutVars>
          <dgm:bulletEnabled val="1"/>
        </dgm:presLayoutVars>
      </dgm:prSet>
      <dgm:spPr/>
    </dgm:pt>
    <dgm:pt modelId="{265575BB-E209-47B1-83AB-7D77739B503D}" type="pres">
      <dgm:prSet presAssocID="{CDDD5688-F4C7-4D39-A0D2-D86A71170724}" presName="FiveNodes_2_text" presStyleLbl="node1" presStyleIdx="4" presStyleCnt="5">
        <dgm:presLayoutVars>
          <dgm:bulletEnabled val="1"/>
        </dgm:presLayoutVars>
      </dgm:prSet>
      <dgm:spPr/>
    </dgm:pt>
    <dgm:pt modelId="{D23917CB-AE15-49BF-A0BE-5632F8E48ACF}" type="pres">
      <dgm:prSet presAssocID="{CDDD5688-F4C7-4D39-A0D2-D86A71170724}" presName="FiveNodes_3_text" presStyleLbl="node1" presStyleIdx="4" presStyleCnt="5">
        <dgm:presLayoutVars>
          <dgm:bulletEnabled val="1"/>
        </dgm:presLayoutVars>
      </dgm:prSet>
      <dgm:spPr/>
    </dgm:pt>
    <dgm:pt modelId="{E425596E-8E25-49FC-8703-450DFD2CAB04}" type="pres">
      <dgm:prSet presAssocID="{CDDD5688-F4C7-4D39-A0D2-D86A71170724}" presName="FiveNodes_4_text" presStyleLbl="node1" presStyleIdx="4" presStyleCnt="5">
        <dgm:presLayoutVars>
          <dgm:bulletEnabled val="1"/>
        </dgm:presLayoutVars>
      </dgm:prSet>
      <dgm:spPr/>
    </dgm:pt>
    <dgm:pt modelId="{42491A8D-41A3-4C24-8868-103F1C6AF741}" type="pres">
      <dgm:prSet presAssocID="{CDDD5688-F4C7-4D39-A0D2-D86A71170724}" presName="FiveNodes_5_text" presStyleLbl="node1" presStyleIdx="4" presStyleCnt="5">
        <dgm:presLayoutVars>
          <dgm:bulletEnabled val="1"/>
        </dgm:presLayoutVars>
      </dgm:prSet>
      <dgm:spPr/>
    </dgm:pt>
  </dgm:ptLst>
  <dgm:cxnLst>
    <dgm:cxn modelId="{9CA8D506-9123-41EB-9879-36C2787AD5C3}" srcId="{CDDD5688-F4C7-4D39-A0D2-D86A71170724}" destId="{2F8EA50A-77D7-42C6-99C9-F25B594B2909}" srcOrd="3" destOrd="0" parTransId="{B07F824F-1ACC-4F35-9D7C-1898634E81C2}" sibTransId="{8A5CD9FB-6F4F-4A68-9256-4C079CB8F9D3}"/>
    <dgm:cxn modelId="{4B19DD0D-A306-43CE-BFA0-3BE265D65626}" srcId="{CDDD5688-F4C7-4D39-A0D2-D86A71170724}" destId="{8AB2FB4E-B2FD-4775-B187-3BA673C2AACF}" srcOrd="1" destOrd="0" parTransId="{A99EF0A7-4B94-4F0E-B193-6AAC1B6DDC5C}" sibTransId="{1F855B2E-A407-4FC4-A83B-8F05C1C53EC6}"/>
    <dgm:cxn modelId="{3BE9B21C-061F-46FD-81A6-5404B99911B5}" type="presOf" srcId="{CDDD5688-F4C7-4D39-A0D2-D86A71170724}" destId="{6AEE2308-F361-4DF9-9886-A081020BCBE8}" srcOrd="0" destOrd="0" presId="urn:microsoft.com/office/officeart/2005/8/layout/vProcess5"/>
    <dgm:cxn modelId="{2C70D828-9FFA-4140-95E3-3EC39B4A188A}" type="presOf" srcId="{1F855B2E-A407-4FC4-A83B-8F05C1C53EC6}" destId="{1AD29F01-D78C-4277-A35C-9ACCB7A87C81}" srcOrd="0" destOrd="0" presId="urn:microsoft.com/office/officeart/2005/8/layout/vProcess5"/>
    <dgm:cxn modelId="{D44B4333-4034-419E-BA16-407FFCBDCC32}" srcId="{CDDD5688-F4C7-4D39-A0D2-D86A71170724}" destId="{AFCFA7E9-A265-4B74-99F5-8460CB4BC35D}" srcOrd="2" destOrd="0" parTransId="{A1C56254-D9C0-4487-A55E-C8AB021340D9}" sibTransId="{954E00E8-2F75-45C0-97AC-4E539A4CBFEF}"/>
    <dgm:cxn modelId="{EC878C3E-52DB-4DE8-BD8F-1AC42A32EFD5}" type="presOf" srcId="{2F8EA50A-77D7-42C6-99C9-F25B594B2909}" destId="{E425596E-8E25-49FC-8703-450DFD2CAB04}" srcOrd="1" destOrd="0" presId="urn:microsoft.com/office/officeart/2005/8/layout/vProcess5"/>
    <dgm:cxn modelId="{01AE5D5E-B594-4385-AD0D-EBB21D6857DF}" type="presOf" srcId="{AFCFA7E9-A265-4B74-99F5-8460CB4BC35D}" destId="{7F774CAD-C5ED-4C39-A913-2F70EE41610C}" srcOrd="0" destOrd="0" presId="urn:microsoft.com/office/officeart/2005/8/layout/vProcess5"/>
    <dgm:cxn modelId="{4E84C852-BB2B-42AA-AEFF-7F1E52E20A54}" srcId="{CDDD5688-F4C7-4D39-A0D2-D86A71170724}" destId="{B59914B8-DE5B-4A2D-9349-DD26D2FCA0D7}" srcOrd="4" destOrd="0" parTransId="{EF0B529F-D09A-4F90-AF78-54EDCE39980F}" sibTransId="{9EFA6516-8272-4BC0-9F95-B1A00CCAE35E}"/>
    <dgm:cxn modelId="{C1558D89-C223-417C-82AC-6DE62CDE5C75}" type="presOf" srcId="{1E2FC3A3-09CB-43E9-95E0-0384EFE12D76}" destId="{F6A94647-1405-47BE-99CF-BC3592650E1D}" srcOrd="0" destOrd="0" presId="urn:microsoft.com/office/officeart/2005/8/layout/vProcess5"/>
    <dgm:cxn modelId="{1D2E6FA5-21C2-4592-9CB6-3334E2BB1FEC}" type="presOf" srcId="{8AB2FB4E-B2FD-4775-B187-3BA673C2AACF}" destId="{5E59F2E9-BDA5-413B-9338-6A5ED33905C2}" srcOrd="0" destOrd="0" presId="urn:microsoft.com/office/officeart/2005/8/layout/vProcess5"/>
    <dgm:cxn modelId="{43661BA9-0705-46DA-A025-67C843CE1766}" type="presOf" srcId="{8A5CD9FB-6F4F-4A68-9256-4C079CB8F9D3}" destId="{0FFFDF86-23A5-4578-8D1B-5FC1B3A75B23}" srcOrd="0" destOrd="0" presId="urn:microsoft.com/office/officeart/2005/8/layout/vProcess5"/>
    <dgm:cxn modelId="{C94FE2AF-750D-46B2-9C00-3B5C0ECCDBA4}" type="presOf" srcId="{954E00E8-2F75-45C0-97AC-4E539A4CBFEF}" destId="{8BCC4C2B-6737-43D2-8AB8-FCB5CFECBB9E}" srcOrd="0" destOrd="0" presId="urn:microsoft.com/office/officeart/2005/8/layout/vProcess5"/>
    <dgm:cxn modelId="{10D611B4-98E5-453E-9964-911BA90827F1}" type="presOf" srcId="{8AB2FB4E-B2FD-4775-B187-3BA673C2AACF}" destId="{265575BB-E209-47B1-83AB-7D77739B503D}" srcOrd="1" destOrd="0" presId="urn:microsoft.com/office/officeart/2005/8/layout/vProcess5"/>
    <dgm:cxn modelId="{67302DB5-B214-4940-9A88-D0F15CA83DE0}" type="presOf" srcId="{B59914B8-DE5B-4A2D-9349-DD26D2FCA0D7}" destId="{42491A8D-41A3-4C24-8868-103F1C6AF741}" srcOrd="1" destOrd="0" presId="urn:microsoft.com/office/officeart/2005/8/layout/vProcess5"/>
    <dgm:cxn modelId="{398FE9B6-79E6-43F8-ACA4-854EF229ED8D}" srcId="{CDDD5688-F4C7-4D39-A0D2-D86A71170724}" destId="{AEDE751B-BDB4-407A-A443-F708E4FBB4F8}" srcOrd="0" destOrd="0" parTransId="{18176FF7-760E-4086-A33A-5EE7816DDEC8}" sibTransId="{1E2FC3A3-09CB-43E9-95E0-0384EFE12D76}"/>
    <dgm:cxn modelId="{6D6958BE-9B22-402B-BCC2-C2C4C7BEF3C5}" type="presOf" srcId="{B59914B8-DE5B-4A2D-9349-DD26D2FCA0D7}" destId="{D062675B-4716-4AE0-A651-296B0A6707C9}" srcOrd="0" destOrd="0" presId="urn:microsoft.com/office/officeart/2005/8/layout/vProcess5"/>
    <dgm:cxn modelId="{A51B2ECC-9E01-467C-8901-6F82C25A1481}" type="presOf" srcId="{AEDE751B-BDB4-407A-A443-F708E4FBB4F8}" destId="{24DA42C2-8149-499F-AC43-CF57BCD5F381}" srcOrd="1" destOrd="0" presId="urn:microsoft.com/office/officeart/2005/8/layout/vProcess5"/>
    <dgm:cxn modelId="{A7414BDC-3D7C-45CC-9246-A7048A6F210D}" type="presOf" srcId="{AEDE751B-BDB4-407A-A443-F708E4FBB4F8}" destId="{AED612B3-9AB0-451E-8FE6-7D728BB63126}" srcOrd="0" destOrd="0" presId="urn:microsoft.com/office/officeart/2005/8/layout/vProcess5"/>
    <dgm:cxn modelId="{483CE1F2-6B60-4838-90C0-334F3006F4CE}" type="presOf" srcId="{2F8EA50A-77D7-42C6-99C9-F25B594B2909}" destId="{9B124562-7048-4BD6-ADD4-04E2D64B7815}" srcOrd="0" destOrd="0" presId="urn:microsoft.com/office/officeart/2005/8/layout/vProcess5"/>
    <dgm:cxn modelId="{A4C694FA-2ADA-4061-9BF5-9316D5F217DC}" type="presOf" srcId="{AFCFA7E9-A265-4B74-99F5-8460CB4BC35D}" destId="{D23917CB-AE15-49BF-A0BE-5632F8E48ACF}" srcOrd="1" destOrd="0" presId="urn:microsoft.com/office/officeart/2005/8/layout/vProcess5"/>
    <dgm:cxn modelId="{38F8BBC2-1139-47DB-BC8D-2D92E816EB6F}" type="presParOf" srcId="{6AEE2308-F361-4DF9-9886-A081020BCBE8}" destId="{31410F2D-DC1B-4578-8F7B-B7350EE79291}" srcOrd="0" destOrd="0" presId="urn:microsoft.com/office/officeart/2005/8/layout/vProcess5"/>
    <dgm:cxn modelId="{3731D564-6DEF-4C45-B686-AB9F690449B0}" type="presParOf" srcId="{6AEE2308-F361-4DF9-9886-A081020BCBE8}" destId="{AED612B3-9AB0-451E-8FE6-7D728BB63126}" srcOrd="1" destOrd="0" presId="urn:microsoft.com/office/officeart/2005/8/layout/vProcess5"/>
    <dgm:cxn modelId="{70EDAC79-C51C-44D4-AA5E-19925F607808}" type="presParOf" srcId="{6AEE2308-F361-4DF9-9886-A081020BCBE8}" destId="{5E59F2E9-BDA5-413B-9338-6A5ED33905C2}" srcOrd="2" destOrd="0" presId="urn:microsoft.com/office/officeart/2005/8/layout/vProcess5"/>
    <dgm:cxn modelId="{5ACE1C2D-33F4-45E6-BB20-7164C9B8DED1}" type="presParOf" srcId="{6AEE2308-F361-4DF9-9886-A081020BCBE8}" destId="{7F774CAD-C5ED-4C39-A913-2F70EE41610C}" srcOrd="3" destOrd="0" presId="urn:microsoft.com/office/officeart/2005/8/layout/vProcess5"/>
    <dgm:cxn modelId="{18717142-5CD7-490A-91EA-4E107E76EEDF}" type="presParOf" srcId="{6AEE2308-F361-4DF9-9886-A081020BCBE8}" destId="{9B124562-7048-4BD6-ADD4-04E2D64B7815}" srcOrd="4" destOrd="0" presId="urn:microsoft.com/office/officeart/2005/8/layout/vProcess5"/>
    <dgm:cxn modelId="{94C4019C-C469-400D-B638-F60BDD3C4F72}" type="presParOf" srcId="{6AEE2308-F361-4DF9-9886-A081020BCBE8}" destId="{D062675B-4716-4AE0-A651-296B0A6707C9}" srcOrd="5" destOrd="0" presId="urn:microsoft.com/office/officeart/2005/8/layout/vProcess5"/>
    <dgm:cxn modelId="{A61BBD65-D332-4423-ACBC-759710A0CFCB}" type="presParOf" srcId="{6AEE2308-F361-4DF9-9886-A081020BCBE8}" destId="{F6A94647-1405-47BE-99CF-BC3592650E1D}" srcOrd="6" destOrd="0" presId="urn:microsoft.com/office/officeart/2005/8/layout/vProcess5"/>
    <dgm:cxn modelId="{B4CC04C5-5737-4FAE-B3CB-608512A2D38B}" type="presParOf" srcId="{6AEE2308-F361-4DF9-9886-A081020BCBE8}" destId="{1AD29F01-D78C-4277-A35C-9ACCB7A87C81}" srcOrd="7" destOrd="0" presId="urn:microsoft.com/office/officeart/2005/8/layout/vProcess5"/>
    <dgm:cxn modelId="{02420ED2-ABE6-4F00-963E-8C6635A3211F}" type="presParOf" srcId="{6AEE2308-F361-4DF9-9886-A081020BCBE8}" destId="{8BCC4C2B-6737-43D2-8AB8-FCB5CFECBB9E}" srcOrd="8" destOrd="0" presId="urn:microsoft.com/office/officeart/2005/8/layout/vProcess5"/>
    <dgm:cxn modelId="{BD7CD0C7-0550-4722-B427-AA0938B3D240}" type="presParOf" srcId="{6AEE2308-F361-4DF9-9886-A081020BCBE8}" destId="{0FFFDF86-23A5-4578-8D1B-5FC1B3A75B23}" srcOrd="9" destOrd="0" presId="urn:microsoft.com/office/officeart/2005/8/layout/vProcess5"/>
    <dgm:cxn modelId="{86F3B2C0-51C6-443C-9C48-E0258B876EC9}" type="presParOf" srcId="{6AEE2308-F361-4DF9-9886-A081020BCBE8}" destId="{24DA42C2-8149-499F-AC43-CF57BCD5F381}" srcOrd="10" destOrd="0" presId="urn:microsoft.com/office/officeart/2005/8/layout/vProcess5"/>
    <dgm:cxn modelId="{1CEB3CFD-1167-4153-A64B-BCA4CA62C6B6}" type="presParOf" srcId="{6AEE2308-F361-4DF9-9886-A081020BCBE8}" destId="{265575BB-E209-47B1-83AB-7D77739B503D}" srcOrd="11" destOrd="0" presId="urn:microsoft.com/office/officeart/2005/8/layout/vProcess5"/>
    <dgm:cxn modelId="{85A07FAE-50ED-498B-B090-93E626D72D7A}" type="presParOf" srcId="{6AEE2308-F361-4DF9-9886-A081020BCBE8}" destId="{D23917CB-AE15-49BF-A0BE-5632F8E48ACF}" srcOrd="12" destOrd="0" presId="urn:microsoft.com/office/officeart/2005/8/layout/vProcess5"/>
    <dgm:cxn modelId="{87A9A82A-D591-426C-8C27-EBC269CC05D2}" type="presParOf" srcId="{6AEE2308-F361-4DF9-9886-A081020BCBE8}" destId="{E425596E-8E25-49FC-8703-450DFD2CAB04}" srcOrd="13" destOrd="0" presId="urn:microsoft.com/office/officeart/2005/8/layout/vProcess5"/>
    <dgm:cxn modelId="{C3866090-DE69-4468-BD66-8EAE5A03857B}" type="presParOf" srcId="{6AEE2308-F361-4DF9-9886-A081020BCBE8}" destId="{42491A8D-41A3-4C24-8868-103F1C6AF741}" srcOrd="14"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DDD5688-F4C7-4D39-A0D2-D86A7117072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AEDE751B-BDB4-407A-A443-F708E4FBB4F8}">
      <dgm:prSet phldrT="[Text]" custT="1"/>
      <dgm:spPr/>
      <dgm:t>
        <a:bodyPr/>
        <a:lstStyle/>
        <a:p>
          <a:pPr algn="ctr"/>
          <a:r>
            <a:rPr lang="en-US" sz="1800" b="1" dirty="0"/>
            <a:t>Action</a:t>
          </a:r>
        </a:p>
      </dgm:t>
    </dgm:pt>
    <dgm:pt modelId="{18176FF7-760E-4086-A33A-5EE7816DDEC8}" type="parTrans" cxnId="{398FE9B6-79E6-43F8-ACA4-854EF229ED8D}">
      <dgm:prSet/>
      <dgm:spPr/>
      <dgm:t>
        <a:bodyPr/>
        <a:lstStyle/>
        <a:p>
          <a:pPr algn="ctr"/>
          <a:endParaRPr lang="en-US" sz="1800" b="1"/>
        </a:p>
      </dgm:t>
    </dgm:pt>
    <dgm:pt modelId="{1E2FC3A3-09CB-43E9-95E0-0384EFE12D76}" type="sibTrans" cxnId="{398FE9B6-79E6-43F8-ACA4-854EF229ED8D}">
      <dgm:prSet custT="1"/>
      <dgm:spPr/>
      <dgm:t>
        <a:bodyPr/>
        <a:lstStyle/>
        <a:p>
          <a:pPr algn="ctr"/>
          <a:endParaRPr lang="en-US" sz="1800" b="1"/>
        </a:p>
      </dgm:t>
    </dgm:pt>
    <dgm:pt modelId="{8AB2FB4E-B2FD-4775-B187-3BA673C2AACF}">
      <dgm:prSet phldrT="[Text]" custT="1"/>
      <dgm:spPr/>
      <dgm:t>
        <a:bodyPr/>
        <a:lstStyle/>
        <a:p>
          <a:pPr algn="ctr"/>
          <a:r>
            <a:rPr lang="en-US" sz="1800" b="1" dirty="0"/>
            <a:t>Scoping</a:t>
          </a:r>
        </a:p>
      </dgm:t>
    </dgm:pt>
    <dgm:pt modelId="{A99EF0A7-4B94-4F0E-B193-6AAC1B6DDC5C}" type="parTrans" cxnId="{4B19DD0D-A306-43CE-BFA0-3BE265D65626}">
      <dgm:prSet/>
      <dgm:spPr/>
      <dgm:t>
        <a:bodyPr/>
        <a:lstStyle/>
        <a:p>
          <a:pPr algn="ctr"/>
          <a:endParaRPr lang="en-US" sz="1800" b="1"/>
        </a:p>
      </dgm:t>
    </dgm:pt>
    <dgm:pt modelId="{1F855B2E-A407-4FC4-A83B-8F05C1C53EC6}" type="sibTrans" cxnId="{4B19DD0D-A306-43CE-BFA0-3BE265D65626}">
      <dgm:prSet custT="1"/>
      <dgm:spPr/>
      <dgm:t>
        <a:bodyPr/>
        <a:lstStyle/>
        <a:p>
          <a:pPr algn="ctr"/>
          <a:endParaRPr lang="en-US" sz="1800" b="1"/>
        </a:p>
      </dgm:t>
    </dgm:pt>
    <dgm:pt modelId="{AFCFA7E9-A265-4B74-99F5-8460CB4BC35D}">
      <dgm:prSet phldrT="[Text]" custT="1"/>
      <dgm:spPr/>
      <dgm:t>
        <a:bodyPr/>
        <a:lstStyle/>
        <a:p>
          <a:pPr algn="ctr"/>
          <a:r>
            <a:rPr lang="en-US" sz="1800" b="1" dirty="0"/>
            <a:t>Post-Scoping</a:t>
          </a:r>
        </a:p>
      </dgm:t>
    </dgm:pt>
    <dgm:pt modelId="{A1C56254-D9C0-4487-A55E-C8AB021340D9}" type="parTrans" cxnId="{D44B4333-4034-419E-BA16-407FFCBDCC32}">
      <dgm:prSet/>
      <dgm:spPr/>
      <dgm:t>
        <a:bodyPr/>
        <a:lstStyle/>
        <a:p>
          <a:pPr algn="ctr"/>
          <a:endParaRPr lang="en-US" sz="1800" b="1"/>
        </a:p>
      </dgm:t>
    </dgm:pt>
    <dgm:pt modelId="{954E00E8-2F75-45C0-97AC-4E539A4CBFEF}" type="sibTrans" cxnId="{D44B4333-4034-419E-BA16-407FFCBDCC32}">
      <dgm:prSet custT="1"/>
      <dgm:spPr/>
      <dgm:t>
        <a:bodyPr/>
        <a:lstStyle/>
        <a:p>
          <a:pPr algn="ctr"/>
          <a:endParaRPr lang="en-US" sz="1800" b="1"/>
        </a:p>
      </dgm:t>
    </dgm:pt>
    <dgm:pt modelId="{2F8EA50A-77D7-42C6-99C9-F25B594B2909}">
      <dgm:prSet custT="1"/>
      <dgm:spPr/>
      <dgm:t>
        <a:bodyPr/>
        <a:lstStyle/>
        <a:p>
          <a:pPr algn="ctr"/>
          <a:r>
            <a:rPr lang="en-US" sz="1800" b="1" dirty="0"/>
            <a:t>Environmental Impact Evaluation </a:t>
          </a:r>
        </a:p>
      </dgm:t>
    </dgm:pt>
    <dgm:pt modelId="{B07F824F-1ACC-4F35-9D7C-1898634E81C2}" type="parTrans" cxnId="{9CA8D506-9123-41EB-9879-36C2787AD5C3}">
      <dgm:prSet/>
      <dgm:spPr/>
      <dgm:t>
        <a:bodyPr/>
        <a:lstStyle/>
        <a:p>
          <a:pPr algn="ctr"/>
          <a:endParaRPr lang="en-US" sz="1800" b="1"/>
        </a:p>
      </dgm:t>
    </dgm:pt>
    <dgm:pt modelId="{8A5CD9FB-6F4F-4A68-9256-4C079CB8F9D3}" type="sibTrans" cxnId="{9CA8D506-9123-41EB-9879-36C2787AD5C3}">
      <dgm:prSet custT="1"/>
      <dgm:spPr/>
      <dgm:t>
        <a:bodyPr/>
        <a:lstStyle/>
        <a:p>
          <a:pPr algn="ctr"/>
          <a:endParaRPr lang="en-US" sz="1800" b="1"/>
        </a:p>
      </dgm:t>
    </dgm:pt>
    <dgm:pt modelId="{B59914B8-DE5B-4A2D-9349-DD26D2FCA0D7}">
      <dgm:prSet custT="1"/>
      <dgm:spPr/>
      <dgm:t>
        <a:bodyPr/>
        <a:lstStyle/>
        <a:p>
          <a:pPr algn="ctr"/>
          <a:r>
            <a:rPr lang="en-US" sz="1800" b="1" dirty="0"/>
            <a:t>Record of Decision</a:t>
          </a:r>
        </a:p>
      </dgm:t>
    </dgm:pt>
    <dgm:pt modelId="{EF0B529F-D09A-4F90-AF78-54EDCE39980F}" type="parTrans" cxnId="{4E84C852-BB2B-42AA-AEFF-7F1E52E20A54}">
      <dgm:prSet/>
      <dgm:spPr/>
      <dgm:t>
        <a:bodyPr/>
        <a:lstStyle/>
        <a:p>
          <a:pPr algn="ctr"/>
          <a:endParaRPr lang="en-US" sz="1800" b="1"/>
        </a:p>
      </dgm:t>
    </dgm:pt>
    <dgm:pt modelId="{9EFA6516-8272-4BC0-9F95-B1A00CCAE35E}" type="sibTrans" cxnId="{4E84C852-BB2B-42AA-AEFF-7F1E52E20A54}">
      <dgm:prSet/>
      <dgm:spPr/>
      <dgm:t>
        <a:bodyPr/>
        <a:lstStyle/>
        <a:p>
          <a:pPr algn="ctr"/>
          <a:endParaRPr lang="en-US" sz="1800" b="1"/>
        </a:p>
      </dgm:t>
    </dgm:pt>
    <dgm:pt modelId="{6AEE2308-F361-4DF9-9886-A081020BCBE8}" type="pres">
      <dgm:prSet presAssocID="{CDDD5688-F4C7-4D39-A0D2-D86A71170724}" presName="outerComposite" presStyleCnt="0">
        <dgm:presLayoutVars>
          <dgm:chMax val="5"/>
          <dgm:dir/>
          <dgm:resizeHandles val="exact"/>
        </dgm:presLayoutVars>
      </dgm:prSet>
      <dgm:spPr/>
    </dgm:pt>
    <dgm:pt modelId="{31410F2D-DC1B-4578-8F7B-B7350EE79291}" type="pres">
      <dgm:prSet presAssocID="{CDDD5688-F4C7-4D39-A0D2-D86A71170724}" presName="dummyMaxCanvas" presStyleCnt="0">
        <dgm:presLayoutVars/>
      </dgm:prSet>
      <dgm:spPr/>
    </dgm:pt>
    <dgm:pt modelId="{AED612B3-9AB0-451E-8FE6-7D728BB63126}" type="pres">
      <dgm:prSet presAssocID="{CDDD5688-F4C7-4D39-A0D2-D86A71170724}" presName="FiveNodes_1" presStyleLbl="node1" presStyleIdx="0" presStyleCnt="5">
        <dgm:presLayoutVars>
          <dgm:bulletEnabled val="1"/>
        </dgm:presLayoutVars>
      </dgm:prSet>
      <dgm:spPr/>
    </dgm:pt>
    <dgm:pt modelId="{5E59F2E9-BDA5-413B-9338-6A5ED33905C2}" type="pres">
      <dgm:prSet presAssocID="{CDDD5688-F4C7-4D39-A0D2-D86A71170724}" presName="FiveNodes_2" presStyleLbl="node1" presStyleIdx="1" presStyleCnt="5">
        <dgm:presLayoutVars>
          <dgm:bulletEnabled val="1"/>
        </dgm:presLayoutVars>
      </dgm:prSet>
      <dgm:spPr/>
    </dgm:pt>
    <dgm:pt modelId="{7F774CAD-C5ED-4C39-A913-2F70EE41610C}" type="pres">
      <dgm:prSet presAssocID="{CDDD5688-F4C7-4D39-A0D2-D86A71170724}" presName="FiveNodes_3" presStyleLbl="node1" presStyleIdx="2" presStyleCnt="5">
        <dgm:presLayoutVars>
          <dgm:bulletEnabled val="1"/>
        </dgm:presLayoutVars>
      </dgm:prSet>
      <dgm:spPr/>
    </dgm:pt>
    <dgm:pt modelId="{9B124562-7048-4BD6-ADD4-04E2D64B7815}" type="pres">
      <dgm:prSet presAssocID="{CDDD5688-F4C7-4D39-A0D2-D86A71170724}" presName="FiveNodes_4" presStyleLbl="node1" presStyleIdx="3" presStyleCnt="5">
        <dgm:presLayoutVars>
          <dgm:bulletEnabled val="1"/>
        </dgm:presLayoutVars>
      </dgm:prSet>
      <dgm:spPr/>
    </dgm:pt>
    <dgm:pt modelId="{D062675B-4716-4AE0-A651-296B0A6707C9}" type="pres">
      <dgm:prSet presAssocID="{CDDD5688-F4C7-4D39-A0D2-D86A71170724}" presName="FiveNodes_5" presStyleLbl="node1" presStyleIdx="4" presStyleCnt="5">
        <dgm:presLayoutVars>
          <dgm:bulletEnabled val="1"/>
        </dgm:presLayoutVars>
      </dgm:prSet>
      <dgm:spPr/>
    </dgm:pt>
    <dgm:pt modelId="{F6A94647-1405-47BE-99CF-BC3592650E1D}" type="pres">
      <dgm:prSet presAssocID="{CDDD5688-F4C7-4D39-A0D2-D86A71170724}" presName="FiveConn_1-2" presStyleLbl="fgAccFollowNode1" presStyleIdx="0" presStyleCnt="4">
        <dgm:presLayoutVars>
          <dgm:bulletEnabled val="1"/>
        </dgm:presLayoutVars>
      </dgm:prSet>
      <dgm:spPr/>
    </dgm:pt>
    <dgm:pt modelId="{1AD29F01-D78C-4277-A35C-9ACCB7A87C81}" type="pres">
      <dgm:prSet presAssocID="{CDDD5688-F4C7-4D39-A0D2-D86A71170724}" presName="FiveConn_2-3" presStyleLbl="fgAccFollowNode1" presStyleIdx="1" presStyleCnt="4">
        <dgm:presLayoutVars>
          <dgm:bulletEnabled val="1"/>
        </dgm:presLayoutVars>
      </dgm:prSet>
      <dgm:spPr/>
    </dgm:pt>
    <dgm:pt modelId="{8BCC4C2B-6737-43D2-8AB8-FCB5CFECBB9E}" type="pres">
      <dgm:prSet presAssocID="{CDDD5688-F4C7-4D39-A0D2-D86A71170724}" presName="FiveConn_3-4" presStyleLbl="fgAccFollowNode1" presStyleIdx="2" presStyleCnt="4">
        <dgm:presLayoutVars>
          <dgm:bulletEnabled val="1"/>
        </dgm:presLayoutVars>
      </dgm:prSet>
      <dgm:spPr/>
    </dgm:pt>
    <dgm:pt modelId="{0FFFDF86-23A5-4578-8D1B-5FC1B3A75B23}" type="pres">
      <dgm:prSet presAssocID="{CDDD5688-F4C7-4D39-A0D2-D86A71170724}" presName="FiveConn_4-5" presStyleLbl="fgAccFollowNode1" presStyleIdx="3" presStyleCnt="4">
        <dgm:presLayoutVars>
          <dgm:bulletEnabled val="1"/>
        </dgm:presLayoutVars>
      </dgm:prSet>
      <dgm:spPr/>
    </dgm:pt>
    <dgm:pt modelId="{24DA42C2-8149-499F-AC43-CF57BCD5F381}" type="pres">
      <dgm:prSet presAssocID="{CDDD5688-F4C7-4D39-A0D2-D86A71170724}" presName="FiveNodes_1_text" presStyleLbl="node1" presStyleIdx="4" presStyleCnt="5">
        <dgm:presLayoutVars>
          <dgm:bulletEnabled val="1"/>
        </dgm:presLayoutVars>
      </dgm:prSet>
      <dgm:spPr/>
    </dgm:pt>
    <dgm:pt modelId="{265575BB-E209-47B1-83AB-7D77739B503D}" type="pres">
      <dgm:prSet presAssocID="{CDDD5688-F4C7-4D39-A0D2-D86A71170724}" presName="FiveNodes_2_text" presStyleLbl="node1" presStyleIdx="4" presStyleCnt="5">
        <dgm:presLayoutVars>
          <dgm:bulletEnabled val="1"/>
        </dgm:presLayoutVars>
      </dgm:prSet>
      <dgm:spPr/>
    </dgm:pt>
    <dgm:pt modelId="{D23917CB-AE15-49BF-A0BE-5632F8E48ACF}" type="pres">
      <dgm:prSet presAssocID="{CDDD5688-F4C7-4D39-A0D2-D86A71170724}" presName="FiveNodes_3_text" presStyleLbl="node1" presStyleIdx="4" presStyleCnt="5">
        <dgm:presLayoutVars>
          <dgm:bulletEnabled val="1"/>
        </dgm:presLayoutVars>
      </dgm:prSet>
      <dgm:spPr/>
    </dgm:pt>
    <dgm:pt modelId="{E425596E-8E25-49FC-8703-450DFD2CAB04}" type="pres">
      <dgm:prSet presAssocID="{CDDD5688-F4C7-4D39-A0D2-D86A71170724}" presName="FiveNodes_4_text" presStyleLbl="node1" presStyleIdx="4" presStyleCnt="5">
        <dgm:presLayoutVars>
          <dgm:bulletEnabled val="1"/>
        </dgm:presLayoutVars>
      </dgm:prSet>
      <dgm:spPr/>
    </dgm:pt>
    <dgm:pt modelId="{42491A8D-41A3-4C24-8868-103F1C6AF741}" type="pres">
      <dgm:prSet presAssocID="{CDDD5688-F4C7-4D39-A0D2-D86A71170724}" presName="FiveNodes_5_text" presStyleLbl="node1" presStyleIdx="4" presStyleCnt="5">
        <dgm:presLayoutVars>
          <dgm:bulletEnabled val="1"/>
        </dgm:presLayoutVars>
      </dgm:prSet>
      <dgm:spPr/>
    </dgm:pt>
  </dgm:ptLst>
  <dgm:cxnLst>
    <dgm:cxn modelId="{9CA8D506-9123-41EB-9879-36C2787AD5C3}" srcId="{CDDD5688-F4C7-4D39-A0D2-D86A71170724}" destId="{2F8EA50A-77D7-42C6-99C9-F25B594B2909}" srcOrd="3" destOrd="0" parTransId="{B07F824F-1ACC-4F35-9D7C-1898634E81C2}" sibTransId="{8A5CD9FB-6F4F-4A68-9256-4C079CB8F9D3}"/>
    <dgm:cxn modelId="{4B19DD0D-A306-43CE-BFA0-3BE265D65626}" srcId="{CDDD5688-F4C7-4D39-A0D2-D86A71170724}" destId="{8AB2FB4E-B2FD-4775-B187-3BA673C2AACF}" srcOrd="1" destOrd="0" parTransId="{A99EF0A7-4B94-4F0E-B193-6AAC1B6DDC5C}" sibTransId="{1F855B2E-A407-4FC4-A83B-8F05C1C53EC6}"/>
    <dgm:cxn modelId="{3BE9B21C-061F-46FD-81A6-5404B99911B5}" type="presOf" srcId="{CDDD5688-F4C7-4D39-A0D2-D86A71170724}" destId="{6AEE2308-F361-4DF9-9886-A081020BCBE8}" srcOrd="0" destOrd="0" presId="urn:microsoft.com/office/officeart/2005/8/layout/vProcess5"/>
    <dgm:cxn modelId="{2C70D828-9FFA-4140-95E3-3EC39B4A188A}" type="presOf" srcId="{1F855B2E-A407-4FC4-A83B-8F05C1C53EC6}" destId="{1AD29F01-D78C-4277-A35C-9ACCB7A87C81}" srcOrd="0" destOrd="0" presId="urn:microsoft.com/office/officeart/2005/8/layout/vProcess5"/>
    <dgm:cxn modelId="{D44B4333-4034-419E-BA16-407FFCBDCC32}" srcId="{CDDD5688-F4C7-4D39-A0D2-D86A71170724}" destId="{AFCFA7E9-A265-4B74-99F5-8460CB4BC35D}" srcOrd="2" destOrd="0" parTransId="{A1C56254-D9C0-4487-A55E-C8AB021340D9}" sibTransId="{954E00E8-2F75-45C0-97AC-4E539A4CBFEF}"/>
    <dgm:cxn modelId="{EC878C3E-52DB-4DE8-BD8F-1AC42A32EFD5}" type="presOf" srcId="{2F8EA50A-77D7-42C6-99C9-F25B594B2909}" destId="{E425596E-8E25-49FC-8703-450DFD2CAB04}" srcOrd="1" destOrd="0" presId="urn:microsoft.com/office/officeart/2005/8/layout/vProcess5"/>
    <dgm:cxn modelId="{01AE5D5E-B594-4385-AD0D-EBB21D6857DF}" type="presOf" srcId="{AFCFA7E9-A265-4B74-99F5-8460CB4BC35D}" destId="{7F774CAD-C5ED-4C39-A913-2F70EE41610C}" srcOrd="0" destOrd="0" presId="urn:microsoft.com/office/officeart/2005/8/layout/vProcess5"/>
    <dgm:cxn modelId="{4E84C852-BB2B-42AA-AEFF-7F1E52E20A54}" srcId="{CDDD5688-F4C7-4D39-A0D2-D86A71170724}" destId="{B59914B8-DE5B-4A2D-9349-DD26D2FCA0D7}" srcOrd="4" destOrd="0" parTransId="{EF0B529F-D09A-4F90-AF78-54EDCE39980F}" sibTransId="{9EFA6516-8272-4BC0-9F95-B1A00CCAE35E}"/>
    <dgm:cxn modelId="{C1558D89-C223-417C-82AC-6DE62CDE5C75}" type="presOf" srcId="{1E2FC3A3-09CB-43E9-95E0-0384EFE12D76}" destId="{F6A94647-1405-47BE-99CF-BC3592650E1D}" srcOrd="0" destOrd="0" presId="urn:microsoft.com/office/officeart/2005/8/layout/vProcess5"/>
    <dgm:cxn modelId="{1D2E6FA5-21C2-4592-9CB6-3334E2BB1FEC}" type="presOf" srcId="{8AB2FB4E-B2FD-4775-B187-3BA673C2AACF}" destId="{5E59F2E9-BDA5-413B-9338-6A5ED33905C2}" srcOrd="0" destOrd="0" presId="urn:microsoft.com/office/officeart/2005/8/layout/vProcess5"/>
    <dgm:cxn modelId="{43661BA9-0705-46DA-A025-67C843CE1766}" type="presOf" srcId="{8A5CD9FB-6F4F-4A68-9256-4C079CB8F9D3}" destId="{0FFFDF86-23A5-4578-8D1B-5FC1B3A75B23}" srcOrd="0" destOrd="0" presId="urn:microsoft.com/office/officeart/2005/8/layout/vProcess5"/>
    <dgm:cxn modelId="{C94FE2AF-750D-46B2-9C00-3B5C0ECCDBA4}" type="presOf" srcId="{954E00E8-2F75-45C0-97AC-4E539A4CBFEF}" destId="{8BCC4C2B-6737-43D2-8AB8-FCB5CFECBB9E}" srcOrd="0" destOrd="0" presId="urn:microsoft.com/office/officeart/2005/8/layout/vProcess5"/>
    <dgm:cxn modelId="{10D611B4-98E5-453E-9964-911BA90827F1}" type="presOf" srcId="{8AB2FB4E-B2FD-4775-B187-3BA673C2AACF}" destId="{265575BB-E209-47B1-83AB-7D77739B503D}" srcOrd="1" destOrd="0" presId="urn:microsoft.com/office/officeart/2005/8/layout/vProcess5"/>
    <dgm:cxn modelId="{67302DB5-B214-4940-9A88-D0F15CA83DE0}" type="presOf" srcId="{B59914B8-DE5B-4A2D-9349-DD26D2FCA0D7}" destId="{42491A8D-41A3-4C24-8868-103F1C6AF741}" srcOrd="1" destOrd="0" presId="urn:microsoft.com/office/officeart/2005/8/layout/vProcess5"/>
    <dgm:cxn modelId="{398FE9B6-79E6-43F8-ACA4-854EF229ED8D}" srcId="{CDDD5688-F4C7-4D39-A0D2-D86A71170724}" destId="{AEDE751B-BDB4-407A-A443-F708E4FBB4F8}" srcOrd="0" destOrd="0" parTransId="{18176FF7-760E-4086-A33A-5EE7816DDEC8}" sibTransId="{1E2FC3A3-09CB-43E9-95E0-0384EFE12D76}"/>
    <dgm:cxn modelId="{6D6958BE-9B22-402B-BCC2-C2C4C7BEF3C5}" type="presOf" srcId="{B59914B8-DE5B-4A2D-9349-DD26D2FCA0D7}" destId="{D062675B-4716-4AE0-A651-296B0A6707C9}" srcOrd="0" destOrd="0" presId="urn:microsoft.com/office/officeart/2005/8/layout/vProcess5"/>
    <dgm:cxn modelId="{A51B2ECC-9E01-467C-8901-6F82C25A1481}" type="presOf" srcId="{AEDE751B-BDB4-407A-A443-F708E4FBB4F8}" destId="{24DA42C2-8149-499F-AC43-CF57BCD5F381}" srcOrd="1" destOrd="0" presId="urn:microsoft.com/office/officeart/2005/8/layout/vProcess5"/>
    <dgm:cxn modelId="{A7414BDC-3D7C-45CC-9246-A7048A6F210D}" type="presOf" srcId="{AEDE751B-BDB4-407A-A443-F708E4FBB4F8}" destId="{AED612B3-9AB0-451E-8FE6-7D728BB63126}" srcOrd="0" destOrd="0" presId="urn:microsoft.com/office/officeart/2005/8/layout/vProcess5"/>
    <dgm:cxn modelId="{483CE1F2-6B60-4838-90C0-334F3006F4CE}" type="presOf" srcId="{2F8EA50A-77D7-42C6-99C9-F25B594B2909}" destId="{9B124562-7048-4BD6-ADD4-04E2D64B7815}" srcOrd="0" destOrd="0" presId="urn:microsoft.com/office/officeart/2005/8/layout/vProcess5"/>
    <dgm:cxn modelId="{A4C694FA-2ADA-4061-9BF5-9316D5F217DC}" type="presOf" srcId="{AFCFA7E9-A265-4B74-99F5-8460CB4BC35D}" destId="{D23917CB-AE15-49BF-A0BE-5632F8E48ACF}" srcOrd="1" destOrd="0" presId="urn:microsoft.com/office/officeart/2005/8/layout/vProcess5"/>
    <dgm:cxn modelId="{38F8BBC2-1139-47DB-BC8D-2D92E816EB6F}" type="presParOf" srcId="{6AEE2308-F361-4DF9-9886-A081020BCBE8}" destId="{31410F2D-DC1B-4578-8F7B-B7350EE79291}" srcOrd="0" destOrd="0" presId="urn:microsoft.com/office/officeart/2005/8/layout/vProcess5"/>
    <dgm:cxn modelId="{3731D564-6DEF-4C45-B686-AB9F690449B0}" type="presParOf" srcId="{6AEE2308-F361-4DF9-9886-A081020BCBE8}" destId="{AED612B3-9AB0-451E-8FE6-7D728BB63126}" srcOrd="1" destOrd="0" presId="urn:microsoft.com/office/officeart/2005/8/layout/vProcess5"/>
    <dgm:cxn modelId="{70EDAC79-C51C-44D4-AA5E-19925F607808}" type="presParOf" srcId="{6AEE2308-F361-4DF9-9886-A081020BCBE8}" destId="{5E59F2E9-BDA5-413B-9338-6A5ED33905C2}" srcOrd="2" destOrd="0" presId="urn:microsoft.com/office/officeart/2005/8/layout/vProcess5"/>
    <dgm:cxn modelId="{5ACE1C2D-33F4-45E6-BB20-7164C9B8DED1}" type="presParOf" srcId="{6AEE2308-F361-4DF9-9886-A081020BCBE8}" destId="{7F774CAD-C5ED-4C39-A913-2F70EE41610C}" srcOrd="3" destOrd="0" presId="urn:microsoft.com/office/officeart/2005/8/layout/vProcess5"/>
    <dgm:cxn modelId="{18717142-5CD7-490A-91EA-4E107E76EEDF}" type="presParOf" srcId="{6AEE2308-F361-4DF9-9886-A081020BCBE8}" destId="{9B124562-7048-4BD6-ADD4-04E2D64B7815}" srcOrd="4" destOrd="0" presId="urn:microsoft.com/office/officeart/2005/8/layout/vProcess5"/>
    <dgm:cxn modelId="{94C4019C-C469-400D-B638-F60BDD3C4F72}" type="presParOf" srcId="{6AEE2308-F361-4DF9-9886-A081020BCBE8}" destId="{D062675B-4716-4AE0-A651-296B0A6707C9}" srcOrd="5" destOrd="0" presId="urn:microsoft.com/office/officeart/2005/8/layout/vProcess5"/>
    <dgm:cxn modelId="{A61BBD65-D332-4423-ACBC-759710A0CFCB}" type="presParOf" srcId="{6AEE2308-F361-4DF9-9886-A081020BCBE8}" destId="{F6A94647-1405-47BE-99CF-BC3592650E1D}" srcOrd="6" destOrd="0" presId="urn:microsoft.com/office/officeart/2005/8/layout/vProcess5"/>
    <dgm:cxn modelId="{B4CC04C5-5737-4FAE-B3CB-608512A2D38B}" type="presParOf" srcId="{6AEE2308-F361-4DF9-9886-A081020BCBE8}" destId="{1AD29F01-D78C-4277-A35C-9ACCB7A87C81}" srcOrd="7" destOrd="0" presId="urn:microsoft.com/office/officeart/2005/8/layout/vProcess5"/>
    <dgm:cxn modelId="{02420ED2-ABE6-4F00-963E-8C6635A3211F}" type="presParOf" srcId="{6AEE2308-F361-4DF9-9886-A081020BCBE8}" destId="{8BCC4C2B-6737-43D2-8AB8-FCB5CFECBB9E}" srcOrd="8" destOrd="0" presId="urn:microsoft.com/office/officeart/2005/8/layout/vProcess5"/>
    <dgm:cxn modelId="{BD7CD0C7-0550-4722-B427-AA0938B3D240}" type="presParOf" srcId="{6AEE2308-F361-4DF9-9886-A081020BCBE8}" destId="{0FFFDF86-23A5-4578-8D1B-5FC1B3A75B23}" srcOrd="9" destOrd="0" presId="urn:microsoft.com/office/officeart/2005/8/layout/vProcess5"/>
    <dgm:cxn modelId="{86F3B2C0-51C6-443C-9C48-E0258B876EC9}" type="presParOf" srcId="{6AEE2308-F361-4DF9-9886-A081020BCBE8}" destId="{24DA42C2-8149-499F-AC43-CF57BCD5F381}" srcOrd="10" destOrd="0" presId="urn:microsoft.com/office/officeart/2005/8/layout/vProcess5"/>
    <dgm:cxn modelId="{1CEB3CFD-1167-4153-A64B-BCA4CA62C6B6}" type="presParOf" srcId="{6AEE2308-F361-4DF9-9886-A081020BCBE8}" destId="{265575BB-E209-47B1-83AB-7D77739B503D}" srcOrd="11" destOrd="0" presId="urn:microsoft.com/office/officeart/2005/8/layout/vProcess5"/>
    <dgm:cxn modelId="{85A07FAE-50ED-498B-B090-93E626D72D7A}" type="presParOf" srcId="{6AEE2308-F361-4DF9-9886-A081020BCBE8}" destId="{D23917CB-AE15-49BF-A0BE-5632F8E48ACF}" srcOrd="12" destOrd="0" presId="urn:microsoft.com/office/officeart/2005/8/layout/vProcess5"/>
    <dgm:cxn modelId="{87A9A82A-D591-426C-8C27-EBC269CC05D2}" type="presParOf" srcId="{6AEE2308-F361-4DF9-9886-A081020BCBE8}" destId="{E425596E-8E25-49FC-8703-450DFD2CAB04}" srcOrd="13" destOrd="0" presId="urn:microsoft.com/office/officeart/2005/8/layout/vProcess5"/>
    <dgm:cxn modelId="{C3866090-DE69-4468-BD66-8EAE5A03857B}" type="presParOf" srcId="{6AEE2308-F361-4DF9-9886-A081020BCBE8}" destId="{42491A8D-41A3-4C24-8868-103F1C6AF741}" srcOrd="14"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DDD5688-F4C7-4D39-A0D2-D86A7117072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AEDE751B-BDB4-407A-A443-F708E4FBB4F8}">
      <dgm:prSet phldrT="[Text]" custT="1"/>
      <dgm:spPr/>
      <dgm:t>
        <a:bodyPr/>
        <a:lstStyle/>
        <a:p>
          <a:pPr algn="ctr"/>
          <a:r>
            <a:rPr lang="en-US" sz="1800" b="0" dirty="0"/>
            <a:t>Agency initiates an </a:t>
          </a:r>
          <a:r>
            <a:rPr lang="en-US" sz="1800" b="1" dirty="0"/>
            <a:t>Action</a:t>
          </a:r>
        </a:p>
      </dgm:t>
    </dgm:pt>
    <dgm:pt modelId="{18176FF7-760E-4086-A33A-5EE7816DDEC8}" type="parTrans" cxnId="{398FE9B6-79E6-43F8-ACA4-854EF229ED8D}">
      <dgm:prSet/>
      <dgm:spPr/>
      <dgm:t>
        <a:bodyPr/>
        <a:lstStyle/>
        <a:p>
          <a:pPr algn="ctr"/>
          <a:endParaRPr lang="en-US" sz="1800" b="1"/>
        </a:p>
      </dgm:t>
    </dgm:pt>
    <dgm:pt modelId="{1E2FC3A3-09CB-43E9-95E0-0384EFE12D76}" type="sibTrans" cxnId="{398FE9B6-79E6-43F8-ACA4-854EF229ED8D}">
      <dgm:prSet custT="1"/>
      <dgm:spPr>
        <a:noFill/>
        <a:ln>
          <a:noFill/>
        </a:ln>
      </dgm:spPr>
      <dgm:t>
        <a:bodyPr/>
        <a:lstStyle/>
        <a:p>
          <a:pPr algn="ctr"/>
          <a:endParaRPr lang="en-US" sz="1800" b="1"/>
        </a:p>
      </dgm:t>
    </dgm:pt>
    <dgm:pt modelId="{B59914B8-DE5B-4A2D-9349-DD26D2FCA0D7}">
      <dgm:prSet custT="1"/>
      <dgm:spPr>
        <a:noFill/>
      </dgm:spPr>
      <dgm:t>
        <a:bodyPr/>
        <a:lstStyle/>
        <a:p>
          <a:pPr algn="ctr"/>
          <a:r>
            <a:rPr lang="en-US" sz="1800" b="1" baseline="0" dirty="0"/>
            <a:t>Is this an “Action which may significantly affect the environment”?</a:t>
          </a:r>
        </a:p>
      </dgm:t>
    </dgm:pt>
    <dgm:pt modelId="{EF0B529F-D09A-4F90-AF78-54EDCE39980F}" type="parTrans" cxnId="{4E84C852-BB2B-42AA-AEFF-7F1E52E20A54}">
      <dgm:prSet/>
      <dgm:spPr/>
      <dgm:t>
        <a:bodyPr/>
        <a:lstStyle/>
        <a:p>
          <a:pPr algn="ctr"/>
          <a:endParaRPr lang="en-US" sz="1800" b="1"/>
        </a:p>
      </dgm:t>
    </dgm:pt>
    <dgm:pt modelId="{9EFA6516-8272-4BC0-9F95-B1A00CCAE35E}" type="sibTrans" cxnId="{4E84C852-BB2B-42AA-AEFF-7F1E52E20A54}">
      <dgm:prSet/>
      <dgm:spPr/>
      <dgm:t>
        <a:bodyPr/>
        <a:lstStyle/>
        <a:p>
          <a:pPr algn="ctr"/>
          <a:endParaRPr lang="en-US" sz="1800" b="1"/>
        </a:p>
      </dgm:t>
    </dgm:pt>
    <dgm:pt modelId="{6AEE2308-F361-4DF9-9886-A081020BCBE8}" type="pres">
      <dgm:prSet presAssocID="{CDDD5688-F4C7-4D39-A0D2-D86A71170724}" presName="outerComposite" presStyleCnt="0">
        <dgm:presLayoutVars>
          <dgm:chMax val="5"/>
          <dgm:dir/>
          <dgm:resizeHandles val="exact"/>
        </dgm:presLayoutVars>
      </dgm:prSet>
      <dgm:spPr/>
    </dgm:pt>
    <dgm:pt modelId="{31410F2D-DC1B-4578-8F7B-B7350EE79291}" type="pres">
      <dgm:prSet presAssocID="{CDDD5688-F4C7-4D39-A0D2-D86A71170724}" presName="dummyMaxCanvas" presStyleCnt="0">
        <dgm:presLayoutVars/>
      </dgm:prSet>
      <dgm:spPr/>
    </dgm:pt>
    <dgm:pt modelId="{2AF17A19-CCA5-4D1B-AE63-ED182233A424}" type="pres">
      <dgm:prSet presAssocID="{CDDD5688-F4C7-4D39-A0D2-D86A71170724}" presName="TwoNodes_1" presStyleLbl="node1" presStyleIdx="0" presStyleCnt="2">
        <dgm:presLayoutVars>
          <dgm:bulletEnabled val="1"/>
        </dgm:presLayoutVars>
      </dgm:prSet>
      <dgm:spPr/>
    </dgm:pt>
    <dgm:pt modelId="{05C934DD-78B8-484F-89F3-FBA0B5C3F98E}" type="pres">
      <dgm:prSet presAssocID="{CDDD5688-F4C7-4D39-A0D2-D86A71170724}" presName="TwoNodes_2" presStyleLbl="node1" presStyleIdx="1" presStyleCnt="2">
        <dgm:presLayoutVars>
          <dgm:bulletEnabled val="1"/>
        </dgm:presLayoutVars>
      </dgm:prSet>
      <dgm:spPr/>
    </dgm:pt>
    <dgm:pt modelId="{3B941966-3C23-4CCC-AAF8-34EFCBC233EA}" type="pres">
      <dgm:prSet presAssocID="{CDDD5688-F4C7-4D39-A0D2-D86A71170724}" presName="TwoConn_1-2" presStyleLbl="fgAccFollowNode1" presStyleIdx="0" presStyleCnt="1">
        <dgm:presLayoutVars>
          <dgm:bulletEnabled val="1"/>
        </dgm:presLayoutVars>
      </dgm:prSet>
      <dgm:spPr/>
    </dgm:pt>
    <dgm:pt modelId="{AA532C5C-4E4F-41DC-ADB2-64B8EA45E0B0}" type="pres">
      <dgm:prSet presAssocID="{CDDD5688-F4C7-4D39-A0D2-D86A71170724}" presName="TwoNodes_1_text" presStyleLbl="node1" presStyleIdx="1" presStyleCnt="2">
        <dgm:presLayoutVars>
          <dgm:bulletEnabled val="1"/>
        </dgm:presLayoutVars>
      </dgm:prSet>
      <dgm:spPr/>
    </dgm:pt>
    <dgm:pt modelId="{6B86541B-75E5-462F-B56C-3E14952D7D11}" type="pres">
      <dgm:prSet presAssocID="{CDDD5688-F4C7-4D39-A0D2-D86A71170724}" presName="TwoNodes_2_text" presStyleLbl="node1" presStyleIdx="1" presStyleCnt="2">
        <dgm:presLayoutVars>
          <dgm:bulletEnabled val="1"/>
        </dgm:presLayoutVars>
      </dgm:prSet>
      <dgm:spPr/>
    </dgm:pt>
  </dgm:ptLst>
  <dgm:cxnLst>
    <dgm:cxn modelId="{3BE9B21C-061F-46FD-81A6-5404B99911B5}" type="presOf" srcId="{CDDD5688-F4C7-4D39-A0D2-D86A71170724}" destId="{6AEE2308-F361-4DF9-9886-A081020BCBE8}" srcOrd="0" destOrd="0" presId="urn:microsoft.com/office/officeart/2005/8/layout/vProcess5"/>
    <dgm:cxn modelId="{B53C942D-E7A6-40D3-8A3A-CF400F27B44B}" type="presOf" srcId="{1E2FC3A3-09CB-43E9-95E0-0384EFE12D76}" destId="{3B941966-3C23-4CCC-AAF8-34EFCBC233EA}" srcOrd="0" destOrd="0" presId="urn:microsoft.com/office/officeart/2005/8/layout/vProcess5"/>
    <dgm:cxn modelId="{72083E37-BF99-4FA8-8564-4F6C4F5ECBDF}" type="presOf" srcId="{B59914B8-DE5B-4A2D-9349-DD26D2FCA0D7}" destId="{05C934DD-78B8-484F-89F3-FBA0B5C3F98E}" srcOrd="0" destOrd="0" presId="urn:microsoft.com/office/officeart/2005/8/layout/vProcess5"/>
    <dgm:cxn modelId="{4E84C852-BB2B-42AA-AEFF-7F1E52E20A54}" srcId="{CDDD5688-F4C7-4D39-A0D2-D86A71170724}" destId="{B59914B8-DE5B-4A2D-9349-DD26D2FCA0D7}" srcOrd="1" destOrd="0" parTransId="{EF0B529F-D09A-4F90-AF78-54EDCE39980F}" sibTransId="{9EFA6516-8272-4BC0-9F95-B1A00CCAE35E}"/>
    <dgm:cxn modelId="{58CED1A1-227E-4F58-B928-262335102C2C}" type="presOf" srcId="{AEDE751B-BDB4-407A-A443-F708E4FBB4F8}" destId="{2AF17A19-CCA5-4D1B-AE63-ED182233A424}" srcOrd="0" destOrd="0" presId="urn:microsoft.com/office/officeart/2005/8/layout/vProcess5"/>
    <dgm:cxn modelId="{2C642FAE-56C7-4EC8-BBAC-597743C024E9}" type="presOf" srcId="{AEDE751B-BDB4-407A-A443-F708E4FBB4F8}" destId="{AA532C5C-4E4F-41DC-ADB2-64B8EA45E0B0}" srcOrd="1" destOrd="0" presId="urn:microsoft.com/office/officeart/2005/8/layout/vProcess5"/>
    <dgm:cxn modelId="{398FE9B6-79E6-43F8-ACA4-854EF229ED8D}" srcId="{CDDD5688-F4C7-4D39-A0D2-D86A71170724}" destId="{AEDE751B-BDB4-407A-A443-F708E4FBB4F8}" srcOrd="0" destOrd="0" parTransId="{18176FF7-760E-4086-A33A-5EE7816DDEC8}" sibTransId="{1E2FC3A3-09CB-43E9-95E0-0384EFE12D76}"/>
    <dgm:cxn modelId="{ED47A4B8-1D2E-4F1A-9742-20C3DCF5DFEE}" type="presOf" srcId="{B59914B8-DE5B-4A2D-9349-DD26D2FCA0D7}" destId="{6B86541B-75E5-462F-B56C-3E14952D7D11}" srcOrd="1" destOrd="0" presId="urn:microsoft.com/office/officeart/2005/8/layout/vProcess5"/>
    <dgm:cxn modelId="{38F8BBC2-1139-47DB-BC8D-2D92E816EB6F}" type="presParOf" srcId="{6AEE2308-F361-4DF9-9886-A081020BCBE8}" destId="{31410F2D-DC1B-4578-8F7B-B7350EE79291}" srcOrd="0" destOrd="0" presId="urn:microsoft.com/office/officeart/2005/8/layout/vProcess5"/>
    <dgm:cxn modelId="{6BE8E9EA-7DBB-4C1F-9E24-A7D96080E09C}" type="presParOf" srcId="{6AEE2308-F361-4DF9-9886-A081020BCBE8}" destId="{2AF17A19-CCA5-4D1B-AE63-ED182233A424}" srcOrd="1" destOrd="0" presId="urn:microsoft.com/office/officeart/2005/8/layout/vProcess5"/>
    <dgm:cxn modelId="{D92BBCF3-A93B-4A55-90FE-35E66CA575B8}" type="presParOf" srcId="{6AEE2308-F361-4DF9-9886-A081020BCBE8}" destId="{05C934DD-78B8-484F-89F3-FBA0B5C3F98E}" srcOrd="2" destOrd="0" presId="urn:microsoft.com/office/officeart/2005/8/layout/vProcess5"/>
    <dgm:cxn modelId="{D577B16A-5AD0-4C36-817B-E77D90EB23D6}" type="presParOf" srcId="{6AEE2308-F361-4DF9-9886-A081020BCBE8}" destId="{3B941966-3C23-4CCC-AAF8-34EFCBC233EA}" srcOrd="3" destOrd="0" presId="urn:microsoft.com/office/officeart/2005/8/layout/vProcess5"/>
    <dgm:cxn modelId="{9CE7C377-3FB4-4B14-B3F1-7B79D45DFDE5}" type="presParOf" srcId="{6AEE2308-F361-4DF9-9886-A081020BCBE8}" destId="{AA532C5C-4E4F-41DC-ADB2-64B8EA45E0B0}" srcOrd="4" destOrd="0" presId="urn:microsoft.com/office/officeart/2005/8/layout/vProcess5"/>
    <dgm:cxn modelId="{E1446C62-44D8-40FD-A979-89C4923CEF0A}" type="presParOf" srcId="{6AEE2308-F361-4DF9-9886-A081020BCBE8}" destId="{6B86541B-75E5-462F-B56C-3E14952D7D11}" srcOrd="5"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DD5688-F4C7-4D39-A0D2-D86A7117072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AEDE751B-BDB4-407A-A443-F708E4FBB4F8}">
      <dgm:prSet phldrT="[Text]" custT="1"/>
      <dgm:spPr/>
      <dgm:t>
        <a:bodyPr/>
        <a:lstStyle/>
        <a:p>
          <a:pPr algn="ctr"/>
          <a:r>
            <a:rPr lang="en-US" sz="1800" b="0" dirty="0"/>
            <a:t>Agency initiates an </a:t>
          </a:r>
          <a:r>
            <a:rPr lang="en-US" sz="1800" b="1" dirty="0"/>
            <a:t>Action</a:t>
          </a:r>
        </a:p>
      </dgm:t>
    </dgm:pt>
    <dgm:pt modelId="{18176FF7-760E-4086-A33A-5EE7816DDEC8}" type="parTrans" cxnId="{398FE9B6-79E6-43F8-ACA4-854EF229ED8D}">
      <dgm:prSet/>
      <dgm:spPr/>
      <dgm:t>
        <a:bodyPr/>
        <a:lstStyle/>
        <a:p>
          <a:pPr algn="ctr"/>
          <a:endParaRPr lang="en-US" sz="1800" b="1"/>
        </a:p>
      </dgm:t>
    </dgm:pt>
    <dgm:pt modelId="{1E2FC3A3-09CB-43E9-95E0-0384EFE12D76}" type="sibTrans" cxnId="{398FE9B6-79E6-43F8-ACA4-854EF229ED8D}">
      <dgm:prSet custT="1"/>
      <dgm:spPr>
        <a:noFill/>
        <a:ln>
          <a:noFill/>
        </a:ln>
      </dgm:spPr>
      <dgm:t>
        <a:bodyPr/>
        <a:lstStyle/>
        <a:p>
          <a:pPr algn="ctr"/>
          <a:endParaRPr lang="en-US" sz="1800" b="1"/>
        </a:p>
      </dgm:t>
    </dgm:pt>
    <dgm:pt modelId="{B59914B8-DE5B-4A2D-9349-DD26D2FCA0D7}">
      <dgm:prSet custT="1"/>
      <dgm:spPr>
        <a:noFill/>
      </dgm:spPr>
      <dgm:t>
        <a:bodyPr/>
        <a:lstStyle/>
        <a:p>
          <a:pPr algn="ctr"/>
          <a:r>
            <a:rPr lang="en-US" sz="1800" b="1" baseline="0" dirty="0"/>
            <a:t>Is this an “Action which may significantly affect the environment”?</a:t>
          </a:r>
        </a:p>
      </dgm:t>
    </dgm:pt>
    <dgm:pt modelId="{EF0B529F-D09A-4F90-AF78-54EDCE39980F}" type="parTrans" cxnId="{4E84C852-BB2B-42AA-AEFF-7F1E52E20A54}">
      <dgm:prSet/>
      <dgm:spPr/>
      <dgm:t>
        <a:bodyPr/>
        <a:lstStyle/>
        <a:p>
          <a:pPr algn="ctr"/>
          <a:endParaRPr lang="en-US" sz="1800" b="1"/>
        </a:p>
      </dgm:t>
    </dgm:pt>
    <dgm:pt modelId="{9EFA6516-8272-4BC0-9F95-B1A00CCAE35E}" type="sibTrans" cxnId="{4E84C852-BB2B-42AA-AEFF-7F1E52E20A54}">
      <dgm:prSet/>
      <dgm:spPr/>
      <dgm:t>
        <a:bodyPr/>
        <a:lstStyle/>
        <a:p>
          <a:pPr algn="ctr"/>
          <a:endParaRPr lang="en-US" sz="1800" b="1"/>
        </a:p>
      </dgm:t>
    </dgm:pt>
    <dgm:pt modelId="{6AEE2308-F361-4DF9-9886-A081020BCBE8}" type="pres">
      <dgm:prSet presAssocID="{CDDD5688-F4C7-4D39-A0D2-D86A71170724}" presName="outerComposite" presStyleCnt="0">
        <dgm:presLayoutVars>
          <dgm:chMax val="5"/>
          <dgm:dir/>
          <dgm:resizeHandles val="exact"/>
        </dgm:presLayoutVars>
      </dgm:prSet>
      <dgm:spPr/>
    </dgm:pt>
    <dgm:pt modelId="{31410F2D-DC1B-4578-8F7B-B7350EE79291}" type="pres">
      <dgm:prSet presAssocID="{CDDD5688-F4C7-4D39-A0D2-D86A71170724}" presName="dummyMaxCanvas" presStyleCnt="0">
        <dgm:presLayoutVars/>
      </dgm:prSet>
      <dgm:spPr/>
    </dgm:pt>
    <dgm:pt modelId="{2AF17A19-CCA5-4D1B-AE63-ED182233A424}" type="pres">
      <dgm:prSet presAssocID="{CDDD5688-F4C7-4D39-A0D2-D86A71170724}" presName="TwoNodes_1" presStyleLbl="node1" presStyleIdx="0" presStyleCnt="2">
        <dgm:presLayoutVars>
          <dgm:bulletEnabled val="1"/>
        </dgm:presLayoutVars>
      </dgm:prSet>
      <dgm:spPr/>
    </dgm:pt>
    <dgm:pt modelId="{05C934DD-78B8-484F-89F3-FBA0B5C3F98E}" type="pres">
      <dgm:prSet presAssocID="{CDDD5688-F4C7-4D39-A0D2-D86A71170724}" presName="TwoNodes_2" presStyleLbl="node1" presStyleIdx="1" presStyleCnt="2">
        <dgm:presLayoutVars>
          <dgm:bulletEnabled val="1"/>
        </dgm:presLayoutVars>
      </dgm:prSet>
      <dgm:spPr/>
    </dgm:pt>
    <dgm:pt modelId="{3B941966-3C23-4CCC-AAF8-34EFCBC233EA}" type="pres">
      <dgm:prSet presAssocID="{CDDD5688-F4C7-4D39-A0D2-D86A71170724}" presName="TwoConn_1-2" presStyleLbl="fgAccFollowNode1" presStyleIdx="0" presStyleCnt="1">
        <dgm:presLayoutVars>
          <dgm:bulletEnabled val="1"/>
        </dgm:presLayoutVars>
      </dgm:prSet>
      <dgm:spPr/>
    </dgm:pt>
    <dgm:pt modelId="{AA532C5C-4E4F-41DC-ADB2-64B8EA45E0B0}" type="pres">
      <dgm:prSet presAssocID="{CDDD5688-F4C7-4D39-A0D2-D86A71170724}" presName="TwoNodes_1_text" presStyleLbl="node1" presStyleIdx="1" presStyleCnt="2">
        <dgm:presLayoutVars>
          <dgm:bulletEnabled val="1"/>
        </dgm:presLayoutVars>
      </dgm:prSet>
      <dgm:spPr/>
    </dgm:pt>
    <dgm:pt modelId="{6B86541B-75E5-462F-B56C-3E14952D7D11}" type="pres">
      <dgm:prSet presAssocID="{CDDD5688-F4C7-4D39-A0D2-D86A71170724}" presName="TwoNodes_2_text" presStyleLbl="node1" presStyleIdx="1" presStyleCnt="2">
        <dgm:presLayoutVars>
          <dgm:bulletEnabled val="1"/>
        </dgm:presLayoutVars>
      </dgm:prSet>
      <dgm:spPr/>
    </dgm:pt>
  </dgm:ptLst>
  <dgm:cxnLst>
    <dgm:cxn modelId="{3BE9B21C-061F-46FD-81A6-5404B99911B5}" type="presOf" srcId="{CDDD5688-F4C7-4D39-A0D2-D86A71170724}" destId="{6AEE2308-F361-4DF9-9886-A081020BCBE8}" srcOrd="0" destOrd="0" presId="urn:microsoft.com/office/officeart/2005/8/layout/vProcess5"/>
    <dgm:cxn modelId="{B53C942D-E7A6-40D3-8A3A-CF400F27B44B}" type="presOf" srcId="{1E2FC3A3-09CB-43E9-95E0-0384EFE12D76}" destId="{3B941966-3C23-4CCC-AAF8-34EFCBC233EA}" srcOrd="0" destOrd="0" presId="urn:microsoft.com/office/officeart/2005/8/layout/vProcess5"/>
    <dgm:cxn modelId="{72083E37-BF99-4FA8-8564-4F6C4F5ECBDF}" type="presOf" srcId="{B59914B8-DE5B-4A2D-9349-DD26D2FCA0D7}" destId="{05C934DD-78B8-484F-89F3-FBA0B5C3F98E}" srcOrd="0" destOrd="0" presId="urn:microsoft.com/office/officeart/2005/8/layout/vProcess5"/>
    <dgm:cxn modelId="{4E84C852-BB2B-42AA-AEFF-7F1E52E20A54}" srcId="{CDDD5688-F4C7-4D39-A0D2-D86A71170724}" destId="{B59914B8-DE5B-4A2D-9349-DD26D2FCA0D7}" srcOrd="1" destOrd="0" parTransId="{EF0B529F-D09A-4F90-AF78-54EDCE39980F}" sibTransId="{9EFA6516-8272-4BC0-9F95-B1A00CCAE35E}"/>
    <dgm:cxn modelId="{58CED1A1-227E-4F58-B928-262335102C2C}" type="presOf" srcId="{AEDE751B-BDB4-407A-A443-F708E4FBB4F8}" destId="{2AF17A19-CCA5-4D1B-AE63-ED182233A424}" srcOrd="0" destOrd="0" presId="urn:microsoft.com/office/officeart/2005/8/layout/vProcess5"/>
    <dgm:cxn modelId="{2C642FAE-56C7-4EC8-BBAC-597743C024E9}" type="presOf" srcId="{AEDE751B-BDB4-407A-A443-F708E4FBB4F8}" destId="{AA532C5C-4E4F-41DC-ADB2-64B8EA45E0B0}" srcOrd="1" destOrd="0" presId="urn:microsoft.com/office/officeart/2005/8/layout/vProcess5"/>
    <dgm:cxn modelId="{398FE9B6-79E6-43F8-ACA4-854EF229ED8D}" srcId="{CDDD5688-F4C7-4D39-A0D2-D86A71170724}" destId="{AEDE751B-BDB4-407A-A443-F708E4FBB4F8}" srcOrd="0" destOrd="0" parTransId="{18176FF7-760E-4086-A33A-5EE7816DDEC8}" sibTransId="{1E2FC3A3-09CB-43E9-95E0-0384EFE12D76}"/>
    <dgm:cxn modelId="{ED47A4B8-1D2E-4F1A-9742-20C3DCF5DFEE}" type="presOf" srcId="{B59914B8-DE5B-4A2D-9349-DD26D2FCA0D7}" destId="{6B86541B-75E5-462F-B56C-3E14952D7D11}" srcOrd="1" destOrd="0" presId="urn:microsoft.com/office/officeart/2005/8/layout/vProcess5"/>
    <dgm:cxn modelId="{38F8BBC2-1139-47DB-BC8D-2D92E816EB6F}" type="presParOf" srcId="{6AEE2308-F361-4DF9-9886-A081020BCBE8}" destId="{31410F2D-DC1B-4578-8F7B-B7350EE79291}" srcOrd="0" destOrd="0" presId="urn:microsoft.com/office/officeart/2005/8/layout/vProcess5"/>
    <dgm:cxn modelId="{6BE8E9EA-7DBB-4C1F-9E24-A7D96080E09C}" type="presParOf" srcId="{6AEE2308-F361-4DF9-9886-A081020BCBE8}" destId="{2AF17A19-CCA5-4D1B-AE63-ED182233A424}" srcOrd="1" destOrd="0" presId="urn:microsoft.com/office/officeart/2005/8/layout/vProcess5"/>
    <dgm:cxn modelId="{D92BBCF3-A93B-4A55-90FE-35E66CA575B8}" type="presParOf" srcId="{6AEE2308-F361-4DF9-9886-A081020BCBE8}" destId="{05C934DD-78B8-484F-89F3-FBA0B5C3F98E}" srcOrd="2" destOrd="0" presId="urn:microsoft.com/office/officeart/2005/8/layout/vProcess5"/>
    <dgm:cxn modelId="{D577B16A-5AD0-4C36-817B-E77D90EB23D6}" type="presParOf" srcId="{6AEE2308-F361-4DF9-9886-A081020BCBE8}" destId="{3B941966-3C23-4CCC-AAF8-34EFCBC233EA}" srcOrd="3" destOrd="0" presId="urn:microsoft.com/office/officeart/2005/8/layout/vProcess5"/>
    <dgm:cxn modelId="{9CE7C377-3FB4-4B14-B3F1-7B79D45DFDE5}" type="presParOf" srcId="{6AEE2308-F361-4DF9-9886-A081020BCBE8}" destId="{AA532C5C-4E4F-41DC-ADB2-64B8EA45E0B0}" srcOrd="4" destOrd="0" presId="urn:microsoft.com/office/officeart/2005/8/layout/vProcess5"/>
    <dgm:cxn modelId="{E1446C62-44D8-40FD-A979-89C4923CEF0A}" type="presParOf" srcId="{6AEE2308-F361-4DF9-9886-A081020BCBE8}" destId="{6B86541B-75E5-462F-B56C-3E14952D7D11}" srcOrd="5"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DD5688-F4C7-4D39-A0D2-D86A7117072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AEDE751B-BDB4-407A-A443-F708E4FBB4F8}">
      <dgm:prSet phldrT="[Text]" custT="1"/>
      <dgm:spPr/>
      <dgm:t>
        <a:bodyPr/>
        <a:lstStyle/>
        <a:p>
          <a:pPr algn="ctr"/>
          <a:r>
            <a:rPr lang="en-US" sz="1800" b="0" dirty="0"/>
            <a:t>Agency initiates an </a:t>
          </a:r>
          <a:r>
            <a:rPr lang="en-US" sz="1800" b="1" dirty="0"/>
            <a:t>Action</a:t>
          </a:r>
        </a:p>
      </dgm:t>
    </dgm:pt>
    <dgm:pt modelId="{18176FF7-760E-4086-A33A-5EE7816DDEC8}" type="parTrans" cxnId="{398FE9B6-79E6-43F8-ACA4-854EF229ED8D}">
      <dgm:prSet/>
      <dgm:spPr/>
      <dgm:t>
        <a:bodyPr/>
        <a:lstStyle/>
        <a:p>
          <a:pPr algn="ctr"/>
          <a:endParaRPr lang="en-US" sz="1800" b="1"/>
        </a:p>
      </dgm:t>
    </dgm:pt>
    <dgm:pt modelId="{1E2FC3A3-09CB-43E9-95E0-0384EFE12D76}" type="sibTrans" cxnId="{398FE9B6-79E6-43F8-ACA4-854EF229ED8D}">
      <dgm:prSet custT="1"/>
      <dgm:spPr>
        <a:noFill/>
        <a:ln>
          <a:noFill/>
        </a:ln>
      </dgm:spPr>
      <dgm:t>
        <a:bodyPr/>
        <a:lstStyle/>
        <a:p>
          <a:pPr algn="ctr"/>
          <a:endParaRPr lang="en-US" sz="1800" b="1"/>
        </a:p>
      </dgm:t>
    </dgm:pt>
    <dgm:pt modelId="{B59914B8-DE5B-4A2D-9349-DD26D2FCA0D7}">
      <dgm:prSet custT="1"/>
      <dgm:spPr>
        <a:noFill/>
      </dgm:spPr>
      <dgm:t>
        <a:bodyPr/>
        <a:lstStyle/>
        <a:p>
          <a:pPr algn="ctr"/>
          <a:r>
            <a:rPr lang="en-US" sz="1800" b="1" baseline="0" dirty="0"/>
            <a:t>Is this an “Action which may significantly affect the environment”?</a:t>
          </a:r>
        </a:p>
      </dgm:t>
    </dgm:pt>
    <dgm:pt modelId="{EF0B529F-D09A-4F90-AF78-54EDCE39980F}" type="parTrans" cxnId="{4E84C852-BB2B-42AA-AEFF-7F1E52E20A54}">
      <dgm:prSet/>
      <dgm:spPr/>
      <dgm:t>
        <a:bodyPr/>
        <a:lstStyle/>
        <a:p>
          <a:pPr algn="ctr"/>
          <a:endParaRPr lang="en-US" sz="1800" b="1"/>
        </a:p>
      </dgm:t>
    </dgm:pt>
    <dgm:pt modelId="{9EFA6516-8272-4BC0-9F95-B1A00CCAE35E}" type="sibTrans" cxnId="{4E84C852-BB2B-42AA-AEFF-7F1E52E20A54}">
      <dgm:prSet/>
      <dgm:spPr/>
      <dgm:t>
        <a:bodyPr/>
        <a:lstStyle/>
        <a:p>
          <a:pPr algn="ctr"/>
          <a:endParaRPr lang="en-US" sz="1800" b="1"/>
        </a:p>
      </dgm:t>
    </dgm:pt>
    <dgm:pt modelId="{6AEE2308-F361-4DF9-9886-A081020BCBE8}" type="pres">
      <dgm:prSet presAssocID="{CDDD5688-F4C7-4D39-A0D2-D86A71170724}" presName="outerComposite" presStyleCnt="0">
        <dgm:presLayoutVars>
          <dgm:chMax val="5"/>
          <dgm:dir/>
          <dgm:resizeHandles val="exact"/>
        </dgm:presLayoutVars>
      </dgm:prSet>
      <dgm:spPr/>
    </dgm:pt>
    <dgm:pt modelId="{31410F2D-DC1B-4578-8F7B-B7350EE79291}" type="pres">
      <dgm:prSet presAssocID="{CDDD5688-F4C7-4D39-A0D2-D86A71170724}" presName="dummyMaxCanvas" presStyleCnt="0">
        <dgm:presLayoutVars/>
      </dgm:prSet>
      <dgm:spPr/>
    </dgm:pt>
    <dgm:pt modelId="{2AF17A19-CCA5-4D1B-AE63-ED182233A424}" type="pres">
      <dgm:prSet presAssocID="{CDDD5688-F4C7-4D39-A0D2-D86A71170724}" presName="TwoNodes_1" presStyleLbl="node1" presStyleIdx="0" presStyleCnt="2">
        <dgm:presLayoutVars>
          <dgm:bulletEnabled val="1"/>
        </dgm:presLayoutVars>
      </dgm:prSet>
      <dgm:spPr/>
    </dgm:pt>
    <dgm:pt modelId="{05C934DD-78B8-484F-89F3-FBA0B5C3F98E}" type="pres">
      <dgm:prSet presAssocID="{CDDD5688-F4C7-4D39-A0D2-D86A71170724}" presName="TwoNodes_2" presStyleLbl="node1" presStyleIdx="1" presStyleCnt="2">
        <dgm:presLayoutVars>
          <dgm:bulletEnabled val="1"/>
        </dgm:presLayoutVars>
      </dgm:prSet>
      <dgm:spPr/>
    </dgm:pt>
    <dgm:pt modelId="{3B941966-3C23-4CCC-AAF8-34EFCBC233EA}" type="pres">
      <dgm:prSet presAssocID="{CDDD5688-F4C7-4D39-A0D2-D86A71170724}" presName="TwoConn_1-2" presStyleLbl="fgAccFollowNode1" presStyleIdx="0" presStyleCnt="1">
        <dgm:presLayoutVars>
          <dgm:bulletEnabled val="1"/>
        </dgm:presLayoutVars>
      </dgm:prSet>
      <dgm:spPr/>
    </dgm:pt>
    <dgm:pt modelId="{AA532C5C-4E4F-41DC-ADB2-64B8EA45E0B0}" type="pres">
      <dgm:prSet presAssocID="{CDDD5688-F4C7-4D39-A0D2-D86A71170724}" presName="TwoNodes_1_text" presStyleLbl="node1" presStyleIdx="1" presStyleCnt="2">
        <dgm:presLayoutVars>
          <dgm:bulletEnabled val="1"/>
        </dgm:presLayoutVars>
      </dgm:prSet>
      <dgm:spPr/>
    </dgm:pt>
    <dgm:pt modelId="{6B86541B-75E5-462F-B56C-3E14952D7D11}" type="pres">
      <dgm:prSet presAssocID="{CDDD5688-F4C7-4D39-A0D2-D86A71170724}" presName="TwoNodes_2_text" presStyleLbl="node1" presStyleIdx="1" presStyleCnt="2">
        <dgm:presLayoutVars>
          <dgm:bulletEnabled val="1"/>
        </dgm:presLayoutVars>
      </dgm:prSet>
      <dgm:spPr/>
    </dgm:pt>
  </dgm:ptLst>
  <dgm:cxnLst>
    <dgm:cxn modelId="{3BE9B21C-061F-46FD-81A6-5404B99911B5}" type="presOf" srcId="{CDDD5688-F4C7-4D39-A0D2-D86A71170724}" destId="{6AEE2308-F361-4DF9-9886-A081020BCBE8}" srcOrd="0" destOrd="0" presId="urn:microsoft.com/office/officeart/2005/8/layout/vProcess5"/>
    <dgm:cxn modelId="{B53C942D-E7A6-40D3-8A3A-CF400F27B44B}" type="presOf" srcId="{1E2FC3A3-09CB-43E9-95E0-0384EFE12D76}" destId="{3B941966-3C23-4CCC-AAF8-34EFCBC233EA}" srcOrd="0" destOrd="0" presId="urn:microsoft.com/office/officeart/2005/8/layout/vProcess5"/>
    <dgm:cxn modelId="{72083E37-BF99-4FA8-8564-4F6C4F5ECBDF}" type="presOf" srcId="{B59914B8-DE5B-4A2D-9349-DD26D2FCA0D7}" destId="{05C934DD-78B8-484F-89F3-FBA0B5C3F98E}" srcOrd="0" destOrd="0" presId="urn:microsoft.com/office/officeart/2005/8/layout/vProcess5"/>
    <dgm:cxn modelId="{4E84C852-BB2B-42AA-AEFF-7F1E52E20A54}" srcId="{CDDD5688-F4C7-4D39-A0D2-D86A71170724}" destId="{B59914B8-DE5B-4A2D-9349-DD26D2FCA0D7}" srcOrd="1" destOrd="0" parTransId="{EF0B529F-D09A-4F90-AF78-54EDCE39980F}" sibTransId="{9EFA6516-8272-4BC0-9F95-B1A00CCAE35E}"/>
    <dgm:cxn modelId="{58CED1A1-227E-4F58-B928-262335102C2C}" type="presOf" srcId="{AEDE751B-BDB4-407A-A443-F708E4FBB4F8}" destId="{2AF17A19-CCA5-4D1B-AE63-ED182233A424}" srcOrd="0" destOrd="0" presId="urn:microsoft.com/office/officeart/2005/8/layout/vProcess5"/>
    <dgm:cxn modelId="{2C642FAE-56C7-4EC8-BBAC-597743C024E9}" type="presOf" srcId="{AEDE751B-BDB4-407A-A443-F708E4FBB4F8}" destId="{AA532C5C-4E4F-41DC-ADB2-64B8EA45E0B0}" srcOrd="1" destOrd="0" presId="urn:microsoft.com/office/officeart/2005/8/layout/vProcess5"/>
    <dgm:cxn modelId="{398FE9B6-79E6-43F8-ACA4-854EF229ED8D}" srcId="{CDDD5688-F4C7-4D39-A0D2-D86A71170724}" destId="{AEDE751B-BDB4-407A-A443-F708E4FBB4F8}" srcOrd="0" destOrd="0" parTransId="{18176FF7-760E-4086-A33A-5EE7816DDEC8}" sibTransId="{1E2FC3A3-09CB-43E9-95E0-0384EFE12D76}"/>
    <dgm:cxn modelId="{ED47A4B8-1D2E-4F1A-9742-20C3DCF5DFEE}" type="presOf" srcId="{B59914B8-DE5B-4A2D-9349-DD26D2FCA0D7}" destId="{6B86541B-75E5-462F-B56C-3E14952D7D11}" srcOrd="1" destOrd="0" presId="urn:microsoft.com/office/officeart/2005/8/layout/vProcess5"/>
    <dgm:cxn modelId="{38F8BBC2-1139-47DB-BC8D-2D92E816EB6F}" type="presParOf" srcId="{6AEE2308-F361-4DF9-9886-A081020BCBE8}" destId="{31410F2D-DC1B-4578-8F7B-B7350EE79291}" srcOrd="0" destOrd="0" presId="urn:microsoft.com/office/officeart/2005/8/layout/vProcess5"/>
    <dgm:cxn modelId="{6BE8E9EA-7DBB-4C1F-9E24-A7D96080E09C}" type="presParOf" srcId="{6AEE2308-F361-4DF9-9886-A081020BCBE8}" destId="{2AF17A19-CCA5-4D1B-AE63-ED182233A424}" srcOrd="1" destOrd="0" presId="urn:microsoft.com/office/officeart/2005/8/layout/vProcess5"/>
    <dgm:cxn modelId="{D92BBCF3-A93B-4A55-90FE-35E66CA575B8}" type="presParOf" srcId="{6AEE2308-F361-4DF9-9886-A081020BCBE8}" destId="{05C934DD-78B8-484F-89F3-FBA0B5C3F98E}" srcOrd="2" destOrd="0" presId="urn:microsoft.com/office/officeart/2005/8/layout/vProcess5"/>
    <dgm:cxn modelId="{D577B16A-5AD0-4C36-817B-E77D90EB23D6}" type="presParOf" srcId="{6AEE2308-F361-4DF9-9886-A081020BCBE8}" destId="{3B941966-3C23-4CCC-AAF8-34EFCBC233EA}" srcOrd="3" destOrd="0" presId="urn:microsoft.com/office/officeart/2005/8/layout/vProcess5"/>
    <dgm:cxn modelId="{9CE7C377-3FB4-4B14-B3F1-7B79D45DFDE5}" type="presParOf" srcId="{6AEE2308-F361-4DF9-9886-A081020BCBE8}" destId="{AA532C5C-4E4F-41DC-ADB2-64B8EA45E0B0}" srcOrd="4" destOrd="0" presId="urn:microsoft.com/office/officeart/2005/8/layout/vProcess5"/>
    <dgm:cxn modelId="{E1446C62-44D8-40FD-A979-89C4923CEF0A}" type="presParOf" srcId="{6AEE2308-F361-4DF9-9886-A081020BCBE8}" destId="{6B86541B-75E5-462F-B56C-3E14952D7D11}" srcOrd="5"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DD5688-F4C7-4D39-A0D2-D86A7117072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AEDE751B-BDB4-407A-A443-F708E4FBB4F8}">
      <dgm:prSet phldrT="[Text]" custT="1"/>
      <dgm:spPr/>
      <dgm:t>
        <a:bodyPr/>
        <a:lstStyle/>
        <a:p>
          <a:pPr algn="ctr"/>
          <a:r>
            <a:rPr lang="en-US" sz="1800" b="0" dirty="0"/>
            <a:t>Agency initiates an </a:t>
          </a:r>
          <a:r>
            <a:rPr lang="en-US" sz="1800" b="1" dirty="0"/>
            <a:t>Action</a:t>
          </a:r>
        </a:p>
      </dgm:t>
    </dgm:pt>
    <dgm:pt modelId="{18176FF7-760E-4086-A33A-5EE7816DDEC8}" type="parTrans" cxnId="{398FE9B6-79E6-43F8-ACA4-854EF229ED8D}">
      <dgm:prSet/>
      <dgm:spPr/>
      <dgm:t>
        <a:bodyPr/>
        <a:lstStyle/>
        <a:p>
          <a:pPr algn="ctr"/>
          <a:endParaRPr lang="en-US" sz="1800" b="1"/>
        </a:p>
      </dgm:t>
    </dgm:pt>
    <dgm:pt modelId="{1E2FC3A3-09CB-43E9-95E0-0384EFE12D76}" type="sibTrans" cxnId="{398FE9B6-79E6-43F8-ACA4-854EF229ED8D}">
      <dgm:prSet custT="1"/>
      <dgm:spPr>
        <a:noFill/>
        <a:ln>
          <a:noFill/>
        </a:ln>
      </dgm:spPr>
      <dgm:t>
        <a:bodyPr/>
        <a:lstStyle/>
        <a:p>
          <a:pPr algn="ctr"/>
          <a:endParaRPr lang="en-US" sz="1800" b="1"/>
        </a:p>
      </dgm:t>
    </dgm:pt>
    <dgm:pt modelId="{B59914B8-DE5B-4A2D-9349-DD26D2FCA0D7}">
      <dgm:prSet custT="1"/>
      <dgm:spPr>
        <a:noFill/>
      </dgm:spPr>
      <dgm:t>
        <a:bodyPr/>
        <a:lstStyle/>
        <a:p>
          <a:pPr algn="ctr"/>
          <a:r>
            <a:rPr lang="en-US" sz="1800" b="1" baseline="0" dirty="0"/>
            <a:t>Is this an “Action which may significantly affect the environment”?</a:t>
          </a:r>
        </a:p>
      </dgm:t>
    </dgm:pt>
    <dgm:pt modelId="{EF0B529F-D09A-4F90-AF78-54EDCE39980F}" type="parTrans" cxnId="{4E84C852-BB2B-42AA-AEFF-7F1E52E20A54}">
      <dgm:prSet/>
      <dgm:spPr/>
      <dgm:t>
        <a:bodyPr/>
        <a:lstStyle/>
        <a:p>
          <a:pPr algn="ctr"/>
          <a:endParaRPr lang="en-US" sz="1800" b="1"/>
        </a:p>
      </dgm:t>
    </dgm:pt>
    <dgm:pt modelId="{9EFA6516-8272-4BC0-9F95-B1A00CCAE35E}" type="sibTrans" cxnId="{4E84C852-BB2B-42AA-AEFF-7F1E52E20A54}">
      <dgm:prSet/>
      <dgm:spPr/>
      <dgm:t>
        <a:bodyPr/>
        <a:lstStyle/>
        <a:p>
          <a:pPr algn="ctr"/>
          <a:endParaRPr lang="en-US" sz="1800" b="1"/>
        </a:p>
      </dgm:t>
    </dgm:pt>
    <dgm:pt modelId="{6AEE2308-F361-4DF9-9886-A081020BCBE8}" type="pres">
      <dgm:prSet presAssocID="{CDDD5688-F4C7-4D39-A0D2-D86A71170724}" presName="outerComposite" presStyleCnt="0">
        <dgm:presLayoutVars>
          <dgm:chMax val="5"/>
          <dgm:dir/>
          <dgm:resizeHandles val="exact"/>
        </dgm:presLayoutVars>
      </dgm:prSet>
      <dgm:spPr/>
    </dgm:pt>
    <dgm:pt modelId="{31410F2D-DC1B-4578-8F7B-B7350EE79291}" type="pres">
      <dgm:prSet presAssocID="{CDDD5688-F4C7-4D39-A0D2-D86A71170724}" presName="dummyMaxCanvas" presStyleCnt="0">
        <dgm:presLayoutVars/>
      </dgm:prSet>
      <dgm:spPr/>
    </dgm:pt>
    <dgm:pt modelId="{2AF17A19-CCA5-4D1B-AE63-ED182233A424}" type="pres">
      <dgm:prSet presAssocID="{CDDD5688-F4C7-4D39-A0D2-D86A71170724}" presName="TwoNodes_1" presStyleLbl="node1" presStyleIdx="0" presStyleCnt="2">
        <dgm:presLayoutVars>
          <dgm:bulletEnabled val="1"/>
        </dgm:presLayoutVars>
      </dgm:prSet>
      <dgm:spPr/>
    </dgm:pt>
    <dgm:pt modelId="{05C934DD-78B8-484F-89F3-FBA0B5C3F98E}" type="pres">
      <dgm:prSet presAssocID="{CDDD5688-F4C7-4D39-A0D2-D86A71170724}" presName="TwoNodes_2" presStyleLbl="node1" presStyleIdx="1" presStyleCnt="2">
        <dgm:presLayoutVars>
          <dgm:bulletEnabled val="1"/>
        </dgm:presLayoutVars>
      </dgm:prSet>
      <dgm:spPr/>
    </dgm:pt>
    <dgm:pt modelId="{3B941966-3C23-4CCC-AAF8-34EFCBC233EA}" type="pres">
      <dgm:prSet presAssocID="{CDDD5688-F4C7-4D39-A0D2-D86A71170724}" presName="TwoConn_1-2" presStyleLbl="fgAccFollowNode1" presStyleIdx="0" presStyleCnt="1">
        <dgm:presLayoutVars>
          <dgm:bulletEnabled val="1"/>
        </dgm:presLayoutVars>
      </dgm:prSet>
      <dgm:spPr/>
    </dgm:pt>
    <dgm:pt modelId="{AA532C5C-4E4F-41DC-ADB2-64B8EA45E0B0}" type="pres">
      <dgm:prSet presAssocID="{CDDD5688-F4C7-4D39-A0D2-D86A71170724}" presName="TwoNodes_1_text" presStyleLbl="node1" presStyleIdx="1" presStyleCnt="2">
        <dgm:presLayoutVars>
          <dgm:bulletEnabled val="1"/>
        </dgm:presLayoutVars>
      </dgm:prSet>
      <dgm:spPr/>
    </dgm:pt>
    <dgm:pt modelId="{6B86541B-75E5-462F-B56C-3E14952D7D11}" type="pres">
      <dgm:prSet presAssocID="{CDDD5688-F4C7-4D39-A0D2-D86A71170724}" presName="TwoNodes_2_text" presStyleLbl="node1" presStyleIdx="1" presStyleCnt="2">
        <dgm:presLayoutVars>
          <dgm:bulletEnabled val="1"/>
        </dgm:presLayoutVars>
      </dgm:prSet>
      <dgm:spPr/>
    </dgm:pt>
  </dgm:ptLst>
  <dgm:cxnLst>
    <dgm:cxn modelId="{3BE9B21C-061F-46FD-81A6-5404B99911B5}" type="presOf" srcId="{CDDD5688-F4C7-4D39-A0D2-D86A71170724}" destId="{6AEE2308-F361-4DF9-9886-A081020BCBE8}" srcOrd="0" destOrd="0" presId="urn:microsoft.com/office/officeart/2005/8/layout/vProcess5"/>
    <dgm:cxn modelId="{B53C942D-E7A6-40D3-8A3A-CF400F27B44B}" type="presOf" srcId="{1E2FC3A3-09CB-43E9-95E0-0384EFE12D76}" destId="{3B941966-3C23-4CCC-AAF8-34EFCBC233EA}" srcOrd="0" destOrd="0" presId="urn:microsoft.com/office/officeart/2005/8/layout/vProcess5"/>
    <dgm:cxn modelId="{72083E37-BF99-4FA8-8564-4F6C4F5ECBDF}" type="presOf" srcId="{B59914B8-DE5B-4A2D-9349-DD26D2FCA0D7}" destId="{05C934DD-78B8-484F-89F3-FBA0B5C3F98E}" srcOrd="0" destOrd="0" presId="urn:microsoft.com/office/officeart/2005/8/layout/vProcess5"/>
    <dgm:cxn modelId="{4E84C852-BB2B-42AA-AEFF-7F1E52E20A54}" srcId="{CDDD5688-F4C7-4D39-A0D2-D86A71170724}" destId="{B59914B8-DE5B-4A2D-9349-DD26D2FCA0D7}" srcOrd="1" destOrd="0" parTransId="{EF0B529F-D09A-4F90-AF78-54EDCE39980F}" sibTransId="{9EFA6516-8272-4BC0-9F95-B1A00CCAE35E}"/>
    <dgm:cxn modelId="{58CED1A1-227E-4F58-B928-262335102C2C}" type="presOf" srcId="{AEDE751B-BDB4-407A-A443-F708E4FBB4F8}" destId="{2AF17A19-CCA5-4D1B-AE63-ED182233A424}" srcOrd="0" destOrd="0" presId="urn:microsoft.com/office/officeart/2005/8/layout/vProcess5"/>
    <dgm:cxn modelId="{2C642FAE-56C7-4EC8-BBAC-597743C024E9}" type="presOf" srcId="{AEDE751B-BDB4-407A-A443-F708E4FBB4F8}" destId="{AA532C5C-4E4F-41DC-ADB2-64B8EA45E0B0}" srcOrd="1" destOrd="0" presId="urn:microsoft.com/office/officeart/2005/8/layout/vProcess5"/>
    <dgm:cxn modelId="{398FE9B6-79E6-43F8-ACA4-854EF229ED8D}" srcId="{CDDD5688-F4C7-4D39-A0D2-D86A71170724}" destId="{AEDE751B-BDB4-407A-A443-F708E4FBB4F8}" srcOrd="0" destOrd="0" parTransId="{18176FF7-760E-4086-A33A-5EE7816DDEC8}" sibTransId="{1E2FC3A3-09CB-43E9-95E0-0384EFE12D76}"/>
    <dgm:cxn modelId="{ED47A4B8-1D2E-4F1A-9742-20C3DCF5DFEE}" type="presOf" srcId="{B59914B8-DE5B-4A2D-9349-DD26D2FCA0D7}" destId="{6B86541B-75E5-462F-B56C-3E14952D7D11}" srcOrd="1" destOrd="0" presId="urn:microsoft.com/office/officeart/2005/8/layout/vProcess5"/>
    <dgm:cxn modelId="{38F8BBC2-1139-47DB-BC8D-2D92E816EB6F}" type="presParOf" srcId="{6AEE2308-F361-4DF9-9886-A081020BCBE8}" destId="{31410F2D-DC1B-4578-8F7B-B7350EE79291}" srcOrd="0" destOrd="0" presId="urn:microsoft.com/office/officeart/2005/8/layout/vProcess5"/>
    <dgm:cxn modelId="{6BE8E9EA-7DBB-4C1F-9E24-A7D96080E09C}" type="presParOf" srcId="{6AEE2308-F361-4DF9-9886-A081020BCBE8}" destId="{2AF17A19-CCA5-4D1B-AE63-ED182233A424}" srcOrd="1" destOrd="0" presId="urn:microsoft.com/office/officeart/2005/8/layout/vProcess5"/>
    <dgm:cxn modelId="{D92BBCF3-A93B-4A55-90FE-35E66CA575B8}" type="presParOf" srcId="{6AEE2308-F361-4DF9-9886-A081020BCBE8}" destId="{05C934DD-78B8-484F-89F3-FBA0B5C3F98E}" srcOrd="2" destOrd="0" presId="urn:microsoft.com/office/officeart/2005/8/layout/vProcess5"/>
    <dgm:cxn modelId="{D577B16A-5AD0-4C36-817B-E77D90EB23D6}" type="presParOf" srcId="{6AEE2308-F361-4DF9-9886-A081020BCBE8}" destId="{3B941966-3C23-4CCC-AAF8-34EFCBC233EA}" srcOrd="3" destOrd="0" presId="urn:microsoft.com/office/officeart/2005/8/layout/vProcess5"/>
    <dgm:cxn modelId="{9CE7C377-3FB4-4B14-B3F1-7B79D45DFDE5}" type="presParOf" srcId="{6AEE2308-F361-4DF9-9886-A081020BCBE8}" destId="{AA532C5C-4E4F-41DC-ADB2-64B8EA45E0B0}" srcOrd="4" destOrd="0" presId="urn:microsoft.com/office/officeart/2005/8/layout/vProcess5"/>
    <dgm:cxn modelId="{E1446C62-44D8-40FD-A979-89C4923CEF0A}" type="presParOf" srcId="{6AEE2308-F361-4DF9-9886-A081020BCBE8}" destId="{6B86541B-75E5-462F-B56C-3E14952D7D11}" srcOrd="5"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DD5688-F4C7-4D39-A0D2-D86A7117072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AEDE751B-BDB4-407A-A443-F708E4FBB4F8}">
      <dgm:prSet phldrT="[Text]" custT="1"/>
      <dgm:spPr/>
      <dgm:t>
        <a:bodyPr/>
        <a:lstStyle/>
        <a:p>
          <a:pPr algn="ctr"/>
          <a:r>
            <a:rPr lang="en-US" sz="1800" b="0" dirty="0"/>
            <a:t>Agency initiates an </a:t>
          </a:r>
          <a:r>
            <a:rPr lang="en-US" sz="1800" b="1" dirty="0"/>
            <a:t>Action</a:t>
          </a:r>
        </a:p>
      </dgm:t>
    </dgm:pt>
    <dgm:pt modelId="{18176FF7-760E-4086-A33A-5EE7816DDEC8}" type="parTrans" cxnId="{398FE9B6-79E6-43F8-ACA4-854EF229ED8D}">
      <dgm:prSet/>
      <dgm:spPr/>
      <dgm:t>
        <a:bodyPr/>
        <a:lstStyle/>
        <a:p>
          <a:pPr algn="ctr"/>
          <a:endParaRPr lang="en-US" sz="1800" b="1"/>
        </a:p>
      </dgm:t>
    </dgm:pt>
    <dgm:pt modelId="{1E2FC3A3-09CB-43E9-95E0-0384EFE12D76}" type="sibTrans" cxnId="{398FE9B6-79E6-43F8-ACA4-854EF229ED8D}">
      <dgm:prSet custT="1"/>
      <dgm:spPr>
        <a:noFill/>
        <a:ln>
          <a:noFill/>
        </a:ln>
      </dgm:spPr>
      <dgm:t>
        <a:bodyPr/>
        <a:lstStyle/>
        <a:p>
          <a:pPr algn="ctr"/>
          <a:endParaRPr lang="en-US" sz="1800" b="1"/>
        </a:p>
      </dgm:t>
    </dgm:pt>
    <dgm:pt modelId="{B59914B8-DE5B-4A2D-9349-DD26D2FCA0D7}">
      <dgm:prSet custT="1"/>
      <dgm:spPr>
        <a:noFill/>
      </dgm:spPr>
      <dgm:t>
        <a:bodyPr/>
        <a:lstStyle/>
        <a:p>
          <a:pPr algn="ctr"/>
          <a:r>
            <a:rPr lang="en-US" sz="1800" b="1" baseline="0" dirty="0"/>
            <a:t>Is this an “Action which may significantly affect the environment”?</a:t>
          </a:r>
        </a:p>
      </dgm:t>
    </dgm:pt>
    <dgm:pt modelId="{EF0B529F-D09A-4F90-AF78-54EDCE39980F}" type="parTrans" cxnId="{4E84C852-BB2B-42AA-AEFF-7F1E52E20A54}">
      <dgm:prSet/>
      <dgm:spPr/>
      <dgm:t>
        <a:bodyPr/>
        <a:lstStyle/>
        <a:p>
          <a:pPr algn="ctr"/>
          <a:endParaRPr lang="en-US" sz="1800" b="1"/>
        </a:p>
      </dgm:t>
    </dgm:pt>
    <dgm:pt modelId="{9EFA6516-8272-4BC0-9F95-B1A00CCAE35E}" type="sibTrans" cxnId="{4E84C852-BB2B-42AA-AEFF-7F1E52E20A54}">
      <dgm:prSet/>
      <dgm:spPr/>
      <dgm:t>
        <a:bodyPr/>
        <a:lstStyle/>
        <a:p>
          <a:pPr algn="ctr"/>
          <a:endParaRPr lang="en-US" sz="1800" b="1"/>
        </a:p>
      </dgm:t>
    </dgm:pt>
    <dgm:pt modelId="{6AEE2308-F361-4DF9-9886-A081020BCBE8}" type="pres">
      <dgm:prSet presAssocID="{CDDD5688-F4C7-4D39-A0D2-D86A71170724}" presName="outerComposite" presStyleCnt="0">
        <dgm:presLayoutVars>
          <dgm:chMax val="5"/>
          <dgm:dir/>
          <dgm:resizeHandles val="exact"/>
        </dgm:presLayoutVars>
      </dgm:prSet>
      <dgm:spPr/>
    </dgm:pt>
    <dgm:pt modelId="{31410F2D-DC1B-4578-8F7B-B7350EE79291}" type="pres">
      <dgm:prSet presAssocID="{CDDD5688-F4C7-4D39-A0D2-D86A71170724}" presName="dummyMaxCanvas" presStyleCnt="0">
        <dgm:presLayoutVars/>
      </dgm:prSet>
      <dgm:spPr/>
    </dgm:pt>
    <dgm:pt modelId="{2AF17A19-CCA5-4D1B-AE63-ED182233A424}" type="pres">
      <dgm:prSet presAssocID="{CDDD5688-F4C7-4D39-A0D2-D86A71170724}" presName="TwoNodes_1" presStyleLbl="node1" presStyleIdx="0" presStyleCnt="2">
        <dgm:presLayoutVars>
          <dgm:bulletEnabled val="1"/>
        </dgm:presLayoutVars>
      </dgm:prSet>
      <dgm:spPr/>
    </dgm:pt>
    <dgm:pt modelId="{05C934DD-78B8-484F-89F3-FBA0B5C3F98E}" type="pres">
      <dgm:prSet presAssocID="{CDDD5688-F4C7-4D39-A0D2-D86A71170724}" presName="TwoNodes_2" presStyleLbl="node1" presStyleIdx="1" presStyleCnt="2">
        <dgm:presLayoutVars>
          <dgm:bulletEnabled val="1"/>
        </dgm:presLayoutVars>
      </dgm:prSet>
      <dgm:spPr/>
    </dgm:pt>
    <dgm:pt modelId="{3B941966-3C23-4CCC-AAF8-34EFCBC233EA}" type="pres">
      <dgm:prSet presAssocID="{CDDD5688-F4C7-4D39-A0D2-D86A71170724}" presName="TwoConn_1-2" presStyleLbl="fgAccFollowNode1" presStyleIdx="0" presStyleCnt="1">
        <dgm:presLayoutVars>
          <dgm:bulletEnabled val="1"/>
        </dgm:presLayoutVars>
      </dgm:prSet>
      <dgm:spPr/>
    </dgm:pt>
    <dgm:pt modelId="{AA532C5C-4E4F-41DC-ADB2-64B8EA45E0B0}" type="pres">
      <dgm:prSet presAssocID="{CDDD5688-F4C7-4D39-A0D2-D86A71170724}" presName="TwoNodes_1_text" presStyleLbl="node1" presStyleIdx="1" presStyleCnt="2">
        <dgm:presLayoutVars>
          <dgm:bulletEnabled val="1"/>
        </dgm:presLayoutVars>
      </dgm:prSet>
      <dgm:spPr/>
    </dgm:pt>
    <dgm:pt modelId="{6B86541B-75E5-462F-B56C-3E14952D7D11}" type="pres">
      <dgm:prSet presAssocID="{CDDD5688-F4C7-4D39-A0D2-D86A71170724}" presName="TwoNodes_2_text" presStyleLbl="node1" presStyleIdx="1" presStyleCnt="2">
        <dgm:presLayoutVars>
          <dgm:bulletEnabled val="1"/>
        </dgm:presLayoutVars>
      </dgm:prSet>
      <dgm:spPr/>
    </dgm:pt>
  </dgm:ptLst>
  <dgm:cxnLst>
    <dgm:cxn modelId="{3BE9B21C-061F-46FD-81A6-5404B99911B5}" type="presOf" srcId="{CDDD5688-F4C7-4D39-A0D2-D86A71170724}" destId="{6AEE2308-F361-4DF9-9886-A081020BCBE8}" srcOrd="0" destOrd="0" presId="urn:microsoft.com/office/officeart/2005/8/layout/vProcess5"/>
    <dgm:cxn modelId="{B53C942D-E7A6-40D3-8A3A-CF400F27B44B}" type="presOf" srcId="{1E2FC3A3-09CB-43E9-95E0-0384EFE12D76}" destId="{3B941966-3C23-4CCC-AAF8-34EFCBC233EA}" srcOrd="0" destOrd="0" presId="urn:microsoft.com/office/officeart/2005/8/layout/vProcess5"/>
    <dgm:cxn modelId="{72083E37-BF99-4FA8-8564-4F6C4F5ECBDF}" type="presOf" srcId="{B59914B8-DE5B-4A2D-9349-DD26D2FCA0D7}" destId="{05C934DD-78B8-484F-89F3-FBA0B5C3F98E}" srcOrd="0" destOrd="0" presId="urn:microsoft.com/office/officeart/2005/8/layout/vProcess5"/>
    <dgm:cxn modelId="{4E84C852-BB2B-42AA-AEFF-7F1E52E20A54}" srcId="{CDDD5688-F4C7-4D39-A0D2-D86A71170724}" destId="{B59914B8-DE5B-4A2D-9349-DD26D2FCA0D7}" srcOrd="1" destOrd="0" parTransId="{EF0B529F-D09A-4F90-AF78-54EDCE39980F}" sibTransId="{9EFA6516-8272-4BC0-9F95-B1A00CCAE35E}"/>
    <dgm:cxn modelId="{58CED1A1-227E-4F58-B928-262335102C2C}" type="presOf" srcId="{AEDE751B-BDB4-407A-A443-F708E4FBB4F8}" destId="{2AF17A19-CCA5-4D1B-AE63-ED182233A424}" srcOrd="0" destOrd="0" presId="urn:microsoft.com/office/officeart/2005/8/layout/vProcess5"/>
    <dgm:cxn modelId="{2C642FAE-56C7-4EC8-BBAC-597743C024E9}" type="presOf" srcId="{AEDE751B-BDB4-407A-A443-F708E4FBB4F8}" destId="{AA532C5C-4E4F-41DC-ADB2-64B8EA45E0B0}" srcOrd="1" destOrd="0" presId="urn:microsoft.com/office/officeart/2005/8/layout/vProcess5"/>
    <dgm:cxn modelId="{398FE9B6-79E6-43F8-ACA4-854EF229ED8D}" srcId="{CDDD5688-F4C7-4D39-A0D2-D86A71170724}" destId="{AEDE751B-BDB4-407A-A443-F708E4FBB4F8}" srcOrd="0" destOrd="0" parTransId="{18176FF7-760E-4086-A33A-5EE7816DDEC8}" sibTransId="{1E2FC3A3-09CB-43E9-95E0-0384EFE12D76}"/>
    <dgm:cxn modelId="{ED47A4B8-1D2E-4F1A-9742-20C3DCF5DFEE}" type="presOf" srcId="{B59914B8-DE5B-4A2D-9349-DD26D2FCA0D7}" destId="{6B86541B-75E5-462F-B56C-3E14952D7D11}" srcOrd="1" destOrd="0" presId="urn:microsoft.com/office/officeart/2005/8/layout/vProcess5"/>
    <dgm:cxn modelId="{38F8BBC2-1139-47DB-BC8D-2D92E816EB6F}" type="presParOf" srcId="{6AEE2308-F361-4DF9-9886-A081020BCBE8}" destId="{31410F2D-DC1B-4578-8F7B-B7350EE79291}" srcOrd="0" destOrd="0" presId="urn:microsoft.com/office/officeart/2005/8/layout/vProcess5"/>
    <dgm:cxn modelId="{6BE8E9EA-7DBB-4C1F-9E24-A7D96080E09C}" type="presParOf" srcId="{6AEE2308-F361-4DF9-9886-A081020BCBE8}" destId="{2AF17A19-CCA5-4D1B-AE63-ED182233A424}" srcOrd="1" destOrd="0" presId="urn:microsoft.com/office/officeart/2005/8/layout/vProcess5"/>
    <dgm:cxn modelId="{D92BBCF3-A93B-4A55-90FE-35E66CA575B8}" type="presParOf" srcId="{6AEE2308-F361-4DF9-9886-A081020BCBE8}" destId="{05C934DD-78B8-484F-89F3-FBA0B5C3F98E}" srcOrd="2" destOrd="0" presId="urn:microsoft.com/office/officeart/2005/8/layout/vProcess5"/>
    <dgm:cxn modelId="{D577B16A-5AD0-4C36-817B-E77D90EB23D6}" type="presParOf" srcId="{6AEE2308-F361-4DF9-9886-A081020BCBE8}" destId="{3B941966-3C23-4CCC-AAF8-34EFCBC233EA}" srcOrd="3" destOrd="0" presId="urn:microsoft.com/office/officeart/2005/8/layout/vProcess5"/>
    <dgm:cxn modelId="{9CE7C377-3FB4-4B14-B3F1-7B79D45DFDE5}" type="presParOf" srcId="{6AEE2308-F361-4DF9-9886-A081020BCBE8}" destId="{AA532C5C-4E4F-41DC-ADB2-64B8EA45E0B0}" srcOrd="4" destOrd="0" presId="urn:microsoft.com/office/officeart/2005/8/layout/vProcess5"/>
    <dgm:cxn modelId="{E1446C62-44D8-40FD-A979-89C4923CEF0A}" type="presParOf" srcId="{6AEE2308-F361-4DF9-9886-A081020BCBE8}" destId="{6B86541B-75E5-462F-B56C-3E14952D7D11}" srcOrd="5"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DDD5688-F4C7-4D39-A0D2-D86A7117072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AEDE751B-BDB4-407A-A443-F708E4FBB4F8}">
      <dgm:prSet phldrT="[Text]" custT="1"/>
      <dgm:spPr/>
      <dgm:t>
        <a:bodyPr/>
        <a:lstStyle/>
        <a:p>
          <a:pPr algn="ctr"/>
          <a:r>
            <a:rPr lang="en-US" sz="1800" b="0" dirty="0"/>
            <a:t>Agency initiates an </a:t>
          </a:r>
          <a:r>
            <a:rPr lang="en-US" sz="1800" b="1" dirty="0"/>
            <a:t>Action</a:t>
          </a:r>
        </a:p>
      </dgm:t>
    </dgm:pt>
    <dgm:pt modelId="{18176FF7-760E-4086-A33A-5EE7816DDEC8}" type="parTrans" cxnId="{398FE9B6-79E6-43F8-ACA4-854EF229ED8D}">
      <dgm:prSet/>
      <dgm:spPr/>
      <dgm:t>
        <a:bodyPr/>
        <a:lstStyle/>
        <a:p>
          <a:pPr algn="ctr"/>
          <a:endParaRPr lang="en-US" sz="1800" b="1"/>
        </a:p>
      </dgm:t>
    </dgm:pt>
    <dgm:pt modelId="{1E2FC3A3-09CB-43E9-95E0-0384EFE12D76}" type="sibTrans" cxnId="{398FE9B6-79E6-43F8-ACA4-854EF229ED8D}">
      <dgm:prSet custT="1"/>
      <dgm:spPr/>
      <dgm:t>
        <a:bodyPr/>
        <a:lstStyle/>
        <a:p>
          <a:pPr algn="ctr"/>
          <a:endParaRPr lang="en-US" sz="1800" b="1"/>
        </a:p>
      </dgm:t>
    </dgm:pt>
    <dgm:pt modelId="{8AB2FB4E-B2FD-4775-B187-3BA673C2AACF}">
      <dgm:prSet phldrT="[Text]" custT="1"/>
      <dgm:spPr/>
      <dgm:t>
        <a:bodyPr/>
        <a:lstStyle/>
        <a:p>
          <a:pPr algn="ctr"/>
          <a:r>
            <a:rPr lang="en-US" sz="1800" b="1" dirty="0"/>
            <a:t>Scoping</a:t>
          </a:r>
        </a:p>
      </dgm:t>
    </dgm:pt>
    <dgm:pt modelId="{A99EF0A7-4B94-4F0E-B193-6AAC1B6DDC5C}" type="parTrans" cxnId="{4B19DD0D-A306-43CE-BFA0-3BE265D65626}">
      <dgm:prSet/>
      <dgm:spPr/>
      <dgm:t>
        <a:bodyPr/>
        <a:lstStyle/>
        <a:p>
          <a:pPr algn="ctr"/>
          <a:endParaRPr lang="en-US" sz="1800" b="1"/>
        </a:p>
      </dgm:t>
    </dgm:pt>
    <dgm:pt modelId="{1F855B2E-A407-4FC4-A83B-8F05C1C53EC6}" type="sibTrans" cxnId="{4B19DD0D-A306-43CE-BFA0-3BE265D65626}">
      <dgm:prSet custT="1"/>
      <dgm:spPr/>
      <dgm:t>
        <a:bodyPr/>
        <a:lstStyle/>
        <a:p>
          <a:pPr algn="ctr"/>
          <a:endParaRPr lang="en-US" sz="1800" b="1"/>
        </a:p>
      </dgm:t>
    </dgm:pt>
    <dgm:pt modelId="{6AEE2308-F361-4DF9-9886-A081020BCBE8}" type="pres">
      <dgm:prSet presAssocID="{CDDD5688-F4C7-4D39-A0D2-D86A71170724}" presName="outerComposite" presStyleCnt="0">
        <dgm:presLayoutVars>
          <dgm:chMax val="5"/>
          <dgm:dir/>
          <dgm:resizeHandles val="exact"/>
        </dgm:presLayoutVars>
      </dgm:prSet>
      <dgm:spPr/>
    </dgm:pt>
    <dgm:pt modelId="{31410F2D-DC1B-4578-8F7B-B7350EE79291}" type="pres">
      <dgm:prSet presAssocID="{CDDD5688-F4C7-4D39-A0D2-D86A71170724}" presName="dummyMaxCanvas" presStyleCnt="0">
        <dgm:presLayoutVars/>
      </dgm:prSet>
      <dgm:spPr/>
    </dgm:pt>
    <dgm:pt modelId="{F61ABCEC-AA83-4660-BB7D-9E7A8E94106E}" type="pres">
      <dgm:prSet presAssocID="{CDDD5688-F4C7-4D39-A0D2-D86A71170724}" presName="TwoNodes_1" presStyleLbl="node1" presStyleIdx="0" presStyleCnt="2">
        <dgm:presLayoutVars>
          <dgm:bulletEnabled val="1"/>
        </dgm:presLayoutVars>
      </dgm:prSet>
      <dgm:spPr/>
    </dgm:pt>
    <dgm:pt modelId="{5FF76291-919B-4130-B97B-326B661E0F46}" type="pres">
      <dgm:prSet presAssocID="{CDDD5688-F4C7-4D39-A0D2-D86A71170724}" presName="TwoNodes_2" presStyleLbl="node1" presStyleIdx="1" presStyleCnt="2">
        <dgm:presLayoutVars>
          <dgm:bulletEnabled val="1"/>
        </dgm:presLayoutVars>
      </dgm:prSet>
      <dgm:spPr/>
    </dgm:pt>
    <dgm:pt modelId="{08B085A6-E53D-44AC-8D13-2C855B65F13A}" type="pres">
      <dgm:prSet presAssocID="{CDDD5688-F4C7-4D39-A0D2-D86A71170724}" presName="TwoConn_1-2" presStyleLbl="fgAccFollowNode1" presStyleIdx="0" presStyleCnt="1">
        <dgm:presLayoutVars>
          <dgm:bulletEnabled val="1"/>
        </dgm:presLayoutVars>
      </dgm:prSet>
      <dgm:spPr/>
    </dgm:pt>
    <dgm:pt modelId="{C73871E6-4385-4366-AAA8-69D358900F18}" type="pres">
      <dgm:prSet presAssocID="{CDDD5688-F4C7-4D39-A0D2-D86A71170724}" presName="TwoNodes_1_text" presStyleLbl="node1" presStyleIdx="1" presStyleCnt="2">
        <dgm:presLayoutVars>
          <dgm:bulletEnabled val="1"/>
        </dgm:presLayoutVars>
      </dgm:prSet>
      <dgm:spPr/>
    </dgm:pt>
    <dgm:pt modelId="{DEF420DA-9D3E-42E3-931B-42E368E937A7}" type="pres">
      <dgm:prSet presAssocID="{CDDD5688-F4C7-4D39-A0D2-D86A71170724}" presName="TwoNodes_2_text" presStyleLbl="node1" presStyleIdx="1" presStyleCnt="2">
        <dgm:presLayoutVars>
          <dgm:bulletEnabled val="1"/>
        </dgm:presLayoutVars>
      </dgm:prSet>
      <dgm:spPr/>
    </dgm:pt>
  </dgm:ptLst>
  <dgm:cxnLst>
    <dgm:cxn modelId="{4B19DD0D-A306-43CE-BFA0-3BE265D65626}" srcId="{CDDD5688-F4C7-4D39-A0D2-D86A71170724}" destId="{8AB2FB4E-B2FD-4775-B187-3BA673C2AACF}" srcOrd="1" destOrd="0" parTransId="{A99EF0A7-4B94-4F0E-B193-6AAC1B6DDC5C}" sibTransId="{1F855B2E-A407-4FC4-A83B-8F05C1C53EC6}"/>
    <dgm:cxn modelId="{3BE9B21C-061F-46FD-81A6-5404B99911B5}" type="presOf" srcId="{CDDD5688-F4C7-4D39-A0D2-D86A71170724}" destId="{6AEE2308-F361-4DF9-9886-A081020BCBE8}" srcOrd="0" destOrd="0" presId="urn:microsoft.com/office/officeart/2005/8/layout/vProcess5"/>
    <dgm:cxn modelId="{5BF8B84B-1F26-4445-BE07-9F8CA30D21C6}" type="presOf" srcId="{AEDE751B-BDB4-407A-A443-F708E4FBB4F8}" destId="{C73871E6-4385-4366-AAA8-69D358900F18}" srcOrd="1" destOrd="0" presId="urn:microsoft.com/office/officeart/2005/8/layout/vProcess5"/>
    <dgm:cxn modelId="{0E96CA6C-58FB-460D-BA44-A710917EBB21}" type="presOf" srcId="{8AB2FB4E-B2FD-4775-B187-3BA673C2AACF}" destId="{5FF76291-919B-4130-B97B-326B661E0F46}" srcOrd="0" destOrd="0" presId="urn:microsoft.com/office/officeart/2005/8/layout/vProcess5"/>
    <dgm:cxn modelId="{496F7958-F28C-4156-9F3F-B71D9D303A28}" type="presOf" srcId="{8AB2FB4E-B2FD-4775-B187-3BA673C2AACF}" destId="{DEF420DA-9D3E-42E3-931B-42E368E937A7}" srcOrd="1" destOrd="0" presId="urn:microsoft.com/office/officeart/2005/8/layout/vProcess5"/>
    <dgm:cxn modelId="{F440A7A0-AEE7-4BFB-8A4A-D826D432776D}" type="presOf" srcId="{1E2FC3A3-09CB-43E9-95E0-0384EFE12D76}" destId="{08B085A6-E53D-44AC-8D13-2C855B65F13A}" srcOrd="0" destOrd="0" presId="urn:microsoft.com/office/officeart/2005/8/layout/vProcess5"/>
    <dgm:cxn modelId="{398FE9B6-79E6-43F8-ACA4-854EF229ED8D}" srcId="{CDDD5688-F4C7-4D39-A0D2-D86A71170724}" destId="{AEDE751B-BDB4-407A-A443-F708E4FBB4F8}" srcOrd="0" destOrd="0" parTransId="{18176FF7-760E-4086-A33A-5EE7816DDEC8}" sibTransId="{1E2FC3A3-09CB-43E9-95E0-0384EFE12D76}"/>
    <dgm:cxn modelId="{4BFB88DE-4181-40A0-81CB-BA3FFCD1E920}" type="presOf" srcId="{AEDE751B-BDB4-407A-A443-F708E4FBB4F8}" destId="{F61ABCEC-AA83-4660-BB7D-9E7A8E94106E}" srcOrd="0" destOrd="0" presId="urn:microsoft.com/office/officeart/2005/8/layout/vProcess5"/>
    <dgm:cxn modelId="{38F8BBC2-1139-47DB-BC8D-2D92E816EB6F}" type="presParOf" srcId="{6AEE2308-F361-4DF9-9886-A081020BCBE8}" destId="{31410F2D-DC1B-4578-8F7B-B7350EE79291}" srcOrd="0" destOrd="0" presId="urn:microsoft.com/office/officeart/2005/8/layout/vProcess5"/>
    <dgm:cxn modelId="{63E57BA6-4329-4F0E-A34F-FD0A7E9377F5}" type="presParOf" srcId="{6AEE2308-F361-4DF9-9886-A081020BCBE8}" destId="{F61ABCEC-AA83-4660-BB7D-9E7A8E94106E}" srcOrd="1" destOrd="0" presId="urn:microsoft.com/office/officeart/2005/8/layout/vProcess5"/>
    <dgm:cxn modelId="{9C9FC20A-0A56-4DE0-BE4A-52C3C1D97D5C}" type="presParOf" srcId="{6AEE2308-F361-4DF9-9886-A081020BCBE8}" destId="{5FF76291-919B-4130-B97B-326B661E0F46}" srcOrd="2" destOrd="0" presId="urn:microsoft.com/office/officeart/2005/8/layout/vProcess5"/>
    <dgm:cxn modelId="{9C59DC83-33CB-4A73-8BCB-7CA5BD6C1A7F}" type="presParOf" srcId="{6AEE2308-F361-4DF9-9886-A081020BCBE8}" destId="{08B085A6-E53D-44AC-8D13-2C855B65F13A}" srcOrd="3" destOrd="0" presId="urn:microsoft.com/office/officeart/2005/8/layout/vProcess5"/>
    <dgm:cxn modelId="{7892A7A5-7B61-4777-867A-4BBED3272B77}" type="presParOf" srcId="{6AEE2308-F361-4DF9-9886-A081020BCBE8}" destId="{C73871E6-4385-4366-AAA8-69D358900F18}" srcOrd="4" destOrd="0" presId="urn:microsoft.com/office/officeart/2005/8/layout/vProcess5"/>
    <dgm:cxn modelId="{3C803434-15D3-438C-A84C-D5933A66F298}" type="presParOf" srcId="{6AEE2308-F361-4DF9-9886-A081020BCBE8}" destId="{DEF420DA-9D3E-42E3-931B-42E368E937A7}" srcOrd="5"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DD5688-F4C7-4D39-A0D2-D86A7117072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AEDE751B-BDB4-407A-A443-F708E4FBB4F8}">
      <dgm:prSet phldrT="[Text]" custT="1"/>
      <dgm:spPr/>
      <dgm:t>
        <a:bodyPr/>
        <a:lstStyle/>
        <a:p>
          <a:pPr algn="ctr"/>
          <a:r>
            <a:rPr lang="en-US" sz="1800" b="0" dirty="0"/>
            <a:t>Agency initiates an </a:t>
          </a:r>
          <a:r>
            <a:rPr lang="en-US" sz="1800" b="1" dirty="0"/>
            <a:t>Action</a:t>
          </a:r>
        </a:p>
      </dgm:t>
    </dgm:pt>
    <dgm:pt modelId="{18176FF7-760E-4086-A33A-5EE7816DDEC8}" type="parTrans" cxnId="{398FE9B6-79E6-43F8-ACA4-854EF229ED8D}">
      <dgm:prSet/>
      <dgm:spPr/>
      <dgm:t>
        <a:bodyPr/>
        <a:lstStyle/>
        <a:p>
          <a:pPr algn="ctr"/>
          <a:endParaRPr lang="en-US" sz="1800" b="1"/>
        </a:p>
      </dgm:t>
    </dgm:pt>
    <dgm:pt modelId="{1E2FC3A3-09CB-43E9-95E0-0384EFE12D76}" type="sibTrans" cxnId="{398FE9B6-79E6-43F8-ACA4-854EF229ED8D}">
      <dgm:prSet custT="1"/>
      <dgm:spPr/>
      <dgm:t>
        <a:bodyPr/>
        <a:lstStyle/>
        <a:p>
          <a:pPr algn="ctr"/>
          <a:endParaRPr lang="en-US" sz="1800" b="1"/>
        </a:p>
      </dgm:t>
    </dgm:pt>
    <dgm:pt modelId="{8AB2FB4E-B2FD-4775-B187-3BA673C2AACF}">
      <dgm:prSet phldrT="[Text]" custT="1"/>
      <dgm:spPr/>
      <dgm:t>
        <a:bodyPr/>
        <a:lstStyle/>
        <a:p>
          <a:pPr algn="ctr"/>
          <a:r>
            <a:rPr lang="en-US" sz="1800" b="1" dirty="0"/>
            <a:t>Scoping</a:t>
          </a:r>
        </a:p>
      </dgm:t>
    </dgm:pt>
    <dgm:pt modelId="{A99EF0A7-4B94-4F0E-B193-6AAC1B6DDC5C}" type="parTrans" cxnId="{4B19DD0D-A306-43CE-BFA0-3BE265D65626}">
      <dgm:prSet/>
      <dgm:spPr/>
      <dgm:t>
        <a:bodyPr/>
        <a:lstStyle/>
        <a:p>
          <a:pPr algn="ctr"/>
          <a:endParaRPr lang="en-US" sz="1800" b="1"/>
        </a:p>
      </dgm:t>
    </dgm:pt>
    <dgm:pt modelId="{1F855B2E-A407-4FC4-A83B-8F05C1C53EC6}" type="sibTrans" cxnId="{4B19DD0D-A306-43CE-BFA0-3BE265D65626}">
      <dgm:prSet custT="1"/>
      <dgm:spPr/>
      <dgm:t>
        <a:bodyPr/>
        <a:lstStyle/>
        <a:p>
          <a:pPr algn="ctr"/>
          <a:endParaRPr lang="en-US" sz="1800" b="1"/>
        </a:p>
      </dgm:t>
    </dgm:pt>
    <dgm:pt modelId="{6AEE2308-F361-4DF9-9886-A081020BCBE8}" type="pres">
      <dgm:prSet presAssocID="{CDDD5688-F4C7-4D39-A0D2-D86A71170724}" presName="outerComposite" presStyleCnt="0">
        <dgm:presLayoutVars>
          <dgm:chMax val="5"/>
          <dgm:dir/>
          <dgm:resizeHandles val="exact"/>
        </dgm:presLayoutVars>
      </dgm:prSet>
      <dgm:spPr/>
    </dgm:pt>
    <dgm:pt modelId="{31410F2D-DC1B-4578-8F7B-B7350EE79291}" type="pres">
      <dgm:prSet presAssocID="{CDDD5688-F4C7-4D39-A0D2-D86A71170724}" presName="dummyMaxCanvas" presStyleCnt="0">
        <dgm:presLayoutVars/>
      </dgm:prSet>
      <dgm:spPr/>
    </dgm:pt>
    <dgm:pt modelId="{F61ABCEC-AA83-4660-BB7D-9E7A8E94106E}" type="pres">
      <dgm:prSet presAssocID="{CDDD5688-F4C7-4D39-A0D2-D86A71170724}" presName="TwoNodes_1" presStyleLbl="node1" presStyleIdx="0" presStyleCnt="2">
        <dgm:presLayoutVars>
          <dgm:bulletEnabled val="1"/>
        </dgm:presLayoutVars>
      </dgm:prSet>
      <dgm:spPr/>
    </dgm:pt>
    <dgm:pt modelId="{5FF76291-919B-4130-B97B-326B661E0F46}" type="pres">
      <dgm:prSet presAssocID="{CDDD5688-F4C7-4D39-A0D2-D86A71170724}" presName="TwoNodes_2" presStyleLbl="node1" presStyleIdx="1" presStyleCnt="2">
        <dgm:presLayoutVars>
          <dgm:bulletEnabled val="1"/>
        </dgm:presLayoutVars>
      </dgm:prSet>
      <dgm:spPr/>
    </dgm:pt>
    <dgm:pt modelId="{08B085A6-E53D-44AC-8D13-2C855B65F13A}" type="pres">
      <dgm:prSet presAssocID="{CDDD5688-F4C7-4D39-A0D2-D86A71170724}" presName="TwoConn_1-2" presStyleLbl="fgAccFollowNode1" presStyleIdx="0" presStyleCnt="1">
        <dgm:presLayoutVars>
          <dgm:bulletEnabled val="1"/>
        </dgm:presLayoutVars>
      </dgm:prSet>
      <dgm:spPr/>
    </dgm:pt>
    <dgm:pt modelId="{C73871E6-4385-4366-AAA8-69D358900F18}" type="pres">
      <dgm:prSet presAssocID="{CDDD5688-F4C7-4D39-A0D2-D86A71170724}" presName="TwoNodes_1_text" presStyleLbl="node1" presStyleIdx="1" presStyleCnt="2">
        <dgm:presLayoutVars>
          <dgm:bulletEnabled val="1"/>
        </dgm:presLayoutVars>
      </dgm:prSet>
      <dgm:spPr/>
    </dgm:pt>
    <dgm:pt modelId="{DEF420DA-9D3E-42E3-931B-42E368E937A7}" type="pres">
      <dgm:prSet presAssocID="{CDDD5688-F4C7-4D39-A0D2-D86A71170724}" presName="TwoNodes_2_text" presStyleLbl="node1" presStyleIdx="1" presStyleCnt="2">
        <dgm:presLayoutVars>
          <dgm:bulletEnabled val="1"/>
        </dgm:presLayoutVars>
      </dgm:prSet>
      <dgm:spPr/>
    </dgm:pt>
  </dgm:ptLst>
  <dgm:cxnLst>
    <dgm:cxn modelId="{4B19DD0D-A306-43CE-BFA0-3BE265D65626}" srcId="{CDDD5688-F4C7-4D39-A0D2-D86A71170724}" destId="{8AB2FB4E-B2FD-4775-B187-3BA673C2AACF}" srcOrd="1" destOrd="0" parTransId="{A99EF0A7-4B94-4F0E-B193-6AAC1B6DDC5C}" sibTransId="{1F855B2E-A407-4FC4-A83B-8F05C1C53EC6}"/>
    <dgm:cxn modelId="{3BE9B21C-061F-46FD-81A6-5404B99911B5}" type="presOf" srcId="{CDDD5688-F4C7-4D39-A0D2-D86A71170724}" destId="{6AEE2308-F361-4DF9-9886-A081020BCBE8}" srcOrd="0" destOrd="0" presId="urn:microsoft.com/office/officeart/2005/8/layout/vProcess5"/>
    <dgm:cxn modelId="{5BF8B84B-1F26-4445-BE07-9F8CA30D21C6}" type="presOf" srcId="{AEDE751B-BDB4-407A-A443-F708E4FBB4F8}" destId="{C73871E6-4385-4366-AAA8-69D358900F18}" srcOrd="1" destOrd="0" presId="urn:microsoft.com/office/officeart/2005/8/layout/vProcess5"/>
    <dgm:cxn modelId="{0E96CA6C-58FB-460D-BA44-A710917EBB21}" type="presOf" srcId="{8AB2FB4E-B2FD-4775-B187-3BA673C2AACF}" destId="{5FF76291-919B-4130-B97B-326B661E0F46}" srcOrd="0" destOrd="0" presId="urn:microsoft.com/office/officeart/2005/8/layout/vProcess5"/>
    <dgm:cxn modelId="{496F7958-F28C-4156-9F3F-B71D9D303A28}" type="presOf" srcId="{8AB2FB4E-B2FD-4775-B187-3BA673C2AACF}" destId="{DEF420DA-9D3E-42E3-931B-42E368E937A7}" srcOrd="1" destOrd="0" presId="urn:microsoft.com/office/officeart/2005/8/layout/vProcess5"/>
    <dgm:cxn modelId="{F440A7A0-AEE7-4BFB-8A4A-D826D432776D}" type="presOf" srcId="{1E2FC3A3-09CB-43E9-95E0-0384EFE12D76}" destId="{08B085A6-E53D-44AC-8D13-2C855B65F13A}" srcOrd="0" destOrd="0" presId="urn:microsoft.com/office/officeart/2005/8/layout/vProcess5"/>
    <dgm:cxn modelId="{398FE9B6-79E6-43F8-ACA4-854EF229ED8D}" srcId="{CDDD5688-F4C7-4D39-A0D2-D86A71170724}" destId="{AEDE751B-BDB4-407A-A443-F708E4FBB4F8}" srcOrd="0" destOrd="0" parTransId="{18176FF7-760E-4086-A33A-5EE7816DDEC8}" sibTransId="{1E2FC3A3-09CB-43E9-95E0-0384EFE12D76}"/>
    <dgm:cxn modelId="{4BFB88DE-4181-40A0-81CB-BA3FFCD1E920}" type="presOf" srcId="{AEDE751B-BDB4-407A-A443-F708E4FBB4F8}" destId="{F61ABCEC-AA83-4660-BB7D-9E7A8E94106E}" srcOrd="0" destOrd="0" presId="urn:microsoft.com/office/officeart/2005/8/layout/vProcess5"/>
    <dgm:cxn modelId="{38F8BBC2-1139-47DB-BC8D-2D92E816EB6F}" type="presParOf" srcId="{6AEE2308-F361-4DF9-9886-A081020BCBE8}" destId="{31410F2D-DC1B-4578-8F7B-B7350EE79291}" srcOrd="0" destOrd="0" presId="urn:microsoft.com/office/officeart/2005/8/layout/vProcess5"/>
    <dgm:cxn modelId="{63E57BA6-4329-4F0E-A34F-FD0A7E9377F5}" type="presParOf" srcId="{6AEE2308-F361-4DF9-9886-A081020BCBE8}" destId="{F61ABCEC-AA83-4660-BB7D-9E7A8E94106E}" srcOrd="1" destOrd="0" presId="urn:microsoft.com/office/officeart/2005/8/layout/vProcess5"/>
    <dgm:cxn modelId="{9C9FC20A-0A56-4DE0-BE4A-52C3C1D97D5C}" type="presParOf" srcId="{6AEE2308-F361-4DF9-9886-A081020BCBE8}" destId="{5FF76291-919B-4130-B97B-326B661E0F46}" srcOrd="2" destOrd="0" presId="urn:microsoft.com/office/officeart/2005/8/layout/vProcess5"/>
    <dgm:cxn modelId="{9C59DC83-33CB-4A73-8BCB-7CA5BD6C1A7F}" type="presParOf" srcId="{6AEE2308-F361-4DF9-9886-A081020BCBE8}" destId="{08B085A6-E53D-44AC-8D13-2C855B65F13A}" srcOrd="3" destOrd="0" presId="urn:microsoft.com/office/officeart/2005/8/layout/vProcess5"/>
    <dgm:cxn modelId="{7892A7A5-7B61-4777-867A-4BBED3272B77}" type="presParOf" srcId="{6AEE2308-F361-4DF9-9886-A081020BCBE8}" destId="{C73871E6-4385-4366-AAA8-69D358900F18}" srcOrd="4" destOrd="0" presId="urn:microsoft.com/office/officeart/2005/8/layout/vProcess5"/>
    <dgm:cxn modelId="{3C803434-15D3-438C-A84C-D5933A66F298}" type="presParOf" srcId="{6AEE2308-F361-4DF9-9886-A081020BCBE8}" destId="{DEF420DA-9D3E-42E3-931B-42E368E937A7}" srcOrd="5"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DDD5688-F4C7-4D39-A0D2-D86A7117072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AEDE751B-BDB4-407A-A443-F708E4FBB4F8}">
      <dgm:prSet phldrT="[Text]" custT="1"/>
      <dgm:spPr/>
      <dgm:t>
        <a:bodyPr/>
        <a:lstStyle/>
        <a:p>
          <a:pPr algn="ctr"/>
          <a:r>
            <a:rPr lang="en-US" sz="1800" b="0" dirty="0"/>
            <a:t>Agency initiates an </a:t>
          </a:r>
          <a:r>
            <a:rPr lang="en-US" sz="1800" b="1" dirty="0"/>
            <a:t>Action</a:t>
          </a:r>
        </a:p>
      </dgm:t>
    </dgm:pt>
    <dgm:pt modelId="{18176FF7-760E-4086-A33A-5EE7816DDEC8}" type="parTrans" cxnId="{398FE9B6-79E6-43F8-ACA4-854EF229ED8D}">
      <dgm:prSet/>
      <dgm:spPr/>
      <dgm:t>
        <a:bodyPr/>
        <a:lstStyle/>
        <a:p>
          <a:pPr algn="ctr"/>
          <a:endParaRPr lang="en-US" sz="1800" b="1"/>
        </a:p>
      </dgm:t>
    </dgm:pt>
    <dgm:pt modelId="{1E2FC3A3-09CB-43E9-95E0-0384EFE12D76}" type="sibTrans" cxnId="{398FE9B6-79E6-43F8-ACA4-854EF229ED8D}">
      <dgm:prSet custT="1"/>
      <dgm:spPr/>
      <dgm:t>
        <a:bodyPr/>
        <a:lstStyle/>
        <a:p>
          <a:pPr algn="ctr"/>
          <a:endParaRPr lang="en-US" sz="1800" b="1"/>
        </a:p>
      </dgm:t>
    </dgm:pt>
    <dgm:pt modelId="{8AB2FB4E-B2FD-4775-B187-3BA673C2AACF}">
      <dgm:prSet phldrT="[Text]" custT="1"/>
      <dgm:spPr/>
      <dgm:t>
        <a:bodyPr/>
        <a:lstStyle/>
        <a:p>
          <a:pPr algn="ctr"/>
          <a:r>
            <a:rPr lang="en-US" sz="1800" b="1" dirty="0"/>
            <a:t>Scoping</a:t>
          </a:r>
        </a:p>
      </dgm:t>
    </dgm:pt>
    <dgm:pt modelId="{A99EF0A7-4B94-4F0E-B193-6AAC1B6DDC5C}" type="parTrans" cxnId="{4B19DD0D-A306-43CE-BFA0-3BE265D65626}">
      <dgm:prSet/>
      <dgm:spPr/>
      <dgm:t>
        <a:bodyPr/>
        <a:lstStyle/>
        <a:p>
          <a:pPr algn="ctr"/>
          <a:endParaRPr lang="en-US" sz="1800" b="1"/>
        </a:p>
      </dgm:t>
    </dgm:pt>
    <dgm:pt modelId="{1F855B2E-A407-4FC4-A83B-8F05C1C53EC6}" type="sibTrans" cxnId="{4B19DD0D-A306-43CE-BFA0-3BE265D65626}">
      <dgm:prSet custT="1"/>
      <dgm:spPr/>
      <dgm:t>
        <a:bodyPr/>
        <a:lstStyle/>
        <a:p>
          <a:pPr algn="ctr"/>
          <a:endParaRPr lang="en-US" sz="1800" b="1"/>
        </a:p>
      </dgm:t>
    </dgm:pt>
    <dgm:pt modelId="{AFCFA7E9-A265-4B74-99F5-8460CB4BC35D}">
      <dgm:prSet phldrT="[Text]" custT="1"/>
      <dgm:spPr/>
      <dgm:t>
        <a:bodyPr/>
        <a:lstStyle/>
        <a:p>
          <a:pPr algn="ctr"/>
          <a:r>
            <a:rPr lang="en-US" sz="1800" b="1" dirty="0"/>
            <a:t>Post-Scoping</a:t>
          </a:r>
        </a:p>
      </dgm:t>
    </dgm:pt>
    <dgm:pt modelId="{A1C56254-D9C0-4487-A55E-C8AB021340D9}" type="parTrans" cxnId="{D44B4333-4034-419E-BA16-407FFCBDCC32}">
      <dgm:prSet/>
      <dgm:spPr/>
      <dgm:t>
        <a:bodyPr/>
        <a:lstStyle/>
        <a:p>
          <a:pPr algn="ctr"/>
          <a:endParaRPr lang="en-US" sz="1800" b="1"/>
        </a:p>
      </dgm:t>
    </dgm:pt>
    <dgm:pt modelId="{954E00E8-2F75-45C0-97AC-4E539A4CBFEF}" type="sibTrans" cxnId="{D44B4333-4034-419E-BA16-407FFCBDCC32}">
      <dgm:prSet custT="1"/>
      <dgm:spPr/>
      <dgm:t>
        <a:bodyPr/>
        <a:lstStyle/>
        <a:p>
          <a:pPr algn="ctr"/>
          <a:endParaRPr lang="en-US" sz="1800" b="1"/>
        </a:p>
      </dgm:t>
    </dgm:pt>
    <dgm:pt modelId="{6AEE2308-F361-4DF9-9886-A081020BCBE8}" type="pres">
      <dgm:prSet presAssocID="{CDDD5688-F4C7-4D39-A0D2-D86A71170724}" presName="outerComposite" presStyleCnt="0">
        <dgm:presLayoutVars>
          <dgm:chMax val="5"/>
          <dgm:dir/>
          <dgm:resizeHandles val="exact"/>
        </dgm:presLayoutVars>
      </dgm:prSet>
      <dgm:spPr/>
    </dgm:pt>
    <dgm:pt modelId="{31410F2D-DC1B-4578-8F7B-B7350EE79291}" type="pres">
      <dgm:prSet presAssocID="{CDDD5688-F4C7-4D39-A0D2-D86A71170724}" presName="dummyMaxCanvas" presStyleCnt="0">
        <dgm:presLayoutVars/>
      </dgm:prSet>
      <dgm:spPr/>
    </dgm:pt>
    <dgm:pt modelId="{F730C8CB-56C1-41F9-B3BC-4A343FFA76A3}" type="pres">
      <dgm:prSet presAssocID="{CDDD5688-F4C7-4D39-A0D2-D86A71170724}" presName="ThreeNodes_1" presStyleLbl="node1" presStyleIdx="0" presStyleCnt="3">
        <dgm:presLayoutVars>
          <dgm:bulletEnabled val="1"/>
        </dgm:presLayoutVars>
      </dgm:prSet>
      <dgm:spPr/>
    </dgm:pt>
    <dgm:pt modelId="{E8236587-C824-49E2-AAF1-B5582AFEACEB}" type="pres">
      <dgm:prSet presAssocID="{CDDD5688-F4C7-4D39-A0D2-D86A71170724}" presName="ThreeNodes_2" presStyleLbl="node1" presStyleIdx="1" presStyleCnt="3">
        <dgm:presLayoutVars>
          <dgm:bulletEnabled val="1"/>
        </dgm:presLayoutVars>
      </dgm:prSet>
      <dgm:spPr/>
    </dgm:pt>
    <dgm:pt modelId="{CAA8BB7C-0B70-4A7A-82B2-DAE61C953305}" type="pres">
      <dgm:prSet presAssocID="{CDDD5688-F4C7-4D39-A0D2-D86A71170724}" presName="ThreeNodes_3" presStyleLbl="node1" presStyleIdx="2" presStyleCnt="3">
        <dgm:presLayoutVars>
          <dgm:bulletEnabled val="1"/>
        </dgm:presLayoutVars>
      </dgm:prSet>
      <dgm:spPr/>
    </dgm:pt>
    <dgm:pt modelId="{39C53712-ACE8-453D-8EF5-7C3376345FCB}" type="pres">
      <dgm:prSet presAssocID="{CDDD5688-F4C7-4D39-A0D2-D86A71170724}" presName="ThreeConn_1-2" presStyleLbl="fgAccFollowNode1" presStyleIdx="0" presStyleCnt="2">
        <dgm:presLayoutVars>
          <dgm:bulletEnabled val="1"/>
        </dgm:presLayoutVars>
      </dgm:prSet>
      <dgm:spPr/>
    </dgm:pt>
    <dgm:pt modelId="{2B4D6ED5-DFCB-41F3-BD94-39059E0A5735}" type="pres">
      <dgm:prSet presAssocID="{CDDD5688-F4C7-4D39-A0D2-D86A71170724}" presName="ThreeConn_2-3" presStyleLbl="fgAccFollowNode1" presStyleIdx="1" presStyleCnt="2">
        <dgm:presLayoutVars>
          <dgm:bulletEnabled val="1"/>
        </dgm:presLayoutVars>
      </dgm:prSet>
      <dgm:spPr/>
    </dgm:pt>
    <dgm:pt modelId="{6EDCAB6F-E2DA-4AD5-B5BA-3B460D40A944}" type="pres">
      <dgm:prSet presAssocID="{CDDD5688-F4C7-4D39-A0D2-D86A71170724}" presName="ThreeNodes_1_text" presStyleLbl="node1" presStyleIdx="2" presStyleCnt="3">
        <dgm:presLayoutVars>
          <dgm:bulletEnabled val="1"/>
        </dgm:presLayoutVars>
      </dgm:prSet>
      <dgm:spPr/>
    </dgm:pt>
    <dgm:pt modelId="{A34A171D-334E-489D-BDD9-EED29C6A347D}" type="pres">
      <dgm:prSet presAssocID="{CDDD5688-F4C7-4D39-A0D2-D86A71170724}" presName="ThreeNodes_2_text" presStyleLbl="node1" presStyleIdx="2" presStyleCnt="3">
        <dgm:presLayoutVars>
          <dgm:bulletEnabled val="1"/>
        </dgm:presLayoutVars>
      </dgm:prSet>
      <dgm:spPr/>
    </dgm:pt>
    <dgm:pt modelId="{2A48B571-5A9D-4DF4-9026-76F4D5DA8516}" type="pres">
      <dgm:prSet presAssocID="{CDDD5688-F4C7-4D39-A0D2-D86A71170724}" presName="ThreeNodes_3_text" presStyleLbl="node1" presStyleIdx="2" presStyleCnt="3">
        <dgm:presLayoutVars>
          <dgm:bulletEnabled val="1"/>
        </dgm:presLayoutVars>
      </dgm:prSet>
      <dgm:spPr/>
    </dgm:pt>
  </dgm:ptLst>
  <dgm:cxnLst>
    <dgm:cxn modelId="{4B19DD0D-A306-43CE-BFA0-3BE265D65626}" srcId="{CDDD5688-F4C7-4D39-A0D2-D86A71170724}" destId="{8AB2FB4E-B2FD-4775-B187-3BA673C2AACF}" srcOrd="1" destOrd="0" parTransId="{A99EF0A7-4B94-4F0E-B193-6AAC1B6DDC5C}" sibTransId="{1F855B2E-A407-4FC4-A83B-8F05C1C53EC6}"/>
    <dgm:cxn modelId="{B5FFA411-AD0F-486E-B23E-7C351AEA6D8D}" type="presOf" srcId="{8AB2FB4E-B2FD-4775-B187-3BA673C2AACF}" destId="{E8236587-C824-49E2-AAF1-B5582AFEACEB}" srcOrd="0" destOrd="0" presId="urn:microsoft.com/office/officeart/2005/8/layout/vProcess5"/>
    <dgm:cxn modelId="{396B991B-1B28-4AB8-A41B-E5D4BC3C8B70}" type="presOf" srcId="{AFCFA7E9-A265-4B74-99F5-8460CB4BC35D}" destId="{CAA8BB7C-0B70-4A7A-82B2-DAE61C953305}" srcOrd="0" destOrd="0" presId="urn:microsoft.com/office/officeart/2005/8/layout/vProcess5"/>
    <dgm:cxn modelId="{3BE9B21C-061F-46FD-81A6-5404B99911B5}" type="presOf" srcId="{CDDD5688-F4C7-4D39-A0D2-D86A71170724}" destId="{6AEE2308-F361-4DF9-9886-A081020BCBE8}" srcOrd="0" destOrd="0" presId="urn:microsoft.com/office/officeart/2005/8/layout/vProcess5"/>
    <dgm:cxn modelId="{E957C324-2C94-44EC-BFB3-6534BC85F2F4}" type="presOf" srcId="{AEDE751B-BDB4-407A-A443-F708E4FBB4F8}" destId="{F730C8CB-56C1-41F9-B3BC-4A343FFA76A3}" srcOrd="0" destOrd="0" presId="urn:microsoft.com/office/officeart/2005/8/layout/vProcess5"/>
    <dgm:cxn modelId="{D44B4333-4034-419E-BA16-407FFCBDCC32}" srcId="{CDDD5688-F4C7-4D39-A0D2-D86A71170724}" destId="{AFCFA7E9-A265-4B74-99F5-8460CB4BC35D}" srcOrd="2" destOrd="0" parTransId="{A1C56254-D9C0-4487-A55E-C8AB021340D9}" sibTransId="{954E00E8-2F75-45C0-97AC-4E539A4CBFEF}"/>
    <dgm:cxn modelId="{8F69566C-85B1-4A2E-8718-E4AF26E4382D}" type="presOf" srcId="{1F855B2E-A407-4FC4-A83B-8F05C1C53EC6}" destId="{2B4D6ED5-DFCB-41F3-BD94-39059E0A5735}" srcOrd="0" destOrd="0" presId="urn:microsoft.com/office/officeart/2005/8/layout/vProcess5"/>
    <dgm:cxn modelId="{A21ECC78-5722-4558-BD4A-09459D9346B1}" type="presOf" srcId="{AFCFA7E9-A265-4B74-99F5-8460CB4BC35D}" destId="{2A48B571-5A9D-4DF4-9026-76F4D5DA8516}" srcOrd="1" destOrd="0" presId="urn:microsoft.com/office/officeart/2005/8/layout/vProcess5"/>
    <dgm:cxn modelId="{1A06688F-300E-4323-9D2C-25D40C4E5317}" type="presOf" srcId="{1E2FC3A3-09CB-43E9-95E0-0384EFE12D76}" destId="{39C53712-ACE8-453D-8EF5-7C3376345FCB}" srcOrd="0" destOrd="0" presId="urn:microsoft.com/office/officeart/2005/8/layout/vProcess5"/>
    <dgm:cxn modelId="{6C173B94-F01C-40C1-8A67-F6DDA9FCA2C6}" type="presOf" srcId="{8AB2FB4E-B2FD-4775-B187-3BA673C2AACF}" destId="{A34A171D-334E-489D-BDD9-EED29C6A347D}" srcOrd="1" destOrd="0" presId="urn:microsoft.com/office/officeart/2005/8/layout/vProcess5"/>
    <dgm:cxn modelId="{971DA596-017C-4546-8C34-BC44905D4350}" type="presOf" srcId="{AEDE751B-BDB4-407A-A443-F708E4FBB4F8}" destId="{6EDCAB6F-E2DA-4AD5-B5BA-3B460D40A944}" srcOrd="1" destOrd="0" presId="urn:microsoft.com/office/officeart/2005/8/layout/vProcess5"/>
    <dgm:cxn modelId="{398FE9B6-79E6-43F8-ACA4-854EF229ED8D}" srcId="{CDDD5688-F4C7-4D39-A0D2-D86A71170724}" destId="{AEDE751B-BDB4-407A-A443-F708E4FBB4F8}" srcOrd="0" destOrd="0" parTransId="{18176FF7-760E-4086-A33A-5EE7816DDEC8}" sibTransId="{1E2FC3A3-09CB-43E9-95E0-0384EFE12D76}"/>
    <dgm:cxn modelId="{38F8BBC2-1139-47DB-BC8D-2D92E816EB6F}" type="presParOf" srcId="{6AEE2308-F361-4DF9-9886-A081020BCBE8}" destId="{31410F2D-DC1B-4578-8F7B-B7350EE79291}" srcOrd="0" destOrd="0" presId="urn:microsoft.com/office/officeart/2005/8/layout/vProcess5"/>
    <dgm:cxn modelId="{D140528D-00EB-4068-BBB0-02F13D80807C}" type="presParOf" srcId="{6AEE2308-F361-4DF9-9886-A081020BCBE8}" destId="{F730C8CB-56C1-41F9-B3BC-4A343FFA76A3}" srcOrd="1" destOrd="0" presId="urn:microsoft.com/office/officeart/2005/8/layout/vProcess5"/>
    <dgm:cxn modelId="{77E3ACA4-4262-47BF-ABD3-8583F5E201A9}" type="presParOf" srcId="{6AEE2308-F361-4DF9-9886-A081020BCBE8}" destId="{E8236587-C824-49E2-AAF1-B5582AFEACEB}" srcOrd="2" destOrd="0" presId="urn:microsoft.com/office/officeart/2005/8/layout/vProcess5"/>
    <dgm:cxn modelId="{D44B6C8B-0B5E-436E-B7FD-1B16F60AF14F}" type="presParOf" srcId="{6AEE2308-F361-4DF9-9886-A081020BCBE8}" destId="{CAA8BB7C-0B70-4A7A-82B2-DAE61C953305}" srcOrd="3" destOrd="0" presId="urn:microsoft.com/office/officeart/2005/8/layout/vProcess5"/>
    <dgm:cxn modelId="{5516537F-6FBA-420E-9EFE-8ED0046A5683}" type="presParOf" srcId="{6AEE2308-F361-4DF9-9886-A081020BCBE8}" destId="{39C53712-ACE8-453D-8EF5-7C3376345FCB}" srcOrd="4" destOrd="0" presId="urn:microsoft.com/office/officeart/2005/8/layout/vProcess5"/>
    <dgm:cxn modelId="{23E91EBC-B988-4EB8-A42B-0B7D117DAC3B}" type="presParOf" srcId="{6AEE2308-F361-4DF9-9886-A081020BCBE8}" destId="{2B4D6ED5-DFCB-41F3-BD94-39059E0A5735}" srcOrd="5" destOrd="0" presId="urn:microsoft.com/office/officeart/2005/8/layout/vProcess5"/>
    <dgm:cxn modelId="{69C01BA4-BCF6-497D-B59B-C6F36A7F535E}" type="presParOf" srcId="{6AEE2308-F361-4DF9-9886-A081020BCBE8}" destId="{6EDCAB6F-E2DA-4AD5-B5BA-3B460D40A944}" srcOrd="6" destOrd="0" presId="urn:microsoft.com/office/officeart/2005/8/layout/vProcess5"/>
    <dgm:cxn modelId="{8EABD340-DEDF-4B3F-AE64-EC25BE55FFF4}" type="presParOf" srcId="{6AEE2308-F361-4DF9-9886-A081020BCBE8}" destId="{A34A171D-334E-489D-BDD9-EED29C6A347D}" srcOrd="7" destOrd="0" presId="urn:microsoft.com/office/officeart/2005/8/layout/vProcess5"/>
    <dgm:cxn modelId="{0696F8C3-2143-4C79-A87D-4862DE5800E7}" type="presParOf" srcId="{6AEE2308-F361-4DF9-9886-A081020BCBE8}" destId="{2A48B571-5A9D-4DF4-9026-76F4D5DA8516}" srcOrd="8"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DDD5688-F4C7-4D39-A0D2-D86A7117072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AEDE751B-BDB4-407A-A443-F708E4FBB4F8}">
      <dgm:prSet phldrT="[Text]" custT="1"/>
      <dgm:spPr/>
      <dgm:t>
        <a:bodyPr/>
        <a:lstStyle/>
        <a:p>
          <a:pPr algn="ctr"/>
          <a:r>
            <a:rPr lang="en-US" sz="1800" b="0" dirty="0"/>
            <a:t>Agency initiates an </a:t>
          </a:r>
          <a:r>
            <a:rPr lang="en-US" sz="1800" b="1" dirty="0"/>
            <a:t>Action</a:t>
          </a:r>
        </a:p>
      </dgm:t>
    </dgm:pt>
    <dgm:pt modelId="{18176FF7-760E-4086-A33A-5EE7816DDEC8}" type="parTrans" cxnId="{398FE9B6-79E6-43F8-ACA4-854EF229ED8D}">
      <dgm:prSet/>
      <dgm:spPr/>
      <dgm:t>
        <a:bodyPr/>
        <a:lstStyle/>
        <a:p>
          <a:pPr algn="ctr"/>
          <a:endParaRPr lang="en-US" sz="1800" b="1"/>
        </a:p>
      </dgm:t>
    </dgm:pt>
    <dgm:pt modelId="{1E2FC3A3-09CB-43E9-95E0-0384EFE12D76}" type="sibTrans" cxnId="{398FE9B6-79E6-43F8-ACA4-854EF229ED8D}">
      <dgm:prSet custT="1"/>
      <dgm:spPr/>
      <dgm:t>
        <a:bodyPr/>
        <a:lstStyle/>
        <a:p>
          <a:pPr algn="ctr"/>
          <a:endParaRPr lang="en-US" sz="1800" b="1"/>
        </a:p>
      </dgm:t>
    </dgm:pt>
    <dgm:pt modelId="{8AB2FB4E-B2FD-4775-B187-3BA673C2AACF}">
      <dgm:prSet phldrT="[Text]" custT="1"/>
      <dgm:spPr/>
      <dgm:t>
        <a:bodyPr/>
        <a:lstStyle/>
        <a:p>
          <a:pPr algn="ctr"/>
          <a:r>
            <a:rPr lang="en-US" sz="1800" b="1" dirty="0"/>
            <a:t>Scoping</a:t>
          </a:r>
        </a:p>
      </dgm:t>
    </dgm:pt>
    <dgm:pt modelId="{A99EF0A7-4B94-4F0E-B193-6AAC1B6DDC5C}" type="parTrans" cxnId="{4B19DD0D-A306-43CE-BFA0-3BE265D65626}">
      <dgm:prSet/>
      <dgm:spPr/>
      <dgm:t>
        <a:bodyPr/>
        <a:lstStyle/>
        <a:p>
          <a:pPr algn="ctr"/>
          <a:endParaRPr lang="en-US" sz="1800" b="1"/>
        </a:p>
      </dgm:t>
    </dgm:pt>
    <dgm:pt modelId="{1F855B2E-A407-4FC4-A83B-8F05C1C53EC6}" type="sibTrans" cxnId="{4B19DD0D-A306-43CE-BFA0-3BE265D65626}">
      <dgm:prSet custT="1"/>
      <dgm:spPr/>
      <dgm:t>
        <a:bodyPr/>
        <a:lstStyle/>
        <a:p>
          <a:pPr algn="ctr"/>
          <a:endParaRPr lang="en-US" sz="1800" b="1"/>
        </a:p>
      </dgm:t>
    </dgm:pt>
    <dgm:pt modelId="{AFCFA7E9-A265-4B74-99F5-8460CB4BC35D}">
      <dgm:prSet phldrT="[Text]" custT="1"/>
      <dgm:spPr/>
      <dgm:t>
        <a:bodyPr/>
        <a:lstStyle/>
        <a:p>
          <a:pPr algn="ctr"/>
          <a:r>
            <a:rPr lang="en-US" sz="1800" b="1" dirty="0"/>
            <a:t>Post-Scoping</a:t>
          </a:r>
        </a:p>
      </dgm:t>
    </dgm:pt>
    <dgm:pt modelId="{A1C56254-D9C0-4487-A55E-C8AB021340D9}" type="parTrans" cxnId="{D44B4333-4034-419E-BA16-407FFCBDCC32}">
      <dgm:prSet/>
      <dgm:spPr/>
      <dgm:t>
        <a:bodyPr/>
        <a:lstStyle/>
        <a:p>
          <a:pPr algn="ctr"/>
          <a:endParaRPr lang="en-US" sz="1800" b="1"/>
        </a:p>
      </dgm:t>
    </dgm:pt>
    <dgm:pt modelId="{954E00E8-2F75-45C0-97AC-4E539A4CBFEF}" type="sibTrans" cxnId="{D44B4333-4034-419E-BA16-407FFCBDCC32}">
      <dgm:prSet custT="1"/>
      <dgm:spPr/>
      <dgm:t>
        <a:bodyPr/>
        <a:lstStyle/>
        <a:p>
          <a:pPr algn="ctr"/>
          <a:endParaRPr lang="en-US" sz="1800" b="1"/>
        </a:p>
      </dgm:t>
    </dgm:pt>
    <dgm:pt modelId="{6AEE2308-F361-4DF9-9886-A081020BCBE8}" type="pres">
      <dgm:prSet presAssocID="{CDDD5688-F4C7-4D39-A0D2-D86A71170724}" presName="outerComposite" presStyleCnt="0">
        <dgm:presLayoutVars>
          <dgm:chMax val="5"/>
          <dgm:dir/>
          <dgm:resizeHandles val="exact"/>
        </dgm:presLayoutVars>
      </dgm:prSet>
      <dgm:spPr/>
    </dgm:pt>
    <dgm:pt modelId="{31410F2D-DC1B-4578-8F7B-B7350EE79291}" type="pres">
      <dgm:prSet presAssocID="{CDDD5688-F4C7-4D39-A0D2-D86A71170724}" presName="dummyMaxCanvas" presStyleCnt="0">
        <dgm:presLayoutVars/>
      </dgm:prSet>
      <dgm:spPr/>
    </dgm:pt>
    <dgm:pt modelId="{F730C8CB-56C1-41F9-B3BC-4A343FFA76A3}" type="pres">
      <dgm:prSet presAssocID="{CDDD5688-F4C7-4D39-A0D2-D86A71170724}" presName="ThreeNodes_1" presStyleLbl="node1" presStyleIdx="0" presStyleCnt="3">
        <dgm:presLayoutVars>
          <dgm:bulletEnabled val="1"/>
        </dgm:presLayoutVars>
      </dgm:prSet>
      <dgm:spPr/>
    </dgm:pt>
    <dgm:pt modelId="{E8236587-C824-49E2-AAF1-B5582AFEACEB}" type="pres">
      <dgm:prSet presAssocID="{CDDD5688-F4C7-4D39-A0D2-D86A71170724}" presName="ThreeNodes_2" presStyleLbl="node1" presStyleIdx="1" presStyleCnt="3">
        <dgm:presLayoutVars>
          <dgm:bulletEnabled val="1"/>
        </dgm:presLayoutVars>
      </dgm:prSet>
      <dgm:spPr/>
    </dgm:pt>
    <dgm:pt modelId="{CAA8BB7C-0B70-4A7A-82B2-DAE61C953305}" type="pres">
      <dgm:prSet presAssocID="{CDDD5688-F4C7-4D39-A0D2-D86A71170724}" presName="ThreeNodes_3" presStyleLbl="node1" presStyleIdx="2" presStyleCnt="3">
        <dgm:presLayoutVars>
          <dgm:bulletEnabled val="1"/>
        </dgm:presLayoutVars>
      </dgm:prSet>
      <dgm:spPr/>
    </dgm:pt>
    <dgm:pt modelId="{39C53712-ACE8-453D-8EF5-7C3376345FCB}" type="pres">
      <dgm:prSet presAssocID="{CDDD5688-F4C7-4D39-A0D2-D86A71170724}" presName="ThreeConn_1-2" presStyleLbl="fgAccFollowNode1" presStyleIdx="0" presStyleCnt="2">
        <dgm:presLayoutVars>
          <dgm:bulletEnabled val="1"/>
        </dgm:presLayoutVars>
      </dgm:prSet>
      <dgm:spPr/>
    </dgm:pt>
    <dgm:pt modelId="{2B4D6ED5-DFCB-41F3-BD94-39059E0A5735}" type="pres">
      <dgm:prSet presAssocID="{CDDD5688-F4C7-4D39-A0D2-D86A71170724}" presName="ThreeConn_2-3" presStyleLbl="fgAccFollowNode1" presStyleIdx="1" presStyleCnt="2">
        <dgm:presLayoutVars>
          <dgm:bulletEnabled val="1"/>
        </dgm:presLayoutVars>
      </dgm:prSet>
      <dgm:spPr/>
    </dgm:pt>
    <dgm:pt modelId="{6EDCAB6F-E2DA-4AD5-B5BA-3B460D40A944}" type="pres">
      <dgm:prSet presAssocID="{CDDD5688-F4C7-4D39-A0D2-D86A71170724}" presName="ThreeNodes_1_text" presStyleLbl="node1" presStyleIdx="2" presStyleCnt="3">
        <dgm:presLayoutVars>
          <dgm:bulletEnabled val="1"/>
        </dgm:presLayoutVars>
      </dgm:prSet>
      <dgm:spPr/>
    </dgm:pt>
    <dgm:pt modelId="{A34A171D-334E-489D-BDD9-EED29C6A347D}" type="pres">
      <dgm:prSet presAssocID="{CDDD5688-F4C7-4D39-A0D2-D86A71170724}" presName="ThreeNodes_2_text" presStyleLbl="node1" presStyleIdx="2" presStyleCnt="3">
        <dgm:presLayoutVars>
          <dgm:bulletEnabled val="1"/>
        </dgm:presLayoutVars>
      </dgm:prSet>
      <dgm:spPr/>
    </dgm:pt>
    <dgm:pt modelId="{2A48B571-5A9D-4DF4-9026-76F4D5DA8516}" type="pres">
      <dgm:prSet presAssocID="{CDDD5688-F4C7-4D39-A0D2-D86A71170724}" presName="ThreeNodes_3_text" presStyleLbl="node1" presStyleIdx="2" presStyleCnt="3">
        <dgm:presLayoutVars>
          <dgm:bulletEnabled val="1"/>
        </dgm:presLayoutVars>
      </dgm:prSet>
      <dgm:spPr/>
    </dgm:pt>
  </dgm:ptLst>
  <dgm:cxnLst>
    <dgm:cxn modelId="{4B19DD0D-A306-43CE-BFA0-3BE265D65626}" srcId="{CDDD5688-F4C7-4D39-A0D2-D86A71170724}" destId="{8AB2FB4E-B2FD-4775-B187-3BA673C2AACF}" srcOrd="1" destOrd="0" parTransId="{A99EF0A7-4B94-4F0E-B193-6AAC1B6DDC5C}" sibTransId="{1F855B2E-A407-4FC4-A83B-8F05C1C53EC6}"/>
    <dgm:cxn modelId="{B5FFA411-AD0F-486E-B23E-7C351AEA6D8D}" type="presOf" srcId="{8AB2FB4E-B2FD-4775-B187-3BA673C2AACF}" destId="{E8236587-C824-49E2-AAF1-B5582AFEACEB}" srcOrd="0" destOrd="0" presId="urn:microsoft.com/office/officeart/2005/8/layout/vProcess5"/>
    <dgm:cxn modelId="{396B991B-1B28-4AB8-A41B-E5D4BC3C8B70}" type="presOf" srcId="{AFCFA7E9-A265-4B74-99F5-8460CB4BC35D}" destId="{CAA8BB7C-0B70-4A7A-82B2-DAE61C953305}" srcOrd="0" destOrd="0" presId="urn:microsoft.com/office/officeart/2005/8/layout/vProcess5"/>
    <dgm:cxn modelId="{3BE9B21C-061F-46FD-81A6-5404B99911B5}" type="presOf" srcId="{CDDD5688-F4C7-4D39-A0D2-D86A71170724}" destId="{6AEE2308-F361-4DF9-9886-A081020BCBE8}" srcOrd="0" destOrd="0" presId="urn:microsoft.com/office/officeart/2005/8/layout/vProcess5"/>
    <dgm:cxn modelId="{E957C324-2C94-44EC-BFB3-6534BC85F2F4}" type="presOf" srcId="{AEDE751B-BDB4-407A-A443-F708E4FBB4F8}" destId="{F730C8CB-56C1-41F9-B3BC-4A343FFA76A3}" srcOrd="0" destOrd="0" presId="urn:microsoft.com/office/officeart/2005/8/layout/vProcess5"/>
    <dgm:cxn modelId="{D44B4333-4034-419E-BA16-407FFCBDCC32}" srcId="{CDDD5688-F4C7-4D39-A0D2-D86A71170724}" destId="{AFCFA7E9-A265-4B74-99F5-8460CB4BC35D}" srcOrd="2" destOrd="0" parTransId="{A1C56254-D9C0-4487-A55E-C8AB021340D9}" sibTransId="{954E00E8-2F75-45C0-97AC-4E539A4CBFEF}"/>
    <dgm:cxn modelId="{8F69566C-85B1-4A2E-8718-E4AF26E4382D}" type="presOf" srcId="{1F855B2E-A407-4FC4-A83B-8F05C1C53EC6}" destId="{2B4D6ED5-DFCB-41F3-BD94-39059E0A5735}" srcOrd="0" destOrd="0" presId="urn:microsoft.com/office/officeart/2005/8/layout/vProcess5"/>
    <dgm:cxn modelId="{A21ECC78-5722-4558-BD4A-09459D9346B1}" type="presOf" srcId="{AFCFA7E9-A265-4B74-99F5-8460CB4BC35D}" destId="{2A48B571-5A9D-4DF4-9026-76F4D5DA8516}" srcOrd="1" destOrd="0" presId="urn:microsoft.com/office/officeart/2005/8/layout/vProcess5"/>
    <dgm:cxn modelId="{1A06688F-300E-4323-9D2C-25D40C4E5317}" type="presOf" srcId="{1E2FC3A3-09CB-43E9-95E0-0384EFE12D76}" destId="{39C53712-ACE8-453D-8EF5-7C3376345FCB}" srcOrd="0" destOrd="0" presId="urn:microsoft.com/office/officeart/2005/8/layout/vProcess5"/>
    <dgm:cxn modelId="{6C173B94-F01C-40C1-8A67-F6DDA9FCA2C6}" type="presOf" srcId="{8AB2FB4E-B2FD-4775-B187-3BA673C2AACF}" destId="{A34A171D-334E-489D-BDD9-EED29C6A347D}" srcOrd="1" destOrd="0" presId="urn:microsoft.com/office/officeart/2005/8/layout/vProcess5"/>
    <dgm:cxn modelId="{971DA596-017C-4546-8C34-BC44905D4350}" type="presOf" srcId="{AEDE751B-BDB4-407A-A443-F708E4FBB4F8}" destId="{6EDCAB6F-E2DA-4AD5-B5BA-3B460D40A944}" srcOrd="1" destOrd="0" presId="urn:microsoft.com/office/officeart/2005/8/layout/vProcess5"/>
    <dgm:cxn modelId="{398FE9B6-79E6-43F8-ACA4-854EF229ED8D}" srcId="{CDDD5688-F4C7-4D39-A0D2-D86A71170724}" destId="{AEDE751B-BDB4-407A-A443-F708E4FBB4F8}" srcOrd="0" destOrd="0" parTransId="{18176FF7-760E-4086-A33A-5EE7816DDEC8}" sibTransId="{1E2FC3A3-09CB-43E9-95E0-0384EFE12D76}"/>
    <dgm:cxn modelId="{38F8BBC2-1139-47DB-BC8D-2D92E816EB6F}" type="presParOf" srcId="{6AEE2308-F361-4DF9-9886-A081020BCBE8}" destId="{31410F2D-DC1B-4578-8F7B-B7350EE79291}" srcOrd="0" destOrd="0" presId="urn:microsoft.com/office/officeart/2005/8/layout/vProcess5"/>
    <dgm:cxn modelId="{D140528D-00EB-4068-BBB0-02F13D80807C}" type="presParOf" srcId="{6AEE2308-F361-4DF9-9886-A081020BCBE8}" destId="{F730C8CB-56C1-41F9-B3BC-4A343FFA76A3}" srcOrd="1" destOrd="0" presId="urn:microsoft.com/office/officeart/2005/8/layout/vProcess5"/>
    <dgm:cxn modelId="{77E3ACA4-4262-47BF-ABD3-8583F5E201A9}" type="presParOf" srcId="{6AEE2308-F361-4DF9-9886-A081020BCBE8}" destId="{E8236587-C824-49E2-AAF1-B5582AFEACEB}" srcOrd="2" destOrd="0" presId="urn:microsoft.com/office/officeart/2005/8/layout/vProcess5"/>
    <dgm:cxn modelId="{D44B6C8B-0B5E-436E-B7FD-1B16F60AF14F}" type="presParOf" srcId="{6AEE2308-F361-4DF9-9886-A081020BCBE8}" destId="{CAA8BB7C-0B70-4A7A-82B2-DAE61C953305}" srcOrd="3" destOrd="0" presId="urn:microsoft.com/office/officeart/2005/8/layout/vProcess5"/>
    <dgm:cxn modelId="{5516537F-6FBA-420E-9EFE-8ED0046A5683}" type="presParOf" srcId="{6AEE2308-F361-4DF9-9886-A081020BCBE8}" destId="{39C53712-ACE8-453D-8EF5-7C3376345FCB}" srcOrd="4" destOrd="0" presId="urn:microsoft.com/office/officeart/2005/8/layout/vProcess5"/>
    <dgm:cxn modelId="{23E91EBC-B988-4EB8-A42B-0B7D117DAC3B}" type="presParOf" srcId="{6AEE2308-F361-4DF9-9886-A081020BCBE8}" destId="{2B4D6ED5-DFCB-41F3-BD94-39059E0A5735}" srcOrd="5" destOrd="0" presId="urn:microsoft.com/office/officeart/2005/8/layout/vProcess5"/>
    <dgm:cxn modelId="{69C01BA4-BCF6-497D-B59B-C6F36A7F535E}" type="presParOf" srcId="{6AEE2308-F361-4DF9-9886-A081020BCBE8}" destId="{6EDCAB6F-E2DA-4AD5-B5BA-3B460D40A944}" srcOrd="6" destOrd="0" presId="urn:microsoft.com/office/officeart/2005/8/layout/vProcess5"/>
    <dgm:cxn modelId="{8EABD340-DEDF-4B3F-AE64-EC25BE55FFF4}" type="presParOf" srcId="{6AEE2308-F361-4DF9-9886-A081020BCBE8}" destId="{A34A171D-334E-489D-BDD9-EED29C6A347D}" srcOrd="7" destOrd="0" presId="urn:microsoft.com/office/officeart/2005/8/layout/vProcess5"/>
    <dgm:cxn modelId="{0696F8C3-2143-4C79-A87D-4862DE5800E7}" type="presParOf" srcId="{6AEE2308-F361-4DF9-9886-A081020BCBE8}" destId="{2A48B571-5A9D-4DF4-9026-76F4D5DA8516}" srcOrd="8"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E2B396-3D4D-4546-8F4E-1F5D8A19AC88}">
      <dsp:nvSpPr>
        <dsp:cNvPr id="0" name=""/>
        <dsp:cNvSpPr/>
      </dsp:nvSpPr>
      <dsp:spPr>
        <a:xfrm>
          <a:off x="3170127" y="-85987"/>
          <a:ext cx="2240412" cy="14979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grants-in-aid or other financial assistance; </a:t>
          </a:r>
        </a:p>
      </dsp:txBody>
      <dsp:txXfrm>
        <a:off x="3243249" y="-12865"/>
        <a:ext cx="2094168" cy="1351662"/>
      </dsp:txXfrm>
    </dsp:sp>
    <dsp:sp modelId="{27D77D02-90B3-48C0-AE97-AE968D8D8665}">
      <dsp:nvSpPr>
        <dsp:cNvPr id="0" name=""/>
        <dsp:cNvSpPr/>
      </dsp:nvSpPr>
      <dsp:spPr>
        <a:xfrm>
          <a:off x="1817884" y="662966"/>
          <a:ext cx="4944898" cy="4944898"/>
        </a:xfrm>
        <a:custGeom>
          <a:avLst/>
          <a:gdLst/>
          <a:ahLst/>
          <a:cxnLst/>
          <a:rect l="0" t="0" r="0" b="0"/>
          <a:pathLst>
            <a:path>
              <a:moveTo>
                <a:pt x="3602309" y="273262"/>
              </a:moveTo>
              <a:arcTo wR="2472449" hR="2472449" stAng="17831545" swAng="148960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64B552E-62BB-4E55-908C-C7AEE2FD644F}">
      <dsp:nvSpPr>
        <dsp:cNvPr id="0" name=""/>
        <dsp:cNvSpPr/>
      </dsp:nvSpPr>
      <dsp:spPr>
        <a:xfrm>
          <a:off x="5521566" y="1622433"/>
          <a:ext cx="2240412" cy="14979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Lease or purchase agreements; </a:t>
          </a:r>
        </a:p>
      </dsp:txBody>
      <dsp:txXfrm>
        <a:off x="5594688" y="1695555"/>
        <a:ext cx="2094168" cy="1351662"/>
      </dsp:txXfrm>
    </dsp:sp>
    <dsp:sp modelId="{4CEAC65D-5682-4F3F-96E5-ABE9A73BB968}">
      <dsp:nvSpPr>
        <dsp:cNvPr id="0" name=""/>
        <dsp:cNvSpPr/>
      </dsp:nvSpPr>
      <dsp:spPr>
        <a:xfrm>
          <a:off x="1817884" y="662966"/>
          <a:ext cx="4944898" cy="4944898"/>
        </a:xfrm>
        <a:custGeom>
          <a:avLst/>
          <a:gdLst/>
          <a:ahLst/>
          <a:cxnLst/>
          <a:rect l="0" t="0" r="0" b="0"/>
          <a:pathLst>
            <a:path>
              <a:moveTo>
                <a:pt x="4944897" y="2470485"/>
              </a:moveTo>
              <a:arcTo wR="2472449" hR="2472449" stAng="21597270" swAng="180875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34B7A63-7C12-44A0-ACFE-61E2D60B5750}">
      <dsp:nvSpPr>
        <dsp:cNvPr id="0" name=""/>
        <dsp:cNvSpPr/>
      </dsp:nvSpPr>
      <dsp:spPr>
        <a:xfrm>
          <a:off x="4623396" y="4386715"/>
          <a:ext cx="2240412" cy="14979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Property acquisition for capitol improvements; </a:t>
          </a:r>
        </a:p>
      </dsp:txBody>
      <dsp:txXfrm>
        <a:off x="4696518" y="4459837"/>
        <a:ext cx="2094168" cy="1351662"/>
      </dsp:txXfrm>
    </dsp:sp>
    <dsp:sp modelId="{1AE5335D-9CBC-4C0F-9B67-53EC805F8095}">
      <dsp:nvSpPr>
        <dsp:cNvPr id="0" name=""/>
        <dsp:cNvSpPr/>
      </dsp:nvSpPr>
      <dsp:spPr>
        <a:xfrm>
          <a:off x="1817884" y="662966"/>
          <a:ext cx="4944898" cy="4944898"/>
        </a:xfrm>
        <a:custGeom>
          <a:avLst/>
          <a:gdLst/>
          <a:ahLst/>
          <a:cxnLst/>
          <a:rect l="0" t="0" r="0" b="0"/>
          <a:pathLst>
            <a:path>
              <a:moveTo>
                <a:pt x="2798910" y="4923250"/>
              </a:moveTo>
              <a:arcTo wR="2472449" hR="2472449" stAng="4944752" swAng="91049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106CFF2-1E3E-4A80-B474-9938AAC08183}">
      <dsp:nvSpPr>
        <dsp:cNvPr id="0" name=""/>
        <dsp:cNvSpPr/>
      </dsp:nvSpPr>
      <dsp:spPr>
        <a:xfrm>
          <a:off x="1716858" y="4386715"/>
          <a:ext cx="2240412" cy="14979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capital improvements, alterations, or additions; </a:t>
          </a:r>
        </a:p>
      </dsp:txBody>
      <dsp:txXfrm>
        <a:off x="1789980" y="4459837"/>
        <a:ext cx="2094168" cy="1351662"/>
      </dsp:txXfrm>
    </dsp:sp>
    <dsp:sp modelId="{BF1ABD18-B704-4489-9F1D-0CCBFBBD9F17}">
      <dsp:nvSpPr>
        <dsp:cNvPr id="0" name=""/>
        <dsp:cNvSpPr/>
      </dsp:nvSpPr>
      <dsp:spPr>
        <a:xfrm>
          <a:off x="1817884" y="662966"/>
          <a:ext cx="4944898" cy="4944898"/>
        </a:xfrm>
        <a:custGeom>
          <a:avLst/>
          <a:gdLst/>
          <a:ahLst/>
          <a:cxnLst/>
          <a:rect l="0" t="0" r="0" b="0"/>
          <a:pathLst>
            <a:path>
              <a:moveTo>
                <a:pt x="333414" y="3712422"/>
              </a:moveTo>
              <a:arcTo wR="2472449" hR="2472449" stAng="8993978" swAng="180875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55DC47C-3498-4369-BEC5-11F012CECA6A}">
      <dsp:nvSpPr>
        <dsp:cNvPr id="0" name=""/>
        <dsp:cNvSpPr/>
      </dsp:nvSpPr>
      <dsp:spPr>
        <a:xfrm>
          <a:off x="818688" y="1622433"/>
          <a:ext cx="2240412" cy="14979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other activities for which an agency exercises judgment or discretion as to the propriety of that action;</a:t>
          </a:r>
        </a:p>
      </dsp:txBody>
      <dsp:txXfrm>
        <a:off x="891810" y="1695555"/>
        <a:ext cx="2094168" cy="1351662"/>
      </dsp:txXfrm>
    </dsp:sp>
    <dsp:sp modelId="{78054CF8-768B-4FA4-9DFC-8F87C07DCFFC}">
      <dsp:nvSpPr>
        <dsp:cNvPr id="0" name=""/>
        <dsp:cNvSpPr/>
      </dsp:nvSpPr>
      <dsp:spPr>
        <a:xfrm>
          <a:off x="1817884" y="662966"/>
          <a:ext cx="4944898" cy="4944898"/>
        </a:xfrm>
        <a:custGeom>
          <a:avLst/>
          <a:gdLst/>
          <a:ahLst/>
          <a:cxnLst/>
          <a:rect l="0" t="0" r="0" b="0"/>
          <a:pathLst>
            <a:path>
              <a:moveTo>
                <a:pt x="523625" y="950907"/>
              </a:moveTo>
              <a:arcTo wR="2472449" hR="2472449" stAng="13078854" swAng="148960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30C8CB-56C1-41F9-B3BC-4A343FFA76A3}">
      <dsp:nvSpPr>
        <dsp:cNvPr id="0" name=""/>
        <dsp:cNvSpPr/>
      </dsp:nvSpPr>
      <dsp:spPr>
        <a:xfrm>
          <a:off x="0" y="0"/>
          <a:ext cx="3298123" cy="7742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Agency initiates an </a:t>
          </a:r>
          <a:r>
            <a:rPr lang="en-US" sz="1800" b="1" kern="1200" dirty="0"/>
            <a:t>Action</a:t>
          </a:r>
        </a:p>
      </dsp:txBody>
      <dsp:txXfrm>
        <a:off x="22677" y="22677"/>
        <a:ext cx="2462631" cy="728911"/>
      </dsp:txXfrm>
    </dsp:sp>
    <dsp:sp modelId="{E8236587-C824-49E2-AAF1-B5582AFEACEB}">
      <dsp:nvSpPr>
        <dsp:cNvPr id="0" name=""/>
        <dsp:cNvSpPr/>
      </dsp:nvSpPr>
      <dsp:spPr>
        <a:xfrm>
          <a:off x="291010" y="903309"/>
          <a:ext cx="3298123" cy="7742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Scoping</a:t>
          </a:r>
        </a:p>
      </dsp:txBody>
      <dsp:txXfrm>
        <a:off x="313687" y="925986"/>
        <a:ext cx="2458485" cy="728911"/>
      </dsp:txXfrm>
    </dsp:sp>
    <dsp:sp modelId="{CAA8BB7C-0B70-4A7A-82B2-DAE61C953305}">
      <dsp:nvSpPr>
        <dsp:cNvPr id="0" name=""/>
        <dsp:cNvSpPr/>
      </dsp:nvSpPr>
      <dsp:spPr>
        <a:xfrm>
          <a:off x="582021" y="1806618"/>
          <a:ext cx="3298123" cy="7742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Post-Scoping</a:t>
          </a:r>
        </a:p>
      </dsp:txBody>
      <dsp:txXfrm>
        <a:off x="604698" y="1829295"/>
        <a:ext cx="2458485" cy="728911"/>
      </dsp:txXfrm>
    </dsp:sp>
    <dsp:sp modelId="{39C53712-ACE8-453D-8EF5-7C3376345FCB}">
      <dsp:nvSpPr>
        <dsp:cNvPr id="0" name=""/>
        <dsp:cNvSpPr/>
      </dsp:nvSpPr>
      <dsp:spPr>
        <a:xfrm>
          <a:off x="2794850" y="587151"/>
          <a:ext cx="503272" cy="50327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1" kern="1200"/>
        </a:p>
      </dsp:txBody>
      <dsp:txXfrm>
        <a:off x="2908086" y="587151"/>
        <a:ext cx="276800" cy="378712"/>
      </dsp:txXfrm>
    </dsp:sp>
    <dsp:sp modelId="{2B4D6ED5-DFCB-41F3-BD94-39059E0A5735}">
      <dsp:nvSpPr>
        <dsp:cNvPr id="0" name=""/>
        <dsp:cNvSpPr/>
      </dsp:nvSpPr>
      <dsp:spPr>
        <a:xfrm>
          <a:off x="3085861" y="1485298"/>
          <a:ext cx="503272" cy="50327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1" kern="1200"/>
        </a:p>
      </dsp:txBody>
      <dsp:txXfrm>
        <a:off x="3199097" y="1485298"/>
        <a:ext cx="276800" cy="37871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070306-922C-4C4C-B8A3-036C7E015A1C}">
      <dsp:nvSpPr>
        <dsp:cNvPr id="0" name=""/>
        <dsp:cNvSpPr/>
      </dsp:nvSpPr>
      <dsp:spPr>
        <a:xfrm>
          <a:off x="0" y="0"/>
          <a:ext cx="3104116" cy="5677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Action</a:t>
          </a:r>
        </a:p>
        <a:p>
          <a:pPr marL="0" lvl="0" indent="0" algn="ctr" defTabSz="800100">
            <a:lnSpc>
              <a:spcPct val="90000"/>
            </a:lnSpc>
            <a:spcBef>
              <a:spcPct val="0"/>
            </a:spcBef>
            <a:spcAft>
              <a:spcPct val="35000"/>
            </a:spcAft>
            <a:buNone/>
          </a:pPr>
          <a:endParaRPr lang="en-US" sz="1800" b="1" kern="1200" dirty="0"/>
        </a:p>
      </dsp:txBody>
      <dsp:txXfrm>
        <a:off x="16630" y="16630"/>
        <a:ext cx="2443443" cy="534534"/>
      </dsp:txXfrm>
    </dsp:sp>
    <dsp:sp modelId="{1D6BC0C7-A49F-40DD-BCBE-55EB158B363A}">
      <dsp:nvSpPr>
        <dsp:cNvPr id="0" name=""/>
        <dsp:cNvSpPr/>
      </dsp:nvSpPr>
      <dsp:spPr>
        <a:xfrm>
          <a:off x="259969" y="671029"/>
          <a:ext cx="3104116" cy="5677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Scoping</a:t>
          </a:r>
        </a:p>
      </dsp:txBody>
      <dsp:txXfrm>
        <a:off x="276599" y="687659"/>
        <a:ext cx="2441819" cy="534534"/>
      </dsp:txXfrm>
    </dsp:sp>
    <dsp:sp modelId="{E8D1638B-403D-469A-AF86-725B9DD89449}">
      <dsp:nvSpPr>
        <dsp:cNvPr id="0" name=""/>
        <dsp:cNvSpPr/>
      </dsp:nvSpPr>
      <dsp:spPr>
        <a:xfrm>
          <a:off x="516059" y="1342059"/>
          <a:ext cx="3104116" cy="5677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Post-Scoping</a:t>
          </a:r>
        </a:p>
      </dsp:txBody>
      <dsp:txXfrm>
        <a:off x="532689" y="1358689"/>
        <a:ext cx="2445700" cy="534534"/>
      </dsp:txXfrm>
    </dsp:sp>
    <dsp:sp modelId="{B5646F70-E5A6-4CD3-8B11-B068BDD3B09F}">
      <dsp:nvSpPr>
        <dsp:cNvPr id="0" name=""/>
        <dsp:cNvSpPr/>
      </dsp:nvSpPr>
      <dsp:spPr>
        <a:xfrm>
          <a:off x="776028" y="2013089"/>
          <a:ext cx="3104116" cy="5677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Environmental Impact Evaluation </a:t>
          </a:r>
        </a:p>
      </dsp:txBody>
      <dsp:txXfrm>
        <a:off x="792658" y="2029719"/>
        <a:ext cx="2441819" cy="534534"/>
      </dsp:txXfrm>
    </dsp:sp>
    <dsp:sp modelId="{D1131397-F80A-4DF2-A7C1-0F8E0517CD44}">
      <dsp:nvSpPr>
        <dsp:cNvPr id="0" name=""/>
        <dsp:cNvSpPr/>
      </dsp:nvSpPr>
      <dsp:spPr>
        <a:xfrm>
          <a:off x="2735049" y="434878"/>
          <a:ext cx="369066" cy="36906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1" kern="1200"/>
        </a:p>
      </dsp:txBody>
      <dsp:txXfrm>
        <a:off x="2818089" y="434878"/>
        <a:ext cx="202986" cy="277722"/>
      </dsp:txXfrm>
    </dsp:sp>
    <dsp:sp modelId="{67F927A0-813C-4972-BEFF-FB2751701A05}">
      <dsp:nvSpPr>
        <dsp:cNvPr id="0" name=""/>
        <dsp:cNvSpPr/>
      </dsp:nvSpPr>
      <dsp:spPr>
        <a:xfrm>
          <a:off x="2995019" y="1105908"/>
          <a:ext cx="369066" cy="36906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1" kern="1200"/>
        </a:p>
      </dsp:txBody>
      <dsp:txXfrm>
        <a:off x="3078059" y="1105908"/>
        <a:ext cx="202986" cy="277722"/>
      </dsp:txXfrm>
    </dsp:sp>
    <dsp:sp modelId="{0FE34D1B-0F31-413C-A950-B2710943DBBC}">
      <dsp:nvSpPr>
        <dsp:cNvPr id="0" name=""/>
        <dsp:cNvSpPr/>
      </dsp:nvSpPr>
      <dsp:spPr>
        <a:xfrm>
          <a:off x="3251108" y="1776938"/>
          <a:ext cx="369066" cy="36906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1" kern="1200"/>
        </a:p>
      </dsp:txBody>
      <dsp:txXfrm>
        <a:off x="3334148" y="1776938"/>
        <a:ext cx="202986" cy="27772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070306-922C-4C4C-B8A3-036C7E015A1C}">
      <dsp:nvSpPr>
        <dsp:cNvPr id="0" name=""/>
        <dsp:cNvSpPr/>
      </dsp:nvSpPr>
      <dsp:spPr>
        <a:xfrm>
          <a:off x="0" y="0"/>
          <a:ext cx="3104116" cy="5677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Action</a:t>
          </a:r>
        </a:p>
        <a:p>
          <a:pPr marL="0" lvl="0" indent="0" algn="ctr" defTabSz="800100">
            <a:lnSpc>
              <a:spcPct val="90000"/>
            </a:lnSpc>
            <a:spcBef>
              <a:spcPct val="0"/>
            </a:spcBef>
            <a:spcAft>
              <a:spcPct val="35000"/>
            </a:spcAft>
            <a:buNone/>
          </a:pPr>
          <a:endParaRPr lang="en-US" sz="1800" b="1" kern="1200" dirty="0"/>
        </a:p>
      </dsp:txBody>
      <dsp:txXfrm>
        <a:off x="16630" y="16630"/>
        <a:ext cx="2443443" cy="534534"/>
      </dsp:txXfrm>
    </dsp:sp>
    <dsp:sp modelId="{1D6BC0C7-A49F-40DD-BCBE-55EB158B363A}">
      <dsp:nvSpPr>
        <dsp:cNvPr id="0" name=""/>
        <dsp:cNvSpPr/>
      </dsp:nvSpPr>
      <dsp:spPr>
        <a:xfrm>
          <a:off x="259969" y="671029"/>
          <a:ext cx="3104116" cy="5677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Scoping</a:t>
          </a:r>
        </a:p>
      </dsp:txBody>
      <dsp:txXfrm>
        <a:off x="276599" y="687659"/>
        <a:ext cx="2441819" cy="534534"/>
      </dsp:txXfrm>
    </dsp:sp>
    <dsp:sp modelId="{E8D1638B-403D-469A-AF86-725B9DD89449}">
      <dsp:nvSpPr>
        <dsp:cNvPr id="0" name=""/>
        <dsp:cNvSpPr/>
      </dsp:nvSpPr>
      <dsp:spPr>
        <a:xfrm>
          <a:off x="516059" y="1342059"/>
          <a:ext cx="3104116" cy="5677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Post-Scoping</a:t>
          </a:r>
        </a:p>
      </dsp:txBody>
      <dsp:txXfrm>
        <a:off x="532689" y="1358689"/>
        <a:ext cx="2445700" cy="534534"/>
      </dsp:txXfrm>
    </dsp:sp>
    <dsp:sp modelId="{B5646F70-E5A6-4CD3-8B11-B068BDD3B09F}">
      <dsp:nvSpPr>
        <dsp:cNvPr id="0" name=""/>
        <dsp:cNvSpPr/>
      </dsp:nvSpPr>
      <dsp:spPr>
        <a:xfrm>
          <a:off x="776028" y="2013089"/>
          <a:ext cx="3104116" cy="5677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Environmental Impact Evaluation </a:t>
          </a:r>
        </a:p>
      </dsp:txBody>
      <dsp:txXfrm>
        <a:off x="792658" y="2029719"/>
        <a:ext cx="2441819" cy="534534"/>
      </dsp:txXfrm>
    </dsp:sp>
    <dsp:sp modelId="{D1131397-F80A-4DF2-A7C1-0F8E0517CD44}">
      <dsp:nvSpPr>
        <dsp:cNvPr id="0" name=""/>
        <dsp:cNvSpPr/>
      </dsp:nvSpPr>
      <dsp:spPr>
        <a:xfrm>
          <a:off x="2735049" y="434878"/>
          <a:ext cx="369066" cy="36906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1" kern="1200"/>
        </a:p>
      </dsp:txBody>
      <dsp:txXfrm>
        <a:off x="2818089" y="434878"/>
        <a:ext cx="202986" cy="277722"/>
      </dsp:txXfrm>
    </dsp:sp>
    <dsp:sp modelId="{67F927A0-813C-4972-BEFF-FB2751701A05}">
      <dsp:nvSpPr>
        <dsp:cNvPr id="0" name=""/>
        <dsp:cNvSpPr/>
      </dsp:nvSpPr>
      <dsp:spPr>
        <a:xfrm>
          <a:off x="2995019" y="1105908"/>
          <a:ext cx="369066" cy="36906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1" kern="1200"/>
        </a:p>
      </dsp:txBody>
      <dsp:txXfrm>
        <a:off x="3078059" y="1105908"/>
        <a:ext cx="202986" cy="277722"/>
      </dsp:txXfrm>
    </dsp:sp>
    <dsp:sp modelId="{0FE34D1B-0F31-413C-A950-B2710943DBBC}">
      <dsp:nvSpPr>
        <dsp:cNvPr id="0" name=""/>
        <dsp:cNvSpPr/>
      </dsp:nvSpPr>
      <dsp:spPr>
        <a:xfrm>
          <a:off x="3251108" y="1776938"/>
          <a:ext cx="369066" cy="36906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1" kern="1200"/>
        </a:p>
      </dsp:txBody>
      <dsp:txXfrm>
        <a:off x="3334148" y="1776938"/>
        <a:ext cx="202986" cy="27772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D612B3-9AB0-451E-8FE6-7D728BB63126}">
      <dsp:nvSpPr>
        <dsp:cNvPr id="0" name=""/>
        <dsp:cNvSpPr/>
      </dsp:nvSpPr>
      <dsp:spPr>
        <a:xfrm>
          <a:off x="0" y="0"/>
          <a:ext cx="2987711" cy="4645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Action</a:t>
          </a:r>
        </a:p>
      </dsp:txBody>
      <dsp:txXfrm>
        <a:off x="13606" y="13606"/>
        <a:ext cx="2432063" cy="437347"/>
      </dsp:txXfrm>
    </dsp:sp>
    <dsp:sp modelId="{5E59F2E9-BDA5-413B-9338-6A5ED33905C2}">
      <dsp:nvSpPr>
        <dsp:cNvPr id="0" name=""/>
        <dsp:cNvSpPr/>
      </dsp:nvSpPr>
      <dsp:spPr>
        <a:xfrm>
          <a:off x="223108" y="529081"/>
          <a:ext cx="2987711" cy="4645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Scoping</a:t>
          </a:r>
        </a:p>
      </dsp:txBody>
      <dsp:txXfrm>
        <a:off x="236714" y="542687"/>
        <a:ext cx="2435427" cy="437347"/>
      </dsp:txXfrm>
    </dsp:sp>
    <dsp:sp modelId="{7F774CAD-C5ED-4C39-A913-2F70EE41610C}">
      <dsp:nvSpPr>
        <dsp:cNvPr id="0" name=""/>
        <dsp:cNvSpPr/>
      </dsp:nvSpPr>
      <dsp:spPr>
        <a:xfrm>
          <a:off x="446216" y="1058162"/>
          <a:ext cx="2987711" cy="4645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Post-Scoping</a:t>
          </a:r>
        </a:p>
      </dsp:txBody>
      <dsp:txXfrm>
        <a:off x="459822" y="1071768"/>
        <a:ext cx="2435427" cy="437347"/>
      </dsp:txXfrm>
    </dsp:sp>
    <dsp:sp modelId="{9B124562-7048-4BD6-ADD4-04E2D64B7815}">
      <dsp:nvSpPr>
        <dsp:cNvPr id="0" name=""/>
        <dsp:cNvSpPr/>
      </dsp:nvSpPr>
      <dsp:spPr>
        <a:xfrm>
          <a:off x="669325" y="1587243"/>
          <a:ext cx="2987711" cy="4645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Environmental Impact Evaluation </a:t>
          </a:r>
        </a:p>
      </dsp:txBody>
      <dsp:txXfrm>
        <a:off x="682931" y="1600849"/>
        <a:ext cx="2435427" cy="437347"/>
      </dsp:txXfrm>
    </dsp:sp>
    <dsp:sp modelId="{D062675B-4716-4AE0-A651-296B0A6707C9}">
      <dsp:nvSpPr>
        <dsp:cNvPr id="0" name=""/>
        <dsp:cNvSpPr/>
      </dsp:nvSpPr>
      <dsp:spPr>
        <a:xfrm>
          <a:off x="892433" y="2116324"/>
          <a:ext cx="2987711" cy="4645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Record of Decision</a:t>
          </a:r>
        </a:p>
      </dsp:txBody>
      <dsp:txXfrm>
        <a:off x="906039" y="2129930"/>
        <a:ext cx="2435427" cy="437347"/>
      </dsp:txXfrm>
    </dsp:sp>
    <dsp:sp modelId="{F6A94647-1405-47BE-99CF-BC3592650E1D}">
      <dsp:nvSpPr>
        <dsp:cNvPr id="0" name=""/>
        <dsp:cNvSpPr/>
      </dsp:nvSpPr>
      <dsp:spPr>
        <a:xfrm>
          <a:off x="2685748" y="339386"/>
          <a:ext cx="301963" cy="30196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1" kern="1200"/>
        </a:p>
      </dsp:txBody>
      <dsp:txXfrm>
        <a:off x="2753690" y="339386"/>
        <a:ext cx="166079" cy="227227"/>
      </dsp:txXfrm>
    </dsp:sp>
    <dsp:sp modelId="{1AD29F01-D78C-4277-A35C-9ACCB7A87C81}">
      <dsp:nvSpPr>
        <dsp:cNvPr id="0" name=""/>
        <dsp:cNvSpPr/>
      </dsp:nvSpPr>
      <dsp:spPr>
        <a:xfrm>
          <a:off x="2908856" y="868467"/>
          <a:ext cx="301963" cy="30196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1" kern="1200"/>
        </a:p>
      </dsp:txBody>
      <dsp:txXfrm>
        <a:off x="2976798" y="868467"/>
        <a:ext cx="166079" cy="227227"/>
      </dsp:txXfrm>
    </dsp:sp>
    <dsp:sp modelId="{8BCC4C2B-6737-43D2-8AB8-FCB5CFECBB9E}">
      <dsp:nvSpPr>
        <dsp:cNvPr id="0" name=""/>
        <dsp:cNvSpPr/>
      </dsp:nvSpPr>
      <dsp:spPr>
        <a:xfrm>
          <a:off x="3131964" y="1389806"/>
          <a:ext cx="301963" cy="30196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1" kern="1200"/>
        </a:p>
      </dsp:txBody>
      <dsp:txXfrm>
        <a:off x="3199906" y="1389806"/>
        <a:ext cx="166079" cy="227227"/>
      </dsp:txXfrm>
    </dsp:sp>
    <dsp:sp modelId="{0FFFDF86-23A5-4578-8D1B-5FC1B3A75B23}">
      <dsp:nvSpPr>
        <dsp:cNvPr id="0" name=""/>
        <dsp:cNvSpPr/>
      </dsp:nvSpPr>
      <dsp:spPr>
        <a:xfrm>
          <a:off x="3355073" y="1924049"/>
          <a:ext cx="301963" cy="30196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1" kern="1200"/>
        </a:p>
      </dsp:txBody>
      <dsp:txXfrm>
        <a:off x="3423015" y="1924049"/>
        <a:ext cx="166079" cy="22722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D612B3-9AB0-451E-8FE6-7D728BB63126}">
      <dsp:nvSpPr>
        <dsp:cNvPr id="0" name=""/>
        <dsp:cNvSpPr/>
      </dsp:nvSpPr>
      <dsp:spPr>
        <a:xfrm>
          <a:off x="0" y="0"/>
          <a:ext cx="2987711" cy="4645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Action</a:t>
          </a:r>
        </a:p>
      </dsp:txBody>
      <dsp:txXfrm>
        <a:off x="13606" y="13606"/>
        <a:ext cx="2432063" cy="437347"/>
      </dsp:txXfrm>
    </dsp:sp>
    <dsp:sp modelId="{5E59F2E9-BDA5-413B-9338-6A5ED33905C2}">
      <dsp:nvSpPr>
        <dsp:cNvPr id="0" name=""/>
        <dsp:cNvSpPr/>
      </dsp:nvSpPr>
      <dsp:spPr>
        <a:xfrm>
          <a:off x="223108" y="529081"/>
          <a:ext cx="2987711" cy="4645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Scoping</a:t>
          </a:r>
        </a:p>
      </dsp:txBody>
      <dsp:txXfrm>
        <a:off x="236714" y="542687"/>
        <a:ext cx="2435427" cy="437347"/>
      </dsp:txXfrm>
    </dsp:sp>
    <dsp:sp modelId="{7F774CAD-C5ED-4C39-A913-2F70EE41610C}">
      <dsp:nvSpPr>
        <dsp:cNvPr id="0" name=""/>
        <dsp:cNvSpPr/>
      </dsp:nvSpPr>
      <dsp:spPr>
        <a:xfrm>
          <a:off x="446216" y="1058162"/>
          <a:ext cx="2987711" cy="4645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Post-Scoping</a:t>
          </a:r>
        </a:p>
      </dsp:txBody>
      <dsp:txXfrm>
        <a:off x="459822" y="1071768"/>
        <a:ext cx="2435427" cy="437347"/>
      </dsp:txXfrm>
    </dsp:sp>
    <dsp:sp modelId="{9B124562-7048-4BD6-ADD4-04E2D64B7815}">
      <dsp:nvSpPr>
        <dsp:cNvPr id="0" name=""/>
        <dsp:cNvSpPr/>
      </dsp:nvSpPr>
      <dsp:spPr>
        <a:xfrm>
          <a:off x="669325" y="1587243"/>
          <a:ext cx="2987711" cy="4645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Environmental Impact Evaluation </a:t>
          </a:r>
        </a:p>
      </dsp:txBody>
      <dsp:txXfrm>
        <a:off x="682931" y="1600849"/>
        <a:ext cx="2435427" cy="437347"/>
      </dsp:txXfrm>
    </dsp:sp>
    <dsp:sp modelId="{D062675B-4716-4AE0-A651-296B0A6707C9}">
      <dsp:nvSpPr>
        <dsp:cNvPr id="0" name=""/>
        <dsp:cNvSpPr/>
      </dsp:nvSpPr>
      <dsp:spPr>
        <a:xfrm>
          <a:off x="892433" y="2116324"/>
          <a:ext cx="2987711" cy="4645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Record of Decision</a:t>
          </a:r>
        </a:p>
      </dsp:txBody>
      <dsp:txXfrm>
        <a:off x="906039" y="2129930"/>
        <a:ext cx="2435427" cy="437347"/>
      </dsp:txXfrm>
    </dsp:sp>
    <dsp:sp modelId="{F6A94647-1405-47BE-99CF-BC3592650E1D}">
      <dsp:nvSpPr>
        <dsp:cNvPr id="0" name=""/>
        <dsp:cNvSpPr/>
      </dsp:nvSpPr>
      <dsp:spPr>
        <a:xfrm>
          <a:off x="2685748" y="339386"/>
          <a:ext cx="301963" cy="30196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1" kern="1200"/>
        </a:p>
      </dsp:txBody>
      <dsp:txXfrm>
        <a:off x="2753690" y="339386"/>
        <a:ext cx="166079" cy="227227"/>
      </dsp:txXfrm>
    </dsp:sp>
    <dsp:sp modelId="{1AD29F01-D78C-4277-A35C-9ACCB7A87C81}">
      <dsp:nvSpPr>
        <dsp:cNvPr id="0" name=""/>
        <dsp:cNvSpPr/>
      </dsp:nvSpPr>
      <dsp:spPr>
        <a:xfrm>
          <a:off x="2908856" y="868467"/>
          <a:ext cx="301963" cy="30196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1" kern="1200"/>
        </a:p>
      </dsp:txBody>
      <dsp:txXfrm>
        <a:off x="2976798" y="868467"/>
        <a:ext cx="166079" cy="227227"/>
      </dsp:txXfrm>
    </dsp:sp>
    <dsp:sp modelId="{8BCC4C2B-6737-43D2-8AB8-FCB5CFECBB9E}">
      <dsp:nvSpPr>
        <dsp:cNvPr id="0" name=""/>
        <dsp:cNvSpPr/>
      </dsp:nvSpPr>
      <dsp:spPr>
        <a:xfrm>
          <a:off x="3131964" y="1389806"/>
          <a:ext cx="301963" cy="30196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1" kern="1200"/>
        </a:p>
      </dsp:txBody>
      <dsp:txXfrm>
        <a:off x="3199906" y="1389806"/>
        <a:ext cx="166079" cy="227227"/>
      </dsp:txXfrm>
    </dsp:sp>
    <dsp:sp modelId="{0FFFDF86-23A5-4578-8D1B-5FC1B3A75B23}">
      <dsp:nvSpPr>
        <dsp:cNvPr id="0" name=""/>
        <dsp:cNvSpPr/>
      </dsp:nvSpPr>
      <dsp:spPr>
        <a:xfrm>
          <a:off x="3355073" y="1924049"/>
          <a:ext cx="301963" cy="30196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1" kern="1200"/>
        </a:p>
      </dsp:txBody>
      <dsp:txXfrm>
        <a:off x="3423015" y="1924049"/>
        <a:ext cx="166079" cy="22722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D612B3-9AB0-451E-8FE6-7D728BB63126}">
      <dsp:nvSpPr>
        <dsp:cNvPr id="0" name=""/>
        <dsp:cNvSpPr/>
      </dsp:nvSpPr>
      <dsp:spPr>
        <a:xfrm>
          <a:off x="0" y="0"/>
          <a:ext cx="2987711" cy="4645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Action</a:t>
          </a:r>
        </a:p>
      </dsp:txBody>
      <dsp:txXfrm>
        <a:off x="13606" y="13606"/>
        <a:ext cx="2432063" cy="437347"/>
      </dsp:txXfrm>
    </dsp:sp>
    <dsp:sp modelId="{5E59F2E9-BDA5-413B-9338-6A5ED33905C2}">
      <dsp:nvSpPr>
        <dsp:cNvPr id="0" name=""/>
        <dsp:cNvSpPr/>
      </dsp:nvSpPr>
      <dsp:spPr>
        <a:xfrm>
          <a:off x="223108" y="529081"/>
          <a:ext cx="2987711" cy="4645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Scoping</a:t>
          </a:r>
        </a:p>
      </dsp:txBody>
      <dsp:txXfrm>
        <a:off x="236714" y="542687"/>
        <a:ext cx="2435427" cy="437347"/>
      </dsp:txXfrm>
    </dsp:sp>
    <dsp:sp modelId="{7F774CAD-C5ED-4C39-A913-2F70EE41610C}">
      <dsp:nvSpPr>
        <dsp:cNvPr id="0" name=""/>
        <dsp:cNvSpPr/>
      </dsp:nvSpPr>
      <dsp:spPr>
        <a:xfrm>
          <a:off x="446216" y="1058162"/>
          <a:ext cx="2987711" cy="4645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Post-Scoping</a:t>
          </a:r>
        </a:p>
      </dsp:txBody>
      <dsp:txXfrm>
        <a:off x="459822" y="1071768"/>
        <a:ext cx="2435427" cy="437347"/>
      </dsp:txXfrm>
    </dsp:sp>
    <dsp:sp modelId="{9B124562-7048-4BD6-ADD4-04E2D64B7815}">
      <dsp:nvSpPr>
        <dsp:cNvPr id="0" name=""/>
        <dsp:cNvSpPr/>
      </dsp:nvSpPr>
      <dsp:spPr>
        <a:xfrm>
          <a:off x="669325" y="1587243"/>
          <a:ext cx="2987711" cy="4645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Environmental Impact Evaluation </a:t>
          </a:r>
        </a:p>
      </dsp:txBody>
      <dsp:txXfrm>
        <a:off x="682931" y="1600849"/>
        <a:ext cx="2435427" cy="437347"/>
      </dsp:txXfrm>
    </dsp:sp>
    <dsp:sp modelId="{D062675B-4716-4AE0-A651-296B0A6707C9}">
      <dsp:nvSpPr>
        <dsp:cNvPr id="0" name=""/>
        <dsp:cNvSpPr/>
      </dsp:nvSpPr>
      <dsp:spPr>
        <a:xfrm>
          <a:off x="892433" y="2116324"/>
          <a:ext cx="2987711" cy="4645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Record of Decision</a:t>
          </a:r>
        </a:p>
      </dsp:txBody>
      <dsp:txXfrm>
        <a:off x="906039" y="2129930"/>
        <a:ext cx="2435427" cy="437347"/>
      </dsp:txXfrm>
    </dsp:sp>
    <dsp:sp modelId="{F6A94647-1405-47BE-99CF-BC3592650E1D}">
      <dsp:nvSpPr>
        <dsp:cNvPr id="0" name=""/>
        <dsp:cNvSpPr/>
      </dsp:nvSpPr>
      <dsp:spPr>
        <a:xfrm>
          <a:off x="2685748" y="339386"/>
          <a:ext cx="301963" cy="30196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1" kern="1200"/>
        </a:p>
      </dsp:txBody>
      <dsp:txXfrm>
        <a:off x="2753690" y="339386"/>
        <a:ext cx="166079" cy="227227"/>
      </dsp:txXfrm>
    </dsp:sp>
    <dsp:sp modelId="{1AD29F01-D78C-4277-A35C-9ACCB7A87C81}">
      <dsp:nvSpPr>
        <dsp:cNvPr id="0" name=""/>
        <dsp:cNvSpPr/>
      </dsp:nvSpPr>
      <dsp:spPr>
        <a:xfrm>
          <a:off x="2908856" y="868467"/>
          <a:ext cx="301963" cy="30196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1" kern="1200"/>
        </a:p>
      </dsp:txBody>
      <dsp:txXfrm>
        <a:off x="2976798" y="868467"/>
        <a:ext cx="166079" cy="227227"/>
      </dsp:txXfrm>
    </dsp:sp>
    <dsp:sp modelId="{8BCC4C2B-6737-43D2-8AB8-FCB5CFECBB9E}">
      <dsp:nvSpPr>
        <dsp:cNvPr id="0" name=""/>
        <dsp:cNvSpPr/>
      </dsp:nvSpPr>
      <dsp:spPr>
        <a:xfrm>
          <a:off x="3131964" y="1389806"/>
          <a:ext cx="301963" cy="30196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1" kern="1200"/>
        </a:p>
      </dsp:txBody>
      <dsp:txXfrm>
        <a:off x="3199906" y="1389806"/>
        <a:ext cx="166079" cy="227227"/>
      </dsp:txXfrm>
    </dsp:sp>
    <dsp:sp modelId="{0FFFDF86-23A5-4578-8D1B-5FC1B3A75B23}">
      <dsp:nvSpPr>
        <dsp:cNvPr id="0" name=""/>
        <dsp:cNvSpPr/>
      </dsp:nvSpPr>
      <dsp:spPr>
        <a:xfrm>
          <a:off x="3355073" y="1924049"/>
          <a:ext cx="301963" cy="30196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1" kern="1200"/>
        </a:p>
      </dsp:txBody>
      <dsp:txXfrm>
        <a:off x="3423015" y="1924049"/>
        <a:ext cx="166079" cy="22722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D612B3-9AB0-451E-8FE6-7D728BB63126}">
      <dsp:nvSpPr>
        <dsp:cNvPr id="0" name=""/>
        <dsp:cNvSpPr/>
      </dsp:nvSpPr>
      <dsp:spPr>
        <a:xfrm>
          <a:off x="0" y="0"/>
          <a:ext cx="2987711" cy="4645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Action</a:t>
          </a:r>
        </a:p>
      </dsp:txBody>
      <dsp:txXfrm>
        <a:off x="13606" y="13606"/>
        <a:ext cx="2432063" cy="437347"/>
      </dsp:txXfrm>
    </dsp:sp>
    <dsp:sp modelId="{5E59F2E9-BDA5-413B-9338-6A5ED33905C2}">
      <dsp:nvSpPr>
        <dsp:cNvPr id="0" name=""/>
        <dsp:cNvSpPr/>
      </dsp:nvSpPr>
      <dsp:spPr>
        <a:xfrm>
          <a:off x="223108" y="529081"/>
          <a:ext cx="2987711" cy="4645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Scoping</a:t>
          </a:r>
        </a:p>
      </dsp:txBody>
      <dsp:txXfrm>
        <a:off x="236714" y="542687"/>
        <a:ext cx="2435427" cy="437347"/>
      </dsp:txXfrm>
    </dsp:sp>
    <dsp:sp modelId="{7F774CAD-C5ED-4C39-A913-2F70EE41610C}">
      <dsp:nvSpPr>
        <dsp:cNvPr id="0" name=""/>
        <dsp:cNvSpPr/>
      </dsp:nvSpPr>
      <dsp:spPr>
        <a:xfrm>
          <a:off x="446216" y="1058162"/>
          <a:ext cx="2987711" cy="4645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Post-Scoping</a:t>
          </a:r>
        </a:p>
      </dsp:txBody>
      <dsp:txXfrm>
        <a:off x="459822" y="1071768"/>
        <a:ext cx="2435427" cy="437347"/>
      </dsp:txXfrm>
    </dsp:sp>
    <dsp:sp modelId="{9B124562-7048-4BD6-ADD4-04E2D64B7815}">
      <dsp:nvSpPr>
        <dsp:cNvPr id="0" name=""/>
        <dsp:cNvSpPr/>
      </dsp:nvSpPr>
      <dsp:spPr>
        <a:xfrm>
          <a:off x="669325" y="1587243"/>
          <a:ext cx="2987711" cy="4645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Environmental Impact Evaluation </a:t>
          </a:r>
        </a:p>
      </dsp:txBody>
      <dsp:txXfrm>
        <a:off x="682931" y="1600849"/>
        <a:ext cx="2435427" cy="437347"/>
      </dsp:txXfrm>
    </dsp:sp>
    <dsp:sp modelId="{D062675B-4716-4AE0-A651-296B0A6707C9}">
      <dsp:nvSpPr>
        <dsp:cNvPr id="0" name=""/>
        <dsp:cNvSpPr/>
      </dsp:nvSpPr>
      <dsp:spPr>
        <a:xfrm>
          <a:off x="892433" y="2116324"/>
          <a:ext cx="2987711" cy="4645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Record of Decision</a:t>
          </a:r>
        </a:p>
      </dsp:txBody>
      <dsp:txXfrm>
        <a:off x="906039" y="2129930"/>
        <a:ext cx="2435427" cy="437347"/>
      </dsp:txXfrm>
    </dsp:sp>
    <dsp:sp modelId="{F6A94647-1405-47BE-99CF-BC3592650E1D}">
      <dsp:nvSpPr>
        <dsp:cNvPr id="0" name=""/>
        <dsp:cNvSpPr/>
      </dsp:nvSpPr>
      <dsp:spPr>
        <a:xfrm>
          <a:off x="2685748" y="339386"/>
          <a:ext cx="301963" cy="30196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1" kern="1200"/>
        </a:p>
      </dsp:txBody>
      <dsp:txXfrm>
        <a:off x="2753690" y="339386"/>
        <a:ext cx="166079" cy="227227"/>
      </dsp:txXfrm>
    </dsp:sp>
    <dsp:sp modelId="{1AD29F01-D78C-4277-A35C-9ACCB7A87C81}">
      <dsp:nvSpPr>
        <dsp:cNvPr id="0" name=""/>
        <dsp:cNvSpPr/>
      </dsp:nvSpPr>
      <dsp:spPr>
        <a:xfrm>
          <a:off x="2908856" y="868467"/>
          <a:ext cx="301963" cy="30196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1" kern="1200"/>
        </a:p>
      </dsp:txBody>
      <dsp:txXfrm>
        <a:off x="2976798" y="868467"/>
        <a:ext cx="166079" cy="227227"/>
      </dsp:txXfrm>
    </dsp:sp>
    <dsp:sp modelId="{8BCC4C2B-6737-43D2-8AB8-FCB5CFECBB9E}">
      <dsp:nvSpPr>
        <dsp:cNvPr id="0" name=""/>
        <dsp:cNvSpPr/>
      </dsp:nvSpPr>
      <dsp:spPr>
        <a:xfrm>
          <a:off x="3131964" y="1389806"/>
          <a:ext cx="301963" cy="30196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1" kern="1200"/>
        </a:p>
      </dsp:txBody>
      <dsp:txXfrm>
        <a:off x="3199906" y="1389806"/>
        <a:ext cx="166079" cy="227227"/>
      </dsp:txXfrm>
    </dsp:sp>
    <dsp:sp modelId="{0FFFDF86-23A5-4578-8D1B-5FC1B3A75B23}">
      <dsp:nvSpPr>
        <dsp:cNvPr id="0" name=""/>
        <dsp:cNvSpPr/>
      </dsp:nvSpPr>
      <dsp:spPr>
        <a:xfrm>
          <a:off x="3355073" y="1924049"/>
          <a:ext cx="301963" cy="30196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1" kern="1200"/>
        </a:p>
      </dsp:txBody>
      <dsp:txXfrm>
        <a:off x="3423015" y="1924049"/>
        <a:ext cx="166079" cy="22722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D612B3-9AB0-451E-8FE6-7D728BB63126}">
      <dsp:nvSpPr>
        <dsp:cNvPr id="0" name=""/>
        <dsp:cNvSpPr/>
      </dsp:nvSpPr>
      <dsp:spPr>
        <a:xfrm>
          <a:off x="0" y="0"/>
          <a:ext cx="3531645" cy="8186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Action</a:t>
          </a:r>
        </a:p>
      </dsp:txBody>
      <dsp:txXfrm>
        <a:off x="23977" y="23977"/>
        <a:ext cx="2552495" cy="770679"/>
      </dsp:txXfrm>
    </dsp:sp>
    <dsp:sp modelId="{5E59F2E9-BDA5-413B-9338-6A5ED33905C2}">
      <dsp:nvSpPr>
        <dsp:cNvPr id="0" name=""/>
        <dsp:cNvSpPr/>
      </dsp:nvSpPr>
      <dsp:spPr>
        <a:xfrm>
          <a:off x="263726" y="932332"/>
          <a:ext cx="3531645" cy="8186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Scoping</a:t>
          </a:r>
        </a:p>
      </dsp:txBody>
      <dsp:txXfrm>
        <a:off x="287703" y="956309"/>
        <a:ext cx="2687852" cy="770679"/>
      </dsp:txXfrm>
    </dsp:sp>
    <dsp:sp modelId="{7F774CAD-C5ED-4C39-A913-2F70EE41610C}">
      <dsp:nvSpPr>
        <dsp:cNvPr id="0" name=""/>
        <dsp:cNvSpPr/>
      </dsp:nvSpPr>
      <dsp:spPr>
        <a:xfrm>
          <a:off x="527453" y="1864665"/>
          <a:ext cx="3531645" cy="8186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Post-Scoping</a:t>
          </a:r>
        </a:p>
      </dsp:txBody>
      <dsp:txXfrm>
        <a:off x="551430" y="1888642"/>
        <a:ext cx="2687852" cy="770679"/>
      </dsp:txXfrm>
    </dsp:sp>
    <dsp:sp modelId="{9B124562-7048-4BD6-ADD4-04E2D64B7815}">
      <dsp:nvSpPr>
        <dsp:cNvPr id="0" name=""/>
        <dsp:cNvSpPr/>
      </dsp:nvSpPr>
      <dsp:spPr>
        <a:xfrm>
          <a:off x="791180" y="2796998"/>
          <a:ext cx="3531645" cy="8186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Environmental Impact Evaluation </a:t>
          </a:r>
        </a:p>
      </dsp:txBody>
      <dsp:txXfrm>
        <a:off x="815157" y="2820975"/>
        <a:ext cx="2687852" cy="770679"/>
      </dsp:txXfrm>
    </dsp:sp>
    <dsp:sp modelId="{D062675B-4716-4AE0-A651-296B0A6707C9}">
      <dsp:nvSpPr>
        <dsp:cNvPr id="0" name=""/>
        <dsp:cNvSpPr/>
      </dsp:nvSpPr>
      <dsp:spPr>
        <a:xfrm>
          <a:off x="1054906" y="3729331"/>
          <a:ext cx="3531645" cy="8186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Record of Decision</a:t>
          </a:r>
        </a:p>
      </dsp:txBody>
      <dsp:txXfrm>
        <a:off x="1078883" y="3753308"/>
        <a:ext cx="2687852" cy="770679"/>
      </dsp:txXfrm>
    </dsp:sp>
    <dsp:sp modelId="{F6A94647-1405-47BE-99CF-BC3592650E1D}">
      <dsp:nvSpPr>
        <dsp:cNvPr id="0" name=""/>
        <dsp:cNvSpPr/>
      </dsp:nvSpPr>
      <dsp:spPr>
        <a:xfrm>
          <a:off x="2999533" y="598057"/>
          <a:ext cx="532111" cy="53211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1" kern="1200"/>
        </a:p>
      </dsp:txBody>
      <dsp:txXfrm>
        <a:off x="3119258" y="598057"/>
        <a:ext cx="292661" cy="400414"/>
      </dsp:txXfrm>
    </dsp:sp>
    <dsp:sp modelId="{1AD29F01-D78C-4277-A35C-9ACCB7A87C81}">
      <dsp:nvSpPr>
        <dsp:cNvPr id="0" name=""/>
        <dsp:cNvSpPr/>
      </dsp:nvSpPr>
      <dsp:spPr>
        <a:xfrm>
          <a:off x="3263259" y="1530390"/>
          <a:ext cx="532111" cy="53211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1" kern="1200"/>
        </a:p>
      </dsp:txBody>
      <dsp:txXfrm>
        <a:off x="3382984" y="1530390"/>
        <a:ext cx="292661" cy="400414"/>
      </dsp:txXfrm>
    </dsp:sp>
    <dsp:sp modelId="{8BCC4C2B-6737-43D2-8AB8-FCB5CFECBB9E}">
      <dsp:nvSpPr>
        <dsp:cNvPr id="0" name=""/>
        <dsp:cNvSpPr/>
      </dsp:nvSpPr>
      <dsp:spPr>
        <a:xfrm>
          <a:off x="3526986" y="2449079"/>
          <a:ext cx="532111" cy="53211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1" kern="1200"/>
        </a:p>
      </dsp:txBody>
      <dsp:txXfrm>
        <a:off x="3646711" y="2449079"/>
        <a:ext cx="292661" cy="400414"/>
      </dsp:txXfrm>
    </dsp:sp>
    <dsp:sp modelId="{0FFFDF86-23A5-4578-8D1B-5FC1B3A75B23}">
      <dsp:nvSpPr>
        <dsp:cNvPr id="0" name=""/>
        <dsp:cNvSpPr/>
      </dsp:nvSpPr>
      <dsp:spPr>
        <a:xfrm>
          <a:off x="3790713" y="3390507"/>
          <a:ext cx="532111" cy="53211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1" kern="1200"/>
        </a:p>
      </dsp:txBody>
      <dsp:txXfrm>
        <a:off x="3910438" y="3390507"/>
        <a:ext cx="292661" cy="40041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17A19-CCA5-4D1B-AE63-ED182233A424}">
      <dsp:nvSpPr>
        <dsp:cNvPr id="0" name=""/>
        <dsp:cNvSpPr/>
      </dsp:nvSpPr>
      <dsp:spPr>
        <a:xfrm>
          <a:off x="0" y="0"/>
          <a:ext cx="3298123" cy="11613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Agency initiates an </a:t>
          </a:r>
          <a:r>
            <a:rPr lang="en-US" sz="1800" b="1" kern="1200" dirty="0"/>
            <a:t>Action</a:t>
          </a:r>
        </a:p>
      </dsp:txBody>
      <dsp:txXfrm>
        <a:off x="34016" y="34016"/>
        <a:ext cx="2097728" cy="1093365"/>
      </dsp:txXfrm>
    </dsp:sp>
    <dsp:sp modelId="{05C934DD-78B8-484F-89F3-FBA0B5C3F98E}">
      <dsp:nvSpPr>
        <dsp:cNvPr id="0" name=""/>
        <dsp:cNvSpPr/>
      </dsp:nvSpPr>
      <dsp:spPr>
        <a:xfrm>
          <a:off x="582021" y="1419486"/>
          <a:ext cx="3298123" cy="1161397"/>
        </a:xfrm>
        <a:prstGeom prst="roundRect">
          <a:avLst>
            <a:gd name="adj" fmla="val 1000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baseline="0" dirty="0"/>
            <a:t>Is this an “Action which may significantly affect the environment”?</a:t>
          </a:r>
        </a:p>
      </dsp:txBody>
      <dsp:txXfrm>
        <a:off x="616037" y="1453502"/>
        <a:ext cx="1893160" cy="1093365"/>
      </dsp:txXfrm>
    </dsp:sp>
    <dsp:sp modelId="{3B941966-3C23-4CCC-AAF8-34EFCBC233EA}">
      <dsp:nvSpPr>
        <dsp:cNvPr id="0" name=""/>
        <dsp:cNvSpPr/>
      </dsp:nvSpPr>
      <dsp:spPr>
        <a:xfrm>
          <a:off x="2543214" y="912987"/>
          <a:ext cx="754908" cy="754908"/>
        </a:xfrm>
        <a:prstGeom prst="downArrow">
          <a:avLst>
            <a:gd name="adj1" fmla="val 55000"/>
            <a:gd name="adj2" fmla="val 45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1" kern="1200"/>
        </a:p>
      </dsp:txBody>
      <dsp:txXfrm>
        <a:off x="2713068" y="912987"/>
        <a:ext cx="415200" cy="5680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17A19-CCA5-4D1B-AE63-ED182233A424}">
      <dsp:nvSpPr>
        <dsp:cNvPr id="0" name=""/>
        <dsp:cNvSpPr/>
      </dsp:nvSpPr>
      <dsp:spPr>
        <a:xfrm>
          <a:off x="0" y="0"/>
          <a:ext cx="3298123" cy="11613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Agency initiates an </a:t>
          </a:r>
          <a:r>
            <a:rPr lang="en-US" sz="1800" b="1" kern="1200" dirty="0"/>
            <a:t>Action</a:t>
          </a:r>
        </a:p>
      </dsp:txBody>
      <dsp:txXfrm>
        <a:off x="34016" y="34016"/>
        <a:ext cx="2097728" cy="1093365"/>
      </dsp:txXfrm>
    </dsp:sp>
    <dsp:sp modelId="{05C934DD-78B8-484F-89F3-FBA0B5C3F98E}">
      <dsp:nvSpPr>
        <dsp:cNvPr id="0" name=""/>
        <dsp:cNvSpPr/>
      </dsp:nvSpPr>
      <dsp:spPr>
        <a:xfrm>
          <a:off x="582021" y="1419486"/>
          <a:ext cx="3298123" cy="1161397"/>
        </a:xfrm>
        <a:prstGeom prst="roundRect">
          <a:avLst>
            <a:gd name="adj" fmla="val 1000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baseline="0" dirty="0"/>
            <a:t>Is this an “Action which may significantly affect the environment”?</a:t>
          </a:r>
        </a:p>
      </dsp:txBody>
      <dsp:txXfrm>
        <a:off x="616037" y="1453502"/>
        <a:ext cx="1893160" cy="1093365"/>
      </dsp:txXfrm>
    </dsp:sp>
    <dsp:sp modelId="{3B941966-3C23-4CCC-AAF8-34EFCBC233EA}">
      <dsp:nvSpPr>
        <dsp:cNvPr id="0" name=""/>
        <dsp:cNvSpPr/>
      </dsp:nvSpPr>
      <dsp:spPr>
        <a:xfrm>
          <a:off x="2543214" y="912987"/>
          <a:ext cx="754908" cy="754908"/>
        </a:xfrm>
        <a:prstGeom prst="downArrow">
          <a:avLst>
            <a:gd name="adj1" fmla="val 55000"/>
            <a:gd name="adj2" fmla="val 45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1" kern="1200"/>
        </a:p>
      </dsp:txBody>
      <dsp:txXfrm>
        <a:off x="2713068" y="912987"/>
        <a:ext cx="415200" cy="5680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17A19-CCA5-4D1B-AE63-ED182233A424}">
      <dsp:nvSpPr>
        <dsp:cNvPr id="0" name=""/>
        <dsp:cNvSpPr/>
      </dsp:nvSpPr>
      <dsp:spPr>
        <a:xfrm>
          <a:off x="0" y="0"/>
          <a:ext cx="3298123" cy="11613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Agency initiates an </a:t>
          </a:r>
          <a:r>
            <a:rPr lang="en-US" sz="1800" b="1" kern="1200" dirty="0"/>
            <a:t>Action</a:t>
          </a:r>
        </a:p>
      </dsp:txBody>
      <dsp:txXfrm>
        <a:off x="34016" y="34016"/>
        <a:ext cx="2097728" cy="1093365"/>
      </dsp:txXfrm>
    </dsp:sp>
    <dsp:sp modelId="{05C934DD-78B8-484F-89F3-FBA0B5C3F98E}">
      <dsp:nvSpPr>
        <dsp:cNvPr id="0" name=""/>
        <dsp:cNvSpPr/>
      </dsp:nvSpPr>
      <dsp:spPr>
        <a:xfrm>
          <a:off x="582021" y="1419486"/>
          <a:ext cx="3298123" cy="1161397"/>
        </a:xfrm>
        <a:prstGeom prst="roundRect">
          <a:avLst>
            <a:gd name="adj" fmla="val 1000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baseline="0" dirty="0"/>
            <a:t>Is this an “Action which may significantly affect the environment”?</a:t>
          </a:r>
        </a:p>
      </dsp:txBody>
      <dsp:txXfrm>
        <a:off x="616037" y="1453502"/>
        <a:ext cx="1893160" cy="1093365"/>
      </dsp:txXfrm>
    </dsp:sp>
    <dsp:sp modelId="{3B941966-3C23-4CCC-AAF8-34EFCBC233EA}">
      <dsp:nvSpPr>
        <dsp:cNvPr id="0" name=""/>
        <dsp:cNvSpPr/>
      </dsp:nvSpPr>
      <dsp:spPr>
        <a:xfrm>
          <a:off x="2543214" y="912987"/>
          <a:ext cx="754908" cy="754908"/>
        </a:xfrm>
        <a:prstGeom prst="downArrow">
          <a:avLst>
            <a:gd name="adj1" fmla="val 55000"/>
            <a:gd name="adj2" fmla="val 45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1" kern="1200"/>
        </a:p>
      </dsp:txBody>
      <dsp:txXfrm>
        <a:off x="2713068" y="912987"/>
        <a:ext cx="415200" cy="5680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17A19-CCA5-4D1B-AE63-ED182233A424}">
      <dsp:nvSpPr>
        <dsp:cNvPr id="0" name=""/>
        <dsp:cNvSpPr/>
      </dsp:nvSpPr>
      <dsp:spPr>
        <a:xfrm>
          <a:off x="0" y="0"/>
          <a:ext cx="3298123" cy="11613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Agency initiates an </a:t>
          </a:r>
          <a:r>
            <a:rPr lang="en-US" sz="1800" b="1" kern="1200" dirty="0"/>
            <a:t>Action</a:t>
          </a:r>
        </a:p>
      </dsp:txBody>
      <dsp:txXfrm>
        <a:off x="34016" y="34016"/>
        <a:ext cx="2097728" cy="1093365"/>
      </dsp:txXfrm>
    </dsp:sp>
    <dsp:sp modelId="{05C934DD-78B8-484F-89F3-FBA0B5C3F98E}">
      <dsp:nvSpPr>
        <dsp:cNvPr id="0" name=""/>
        <dsp:cNvSpPr/>
      </dsp:nvSpPr>
      <dsp:spPr>
        <a:xfrm>
          <a:off x="582021" y="1419486"/>
          <a:ext cx="3298123" cy="1161397"/>
        </a:xfrm>
        <a:prstGeom prst="roundRect">
          <a:avLst>
            <a:gd name="adj" fmla="val 1000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baseline="0" dirty="0"/>
            <a:t>Is this an “Action which may significantly affect the environment”?</a:t>
          </a:r>
        </a:p>
      </dsp:txBody>
      <dsp:txXfrm>
        <a:off x="616037" y="1453502"/>
        <a:ext cx="1893160" cy="1093365"/>
      </dsp:txXfrm>
    </dsp:sp>
    <dsp:sp modelId="{3B941966-3C23-4CCC-AAF8-34EFCBC233EA}">
      <dsp:nvSpPr>
        <dsp:cNvPr id="0" name=""/>
        <dsp:cNvSpPr/>
      </dsp:nvSpPr>
      <dsp:spPr>
        <a:xfrm>
          <a:off x="2543214" y="912987"/>
          <a:ext cx="754908" cy="754908"/>
        </a:xfrm>
        <a:prstGeom prst="downArrow">
          <a:avLst>
            <a:gd name="adj1" fmla="val 55000"/>
            <a:gd name="adj2" fmla="val 45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1" kern="1200"/>
        </a:p>
      </dsp:txBody>
      <dsp:txXfrm>
        <a:off x="2713068" y="912987"/>
        <a:ext cx="415200" cy="5680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17A19-CCA5-4D1B-AE63-ED182233A424}">
      <dsp:nvSpPr>
        <dsp:cNvPr id="0" name=""/>
        <dsp:cNvSpPr/>
      </dsp:nvSpPr>
      <dsp:spPr>
        <a:xfrm>
          <a:off x="0" y="0"/>
          <a:ext cx="3298123" cy="11613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Agency initiates an </a:t>
          </a:r>
          <a:r>
            <a:rPr lang="en-US" sz="1800" b="1" kern="1200" dirty="0"/>
            <a:t>Action</a:t>
          </a:r>
        </a:p>
      </dsp:txBody>
      <dsp:txXfrm>
        <a:off x="34016" y="34016"/>
        <a:ext cx="2097728" cy="1093365"/>
      </dsp:txXfrm>
    </dsp:sp>
    <dsp:sp modelId="{05C934DD-78B8-484F-89F3-FBA0B5C3F98E}">
      <dsp:nvSpPr>
        <dsp:cNvPr id="0" name=""/>
        <dsp:cNvSpPr/>
      </dsp:nvSpPr>
      <dsp:spPr>
        <a:xfrm>
          <a:off x="582021" y="1419486"/>
          <a:ext cx="3298123" cy="1161397"/>
        </a:xfrm>
        <a:prstGeom prst="roundRect">
          <a:avLst>
            <a:gd name="adj" fmla="val 1000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baseline="0" dirty="0"/>
            <a:t>Is this an “Action which may significantly affect the environment”?</a:t>
          </a:r>
        </a:p>
      </dsp:txBody>
      <dsp:txXfrm>
        <a:off x="616037" y="1453502"/>
        <a:ext cx="1893160" cy="1093365"/>
      </dsp:txXfrm>
    </dsp:sp>
    <dsp:sp modelId="{3B941966-3C23-4CCC-AAF8-34EFCBC233EA}">
      <dsp:nvSpPr>
        <dsp:cNvPr id="0" name=""/>
        <dsp:cNvSpPr/>
      </dsp:nvSpPr>
      <dsp:spPr>
        <a:xfrm>
          <a:off x="2543214" y="912987"/>
          <a:ext cx="754908" cy="754908"/>
        </a:xfrm>
        <a:prstGeom prst="downArrow">
          <a:avLst>
            <a:gd name="adj1" fmla="val 55000"/>
            <a:gd name="adj2" fmla="val 45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1" kern="1200"/>
        </a:p>
      </dsp:txBody>
      <dsp:txXfrm>
        <a:off x="2713068" y="912987"/>
        <a:ext cx="415200" cy="5680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ABCEC-AA83-4660-BB7D-9E7A8E94106E}">
      <dsp:nvSpPr>
        <dsp:cNvPr id="0" name=""/>
        <dsp:cNvSpPr/>
      </dsp:nvSpPr>
      <dsp:spPr>
        <a:xfrm>
          <a:off x="0" y="0"/>
          <a:ext cx="3298123" cy="11613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Agency initiates an </a:t>
          </a:r>
          <a:r>
            <a:rPr lang="en-US" sz="1800" b="1" kern="1200" dirty="0"/>
            <a:t>Action</a:t>
          </a:r>
        </a:p>
      </dsp:txBody>
      <dsp:txXfrm>
        <a:off x="34016" y="34016"/>
        <a:ext cx="2097728" cy="1093365"/>
      </dsp:txXfrm>
    </dsp:sp>
    <dsp:sp modelId="{5FF76291-919B-4130-B97B-326B661E0F46}">
      <dsp:nvSpPr>
        <dsp:cNvPr id="0" name=""/>
        <dsp:cNvSpPr/>
      </dsp:nvSpPr>
      <dsp:spPr>
        <a:xfrm>
          <a:off x="582021" y="1419486"/>
          <a:ext cx="3298123" cy="11613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Scoping</a:t>
          </a:r>
        </a:p>
      </dsp:txBody>
      <dsp:txXfrm>
        <a:off x="616037" y="1453502"/>
        <a:ext cx="1893160" cy="1093365"/>
      </dsp:txXfrm>
    </dsp:sp>
    <dsp:sp modelId="{08B085A6-E53D-44AC-8D13-2C855B65F13A}">
      <dsp:nvSpPr>
        <dsp:cNvPr id="0" name=""/>
        <dsp:cNvSpPr/>
      </dsp:nvSpPr>
      <dsp:spPr>
        <a:xfrm>
          <a:off x="2543214" y="912987"/>
          <a:ext cx="754908" cy="75490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1" kern="1200"/>
        </a:p>
      </dsp:txBody>
      <dsp:txXfrm>
        <a:off x="2713068" y="912987"/>
        <a:ext cx="415200" cy="5680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ABCEC-AA83-4660-BB7D-9E7A8E94106E}">
      <dsp:nvSpPr>
        <dsp:cNvPr id="0" name=""/>
        <dsp:cNvSpPr/>
      </dsp:nvSpPr>
      <dsp:spPr>
        <a:xfrm>
          <a:off x="0" y="0"/>
          <a:ext cx="3298123" cy="11613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Agency initiates an </a:t>
          </a:r>
          <a:r>
            <a:rPr lang="en-US" sz="1800" b="1" kern="1200" dirty="0"/>
            <a:t>Action</a:t>
          </a:r>
        </a:p>
      </dsp:txBody>
      <dsp:txXfrm>
        <a:off x="34016" y="34016"/>
        <a:ext cx="2097728" cy="1093365"/>
      </dsp:txXfrm>
    </dsp:sp>
    <dsp:sp modelId="{5FF76291-919B-4130-B97B-326B661E0F46}">
      <dsp:nvSpPr>
        <dsp:cNvPr id="0" name=""/>
        <dsp:cNvSpPr/>
      </dsp:nvSpPr>
      <dsp:spPr>
        <a:xfrm>
          <a:off x="582021" y="1419486"/>
          <a:ext cx="3298123" cy="11613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Scoping</a:t>
          </a:r>
        </a:p>
      </dsp:txBody>
      <dsp:txXfrm>
        <a:off x="616037" y="1453502"/>
        <a:ext cx="1893160" cy="1093365"/>
      </dsp:txXfrm>
    </dsp:sp>
    <dsp:sp modelId="{08B085A6-E53D-44AC-8D13-2C855B65F13A}">
      <dsp:nvSpPr>
        <dsp:cNvPr id="0" name=""/>
        <dsp:cNvSpPr/>
      </dsp:nvSpPr>
      <dsp:spPr>
        <a:xfrm>
          <a:off x="2543214" y="912987"/>
          <a:ext cx="754908" cy="75490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1" kern="1200"/>
        </a:p>
      </dsp:txBody>
      <dsp:txXfrm>
        <a:off x="2713068" y="912987"/>
        <a:ext cx="415200" cy="5680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30C8CB-56C1-41F9-B3BC-4A343FFA76A3}">
      <dsp:nvSpPr>
        <dsp:cNvPr id="0" name=""/>
        <dsp:cNvSpPr/>
      </dsp:nvSpPr>
      <dsp:spPr>
        <a:xfrm>
          <a:off x="0" y="0"/>
          <a:ext cx="3298123" cy="7742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Agency initiates an </a:t>
          </a:r>
          <a:r>
            <a:rPr lang="en-US" sz="1800" b="1" kern="1200" dirty="0"/>
            <a:t>Action</a:t>
          </a:r>
        </a:p>
      </dsp:txBody>
      <dsp:txXfrm>
        <a:off x="22677" y="22677"/>
        <a:ext cx="2462631" cy="728911"/>
      </dsp:txXfrm>
    </dsp:sp>
    <dsp:sp modelId="{E8236587-C824-49E2-AAF1-B5582AFEACEB}">
      <dsp:nvSpPr>
        <dsp:cNvPr id="0" name=""/>
        <dsp:cNvSpPr/>
      </dsp:nvSpPr>
      <dsp:spPr>
        <a:xfrm>
          <a:off x="291010" y="903309"/>
          <a:ext cx="3298123" cy="7742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Scoping</a:t>
          </a:r>
        </a:p>
      </dsp:txBody>
      <dsp:txXfrm>
        <a:off x="313687" y="925986"/>
        <a:ext cx="2458485" cy="728911"/>
      </dsp:txXfrm>
    </dsp:sp>
    <dsp:sp modelId="{CAA8BB7C-0B70-4A7A-82B2-DAE61C953305}">
      <dsp:nvSpPr>
        <dsp:cNvPr id="0" name=""/>
        <dsp:cNvSpPr/>
      </dsp:nvSpPr>
      <dsp:spPr>
        <a:xfrm>
          <a:off x="582021" y="1806618"/>
          <a:ext cx="3298123" cy="7742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Post-Scoping</a:t>
          </a:r>
        </a:p>
      </dsp:txBody>
      <dsp:txXfrm>
        <a:off x="604698" y="1829295"/>
        <a:ext cx="2458485" cy="728911"/>
      </dsp:txXfrm>
    </dsp:sp>
    <dsp:sp modelId="{39C53712-ACE8-453D-8EF5-7C3376345FCB}">
      <dsp:nvSpPr>
        <dsp:cNvPr id="0" name=""/>
        <dsp:cNvSpPr/>
      </dsp:nvSpPr>
      <dsp:spPr>
        <a:xfrm>
          <a:off x="2794850" y="587151"/>
          <a:ext cx="503272" cy="50327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1" kern="1200"/>
        </a:p>
      </dsp:txBody>
      <dsp:txXfrm>
        <a:off x="2908086" y="587151"/>
        <a:ext cx="276800" cy="378712"/>
      </dsp:txXfrm>
    </dsp:sp>
    <dsp:sp modelId="{2B4D6ED5-DFCB-41F3-BD94-39059E0A5735}">
      <dsp:nvSpPr>
        <dsp:cNvPr id="0" name=""/>
        <dsp:cNvSpPr/>
      </dsp:nvSpPr>
      <dsp:spPr>
        <a:xfrm>
          <a:off x="3085861" y="1485298"/>
          <a:ext cx="503272" cy="50327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1" kern="1200"/>
        </a:p>
      </dsp:txBody>
      <dsp:txXfrm>
        <a:off x="3199097" y="1485298"/>
        <a:ext cx="276800" cy="3787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30C8CB-56C1-41F9-B3BC-4A343FFA76A3}">
      <dsp:nvSpPr>
        <dsp:cNvPr id="0" name=""/>
        <dsp:cNvSpPr/>
      </dsp:nvSpPr>
      <dsp:spPr>
        <a:xfrm>
          <a:off x="0" y="0"/>
          <a:ext cx="3298123" cy="7742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Agency initiates an </a:t>
          </a:r>
          <a:r>
            <a:rPr lang="en-US" sz="1800" b="1" kern="1200" dirty="0"/>
            <a:t>Action</a:t>
          </a:r>
        </a:p>
      </dsp:txBody>
      <dsp:txXfrm>
        <a:off x="22677" y="22677"/>
        <a:ext cx="2462631" cy="728911"/>
      </dsp:txXfrm>
    </dsp:sp>
    <dsp:sp modelId="{E8236587-C824-49E2-AAF1-B5582AFEACEB}">
      <dsp:nvSpPr>
        <dsp:cNvPr id="0" name=""/>
        <dsp:cNvSpPr/>
      </dsp:nvSpPr>
      <dsp:spPr>
        <a:xfrm>
          <a:off x="291010" y="903309"/>
          <a:ext cx="3298123" cy="7742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Scoping</a:t>
          </a:r>
        </a:p>
      </dsp:txBody>
      <dsp:txXfrm>
        <a:off x="313687" y="925986"/>
        <a:ext cx="2458485" cy="728911"/>
      </dsp:txXfrm>
    </dsp:sp>
    <dsp:sp modelId="{CAA8BB7C-0B70-4A7A-82B2-DAE61C953305}">
      <dsp:nvSpPr>
        <dsp:cNvPr id="0" name=""/>
        <dsp:cNvSpPr/>
      </dsp:nvSpPr>
      <dsp:spPr>
        <a:xfrm>
          <a:off x="582021" y="1806618"/>
          <a:ext cx="3298123" cy="7742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Post-Scoping</a:t>
          </a:r>
        </a:p>
      </dsp:txBody>
      <dsp:txXfrm>
        <a:off x="604698" y="1829295"/>
        <a:ext cx="2458485" cy="728911"/>
      </dsp:txXfrm>
    </dsp:sp>
    <dsp:sp modelId="{39C53712-ACE8-453D-8EF5-7C3376345FCB}">
      <dsp:nvSpPr>
        <dsp:cNvPr id="0" name=""/>
        <dsp:cNvSpPr/>
      </dsp:nvSpPr>
      <dsp:spPr>
        <a:xfrm>
          <a:off x="2794850" y="587151"/>
          <a:ext cx="503272" cy="50327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1" kern="1200"/>
        </a:p>
      </dsp:txBody>
      <dsp:txXfrm>
        <a:off x="2908086" y="587151"/>
        <a:ext cx="276800" cy="378712"/>
      </dsp:txXfrm>
    </dsp:sp>
    <dsp:sp modelId="{2B4D6ED5-DFCB-41F3-BD94-39059E0A5735}">
      <dsp:nvSpPr>
        <dsp:cNvPr id="0" name=""/>
        <dsp:cNvSpPr/>
      </dsp:nvSpPr>
      <dsp:spPr>
        <a:xfrm>
          <a:off x="3085861" y="1485298"/>
          <a:ext cx="503272" cy="50327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1" kern="1200"/>
        </a:p>
      </dsp:txBody>
      <dsp:txXfrm>
        <a:off x="3199097" y="1485298"/>
        <a:ext cx="276800" cy="378712"/>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0A987-86B1-4483-AC59-3FA6597E64FD}" type="datetimeFigureOut">
              <a:rPr lang="en-US" smtClean="0"/>
              <a:t>5/13/2022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2A68CF-F67A-48F6-AD76-25933AA7385B}" type="slidenum">
              <a:rPr lang="en-US" smtClean="0"/>
              <a:t>‹#›</a:t>
            </a:fld>
            <a:endParaRPr lang="en-US"/>
          </a:p>
        </p:txBody>
      </p:sp>
    </p:spTree>
    <p:extLst>
      <p:ext uri="{BB962C8B-B14F-4D97-AF65-F5344CB8AC3E}">
        <p14:creationId xmlns:p14="http://schemas.microsoft.com/office/powerpoint/2010/main" val="1249119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2A68CF-F67A-48F6-AD76-25933AA7385B}" type="slidenum">
              <a:rPr lang="en-US" smtClean="0"/>
              <a:t>1</a:t>
            </a:fld>
            <a:endParaRPr lang="en-US"/>
          </a:p>
        </p:txBody>
      </p:sp>
    </p:spTree>
    <p:extLst>
      <p:ext uri="{BB962C8B-B14F-4D97-AF65-F5344CB8AC3E}">
        <p14:creationId xmlns:p14="http://schemas.microsoft.com/office/powerpoint/2010/main" val="1468555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ACTION = An activity or a sequence of planned activities proposed or funded by a state agency.</a:t>
            </a:r>
          </a:p>
          <a:p>
            <a:endParaRPr lang="en-US" dirty="0"/>
          </a:p>
        </p:txBody>
      </p:sp>
      <p:sp>
        <p:nvSpPr>
          <p:cNvPr id="4" name="Slide Number Placeholder 3"/>
          <p:cNvSpPr>
            <a:spLocks noGrp="1"/>
          </p:cNvSpPr>
          <p:nvPr>
            <p:ph type="sldNum" sz="quarter" idx="5"/>
          </p:nvPr>
        </p:nvSpPr>
        <p:spPr/>
        <p:txBody>
          <a:bodyPr/>
          <a:lstStyle/>
          <a:p>
            <a:fld id="{AF2A68CF-F67A-48F6-AD76-25933AA7385B}" type="slidenum">
              <a:rPr lang="en-US" smtClean="0"/>
              <a:t>10</a:t>
            </a:fld>
            <a:endParaRPr lang="en-US"/>
          </a:p>
        </p:txBody>
      </p:sp>
    </p:spTree>
    <p:extLst>
      <p:ext uri="{BB962C8B-B14F-4D97-AF65-F5344CB8AC3E}">
        <p14:creationId xmlns:p14="http://schemas.microsoft.com/office/powerpoint/2010/main" val="647896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it something that could have an impact on the state's land, water, air, historic structures and landmarks, housing, or other environmental resources (including social and economic);</a:t>
            </a:r>
          </a:p>
          <a:p>
            <a:r>
              <a:rPr lang="en-US" dirty="0"/>
              <a:t>or could hinder long-term environmental goals?</a:t>
            </a:r>
          </a:p>
          <a:p>
            <a:endParaRPr lang="en-US" dirty="0"/>
          </a:p>
        </p:txBody>
      </p:sp>
      <p:sp>
        <p:nvSpPr>
          <p:cNvPr id="4" name="Slide Number Placeholder 3"/>
          <p:cNvSpPr>
            <a:spLocks noGrp="1"/>
          </p:cNvSpPr>
          <p:nvPr>
            <p:ph type="sldNum" sz="quarter" idx="5"/>
          </p:nvPr>
        </p:nvSpPr>
        <p:spPr/>
        <p:txBody>
          <a:bodyPr/>
          <a:lstStyle/>
          <a:p>
            <a:fld id="{AF2A68CF-F67A-48F6-AD76-25933AA7385B}" type="slidenum">
              <a:rPr lang="en-US" smtClean="0"/>
              <a:t>11</a:t>
            </a:fld>
            <a:endParaRPr lang="en-US"/>
          </a:p>
        </p:txBody>
      </p:sp>
    </p:spTree>
    <p:extLst>
      <p:ext uri="{BB962C8B-B14F-4D97-AF65-F5344CB8AC3E}">
        <p14:creationId xmlns:p14="http://schemas.microsoft.com/office/powerpoint/2010/main" val="3529528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does require a judgment call from the sponsoring agency.</a:t>
            </a:r>
          </a:p>
          <a:p>
            <a:r>
              <a:rPr lang="en-US" dirty="0"/>
              <a:t>We will cover this in detail later in the presentation.</a:t>
            </a:r>
          </a:p>
        </p:txBody>
      </p:sp>
      <p:sp>
        <p:nvSpPr>
          <p:cNvPr id="4" name="Slide Number Placeholder 3"/>
          <p:cNvSpPr>
            <a:spLocks noGrp="1"/>
          </p:cNvSpPr>
          <p:nvPr>
            <p:ph type="sldNum" sz="quarter" idx="5"/>
          </p:nvPr>
        </p:nvSpPr>
        <p:spPr/>
        <p:txBody>
          <a:bodyPr/>
          <a:lstStyle/>
          <a:p>
            <a:fld id="{AF2A68CF-F67A-48F6-AD76-25933AA7385B}" type="slidenum">
              <a:rPr lang="en-US" smtClean="0"/>
              <a:t>12</a:t>
            </a:fld>
            <a:endParaRPr lang="en-US"/>
          </a:p>
        </p:txBody>
      </p:sp>
    </p:spTree>
    <p:extLst>
      <p:ext uri="{BB962C8B-B14F-4D97-AF65-F5344CB8AC3E}">
        <p14:creationId xmlns:p14="http://schemas.microsoft.com/office/powerpoint/2010/main" val="4173608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 Scoping </a:t>
            </a:r>
          </a:p>
          <a:p>
            <a:r>
              <a:rPr lang="en-US" dirty="0"/>
              <a:t>No = Internally document and conclude CEPA.</a:t>
            </a:r>
          </a:p>
        </p:txBody>
      </p:sp>
      <p:sp>
        <p:nvSpPr>
          <p:cNvPr id="4" name="Slide Number Placeholder 3"/>
          <p:cNvSpPr>
            <a:spLocks noGrp="1"/>
          </p:cNvSpPr>
          <p:nvPr>
            <p:ph type="sldNum" sz="quarter" idx="5"/>
          </p:nvPr>
        </p:nvSpPr>
        <p:spPr/>
        <p:txBody>
          <a:bodyPr/>
          <a:lstStyle/>
          <a:p>
            <a:fld id="{AF2A68CF-F67A-48F6-AD76-25933AA7385B}" type="slidenum">
              <a:rPr lang="en-US" smtClean="0"/>
              <a:t>13</a:t>
            </a:fld>
            <a:endParaRPr lang="en-US"/>
          </a:p>
        </p:txBody>
      </p:sp>
    </p:spTree>
    <p:extLst>
      <p:ext uri="{BB962C8B-B14F-4D97-AF65-F5344CB8AC3E}">
        <p14:creationId xmlns:p14="http://schemas.microsoft.com/office/powerpoint/2010/main" val="2032161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scoping is to provide an opportunity for the public to review and comment on the project.</a:t>
            </a:r>
          </a:p>
          <a:p>
            <a:endParaRPr lang="en-US" dirty="0"/>
          </a:p>
        </p:txBody>
      </p:sp>
      <p:sp>
        <p:nvSpPr>
          <p:cNvPr id="4" name="Slide Number Placeholder 3"/>
          <p:cNvSpPr>
            <a:spLocks noGrp="1"/>
          </p:cNvSpPr>
          <p:nvPr>
            <p:ph type="sldNum" sz="quarter" idx="5"/>
          </p:nvPr>
        </p:nvSpPr>
        <p:spPr/>
        <p:txBody>
          <a:bodyPr/>
          <a:lstStyle/>
          <a:p>
            <a:fld id="{AF2A68CF-F67A-48F6-AD76-25933AA7385B}" type="slidenum">
              <a:rPr lang="en-US" smtClean="0"/>
              <a:t>14</a:t>
            </a:fld>
            <a:endParaRPr lang="en-US"/>
          </a:p>
        </p:txBody>
      </p:sp>
    </p:spTree>
    <p:extLst>
      <p:ext uri="{BB962C8B-B14F-4D97-AF65-F5344CB8AC3E}">
        <p14:creationId xmlns:p14="http://schemas.microsoft.com/office/powerpoint/2010/main" val="592553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scoping is to provide an opportunity for the public to review and comment on the project.</a:t>
            </a:r>
          </a:p>
        </p:txBody>
      </p:sp>
      <p:sp>
        <p:nvSpPr>
          <p:cNvPr id="4" name="Slide Number Placeholder 3"/>
          <p:cNvSpPr>
            <a:spLocks noGrp="1"/>
          </p:cNvSpPr>
          <p:nvPr>
            <p:ph type="sldNum" sz="quarter" idx="5"/>
          </p:nvPr>
        </p:nvSpPr>
        <p:spPr/>
        <p:txBody>
          <a:bodyPr/>
          <a:lstStyle/>
          <a:p>
            <a:fld id="{AF2A68CF-F67A-48F6-AD76-25933AA7385B}" type="slidenum">
              <a:rPr lang="en-US" smtClean="0"/>
              <a:t>15</a:t>
            </a:fld>
            <a:endParaRPr lang="en-US"/>
          </a:p>
        </p:txBody>
      </p:sp>
    </p:spTree>
    <p:extLst>
      <p:ext uri="{BB962C8B-B14F-4D97-AF65-F5344CB8AC3E}">
        <p14:creationId xmlns:p14="http://schemas.microsoft.com/office/powerpoint/2010/main" val="3193968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Post-scoping notice is a summary of the agency’s evaluation of the project including comments received and the agency’s responses. Ultimately indicates whether or not the agency will be preparing an Environmental Impact Evaluation (EIE). </a:t>
            </a:r>
          </a:p>
        </p:txBody>
      </p:sp>
      <p:sp>
        <p:nvSpPr>
          <p:cNvPr id="4" name="Slide Number Placeholder 3"/>
          <p:cNvSpPr>
            <a:spLocks noGrp="1"/>
          </p:cNvSpPr>
          <p:nvPr>
            <p:ph type="sldNum" sz="quarter" idx="5"/>
          </p:nvPr>
        </p:nvSpPr>
        <p:spPr/>
        <p:txBody>
          <a:bodyPr/>
          <a:lstStyle/>
          <a:p>
            <a:fld id="{AF2A68CF-F67A-48F6-AD76-25933AA7385B}" type="slidenum">
              <a:rPr lang="en-US" smtClean="0"/>
              <a:t>16</a:t>
            </a:fld>
            <a:endParaRPr lang="en-US"/>
          </a:p>
        </p:txBody>
      </p:sp>
    </p:spTree>
    <p:extLst>
      <p:ext uri="{BB962C8B-B14F-4D97-AF65-F5344CB8AC3E}">
        <p14:creationId xmlns:p14="http://schemas.microsoft.com/office/powerpoint/2010/main" val="2213049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 update notice is a separate notice required by the regulations.</a:t>
            </a:r>
          </a:p>
        </p:txBody>
      </p:sp>
      <p:sp>
        <p:nvSpPr>
          <p:cNvPr id="4" name="Slide Number Placeholder 3"/>
          <p:cNvSpPr>
            <a:spLocks noGrp="1"/>
          </p:cNvSpPr>
          <p:nvPr>
            <p:ph type="sldNum" sz="quarter" idx="5"/>
          </p:nvPr>
        </p:nvSpPr>
        <p:spPr/>
        <p:txBody>
          <a:bodyPr/>
          <a:lstStyle/>
          <a:p>
            <a:fld id="{AF2A68CF-F67A-48F6-AD76-25933AA7385B}" type="slidenum">
              <a:rPr lang="en-US" smtClean="0"/>
              <a:t>17</a:t>
            </a:fld>
            <a:endParaRPr lang="en-US"/>
          </a:p>
        </p:txBody>
      </p:sp>
    </p:spTree>
    <p:extLst>
      <p:ext uri="{BB962C8B-B14F-4D97-AF65-F5344CB8AC3E}">
        <p14:creationId xmlns:p14="http://schemas.microsoft.com/office/powerpoint/2010/main" val="484420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Environmental Review Checklist will be covered later in the presentation.</a:t>
            </a:r>
          </a:p>
        </p:txBody>
      </p:sp>
      <p:sp>
        <p:nvSpPr>
          <p:cNvPr id="4" name="Slide Number Placeholder 3"/>
          <p:cNvSpPr>
            <a:spLocks noGrp="1"/>
          </p:cNvSpPr>
          <p:nvPr>
            <p:ph type="sldNum" sz="quarter" idx="5"/>
          </p:nvPr>
        </p:nvSpPr>
        <p:spPr/>
        <p:txBody>
          <a:bodyPr/>
          <a:lstStyle/>
          <a:p>
            <a:fld id="{AF2A68CF-F67A-48F6-AD76-25933AA7385B}" type="slidenum">
              <a:rPr lang="en-US" smtClean="0"/>
              <a:t>18</a:t>
            </a:fld>
            <a:endParaRPr lang="en-US"/>
          </a:p>
        </p:txBody>
      </p:sp>
    </p:spTree>
    <p:extLst>
      <p:ext uri="{BB962C8B-B14F-4D97-AF65-F5344CB8AC3E}">
        <p14:creationId xmlns:p14="http://schemas.microsoft.com/office/powerpoint/2010/main" val="2641792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2A68CF-F67A-48F6-AD76-25933AA7385B}" type="slidenum">
              <a:rPr lang="en-US" smtClean="0"/>
              <a:t>19</a:t>
            </a:fld>
            <a:endParaRPr lang="en-US"/>
          </a:p>
        </p:txBody>
      </p:sp>
    </p:spTree>
    <p:extLst>
      <p:ext uri="{BB962C8B-B14F-4D97-AF65-F5344CB8AC3E}">
        <p14:creationId xmlns:p14="http://schemas.microsoft.com/office/powerpoint/2010/main" val="1946051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Regulations adopted in 2019.</a:t>
            </a:r>
          </a:p>
          <a:p>
            <a:r>
              <a:rPr lang="en-US" dirty="0"/>
              <a:t>Regs outline the process and requirements for agencies.</a:t>
            </a:r>
          </a:p>
        </p:txBody>
      </p:sp>
      <p:sp>
        <p:nvSpPr>
          <p:cNvPr id="4" name="Slide Number Placeholder 3"/>
          <p:cNvSpPr>
            <a:spLocks noGrp="1"/>
          </p:cNvSpPr>
          <p:nvPr>
            <p:ph type="sldNum" sz="quarter" idx="5"/>
          </p:nvPr>
        </p:nvSpPr>
        <p:spPr/>
        <p:txBody>
          <a:bodyPr/>
          <a:lstStyle/>
          <a:p>
            <a:fld id="{AF2A68CF-F67A-48F6-AD76-25933AA7385B}" type="slidenum">
              <a:rPr lang="en-US" smtClean="0"/>
              <a:t>2</a:t>
            </a:fld>
            <a:endParaRPr lang="en-US"/>
          </a:p>
        </p:txBody>
      </p:sp>
    </p:spTree>
    <p:extLst>
      <p:ext uri="{BB962C8B-B14F-4D97-AF65-F5344CB8AC3E}">
        <p14:creationId xmlns:p14="http://schemas.microsoft.com/office/powerpoint/2010/main" val="3778313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2A68CF-F67A-48F6-AD76-25933AA7385B}" type="slidenum">
              <a:rPr lang="en-US" smtClean="0"/>
              <a:t>20</a:t>
            </a:fld>
            <a:endParaRPr lang="en-US"/>
          </a:p>
        </p:txBody>
      </p:sp>
    </p:spTree>
    <p:extLst>
      <p:ext uri="{BB962C8B-B14F-4D97-AF65-F5344CB8AC3E}">
        <p14:creationId xmlns:p14="http://schemas.microsoft.com/office/powerpoint/2010/main" val="1056665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2A68CF-F67A-48F6-AD76-25933AA7385B}" type="slidenum">
              <a:rPr lang="en-US" smtClean="0"/>
              <a:t>21</a:t>
            </a:fld>
            <a:endParaRPr lang="en-US"/>
          </a:p>
        </p:txBody>
      </p:sp>
    </p:spTree>
    <p:extLst>
      <p:ext uri="{BB962C8B-B14F-4D97-AF65-F5344CB8AC3E}">
        <p14:creationId xmlns:p14="http://schemas.microsoft.com/office/powerpoint/2010/main" val="3595339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requirement: ROD’s must be published in the environmental monitor.</a:t>
            </a:r>
          </a:p>
          <a:p>
            <a:r>
              <a:rPr lang="en-US" dirty="0"/>
              <a:t>If multiple options are presented, it is good practice for agencies to indicate second, or third alternatives as part of its ROD. </a:t>
            </a:r>
          </a:p>
        </p:txBody>
      </p:sp>
      <p:sp>
        <p:nvSpPr>
          <p:cNvPr id="4" name="Slide Number Placeholder 3"/>
          <p:cNvSpPr>
            <a:spLocks noGrp="1"/>
          </p:cNvSpPr>
          <p:nvPr>
            <p:ph type="sldNum" sz="quarter" idx="5"/>
          </p:nvPr>
        </p:nvSpPr>
        <p:spPr/>
        <p:txBody>
          <a:bodyPr/>
          <a:lstStyle/>
          <a:p>
            <a:fld id="{AF2A68CF-F67A-48F6-AD76-25933AA7385B}" type="slidenum">
              <a:rPr lang="en-US" smtClean="0"/>
              <a:t>22</a:t>
            </a:fld>
            <a:endParaRPr lang="en-US"/>
          </a:p>
        </p:txBody>
      </p:sp>
    </p:spTree>
    <p:extLst>
      <p:ext uri="{BB962C8B-B14F-4D97-AF65-F5344CB8AC3E}">
        <p14:creationId xmlns:p14="http://schemas.microsoft.com/office/powerpoint/2010/main" val="23625298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2A68CF-F67A-48F6-AD76-25933AA7385B}" type="slidenum">
              <a:rPr lang="en-US" smtClean="0"/>
              <a:t>23</a:t>
            </a:fld>
            <a:endParaRPr lang="en-US"/>
          </a:p>
        </p:txBody>
      </p:sp>
    </p:spTree>
    <p:extLst>
      <p:ext uri="{BB962C8B-B14F-4D97-AF65-F5344CB8AC3E}">
        <p14:creationId xmlns:p14="http://schemas.microsoft.com/office/powerpoint/2010/main" val="22798678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agency may cancel the CEPA process at any time.</a:t>
            </a:r>
          </a:p>
        </p:txBody>
      </p:sp>
      <p:sp>
        <p:nvSpPr>
          <p:cNvPr id="4" name="Slide Number Placeholder 3"/>
          <p:cNvSpPr>
            <a:spLocks noGrp="1"/>
          </p:cNvSpPr>
          <p:nvPr>
            <p:ph type="sldNum" sz="quarter" idx="5"/>
          </p:nvPr>
        </p:nvSpPr>
        <p:spPr/>
        <p:txBody>
          <a:bodyPr/>
          <a:lstStyle/>
          <a:p>
            <a:fld id="{AF2A68CF-F67A-48F6-AD76-25933AA7385B}" type="slidenum">
              <a:rPr lang="en-US" smtClean="0"/>
              <a:t>24</a:t>
            </a:fld>
            <a:endParaRPr lang="en-US"/>
          </a:p>
        </p:txBody>
      </p:sp>
    </p:spTree>
    <p:extLst>
      <p:ext uri="{BB962C8B-B14F-4D97-AF65-F5344CB8AC3E}">
        <p14:creationId xmlns:p14="http://schemas.microsoft.com/office/powerpoint/2010/main" val="21852621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agency may cancel the CEPA process at any time.</a:t>
            </a:r>
          </a:p>
          <a:p>
            <a:r>
              <a:rPr lang="en-US" dirty="0"/>
              <a:t>When in doubt, scope it!</a:t>
            </a:r>
          </a:p>
        </p:txBody>
      </p:sp>
      <p:sp>
        <p:nvSpPr>
          <p:cNvPr id="4" name="Slide Number Placeholder 3"/>
          <p:cNvSpPr>
            <a:spLocks noGrp="1"/>
          </p:cNvSpPr>
          <p:nvPr>
            <p:ph type="sldNum" sz="quarter" idx="5"/>
          </p:nvPr>
        </p:nvSpPr>
        <p:spPr/>
        <p:txBody>
          <a:bodyPr/>
          <a:lstStyle/>
          <a:p>
            <a:fld id="{AF2A68CF-F67A-48F6-AD76-25933AA7385B}" type="slidenum">
              <a:rPr lang="en-US" smtClean="0"/>
              <a:t>25</a:t>
            </a:fld>
            <a:endParaRPr lang="en-US"/>
          </a:p>
        </p:txBody>
      </p:sp>
    </p:spTree>
    <p:extLst>
      <p:ext uri="{BB962C8B-B14F-4D97-AF65-F5344CB8AC3E}">
        <p14:creationId xmlns:p14="http://schemas.microsoft.com/office/powerpoint/2010/main" val="8416336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2A68CF-F67A-48F6-AD76-25933AA7385B}" type="slidenum">
              <a:rPr lang="en-US" smtClean="0"/>
              <a:t>26</a:t>
            </a:fld>
            <a:endParaRPr lang="en-US"/>
          </a:p>
        </p:txBody>
      </p:sp>
    </p:spTree>
    <p:extLst>
      <p:ext uri="{BB962C8B-B14F-4D97-AF65-F5344CB8AC3E}">
        <p14:creationId xmlns:p14="http://schemas.microsoft.com/office/powerpoint/2010/main" val="28280383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most common question.</a:t>
            </a:r>
          </a:p>
          <a:p>
            <a:r>
              <a:rPr lang="en-US" dirty="0"/>
              <a:t>It is ultimately the sponsoring agency’s responsibility to make this determination. OPM can only advise.</a:t>
            </a:r>
          </a:p>
          <a:p>
            <a:r>
              <a:rPr lang="en-US" dirty="0"/>
              <a:t>Internally document the review and decision-making!</a:t>
            </a:r>
          </a:p>
          <a:p>
            <a:r>
              <a:rPr lang="en-US" dirty="0"/>
              <a:t>Address the last two bullets:</a:t>
            </a:r>
          </a:p>
          <a:p>
            <a:r>
              <a:rPr lang="en-US" dirty="0"/>
              <a:t>When in doubt = scope.</a:t>
            </a:r>
          </a:p>
        </p:txBody>
      </p:sp>
      <p:sp>
        <p:nvSpPr>
          <p:cNvPr id="4" name="Slide Number Placeholder 3"/>
          <p:cNvSpPr>
            <a:spLocks noGrp="1"/>
          </p:cNvSpPr>
          <p:nvPr>
            <p:ph type="sldNum" sz="quarter" idx="5"/>
          </p:nvPr>
        </p:nvSpPr>
        <p:spPr/>
        <p:txBody>
          <a:bodyPr/>
          <a:lstStyle/>
          <a:p>
            <a:fld id="{AF2A68CF-F67A-48F6-AD76-25933AA7385B}" type="slidenum">
              <a:rPr lang="en-US" smtClean="0"/>
              <a:t>27</a:t>
            </a:fld>
            <a:endParaRPr lang="en-US"/>
          </a:p>
        </p:txBody>
      </p:sp>
    </p:spTree>
    <p:extLst>
      <p:ext uri="{BB962C8B-B14F-4D97-AF65-F5344CB8AC3E}">
        <p14:creationId xmlns:p14="http://schemas.microsoft.com/office/powerpoint/2010/main" val="17711867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ECD is broken out into four sections, most of which contain thresholds that dictate the level of review required by CEPA. </a:t>
            </a:r>
          </a:p>
          <a:p>
            <a:r>
              <a:rPr lang="en-US" dirty="0"/>
              <a:t>Only DOT has its own ECD.</a:t>
            </a:r>
          </a:p>
        </p:txBody>
      </p:sp>
      <p:sp>
        <p:nvSpPr>
          <p:cNvPr id="4" name="Slide Number Placeholder 3"/>
          <p:cNvSpPr>
            <a:spLocks noGrp="1"/>
          </p:cNvSpPr>
          <p:nvPr>
            <p:ph type="sldNum" sz="quarter" idx="5"/>
          </p:nvPr>
        </p:nvSpPr>
        <p:spPr/>
        <p:txBody>
          <a:bodyPr/>
          <a:lstStyle/>
          <a:p>
            <a:fld id="{AF2A68CF-F67A-48F6-AD76-25933AA7385B}" type="slidenum">
              <a:rPr lang="en-US" smtClean="0"/>
              <a:t>28</a:t>
            </a:fld>
            <a:endParaRPr lang="en-US"/>
          </a:p>
        </p:txBody>
      </p:sp>
    </p:spTree>
    <p:extLst>
      <p:ext uri="{BB962C8B-B14F-4D97-AF65-F5344CB8AC3E}">
        <p14:creationId xmlns:p14="http://schemas.microsoft.com/office/powerpoint/2010/main" val="41424824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factors listed in the regulations.</a:t>
            </a:r>
          </a:p>
          <a:p>
            <a:r>
              <a:rPr lang="en-US" dirty="0"/>
              <a:t>Identifying an impact does not automatically mean the project is an “action which may significantly affect the environment”.</a:t>
            </a:r>
          </a:p>
          <a:p>
            <a:r>
              <a:rPr lang="en-US" dirty="0"/>
              <a:t>“Good” impacts don’t necessarily mean that an action does not have significant impacts. Perception can play a role.</a:t>
            </a:r>
          </a:p>
          <a:p>
            <a:r>
              <a:rPr lang="en-US" dirty="0"/>
              <a:t>Cumulative effects are compounded by related past, present, or future actions. Chain reaction of impacts.</a:t>
            </a:r>
          </a:p>
        </p:txBody>
      </p:sp>
      <p:sp>
        <p:nvSpPr>
          <p:cNvPr id="4" name="Slide Number Placeholder 3"/>
          <p:cNvSpPr>
            <a:spLocks noGrp="1"/>
          </p:cNvSpPr>
          <p:nvPr>
            <p:ph type="sldNum" sz="quarter" idx="5"/>
          </p:nvPr>
        </p:nvSpPr>
        <p:spPr/>
        <p:txBody>
          <a:bodyPr/>
          <a:lstStyle/>
          <a:p>
            <a:fld id="{AF2A68CF-F67A-48F6-AD76-25933AA7385B}" type="slidenum">
              <a:rPr lang="en-US" smtClean="0"/>
              <a:t>29</a:t>
            </a:fld>
            <a:endParaRPr lang="en-US"/>
          </a:p>
        </p:txBody>
      </p:sp>
    </p:spTree>
    <p:extLst>
      <p:ext uri="{BB962C8B-B14F-4D97-AF65-F5344CB8AC3E}">
        <p14:creationId xmlns:p14="http://schemas.microsoft.com/office/powerpoint/2010/main" val="1188541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CEPA Regs defines “Environment” to include </a:t>
            </a:r>
            <a:r>
              <a:rPr lang="en-US" i="1" dirty="0"/>
              <a:t>physical, biological, </a:t>
            </a:r>
            <a:r>
              <a:rPr lang="en-US" b="1" i="1" dirty="0"/>
              <a:t>social, and economic </a:t>
            </a:r>
            <a:r>
              <a:rPr lang="en-US" i="1" dirty="0"/>
              <a:t>surroundings and conditions which may be affected by an action .............</a:t>
            </a:r>
          </a:p>
          <a:p>
            <a:r>
              <a:rPr lang="en-US" i="0" dirty="0"/>
              <a:t>Purpose and Need establishes “Why”; CEPA evaluates alternatives for  “How” to satisfy the purpose and need. Sometimes only build or no-build, sometimes many options.</a:t>
            </a:r>
          </a:p>
          <a:p>
            <a:r>
              <a:rPr lang="en-US" i="0" dirty="0"/>
              <a:t>A primary purpose of CEPA is to provide for transparency and public outreach.</a:t>
            </a:r>
          </a:p>
          <a:p>
            <a:r>
              <a:rPr lang="en-US" i="0" dirty="0"/>
              <a:t>Review and documentation provides support for the agency’s decision – especially for controversial projects.</a:t>
            </a:r>
          </a:p>
        </p:txBody>
      </p:sp>
      <p:sp>
        <p:nvSpPr>
          <p:cNvPr id="4" name="Slide Number Placeholder 3"/>
          <p:cNvSpPr>
            <a:spLocks noGrp="1"/>
          </p:cNvSpPr>
          <p:nvPr>
            <p:ph type="sldNum" sz="quarter" idx="5"/>
          </p:nvPr>
        </p:nvSpPr>
        <p:spPr/>
        <p:txBody>
          <a:bodyPr/>
          <a:lstStyle/>
          <a:p>
            <a:fld id="{AF2A68CF-F67A-48F6-AD76-25933AA7385B}" type="slidenum">
              <a:rPr lang="en-US" smtClean="0"/>
              <a:t>3</a:t>
            </a:fld>
            <a:endParaRPr lang="en-US"/>
          </a:p>
        </p:txBody>
      </p:sp>
    </p:spTree>
    <p:extLst>
      <p:ext uri="{BB962C8B-B14F-4D97-AF65-F5344CB8AC3E}">
        <p14:creationId xmlns:p14="http://schemas.microsoft.com/office/powerpoint/2010/main" val="984514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2A68CF-F67A-48F6-AD76-25933AA7385B}" type="slidenum">
              <a:rPr lang="en-US" smtClean="0"/>
              <a:t>30</a:t>
            </a:fld>
            <a:endParaRPr lang="en-US"/>
          </a:p>
        </p:txBody>
      </p:sp>
    </p:spTree>
    <p:extLst>
      <p:ext uri="{BB962C8B-B14F-4D97-AF65-F5344CB8AC3E}">
        <p14:creationId xmlns:p14="http://schemas.microsoft.com/office/powerpoint/2010/main" val="30709174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agency may use the ERC to internally document its decision not to scope an action.</a:t>
            </a:r>
          </a:p>
          <a:p>
            <a:r>
              <a:rPr lang="en-US" dirty="0"/>
              <a:t>An ERC is required as part of post-scoping notice when an EIE is not required.</a:t>
            </a:r>
          </a:p>
        </p:txBody>
      </p:sp>
      <p:sp>
        <p:nvSpPr>
          <p:cNvPr id="4" name="Slide Number Placeholder 3"/>
          <p:cNvSpPr>
            <a:spLocks noGrp="1"/>
          </p:cNvSpPr>
          <p:nvPr>
            <p:ph type="sldNum" sz="quarter" idx="5"/>
          </p:nvPr>
        </p:nvSpPr>
        <p:spPr/>
        <p:txBody>
          <a:bodyPr/>
          <a:lstStyle/>
          <a:p>
            <a:fld id="{AF2A68CF-F67A-48F6-AD76-25933AA7385B}" type="slidenum">
              <a:rPr lang="en-US" smtClean="0"/>
              <a:t>31</a:t>
            </a:fld>
            <a:endParaRPr lang="en-US"/>
          </a:p>
        </p:txBody>
      </p:sp>
    </p:spTree>
    <p:extLst>
      <p:ext uri="{BB962C8B-B14F-4D97-AF65-F5344CB8AC3E}">
        <p14:creationId xmlns:p14="http://schemas.microsoft.com/office/powerpoint/2010/main" val="30079141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2A68CF-F67A-48F6-AD76-25933AA7385B}" type="slidenum">
              <a:rPr lang="en-US" smtClean="0"/>
              <a:t>32</a:t>
            </a:fld>
            <a:endParaRPr lang="en-US"/>
          </a:p>
        </p:txBody>
      </p:sp>
    </p:spTree>
    <p:extLst>
      <p:ext uri="{BB962C8B-B14F-4D97-AF65-F5344CB8AC3E}">
        <p14:creationId xmlns:p14="http://schemas.microsoft.com/office/powerpoint/2010/main" val="41361239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2A68CF-F67A-48F6-AD76-25933AA7385B}" type="slidenum">
              <a:rPr lang="en-US" smtClean="0"/>
              <a:t>33</a:t>
            </a:fld>
            <a:endParaRPr lang="en-US"/>
          </a:p>
        </p:txBody>
      </p:sp>
    </p:spTree>
    <p:extLst>
      <p:ext uri="{BB962C8B-B14F-4D97-AF65-F5344CB8AC3E}">
        <p14:creationId xmlns:p14="http://schemas.microsoft.com/office/powerpoint/2010/main" val="41001384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2A68CF-F67A-48F6-AD76-25933AA7385B}" type="slidenum">
              <a:rPr lang="en-US" smtClean="0"/>
              <a:t>34</a:t>
            </a:fld>
            <a:endParaRPr lang="en-US"/>
          </a:p>
        </p:txBody>
      </p:sp>
    </p:spTree>
    <p:extLst>
      <p:ext uri="{BB962C8B-B14F-4D97-AF65-F5344CB8AC3E}">
        <p14:creationId xmlns:p14="http://schemas.microsoft.com/office/powerpoint/2010/main" val="21901961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2A68CF-F67A-48F6-AD76-25933AA7385B}" type="slidenum">
              <a:rPr lang="en-US" smtClean="0"/>
              <a:t>35</a:t>
            </a:fld>
            <a:endParaRPr lang="en-US"/>
          </a:p>
        </p:txBody>
      </p:sp>
    </p:spTree>
    <p:extLst>
      <p:ext uri="{BB962C8B-B14F-4D97-AF65-F5344CB8AC3E}">
        <p14:creationId xmlns:p14="http://schemas.microsoft.com/office/powerpoint/2010/main" val="12970488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2A68CF-F67A-48F6-AD76-25933AA7385B}" type="slidenum">
              <a:rPr lang="en-US" smtClean="0"/>
              <a:t>36</a:t>
            </a:fld>
            <a:endParaRPr lang="en-US"/>
          </a:p>
        </p:txBody>
      </p:sp>
    </p:spTree>
    <p:extLst>
      <p:ext uri="{BB962C8B-B14F-4D97-AF65-F5344CB8AC3E}">
        <p14:creationId xmlns:p14="http://schemas.microsoft.com/office/powerpoint/2010/main" val="11518553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2A68CF-F67A-48F6-AD76-25933AA7385B}" type="slidenum">
              <a:rPr lang="en-US" smtClean="0"/>
              <a:t>37</a:t>
            </a:fld>
            <a:endParaRPr lang="en-US"/>
          </a:p>
        </p:txBody>
      </p:sp>
    </p:spTree>
    <p:extLst>
      <p:ext uri="{BB962C8B-B14F-4D97-AF65-F5344CB8AC3E}">
        <p14:creationId xmlns:p14="http://schemas.microsoft.com/office/powerpoint/2010/main" val="32605766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Establishes statewide “purpose and need” goals.</a:t>
            </a:r>
          </a:p>
        </p:txBody>
      </p:sp>
      <p:sp>
        <p:nvSpPr>
          <p:cNvPr id="4" name="Slide Number Placeholder 3"/>
          <p:cNvSpPr>
            <a:spLocks noGrp="1"/>
          </p:cNvSpPr>
          <p:nvPr>
            <p:ph type="sldNum" sz="quarter" idx="5"/>
          </p:nvPr>
        </p:nvSpPr>
        <p:spPr/>
        <p:txBody>
          <a:bodyPr/>
          <a:lstStyle/>
          <a:p>
            <a:fld id="{AF2A68CF-F67A-48F6-AD76-25933AA7385B}" type="slidenum">
              <a:rPr lang="en-US" smtClean="0"/>
              <a:t>38</a:t>
            </a:fld>
            <a:endParaRPr lang="en-US"/>
          </a:p>
        </p:txBody>
      </p:sp>
    </p:spTree>
    <p:extLst>
      <p:ext uri="{BB962C8B-B14F-4D97-AF65-F5344CB8AC3E}">
        <p14:creationId xmlns:p14="http://schemas.microsoft.com/office/powerpoint/2010/main" val="15348943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GMP contains multiple, more specific policies.</a:t>
            </a:r>
          </a:p>
        </p:txBody>
      </p:sp>
      <p:sp>
        <p:nvSpPr>
          <p:cNvPr id="4" name="Slide Number Placeholder 3"/>
          <p:cNvSpPr>
            <a:spLocks noGrp="1"/>
          </p:cNvSpPr>
          <p:nvPr>
            <p:ph type="sldNum" sz="quarter" idx="5"/>
          </p:nvPr>
        </p:nvSpPr>
        <p:spPr/>
        <p:txBody>
          <a:bodyPr/>
          <a:lstStyle/>
          <a:p>
            <a:fld id="{AF2A68CF-F67A-48F6-AD76-25933AA7385B}" type="slidenum">
              <a:rPr lang="en-US" smtClean="0"/>
              <a:t>39</a:t>
            </a:fld>
            <a:endParaRPr lang="en-US"/>
          </a:p>
        </p:txBody>
      </p:sp>
    </p:spTree>
    <p:extLst>
      <p:ext uri="{BB962C8B-B14F-4D97-AF65-F5344CB8AC3E}">
        <p14:creationId xmlns:p14="http://schemas.microsoft.com/office/powerpoint/2010/main" val="2760528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CEPA the state agency, department, or institution is the “responsible entity”. This cannot be delegated.</a:t>
            </a:r>
          </a:p>
          <a:p>
            <a:endParaRPr lang="en-US" dirty="0"/>
          </a:p>
          <a:p>
            <a:r>
              <a:rPr lang="en-US" dirty="0"/>
              <a:t>Quasi-public agencies are not a “</a:t>
            </a:r>
            <a:r>
              <a:rPr lang="en-US" sz="1200" dirty="0"/>
              <a:t>state agency, department, or institution”, unless in partnership with, or funded by, a state agency. Contact OPM.</a:t>
            </a:r>
            <a:endParaRPr lang="en-US" dirty="0"/>
          </a:p>
        </p:txBody>
      </p:sp>
      <p:sp>
        <p:nvSpPr>
          <p:cNvPr id="4" name="Slide Number Placeholder 3"/>
          <p:cNvSpPr>
            <a:spLocks noGrp="1"/>
          </p:cNvSpPr>
          <p:nvPr>
            <p:ph type="sldNum" sz="quarter" idx="5"/>
          </p:nvPr>
        </p:nvSpPr>
        <p:spPr/>
        <p:txBody>
          <a:bodyPr/>
          <a:lstStyle/>
          <a:p>
            <a:fld id="{AF2A68CF-F67A-48F6-AD76-25933AA7385B}" type="slidenum">
              <a:rPr lang="en-US" smtClean="0"/>
              <a:t>4</a:t>
            </a:fld>
            <a:endParaRPr lang="en-US"/>
          </a:p>
        </p:txBody>
      </p:sp>
    </p:spTree>
    <p:extLst>
      <p:ext uri="{BB962C8B-B14F-4D97-AF65-F5344CB8AC3E}">
        <p14:creationId xmlns:p14="http://schemas.microsoft.com/office/powerpoint/2010/main" val="3163481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2A68CF-F67A-48F6-AD76-25933AA7385B}" type="slidenum">
              <a:rPr lang="en-US" smtClean="0"/>
              <a:t>40</a:t>
            </a:fld>
            <a:endParaRPr lang="en-US"/>
          </a:p>
        </p:txBody>
      </p:sp>
    </p:spTree>
    <p:extLst>
      <p:ext uri="{BB962C8B-B14F-4D97-AF65-F5344CB8AC3E}">
        <p14:creationId xmlns:p14="http://schemas.microsoft.com/office/powerpoint/2010/main" val="19406828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Policy conflicts exist.</a:t>
            </a:r>
          </a:p>
          <a:p>
            <a:r>
              <a:rPr lang="en-US" dirty="0"/>
              <a:t>The goal is to reduce or eliminate inconsistencies, or at least recognize the pitfalls to ensure that the end result is worth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May request OPM advice.</a:t>
            </a:r>
          </a:p>
          <a:p>
            <a:endParaRPr lang="en-US" dirty="0"/>
          </a:p>
        </p:txBody>
      </p:sp>
      <p:sp>
        <p:nvSpPr>
          <p:cNvPr id="4" name="Slide Number Placeholder 3"/>
          <p:cNvSpPr>
            <a:spLocks noGrp="1"/>
          </p:cNvSpPr>
          <p:nvPr>
            <p:ph type="sldNum" sz="quarter" idx="5"/>
          </p:nvPr>
        </p:nvSpPr>
        <p:spPr/>
        <p:txBody>
          <a:bodyPr/>
          <a:lstStyle/>
          <a:p>
            <a:fld id="{AF2A68CF-F67A-48F6-AD76-25933AA7385B}" type="slidenum">
              <a:rPr lang="en-US" smtClean="0"/>
              <a:t>41</a:t>
            </a:fld>
            <a:endParaRPr lang="en-US"/>
          </a:p>
        </p:txBody>
      </p:sp>
    </p:spTree>
    <p:extLst>
      <p:ext uri="{BB962C8B-B14F-4D97-AF65-F5344CB8AC3E}">
        <p14:creationId xmlns:p14="http://schemas.microsoft.com/office/powerpoint/2010/main" val="10579769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Locational Guide Map is separate from the State CD Plan policies,</a:t>
            </a:r>
          </a:p>
        </p:txBody>
      </p:sp>
      <p:sp>
        <p:nvSpPr>
          <p:cNvPr id="4" name="Slide Number Placeholder 3"/>
          <p:cNvSpPr>
            <a:spLocks noGrp="1"/>
          </p:cNvSpPr>
          <p:nvPr>
            <p:ph type="sldNum" sz="quarter" idx="5"/>
          </p:nvPr>
        </p:nvSpPr>
        <p:spPr/>
        <p:txBody>
          <a:bodyPr/>
          <a:lstStyle/>
          <a:p>
            <a:fld id="{AF2A68CF-F67A-48F6-AD76-25933AA7385B}" type="slidenum">
              <a:rPr lang="en-US" smtClean="0"/>
              <a:t>42</a:t>
            </a:fld>
            <a:endParaRPr lang="en-US"/>
          </a:p>
        </p:txBody>
      </p:sp>
    </p:spTree>
    <p:extLst>
      <p:ext uri="{BB962C8B-B14F-4D97-AF65-F5344CB8AC3E}">
        <p14:creationId xmlns:p14="http://schemas.microsoft.com/office/powerpoint/2010/main" val="24121964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2A68CF-F67A-48F6-AD76-25933AA7385B}" type="slidenum">
              <a:rPr lang="en-US" smtClean="0"/>
              <a:t>43</a:t>
            </a:fld>
            <a:endParaRPr lang="en-US"/>
          </a:p>
        </p:txBody>
      </p:sp>
    </p:spTree>
    <p:extLst>
      <p:ext uri="{BB962C8B-B14F-4D97-AF65-F5344CB8AC3E}">
        <p14:creationId xmlns:p14="http://schemas.microsoft.com/office/powerpoint/2010/main" val="29710304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PFAs have one or more of these criteria</a:t>
            </a:r>
          </a:p>
        </p:txBody>
      </p:sp>
      <p:sp>
        <p:nvSpPr>
          <p:cNvPr id="4" name="Slide Number Placeholder 3"/>
          <p:cNvSpPr>
            <a:spLocks noGrp="1"/>
          </p:cNvSpPr>
          <p:nvPr>
            <p:ph type="sldNum" sz="quarter" idx="5"/>
          </p:nvPr>
        </p:nvSpPr>
        <p:spPr/>
        <p:txBody>
          <a:bodyPr/>
          <a:lstStyle/>
          <a:p>
            <a:fld id="{AF2A68CF-F67A-48F6-AD76-25933AA7385B}" type="slidenum">
              <a:rPr lang="en-US" smtClean="0"/>
              <a:t>44</a:t>
            </a:fld>
            <a:endParaRPr lang="en-US"/>
          </a:p>
        </p:txBody>
      </p:sp>
    </p:spTree>
    <p:extLst>
      <p:ext uri="{BB962C8B-B14F-4D97-AF65-F5344CB8AC3E}">
        <p14:creationId xmlns:p14="http://schemas.microsoft.com/office/powerpoint/2010/main" val="40673200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2A68CF-F67A-48F6-AD76-25933AA7385B}" type="slidenum">
              <a:rPr lang="en-US" smtClean="0"/>
              <a:t>45</a:t>
            </a:fld>
            <a:endParaRPr lang="en-US"/>
          </a:p>
        </p:txBody>
      </p:sp>
    </p:spTree>
    <p:extLst>
      <p:ext uri="{BB962C8B-B14F-4D97-AF65-F5344CB8AC3E}">
        <p14:creationId xmlns:p14="http://schemas.microsoft.com/office/powerpoint/2010/main" val="21507894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PFAs have one or more of these criteria</a:t>
            </a:r>
          </a:p>
        </p:txBody>
      </p:sp>
      <p:sp>
        <p:nvSpPr>
          <p:cNvPr id="4" name="Slide Number Placeholder 3"/>
          <p:cNvSpPr>
            <a:spLocks noGrp="1"/>
          </p:cNvSpPr>
          <p:nvPr>
            <p:ph type="sldNum" sz="quarter" idx="5"/>
          </p:nvPr>
        </p:nvSpPr>
        <p:spPr/>
        <p:txBody>
          <a:bodyPr/>
          <a:lstStyle/>
          <a:p>
            <a:fld id="{AF2A68CF-F67A-48F6-AD76-25933AA7385B}" type="slidenum">
              <a:rPr lang="en-US" smtClean="0"/>
              <a:t>46</a:t>
            </a:fld>
            <a:endParaRPr lang="en-US"/>
          </a:p>
        </p:txBody>
      </p:sp>
    </p:spTree>
    <p:extLst>
      <p:ext uri="{BB962C8B-B14F-4D97-AF65-F5344CB8AC3E}">
        <p14:creationId xmlns:p14="http://schemas.microsoft.com/office/powerpoint/2010/main" val="10354882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2A68CF-F67A-48F6-AD76-25933AA7385B}" type="slidenum">
              <a:rPr lang="en-US" smtClean="0"/>
              <a:t>47</a:t>
            </a:fld>
            <a:endParaRPr lang="en-US"/>
          </a:p>
        </p:txBody>
      </p:sp>
    </p:spTree>
    <p:extLst>
      <p:ext uri="{BB962C8B-B14F-4D97-AF65-F5344CB8AC3E}">
        <p14:creationId xmlns:p14="http://schemas.microsoft.com/office/powerpoint/2010/main" val="24214890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2A68CF-F67A-48F6-AD76-25933AA7385B}" type="slidenum">
              <a:rPr lang="en-US" smtClean="0"/>
              <a:t>48</a:t>
            </a:fld>
            <a:endParaRPr lang="en-US"/>
          </a:p>
        </p:txBody>
      </p:sp>
    </p:spTree>
    <p:extLst>
      <p:ext uri="{BB962C8B-B14F-4D97-AF65-F5344CB8AC3E}">
        <p14:creationId xmlns:p14="http://schemas.microsoft.com/office/powerpoint/2010/main" val="13739871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2A68CF-F67A-48F6-AD76-25933AA7385B}" type="slidenum">
              <a:rPr lang="en-US" smtClean="0"/>
              <a:t>49</a:t>
            </a:fld>
            <a:endParaRPr lang="en-US"/>
          </a:p>
        </p:txBody>
      </p:sp>
    </p:spTree>
    <p:extLst>
      <p:ext uri="{BB962C8B-B14F-4D97-AF65-F5344CB8AC3E}">
        <p14:creationId xmlns:p14="http://schemas.microsoft.com/office/powerpoint/2010/main" val="1216976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2A68CF-F67A-48F6-AD76-25933AA7385B}" type="slidenum">
              <a:rPr lang="en-US" smtClean="0"/>
              <a:t>5</a:t>
            </a:fld>
            <a:endParaRPr lang="en-US"/>
          </a:p>
        </p:txBody>
      </p:sp>
    </p:spTree>
    <p:extLst>
      <p:ext uri="{BB962C8B-B14F-4D97-AF65-F5344CB8AC3E}">
        <p14:creationId xmlns:p14="http://schemas.microsoft.com/office/powerpoint/2010/main" val="3908136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Action is a broad term. </a:t>
            </a:r>
          </a:p>
          <a:p>
            <a:r>
              <a:rPr lang="en-US" dirty="0"/>
              <a:t>“sequence of planned activities” – if any phase of a project qualifies as an “action”, all phases become subject to CEPA. Agency must consider potential impacts from </a:t>
            </a:r>
            <a:r>
              <a:rPr lang="en-US" b="1" dirty="0"/>
              <a:t>all</a:t>
            </a:r>
            <a:r>
              <a:rPr lang="en-US" dirty="0"/>
              <a:t> phases.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F2A68CF-F67A-48F6-AD76-25933AA7385B}" type="slidenum">
              <a:rPr lang="en-US" smtClean="0"/>
              <a:t>6</a:t>
            </a:fld>
            <a:endParaRPr lang="en-US"/>
          </a:p>
        </p:txBody>
      </p:sp>
    </p:spTree>
    <p:extLst>
      <p:ext uri="{BB962C8B-B14F-4D97-AF65-F5344CB8AC3E}">
        <p14:creationId xmlns:p14="http://schemas.microsoft.com/office/powerpoint/2010/main" val="3961417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Action is a broad term.</a:t>
            </a:r>
          </a:p>
          <a:p>
            <a:r>
              <a:rPr lang="en-US" dirty="0"/>
              <a:t>Choosing one project/action/activity over another is discretion. Permitting is generally not exercising discretion.</a:t>
            </a:r>
          </a:p>
          <a:p>
            <a:r>
              <a:rPr lang="en-US" dirty="0"/>
              <a:t>“sequence of planned activities” – if any phase of a project qualifies as an “action”, all phases become subject to CEPA.</a:t>
            </a:r>
          </a:p>
          <a:p>
            <a:endParaRPr lang="en-US" dirty="0"/>
          </a:p>
        </p:txBody>
      </p:sp>
      <p:sp>
        <p:nvSpPr>
          <p:cNvPr id="4" name="Slide Number Placeholder 3"/>
          <p:cNvSpPr>
            <a:spLocks noGrp="1"/>
          </p:cNvSpPr>
          <p:nvPr>
            <p:ph type="sldNum" sz="quarter" idx="5"/>
          </p:nvPr>
        </p:nvSpPr>
        <p:spPr/>
        <p:txBody>
          <a:bodyPr/>
          <a:lstStyle/>
          <a:p>
            <a:fld id="{AF2A68CF-F67A-48F6-AD76-25933AA7385B}" type="slidenum">
              <a:rPr lang="en-US" smtClean="0"/>
              <a:t>7</a:t>
            </a:fld>
            <a:endParaRPr lang="en-US"/>
          </a:p>
        </p:txBody>
      </p:sp>
    </p:spTree>
    <p:extLst>
      <p:ext uri="{BB962C8B-B14F-4D97-AF65-F5344CB8AC3E}">
        <p14:creationId xmlns:p14="http://schemas.microsoft.com/office/powerpoint/2010/main" val="1523837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Actions which may significantly affect the environment is a second threshold. These projects may require scoping.</a:t>
            </a:r>
          </a:p>
          <a:p>
            <a:r>
              <a:rPr lang="en-US" dirty="0"/>
              <a:t>“Climate change”, specifically flooding, is an example of a long-term environmental goal.</a:t>
            </a:r>
          </a:p>
        </p:txBody>
      </p:sp>
      <p:sp>
        <p:nvSpPr>
          <p:cNvPr id="4" name="Slide Number Placeholder 3"/>
          <p:cNvSpPr>
            <a:spLocks noGrp="1"/>
          </p:cNvSpPr>
          <p:nvPr>
            <p:ph type="sldNum" sz="quarter" idx="5"/>
          </p:nvPr>
        </p:nvSpPr>
        <p:spPr/>
        <p:txBody>
          <a:bodyPr/>
          <a:lstStyle/>
          <a:p>
            <a:fld id="{AF2A68CF-F67A-48F6-AD76-25933AA7385B}" type="slidenum">
              <a:rPr lang="en-US" smtClean="0"/>
              <a:t>8</a:t>
            </a:fld>
            <a:endParaRPr lang="en-US"/>
          </a:p>
        </p:txBody>
      </p:sp>
    </p:spTree>
    <p:extLst>
      <p:ext uri="{BB962C8B-B14F-4D97-AF65-F5344CB8AC3E}">
        <p14:creationId xmlns:p14="http://schemas.microsoft.com/office/powerpoint/2010/main" val="936000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2A68CF-F67A-48F6-AD76-25933AA7385B}" type="slidenum">
              <a:rPr lang="en-US" smtClean="0"/>
              <a:t>9</a:t>
            </a:fld>
            <a:endParaRPr lang="en-US"/>
          </a:p>
        </p:txBody>
      </p:sp>
    </p:spTree>
    <p:extLst>
      <p:ext uri="{BB962C8B-B14F-4D97-AF65-F5344CB8AC3E}">
        <p14:creationId xmlns:p14="http://schemas.microsoft.com/office/powerpoint/2010/main" val="500861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90F6E-D573-4836-95AD-CC436C7EC7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12986A-436D-4ABE-8C30-2D8602F945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BD75F3-4C3B-4678-9A8C-9FAA5B216FE7}"/>
              </a:ext>
            </a:extLst>
          </p:cNvPr>
          <p:cNvSpPr>
            <a:spLocks noGrp="1"/>
          </p:cNvSpPr>
          <p:nvPr>
            <p:ph type="dt" sz="half" idx="10"/>
          </p:nvPr>
        </p:nvSpPr>
        <p:spPr/>
        <p:txBody>
          <a:bodyPr/>
          <a:lstStyle/>
          <a:p>
            <a:fld id="{4AAD347D-5ACD-4C99-B74B-A9C85AD731AF}" type="datetimeFigureOut">
              <a:rPr lang="en-US" smtClean="0"/>
              <a:t>5/13/2022</a:t>
            </a:fld>
            <a:endParaRPr lang="en-US" dirty="0"/>
          </a:p>
        </p:txBody>
      </p:sp>
      <p:sp>
        <p:nvSpPr>
          <p:cNvPr id="5" name="Footer Placeholder 4">
            <a:extLst>
              <a:ext uri="{FF2B5EF4-FFF2-40B4-BE49-F238E27FC236}">
                <a16:creationId xmlns:a16="http://schemas.microsoft.com/office/drawing/2014/main" id="{0FEC60C7-BDC2-4E46-A0EE-532DA574C9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719076-BBFF-4643-9E85-5049791B69AD}"/>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65687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6EDB3-9D30-4586-A4F2-7ED7EAD7E0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2F6495-4F7A-44AD-B087-81BBA4F14A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721FF6-BF83-4183-8D55-EDC48E227235}"/>
              </a:ext>
            </a:extLst>
          </p:cNvPr>
          <p:cNvSpPr>
            <a:spLocks noGrp="1"/>
          </p:cNvSpPr>
          <p:nvPr>
            <p:ph type="dt" sz="half" idx="10"/>
          </p:nvPr>
        </p:nvSpPr>
        <p:spPr/>
        <p:txBody>
          <a:bodyPr/>
          <a:lstStyle/>
          <a:p>
            <a:fld id="{4509A250-FF31-4206-8172-F9D3106AACB1}" type="datetimeFigureOut">
              <a:rPr lang="en-US" smtClean="0"/>
              <a:t>5/13/2022</a:t>
            </a:fld>
            <a:endParaRPr lang="en-US" dirty="0"/>
          </a:p>
        </p:txBody>
      </p:sp>
      <p:sp>
        <p:nvSpPr>
          <p:cNvPr id="5" name="Footer Placeholder 4">
            <a:extLst>
              <a:ext uri="{FF2B5EF4-FFF2-40B4-BE49-F238E27FC236}">
                <a16:creationId xmlns:a16="http://schemas.microsoft.com/office/drawing/2014/main" id="{E89F6995-ED69-4C70-AE10-C2BD099A5F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5FA871-0425-4793-AD38-A33B9156AD68}"/>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17837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14C618-6D68-4EED-9863-BFCA39EAFB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D78809-FBAB-4343-A897-643C1752C5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E1F7E-6A01-42D4-90EB-DC96322F2931}"/>
              </a:ext>
            </a:extLst>
          </p:cNvPr>
          <p:cNvSpPr>
            <a:spLocks noGrp="1"/>
          </p:cNvSpPr>
          <p:nvPr>
            <p:ph type="dt" sz="half" idx="10"/>
          </p:nvPr>
        </p:nvSpPr>
        <p:spPr/>
        <p:txBody>
          <a:bodyPr/>
          <a:lstStyle/>
          <a:p>
            <a:fld id="{4509A250-FF31-4206-8172-F9D3106AACB1}" type="datetimeFigureOut">
              <a:rPr lang="en-US" smtClean="0"/>
              <a:t>5/13/2022</a:t>
            </a:fld>
            <a:endParaRPr lang="en-US" dirty="0"/>
          </a:p>
        </p:txBody>
      </p:sp>
      <p:sp>
        <p:nvSpPr>
          <p:cNvPr id="5" name="Footer Placeholder 4">
            <a:extLst>
              <a:ext uri="{FF2B5EF4-FFF2-40B4-BE49-F238E27FC236}">
                <a16:creationId xmlns:a16="http://schemas.microsoft.com/office/drawing/2014/main" id="{147DFA5F-80EA-43C2-80ED-1E1C8B68B6B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F2FC6EB-67CE-48CD-90C2-D76DE35C216A}"/>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5404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833DC-810C-4A21-9B19-D2F31F894D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A913A0-CF5C-405B-B6A1-9E4549D798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A7C72-6F59-423E-9560-DFC9FD393CDE}"/>
              </a:ext>
            </a:extLst>
          </p:cNvPr>
          <p:cNvSpPr>
            <a:spLocks noGrp="1"/>
          </p:cNvSpPr>
          <p:nvPr>
            <p:ph type="dt" sz="half" idx="10"/>
          </p:nvPr>
        </p:nvSpPr>
        <p:spPr/>
        <p:txBody>
          <a:bodyPr/>
          <a:lstStyle/>
          <a:p>
            <a:fld id="{4509A250-FF31-4206-8172-F9D3106AACB1}" type="datetimeFigureOut">
              <a:rPr lang="en-US" smtClean="0"/>
              <a:t>5/13/2022</a:t>
            </a:fld>
            <a:endParaRPr lang="en-US" dirty="0"/>
          </a:p>
        </p:txBody>
      </p:sp>
      <p:sp>
        <p:nvSpPr>
          <p:cNvPr id="5" name="Footer Placeholder 4">
            <a:extLst>
              <a:ext uri="{FF2B5EF4-FFF2-40B4-BE49-F238E27FC236}">
                <a16:creationId xmlns:a16="http://schemas.microsoft.com/office/drawing/2014/main" id="{A23998F5-47A8-49A7-8567-D0B8D767AD8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DF9B19-9491-431C-B3AE-AC369B54A216}"/>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76060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AD5CF-937C-4767-8E51-3269F69A64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C8272A-1EE7-4C46-9061-E15E42CFBC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1DC8E0-C468-406C-AF99-DEA860B99F40}"/>
              </a:ext>
            </a:extLst>
          </p:cNvPr>
          <p:cNvSpPr>
            <a:spLocks noGrp="1"/>
          </p:cNvSpPr>
          <p:nvPr>
            <p:ph type="dt" sz="half" idx="10"/>
          </p:nvPr>
        </p:nvSpPr>
        <p:spPr/>
        <p:txBody>
          <a:bodyPr/>
          <a:lstStyle/>
          <a:p>
            <a:fld id="{4509A250-FF31-4206-8172-F9D3106AACB1}" type="datetimeFigureOut">
              <a:rPr lang="en-US" smtClean="0"/>
              <a:t>5/13/2022</a:t>
            </a:fld>
            <a:endParaRPr lang="en-US" dirty="0"/>
          </a:p>
        </p:txBody>
      </p:sp>
      <p:sp>
        <p:nvSpPr>
          <p:cNvPr id="5" name="Footer Placeholder 4">
            <a:extLst>
              <a:ext uri="{FF2B5EF4-FFF2-40B4-BE49-F238E27FC236}">
                <a16:creationId xmlns:a16="http://schemas.microsoft.com/office/drawing/2014/main" id="{A5364591-4421-43EC-A7A5-32077AA25F4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FBD270F-C651-40AB-88F6-9965BD5290A5}"/>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49974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E553E-2DDE-4658-A4FB-AD73A93C1E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57632E-C36D-4622-A255-D791B10238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3931CF-610D-43A4-A3FC-7E4DBFED6D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974928-6C32-4C2D-BBCE-A17B3E3A50AD}"/>
              </a:ext>
            </a:extLst>
          </p:cNvPr>
          <p:cNvSpPr>
            <a:spLocks noGrp="1"/>
          </p:cNvSpPr>
          <p:nvPr>
            <p:ph type="dt" sz="half" idx="10"/>
          </p:nvPr>
        </p:nvSpPr>
        <p:spPr/>
        <p:txBody>
          <a:bodyPr/>
          <a:lstStyle/>
          <a:p>
            <a:fld id="{4509A250-FF31-4206-8172-F9D3106AACB1}" type="datetimeFigureOut">
              <a:rPr lang="en-US" smtClean="0"/>
              <a:t>5/13/2022</a:t>
            </a:fld>
            <a:endParaRPr lang="en-US" dirty="0"/>
          </a:p>
        </p:txBody>
      </p:sp>
      <p:sp>
        <p:nvSpPr>
          <p:cNvPr id="6" name="Footer Placeholder 5">
            <a:extLst>
              <a:ext uri="{FF2B5EF4-FFF2-40B4-BE49-F238E27FC236}">
                <a16:creationId xmlns:a16="http://schemas.microsoft.com/office/drawing/2014/main" id="{81F8CBFE-98C9-489A-A967-C953240BD74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7939641-8DAE-4B3C-A137-B88397165E7A}"/>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41964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7EEE-0D0C-4A15-B992-FE48D68690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D16C30-D273-4620-A349-B4B614C273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C264D6-5BFD-49CA-B55F-DB29AF714F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202B45-F345-48DB-BC8F-5AA67E92D2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FC1C19-0FDC-4D67-8477-8CA711D88A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8629AD-740F-48F4-B345-2531BAC94C86}"/>
              </a:ext>
            </a:extLst>
          </p:cNvPr>
          <p:cNvSpPr>
            <a:spLocks noGrp="1"/>
          </p:cNvSpPr>
          <p:nvPr>
            <p:ph type="dt" sz="half" idx="10"/>
          </p:nvPr>
        </p:nvSpPr>
        <p:spPr/>
        <p:txBody>
          <a:bodyPr/>
          <a:lstStyle/>
          <a:p>
            <a:fld id="{4509A250-FF31-4206-8172-F9D3106AACB1}" type="datetimeFigureOut">
              <a:rPr lang="en-US" smtClean="0"/>
              <a:t>5/13/2022</a:t>
            </a:fld>
            <a:endParaRPr lang="en-US" dirty="0"/>
          </a:p>
        </p:txBody>
      </p:sp>
      <p:sp>
        <p:nvSpPr>
          <p:cNvPr id="8" name="Footer Placeholder 7">
            <a:extLst>
              <a:ext uri="{FF2B5EF4-FFF2-40B4-BE49-F238E27FC236}">
                <a16:creationId xmlns:a16="http://schemas.microsoft.com/office/drawing/2014/main" id="{567E1D61-5C75-41BC-A421-C8A880CF7E5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FB6E11C-D62A-4822-AFBA-7679DDA07B88}"/>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40121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194F-4FEE-40F8-ACC9-530151465E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29FE63-7205-4DA5-B8F6-4D3E42D88876}"/>
              </a:ext>
            </a:extLst>
          </p:cNvPr>
          <p:cNvSpPr>
            <a:spLocks noGrp="1"/>
          </p:cNvSpPr>
          <p:nvPr>
            <p:ph type="dt" sz="half" idx="10"/>
          </p:nvPr>
        </p:nvSpPr>
        <p:spPr/>
        <p:txBody>
          <a:bodyPr/>
          <a:lstStyle/>
          <a:p>
            <a:fld id="{4509A250-FF31-4206-8172-F9D3106AACB1}" type="datetimeFigureOut">
              <a:rPr lang="en-US" smtClean="0"/>
              <a:t>5/13/2022</a:t>
            </a:fld>
            <a:endParaRPr lang="en-US" dirty="0"/>
          </a:p>
        </p:txBody>
      </p:sp>
      <p:sp>
        <p:nvSpPr>
          <p:cNvPr id="4" name="Footer Placeholder 3">
            <a:extLst>
              <a:ext uri="{FF2B5EF4-FFF2-40B4-BE49-F238E27FC236}">
                <a16:creationId xmlns:a16="http://schemas.microsoft.com/office/drawing/2014/main" id="{A00A9C5F-E57C-43C7-A636-B3CAF78B5EF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2771EFB-5E26-4178-BD23-B8A76C8DD23F}"/>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9849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1AAD64-0F4C-4D4E-A129-60527C4C03CF}"/>
              </a:ext>
            </a:extLst>
          </p:cNvPr>
          <p:cNvSpPr>
            <a:spLocks noGrp="1"/>
          </p:cNvSpPr>
          <p:nvPr>
            <p:ph type="dt" sz="half" idx="10"/>
          </p:nvPr>
        </p:nvSpPr>
        <p:spPr/>
        <p:txBody>
          <a:bodyPr/>
          <a:lstStyle/>
          <a:p>
            <a:fld id="{4509A250-FF31-4206-8172-F9D3106AACB1}" type="datetimeFigureOut">
              <a:rPr lang="en-US" smtClean="0"/>
              <a:t>5/13/2022</a:t>
            </a:fld>
            <a:endParaRPr lang="en-US" dirty="0"/>
          </a:p>
        </p:txBody>
      </p:sp>
      <p:sp>
        <p:nvSpPr>
          <p:cNvPr id="3" name="Footer Placeholder 2">
            <a:extLst>
              <a:ext uri="{FF2B5EF4-FFF2-40B4-BE49-F238E27FC236}">
                <a16:creationId xmlns:a16="http://schemas.microsoft.com/office/drawing/2014/main" id="{AAB90396-D9C0-4B7D-B483-2D432C20BF0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C70FE51-E89C-4189-B911-9F78B1F92D79}"/>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45106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F4D6F-581F-43C5-8C76-30F2BC1E87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6BAFCE-9A78-4672-A8E1-61FE326010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CDD4DD-18F4-4B66-B141-DC5C9D0A6B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FEDDD3-AE81-4954-A5E0-DD6D6B2E22E8}"/>
              </a:ext>
            </a:extLst>
          </p:cNvPr>
          <p:cNvSpPr>
            <a:spLocks noGrp="1"/>
          </p:cNvSpPr>
          <p:nvPr>
            <p:ph type="dt" sz="half" idx="10"/>
          </p:nvPr>
        </p:nvSpPr>
        <p:spPr/>
        <p:txBody>
          <a:bodyPr/>
          <a:lstStyle/>
          <a:p>
            <a:fld id="{4509A250-FF31-4206-8172-F9D3106AACB1}" type="datetimeFigureOut">
              <a:rPr lang="en-US" smtClean="0"/>
              <a:t>5/13/2022</a:t>
            </a:fld>
            <a:endParaRPr lang="en-US" dirty="0"/>
          </a:p>
        </p:txBody>
      </p:sp>
      <p:sp>
        <p:nvSpPr>
          <p:cNvPr id="6" name="Footer Placeholder 5">
            <a:extLst>
              <a:ext uri="{FF2B5EF4-FFF2-40B4-BE49-F238E27FC236}">
                <a16:creationId xmlns:a16="http://schemas.microsoft.com/office/drawing/2014/main" id="{F8B973E5-003D-4CEF-A264-67C51FFCC0B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C030B19-BF44-47AF-BFAE-106FA9CC48C1}"/>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40330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A7EB7-2492-4B1B-937C-2F9DEAC381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9C7C78-6610-444E-9D14-60AA6F0F07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73D359-0608-41D1-B0CC-7DAFC93BD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26CB81-6B51-43AD-A466-2A8F4494C581}"/>
              </a:ext>
            </a:extLst>
          </p:cNvPr>
          <p:cNvSpPr>
            <a:spLocks noGrp="1"/>
          </p:cNvSpPr>
          <p:nvPr>
            <p:ph type="dt" sz="half" idx="10"/>
          </p:nvPr>
        </p:nvSpPr>
        <p:spPr/>
        <p:txBody>
          <a:bodyPr/>
          <a:lstStyle/>
          <a:p>
            <a:fld id="{4509A250-FF31-4206-8172-F9D3106AACB1}" type="datetimeFigureOut">
              <a:rPr lang="en-US" smtClean="0"/>
              <a:t>5/13/2022</a:t>
            </a:fld>
            <a:endParaRPr lang="en-US" dirty="0"/>
          </a:p>
        </p:txBody>
      </p:sp>
      <p:sp>
        <p:nvSpPr>
          <p:cNvPr id="6" name="Footer Placeholder 5">
            <a:extLst>
              <a:ext uri="{FF2B5EF4-FFF2-40B4-BE49-F238E27FC236}">
                <a16:creationId xmlns:a16="http://schemas.microsoft.com/office/drawing/2014/main" id="{D2194C4D-D47D-46AA-A86A-930C0CA4496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F796C2C-C2BA-4603-9A1B-5D0FF3352575}"/>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12858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2490D7-5E45-4CF2-A73C-3EC65EE213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C46421-86D5-4B64-9E77-82094F8721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56CAEA-7157-4685-88DD-065A651FED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09A250-FF31-4206-8172-F9D3106AACB1}" type="datetimeFigureOut">
              <a:rPr lang="en-US" smtClean="0"/>
              <a:t>5/13/2022</a:t>
            </a:fld>
            <a:endParaRPr lang="en-US" dirty="0"/>
          </a:p>
        </p:txBody>
      </p:sp>
      <p:sp>
        <p:nvSpPr>
          <p:cNvPr id="5" name="Footer Placeholder 4">
            <a:extLst>
              <a:ext uri="{FF2B5EF4-FFF2-40B4-BE49-F238E27FC236}">
                <a16:creationId xmlns:a16="http://schemas.microsoft.com/office/drawing/2014/main" id="{A72B7332-9227-4089-A555-91C0F62129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E48AF9E-2C38-4366-A588-9E6BA7E322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64637616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1.png"/><Relationship Id="rId7" Type="http://schemas.openxmlformats.org/officeDocument/2006/relationships/diagramQuickStyle" Target="../diagrams/quickStyle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hyperlink" Target="https://en.wikipedia.org/wiki/File:Liberian_Road_Signs_-_Regulatory_Sign_-_Stop.svg" TargetMode="External"/><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1.png"/><Relationship Id="rId7" Type="http://schemas.openxmlformats.org/officeDocument/2006/relationships/diagramQuickStyle" Target="../diagrams/quickStyle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hyperlink" Target="https://en.wikipedia.org/wiki/File:Liberian_Road_Signs_-_Regulatory_Sign_-_Stop.svg" TargetMode="External"/><Relationship Id="rId9" Type="http://schemas.microsoft.com/office/2007/relationships/diagramDrawing" Target="../diagrams/drawing3.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1.png"/><Relationship Id="rId7" Type="http://schemas.openxmlformats.org/officeDocument/2006/relationships/diagramQuickStyle" Target="../diagrams/quickStyle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hyperlink" Target="https://en.wikipedia.org/wiki/File:Liberian_Road_Signs_-_Regulatory_Sign_-_Stop.svg" TargetMode="External"/><Relationship Id="rId9" Type="http://schemas.microsoft.com/office/2007/relationships/diagramDrawing" Target="../diagrams/drawing4.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1.png"/><Relationship Id="rId7" Type="http://schemas.openxmlformats.org/officeDocument/2006/relationships/diagramQuickStyle" Target="../diagrams/quickStyle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hyperlink" Target="https://en.wikipedia.org/wiki/File:Liberian_Road_Signs_-_Regulatory_Sign_-_Stop.svg" TargetMode="External"/><Relationship Id="rId9" Type="http://schemas.microsoft.com/office/2007/relationships/diagramDrawing" Target="../diagrams/drawing5.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1.png"/><Relationship Id="rId7" Type="http://schemas.openxmlformats.org/officeDocument/2006/relationships/diagramQuickStyle" Target="../diagrams/quickStyle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hyperlink" Target="https://en.wikipedia.org/wiki/File:Liberian_Road_Signs_-_Regulatory_Sign_-_Stop.svg" TargetMode="External"/><Relationship Id="rId9" Type="http://schemas.microsoft.com/office/2007/relationships/diagramDrawing" Target="../diagrams/drawing6.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11.png"/><Relationship Id="rId7" Type="http://schemas.openxmlformats.org/officeDocument/2006/relationships/diagramQuickStyle" Target="../diagrams/quickStyle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hyperlink" Target="https://en.wikipedia.org/wiki/File:Liberian_Road_Signs_-_Regulatory_Sign_-_Stop.svg" TargetMode="External"/><Relationship Id="rId9" Type="http://schemas.microsoft.com/office/2007/relationships/diagramDrawing" Target="../diagrams/drawing7.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11.png"/><Relationship Id="rId7" Type="http://schemas.openxmlformats.org/officeDocument/2006/relationships/diagramQuickStyle" Target="../diagrams/quickStyle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hyperlink" Target="https://en.wikipedia.org/wiki/File:Liberian_Road_Signs_-_Regulatory_Sign_-_Stop.svg" TargetMode="External"/><Relationship Id="rId9" Type="http://schemas.microsoft.com/office/2007/relationships/diagramDrawing" Target="../diagrams/drawing8.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11.png"/><Relationship Id="rId7" Type="http://schemas.openxmlformats.org/officeDocument/2006/relationships/diagramQuickStyle" Target="../diagrams/quickStyle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hyperlink" Target="https://en.wikipedia.org/wiki/File:Liberian_Road_Signs_-_Regulatory_Sign_-_Stop.svg" TargetMode="External"/><Relationship Id="rId9" Type="http://schemas.microsoft.com/office/2007/relationships/diagramDrawing" Target="../diagrams/drawing9.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11.png"/><Relationship Id="rId7" Type="http://schemas.openxmlformats.org/officeDocument/2006/relationships/diagramQuickStyle" Target="../diagrams/quickStyle10.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hyperlink" Target="https://en.wikipedia.org/wiki/File:Liberian_Road_Signs_-_Regulatory_Sign_-_Stop.svg" TargetMode="External"/><Relationship Id="rId9" Type="http://schemas.microsoft.com/office/2007/relationships/diagramDrawing" Target="../diagrams/drawing10.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11.png"/><Relationship Id="rId7" Type="http://schemas.openxmlformats.org/officeDocument/2006/relationships/diagramQuickStyle" Target="../diagrams/quickStyle1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hyperlink" Target="https://en.wikipedia.org/wiki/File:Liberian_Road_Signs_-_Regulatory_Sign_-_Stop.svg" TargetMode="External"/><Relationship Id="rId9" Type="http://schemas.microsoft.com/office/2007/relationships/diagramDrawing" Target="../diagrams/drawing11.xml"/></Relationships>
</file>

<file path=ppt/slides/_rels/slide2.xml.rels><?xml version="1.0" encoding="UTF-8" standalone="yes"?>
<Relationships xmlns="http://schemas.openxmlformats.org/package/2006/relationships"><Relationship Id="rId3" Type="http://schemas.openxmlformats.org/officeDocument/2006/relationships/hyperlink" Target="https://www.cga.ct.gov/current/pub/chap_439.htm#sec_22a-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eregulations.ct.gov/eRegsPortal/Browse/RCSA/Title_22aSubtitle_22a-1a_HTML/" TargetMode="Externa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11.png"/><Relationship Id="rId7" Type="http://schemas.openxmlformats.org/officeDocument/2006/relationships/diagramQuickStyle" Target="../diagrams/quickStyle1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hyperlink" Target="https://en.wikipedia.org/wiki/File:Liberian_Road_Signs_-_Regulatory_Sign_-_Stop.svg" TargetMode="External"/><Relationship Id="rId9" Type="http://schemas.microsoft.com/office/2007/relationships/diagramDrawing" Target="../diagrams/drawing12.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11.png"/><Relationship Id="rId7" Type="http://schemas.openxmlformats.org/officeDocument/2006/relationships/diagramQuickStyle" Target="../diagrams/quickStyle1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hyperlink" Target="https://en.wikipedia.org/wiki/File:Liberian_Road_Signs_-_Regulatory_Sign_-_Stop.svg" TargetMode="External"/><Relationship Id="rId9" Type="http://schemas.microsoft.com/office/2007/relationships/diagramDrawing" Target="../diagrams/drawing13.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11.png"/><Relationship Id="rId7" Type="http://schemas.openxmlformats.org/officeDocument/2006/relationships/diagramQuickStyle" Target="../diagrams/quickStyle1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Layout" Target="../diagrams/layout14.xml"/><Relationship Id="rId5" Type="http://schemas.openxmlformats.org/officeDocument/2006/relationships/diagramData" Target="../diagrams/data14.xml"/><Relationship Id="rId4" Type="http://schemas.openxmlformats.org/officeDocument/2006/relationships/hyperlink" Target="https://en.wikipedia.org/wiki/File:Liberian_Road_Signs_-_Regulatory_Sign_-_Stop.svg" TargetMode="External"/><Relationship Id="rId9" Type="http://schemas.microsoft.com/office/2007/relationships/diagramDrawing" Target="../diagrams/drawing14.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image" Target="../media/image11.png"/><Relationship Id="rId7" Type="http://schemas.openxmlformats.org/officeDocument/2006/relationships/diagramQuickStyle" Target="../diagrams/quickStyle1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Layout" Target="../diagrams/layout15.xml"/><Relationship Id="rId5" Type="http://schemas.openxmlformats.org/officeDocument/2006/relationships/diagramData" Target="../diagrams/data15.xml"/><Relationship Id="rId4" Type="http://schemas.openxmlformats.org/officeDocument/2006/relationships/hyperlink" Target="https://en.wikipedia.org/wiki/File:Liberian_Road_Signs_-_Regulatory_Sign_-_Stop.svg" TargetMode="External"/><Relationship Id="rId9" Type="http://schemas.microsoft.com/office/2007/relationships/diagramDrawing" Target="../diagrams/drawing15.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image" Target="../media/image11.png"/><Relationship Id="rId7" Type="http://schemas.openxmlformats.org/officeDocument/2006/relationships/diagramQuickStyle" Target="../diagrams/quickStyle16.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Layout" Target="../diagrams/layout16.xml"/><Relationship Id="rId5" Type="http://schemas.openxmlformats.org/officeDocument/2006/relationships/diagramData" Target="../diagrams/data16.xml"/><Relationship Id="rId4" Type="http://schemas.openxmlformats.org/officeDocument/2006/relationships/hyperlink" Target="https://en.wikipedia.org/wiki/File:Liberian_Road_Signs_-_Regulatory_Sign_-_Stop.svg" TargetMode="External"/><Relationship Id="rId9" Type="http://schemas.microsoft.com/office/2007/relationships/diagramDrawing" Target="../diagrams/drawing16.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17.xml"/><Relationship Id="rId3" Type="http://schemas.openxmlformats.org/officeDocument/2006/relationships/image" Target="../media/image11.png"/><Relationship Id="rId7" Type="http://schemas.openxmlformats.org/officeDocument/2006/relationships/diagramQuickStyle" Target="../diagrams/quickStyle17.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Layout" Target="../diagrams/layout17.xml"/><Relationship Id="rId5" Type="http://schemas.openxmlformats.org/officeDocument/2006/relationships/diagramData" Target="../diagrams/data17.xml"/><Relationship Id="rId4" Type="http://schemas.openxmlformats.org/officeDocument/2006/relationships/hyperlink" Target="https://en.wikipedia.org/wiki/File:Liberian_Road_Signs_-_Regulatory_Sign_-_Stop.svg" TargetMode="External"/><Relationship Id="rId9" Type="http://schemas.microsoft.com/office/2007/relationships/diagramDrawing" Target="../diagrams/drawing1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en.wikipedia.org/wiki/File:Liberian_Road_Signs_-_Regulatory_Sign_-_Stop.svg" TargetMode="External"/></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18.xml"/><Relationship Id="rId3" Type="http://schemas.openxmlformats.org/officeDocument/2006/relationships/image" Target="../media/image11.png"/><Relationship Id="rId7" Type="http://schemas.openxmlformats.org/officeDocument/2006/relationships/diagramQuickStyle" Target="../diagrams/quickStyle18.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Layout" Target="../diagrams/layout18.xml"/><Relationship Id="rId5" Type="http://schemas.openxmlformats.org/officeDocument/2006/relationships/diagramData" Target="../diagrams/data18.xml"/><Relationship Id="rId4" Type="http://schemas.openxmlformats.org/officeDocument/2006/relationships/hyperlink" Target="https://en.wikipedia.org/wiki/File:Liberian_Road_Signs_-_Regulatory_Sign_-_Stop.svg" TargetMode="External"/><Relationship Id="rId9" Type="http://schemas.microsoft.com/office/2007/relationships/diagramDrawing" Target="../diagrams/drawing18.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hyperlink" Target="https://portal.ct.gov/-/media/OPM/IGP/ORG/CEPA/Revised-Generic-ECD_03022021.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eregulations.ct.gov/eRegsPortal/Browse/RCSA/Title_22aSubtitle_22a-1aSection_22a-1a-3/"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en.wikipedia.org/wiki/File:Liberian_Road_Signs_-_Regulatory_Sign_-_Stop.sv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hyperlink" Target="https://portal.ct.gov/-/media/OPM/IGP/ORG/CEPA/Environmental-Review-ChecklistBlank-Fillable02252020.docx"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en.wikipedia.org/wiki/File:Liberian_Road_Signs_-_Regulatory_Sign_-_Stop.svg"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portal.ct.gov/OPM/IGPP-MAIN/Responsible-Growth/CEPA/Overview-of-Connecticut-Environmental-Policy-Act"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portal.ct.gov/-/media/CEQ/Env-Monitor-Notices-in-Word/Sitecore-training-slides-Env-Monitor-Notices-2-6-2020.pdf?la=en&amp;hash=89BEA2886351BDAAC1B45B01C560ED45" TargetMode="External"/><Relationship Id="rId4" Type="http://schemas.openxmlformats.org/officeDocument/2006/relationships/hyperlink" Target="NUL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en.wikipedia.org/wiki/File:Liberian_Road_Signs_-_Regulatory_Sign_-_Stop.svg"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Matthew.pafford@ct.gov" TargetMode="External"/><Relationship Id="rId7" Type="http://schemas.openxmlformats.org/officeDocument/2006/relationships/hyperlink" Target="https://en.wikipedia.org/wiki/File:Liberian_Road_Signs_-_Regulatory_Sign_-_Stop.sv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mailto:Bruce.Wittchen@ct.gov" TargetMode="External"/><Relationship Id="rId4" Type="http://schemas.openxmlformats.org/officeDocument/2006/relationships/hyperlink" Target="mailto:Daniel.Morley@ct.gov"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fif"/><Relationship Id="rId7" Type="http://schemas.openxmlformats.org/officeDocument/2006/relationships/image" Target="../media/image5.jfif"/><Relationship Id="rId12" Type="http://schemas.openxmlformats.org/officeDocument/2006/relationships/image" Target="../media/image10.jf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fif"/><Relationship Id="rId11" Type="http://schemas.openxmlformats.org/officeDocument/2006/relationships/image" Target="../media/image9.jfif"/><Relationship Id="rId5" Type="http://schemas.openxmlformats.org/officeDocument/2006/relationships/image" Target="../media/image3.jfif"/><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s://en.wikipedia.org/wiki/File:Liberian_Road_Signs_-_Regulatory_Sign_-_Stop.svg"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en.wikipedia.org/wiki/File:Liberian_Road_Signs_-_Regulatory_Sign_-_Stop.sv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en.wikipedia.org/wiki/File:Liberian_Road_Signs_-_Regulatory_Sign_-_Stop.sv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C04670E3-DBC5-4F72-AA3A-25F72E317DCE}"/>
              </a:ext>
            </a:extLst>
          </p:cNvPr>
          <p:cNvSpPr txBox="1">
            <a:spLocks/>
          </p:cNvSpPr>
          <p:nvPr/>
        </p:nvSpPr>
        <p:spPr>
          <a:xfrm>
            <a:off x="7396223" y="428263"/>
            <a:ext cx="4428997" cy="6020038"/>
          </a:xfrm>
          <a:prstGeom prst="rect">
            <a:avLst/>
          </a:prstGeom>
          <a:solidFill>
            <a:schemeClr val="tx2">
              <a:lumMod val="20000"/>
              <a:lumOff val="80000"/>
            </a:schemeClr>
          </a:solidFill>
          <a:ln>
            <a:solidFill>
              <a:schemeClr val="bg1">
                <a:lumMod val="95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w="139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hidden="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CB2947FA-4923-4313-8F2A-A2A33482CC90}"/>
              </a:ext>
            </a:extLst>
          </p:cNvPr>
          <p:cNvSpPr>
            <a:spLocks noGrp="1"/>
          </p:cNvSpPr>
          <p:nvPr>
            <p:ph idx="1"/>
          </p:nvPr>
        </p:nvSpPr>
        <p:spPr>
          <a:xfrm>
            <a:off x="7396223" y="1385544"/>
            <a:ext cx="4082415" cy="4080598"/>
          </a:xfrm>
        </p:spPr>
        <p:txBody>
          <a:bodyPr anchor="ctr">
            <a:noAutofit/>
          </a:bodyPr>
          <a:lstStyle/>
          <a:p>
            <a:pPr marL="0" indent="0" algn="l">
              <a:buNone/>
            </a:pPr>
            <a:r>
              <a:rPr lang="en-US" sz="2400" dirty="0"/>
              <a:t>Topics of Discussion:</a:t>
            </a:r>
          </a:p>
          <a:p>
            <a:pPr marL="0" indent="0" algn="l">
              <a:buNone/>
            </a:pPr>
            <a:endParaRPr lang="en-US" sz="2400" dirty="0"/>
          </a:p>
          <a:p>
            <a:pPr marL="342900" indent="-228600" algn="l">
              <a:buFont typeface="Arial" panose="020B0604020202020204" pitchFamily="34" charset="0"/>
              <a:buChar char="•"/>
            </a:pPr>
            <a:r>
              <a:rPr lang="en-US" sz="2400" dirty="0"/>
              <a:t>CEPA Intro</a:t>
            </a:r>
          </a:p>
          <a:p>
            <a:pPr marL="342900" indent="-228600" algn="l">
              <a:buFont typeface="Arial" panose="020B0604020202020204" pitchFamily="34" charset="0"/>
              <a:buChar char="•"/>
            </a:pPr>
            <a:r>
              <a:rPr lang="en-US" sz="2400" dirty="0"/>
              <a:t>Defining an Action</a:t>
            </a:r>
          </a:p>
          <a:p>
            <a:pPr marL="342900" indent="-228600" algn="l">
              <a:buFont typeface="Arial" panose="020B0604020202020204" pitchFamily="34" charset="0"/>
              <a:buChar char="•"/>
            </a:pPr>
            <a:r>
              <a:rPr lang="en-US" sz="2400" dirty="0"/>
              <a:t>The CEPA Process</a:t>
            </a:r>
          </a:p>
          <a:p>
            <a:pPr marL="342900" indent="-228600" algn="l">
              <a:buFont typeface="Arial" panose="020B0604020202020204" pitchFamily="34" charset="0"/>
              <a:buChar char="•"/>
            </a:pPr>
            <a:r>
              <a:rPr lang="en-US" sz="2400" dirty="0"/>
              <a:t>Assessing Environmental Impact</a:t>
            </a:r>
          </a:p>
          <a:p>
            <a:pPr marL="342900" indent="-228600" algn="l">
              <a:buFont typeface="Arial" panose="020B0604020202020204" pitchFamily="34" charset="0"/>
              <a:buChar char="•"/>
            </a:pPr>
            <a:r>
              <a:rPr lang="en-US" sz="2400" dirty="0"/>
              <a:t>The Environmental Review Checklist (ERC)</a:t>
            </a:r>
          </a:p>
          <a:p>
            <a:pPr marL="342900" indent="-228600" algn="l">
              <a:buFont typeface="Arial" panose="020B0604020202020204" pitchFamily="34" charset="0"/>
              <a:buChar char="•"/>
            </a:pPr>
            <a:r>
              <a:rPr lang="en-US" sz="2400" dirty="0"/>
              <a:t>Additional Resources</a:t>
            </a:r>
          </a:p>
          <a:p>
            <a:pPr marL="342900" indent="-228600" algn="l">
              <a:buFont typeface="Arial" panose="020B0604020202020204" pitchFamily="34" charset="0"/>
              <a:buChar char="•"/>
            </a:pPr>
            <a:r>
              <a:rPr lang="en-US" sz="2400" dirty="0"/>
              <a:t>CEPA and NEPA</a:t>
            </a:r>
          </a:p>
          <a:p>
            <a:pPr marL="342900" indent="-228600" algn="l">
              <a:buFont typeface="Arial" panose="020B0604020202020204" pitchFamily="34" charset="0"/>
              <a:buChar char="•"/>
            </a:pPr>
            <a:r>
              <a:rPr lang="en-US" sz="2400" dirty="0"/>
              <a:t>Questions</a:t>
            </a:r>
          </a:p>
          <a:p>
            <a:endParaRPr lang="en-US" sz="2200" dirty="0"/>
          </a:p>
        </p:txBody>
      </p:sp>
      <p:sp>
        <p:nvSpPr>
          <p:cNvPr id="14" name="Title 1">
            <a:extLst>
              <a:ext uri="{FF2B5EF4-FFF2-40B4-BE49-F238E27FC236}">
                <a16:creationId xmlns:a16="http://schemas.microsoft.com/office/drawing/2014/main" id="{F283F9FF-2DA1-4557-972E-8526344659FF}"/>
              </a:ext>
            </a:extLst>
          </p:cNvPr>
          <p:cNvSpPr txBox="1">
            <a:spLocks/>
          </p:cNvSpPr>
          <p:nvPr/>
        </p:nvSpPr>
        <p:spPr>
          <a:xfrm>
            <a:off x="920167" y="1724276"/>
            <a:ext cx="6346103" cy="340588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900" b="1" dirty="0"/>
              <a:t>Connecticut Environmental Policy Act (CEPA) Training</a:t>
            </a:r>
            <a:br>
              <a:rPr lang="en-US" sz="2400" dirty="0"/>
            </a:br>
            <a:br>
              <a:rPr lang="en-US" sz="2500" dirty="0"/>
            </a:br>
            <a:r>
              <a:rPr lang="en-US" sz="2500" dirty="0"/>
              <a:t>Prepared by the Office of Policy and Management (OPM) 04/14/2022</a:t>
            </a:r>
            <a:br>
              <a:rPr lang="en-US" sz="2400" dirty="0"/>
            </a:br>
            <a:endParaRPr lang="en-US" sz="2400" dirty="0"/>
          </a:p>
        </p:txBody>
      </p:sp>
    </p:spTree>
    <p:extLst>
      <p:ext uri="{BB962C8B-B14F-4D97-AF65-F5344CB8AC3E}">
        <p14:creationId xmlns:p14="http://schemas.microsoft.com/office/powerpoint/2010/main" val="1034656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hidden="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hidden="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93301F98-BFA9-4C7F-8060-8DCD8A2FFBE3}"/>
              </a:ext>
            </a:extLst>
          </p:cNvPr>
          <p:cNvSpPr txBox="1">
            <a:spLocks/>
          </p:cNvSpPr>
          <p:nvPr/>
        </p:nvSpPr>
        <p:spPr>
          <a:xfrm>
            <a:off x="269174" y="249382"/>
            <a:ext cx="2683785" cy="6388923"/>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grpSp>
        <p:nvGrpSpPr>
          <p:cNvPr id="4" name="Group 3">
            <a:extLst>
              <a:ext uri="{FF2B5EF4-FFF2-40B4-BE49-F238E27FC236}">
                <a16:creationId xmlns:a16="http://schemas.microsoft.com/office/drawing/2014/main" id="{2046CE2C-FC50-4A72-82AA-AB56289DFB19}"/>
              </a:ext>
            </a:extLst>
          </p:cNvPr>
          <p:cNvGrpSpPr/>
          <p:nvPr/>
        </p:nvGrpSpPr>
        <p:grpSpPr>
          <a:xfrm>
            <a:off x="873956" y="2000138"/>
            <a:ext cx="2671458" cy="2671458"/>
            <a:chOff x="902368" y="3024776"/>
            <a:chExt cx="2671458" cy="2671458"/>
          </a:xfrm>
        </p:grpSpPr>
        <p:sp>
          <p:nvSpPr>
            <p:cNvPr id="13" name="Oval 12">
              <a:extLst>
                <a:ext uri="{FF2B5EF4-FFF2-40B4-BE49-F238E27FC236}">
                  <a16:creationId xmlns:a16="http://schemas.microsoft.com/office/drawing/2014/main" id="{96058795-1E73-450B-B1D5-29F4D9C3EBA8}"/>
                </a:ext>
              </a:extLst>
            </p:cNvPr>
            <p:cNvSpPr/>
            <p:nvPr/>
          </p:nvSpPr>
          <p:spPr>
            <a:xfrm>
              <a:off x="902368" y="3024776"/>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Understanding the CEPA Process</a:t>
              </a:r>
            </a:p>
          </p:txBody>
        </p:sp>
        <p:sp>
          <p:nvSpPr>
            <p:cNvPr id="14" name="Oval 13">
              <a:extLst>
                <a:ext uri="{FF2B5EF4-FFF2-40B4-BE49-F238E27FC236}">
                  <a16:creationId xmlns:a16="http://schemas.microsoft.com/office/drawing/2014/main" id="{E1EEF21B-0813-4A77-B04C-AF34AEA05AE7}"/>
                </a:ext>
              </a:extLst>
            </p:cNvPr>
            <p:cNvSpPr/>
            <p:nvPr/>
          </p:nvSpPr>
          <p:spPr>
            <a:xfrm>
              <a:off x="1032918" y="3158915"/>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7F8D064F-D23A-4293-B1C8-FCC78087637A}"/>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6C98A74-9ED7-4B2C-B118-925BA5919A2E}"/>
              </a:ext>
            </a:extLst>
          </p:cNvPr>
          <p:cNvSpPr txBox="1"/>
          <p:nvPr/>
        </p:nvSpPr>
        <p:spPr>
          <a:xfrm>
            <a:off x="9263365" y="2151044"/>
            <a:ext cx="533352" cy="369332"/>
          </a:xfrm>
          <a:prstGeom prst="rect">
            <a:avLst/>
          </a:prstGeom>
          <a:noFill/>
        </p:spPr>
        <p:txBody>
          <a:bodyPr wrap="square" rtlCol="0">
            <a:spAutoFit/>
          </a:bodyPr>
          <a:lstStyle/>
          <a:p>
            <a:r>
              <a:rPr lang="en-US" dirty="0">
                <a:solidFill>
                  <a:schemeClr val="bg1"/>
                </a:solidFill>
              </a:rPr>
              <a:t>No</a:t>
            </a:r>
          </a:p>
        </p:txBody>
      </p:sp>
      <p:pic>
        <p:nvPicPr>
          <p:cNvPr id="41" name="Picture 40">
            <a:extLst>
              <a:ext uri="{FF2B5EF4-FFF2-40B4-BE49-F238E27FC236}">
                <a16:creationId xmlns:a16="http://schemas.microsoft.com/office/drawing/2014/main" id="{9187CDFD-F1AB-43B6-A199-9D8102E34E4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567246" y="7905672"/>
            <a:ext cx="405540" cy="405540"/>
          </a:xfrm>
          <a:prstGeom prst="rect">
            <a:avLst/>
          </a:prstGeom>
        </p:spPr>
      </p:pic>
      <p:graphicFrame>
        <p:nvGraphicFramePr>
          <p:cNvPr id="3" name="Diagram 2">
            <a:extLst>
              <a:ext uri="{FF2B5EF4-FFF2-40B4-BE49-F238E27FC236}">
                <a16:creationId xmlns:a16="http://schemas.microsoft.com/office/drawing/2014/main" id="{75C4A51C-2B41-4CCE-A077-E3E9F470340C}"/>
              </a:ext>
            </a:extLst>
          </p:cNvPr>
          <p:cNvGraphicFramePr/>
          <p:nvPr/>
        </p:nvGraphicFramePr>
        <p:xfrm>
          <a:off x="3083509" y="290510"/>
          <a:ext cx="3880145" cy="25808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56084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hidden="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hidden="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93301F98-BFA9-4C7F-8060-8DCD8A2FFBE3}"/>
              </a:ext>
            </a:extLst>
          </p:cNvPr>
          <p:cNvSpPr txBox="1">
            <a:spLocks/>
          </p:cNvSpPr>
          <p:nvPr/>
        </p:nvSpPr>
        <p:spPr>
          <a:xfrm>
            <a:off x="269174" y="249382"/>
            <a:ext cx="2683785" cy="6388923"/>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26" name="Rectangle 25">
            <a:extLst>
              <a:ext uri="{FF2B5EF4-FFF2-40B4-BE49-F238E27FC236}">
                <a16:creationId xmlns:a16="http://schemas.microsoft.com/office/drawing/2014/main" id="{7F8D064F-D23A-4293-B1C8-FCC78087637A}"/>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6C98A74-9ED7-4B2C-B118-925BA5919A2E}"/>
              </a:ext>
            </a:extLst>
          </p:cNvPr>
          <p:cNvSpPr txBox="1"/>
          <p:nvPr/>
        </p:nvSpPr>
        <p:spPr>
          <a:xfrm>
            <a:off x="9263365" y="2151044"/>
            <a:ext cx="533352" cy="369332"/>
          </a:xfrm>
          <a:prstGeom prst="rect">
            <a:avLst/>
          </a:prstGeom>
          <a:noFill/>
        </p:spPr>
        <p:txBody>
          <a:bodyPr wrap="square" rtlCol="0">
            <a:spAutoFit/>
          </a:bodyPr>
          <a:lstStyle/>
          <a:p>
            <a:r>
              <a:rPr lang="en-US" dirty="0">
                <a:solidFill>
                  <a:schemeClr val="bg1"/>
                </a:solidFill>
              </a:rPr>
              <a:t>No</a:t>
            </a:r>
          </a:p>
        </p:txBody>
      </p:sp>
      <p:pic>
        <p:nvPicPr>
          <p:cNvPr id="41" name="Picture 40">
            <a:extLst>
              <a:ext uri="{FF2B5EF4-FFF2-40B4-BE49-F238E27FC236}">
                <a16:creationId xmlns:a16="http://schemas.microsoft.com/office/drawing/2014/main" id="{9187CDFD-F1AB-43B6-A199-9D8102E34E4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567246" y="7905672"/>
            <a:ext cx="405540" cy="405540"/>
          </a:xfrm>
          <a:prstGeom prst="rect">
            <a:avLst/>
          </a:prstGeom>
        </p:spPr>
      </p:pic>
      <p:graphicFrame>
        <p:nvGraphicFramePr>
          <p:cNvPr id="3" name="Diagram 2">
            <a:extLst>
              <a:ext uri="{FF2B5EF4-FFF2-40B4-BE49-F238E27FC236}">
                <a16:creationId xmlns:a16="http://schemas.microsoft.com/office/drawing/2014/main" id="{75C4A51C-2B41-4CCE-A077-E3E9F470340C}"/>
              </a:ext>
            </a:extLst>
          </p:cNvPr>
          <p:cNvGraphicFramePr/>
          <p:nvPr>
            <p:extLst>
              <p:ext uri="{D42A27DB-BD31-4B8C-83A1-F6EECF244321}">
                <p14:modId xmlns:p14="http://schemas.microsoft.com/office/powerpoint/2010/main" val="3089897791"/>
              </p:ext>
            </p:extLst>
          </p:nvPr>
        </p:nvGraphicFramePr>
        <p:xfrm>
          <a:off x="3083509" y="290510"/>
          <a:ext cx="3880145" cy="25808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7" name="Rectangle: Rounded Corners 56">
            <a:extLst>
              <a:ext uri="{FF2B5EF4-FFF2-40B4-BE49-F238E27FC236}">
                <a16:creationId xmlns:a16="http://schemas.microsoft.com/office/drawing/2014/main" id="{D50F45E7-22D2-468D-BE32-B7D03D0A7A42}"/>
              </a:ext>
            </a:extLst>
          </p:cNvPr>
          <p:cNvSpPr/>
          <p:nvPr/>
        </p:nvSpPr>
        <p:spPr>
          <a:xfrm>
            <a:off x="4305217" y="1955854"/>
            <a:ext cx="6332140" cy="402708"/>
          </a:xfrm>
          <a:prstGeom prst="roundRect">
            <a:avLst/>
          </a:prstGeom>
          <a:solidFill>
            <a:schemeClr val="tx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r>
              <a:rPr lang="en-US" dirty="0">
                <a:solidFill>
                  <a:schemeClr val="tx1"/>
                </a:solidFill>
              </a:rPr>
              <a:t>Is it an “</a:t>
            </a:r>
            <a:r>
              <a:rPr lang="en-US" b="1" dirty="0">
                <a:solidFill>
                  <a:schemeClr val="tx1"/>
                </a:solidFill>
              </a:rPr>
              <a:t>Action which may significantly affect the environment</a:t>
            </a:r>
            <a:r>
              <a:rPr lang="en-US" dirty="0">
                <a:solidFill>
                  <a:schemeClr val="tx1"/>
                </a:solidFill>
              </a:rPr>
              <a:t>”?</a:t>
            </a:r>
          </a:p>
          <a:p>
            <a:pPr algn="ctr"/>
            <a:r>
              <a:rPr lang="en-US" dirty="0">
                <a:solidFill>
                  <a:schemeClr val="tx1"/>
                </a:solidFill>
              </a:rPr>
              <a:t> </a:t>
            </a:r>
          </a:p>
        </p:txBody>
      </p:sp>
      <p:sp>
        <p:nvSpPr>
          <p:cNvPr id="58" name="Arrow: Down 57">
            <a:extLst>
              <a:ext uri="{FF2B5EF4-FFF2-40B4-BE49-F238E27FC236}">
                <a16:creationId xmlns:a16="http://schemas.microsoft.com/office/drawing/2014/main" id="{2317F337-67B6-491A-8F64-A3734C5AD8BA}"/>
              </a:ext>
            </a:extLst>
          </p:cNvPr>
          <p:cNvSpPr/>
          <p:nvPr/>
        </p:nvSpPr>
        <p:spPr>
          <a:xfrm>
            <a:off x="5683428" y="1371306"/>
            <a:ext cx="755278" cy="615917"/>
          </a:xfrm>
          <a:prstGeom prst="downArrow">
            <a:avLst/>
          </a:prstGeom>
          <a:solidFill>
            <a:srgbClr val="70AD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433CCBD-960D-456B-BC0D-CF8310871DF6}"/>
              </a:ext>
            </a:extLst>
          </p:cNvPr>
          <p:cNvGrpSpPr/>
          <p:nvPr/>
        </p:nvGrpSpPr>
        <p:grpSpPr>
          <a:xfrm>
            <a:off x="873956" y="2000138"/>
            <a:ext cx="2671458" cy="2671458"/>
            <a:chOff x="902368" y="3024776"/>
            <a:chExt cx="2671458" cy="2671458"/>
          </a:xfrm>
        </p:grpSpPr>
        <p:sp>
          <p:nvSpPr>
            <p:cNvPr id="17" name="Oval 16">
              <a:extLst>
                <a:ext uri="{FF2B5EF4-FFF2-40B4-BE49-F238E27FC236}">
                  <a16:creationId xmlns:a16="http://schemas.microsoft.com/office/drawing/2014/main" id="{4FF14613-0269-48AF-9514-36A1A90B72DD}"/>
                </a:ext>
              </a:extLst>
            </p:cNvPr>
            <p:cNvSpPr/>
            <p:nvPr/>
          </p:nvSpPr>
          <p:spPr>
            <a:xfrm>
              <a:off x="902368" y="3024776"/>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Understanding the CEPA Process</a:t>
              </a:r>
            </a:p>
          </p:txBody>
        </p:sp>
        <p:sp>
          <p:nvSpPr>
            <p:cNvPr id="18" name="Oval 17">
              <a:extLst>
                <a:ext uri="{FF2B5EF4-FFF2-40B4-BE49-F238E27FC236}">
                  <a16:creationId xmlns:a16="http://schemas.microsoft.com/office/drawing/2014/main" id="{D0DEE3D4-0585-4965-A573-0FFFF547444F}"/>
                </a:ext>
              </a:extLst>
            </p:cNvPr>
            <p:cNvSpPr/>
            <p:nvPr/>
          </p:nvSpPr>
          <p:spPr>
            <a:xfrm>
              <a:off x="1032918" y="3158915"/>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74698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hidden="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hidden="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93301F98-BFA9-4C7F-8060-8DCD8A2FFBE3}"/>
              </a:ext>
            </a:extLst>
          </p:cNvPr>
          <p:cNvSpPr txBox="1">
            <a:spLocks/>
          </p:cNvSpPr>
          <p:nvPr/>
        </p:nvSpPr>
        <p:spPr>
          <a:xfrm>
            <a:off x="269174" y="249382"/>
            <a:ext cx="2683785" cy="6388923"/>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26" name="Rectangle 25">
            <a:extLst>
              <a:ext uri="{FF2B5EF4-FFF2-40B4-BE49-F238E27FC236}">
                <a16:creationId xmlns:a16="http://schemas.microsoft.com/office/drawing/2014/main" id="{7F8D064F-D23A-4293-B1C8-FCC78087637A}"/>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6C98A74-9ED7-4B2C-B118-925BA5919A2E}"/>
              </a:ext>
            </a:extLst>
          </p:cNvPr>
          <p:cNvSpPr txBox="1"/>
          <p:nvPr/>
        </p:nvSpPr>
        <p:spPr>
          <a:xfrm>
            <a:off x="9263365" y="2151044"/>
            <a:ext cx="533352" cy="369332"/>
          </a:xfrm>
          <a:prstGeom prst="rect">
            <a:avLst/>
          </a:prstGeom>
          <a:noFill/>
        </p:spPr>
        <p:txBody>
          <a:bodyPr wrap="square" rtlCol="0">
            <a:spAutoFit/>
          </a:bodyPr>
          <a:lstStyle/>
          <a:p>
            <a:r>
              <a:rPr lang="en-US" dirty="0">
                <a:solidFill>
                  <a:schemeClr val="bg1"/>
                </a:solidFill>
              </a:rPr>
              <a:t>No</a:t>
            </a:r>
          </a:p>
        </p:txBody>
      </p:sp>
      <p:pic>
        <p:nvPicPr>
          <p:cNvPr id="41" name="Picture 40">
            <a:extLst>
              <a:ext uri="{FF2B5EF4-FFF2-40B4-BE49-F238E27FC236}">
                <a16:creationId xmlns:a16="http://schemas.microsoft.com/office/drawing/2014/main" id="{9187CDFD-F1AB-43B6-A199-9D8102E34E4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567246" y="7905672"/>
            <a:ext cx="405540" cy="405540"/>
          </a:xfrm>
          <a:prstGeom prst="rect">
            <a:avLst/>
          </a:prstGeom>
        </p:spPr>
      </p:pic>
      <p:graphicFrame>
        <p:nvGraphicFramePr>
          <p:cNvPr id="3" name="Diagram 2">
            <a:extLst>
              <a:ext uri="{FF2B5EF4-FFF2-40B4-BE49-F238E27FC236}">
                <a16:creationId xmlns:a16="http://schemas.microsoft.com/office/drawing/2014/main" id="{75C4A51C-2B41-4CCE-A077-E3E9F470340C}"/>
              </a:ext>
            </a:extLst>
          </p:cNvPr>
          <p:cNvGraphicFramePr/>
          <p:nvPr/>
        </p:nvGraphicFramePr>
        <p:xfrm>
          <a:off x="3083509" y="290510"/>
          <a:ext cx="3880145" cy="25808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7" name="Rectangle: Rounded Corners 56">
            <a:extLst>
              <a:ext uri="{FF2B5EF4-FFF2-40B4-BE49-F238E27FC236}">
                <a16:creationId xmlns:a16="http://schemas.microsoft.com/office/drawing/2014/main" id="{D50F45E7-22D2-468D-BE32-B7D03D0A7A42}"/>
              </a:ext>
            </a:extLst>
          </p:cNvPr>
          <p:cNvSpPr/>
          <p:nvPr/>
        </p:nvSpPr>
        <p:spPr>
          <a:xfrm>
            <a:off x="4305217" y="1955854"/>
            <a:ext cx="6332140" cy="402708"/>
          </a:xfrm>
          <a:prstGeom prst="roundRect">
            <a:avLst/>
          </a:prstGeom>
          <a:solidFill>
            <a:schemeClr val="tx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r>
              <a:rPr lang="en-US" dirty="0">
                <a:solidFill>
                  <a:schemeClr val="tx1"/>
                </a:solidFill>
              </a:rPr>
              <a:t>Is it an “</a:t>
            </a:r>
            <a:r>
              <a:rPr lang="en-US" b="1" dirty="0">
                <a:solidFill>
                  <a:schemeClr val="tx1"/>
                </a:solidFill>
              </a:rPr>
              <a:t>Action which may significantly affect the environment</a:t>
            </a:r>
            <a:r>
              <a:rPr lang="en-US" dirty="0">
                <a:solidFill>
                  <a:schemeClr val="tx1"/>
                </a:solidFill>
              </a:rPr>
              <a:t>”?</a:t>
            </a:r>
          </a:p>
          <a:p>
            <a:pPr algn="ctr"/>
            <a:r>
              <a:rPr lang="en-US" dirty="0">
                <a:solidFill>
                  <a:schemeClr val="tx1"/>
                </a:solidFill>
              </a:rPr>
              <a:t> </a:t>
            </a:r>
          </a:p>
        </p:txBody>
      </p:sp>
      <p:sp>
        <p:nvSpPr>
          <p:cNvPr id="58" name="Arrow: Down 57">
            <a:extLst>
              <a:ext uri="{FF2B5EF4-FFF2-40B4-BE49-F238E27FC236}">
                <a16:creationId xmlns:a16="http://schemas.microsoft.com/office/drawing/2014/main" id="{2317F337-67B6-491A-8F64-A3734C5AD8BA}"/>
              </a:ext>
            </a:extLst>
          </p:cNvPr>
          <p:cNvSpPr/>
          <p:nvPr/>
        </p:nvSpPr>
        <p:spPr>
          <a:xfrm>
            <a:off x="5683428" y="1371306"/>
            <a:ext cx="755278" cy="615917"/>
          </a:xfrm>
          <a:prstGeom prst="downArrow">
            <a:avLst/>
          </a:prstGeom>
          <a:solidFill>
            <a:srgbClr val="70AD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D4C1AE5B-9DAB-42D5-8B77-8946632B108D}"/>
              </a:ext>
            </a:extLst>
          </p:cNvPr>
          <p:cNvSpPr/>
          <p:nvPr/>
        </p:nvSpPr>
        <p:spPr>
          <a:xfrm>
            <a:off x="5020957" y="2835100"/>
            <a:ext cx="4619335" cy="2459868"/>
          </a:xfrm>
          <a:prstGeom prst="roundRect">
            <a:avLst/>
          </a:prstGeom>
          <a:solidFill>
            <a:srgbClr val="8FAA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In making this determination, the sponsoring agency shall consider:</a:t>
            </a:r>
          </a:p>
          <a:p>
            <a:pPr marL="285750" indent="-285750">
              <a:buFont typeface="Arial" panose="020B0604020202020204" pitchFamily="34" charset="0"/>
              <a:buChar char="•"/>
            </a:pPr>
            <a:r>
              <a:rPr lang="en-US" dirty="0"/>
              <a:t>The Environmental Classification Document (ECD);</a:t>
            </a:r>
          </a:p>
          <a:p>
            <a:pPr marL="285750" indent="-285750">
              <a:buFont typeface="Arial" panose="020B0604020202020204" pitchFamily="34" charset="0"/>
              <a:buChar char="•"/>
            </a:pPr>
            <a:r>
              <a:rPr lang="en-US" dirty="0"/>
              <a:t>The factors in 22a-1a-3 of the RCSA;</a:t>
            </a:r>
          </a:p>
          <a:p>
            <a:pPr marL="285750" indent="-285750">
              <a:buFont typeface="Arial" panose="020B0604020202020204" pitchFamily="34" charset="0"/>
              <a:buChar char="•"/>
            </a:pPr>
            <a:r>
              <a:rPr lang="en-US" dirty="0"/>
              <a:t>Any known public comments/controversy;</a:t>
            </a:r>
          </a:p>
          <a:p>
            <a:pPr marL="285750" indent="-285750">
              <a:buFont typeface="Arial" panose="020B0604020202020204" pitchFamily="34" charset="0"/>
              <a:buChar char="•"/>
            </a:pPr>
            <a:r>
              <a:rPr lang="en-US" dirty="0"/>
              <a:t>Inconclusive or unknown impacts.</a:t>
            </a:r>
          </a:p>
        </p:txBody>
      </p:sp>
      <p:grpSp>
        <p:nvGrpSpPr>
          <p:cNvPr id="17" name="Group 16">
            <a:extLst>
              <a:ext uri="{FF2B5EF4-FFF2-40B4-BE49-F238E27FC236}">
                <a16:creationId xmlns:a16="http://schemas.microsoft.com/office/drawing/2014/main" id="{E0170042-B527-4476-AE0E-51792BCD8C78}"/>
              </a:ext>
            </a:extLst>
          </p:cNvPr>
          <p:cNvGrpSpPr/>
          <p:nvPr/>
        </p:nvGrpSpPr>
        <p:grpSpPr>
          <a:xfrm>
            <a:off x="873956" y="2000138"/>
            <a:ext cx="2671458" cy="2671458"/>
            <a:chOff x="902368" y="3024776"/>
            <a:chExt cx="2671458" cy="2671458"/>
          </a:xfrm>
        </p:grpSpPr>
        <p:sp>
          <p:nvSpPr>
            <p:cNvPr id="18" name="Oval 17">
              <a:extLst>
                <a:ext uri="{FF2B5EF4-FFF2-40B4-BE49-F238E27FC236}">
                  <a16:creationId xmlns:a16="http://schemas.microsoft.com/office/drawing/2014/main" id="{51D39C7A-8555-409F-ABD0-7DB2463E5834}"/>
                </a:ext>
              </a:extLst>
            </p:cNvPr>
            <p:cNvSpPr/>
            <p:nvPr/>
          </p:nvSpPr>
          <p:spPr>
            <a:xfrm>
              <a:off x="902368" y="3024776"/>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Understanding the CEPA Process</a:t>
              </a:r>
            </a:p>
          </p:txBody>
        </p:sp>
        <p:sp>
          <p:nvSpPr>
            <p:cNvPr id="20" name="Oval 19">
              <a:extLst>
                <a:ext uri="{FF2B5EF4-FFF2-40B4-BE49-F238E27FC236}">
                  <a16:creationId xmlns:a16="http://schemas.microsoft.com/office/drawing/2014/main" id="{BF77BF0B-7D1F-4EBB-8845-07AF9BADD54C}"/>
                </a:ext>
              </a:extLst>
            </p:cNvPr>
            <p:cNvSpPr/>
            <p:nvPr/>
          </p:nvSpPr>
          <p:spPr>
            <a:xfrm>
              <a:off x="1032918" y="3158915"/>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09438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hidden="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hidden="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93301F98-BFA9-4C7F-8060-8DCD8A2FFBE3}"/>
              </a:ext>
            </a:extLst>
          </p:cNvPr>
          <p:cNvSpPr txBox="1">
            <a:spLocks/>
          </p:cNvSpPr>
          <p:nvPr/>
        </p:nvSpPr>
        <p:spPr>
          <a:xfrm>
            <a:off x="269174" y="249382"/>
            <a:ext cx="2683785" cy="6388923"/>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26" name="Rectangle 25">
            <a:extLst>
              <a:ext uri="{FF2B5EF4-FFF2-40B4-BE49-F238E27FC236}">
                <a16:creationId xmlns:a16="http://schemas.microsoft.com/office/drawing/2014/main" id="{7F8D064F-D23A-4293-B1C8-FCC78087637A}"/>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6C98A74-9ED7-4B2C-B118-925BA5919A2E}"/>
              </a:ext>
            </a:extLst>
          </p:cNvPr>
          <p:cNvSpPr txBox="1"/>
          <p:nvPr/>
        </p:nvSpPr>
        <p:spPr>
          <a:xfrm>
            <a:off x="9263365" y="2151044"/>
            <a:ext cx="533352" cy="369332"/>
          </a:xfrm>
          <a:prstGeom prst="rect">
            <a:avLst/>
          </a:prstGeom>
          <a:noFill/>
        </p:spPr>
        <p:txBody>
          <a:bodyPr wrap="square" rtlCol="0">
            <a:spAutoFit/>
          </a:bodyPr>
          <a:lstStyle/>
          <a:p>
            <a:r>
              <a:rPr lang="en-US" dirty="0">
                <a:solidFill>
                  <a:schemeClr val="bg1"/>
                </a:solidFill>
              </a:rPr>
              <a:t>No</a:t>
            </a:r>
          </a:p>
        </p:txBody>
      </p:sp>
      <p:pic>
        <p:nvPicPr>
          <p:cNvPr id="41" name="Picture 40">
            <a:extLst>
              <a:ext uri="{FF2B5EF4-FFF2-40B4-BE49-F238E27FC236}">
                <a16:creationId xmlns:a16="http://schemas.microsoft.com/office/drawing/2014/main" id="{9187CDFD-F1AB-43B6-A199-9D8102E34E4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567246" y="7905672"/>
            <a:ext cx="405540" cy="405540"/>
          </a:xfrm>
          <a:prstGeom prst="rect">
            <a:avLst/>
          </a:prstGeom>
        </p:spPr>
      </p:pic>
      <p:sp>
        <p:nvSpPr>
          <p:cNvPr id="33" name="TextBox 32">
            <a:extLst>
              <a:ext uri="{FF2B5EF4-FFF2-40B4-BE49-F238E27FC236}">
                <a16:creationId xmlns:a16="http://schemas.microsoft.com/office/drawing/2014/main" id="{827C0301-7434-422E-94EC-DFAEF8EFD827}"/>
              </a:ext>
            </a:extLst>
          </p:cNvPr>
          <p:cNvSpPr txBox="1"/>
          <p:nvPr/>
        </p:nvSpPr>
        <p:spPr>
          <a:xfrm>
            <a:off x="9253855" y="2782564"/>
            <a:ext cx="533352" cy="369332"/>
          </a:xfrm>
          <a:prstGeom prst="rect">
            <a:avLst/>
          </a:prstGeom>
          <a:noFill/>
        </p:spPr>
        <p:txBody>
          <a:bodyPr wrap="square" rtlCol="0">
            <a:spAutoFit/>
          </a:bodyPr>
          <a:lstStyle/>
          <a:p>
            <a:r>
              <a:rPr lang="en-US" dirty="0">
                <a:solidFill>
                  <a:schemeClr val="bg1"/>
                </a:solidFill>
              </a:rPr>
              <a:t>No</a:t>
            </a:r>
          </a:p>
        </p:txBody>
      </p:sp>
      <p:graphicFrame>
        <p:nvGraphicFramePr>
          <p:cNvPr id="3" name="Diagram 2">
            <a:extLst>
              <a:ext uri="{FF2B5EF4-FFF2-40B4-BE49-F238E27FC236}">
                <a16:creationId xmlns:a16="http://schemas.microsoft.com/office/drawing/2014/main" id="{75C4A51C-2B41-4CCE-A077-E3E9F470340C}"/>
              </a:ext>
            </a:extLst>
          </p:cNvPr>
          <p:cNvGraphicFramePr/>
          <p:nvPr/>
        </p:nvGraphicFramePr>
        <p:xfrm>
          <a:off x="3083509" y="290510"/>
          <a:ext cx="3880145" cy="25808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5" name="Rectangle: Rounded Corners 44">
            <a:extLst>
              <a:ext uri="{FF2B5EF4-FFF2-40B4-BE49-F238E27FC236}">
                <a16:creationId xmlns:a16="http://schemas.microsoft.com/office/drawing/2014/main" id="{246FACE1-943B-4C49-9C64-25F5CDAB9FAD}"/>
              </a:ext>
            </a:extLst>
          </p:cNvPr>
          <p:cNvSpPr/>
          <p:nvPr/>
        </p:nvSpPr>
        <p:spPr>
          <a:xfrm>
            <a:off x="8325491" y="3206919"/>
            <a:ext cx="2322350" cy="236864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The agency shall internally document its decision. This concludes the agency’s CEPA responsibilities.</a:t>
            </a:r>
          </a:p>
          <a:p>
            <a:pPr algn="ctr"/>
            <a:endParaRPr lang="en-US" dirty="0">
              <a:solidFill>
                <a:schemeClr val="tx1"/>
              </a:solidFill>
            </a:endParaRPr>
          </a:p>
        </p:txBody>
      </p:sp>
      <p:pic>
        <p:nvPicPr>
          <p:cNvPr id="50" name="Picture 49">
            <a:extLst>
              <a:ext uri="{FF2B5EF4-FFF2-40B4-BE49-F238E27FC236}">
                <a16:creationId xmlns:a16="http://schemas.microsoft.com/office/drawing/2014/main" id="{077933C6-B954-4932-AF24-AB2A70C7300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273412" y="4936067"/>
            <a:ext cx="405540" cy="405540"/>
          </a:xfrm>
          <a:prstGeom prst="rect">
            <a:avLst/>
          </a:prstGeom>
        </p:spPr>
      </p:pic>
      <p:sp>
        <p:nvSpPr>
          <p:cNvPr id="51" name="Arrow: Down 50">
            <a:extLst>
              <a:ext uri="{FF2B5EF4-FFF2-40B4-BE49-F238E27FC236}">
                <a16:creationId xmlns:a16="http://schemas.microsoft.com/office/drawing/2014/main" id="{A79DE373-87DF-41D8-89D0-CEDF21BD300A}"/>
              </a:ext>
            </a:extLst>
          </p:cNvPr>
          <p:cNvSpPr/>
          <p:nvPr/>
        </p:nvSpPr>
        <p:spPr>
          <a:xfrm>
            <a:off x="9138725" y="2446934"/>
            <a:ext cx="674915" cy="891893"/>
          </a:xfrm>
          <a:prstGeom prst="down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4A325E1-D036-42F9-A0B8-B94E46103DB5}"/>
              </a:ext>
            </a:extLst>
          </p:cNvPr>
          <p:cNvSpPr txBox="1"/>
          <p:nvPr/>
        </p:nvSpPr>
        <p:spPr>
          <a:xfrm>
            <a:off x="9263365" y="2605610"/>
            <a:ext cx="533352" cy="369332"/>
          </a:xfrm>
          <a:prstGeom prst="rect">
            <a:avLst/>
          </a:prstGeom>
          <a:noFill/>
        </p:spPr>
        <p:txBody>
          <a:bodyPr wrap="square" rtlCol="0">
            <a:spAutoFit/>
          </a:bodyPr>
          <a:lstStyle/>
          <a:p>
            <a:r>
              <a:rPr lang="en-US" dirty="0">
                <a:solidFill>
                  <a:schemeClr val="bg1"/>
                </a:solidFill>
              </a:rPr>
              <a:t>No</a:t>
            </a:r>
          </a:p>
        </p:txBody>
      </p:sp>
      <p:sp>
        <p:nvSpPr>
          <p:cNvPr id="56" name="Rectangle: Rounded Corners 55">
            <a:extLst>
              <a:ext uri="{FF2B5EF4-FFF2-40B4-BE49-F238E27FC236}">
                <a16:creationId xmlns:a16="http://schemas.microsoft.com/office/drawing/2014/main" id="{263D3A81-6699-49A1-BDAB-98C94C576C53}"/>
              </a:ext>
            </a:extLst>
          </p:cNvPr>
          <p:cNvSpPr/>
          <p:nvPr/>
        </p:nvSpPr>
        <p:spPr>
          <a:xfrm>
            <a:off x="4305217" y="3206919"/>
            <a:ext cx="2244328" cy="2368640"/>
          </a:xfrm>
          <a:prstGeom prst="roundRect">
            <a:avLst/>
          </a:prstGeom>
          <a:solidFill>
            <a:srgbClr val="8FAA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For “Actions which may significantly affect the environment” the agency shall conduct a 30-day public </a:t>
            </a:r>
            <a:r>
              <a:rPr lang="en-US" sz="1600" b="1" dirty="0"/>
              <a:t>scoping</a:t>
            </a:r>
            <a:r>
              <a:rPr lang="en-US" sz="1600" dirty="0"/>
              <a:t> comment period.</a:t>
            </a:r>
          </a:p>
        </p:txBody>
      </p:sp>
      <p:sp>
        <p:nvSpPr>
          <p:cNvPr id="53" name="Arrow: Down 52">
            <a:extLst>
              <a:ext uri="{FF2B5EF4-FFF2-40B4-BE49-F238E27FC236}">
                <a16:creationId xmlns:a16="http://schemas.microsoft.com/office/drawing/2014/main" id="{6D070D4E-FD88-4913-A3A9-49373EC2B4DE}"/>
              </a:ext>
            </a:extLst>
          </p:cNvPr>
          <p:cNvSpPr/>
          <p:nvPr/>
        </p:nvSpPr>
        <p:spPr>
          <a:xfrm>
            <a:off x="5089924" y="2451633"/>
            <a:ext cx="674915" cy="891893"/>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18BC6966-4B73-48DC-B0BC-7370041C5102}"/>
              </a:ext>
            </a:extLst>
          </p:cNvPr>
          <p:cNvSpPr txBox="1"/>
          <p:nvPr/>
        </p:nvSpPr>
        <p:spPr>
          <a:xfrm>
            <a:off x="5194808" y="2605610"/>
            <a:ext cx="505338" cy="369332"/>
          </a:xfrm>
          <a:prstGeom prst="rect">
            <a:avLst/>
          </a:prstGeom>
          <a:noFill/>
        </p:spPr>
        <p:txBody>
          <a:bodyPr wrap="square" rtlCol="0">
            <a:spAutoFit/>
          </a:bodyPr>
          <a:lstStyle/>
          <a:p>
            <a:r>
              <a:rPr lang="en-US" dirty="0">
                <a:solidFill>
                  <a:schemeClr val="bg1"/>
                </a:solidFill>
              </a:rPr>
              <a:t>Yes</a:t>
            </a:r>
          </a:p>
        </p:txBody>
      </p:sp>
      <p:sp>
        <p:nvSpPr>
          <p:cNvPr id="57" name="Rectangle: Rounded Corners 56">
            <a:extLst>
              <a:ext uri="{FF2B5EF4-FFF2-40B4-BE49-F238E27FC236}">
                <a16:creationId xmlns:a16="http://schemas.microsoft.com/office/drawing/2014/main" id="{D50F45E7-22D2-468D-BE32-B7D03D0A7A42}"/>
              </a:ext>
            </a:extLst>
          </p:cNvPr>
          <p:cNvSpPr/>
          <p:nvPr/>
        </p:nvSpPr>
        <p:spPr>
          <a:xfrm>
            <a:off x="4305217" y="1955854"/>
            <a:ext cx="6332140" cy="402708"/>
          </a:xfrm>
          <a:prstGeom prst="roundRect">
            <a:avLst/>
          </a:prstGeom>
          <a:solidFill>
            <a:schemeClr val="tx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r>
              <a:rPr lang="en-US" dirty="0">
                <a:solidFill>
                  <a:schemeClr val="tx1"/>
                </a:solidFill>
              </a:rPr>
              <a:t>Is it an “</a:t>
            </a:r>
            <a:r>
              <a:rPr lang="en-US" b="1" dirty="0">
                <a:solidFill>
                  <a:schemeClr val="tx1"/>
                </a:solidFill>
              </a:rPr>
              <a:t>Action which may significantly affect the environment</a:t>
            </a:r>
            <a:r>
              <a:rPr lang="en-US" dirty="0">
                <a:solidFill>
                  <a:schemeClr val="tx1"/>
                </a:solidFill>
              </a:rPr>
              <a:t>”?</a:t>
            </a:r>
          </a:p>
          <a:p>
            <a:pPr algn="ctr"/>
            <a:r>
              <a:rPr lang="en-US" dirty="0">
                <a:solidFill>
                  <a:schemeClr val="tx1"/>
                </a:solidFill>
              </a:rPr>
              <a:t> </a:t>
            </a:r>
          </a:p>
        </p:txBody>
      </p:sp>
      <p:sp>
        <p:nvSpPr>
          <p:cNvPr id="58" name="Arrow: Down 57">
            <a:extLst>
              <a:ext uri="{FF2B5EF4-FFF2-40B4-BE49-F238E27FC236}">
                <a16:creationId xmlns:a16="http://schemas.microsoft.com/office/drawing/2014/main" id="{2317F337-67B6-491A-8F64-A3734C5AD8BA}"/>
              </a:ext>
            </a:extLst>
          </p:cNvPr>
          <p:cNvSpPr/>
          <p:nvPr/>
        </p:nvSpPr>
        <p:spPr>
          <a:xfrm>
            <a:off x="5683428" y="1371306"/>
            <a:ext cx="755278" cy="615917"/>
          </a:xfrm>
          <a:prstGeom prst="downArrow">
            <a:avLst/>
          </a:prstGeom>
          <a:solidFill>
            <a:srgbClr val="70AD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447259FC-EFEB-4BF3-B07C-E85CCA077375}"/>
              </a:ext>
            </a:extLst>
          </p:cNvPr>
          <p:cNvSpPr/>
          <p:nvPr/>
        </p:nvSpPr>
        <p:spPr>
          <a:xfrm>
            <a:off x="4305217" y="6282035"/>
            <a:ext cx="2244328" cy="277677"/>
          </a:xfrm>
          <a:prstGeom prst="roundRect">
            <a:avLst/>
          </a:prstGeom>
          <a:solidFill>
            <a:srgbClr val="8FAADC"/>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Up Next: Scoping</a:t>
            </a:r>
          </a:p>
        </p:txBody>
      </p:sp>
      <p:sp>
        <p:nvSpPr>
          <p:cNvPr id="29" name="Arrow: Down 28">
            <a:extLst>
              <a:ext uri="{FF2B5EF4-FFF2-40B4-BE49-F238E27FC236}">
                <a16:creationId xmlns:a16="http://schemas.microsoft.com/office/drawing/2014/main" id="{06D98853-3E2B-41F1-A00E-127734A98389}"/>
              </a:ext>
            </a:extLst>
          </p:cNvPr>
          <p:cNvSpPr/>
          <p:nvPr/>
        </p:nvSpPr>
        <p:spPr>
          <a:xfrm rot="16200000">
            <a:off x="4068611" y="6296963"/>
            <a:ext cx="364680" cy="219803"/>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E47C597C-8CE3-4234-87AE-C5B8E5F8DF26}"/>
              </a:ext>
            </a:extLst>
          </p:cNvPr>
          <p:cNvGrpSpPr/>
          <p:nvPr/>
        </p:nvGrpSpPr>
        <p:grpSpPr>
          <a:xfrm>
            <a:off x="873956" y="2000138"/>
            <a:ext cx="2671458" cy="2671458"/>
            <a:chOff x="902368" y="3024776"/>
            <a:chExt cx="2671458" cy="2671458"/>
          </a:xfrm>
        </p:grpSpPr>
        <p:sp>
          <p:nvSpPr>
            <p:cNvPr id="30" name="Oval 29">
              <a:extLst>
                <a:ext uri="{FF2B5EF4-FFF2-40B4-BE49-F238E27FC236}">
                  <a16:creationId xmlns:a16="http://schemas.microsoft.com/office/drawing/2014/main" id="{CB517421-217A-46F8-A1A1-8D6237AA2EEE}"/>
                </a:ext>
              </a:extLst>
            </p:cNvPr>
            <p:cNvSpPr/>
            <p:nvPr/>
          </p:nvSpPr>
          <p:spPr>
            <a:xfrm>
              <a:off x="902368" y="3024776"/>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Understanding the CEPA Process</a:t>
              </a:r>
            </a:p>
          </p:txBody>
        </p:sp>
        <p:sp>
          <p:nvSpPr>
            <p:cNvPr id="32" name="Oval 31">
              <a:extLst>
                <a:ext uri="{FF2B5EF4-FFF2-40B4-BE49-F238E27FC236}">
                  <a16:creationId xmlns:a16="http://schemas.microsoft.com/office/drawing/2014/main" id="{1BD581D7-C551-46C5-8B6A-F6CED34518E2}"/>
                </a:ext>
              </a:extLst>
            </p:cNvPr>
            <p:cNvSpPr/>
            <p:nvPr/>
          </p:nvSpPr>
          <p:spPr>
            <a:xfrm>
              <a:off x="1032918" y="3158915"/>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1051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hidden="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hidden="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93301F98-BFA9-4C7F-8060-8DCD8A2FFBE3}"/>
              </a:ext>
            </a:extLst>
          </p:cNvPr>
          <p:cNvSpPr txBox="1">
            <a:spLocks/>
          </p:cNvSpPr>
          <p:nvPr/>
        </p:nvSpPr>
        <p:spPr>
          <a:xfrm>
            <a:off x="269174" y="249382"/>
            <a:ext cx="2683785" cy="6388923"/>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26" name="Rectangle 25">
            <a:extLst>
              <a:ext uri="{FF2B5EF4-FFF2-40B4-BE49-F238E27FC236}">
                <a16:creationId xmlns:a16="http://schemas.microsoft.com/office/drawing/2014/main" id="{7F8D064F-D23A-4293-B1C8-FCC78087637A}"/>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6C98A74-9ED7-4B2C-B118-925BA5919A2E}"/>
              </a:ext>
            </a:extLst>
          </p:cNvPr>
          <p:cNvSpPr txBox="1"/>
          <p:nvPr/>
        </p:nvSpPr>
        <p:spPr>
          <a:xfrm>
            <a:off x="9263365" y="2151044"/>
            <a:ext cx="533352" cy="369332"/>
          </a:xfrm>
          <a:prstGeom prst="rect">
            <a:avLst/>
          </a:prstGeom>
          <a:noFill/>
        </p:spPr>
        <p:txBody>
          <a:bodyPr wrap="square" rtlCol="0">
            <a:spAutoFit/>
          </a:bodyPr>
          <a:lstStyle/>
          <a:p>
            <a:r>
              <a:rPr lang="en-US" dirty="0">
                <a:solidFill>
                  <a:schemeClr val="bg1"/>
                </a:solidFill>
              </a:rPr>
              <a:t>No</a:t>
            </a:r>
          </a:p>
        </p:txBody>
      </p:sp>
      <p:pic>
        <p:nvPicPr>
          <p:cNvPr id="41" name="Picture 40">
            <a:extLst>
              <a:ext uri="{FF2B5EF4-FFF2-40B4-BE49-F238E27FC236}">
                <a16:creationId xmlns:a16="http://schemas.microsoft.com/office/drawing/2014/main" id="{9187CDFD-F1AB-43B6-A199-9D8102E34E4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567246" y="7905672"/>
            <a:ext cx="405540" cy="405540"/>
          </a:xfrm>
          <a:prstGeom prst="rect">
            <a:avLst/>
          </a:prstGeom>
        </p:spPr>
      </p:pic>
      <p:sp>
        <p:nvSpPr>
          <p:cNvPr id="33" name="TextBox 32">
            <a:extLst>
              <a:ext uri="{FF2B5EF4-FFF2-40B4-BE49-F238E27FC236}">
                <a16:creationId xmlns:a16="http://schemas.microsoft.com/office/drawing/2014/main" id="{827C0301-7434-422E-94EC-DFAEF8EFD827}"/>
              </a:ext>
            </a:extLst>
          </p:cNvPr>
          <p:cNvSpPr txBox="1"/>
          <p:nvPr/>
        </p:nvSpPr>
        <p:spPr>
          <a:xfrm>
            <a:off x="9253855" y="2782564"/>
            <a:ext cx="533352" cy="369332"/>
          </a:xfrm>
          <a:prstGeom prst="rect">
            <a:avLst/>
          </a:prstGeom>
          <a:noFill/>
        </p:spPr>
        <p:txBody>
          <a:bodyPr wrap="square" rtlCol="0">
            <a:spAutoFit/>
          </a:bodyPr>
          <a:lstStyle/>
          <a:p>
            <a:r>
              <a:rPr lang="en-US" dirty="0">
                <a:solidFill>
                  <a:schemeClr val="bg1"/>
                </a:solidFill>
              </a:rPr>
              <a:t>No</a:t>
            </a:r>
          </a:p>
        </p:txBody>
      </p:sp>
      <p:graphicFrame>
        <p:nvGraphicFramePr>
          <p:cNvPr id="3" name="Diagram 2">
            <a:extLst>
              <a:ext uri="{FF2B5EF4-FFF2-40B4-BE49-F238E27FC236}">
                <a16:creationId xmlns:a16="http://schemas.microsoft.com/office/drawing/2014/main" id="{75C4A51C-2B41-4CCE-A077-E3E9F470340C}"/>
              </a:ext>
            </a:extLst>
          </p:cNvPr>
          <p:cNvGraphicFramePr/>
          <p:nvPr>
            <p:extLst>
              <p:ext uri="{D42A27DB-BD31-4B8C-83A1-F6EECF244321}">
                <p14:modId xmlns:p14="http://schemas.microsoft.com/office/powerpoint/2010/main" val="2204935887"/>
              </p:ext>
            </p:extLst>
          </p:nvPr>
        </p:nvGraphicFramePr>
        <p:xfrm>
          <a:off x="3083509" y="290510"/>
          <a:ext cx="3880145" cy="25808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7" name="Rectangle: Rounded Corners 16">
            <a:extLst>
              <a:ext uri="{FF2B5EF4-FFF2-40B4-BE49-F238E27FC236}">
                <a16:creationId xmlns:a16="http://schemas.microsoft.com/office/drawing/2014/main" id="{6AAE706D-C404-432C-8A48-6744B6369FBD}"/>
              </a:ext>
            </a:extLst>
          </p:cNvPr>
          <p:cNvSpPr/>
          <p:nvPr/>
        </p:nvSpPr>
        <p:spPr>
          <a:xfrm>
            <a:off x="7420282" y="400856"/>
            <a:ext cx="4202223" cy="2394027"/>
          </a:xfrm>
          <a:prstGeom prst="roundRect">
            <a:avLst/>
          </a:prstGeom>
          <a:solidFill>
            <a:schemeClr val="tx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The purpose of </a:t>
            </a:r>
            <a:r>
              <a:rPr lang="en-US" b="1" dirty="0">
                <a:solidFill>
                  <a:schemeClr val="tx1"/>
                </a:solidFill>
              </a:rPr>
              <a:t>scoping</a:t>
            </a:r>
            <a:r>
              <a:rPr lang="en-US" dirty="0">
                <a:solidFill>
                  <a:schemeClr val="tx1"/>
                </a:solidFill>
              </a:rPr>
              <a:t> is to notify the public and provide opportunity for public comment. (</a:t>
            </a:r>
            <a:r>
              <a:rPr lang="en-US" i="1" dirty="0">
                <a:solidFill>
                  <a:schemeClr val="tx1"/>
                </a:solidFill>
              </a:rPr>
              <a:t>Section 22a-1a-6 of the RCSA</a:t>
            </a:r>
            <a:r>
              <a:rPr lang="en-US" dirty="0">
                <a:solidFill>
                  <a:schemeClr val="tx1"/>
                </a:solidFill>
              </a:rPr>
              <a:t>).</a:t>
            </a:r>
          </a:p>
        </p:txBody>
      </p:sp>
      <p:grpSp>
        <p:nvGrpSpPr>
          <p:cNvPr id="18" name="Group 17">
            <a:extLst>
              <a:ext uri="{FF2B5EF4-FFF2-40B4-BE49-F238E27FC236}">
                <a16:creationId xmlns:a16="http://schemas.microsoft.com/office/drawing/2014/main" id="{F2E9980E-DF16-4A3A-998A-E2449CB655D7}"/>
              </a:ext>
            </a:extLst>
          </p:cNvPr>
          <p:cNvGrpSpPr/>
          <p:nvPr/>
        </p:nvGrpSpPr>
        <p:grpSpPr>
          <a:xfrm>
            <a:off x="873956" y="2000138"/>
            <a:ext cx="2671458" cy="2671458"/>
            <a:chOff x="902368" y="3024776"/>
            <a:chExt cx="2671458" cy="2671458"/>
          </a:xfrm>
        </p:grpSpPr>
        <p:sp>
          <p:nvSpPr>
            <p:cNvPr id="20" name="Oval 19">
              <a:extLst>
                <a:ext uri="{FF2B5EF4-FFF2-40B4-BE49-F238E27FC236}">
                  <a16:creationId xmlns:a16="http://schemas.microsoft.com/office/drawing/2014/main" id="{D1AF4087-7426-4F5F-842F-CD7FC24D29A4}"/>
                </a:ext>
              </a:extLst>
            </p:cNvPr>
            <p:cNvSpPr/>
            <p:nvPr/>
          </p:nvSpPr>
          <p:spPr>
            <a:xfrm>
              <a:off x="902368" y="3024776"/>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Understanding the CEPA Process</a:t>
              </a:r>
            </a:p>
          </p:txBody>
        </p:sp>
        <p:sp>
          <p:nvSpPr>
            <p:cNvPr id="24" name="Oval 23">
              <a:extLst>
                <a:ext uri="{FF2B5EF4-FFF2-40B4-BE49-F238E27FC236}">
                  <a16:creationId xmlns:a16="http://schemas.microsoft.com/office/drawing/2014/main" id="{84BAD742-2318-4AC2-A0BF-28B226681FA5}"/>
                </a:ext>
              </a:extLst>
            </p:cNvPr>
            <p:cNvSpPr/>
            <p:nvPr/>
          </p:nvSpPr>
          <p:spPr>
            <a:xfrm>
              <a:off x="1032918" y="3158915"/>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9220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hidden="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hidden="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93301F98-BFA9-4C7F-8060-8DCD8A2FFBE3}"/>
              </a:ext>
            </a:extLst>
          </p:cNvPr>
          <p:cNvSpPr txBox="1">
            <a:spLocks/>
          </p:cNvSpPr>
          <p:nvPr/>
        </p:nvSpPr>
        <p:spPr>
          <a:xfrm>
            <a:off x="269174" y="249382"/>
            <a:ext cx="2683785" cy="6388923"/>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26" name="Rectangle 25">
            <a:extLst>
              <a:ext uri="{FF2B5EF4-FFF2-40B4-BE49-F238E27FC236}">
                <a16:creationId xmlns:a16="http://schemas.microsoft.com/office/drawing/2014/main" id="{7F8D064F-D23A-4293-B1C8-FCC78087637A}"/>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6C98A74-9ED7-4B2C-B118-925BA5919A2E}"/>
              </a:ext>
            </a:extLst>
          </p:cNvPr>
          <p:cNvSpPr txBox="1"/>
          <p:nvPr/>
        </p:nvSpPr>
        <p:spPr>
          <a:xfrm>
            <a:off x="9263365" y="2151044"/>
            <a:ext cx="533352" cy="369332"/>
          </a:xfrm>
          <a:prstGeom prst="rect">
            <a:avLst/>
          </a:prstGeom>
          <a:noFill/>
        </p:spPr>
        <p:txBody>
          <a:bodyPr wrap="square" rtlCol="0">
            <a:spAutoFit/>
          </a:bodyPr>
          <a:lstStyle/>
          <a:p>
            <a:r>
              <a:rPr lang="en-US" dirty="0">
                <a:solidFill>
                  <a:schemeClr val="bg1"/>
                </a:solidFill>
              </a:rPr>
              <a:t>No</a:t>
            </a:r>
          </a:p>
        </p:txBody>
      </p:sp>
      <p:pic>
        <p:nvPicPr>
          <p:cNvPr id="41" name="Picture 40">
            <a:extLst>
              <a:ext uri="{FF2B5EF4-FFF2-40B4-BE49-F238E27FC236}">
                <a16:creationId xmlns:a16="http://schemas.microsoft.com/office/drawing/2014/main" id="{9187CDFD-F1AB-43B6-A199-9D8102E34E4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567246" y="7905672"/>
            <a:ext cx="405540" cy="405540"/>
          </a:xfrm>
          <a:prstGeom prst="rect">
            <a:avLst/>
          </a:prstGeom>
        </p:spPr>
      </p:pic>
      <p:sp>
        <p:nvSpPr>
          <p:cNvPr id="33" name="TextBox 32">
            <a:extLst>
              <a:ext uri="{FF2B5EF4-FFF2-40B4-BE49-F238E27FC236}">
                <a16:creationId xmlns:a16="http://schemas.microsoft.com/office/drawing/2014/main" id="{827C0301-7434-422E-94EC-DFAEF8EFD827}"/>
              </a:ext>
            </a:extLst>
          </p:cNvPr>
          <p:cNvSpPr txBox="1"/>
          <p:nvPr/>
        </p:nvSpPr>
        <p:spPr>
          <a:xfrm>
            <a:off x="9253855" y="2782564"/>
            <a:ext cx="533352" cy="369332"/>
          </a:xfrm>
          <a:prstGeom prst="rect">
            <a:avLst/>
          </a:prstGeom>
          <a:noFill/>
        </p:spPr>
        <p:txBody>
          <a:bodyPr wrap="square" rtlCol="0">
            <a:spAutoFit/>
          </a:bodyPr>
          <a:lstStyle/>
          <a:p>
            <a:r>
              <a:rPr lang="en-US" dirty="0">
                <a:solidFill>
                  <a:schemeClr val="bg1"/>
                </a:solidFill>
              </a:rPr>
              <a:t>No</a:t>
            </a:r>
          </a:p>
        </p:txBody>
      </p:sp>
      <p:sp>
        <p:nvSpPr>
          <p:cNvPr id="38" name="Rectangle: Rounded Corners 37">
            <a:extLst>
              <a:ext uri="{FF2B5EF4-FFF2-40B4-BE49-F238E27FC236}">
                <a16:creationId xmlns:a16="http://schemas.microsoft.com/office/drawing/2014/main" id="{01627A12-6669-41D1-81F0-56BC598DE021}"/>
              </a:ext>
            </a:extLst>
          </p:cNvPr>
          <p:cNvSpPr/>
          <p:nvPr/>
        </p:nvSpPr>
        <p:spPr>
          <a:xfrm>
            <a:off x="7420282" y="400856"/>
            <a:ext cx="4202223" cy="2394027"/>
          </a:xfrm>
          <a:prstGeom prst="roundRect">
            <a:avLst/>
          </a:prstGeom>
          <a:solidFill>
            <a:schemeClr val="tx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The purpose of </a:t>
            </a:r>
            <a:r>
              <a:rPr lang="en-US" b="1" dirty="0">
                <a:solidFill>
                  <a:schemeClr val="tx1"/>
                </a:solidFill>
              </a:rPr>
              <a:t>scoping</a:t>
            </a:r>
            <a:r>
              <a:rPr lang="en-US" dirty="0">
                <a:solidFill>
                  <a:schemeClr val="tx1"/>
                </a:solidFill>
              </a:rPr>
              <a:t> is to notify the public and provide opportunity for public comment. (</a:t>
            </a:r>
            <a:r>
              <a:rPr lang="en-US" i="1" dirty="0">
                <a:solidFill>
                  <a:schemeClr val="tx1"/>
                </a:solidFill>
              </a:rPr>
              <a:t>Section 22a-1a-6 of the RCSA</a:t>
            </a:r>
            <a:r>
              <a:rPr lang="en-US" dirty="0">
                <a:solidFill>
                  <a:schemeClr val="tx1"/>
                </a:solidFill>
              </a:rPr>
              <a:t>).</a:t>
            </a:r>
          </a:p>
        </p:txBody>
      </p:sp>
      <p:graphicFrame>
        <p:nvGraphicFramePr>
          <p:cNvPr id="3" name="Diagram 2">
            <a:extLst>
              <a:ext uri="{FF2B5EF4-FFF2-40B4-BE49-F238E27FC236}">
                <a16:creationId xmlns:a16="http://schemas.microsoft.com/office/drawing/2014/main" id="{75C4A51C-2B41-4CCE-A077-E3E9F470340C}"/>
              </a:ext>
            </a:extLst>
          </p:cNvPr>
          <p:cNvGraphicFramePr/>
          <p:nvPr/>
        </p:nvGraphicFramePr>
        <p:xfrm>
          <a:off x="3083509" y="290510"/>
          <a:ext cx="3880145" cy="25808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4" name="Rectangle: Rounded Corners 23">
            <a:extLst>
              <a:ext uri="{FF2B5EF4-FFF2-40B4-BE49-F238E27FC236}">
                <a16:creationId xmlns:a16="http://schemas.microsoft.com/office/drawing/2014/main" id="{55EE1342-70F1-4603-8312-554B5151B502}"/>
              </a:ext>
            </a:extLst>
          </p:cNvPr>
          <p:cNvSpPr/>
          <p:nvPr/>
        </p:nvSpPr>
        <p:spPr>
          <a:xfrm>
            <a:off x="3675965" y="3077683"/>
            <a:ext cx="7274534" cy="2902514"/>
          </a:xfrm>
          <a:prstGeom prst="roundRect">
            <a:avLst/>
          </a:prstGeom>
          <a:solidFill>
            <a:srgbClr val="8FAA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t>The agency publishes the project in the Environmental Monitor and accepts public comments for a minimum of 30-days;</a:t>
            </a:r>
          </a:p>
          <a:p>
            <a:endParaRPr lang="en-US" dirty="0"/>
          </a:p>
          <a:p>
            <a:pPr marL="742950" lvl="1" indent="-285750">
              <a:buFont typeface="Arial" panose="020B0604020202020204" pitchFamily="34" charset="0"/>
              <a:buChar char="•"/>
            </a:pPr>
            <a:r>
              <a:rPr lang="en-US" dirty="0"/>
              <a:t>may hold a public informational meeting or be required to do so;</a:t>
            </a:r>
          </a:p>
          <a:p>
            <a:endParaRPr lang="en-US" dirty="0"/>
          </a:p>
          <a:p>
            <a:pPr marL="285750" indent="-285750">
              <a:buFont typeface="Arial" panose="020B0604020202020204" pitchFamily="34" charset="0"/>
              <a:buChar char="•"/>
            </a:pPr>
            <a:r>
              <a:rPr lang="en-US" dirty="0"/>
              <a:t>Projects that undertake scoping </a:t>
            </a:r>
            <a:r>
              <a:rPr lang="en-US" u="sng" dirty="0"/>
              <a:t>MUST</a:t>
            </a:r>
            <a:r>
              <a:rPr lang="en-US" dirty="0"/>
              <a:t> culminate with a </a:t>
            </a:r>
            <a:r>
              <a:rPr lang="en-US" b="1" dirty="0"/>
              <a:t>post-scoping notice</a:t>
            </a:r>
          </a:p>
        </p:txBody>
      </p:sp>
      <p:sp>
        <p:nvSpPr>
          <p:cNvPr id="17" name="Rectangle: Rounded Corners 16">
            <a:extLst>
              <a:ext uri="{FF2B5EF4-FFF2-40B4-BE49-F238E27FC236}">
                <a16:creationId xmlns:a16="http://schemas.microsoft.com/office/drawing/2014/main" id="{97268D6E-E27D-4B8C-800F-F123DC5A594E}"/>
              </a:ext>
            </a:extLst>
          </p:cNvPr>
          <p:cNvSpPr/>
          <p:nvPr/>
        </p:nvSpPr>
        <p:spPr>
          <a:xfrm>
            <a:off x="4226312" y="6282035"/>
            <a:ext cx="2419815" cy="277677"/>
          </a:xfrm>
          <a:prstGeom prst="roundRect">
            <a:avLst/>
          </a:prstGeom>
          <a:solidFill>
            <a:srgbClr val="8FAADC"/>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Up Next: Post- Scoping</a:t>
            </a:r>
          </a:p>
        </p:txBody>
      </p:sp>
      <p:sp>
        <p:nvSpPr>
          <p:cNvPr id="20" name="Arrow: Down 19">
            <a:extLst>
              <a:ext uri="{FF2B5EF4-FFF2-40B4-BE49-F238E27FC236}">
                <a16:creationId xmlns:a16="http://schemas.microsoft.com/office/drawing/2014/main" id="{F37CF2B0-70AA-46D4-BA6C-472FBF122B35}"/>
              </a:ext>
            </a:extLst>
          </p:cNvPr>
          <p:cNvSpPr/>
          <p:nvPr/>
        </p:nvSpPr>
        <p:spPr>
          <a:xfrm rot="16200000">
            <a:off x="3971789" y="6296963"/>
            <a:ext cx="364680" cy="219803"/>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FAC435E-AA24-4C73-BCAA-011A6A0E552C}"/>
              </a:ext>
            </a:extLst>
          </p:cNvPr>
          <p:cNvGrpSpPr/>
          <p:nvPr/>
        </p:nvGrpSpPr>
        <p:grpSpPr>
          <a:xfrm>
            <a:off x="873956" y="2000138"/>
            <a:ext cx="2671458" cy="2671458"/>
            <a:chOff x="902368" y="3024776"/>
            <a:chExt cx="2671458" cy="2671458"/>
          </a:xfrm>
        </p:grpSpPr>
        <p:sp>
          <p:nvSpPr>
            <p:cNvPr id="28" name="Oval 27">
              <a:extLst>
                <a:ext uri="{FF2B5EF4-FFF2-40B4-BE49-F238E27FC236}">
                  <a16:creationId xmlns:a16="http://schemas.microsoft.com/office/drawing/2014/main" id="{7E98C39A-1113-45FF-B1C0-3A3A7457802F}"/>
                </a:ext>
              </a:extLst>
            </p:cNvPr>
            <p:cNvSpPr/>
            <p:nvPr/>
          </p:nvSpPr>
          <p:spPr>
            <a:xfrm>
              <a:off x="902368" y="3024776"/>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Understanding the CEPA Process</a:t>
              </a:r>
            </a:p>
          </p:txBody>
        </p:sp>
        <p:sp>
          <p:nvSpPr>
            <p:cNvPr id="29" name="Oval 28">
              <a:extLst>
                <a:ext uri="{FF2B5EF4-FFF2-40B4-BE49-F238E27FC236}">
                  <a16:creationId xmlns:a16="http://schemas.microsoft.com/office/drawing/2014/main" id="{3463FCE6-C990-47BA-92EF-A7EB0B23E0AB}"/>
                </a:ext>
              </a:extLst>
            </p:cNvPr>
            <p:cNvSpPr/>
            <p:nvPr/>
          </p:nvSpPr>
          <p:spPr>
            <a:xfrm>
              <a:off x="1032918" y="3158915"/>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6440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hidden="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hidden="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93301F98-BFA9-4C7F-8060-8DCD8A2FFBE3}"/>
              </a:ext>
            </a:extLst>
          </p:cNvPr>
          <p:cNvSpPr txBox="1">
            <a:spLocks/>
          </p:cNvSpPr>
          <p:nvPr/>
        </p:nvSpPr>
        <p:spPr>
          <a:xfrm>
            <a:off x="269174" y="249382"/>
            <a:ext cx="2683785" cy="6388923"/>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26" name="Rectangle 25">
            <a:extLst>
              <a:ext uri="{FF2B5EF4-FFF2-40B4-BE49-F238E27FC236}">
                <a16:creationId xmlns:a16="http://schemas.microsoft.com/office/drawing/2014/main" id="{7F8D064F-D23A-4293-B1C8-FCC78087637A}"/>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6C98A74-9ED7-4B2C-B118-925BA5919A2E}"/>
              </a:ext>
            </a:extLst>
          </p:cNvPr>
          <p:cNvSpPr txBox="1"/>
          <p:nvPr/>
        </p:nvSpPr>
        <p:spPr>
          <a:xfrm>
            <a:off x="9263365" y="2151044"/>
            <a:ext cx="533352" cy="369332"/>
          </a:xfrm>
          <a:prstGeom prst="rect">
            <a:avLst/>
          </a:prstGeom>
          <a:noFill/>
        </p:spPr>
        <p:txBody>
          <a:bodyPr wrap="square" rtlCol="0">
            <a:spAutoFit/>
          </a:bodyPr>
          <a:lstStyle/>
          <a:p>
            <a:r>
              <a:rPr lang="en-US" dirty="0">
                <a:solidFill>
                  <a:schemeClr val="bg1"/>
                </a:solidFill>
              </a:rPr>
              <a:t>No</a:t>
            </a:r>
          </a:p>
        </p:txBody>
      </p:sp>
      <p:pic>
        <p:nvPicPr>
          <p:cNvPr id="41" name="Picture 40">
            <a:extLst>
              <a:ext uri="{FF2B5EF4-FFF2-40B4-BE49-F238E27FC236}">
                <a16:creationId xmlns:a16="http://schemas.microsoft.com/office/drawing/2014/main" id="{9187CDFD-F1AB-43B6-A199-9D8102E34E4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567246" y="7905672"/>
            <a:ext cx="405540" cy="405540"/>
          </a:xfrm>
          <a:prstGeom prst="rect">
            <a:avLst/>
          </a:prstGeom>
        </p:spPr>
      </p:pic>
      <p:sp>
        <p:nvSpPr>
          <p:cNvPr id="33" name="TextBox 32">
            <a:extLst>
              <a:ext uri="{FF2B5EF4-FFF2-40B4-BE49-F238E27FC236}">
                <a16:creationId xmlns:a16="http://schemas.microsoft.com/office/drawing/2014/main" id="{827C0301-7434-422E-94EC-DFAEF8EFD827}"/>
              </a:ext>
            </a:extLst>
          </p:cNvPr>
          <p:cNvSpPr txBox="1"/>
          <p:nvPr/>
        </p:nvSpPr>
        <p:spPr>
          <a:xfrm>
            <a:off x="9253855" y="2782564"/>
            <a:ext cx="533352" cy="369332"/>
          </a:xfrm>
          <a:prstGeom prst="rect">
            <a:avLst/>
          </a:prstGeom>
          <a:noFill/>
        </p:spPr>
        <p:txBody>
          <a:bodyPr wrap="square" rtlCol="0">
            <a:spAutoFit/>
          </a:bodyPr>
          <a:lstStyle/>
          <a:p>
            <a:r>
              <a:rPr lang="en-US" dirty="0">
                <a:solidFill>
                  <a:schemeClr val="bg1"/>
                </a:solidFill>
              </a:rPr>
              <a:t>No</a:t>
            </a:r>
          </a:p>
        </p:txBody>
      </p:sp>
      <p:sp>
        <p:nvSpPr>
          <p:cNvPr id="38" name="Rectangle: Rounded Corners 37">
            <a:extLst>
              <a:ext uri="{FF2B5EF4-FFF2-40B4-BE49-F238E27FC236}">
                <a16:creationId xmlns:a16="http://schemas.microsoft.com/office/drawing/2014/main" id="{01627A12-6669-41D1-81F0-56BC598DE021}"/>
              </a:ext>
            </a:extLst>
          </p:cNvPr>
          <p:cNvSpPr/>
          <p:nvPr/>
        </p:nvSpPr>
        <p:spPr>
          <a:xfrm>
            <a:off x="7420282" y="400856"/>
            <a:ext cx="4202223" cy="2394027"/>
          </a:xfrm>
          <a:prstGeom prst="roundRect">
            <a:avLst/>
          </a:prstGeom>
          <a:solidFill>
            <a:schemeClr val="tx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In a </a:t>
            </a:r>
            <a:r>
              <a:rPr lang="en-US" b="1" dirty="0">
                <a:solidFill>
                  <a:schemeClr val="tx1"/>
                </a:solidFill>
              </a:rPr>
              <a:t>post-scoping notice</a:t>
            </a:r>
            <a:r>
              <a:rPr lang="en-US" dirty="0">
                <a:solidFill>
                  <a:schemeClr val="tx1"/>
                </a:solidFill>
              </a:rPr>
              <a:t>, the agency provides public notice summarizing the scoping process, comments received and the agency’s responses, and indicates whether or not the agency will be preparing an Environmental Impact Evaluation (EIE). (</a:t>
            </a:r>
            <a:r>
              <a:rPr lang="en-US" i="1" dirty="0">
                <a:solidFill>
                  <a:schemeClr val="tx1"/>
                </a:solidFill>
              </a:rPr>
              <a:t>Sec. 22a-1a-7 of the RCSA</a:t>
            </a:r>
            <a:r>
              <a:rPr lang="en-US" dirty="0">
                <a:solidFill>
                  <a:schemeClr val="tx1"/>
                </a:solidFill>
              </a:rPr>
              <a:t>)</a:t>
            </a:r>
          </a:p>
        </p:txBody>
      </p:sp>
      <p:graphicFrame>
        <p:nvGraphicFramePr>
          <p:cNvPr id="3" name="Diagram 2">
            <a:extLst>
              <a:ext uri="{FF2B5EF4-FFF2-40B4-BE49-F238E27FC236}">
                <a16:creationId xmlns:a16="http://schemas.microsoft.com/office/drawing/2014/main" id="{75C4A51C-2B41-4CCE-A077-E3E9F470340C}"/>
              </a:ext>
            </a:extLst>
          </p:cNvPr>
          <p:cNvGraphicFramePr/>
          <p:nvPr>
            <p:extLst>
              <p:ext uri="{D42A27DB-BD31-4B8C-83A1-F6EECF244321}">
                <p14:modId xmlns:p14="http://schemas.microsoft.com/office/powerpoint/2010/main" val="5703941"/>
              </p:ext>
            </p:extLst>
          </p:nvPr>
        </p:nvGraphicFramePr>
        <p:xfrm>
          <a:off x="3083509" y="290510"/>
          <a:ext cx="3880145" cy="25808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6" name="Group 15">
            <a:extLst>
              <a:ext uri="{FF2B5EF4-FFF2-40B4-BE49-F238E27FC236}">
                <a16:creationId xmlns:a16="http://schemas.microsoft.com/office/drawing/2014/main" id="{BE792486-5933-433E-B16F-F8CDA7F09700}"/>
              </a:ext>
            </a:extLst>
          </p:cNvPr>
          <p:cNvGrpSpPr/>
          <p:nvPr/>
        </p:nvGrpSpPr>
        <p:grpSpPr>
          <a:xfrm>
            <a:off x="873956" y="2000138"/>
            <a:ext cx="2671458" cy="2671458"/>
            <a:chOff x="902368" y="3024776"/>
            <a:chExt cx="2671458" cy="2671458"/>
          </a:xfrm>
        </p:grpSpPr>
        <p:sp>
          <p:nvSpPr>
            <p:cNvPr id="17" name="Oval 16">
              <a:extLst>
                <a:ext uri="{FF2B5EF4-FFF2-40B4-BE49-F238E27FC236}">
                  <a16:creationId xmlns:a16="http://schemas.microsoft.com/office/drawing/2014/main" id="{A9B00C9F-163E-4F22-ADB7-57120536066F}"/>
                </a:ext>
              </a:extLst>
            </p:cNvPr>
            <p:cNvSpPr/>
            <p:nvPr/>
          </p:nvSpPr>
          <p:spPr>
            <a:xfrm>
              <a:off x="902368" y="3024776"/>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Understanding the CEPA Process</a:t>
              </a:r>
            </a:p>
          </p:txBody>
        </p:sp>
        <p:sp>
          <p:nvSpPr>
            <p:cNvPr id="18" name="Oval 17">
              <a:extLst>
                <a:ext uri="{FF2B5EF4-FFF2-40B4-BE49-F238E27FC236}">
                  <a16:creationId xmlns:a16="http://schemas.microsoft.com/office/drawing/2014/main" id="{297B2827-DC65-434E-A120-651E9F74F8CA}"/>
                </a:ext>
              </a:extLst>
            </p:cNvPr>
            <p:cNvSpPr/>
            <p:nvPr/>
          </p:nvSpPr>
          <p:spPr>
            <a:xfrm>
              <a:off x="1032918" y="3158915"/>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3113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hidden="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hidden="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93301F98-BFA9-4C7F-8060-8DCD8A2FFBE3}"/>
              </a:ext>
            </a:extLst>
          </p:cNvPr>
          <p:cNvSpPr txBox="1">
            <a:spLocks/>
          </p:cNvSpPr>
          <p:nvPr/>
        </p:nvSpPr>
        <p:spPr>
          <a:xfrm>
            <a:off x="269174" y="249382"/>
            <a:ext cx="2683785" cy="6388923"/>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26" name="Rectangle 25">
            <a:extLst>
              <a:ext uri="{FF2B5EF4-FFF2-40B4-BE49-F238E27FC236}">
                <a16:creationId xmlns:a16="http://schemas.microsoft.com/office/drawing/2014/main" id="{7F8D064F-D23A-4293-B1C8-FCC78087637A}"/>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6C98A74-9ED7-4B2C-B118-925BA5919A2E}"/>
              </a:ext>
            </a:extLst>
          </p:cNvPr>
          <p:cNvSpPr txBox="1"/>
          <p:nvPr/>
        </p:nvSpPr>
        <p:spPr>
          <a:xfrm>
            <a:off x="9263365" y="2151044"/>
            <a:ext cx="533352" cy="369332"/>
          </a:xfrm>
          <a:prstGeom prst="rect">
            <a:avLst/>
          </a:prstGeom>
          <a:noFill/>
        </p:spPr>
        <p:txBody>
          <a:bodyPr wrap="square" rtlCol="0">
            <a:spAutoFit/>
          </a:bodyPr>
          <a:lstStyle/>
          <a:p>
            <a:r>
              <a:rPr lang="en-US" dirty="0">
                <a:solidFill>
                  <a:schemeClr val="bg1"/>
                </a:solidFill>
              </a:rPr>
              <a:t>No</a:t>
            </a:r>
          </a:p>
        </p:txBody>
      </p:sp>
      <p:pic>
        <p:nvPicPr>
          <p:cNvPr id="41" name="Picture 40">
            <a:extLst>
              <a:ext uri="{FF2B5EF4-FFF2-40B4-BE49-F238E27FC236}">
                <a16:creationId xmlns:a16="http://schemas.microsoft.com/office/drawing/2014/main" id="{9187CDFD-F1AB-43B6-A199-9D8102E34E4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567246" y="7905672"/>
            <a:ext cx="405540" cy="405540"/>
          </a:xfrm>
          <a:prstGeom prst="rect">
            <a:avLst/>
          </a:prstGeom>
        </p:spPr>
      </p:pic>
      <p:sp>
        <p:nvSpPr>
          <p:cNvPr id="33" name="TextBox 32">
            <a:extLst>
              <a:ext uri="{FF2B5EF4-FFF2-40B4-BE49-F238E27FC236}">
                <a16:creationId xmlns:a16="http://schemas.microsoft.com/office/drawing/2014/main" id="{827C0301-7434-422E-94EC-DFAEF8EFD827}"/>
              </a:ext>
            </a:extLst>
          </p:cNvPr>
          <p:cNvSpPr txBox="1"/>
          <p:nvPr/>
        </p:nvSpPr>
        <p:spPr>
          <a:xfrm>
            <a:off x="9253855" y="2782564"/>
            <a:ext cx="533352" cy="369332"/>
          </a:xfrm>
          <a:prstGeom prst="rect">
            <a:avLst/>
          </a:prstGeom>
          <a:noFill/>
        </p:spPr>
        <p:txBody>
          <a:bodyPr wrap="square" rtlCol="0">
            <a:spAutoFit/>
          </a:bodyPr>
          <a:lstStyle/>
          <a:p>
            <a:r>
              <a:rPr lang="en-US" dirty="0">
                <a:solidFill>
                  <a:schemeClr val="bg1"/>
                </a:solidFill>
              </a:rPr>
              <a:t>No</a:t>
            </a:r>
          </a:p>
        </p:txBody>
      </p:sp>
      <p:sp>
        <p:nvSpPr>
          <p:cNvPr id="38" name="Rectangle: Rounded Corners 37">
            <a:extLst>
              <a:ext uri="{FF2B5EF4-FFF2-40B4-BE49-F238E27FC236}">
                <a16:creationId xmlns:a16="http://schemas.microsoft.com/office/drawing/2014/main" id="{01627A12-6669-41D1-81F0-56BC598DE021}"/>
              </a:ext>
            </a:extLst>
          </p:cNvPr>
          <p:cNvSpPr/>
          <p:nvPr/>
        </p:nvSpPr>
        <p:spPr>
          <a:xfrm>
            <a:off x="7420282" y="400856"/>
            <a:ext cx="4202223" cy="2394027"/>
          </a:xfrm>
          <a:prstGeom prst="roundRect">
            <a:avLst/>
          </a:prstGeom>
          <a:solidFill>
            <a:schemeClr val="tx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In a </a:t>
            </a:r>
            <a:r>
              <a:rPr lang="en-US" b="1" dirty="0">
                <a:solidFill>
                  <a:schemeClr val="tx1"/>
                </a:solidFill>
              </a:rPr>
              <a:t>post-scoping notice</a:t>
            </a:r>
            <a:r>
              <a:rPr lang="en-US" dirty="0">
                <a:solidFill>
                  <a:schemeClr val="tx1"/>
                </a:solidFill>
              </a:rPr>
              <a:t>, the agency provides public notice summarizing the scoping process, comments received and the agency’s responses, and indicates whether or not the agency will be preparing an Environmental Impact Evaluation (EIE). (</a:t>
            </a:r>
            <a:r>
              <a:rPr lang="en-US" i="1" dirty="0">
                <a:solidFill>
                  <a:schemeClr val="tx1"/>
                </a:solidFill>
              </a:rPr>
              <a:t>Sec. 22a-1a-7 of the RCSA</a:t>
            </a:r>
            <a:r>
              <a:rPr lang="en-US" dirty="0">
                <a:solidFill>
                  <a:schemeClr val="tx1"/>
                </a:solidFill>
              </a:rPr>
              <a:t>)</a:t>
            </a:r>
          </a:p>
        </p:txBody>
      </p:sp>
      <p:graphicFrame>
        <p:nvGraphicFramePr>
          <p:cNvPr id="3" name="Diagram 2">
            <a:extLst>
              <a:ext uri="{FF2B5EF4-FFF2-40B4-BE49-F238E27FC236}">
                <a16:creationId xmlns:a16="http://schemas.microsoft.com/office/drawing/2014/main" id="{75C4A51C-2B41-4CCE-A077-E3E9F470340C}"/>
              </a:ext>
            </a:extLst>
          </p:cNvPr>
          <p:cNvGraphicFramePr/>
          <p:nvPr/>
        </p:nvGraphicFramePr>
        <p:xfrm>
          <a:off x="3083509" y="290510"/>
          <a:ext cx="3880145" cy="25808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4" name="Rectangle: Rounded Corners 23">
            <a:extLst>
              <a:ext uri="{FF2B5EF4-FFF2-40B4-BE49-F238E27FC236}">
                <a16:creationId xmlns:a16="http://schemas.microsoft.com/office/drawing/2014/main" id="{247CA537-C065-4C97-8A56-CD78A44F6FEE}"/>
              </a:ext>
            </a:extLst>
          </p:cNvPr>
          <p:cNvSpPr/>
          <p:nvPr/>
        </p:nvSpPr>
        <p:spPr>
          <a:xfrm>
            <a:off x="3675965" y="3109954"/>
            <a:ext cx="7274534" cy="2902514"/>
          </a:xfrm>
          <a:prstGeom prst="roundRect">
            <a:avLst/>
          </a:prstGeom>
          <a:solidFill>
            <a:srgbClr val="8FAA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New requirements from 2019:</a:t>
            </a:r>
          </a:p>
          <a:p>
            <a:endParaRPr lang="en-US" dirty="0"/>
          </a:p>
          <a:p>
            <a:pPr marL="285750" indent="-285750">
              <a:buFont typeface="Arial" panose="020B0604020202020204" pitchFamily="34" charset="0"/>
              <a:buChar char="•"/>
            </a:pPr>
            <a:r>
              <a:rPr lang="en-US" dirty="0"/>
              <a:t>The agency shall consult with all state agencies and municipalities that submitted substantive comments;</a:t>
            </a:r>
          </a:p>
          <a:p>
            <a:endParaRPr lang="en-US" dirty="0"/>
          </a:p>
          <a:p>
            <a:pPr marL="285750" indent="-285750">
              <a:buFont typeface="Arial" panose="020B0604020202020204" pitchFamily="34" charset="0"/>
              <a:buChar char="•"/>
            </a:pPr>
            <a:r>
              <a:rPr lang="en-US" dirty="0"/>
              <a:t>Project updates must be provided every six (6) months until a post-scoping notice is published.</a:t>
            </a:r>
          </a:p>
        </p:txBody>
      </p:sp>
      <p:grpSp>
        <p:nvGrpSpPr>
          <p:cNvPr id="28" name="Group 27">
            <a:extLst>
              <a:ext uri="{FF2B5EF4-FFF2-40B4-BE49-F238E27FC236}">
                <a16:creationId xmlns:a16="http://schemas.microsoft.com/office/drawing/2014/main" id="{F0A02AB7-F566-4FCA-A884-1CAD7B294658}"/>
              </a:ext>
            </a:extLst>
          </p:cNvPr>
          <p:cNvGrpSpPr/>
          <p:nvPr/>
        </p:nvGrpSpPr>
        <p:grpSpPr>
          <a:xfrm>
            <a:off x="873956" y="2000138"/>
            <a:ext cx="2671458" cy="2671458"/>
            <a:chOff x="902368" y="3024776"/>
            <a:chExt cx="2671458" cy="2671458"/>
          </a:xfrm>
        </p:grpSpPr>
        <p:sp>
          <p:nvSpPr>
            <p:cNvPr id="29" name="Oval 28">
              <a:extLst>
                <a:ext uri="{FF2B5EF4-FFF2-40B4-BE49-F238E27FC236}">
                  <a16:creationId xmlns:a16="http://schemas.microsoft.com/office/drawing/2014/main" id="{78A4143A-8F58-4BFF-843D-25DD77FEC60E}"/>
                </a:ext>
              </a:extLst>
            </p:cNvPr>
            <p:cNvSpPr/>
            <p:nvPr/>
          </p:nvSpPr>
          <p:spPr>
            <a:xfrm>
              <a:off x="902368" y="3024776"/>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Understanding the CEPA Process</a:t>
              </a:r>
            </a:p>
          </p:txBody>
        </p:sp>
        <p:sp>
          <p:nvSpPr>
            <p:cNvPr id="30" name="Oval 29">
              <a:extLst>
                <a:ext uri="{FF2B5EF4-FFF2-40B4-BE49-F238E27FC236}">
                  <a16:creationId xmlns:a16="http://schemas.microsoft.com/office/drawing/2014/main" id="{6FE36B10-19F6-4749-B4A4-D380505A56BE}"/>
                </a:ext>
              </a:extLst>
            </p:cNvPr>
            <p:cNvSpPr/>
            <p:nvPr/>
          </p:nvSpPr>
          <p:spPr>
            <a:xfrm>
              <a:off x="1032918" y="3158915"/>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0367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hidden="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hidden="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93301F98-BFA9-4C7F-8060-8DCD8A2FFBE3}"/>
              </a:ext>
            </a:extLst>
          </p:cNvPr>
          <p:cNvSpPr txBox="1">
            <a:spLocks/>
          </p:cNvSpPr>
          <p:nvPr/>
        </p:nvSpPr>
        <p:spPr>
          <a:xfrm>
            <a:off x="269174" y="249382"/>
            <a:ext cx="2683785" cy="6388923"/>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26" name="Rectangle 25">
            <a:extLst>
              <a:ext uri="{FF2B5EF4-FFF2-40B4-BE49-F238E27FC236}">
                <a16:creationId xmlns:a16="http://schemas.microsoft.com/office/drawing/2014/main" id="{7F8D064F-D23A-4293-B1C8-FCC78087637A}"/>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6C98A74-9ED7-4B2C-B118-925BA5919A2E}"/>
              </a:ext>
            </a:extLst>
          </p:cNvPr>
          <p:cNvSpPr txBox="1"/>
          <p:nvPr/>
        </p:nvSpPr>
        <p:spPr>
          <a:xfrm>
            <a:off x="9263365" y="2151044"/>
            <a:ext cx="533352" cy="369332"/>
          </a:xfrm>
          <a:prstGeom prst="rect">
            <a:avLst/>
          </a:prstGeom>
          <a:noFill/>
        </p:spPr>
        <p:txBody>
          <a:bodyPr wrap="square" rtlCol="0">
            <a:spAutoFit/>
          </a:bodyPr>
          <a:lstStyle/>
          <a:p>
            <a:r>
              <a:rPr lang="en-US" dirty="0">
                <a:solidFill>
                  <a:schemeClr val="bg1"/>
                </a:solidFill>
              </a:rPr>
              <a:t>No</a:t>
            </a:r>
          </a:p>
        </p:txBody>
      </p:sp>
      <p:pic>
        <p:nvPicPr>
          <p:cNvPr id="41" name="Picture 40">
            <a:extLst>
              <a:ext uri="{FF2B5EF4-FFF2-40B4-BE49-F238E27FC236}">
                <a16:creationId xmlns:a16="http://schemas.microsoft.com/office/drawing/2014/main" id="{9187CDFD-F1AB-43B6-A199-9D8102E34E4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567246" y="7905672"/>
            <a:ext cx="405540" cy="405540"/>
          </a:xfrm>
          <a:prstGeom prst="rect">
            <a:avLst/>
          </a:prstGeom>
        </p:spPr>
      </p:pic>
      <p:sp>
        <p:nvSpPr>
          <p:cNvPr id="33" name="TextBox 32">
            <a:extLst>
              <a:ext uri="{FF2B5EF4-FFF2-40B4-BE49-F238E27FC236}">
                <a16:creationId xmlns:a16="http://schemas.microsoft.com/office/drawing/2014/main" id="{827C0301-7434-422E-94EC-DFAEF8EFD827}"/>
              </a:ext>
            </a:extLst>
          </p:cNvPr>
          <p:cNvSpPr txBox="1"/>
          <p:nvPr/>
        </p:nvSpPr>
        <p:spPr>
          <a:xfrm>
            <a:off x="9253855" y="2782564"/>
            <a:ext cx="533352" cy="369332"/>
          </a:xfrm>
          <a:prstGeom prst="rect">
            <a:avLst/>
          </a:prstGeom>
          <a:noFill/>
        </p:spPr>
        <p:txBody>
          <a:bodyPr wrap="square" rtlCol="0">
            <a:spAutoFit/>
          </a:bodyPr>
          <a:lstStyle/>
          <a:p>
            <a:r>
              <a:rPr lang="en-US" dirty="0">
                <a:solidFill>
                  <a:schemeClr val="bg1"/>
                </a:solidFill>
              </a:rPr>
              <a:t>No</a:t>
            </a:r>
          </a:p>
        </p:txBody>
      </p:sp>
      <p:sp>
        <p:nvSpPr>
          <p:cNvPr id="38" name="Rectangle: Rounded Corners 37">
            <a:extLst>
              <a:ext uri="{FF2B5EF4-FFF2-40B4-BE49-F238E27FC236}">
                <a16:creationId xmlns:a16="http://schemas.microsoft.com/office/drawing/2014/main" id="{01627A12-6669-41D1-81F0-56BC598DE021}"/>
              </a:ext>
            </a:extLst>
          </p:cNvPr>
          <p:cNvSpPr/>
          <p:nvPr/>
        </p:nvSpPr>
        <p:spPr>
          <a:xfrm>
            <a:off x="7420282" y="400856"/>
            <a:ext cx="4202223" cy="2394027"/>
          </a:xfrm>
          <a:prstGeom prst="roundRect">
            <a:avLst/>
          </a:prstGeom>
          <a:solidFill>
            <a:schemeClr val="tx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In a </a:t>
            </a:r>
            <a:r>
              <a:rPr lang="en-US" b="1" dirty="0">
                <a:solidFill>
                  <a:schemeClr val="tx1"/>
                </a:solidFill>
              </a:rPr>
              <a:t>post-scoping notice</a:t>
            </a:r>
            <a:r>
              <a:rPr lang="en-US" dirty="0">
                <a:solidFill>
                  <a:schemeClr val="tx1"/>
                </a:solidFill>
              </a:rPr>
              <a:t>, the agency provides public notice summarizing the scoping process, comments received and the agency’s responses, and indicates whether or not the agency will be preparing an Environmental Impact Evaluation (EIE). (</a:t>
            </a:r>
            <a:r>
              <a:rPr lang="en-US" i="1" dirty="0">
                <a:solidFill>
                  <a:schemeClr val="tx1"/>
                </a:solidFill>
              </a:rPr>
              <a:t>Sec. 22a-1a-7 of the RCSA</a:t>
            </a:r>
            <a:r>
              <a:rPr lang="en-US" dirty="0">
                <a:solidFill>
                  <a:schemeClr val="tx1"/>
                </a:solidFill>
              </a:rPr>
              <a:t>)</a:t>
            </a:r>
          </a:p>
        </p:txBody>
      </p:sp>
      <p:graphicFrame>
        <p:nvGraphicFramePr>
          <p:cNvPr id="3" name="Diagram 2">
            <a:extLst>
              <a:ext uri="{FF2B5EF4-FFF2-40B4-BE49-F238E27FC236}">
                <a16:creationId xmlns:a16="http://schemas.microsoft.com/office/drawing/2014/main" id="{75C4A51C-2B41-4CCE-A077-E3E9F470340C}"/>
              </a:ext>
            </a:extLst>
          </p:cNvPr>
          <p:cNvGraphicFramePr/>
          <p:nvPr/>
        </p:nvGraphicFramePr>
        <p:xfrm>
          <a:off x="3083509" y="290510"/>
          <a:ext cx="3880145" cy="25808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7" name="TextBox 16">
            <a:extLst>
              <a:ext uri="{FF2B5EF4-FFF2-40B4-BE49-F238E27FC236}">
                <a16:creationId xmlns:a16="http://schemas.microsoft.com/office/drawing/2014/main" id="{04E20683-520F-4ED3-9404-721273330A46}"/>
              </a:ext>
            </a:extLst>
          </p:cNvPr>
          <p:cNvSpPr txBox="1"/>
          <p:nvPr/>
        </p:nvSpPr>
        <p:spPr>
          <a:xfrm>
            <a:off x="9263365" y="3484085"/>
            <a:ext cx="533352" cy="369332"/>
          </a:xfrm>
          <a:prstGeom prst="rect">
            <a:avLst/>
          </a:prstGeom>
          <a:noFill/>
        </p:spPr>
        <p:txBody>
          <a:bodyPr wrap="square" rtlCol="0">
            <a:spAutoFit/>
          </a:bodyPr>
          <a:lstStyle/>
          <a:p>
            <a:r>
              <a:rPr lang="en-US" dirty="0">
                <a:solidFill>
                  <a:schemeClr val="bg1"/>
                </a:solidFill>
              </a:rPr>
              <a:t>No</a:t>
            </a:r>
          </a:p>
        </p:txBody>
      </p:sp>
      <p:sp>
        <p:nvSpPr>
          <p:cNvPr id="18" name="Rectangle: Rounded Corners 17">
            <a:extLst>
              <a:ext uri="{FF2B5EF4-FFF2-40B4-BE49-F238E27FC236}">
                <a16:creationId xmlns:a16="http://schemas.microsoft.com/office/drawing/2014/main" id="{215C61D8-65AC-42F6-B226-7828AE239D12}"/>
              </a:ext>
            </a:extLst>
          </p:cNvPr>
          <p:cNvSpPr/>
          <p:nvPr/>
        </p:nvSpPr>
        <p:spPr>
          <a:xfrm>
            <a:off x="3915135" y="3288895"/>
            <a:ext cx="7272359" cy="402708"/>
          </a:xfrm>
          <a:prstGeom prst="roundRect">
            <a:avLst/>
          </a:prstGeom>
          <a:solidFill>
            <a:schemeClr val="tx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r>
              <a:rPr lang="en-US" dirty="0">
                <a:solidFill>
                  <a:schemeClr val="tx1"/>
                </a:solidFill>
              </a:rPr>
              <a:t>Will the agency be preparing an </a:t>
            </a:r>
            <a:r>
              <a:rPr lang="en-US" b="1" dirty="0">
                <a:solidFill>
                  <a:schemeClr val="tx1"/>
                </a:solidFill>
              </a:rPr>
              <a:t>Environmental Impact Evaluation (EIE)</a:t>
            </a:r>
            <a:r>
              <a:rPr lang="en-US" dirty="0">
                <a:solidFill>
                  <a:schemeClr val="tx1"/>
                </a:solidFill>
              </a:rPr>
              <a:t>?</a:t>
            </a:r>
          </a:p>
          <a:p>
            <a:pPr algn="ctr"/>
            <a:r>
              <a:rPr lang="en-US" dirty="0">
                <a:solidFill>
                  <a:schemeClr val="tx1"/>
                </a:solidFill>
              </a:rPr>
              <a:t> </a:t>
            </a:r>
          </a:p>
        </p:txBody>
      </p:sp>
      <p:sp>
        <p:nvSpPr>
          <p:cNvPr id="20" name="Arrow: Down 19">
            <a:extLst>
              <a:ext uri="{FF2B5EF4-FFF2-40B4-BE49-F238E27FC236}">
                <a16:creationId xmlns:a16="http://schemas.microsoft.com/office/drawing/2014/main" id="{B8307DE6-5031-4E78-814C-C0B36B023038}"/>
              </a:ext>
            </a:extLst>
          </p:cNvPr>
          <p:cNvSpPr/>
          <p:nvPr/>
        </p:nvSpPr>
        <p:spPr>
          <a:xfrm>
            <a:off x="6328588" y="2728901"/>
            <a:ext cx="755278" cy="615917"/>
          </a:xfrm>
          <a:prstGeom prst="downArrow">
            <a:avLst/>
          </a:prstGeom>
          <a:solidFill>
            <a:srgbClr val="70AD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477E0A4B-8AEC-482F-91C4-94A15B25AF21}"/>
              </a:ext>
            </a:extLst>
          </p:cNvPr>
          <p:cNvSpPr/>
          <p:nvPr/>
        </p:nvSpPr>
        <p:spPr>
          <a:xfrm>
            <a:off x="7651395" y="3975754"/>
            <a:ext cx="2985962" cy="2056233"/>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If no EIE, then the agency’s notice shall include a completed Environmental Review Checklist (ERC). Publication of the notice concludes the agency’s CEPA responsibilities.</a:t>
            </a:r>
          </a:p>
          <a:p>
            <a:pPr algn="ctr"/>
            <a:endParaRPr lang="en-US" dirty="0">
              <a:solidFill>
                <a:schemeClr val="tx1"/>
              </a:solidFill>
            </a:endParaRPr>
          </a:p>
        </p:txBody>
      </p:sp>
      <p:pic>
        <p:nvPicPr>
          <p:cNvPr id="28" name="Picture 27">
            <a:extLst>
              <a:ext uri="{FF2B5EF4-FFF2-40B4-BE49-F238E27FC236}">
                <a16:creationId xmlns:a16="http://schemas.microsoft.com/office/drawing/2014/main" id="{B0C4D042-A43B-46F8-BB28-2D4C7846843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907545" y="5533524"/>
            <a:ext cx="405540" cy="405540"/>
          </a:xfrm>
          <a:prstGeom prst="rect">
            <a:avLst/>
          </a:prstGeom>
        </p:spPr>
      </p:pic>
      <p:sp>
        <p:nvSpPr>
          <p:cNvPr id="29" name="TextBox 28">
            <a:extLst>
              <a:ext uri="{FF2B5EF4-FFF2-40B4-BE49-F238E27FC236}">
                <a16:creationId xmlns:a16="http://schemas.microsoft.com/office/drawing/2014/main" id="{9ACEF05F-5BE2-420B-94B1-26908AF6E7D3}"/>
              </a:ext>
            </a:extLst>
          </p:cNvPr>
          <p:cNvSpPr txBox="1"/>
          <p:nvPr/>
        </p:nvSpPr>
        <p:spPr>
          <a:xfrm>
            <a:off x="9091380" y="2860167"/>
            <a:ext cx="533352" cy="369332"/>
          </a:xfrm>
          <a:prstGeom prst="rect">
            <a:avLst/>
          </a:prstGeom>
          <a:noFill/>
        </p:spPr>
        <p:txBody>
          <a:bodyPr wrap="square" rtlCol="0">
            <a:spAutoFit/>
          </a:bodyPr>
          <a:lstStyle/>
          <a:p>
            <a:r>
              <a:rPr lang="en-US" dirty="0">
                <a:solidFill>
                  <a:schemeClr val="bg1"/>
                </a:solidFill>
              </a:rPr>
              <a:t>No</a:t>
            </a:r>
          </a:p>
        </p:txBody>
      </p:sp>
      <p:sp>
        <p:nvSpPr>
          <p:cNvPr id="30" name="TextBox 29">
            <a:extLst>
              <a:ext uri="{FF2B5EF4-FFF2-40B4-BE49-F238E27FC236}">
                <a16:creationId xmlns:a16="http://schemas.microsoft.com/office/drawing/2014/main" id="{A453292C-90CB-4D7E-AC5E-310826646EB3}"/>
              </a:ext>
            </a:extLst>
          </p:cNvPr>
          <p:cNvSpPr txBox="1"/>
          <p:nvPr/>
        </p:nvSpPr>
        <p:spPr>
          <a:xfrm>
            <a:off x="5022823" y="2860167"/>
            <a:ext cx="505338" cy="369332"/>
          </a:xfrm>
          <a:prstGeom prst="rect">
            <a:avLst/>
          </a:prstGeom>
          <a:noFill/>
        </p:spPr>
        <p:txBody>
          <a:bodyPr wrap="square" rtlCol="0">
            <a:spAutoFit/>
          </a:bodyPr>
          <a:lstStyle/>
          <a:p>
            <a:r>
              <a:rPr lang="en-US" dirty="0">
                <a:solidFill>
                  <a:schemeClr val="bg1"/>
                </a:solidFill>
              </a:rPr>
              <a:t>Yes</a:t>
            </a:r>
          </a:p>
        </p:txBody>
      </p:sp>
      <p:sp>
        <p:nvSpPr>
          <p:cNvPr id="32" name="Rectangle: Rounded Corners 31">
            <a:extLst>
              <a:ext uri="{FF2B5EF4-FFF2-40B4-BE49-F238E27FC236}">
                <a16:creationId xmlns:a16="http://schemas.microsoft.com/office/drawing/2014/main" id="{C4048B04-1F9F-43A6-8B57-616EA5DCCAA1}"/>
              </a:ext>
            </a:extLst>
          </p:cNvPr>
          <p:cNvSpPr/>
          <p:nvPr/>
        </p:nvSpPr>
        <p:spPr>
          <a:xfrm>
            <a:off x="4305217" y="3976031"/>
            <a:ext cx="2985962" cy="2056233"/>
          </a:xfrm>
          <a:prstGeom prst="roundRect">
            <a:avLst/>
          </a:prstGeom>
          <a:solidFill>
            <a:srgbClr val="8FAA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If an EIE will be prepared, then the post scoping notice shall indicate as such and agency shall begin preparing the EIE.</a:t>
            </a:r>
          </a:p>
        </p:txBody>
      </p:sp>
      <p:sp>
        <p:nvSpPr>
          <p:cNvPr id="34" name="Arrow: Down 33">
            <a:extLst>
              <a:ext uri="{FF2B5EF4-FFF2-40B4-BE49-F238E27FC236}">
                <a16:creationId xmlns:a16="http://schemas.microsoft.com/office/drawing/2014/main" id="{F78E0532-8976-44DC-85DE-73BD6F005879}"/>
              </a:ext>
            </a:extLst>
          </p:cNvPr>
          <p:cNvSpPr/>
          <p:nvPr/>
        </p:nvSpPr>
        <p:spPr>
          <a:xfrm>
            <a:off x="8683141" y="3645907"/>
            <a:ext cx="674915" cy="430847"/>
          </a:xfrm>
          <a:prstGeom prst="down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Down 35">
            <a:extLst>
              <a:ext uri="{FF2B5EF4-FFF2-40B4-BE49-F238E27FC236}">
                <a16:creationId xmlns:a16="http://schemas.microsoft.com/office/drawing/2014/main" id="{7CDDF1DC-D1E2-43D0-B338-E4A059BBA2D6}"/>
              </a:ext>
            </a:extLst>
          </p:cNvPr>
          <p:cNvSpPr/>
          <p:nvPr/>
        </p:nvSpPr>
        <p:spPr>
          <a:xfrm>
            <a:off x="5420559" y="3624146"/>
            <a:ext cx="755278" cy="452609"/>
          </a:xfrm>
          <a:prstGeom prst="downArrow">
            <a:avLst/>
          </a:prstGeom>
          <a:solidFill>
            <a:srgbClr val="70AD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6016A832-DD4C-4048-B852-057DCAAB91BD}"/>
              </a:ext>
            </a:extLst>
          </p:cNvPr>
          <p:cNvSpPr/>
          <p:nvPr/>
        </p:nvSpPr>
        <p:spPr>
          <a:xfrm>
            <a:off x="4096156" y="6282035"/>
            <a:ext cx="2683785" cy="277677"/>
          </a:xfrm>
          <a:prstGeom prst="roundRect">
            <a:avLst/>
          </a:prstGeom>
          <a:solidFill>
            <a:srgbClr val="8FAADC"/>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Up Next: EIE</a:t>
            </a:r>
          </a:p>
        </p:txBody>
      </p:sp>
      <p:sp>
        <p:nvSpPr>
          <p:cNvPr id="39" name="Arrow: Down 38">
            <a:extLst>
              <a:ext uri="{FF2B5EF4-FFF2-40B4-BE49-F238E27FC236}">
                <a16:creationId xmlns:a16="http://schemas.microsoft.com/office/drawing/2014/main" id="{A9550802-C422-427D-B510-0263528532EB}"/>
              </a:ext>
            </a:extLst>
          </p:cNvPr>
          <p:cNvSpPr/>
          <p:nvPr/>
        </p:nvSpPr>
        <p:spPr>
          <a:xfrm rot="16200000">
            <a:off x="3842697" y="6296963"/>
            <a:ext cx="364680" cy="219803"/>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969F2126-C00D-4F2E-AA1D-CA216D1F4DEC}"/>
              </a:ext>
            </a:extLst>
          </p:cNvPr>
          <p:cNvGrpSpPr/>
          <p:nvPr/>
        </p:nvGrpSpPr>
        <p:grpSpPr>
          <a:xfrm>
            <a:off x="873956" y="2000138"/>
            <a:ext cx="2671458" cy="2671458"/>
            <a:chOff x="902368" y="3024776"/>
            <a:chExt cx="2671458" cy="2671458"/>
          </a:xfrm>
        </p:grpSpPr>
        <p:sp>
          <p:nvSpPr>
            <p:cNvPr id="42" name="Oval 41">
              <a:extLst>
                <a:ext uri="{FF2B5EF4-FFF2-40B4-BE49-F238E27FC236}">
                  <a16:creationId xmlns:a16="http://schemas.microsoft.com/office/drawing/2014/main" id="{56AF188A-2ABE-41D0-AC96-1ABA3A9C9743}"/>
                </a:ext>
              </a:extLst>
            </p:cNvPr>
            <p:cNvSpPr/>
            <p:nvPr/>
          </p:nvSpPr>
          <p:spPr>
            <a:xfrm>
              <a:off x="902368" y="3024776"/>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Understanding the CEPA Process</a:t>
              </a:r>
            </a:p>
          </p:txBody>
        </p:sp>
        <p:sp>
          <p:nvSpPr>
            <p:cNvPr id="43" name="Oval 42">
              <a:extLst>
                <a:ext uri="{FF2B5EF4-FFF2-40B4-BE49-F238E27FC236}">
                  <a16:creationId xmlns:a16="http://schemas.microsoft.com/office/drawing/2014/main" id="{1BD0F2E7-BE4F-4E4A-8B3C-2C6DA7C6025B}"/>
                </a:ext>
              </a:extLst>
            </p:cNvPr>
            <p:cNvSpPr/>
            <p:nvPr/>
          </p:nvSpPr>
          <p:spPr>
            <a:xfrm>
              <a:off x="1032918" y="3158915"/>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82812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hidden="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hidden="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93301F98-BFA9-4C7F-8060-8DCD8A2FFBE3}"/>
              </a:ext>
            </a:extLst>
          </p:cNvPr>
          <p:cNvSpPr txBox="1">
            <a:spLocks/>
          </p:cNvSpPr>
          <p:nvPr/>
        </p:nvSpPr>
        <p:spPr>
          <a:xfrm>
            <a:off x="269174" y="249382"/>
            <a:ext cx="2683785" cy="6388923"/>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26" name="Rectangle 25">
            <a:extLst>
              <a:ext uri="{FF2B5EF4-FFF2-40B4-BE49-F238E27FC236}">
                <a16:creationId xmlns:a16="http://schemas.microsoft.com/office/drawing/2014/main" id="{7F8D064F-D23A-4293-B1C8-FCC78087637A}"/>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6C98A74-9ED7-4B2C-B118-925BA5919A2E}"/>
              </a:ext>
            </a:extLst>
          </p:cNvPr>
          <p:cNvSpPr txBox="1"/>
          <p:nvPr/>
        </p:nvSpPr>
        <p:spPr>
          <a:xfrm>
            <a:off x="9263365" y="2151044"/>
            <a:ext cx="533352" cy="369332"/>
          </a:xfrm>
          <a:prstGeom prst="rect">
            <a:avLst/>
          </a:prstGeom>
          <a:noFill/>
        </p:spPr>
        <p:txBody>
          <a:bodyPr wrap="square" rtlCol="0">
            <a:spAutoFit/>
          </a:bodyPr>
          <a:lstStyle/>
          <a:p>
            <a:r>
              <a:rPr lang="en-US" dirty="0">
                <a:solidFill>
                  <a:schemeClr val="bg1"/>
                </a:solidFill>
              </a:rPr>
              <a:t>No</a:t>
            </a:r>
          </a:p>
        </p:txBody>
      </p:sp>
      <p:pic>
        <p:nvPicPr>
          <p:cNvPr id="41" name="Picture 40">
            <a:extLst>
              <a:ext uri="{FF2B5EF4-FFF2-40B4-BE49-F238E27FC236}">
                <a16:creationId xmlns:a16="http://schemas.microsoft.com/office/drawing/2014/main" id="{9187CDFD-F1AB-43B6-A199-9D8102E34E4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567246" y="7905672"/>
            <a:ext cx="405540" cy="405540"/>
          </a:xfrm>
          <a:prstGeom prst="rect">
            <a:avLst/>
          </a:prstGeom>
        </p:spPr>
      </p:pic>
      <p:sp>
        <p:nvSpPr>
          <p:cNvPr id="33" name="TextBox 32">
            <a:extLst>
              <a:ext uri="{FF2B5EF4-FFF2-40B4-BE49-F238E27FC236}">
                <a16:creationId xmlns:a16="http://schemas.microsoft.com/office/drawing/2014/main" id="{827C0301-7434-422E-94EC-DFAEF8EFD827}"/>
              </a:ext>
            </a:extLst>
          </p:cNvPr>
          <p:cNvSpPr txBox="1"/>
          <p:nvPr/>
        </p:nvSpPr>
        <p:spPr>
          <a:xfrm>
            <a:off x="9253855" y="2782564"/>
            <a:ext cx="533352" cy="369332"/>
          </a:xfrm>
          <a:prstGeom prst="rect">
            <a:avLst/>
          </a:prstGeom>
          <a:noFill/>
        </p:spPr>
        <p:txBody>
          <a:bodyPr wrap="square" rtlCol="0">
            <a:spAutoFit/>
          </a:bodyPr>
          <a:lstStyle/>
          <a:p>
            <a:r>
              <a:rPr lang="en-US" dirty="0">
                <a:solidFill>
                  <a:schemeClr val="bg1"/>
                </a:solidFill>
              </a:rPr>
              <a:t>No</a:t>
            </a:r>
          </a:p>
        </p:txBody>
      </p:sp>
      <p:sp>
        <p:nvSpPr>
          <p:cNvPr id="38" name="Rectangle: Rounded Corners 37">
            <a:extLst>
              <a:ext uri="{FF2B5EF4-FFF2-40B4-BE49-F238E27FC236}">
                <a16:creationId xmlns:a16="http://schemas.microsoft.com/office/drawing/2014/main" id="{01627A12-6669-41D1-81F0-56BC598DE021}"/>
              </a:ext>
            </a:extLst>
          </p:cNvPr>
          <p:cNvSpPr/>
          <p:nvPr/>
        </p:nvSpPr>
        <p:spPr>
          <a:xfrm>
            <a:off x="7420282" y="400856"/>
            <a:ext cx="4202223" cy="2394027"/>
          </a:xfrm>
          <a:prstGeom prst="roundRect">
            <a:avLst/>
          </a:prstGeom>
          <a:solidFill>
            <a:schemeClr val="tx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An </a:t>
            </a:r>
            <a:r>
              <a:rPr lang="en-US" b="1" dirty="0">
                <a:solidFill>
                  <a:schemeClr val="tx1"/>
                </a:solidFill>
              </a:rPr>
              <a:t>Environmental Impact Evaluation (EIE) </a:t>
            </a:r>
            <a:r>
              <a:rPr lang="en-US" dirty="0">
                <a:solidFill>
                  <a:schemeClr val="tx1"/>
                </a:solidFill>
              </a:rPr>
              <a:t>is a more detailed evaluation of a proposed action, its potential impacts, and reasonable alternatives. (</a:t>
            </a:r>
            <a:r>
              <a:rPr lang="en-US" i="1" dirty="0">
                <a:solidFill>
                  <a:schemeClr val="tx1"/>
                </a:solidFill>
              </a:rPr>
              <a:t>Sec. 22a-1a-8 and 9 of the RCSA</a:t>
            </a:r>
            <a:r>
              <a:rPr lang="en-US" dirty="0">
                <a:solidFill>
                  <a:schemeClr val="tx1"/>
                </a:solidFill>
              </a:rPr>
              <a:t>)</a:t>
            </a:r>
          </a:p>
        </p:txBody>
      </p:sp>
      <p:graphicFrame>
        <p:nvGraphicFramePr>
          <p:cNvPr id="3" name="Diagram 2">
            <a:extLst>
              <a:ext uri="{FF2B5EF4-FFF2-40B4-BE49-F238E27FC236}">
                <a16:creationId xmlns:a16="http://schemas.microsoft.com/office/drawing/2014/main" id="{75C4A51C-2B41-4CCE-A077-E3E9F470340C}"/>
              </a:ext>
            </a:extLst>
          </p:cNvPr>
          <p:cNvGraphicFramePr/>
          <p:nvPr>
            <p:extLst>
              <p:ext uri="{D42A27DB-BD31-4B8C-83A1-F6EECF244321}">
                <p14:modId xmlns:p14="http://schemas.microsoft.com/office/powerpoint/2010/main" val="3066807022"/>
              </p:ext>
            </p:extLst>
          </p:nvPr>
        </p:nvGraphicFramePr>
        <p:xfrm>
          <a:off x="3083509" y="290510"/>
          <a:ext cx="3880145" cy="25808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6" name="Group 15">
            <a:extLst>
              <a:ext uri="{FF2B5EF4-FFF2-40B4-BE49-F238E27FC236}">
                <a16:creationId xmlns:a16="http://schemas.microsoft.com/office/drawing/2014/main" id="{6CB227C1-B541-4864-A0FD-CDA7B804D1F5}"/>
              </a:ext>
            </a:extLst>
          </p:cNvPr>
          <p:cNvGrpSpPr/>
          <p:nvPr/>
        </p:nvGrpSpPr>
        <p:grpSpPr>
          <a:xfrm>
            <a:off x="873956" y="2000138"/>
            <a:ext cx="2671458" cy="2671458"/>
            <a:chOff x="902368" y="3024776"/>
            <a:chExt cx="2671458" cy="2671458"/>
          </a:xfrm>
        </p:grpSpPr>
        <p:sp>
          <p:nvSpPr>
            <p:cNvPr id="17" name="Oval 16">
              <a:extLst>
                <a:ext uri="{FF2B5EF4-FFF2-40B4-BE49-F238E27FC236}">
                  <a16:creationId xmlns:a16="http://schemas.microsoft.com/office/drawing/2014/main" id="{FAA9484D-F48A-47BC-90D8-F3C165ECBC13}"/>
                </a:ext>
              </a:extLst>
            </p:cNvPr>
            <p:cNvSpPr/>
            <p:nvPr/>
          </p:nvSpPr>
          <p:spPr>
            <a:xfrm>
              <a:off x="902368" y="3024776"/>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Understanding the CEPA Process</a:t>
              </a:r>
            </a:p>
          </p:txBody>
        </p:sp>
        <p:sp>
          <p:nvSpPr>
            <p:cNvPr id="18" name="Oval 17">
              <a:extLst>
                <a:ext uri="{FF2B5EF4-FFF2-40B4-BE49-F238E27FC236}">
                  <a16:creationId xmlns:a16="http://schemas.microsoft.com/office/drawing/2014/main" id="{778FF072-DAE3-4193-B636-A06CF491ED07}"/>
                </a:ext>
              </a:extLst>
            </p:cNvPr>
            <p:cNvSpPr/>
            <p:nvPr/>
          </p:nvSpPr>
          <p:spPr>
            <a:xfrm>
              <a:off x="1032918" y="3158915"/>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07376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2EB7237F-55AF-4915-8363-848C312CA4CE}"/>
              </a:ext>
            </a:extLst>
          </p:cNvPr>
          <p:cNvSpPr txBox="1">
            <a:spLocks/>
          </p:cNvSpPr>
          <p:nvPr/>
        </p:nvSpPr>
        <p:spPr>
          <a:xfrm>
            <a:off x="3615281" y="622570"/>
            <a:ext cx="7785536" cy="5447489"/>
          </a:xfrm>
          <a:prstGeom prst="rect">
            <a:avLst/>
          </a:prstGeom>
          <a:noFill/>
          <a:ln w="1016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23" name="Rectangle 22" hidden="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hidden="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2DEF149E-782C-486E-8A04-0727543A1EF3}"/>
              </a:ext>
            </a:extLst>
          </p:cNvPr>
          <p:cNvSpPr txBox="1">
            <a:spLocks/>
          </p:cNvSpPr>
          <p:nvPr/>
        </p:nvSpPr>
        <p:spPr>
          <a:xfrm>
            <a:off x="269174" y="249382"/>
            <a:ext cx="2683785" cy="6388923"/>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22" name="Content Placeholder 2">
            <a:extLst>
              <a:ext uri="{FF2B5EF4-FFF2-40B4-BE49-F238E27FC236}">
                <a16:creationId xmlns:a16="http://schemas.microsoft.com/office/drawing/2014/main" id="{CB2947FA-4923-4313-8F2A-A2A33482CC90}"/>
              </a:ext>
            </a:extLst>
          </p:cNvPr>
          <p:cNvSpPr>
            <a:spLocks noGrp="1"/>
          </p:cNvSpPr>
          <p:nvPr>
            <p:ph idx="1"/>
          </p:nvPr>
        </p:nvSpPr>
        <p:spPr>
          <a:xfrm>
            <a:off x="4576927" y="3425842"/>
            <a:ext cx="5742508" cy="1414614"/>
          </a:xfrm>
        </p:spPr>
        <p:txBody>
          <a:bodyPr anchor="ctr">
            <a:noAutofit/>
          </a:bodyPr>
          <a:lstStyle/>
          <a:p>
            <a:pPr marL="0" lvl="0" indent="0">
              <a:lnSpc>
                <a:spcPct val="100000"/>
              </a:lnSpc>
              <a:buNone/>
            </a:pPr>
            <a:endParaRPr lang="en-US" sz="2000" dirty="0"/>
          </a:p>
          <a:p>
            <a:pPr marL="457200" lvl="1" indent="0">
              <a:buNone/>
            </a:pPr>
            <a:r>
              <a:rPr lang="en-US" b="1" dirty="0">
                <a:hlinkClick r:id="rId3"/>
              </a:rPr>
              <a:t>Connecticut General Statutes (CGS) Sections 22a-1 through 22a-1h</a:t>
            </a:r>
            <a:r>
              <a:rPr lang="en-US" b="1" dirty="0"/>
              <a:t>, </a:t>
            </a:r>
            <a:r>
              <a:rPr lang="en-US" sz="2400" dirty="0"/>
              <a:t>established in 1973 (PA 73-562), and revised in 2002 (PA 02-121):  </a:t>
            </a:r>
          </a:p>
          <a:p>
            <a:pPr marL="457200" lvl="1" indent="0">
              <a:buNone/>
            </a:pPr>
            <a:endParaRPr lang="en-US" dirty="0"/>
          </a:p>
          <a:p>
            <a:pPr marL="457200" lvl="1" indent="0">
              <a:buNone/>
            </a:pPr>
            <a:endParaRPr lang="en-US" dirty="0"/>
          </a:p>
          <a:p>
            <a:pPr marL="457200" lvl="1" indent="0">
              <a:lnSpc>
                <a:spcPct val="100000"/>
              </a:lnSpc>
              <a:spcBef>
                <a:spcPts val="0"/>
              </a:spcBef>
              <a:buNone/>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hlinkClick r:id="rId4"/>
              </a:rPr>
              <a:t>Sections 22a-1a-1 through 22a-1a-12 Regulations of Connecticut State Agencies (RCSA)</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established in 1978, and revised in 2019:</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dirty="0"/>
          </a:p>
          <a:p>
            <a:pPr marL="457200" lvl="1" indent="0">
              <a:buNone/>
            </a:pPr>
            <a:endParaRPr lang="en-US" dirty="0"/>
          </a:p>
          <a:p>
            <a:pPr marL="0" indent="0">
              <a:buNone/>
            </a:pPr>
            <a:endParaRPr lang="en-US" dirty="0"/>
          </a:p>
          <a:p>
            <a:pPr marL="457200" lvl="1" indent="0">
              <a:buNone/>
            </a:pPr>
            <a:r>
              <a:rPr lang="en-US" dirty="0"/>
              <a:t> </a:t>
            </a:r>
          </a:p>
          <a:p>
            <a:endParaRPr lang="en-US" sz="2400" dirty="0"/>
          </a:p>
        </p:txBody>
      </p:sp>
      <p:sp>
        <p:nvSpPr>
          <p:cNvPr id="12" name="Oval 11">
            <a:extLst>
              <a:ext uri="{FF2B5EF4-FFF2-40B4-BE49-F238E27FC236}">
                <a16:creationId xmlns:a16="http://schemas.microsoft.com/office/drawing/2014/main" id="{02EB79BD-D37C-47E4-88EC-2DD215055E62}"/>
              </a:ext>
            </a:extLst>
          </p:cNvPr>
          <p:cNvSpPr/>
          <p:nvPr/>
        </p:nvSpPr>
        <p:spPr>
          <a:xfrm>
            <a:off x="902368" y="976057"/>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Statutory &amp; Regulatory References</a:t>
            </a:r>
          </a:p>
        </p:txBody>
      </p:sp>
      <p:sp>
        <p:nvSpPr>
          <p:cNvPr id="13" name="Oval 12">
            <a:extLst>
              <a:ext uri="{FF2B5EF4-FFF2-40B4-BE49-F238E27FC236}">
                <a16:creationId xmlns:a16="http://schemas.microsoft.com/office/drawing/2014/main" id="{478E689A-2CE4-4889-92EB-FDA8A92BD7A6}"/>
              </a:ext>
            </a:extLst>
          </p:cNvPr>
          <p:cNvSpPr/>
          <p:nvPr/>
        </p:nvSpPr>
        <p:spPr>
          <a:xfrm>
            <a:off x="1032918" y="1110196"/>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98EC289-19DA-4330-AFB1-A842F6CA73C7}"/>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6595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hidden="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hidden="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93301F98-BFA9-4C7F-8060-8DCD8A2FFBE3}"/>
              </a:ext>
            </a:extLst>
          </p:cNvPr>
          <p:cNvSpPr txBox="1">
            <a:spLocks/>
          </p:cNvSpPr>
          <p:nvPr/>
        </p:nvSpPr>
        <p:spPr>
          <a:xfrm>
            <a:off x="269174" y="249382"/>
            <a:ext cx="2683785" cy="6388923"/>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26" name="Rectangle 25">
            <a:extLst>
              <a:ext uri="{FF2B5EF4-FFF2-40B4-BE49-F238E27FC236}">
                <a16:creationId xmlns:a16="http://schemas.microsoft.com/office/drawing/2014/main" id="{7F8D064F-D23A-4293-B1C8-FCC78087637A}"/>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6C98A74-9ED7-4B2C-B118-925BA5919A2E}"/>
              </a:ext>
            </a:extLst>
          </p:cNvPr>
          <p:cNvSpPr txBox="1"/>
          <p:nvPr/>
        </p:nvSpPr>
        <p:spPr>
          <a:xfrm>
            <a:off x="9263365" y="2151044"/>
            <a:ext cx="533352" cy="369332"/>
          </a:xfrm>
          <a:prstGeom prst="rect">
            <a:avLst/>
          </a:prstGeom>
          <a:noFill/>
        </p:spPr>
        <p:txBody>
          <a:bodyPr wrap="square" rtlCol="0">
            <a:spAutoFit/>
          </a:bodyPr>
          <a:lstStyle/>
          <a:p>
            <a:r>
              <a:rPr lang="en-US" dirty="0">
                <a:solidFill>
                  <a:schemeClr val="bg1"/>
                </a:solidFill>
              </a:rPr>
              <a:t>No</a:t>
            </a:r>
          </a:p>
        </p:txBody>
      </p:sp>
      <p:pic>
        <p:nvPicPr>
          <p:cNvPr id="41" name="Picture 40">
            <a:extLst>
              <a:ext uri="{FF2B5EF4-FFF2-40B4-BE49-F238E27FC236}">
                <a16:creationId xmlns:a16="http://schemas.microsoft.com/office/drawing/2014/main" id="{9187CDFD-F1AB-43B6-A199-9D8102E34E4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567246" y="7905672"/>
            <a:ext cx="405540" cy="405540"/>
          </a:xfrm>
          <a:prstGeom prst="rect">
            <a:avLst/>
          </a:prstGeom>
        </p:spPr>
      </p:pic>
      <p:sp>
        <p:nvSpPr>
          <p:cNvPr id="33" name="TextBox 32">
            <a:extLst>
              <a:ext uri="{FF2B5EF4-FFF2-40B4-BE49-F238E27FC236}">
                <a16:creationId xmlns:a16="http://schemas.microsoft.com/office/drawing/2014/main" id="{827C0301-7434-422E-94EC-DFAEF8EFD827}"/>
              </a:ext>
            </a:extLst>
          </p:cNvPr>
          <p:cNvSpPr txBox="1"/>
          <p:nvPr/>
        </p:nvSpPr>
        <p:spPr>
          <a:xfrm>
            <a:off x="9253855" y="2782564"/>
            <a:ext cx="533352" cy="369332"/>
          </a:xfrm>
          <a:prstGeom prst="rect">
            <a:avLst/>
          </a:prstGeom>
          <a:noFill/>
        </p:spPr>
        <p:txBody>
          <a:bodyPr wrap="square" rtlCol="0">
            <a:spAutoFit/>
          </a:bodyPr>
          <a:lstStyle/>
          <a:p>
            <a:r>
              <a:rPr lang="en-US" dirty="0">
                <a:solidFill>
                  <a:schemeClr val="bg1"/>
                </a:solidFill>
              </a:rPr>
              <a:t>No</a:t>
            </a:r>
          </a:p>
        </p:txBody>
      </p:sp>
      <p:sp>
        <p:nvSpPr>
          <p:cNvPr id="38" name="Rectangle: Rounded Corners 37">
            <a:extLst>
              <a:ext uri="{FF2B5EF4-FFF2-40B4-BE49-F238E27FC236}">
                <a16:creationId xmlns:a16="http://schemas.microsoft.com/office/drawing/2014/main" id="{01627A12-6669-41D1-81F0-56BC598DE021}"/>
              </a:ext>
            </a:extLst>
          </p:cNvPr>
          <p:cNvSpPr/>
          <p:nvPr/>
        </p:nvSpPr>
        <p:spPr>
          <a:xfrm>
            <a:off x="7420282" y="400856"/>
            <a:ext cx="4202223" cy="2394027"/>
          </a:xfrm>
          <a:prstGeom prst="roundRect">
            <a:avLst/>
          </a:prstGeom>
          <a:solidFill>
            <a:schemeClr val="tx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An </a:t>
            </a:r>
            <a:r>
              <a:rPr lang="en-US" b="1" dirty="0">
                <a:solidFill>
                  <a:schemeClr val="tx1"/>
                </a:solidFill>
              </a:rPr>
              <a:t>Environmental Impact Evaluation (EIE) </a:t>
            </a:r>
            <a:r>
              <a:rPr lang="en-US" dirty="0">
                <a:solidFill>
                  <a:schemeClr val="tx1"/>
                </a:solidFill>
              </a:rPr>
              <a:t>is a more detailed evaluation of a proposed action, its potential impacts, and reasonable alternatives. (</a:t>
            </a:r>
            <a:r>
              <a:rPr lang="en-US" i="1" dirty="0">
                <a:solidFill>
                  <a:schemeClr val="tx1"/>
                </a:solidFill>
              </a:rPr>
              <a:t>Sec. 22a-1a-8 and 9 of the RCSA</a:t>
            </a:r>
            <a:r>
              <a:rPr lang="en-US" dirty="0">
                <a:solidFill>
                  <a:schemeClr val="tx1"/>
                </a:solidFill>
              </a:rPr>
              <a:t>)</a:t>
            </a:r>
          </a:p>
        </p:txBody>
      </p:sp>
      <p:graphicFrame>
        <p:nvGraphicFramePr>
          <p:cNvPr id="3" name="Diagram 2">
            <a:extLst>
              <a:ext uri="{FF2B5EF4-FFF2-40B4-BE49-F238E27FC236}">
                <a16:creationId xmlns:a16="http://schemas.microsoft.com/office/drawing/2014/main" id="{75C4A51C-2B41-4CCE-A077-E3E9F470340C}"/>
              </a:ext>
            </a:extLst>
          </p:cNvPr>
          <p:cNvGraphicFramePr/>
          <p:nvPr/>
        </p:nvGraphicFramePr>
        <p:xfrm>
          <a:off x="3083509" y="290510"/>
          <a:ext cx="3880145" cy="25808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4" name="Rectangle: Rounded Corners 23">
            <a:extLst>
              <a:ext uri="{FF2B5EF4-FFF2-40B4-BE49-F238E27FC236}">
                <a16:creationId xmlns:a16="http://schemas.microsoft.com/office/drawing/2014/main" id="{9AB6DF8B-B491-4936-8BC4-4A023859833F}"/>
              </a:ext>
            </a:extLst>
          </p:cNvPr>
          <p:cNvSpPr/>
          <p:nvPr/>
        </p:nvSpPr>
        <p:spPr>
          <a:xfrm>
            <a:off x="3675965" y="3120713"/>
            <a:ext cx="7274534" cy="2902514"/>
          </a:xfrm>
          <a:prstGeom prst="roundRect">
            <a:avLst/>
          </a:prstGeom>
          <a:solidFill>
            <a:srgbClr val="8FAA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t>The agency publishes the EIE in the Environmental Monitor and accepts public comments for a minimum of 45 days, and may hold a public informational meeting or be require to do so.</a:t>
            </a:r>
          </a:p>
          <a:p>
            <a:endParaRPr lang="en-US" dirty="0"/>
          </a:p>
          <a:p>
            <a:pPr marL="285750" indent="-285750">
              <a:buFont typeface="Arial" panose="020B0604020202020204" pitchFamily="34" charset="0"/>
              <a:buChar char="•"/>
            </a:pPr>
            <a:r>
              <a:rPr lang="en-US" dirty="0"/>
              <a:t>After the comment period, the agency conducts further analysis or amends the EIE, as necessary, before preparing its </a:t>
            </a:r>
            <a:r>
              <a:rPr lang="en-US" b="1" dirty="0"/>
              <a:t>Record of Decision (ROD)</a:t>
            </a:r>
            <a:r>
              <a:rPr lang="en-US" dirty="0"/>
              <a:t>.</a:t>
            </a:r>
          </a:p>
        </p:txBody>
      </p:sp>
      <p:sp>
        <p:nvSpPr>
          <p:cNvPr id="17" name="Rectangle: Rounded Corners 16">
            <a:extLst>
              <a:ext uri="{FF2B5EF4-FFF2-40B4-BE49-F238E27FC236}">
                <a16:creationId xmlns:a16="http://schemas.microsoft.com/office/drawing/2014/main" id="{EB805138-CB9F-4092-8900-D2420D08F548}"/>
              </a:ext>
            </a:extLst>
          </p:cNvPr>
          <p:cNvSpPr/>
          <p:nvPr/>
        </p:nvSpPr>
        <p:spPr>
          <a:xfrm>
            <a:off x="4096156" y="6282035"/>
            <a:ext cx="2683785" cy="277677"/>
          </a:xfrm>
          <a:prstGeom prst="roundRect">
            <a:avLst/>
          </a:prstGeom>
          <a:solidFill>
            <a:srgbClr val="8FAADC"/>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Up Next: ROD</a:t>
            </a:r>
          </a:p>
        </p:txBody>
      </p:sp>
      <p:sp>
        <p:nvSpPr>
          <p:cNvPr id="20" name="Arrow: Down 19">
            <a:extLst>
              <a:ext uri="{FF2B5EF4-FFF2-40B4-BE49-F238E27FC236}">
                <a16:creationId xmlns:a16="http://schemas.microsoft.com/office/drawing/2014/main" id="{351D5E48-FE09-4BBB-BC8B-92E30A402A79}"/>
              </a:ext>
            </a:extLst>
          </p:cNvPr>
          <p:cNvSpPr/>
          <p:nvPr/>
        </p:nvSpPr>
        <p:spPr>
          <a:xfrm rot="16200000">
            <a:off x="3864214" y="6296963"/>
            <a:ext cx="364680" cy="219803"/>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9A185AC2-8F01-45CC-A40B-170B85D72538}"/>
              </a:ext>
            </a:extLst>
          </p:cNvPr>
          <p:cNvGrpSpPr/>
          <p:nvPr/>
        </p:nvGrpSpPr>
        <p:grpSpPr>
          <a:xfrm>
            <a:off x="873956" y="2000138"/>
            <a:ext cx="2671458" cy="2671458"/>
            <a:chOff x="902368" y="3024776"/>
            <a:chExt cx="2671458" cy="2671458"/>
          </a:xfrm>
        </p:grpSpPr>
        <p:sp>
          <p:nvSpPr>
            <p:cNvPr id="28" name="Oval 27">
              <a:extLst>
                <a:ext uri="{FF2B5EF4-FFF2-40B4-BE49-F238E27FC236}">
                  <a16:creationId xmlns:a16="http://schemas.microsoft.com/office/drawing/2014/main" id="{AB7FEB7A-B393-441F-9C17-214521D2DAED}"/>
                </a:ext>
              </a:extLst>
            </p:cNvPr>
            <p:cNvSpPr/>
            <p:nvPr/>
          </p:nvSpPr>
          <p:spPr>
            <a:xfrm>
              <a:off x="902368" y="3024776"/>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Understanding the CEPA Process</a:t>
              </a:r>
            </a:p>
          </p:txBody>
        </p:sp>
        <p:sp>
          <p:nvSpPr>
            <p:cNvPr id="29" name="Oval 28">
              <a:extLst>
                <a:ext uri="{FF2B5EF4-FFF2-40B4-BE49-F238E27FC236}">
                  <a16:creationId xmlns:a16="http://schemas.microsoft.com/office/drawing/2014/main" id="{8FC3CFE1-162C-46A3-A534-D50D52C3B4D7}"/>
                </a:ext>
              </a:extLst>
            </p:cNvPr>
            <p:cNvSpPr/>
            <p:nvPr/>
          </p:nvSpPr>
          <p:spPr>
            <a:xfrm>
              <a:off x="1032918" y="3158915"/>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53216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hidden="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hidden="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93301F98-BFA9-4C7F-8060-8DCD8A2FFBE3}"/>
              </a:ext>
            </a:extLst>
          </p:cNvPr>
          <p:cNvSpPr txBox="1">
            <a:spLocks/>
          </p:cNvSpPr>
          <p:nvPr/>
        </p:nvSpPr>
        <p:spPr>
          <a:xfrm>
            <a:off x="269174" y="249382"/>
            <a:ext cx="2683785" cy="6388923"/>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26" name="Rectangle 25">
            <a:extLst>
              <a:ext uri="{FF2B5EF4-FFF2-40B4-BE49-F238E27FC236}">
                <a16:creationId xmlns:a16="http://schemas.microsoft.com/office/drawing/2014/main" id="{7F8D064F-D23A-4293-B1C8-FCC78087637A}"/>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6C98A74-9ED7-4B2C-B118-925BA5919A2E}"/>
              </a:ext>
            </a:extLst>
          </p:cNvPr>
          <p:cNvSpPr txBox="1"/>
          <p:nvPr/>
        </p:nvSpPr>
        <p:spPr>
          <a:xfrm>
            <a:off x="9263365" y="2151044"/>
            <a:ext cx="533352" cy="369332"/>
          </a:xfrm>
          <a:prstGeom prst="rect">
            <a:avLst/>
          </a:prstGeom>
          <a:noFill/>
        </p:spPr>
        <p:txBody>
          <a:bodyPr wrap="square" rtlCol="0">
            <a:spAutoFit/>
          </a:bodyPr>
          <a:lstStyle/>
          <a:p>
            <a:r>
              <a:rPr lang="en-US" dirty="0">
                <a:solidFill>
                  <a:schemeClr val="bg1"/>
                </a:solidFill>
              </a:rPr>
              <a:t>No</a:t>
            </a:r>
          </a:p>
        </p:txBody>
      </p:sp>
      <p:pic>
        <p:nvPicPr>
          <p:cNvPr id="41" name="Picture 40">
            <a:extLst>
              <a:ext uri="{FF2B5EF4-FFF2-40B4-BE49-F238E27FC236}">
                <a16:creationId xmlns:a16="http://schemas.microsoft.com/office/drawing/2014/main" id="{9187CDFD-F1AB-43B6-A199-9D8102E34E4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567246" y="7905672"/>
            <a:ext cx="405540" cy="405540"/>
          </a:xfrm>
          <a:prstGeom prst="rect">
            <a:avLst/>
          </a:prstGeom>
        </p:spPr>
      </p:pic>
      <p:sp>
        <p:nvSpPr>
          <p:cNvPr id="33" name="TextBox 32">
            <a:extLst>
              <a:ext uri="{FF2B5EF4-FFF2-40B4-BE49-F238E27FC236}">
                <a16:creationId xmlns:a16="http://schemas.microsoft.com/office/drawing/2014/main" id="{827C0301-7434-422E-94EC-DFAEF8EFD827}"/>
              </a:ext>
            </a:extLst>
          </p:cNvPr>
          <p:cNvSpPr txBox="1"/>
          <p:nvPr/>
        </p:nvSpPr>
        <p:spPr>
          <a:xfrm>
            <a:off x="9253855" y="2782564"/>
            <a:ext cx="533352" cy="369332"/>
          </a:xfrm>
          <a:prstGeom prst="rect">
            <a:avLst/>
          </a:prstGeom>
          <a:noFill/>
        </p:spPr>
        <p:txBody>
          <a:bodyPr wrap="square" rtlCol="0">
            <a:spAutoFit/>
          </a:bodyPr>
          <a:lstStyle/>
          <a:p>
            <a:r>
              <a:rPr lang="en-US" dirty="0">
                <a:solidFill>
                  <a:schemeClr val="bg1"/>
                </a:solidFill>
              </a:rPr>
              <a:t>No</a:t>
            </a:r>
          </a:p>
        </p:txBody>
      </p:sp>
      <p:sp>
        <p:nvSpPr>
          <p:cNvPr id="38" name="Rectangle: Rounded Corners 37">
            <a:extLst>
              <a:ext uri="{FF2B5EF4-FFF2-40B4-BE49-F238E27FC236}">
                <a16:creationId xmlns:a16="http://schemas.microsoft.com/office/drawing/2014/main" id="{01627A12-6669-41D1-81F0-56BC598DE021}"/>
              </a:ext>
            </a:extLst>
          </p:cNvPr>
          <p:cNvSpPr/>
          <p:nvPr/>
        </p:nvSpPr>
        <p:spPr>
          <a:xfrm>
            <a:off x="7420282" y="400856"/>
            <a:ext cx="4202223" cy="2394027"/>
          </a:xfrm>
          <a:prstGeom prst="roundRect">
            <a:avLst/>
          </a:prstGeom>
          <a:solidFill>
            <a:schemeClr val="tx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The </a:t>
            </a:r>
            <a:r>
              <a:rPr lang="en-US" b="1" dirty="0">
                <a:solidFill>
                  <a:schemeClr val="tx1"/>
                </a:solidFill>
              </a:rPr>
              <a:t>Record of Decision (ROD) </a:t>
            </a:r>
            <a:r>
              <a:rPr lang="en-US" dirty="0">
                <a:solidFill>
                  <a:schemeClr val="tx1"/>
                </a:solidFill>
              </a:rPr>
              <a:t>is the agency’s determination whether or not to proceed with the proposed action. (</a:t>
            </a:r>
            <a:r>
              <a:rPr lang="en-US" i="1" dirty="0">
                <a:solidFill>
                  <a:schemeClr val="tx1"/>
                </a:solidFill>
              </a:rPr>
              <a:t>Section 22a-1a-10 of the RCSA</a:t>
            </a:r>
            <a:r>
              <a:rPr lang="en-US" dirty="0">
                <a:solidFill>
                  <a:schemeClr val="tx1"/>
                </a:solidFill>
              </a:rPr>
              <a:t>).</a:t>
            </a:r>
          </a:p>
          <a:p>
            <a:endParaRPr lang="en-US" dirty="0">
              <a:solidFill>
                <a:schemeClr val="tx1"/>
              </a:solidFill>
            </a:endParaRPr>
          </a:p>
        </p:txBody>
      </p:sp>
      <p:graphicFrame>
        <p:nvGraphicFramePr>
          <p:cNvPr id="3" name="Diagram 2">
            <a:extLst>
              <a:ext uri="{FF2B5EF4-FFF2-40B4-BE49-F238E27FC236}">
                <a16:creationId xmlns:a16="http://schemas.microsoft.com/office/drawing/2014/main" id="{75C4A51C-2B41-4CCE-A077-E3E9F470340C}"/>
              </a:ext>
            </a:extLst>
          </p:cNvPr>
          <p:cNvGraphicFramePr/>
          <p:nvPr>
            <p:extLst>
              <p:ext uri="{D42A27DB-BD31-4B8C-83A1-F6EECF244321}">
                <p14:modId xmlns:p14="http://schemas.microsoft.com/office/powerpoint/2010/main" val="2089966945"/>
              </p:ext>
            </p:extLst>
          </p:nvPr>
        </p:nvGraphicFramePr>
        <p:xfrm>
          <a:off x="3083509" y="290510"/>
          <a:ext cx="3880145" cy="25808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6" name="Group 15">
            <a:extLst>
              <a:ext uri="{FF2B5EF4-FFF2-40B4-BE49-F238E27FC236}">
                <a16:creationId xmlns:a16="http://schemas.microsoft.com/office/drawing/2014/main" id="{EC2804C2-5861-40B4-A5A4-640E1E77F6A6}"/>
              </a:ext>
            </a:extLst>
          </p:cNvPr>
          <p:cNvGrpSpPr/>
          <p:nvPr/>
        </p:nvGrpSpPr>
        <p:grpSpPr>
          <a:xfrm>
            <a:off x="873956" y="2000138"/>
            <a:ext cx="2671458" cy="2671458"/>
            <a:chOff x="902368" y="3024776"/>
            <a:chExt cx="2671458" cy="2671458"/>
          </a:xfrm>
        </p:grpSpPr>
        <p:sp>
          <p:nvSpPr>
            <p:cNvPr id="17" name="Oval 16">
              <a:extLst>
                <a:ext uri="{FF2B5EF4-FFF2-40B4-BE49-F238E27FC236}">
                  <a16:creationId xmlns:a16="http://schemas.microsoft.com/office/drawing/2014/main" id="{857FED7C-ACB0-4AEA-8D9B-2D962271014E}"/>
                </a:ext>
              </a:extLst>
            </p:cNvPr>
            <p:cNvSpPr/>
            <p:nvPr/>
          </p:nvSpPr>
          <p:spPr>
            <a:xfrm>
              <a:off x="902368" y="3024776"/>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Understanding the CEPA Process</a:t>
              </a:r>
            </a:p>
          </p:txBody>
        </p:sp>
        <p:sp>
          <p:nvSpPr>
            <p:cNvPr id="18" name="Oval 17">
              <a:extLst>
                <a:ext uri="{FF2B5EF4-FFF2-40B4-BE49-F238E27FC236}">
                  <a16:creationId xmlns:a16="http://schemas.microsoft.com/office/drawing/2014/main" id="{3C405CA7-CFC8-4F6F-9CB1-204FF9AD2419}"/>
                </a:ext>
              </a:extLst>
            </p:cNvPr>
            <p:cNvSpPr/>
            <p:nvPr/>
          </p:nvSpPr>
          <p:spPr>
            <a:xfrm>
              <a:off x="1032918" y="3158915"/>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7913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hidden="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hidden="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93301F98-BFA9-4C7F-8060-8DCD8A2FFBE3}"/>
              </a:ext>
            </a:extLst>
          </p:cNvPr>
          <p:cNvSpPr txBox="1">
            <a:spLocks/>
          </p:cNvSpPr>
          <p:nvPr/>
        </p:nvSpPr>
        <p:spPr>
          <a:xfrm>
            <a:off x="269174" y="249382"/>
            <a:ext cx="2683785" cy="6388923"/>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26" name="Rectangle 25">
            <a:extLst>
              <a:ext uri="{FF2B5EF4-FFF2-40B4-BE49-F238E27FC236}">
                <a16:creationId xmlns:a16="http://schemas.microsoft.com/office/drawing/2014/main" id="{7F8D064F-D23A-4293-B1C8-FCC78087637A}"/>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6C98A74-9ED7-4B2C-B118-925BA5919A2E}"/>
              </a:ext>
            </a:extLst>
          </p:cNvPr>
          <p:cNvSpPr txBox="1"/>
          <p:nvPr/>
        </p:nvSpPr>
        <p:spPr>
          <a:xfrm>
            <a:off x="9263365" y="2151044"/>
            <a:ext cx="533352" cy="369332"/>
          </a:xfrm>
          <a:prstGeom prst="rect">
            <a:avLst/>
          </a:prstGeom>
          <a:noFill/>
        </p:spPr>
        <p:txBody>
          <a:bodyPr wrap="square" rtlCol="0">
            <a:spAutoFit/>
          </a:bodyPr>
          <a:lstStyle/>
          <a:p>
            <a:r>
              <a:rPr lang="en-US" dirty="0">
                <a:solidFill>
                  <a:schemeClr val="bg1"/>
                </a:solidFill>
              </a:rPr>
              <a:t>No</a:t>
            </a:r>
          </a:p>
        </p:txBody>
      </p:sp>
      <p:pic>
        <p:nvPicPr>
          <p:cNvPr id="41" name="Picture 40">
            <a:extLst>
              <a:ext uri="{FF2B5EF4-FFF2-40B4-BE49-F238E27FC236}">
                <a16:creationId xmlns:a16="http://schemas.microsoft.com/office/drawing/2014/main" id="{9187CDFD-F1AB-43B6-A199-9D8102E34E4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567246" y="7905672"/>
            <a:ext cx="405540" cy="405540"/>
          </a:xfrm>
          <a:prstGeom prst="rect">
            <a:avLst/>
          </a:prstGeom>
        </p:spPr>
      </p:pic>
      <p:sp>
        <p:nvSpPr>
          <p:cNvPr id="33" name="TextBox 32">
            <a:extLst>
              <a:ext uri="{FF2B5EF4-FFF2-40B4-BE49-F238E27FC236}">
                <a16:creationId xmlns:a16="http://schemas.microsoft.com/office/drawing/2014/main" id="{827C0301-7434-422E-94EC-DFAEF8EFD827}"/>
              </a:ext>
            </a:extLst>
          </p:cNvPr>
          <p:cNvSpPr txBox="1"/>
          <p:nvPr/>
        </p:nvSpPr>
        <p:spPr>
          <a:xfrm>
            <a:off x="9253855" y="2782564"/>
            <a:ext cx="533352" cy="369332"/>
          </a:xfrm>
          <a:prstGeom prst="rect">
            <a:avLst/>
          </a:prstGeom>
          <a:noFill/>
        </p:spPr>
        <p:txBody>
          <a:bodyPr wrap="square" rtlCol="0">
            <a:spAutoFit/>
          </a:bodyPr>
          <a:lstStyle/>
          <a:p>
            <a:r>
              <a:rPr lang="en-US" dirty="0">
                <a:solidFill>
                  <a:schemeClr val="bg1"/>
                </a:solidFill>
              </a:rPr>
              <a:t>No</a:t>
            </a:r>
          </a:p>
        </p:txBody>
      </p:sp>
      <p:sp>
        <p:nvSpPr>
          <p:cNvPr id="38" name="Rectangle: Rounded Corners 37">
            <a:extLst>
              <a:ext uri="{FF2B5EF4-FFF2-40B4-BE49-F238E27FC236}">
                <a16:creationId xmlns:a16="http://schemas.microsoft.com/office/drawing/2014/main" id="{01627A12-6669-41D1-81F0-56BC598DE021}"/>
              </a:ext>
            </a:extLst>
          </p:cNvPr>
          <p:cNvSpPr/>
          <p:nvPr/>
        </p:nvSpPr>
        <p:spPr>
          <a:xfrm>
            <a:off x="7420282" y="400856"/>
            <a:ext cx="4202223" cy="2394027"/>
          </a:xfrm>
          <a:prstGeom prst="roundRect">
            <a:avLst/>
          </a:prstGeom>
          <a:solidFill>
            <a:schemeClr val="tx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The </a:t>
            </a:r>
            <a:r>
              <a:rPr lang="en-US" b="1" dirty="0">
                <a:solidFill>
                  <a:schemeClr val="tx1"/>
                </a:solidFill>
              </a:rPr>
              <a:t>Record of Decision (ROD) </a:t>
            </a:r>
            <a:r>
              <a:rPr lang="en-US" dirty="0">
                <a:solidFill>
                  <a:schemeClr val="tx1"/>
                </a:solidFill>
              </a:rPr>
              <a:t>is the agency’s determination whether or not to proceed with the proposed action. (</a:t>
            </a:r>
            <a:r>
              <a:rPr lang="en-US" i="1" dirty="0">
                <a:solidFill>
                  <a:schemeClr val="tx1"/>
                </a:solidFill>
              </a:rPr>
              <a:t>Section 22a-1a-10 of the RCSA</a:t>
            </a:r>
            <a:r>
              <a:rPr lang="en-US" dirty="0">
                <a:solidFill>
                  <a:schemeClr val="tx1"/>
                </a:solidFill>
              </a:rPr>
              <a:t>).</a:t>
            </a:r>
          </a:p>
          <a:p>
            <a:endParaRPr lang="en-US" dirty="0">
              <a:solidFill>
                <a:schemeClr val="tx1"/>
              </a:solidFill>
            </a:endParaRPr>
          </a:p>
        </p:txBody>
      </p:sp>
      <p:graphicFrame>
        <p:nvGraphicFramePr>
          <p:cNvPr id="3" name="Diagram 2">
            <a:extLst>
              <a:ext uri="{FF2B5EF4-FFF2-40B4-BE49-F238E27FC236}">
                <a16:creationId xmlns:a16="http://schemas.microsoft.com/office/drawing/2014/main" id="{75C4A51C-2B41-4CCE-A077-E3E9F470340C}"/>
              </a:ext>
            </a:extLst>
          </p:cNvPr>
          <p:cNvGraphicFramePr/>
          <p:nvPr/>
        </p:nvGraphicFramePr>
        <p:xfrm>
          <a:off x="3083509" y="290510"/>
          <a:ext cx="3880145" cy="25808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4" name="Rectangle: Rounded Corners 23">
            <a:extLst>
              <a:ext uri="{FF2B5EF4-FFF2-40B4-BE49-F238E27FC236}">
                <a16:creationId xmlns:a16="http://schemas.microsoft.com/office/drawing/2014/main" id="{BECFA60B-F646-4A5D-A43D-ACF25D36CC8A}"/>
              </a:ext>
            </a:extLst>
          </p:cNvPr>
          <p:cNvSpPr/>
          <p:nvPr/>
        </p:nvSpPr>
        <p:spPr>
          <a:xfrm>
            <a:off x="3675965" y="3044264"/>
            <a:ext cx="7274534" cy="3101665"/>
          </a:xfrm>
          <a:prstGeom prst="roundRect">
            <a:avLst/>
          </a:prstGeom>
          <a:solidFill>
            <a:srgbClr val="8FAA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t>The agency’s ROD shall include:</a:t>
            </a:r>
          </a:p>
          <a:p>
            <a:pPr marL="742950" lvl="1" indent="-285750">
              <a:buFont typeface="Arial" panose="020B0604020202020204" pitchFamily="34" charset="0"/>
              <a:buChar char="•"/>
            </a:pPr>
            <a:r>
              <a:rPr lang="en-US" dirty="0"/>
              <a:t>The decision whether to proceed with the action;</a:t>
            </a:r>
          </a:p>
          <a:p>
            <a:pPr marL="742950" lvl="1" indent="-285750">
              <a:buFont typeface="Arial" panose="020B0604020202020204" pitchFamily="34" charset="0"/>
              <a:buChar char="•"/>
            </a:pPr>
            <a:r>
              <a:rPr lang="en-US" dirty="0"/>
              <a:t>Any mitigation measures;</a:t>
            </a:r>
          </a:p>
          <a:p>
            <a:pPr marL="742950" lvl="1" indent="-285750">
              <a:buFont typeface="Arial" panose="020B0604020202020204" pitchFamily="34" charset="0"/>
              <a:buChar char="•"/>
            </a:pPr>
            <a:r>
              <a:rPr lang="en-US" dirty="0"/>
              <a:t>A summary of any consultations or comments/responses with interested parties; </a:t>
            </a:r>
          </a:p>
          <a:p>
            <a:pPr lvl="1"/>
            <a:endParaRPr lang="en-US" dirty="0"/>
          </a:p>
          <a:p>
            <a:pPr marL="285750" indent="-285750">
              <a:buFont typeface="Arial" panose="020B0604020202020204" pitchFamily="34" charset="0"/>
              <a:buChar char="•"/>
            </a:pPr>
            <a:r>
              <a:rPr lang="en-US" dirty="0"/>
              <a:t>The agency shall submit the EIE and ROD to OPM for a </a:t>
            </a:r>
            <a:r>
              <a:rPr lang="en-US" b="1" dirty="0"/>
              <a:t>determination of adequacy</a:t>
            </a:r>
            <a:r>
              <a:rPr lang="en-US" dirty="0"/>
              <a:t>, and shall also publish the ROD to the Environmental Monitor.</a:t>
            </a:r>
          </a:p>
        </p:txBody>
      </p:sp>
      <p:sp>
        <p:nvSpPr>
          <p:cNvPr id="17" name="Rectangle: Rounded Corners 16">
            <a:extLst>
              <a:ext uri="{FF2B5EF4-FFF2-40B4-BE49-F238E27FC236}">
                <a16:creationId xmlns:a16="http://schemas.microsoft.com/office/drawing/2014/main" id="{09A307ED-B36D-4E3D-976E-24557DAE8B0F}"/>
              </a:ext>
            </a:extLst>
          </p:cNvPr>
          <p:cNvSpPr/>
          <p:nvPr/>
        </p:nvSpPr>
        <p:spPr>
          <a:xfrm>
            <a:off x="4003287" y="6282035"/>
            <a:ext cx="3100039" cy="277677"/>
          </a:xfrm>
          <a:prstGeom prst="roundRect">
            <a:avLst/>
          </a:prstGeom>
          <a:solidFill>
            <a:srgbClr val="8FAADC"/>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Up Next: OPM’s Determination</a:t>
            </a:r>
          </a:p>
        </p:txBody>
      </p:sp>
      <p:sp>
        <p:nvSpPr>
          <p:cNvPr id="20" name="Arrow: Down 19">
            <a:extLst>
              <a:ext uri="{FF2B5EF4-FFF2-40B4-BE49-F238E27FC236}">
                <a16:creationId xmlns:a16="http://schemas.microsoft.com/office/drawing/2014/main" id="{899451EB-19EB-4996-A72B-DAD60B5A14AF}"/>
              </a:ext>
            </a:extLst>
          </p:cNvPr>
          <p:cNvSpPr/>
          <p:nvPr/>
        </p:nvSpPr>
        <p:spPr>
          <a:xfrm rot="16200000">
            <a:off x="3745879" y="6296963"/>
            <a:ext cx="364680" cy="219803"/>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CEFC06B2-C717-4AA1-A1B8-D5D9D3179911}"/>
              </a:ext>
            </a:extLst>
          </p:cNvPr>
          <p:cNvGrpSpPr/>
          <p:nvPr/>
        </p:nvGrpSpPr>
        <p:grpSpPr>
          <a:xfrm>
            <a:off x="873956" y="2000138"/>
            <a:ext cx="2671458" cy="2671458"/>
            <a:chOff x="902368" y="3024776"/>
            <a:chExt cx="2671458" cy="2671458"/>
          </a:xfrm>
        </p:grpSpPr>
        <p:sp>
          <p:nvSpPr>
            <p:cNvPr id="28" name="Oval 27">
              <a:extLst>
                <a:ext uri="{FF2B5EF4-FFF2-40B4-BE49-F238E27FC236}">
                  <a16:creationId xmlns:a16="http://schemas.microsoft.com/office/drawing/2014/main" id="{689E3EB0-AE42-48C4-A121-67C36B1C60A1}"/>
                </a:ext>
              </a:extLst>
            </p:cNvPr>
            <p:cNvSpPr/>
            <p:nvPr/>
          </p:nvSpPr>
          <p:spPr>
            <a:xfrm>
              <a:off x="902368" y="3024776"/>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Understanding the CEPA Process</a:t>
              </a:r>
            </a:p>
          </p:txBody>
        </p:sp>
        <p:sp>
          <p:nvSpPr>
            <p:cNvPr id="29" name="Oval 28">
              <a:extLst>
                <a:ext uri="{FF2B5EF4-FFF2-40B4-BE49-F238E27FC236}">
                  <a16:creationId xmlns:a16="http://schemas.microsoft.com/office/drawing/2014/main" id="{1D04EF32-58DB-4C00-A107-4C7BCF106745}"/>
                </a:ext>
              </a:extLst>
            </p:cNvPr>
            <p:cNvSpPr/>
            <p:nvPr/>
          </p:nvSpPr>
          <p:spPr>
            <a:xfrm>
              <a:off x="1032918" y="3158915"/>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78806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hidden="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hidden="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93301F98-BFA9-4C7F-8060-8DCD8A2FFBE3}"/>
              </a:ext>
            </a:extLst>
          </p:cNvPr>
          <p:cNvSpPr txBox="1">
            <a:spLocks/>
          </p:cNvSpPr>
          <p:nvPr/>
        </p:nvSpPr>
        <p:spPr>
          <a:xfrm>
            <a:off x="269174" y="249382"/>
            <a:ext cx="2683785" cy="6388923"/>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26" name="Rectangle 25">
            <a:extLst>
              <a:ext uri="{FF2B5EF4-FFF2-40B4-BE49-F238E27FC236}">
                <a16:creationId xmlns:a16="http://schemas.microsoft.com/office/drawing/2014/main" id="{7F8D064F-D23A-4293-B1C8-FCC78087637A}"/>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6C98A74-9ED7-4B2C-B118-925BA5919A2E}"/>
              </a:ext>
            </a:extLst>
          </p:cNvPr>
          <p:cNvSpPr txBox="1"/>
          <p:nvPr/>
        </p:nvSpPr>
        <p:spPr>
          <a:xfrm>
            <a:off x="9263365" y="2151044"/>
            <a:ext cx="533352" cy="369332"/>
          </a:xfrm>
          <a:prstGeom prst="rect">
            <a:avLst/>
          </a:prstGeom>
          <a:noFill/>
        </p:spPr>
        <p:txBody>
          <a:bodyPr wrap="square" rtlCol="0">
            <a:spAutoFit/>
          </a:bodyPr>
          <a:lstStyle/>
          <a:p>
            <a:r>
              <a:rPr lang="en-US" dirty="0">
                <a:solidFill>
                  <a:schemeClr val="bg1"/>
                </a:solidFill>
              </a:rPr>
              <a:t>No</a:t>
            </a:r>
          </a:p>
        </p:txBody>
      </p:sp>
      <p:pic>
        <p:nvPicPr>
          <p:cNvPr id="41" name="Picture 40">
            <a:extLst>
              <a:ext uri="{FF2B5EF4-FFF2-40B4-BE49-F238E27FC236}">
                <a16:creationId xmlns:a16="http://schemas.microsoft.com/office/drawing/2014/main" id="{9187CDFD-F1AB-43B6-A199-9D8102E34E4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567246" y="7905672"/>
            <a:ext cx="405540" cy="405540"/>
          </a:xfrm>
          <a:prstGeom prst="rect">
            <a:avLst/>
          </a:prstGeom>
        </p:spPr>
      </p:pic>
      <p:sp>
        <p:nvSpPr>
          <p:cNvPr id="33" name="TextBox 32">
            <a:extLst>
              <a:ext uri="{FF2B5EF4-FFF2-40B4-BE49-F238E27FC236}">
                <a16:creationId xmlns:a16="http://schemas.microsoft.com/office/drawing/2014/main" id="{827C0301-7434-422E-94EC-DFAEF8EFD827}"/>
              </a:ext>
            </a:extLst>
          </p:cNvPr>
          <p:cNvSpPr txBox="1"/>
          <p:nvPr/>
        </p:nvSpPr>
        <p:spPr>
          <a:xfrm>
            <a:off x="9253855" y="2782564"/>
            <a:ext cx="533352" cy="369332"/>
          </a:xfrm>
          <a:prstGeom prst="rect">
            <a:avLst/>
          </a:prstGeom>
          <a:noFill/>
        </p:spPr>
        <p:txBody>
          <a:bodyPr wrap="square" rtlCol="0">
            <a:spAutoFit/>
          </a:bodyPr>
          <a:lstStyle/>
          <a:p>
            <a:r>
              <a:rPr lang="en-US" dirty="0">
                <a:solidFill>
                  <a:schemeClr val="bg1"/>
                </a:solidFill>
              </a:rPr>
              <a:t>No</a:t>
            </a:r>
          </a:p>
        </p:txBody>
      </p:sp>
      <p:sp>
        <p:nvSpPr>
          <p:cNvPr id="38" name="Rectangle: Rounded Corners 37">
            <a:extLst>
              <a:ext uri="{FF2B5EF4-FFF2-40B4-BE49-F238E27FC236}">
                <a16:creationId xmlns:a16="http://schemas.microsoft.com/office/drawing/2014/main" id="{01627A12-6669-41D1-81F0-56BC598DE021}"/>
              </a:ext>
            </a:extLst>
          </p:cNvPr>
          <p:cNvSpPr/>
          <p:nvPr/>
        </p:nvSpPr>
        <p:spPr>
          <a:xfrm>
            <a:off x="7420282" y="400856"/>
            <a:ext cx="4202223" cy="2394027"/>
          </a:xfrm>
          <a:prstGeom prst="roundRect">
            <a:avLst/>
          </a:prstGeom>
          <a:solidFill>
            <a:schemeClr val="tx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OPM shall review the content of the EIE and ROD, and the associated process, to determine if it satisfies the requirements of CEPA.</a:t>
            </a:r>
          </a:p>
          <a:p>
            <a:pPr algn="ctr"/>
            <a:endParaRPr lang="en-US" dirty="0">
              <a:solidFill>
                <a:schemeClr val="tx1"/>
              </a:solidFill>
            </a:endParaRPr>
          </a:p>
          <a:p>
            <a:pPr algn="ctr"/>
            <a:r>
              <a:rPr lang="en-US" dirty="0">
                <a:solidFill>
                  <a:schemeClr val="tx1"/>
                </a:solidFill>
              </a:rPr>
              <a:t>OPM shall publish its determination to the Environmental Monitor.</a:t>
            </a:r>
          </a:p>
        </p:txBody>
      </p:sp>
      <p:sp>
        <p:nvSpPr>
          <p:cNvPr id="48" name="Freeform: Shape 47">
            <a:extLst>
              <a:ext uri="{FF2B5EF4-FFF2-40B4-BE49-F238E27FC236}">
                <a16:creationId xmlns:a16="http://schemas.microsoft.com/office/drawing/2014/main" id="{45A1D127-39FA-4FB3-B27A-3E2CB2332304}"/>
              </a:ext>
            </a:extLst>
          </p:cNvPr>
          <p:cNvSpPr/>
          <p:nvPr/>
        </p:nvSpPr>
        <p:spPr>
          <a:xfrm>
            <a:off x="3844850" y="3263770"/>
            <a:ext cx="7778540" cy="402709"/>
          </a:xfrm>
          <a:custGeom>
            <a:avLst/>
            <a:gdLst>
              <a:gd name="connsiteX0" fmla="*/ 0 w 2244328"/>
              <a:gd name="connsiteY0" fmla="*/ 83316 h 833161"/>
              <a:gd name="connsiteX1" fmla="*/ 83316 w 2244328"/>
              <a:gd name="connsiteY1" fmla="*/ 0 h 833161"/>
              <a:gd name="connsiteX2" fmla="*/ 2161012 w 2244328"/>
              <a:gd name="connsiteY2" fmla="*/ 0 h 833161"/>
              <a:gd name="connsiteX3" fmla="*/ 2244328 w 2244328"/>
              <a:gd name="connsiteY3" fmla="*/ 83316 h 833161"/>
              <a:gd name="connsiteX4" fmla="*/ 2244328 w 2244328"/>
              <a:gd name="connsiteY4" fmla="*/ 749845 h 833161"/>
              <a:gd name="connsiteX5" fmla="*/ 2161012 w 2244328"/>
              <a:gd name="connsiteY5" fmla="*/ 833161 h 833161"/>
              <a:gd name="connsiteX6" fmla="*/ 83316 w 2244328"/>
              <a:gd name="connsiteY6" fmla="*/ 833161 h 833161"/>
              <a:gd name="connsiteX7" fmla="*/ 0 w 2244328"/>
              <a:gd name="connsiteY7" fmla="*/ 749845 h 833161"/>
              <a:gd name="connsiteX8" fmla="*/ 0 w 2244328"/>
              <a:gd name="connsiteY8" fmla="*/ 83316 h 83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328" h="833161">
                <a:moveTo>
                  <a:pt x="0" y="83316"/>
                </a:moveTo>
                <a:cubicBezTo>
                  <a:pt x="0" y="37302"/>
                  <a:pt x="37302" y="0"/>
                  <a:pt x="83316" y="0"/>
                </a:cubicBezTo>
                <a:lnTo>
                  <a:pt x="2161012" y="0"/>
                </a:lnTo>
                <a:cubicBezTo>
                  <a:pt x="2207026" y="0"/>
                  <a:pt x="2244328" y="37302"/>
                  <a:pt x="2244328" y="83316"/>
                </a:cubicBezTo>
                <a:lnTo>
                  <a:pt x="2244328" y="749845"/>
                </a:lnTo>
                <a:cubicBezTo>
                  <a:pt x="2244328" y="795859"/>
                  <a:pt x="2207026" y="833161"/>
                  <a:pt x="2161012" y="833161"/>
                </a:cubicBezTo>
                <a:lnTo>
                  <a:pt x="83316" y="833161"/>
                </a:lnTo>
                <a:cubicBezTo>
                  <a:pt x="37302" y="833161"/>
                  <a:pt x="0" y="795859"/>
                  <a:pt x="0" y="749845"/>
                </a:cubicBezTo>
                <a:lnTo>
                  <a:pt x="0" y="83316"/>
                </a:lnTo>
                <a:close/>
              </a:path>
            </a:pathLst>
          </a:custGeom>
          <a:solidFill>
            <a:srgbClr val="2F528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82" tIns="92982" rIns="92982" bIns="92982" numCol="1" spcCol="1270" anchor="ctr" anchorCtr="0">
            <a:noAutofit/>
          </a:bodyPr>
          <a:lstStyle/>
          <a:p>
            <a:pPr algn="ctr"/>
            <a:r>
              <a:rPr lang="en-US" dirty="0"/>
              <a:t>OPM reviews the EIE and ROD to determine adequacy.</a:t>
            </a:r>
          </a:p>
        </p:txBody>
      </p:sp>
      <p:graphicFrame>
        <p:nvGraphicFramePr>
          <p:cNvPr id="3" name="Diagram 2">
            <a:extLst>
              <a:ext uri="{FF2B5EF4-FFF2-40B4-BE49-F238E27FC236}">
                <a16:creationId xmlns:a16="http://schemas.microsoft.com/office/drawing/2014/main" id="{75C4A51C-2B41-4CCE-A077-E3E9F470340C}"/>
              </a:ext>
            </a:extLst>
          </p:cNvPr>
          <p:cNvGraphicFramePr/>
          <p:nvPr>
            <p:extLst>
              <p:ext uri="{D42A27DB-BD31-4B8C-83A1-F6EECF244321}">
                <p14:modId xmlns:p14="http://schemas.microsoft.com/office/powerpoint/2010/main" val="2832027733"/>
              </p:ext>
            </p:extLst>
          </p:nvPr>
        </p:nvGraphicFramePr>
        <p:xfrm>
          <a:off x="3083509" y="290510"/>
          <a:ext cx="3880145" cy="25808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4" name="Arrow: Down 23">
            <a:extLst>
              <a:ext uri="{FF2B5EF4-FFF2-40B4-BE49-F238E27FC236}">
                <a16:creationId xmlns:a16="http://schemas.microsoft.com/office/drawing/2014/main" id="{E9DE9C56-1F2F-486C-BA2F-0C4811B52595}"/>
              </a:ext>
            </a:extLst>
          </p:cNvPr>
          <p:cNvSpPr/>
          <p:nvPr/>
        </p:nvSpPr>
        <p:spPr>
          <a:xfrm>
            <a:off x="6304975" y="2723580"/>
            <a:ext cx="755278" cy="615917"/>
          </a:xfrm>
          <a:prstGeom prst="downArrow">
            <a:avLst/>
          </a:prstGeom>
          <a:solidFill>
            <a:srgbClr val="70AD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700F385D-1200-4A50-B6EC-75D9E2ACD65A}"/>
              </a:ext>
            </a:extLst>
          </p:cNvPr>
          <p:cNvGrpSpPr/>
          <p:nvPr/>
        </p:nvGrpSpPr>
        <p:grpSpPr>
          <a:xfrm>
            <a:off x="873956" y="2000138"/>
            <a:ext cx="2671458" cy="2671458"/>
            <a:chOff x="902368" y="3024776"/>
            <a:chExt cx="2671458" cy="2671458"/>
          </a:xfrm>
        </p:grpSpPr>
        <p:sp>
          <p:nvSpPr>
            <p:cNvPr id="20" name="Oval 19">
              <a:extLst>
                <a:ext uri="{FF2B5EF4-FFF2-40B4-BE49-F238E27FC236}">
                  <a16:creationId xmlns:a16="http://schemas.microsoft.com/office/drawing/2014/main" id="{AD3969EB-833D-46AA-9CA5-33DD20F63E9B}"/>
                </a:ext>
              </a:extLst>
            </p:cNvPr>
            <p:cNvSpPr/>
            <p:nvPr/>
          </p:nvSpPr>
          <p:spPr>
            <a:xfrm>
              <a:off x="902368" y="3024776"/>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Understanding the CEPA Process</a:t>
              </a:r>
            </a:p>
          </p:txBody>
        </p:sp>
        <p:sp>
          <p:nvSpPr>
            <p:cNvPr id="27" name="Oval 26">
              <a:extLst>
                <a:ext uri="{FF2B5EF4-FFF2-40B4-BE49-F238E27FC236}">
                  <a16:creationId xmlns:a16="http://schemas.microsoft.com/office/drawing/2014/main" id="{8A8C59EB-F5C4-468B-804E-F61C2AF0A0D8}"/>
                </a:ext>
              </a:extLst>
            </p:cNvPr>
            <p:cNvSpPr/>
            <p:nvPr/>
          </p:nvSpPr>
          <p:spPr>
            <a:xfrm>
              <a:off x="1032918" y="3158915"/>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35684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hidden="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hidden="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93301F98-BFA9-4C7F-8060-8DCD8A2FFBE3}"/>
              </a:ext>
            </a:extLst>
          </p:cNvPr>
          <p:cNvSpPr txBox="1">
            <a:spLocks/>
          </p:cNvSpPr>
          <p:nvPr/>
        </p:nvSpPr>
        <p:spPr>
          <a:xfrm>
            <a:off x="269174" y="249382"/>
            <a:ext cx="2683785" cy="6388923"/>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26" name="Rectangle 25">
            <a:extLst>
              <a:ext uri="{FF2B5EF4-FFF2-40B4-BE49-F238E27FC236}">
                <a16:creationId xmlns:a16="http://schemas.microsoft.com/office/drawing/2014/main" id="{7F8D064F-D23A-4293-B1C8-FCC78087637A}"/>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6C98A74-9ED7-4B2C-B118-925BA5919A2E}"/>
              </a:ext>
            </a:extLst>
          </p:cNvPr>
          <p:cNvSpPr txBox="1"/>
          <p:nvPr/>
        </p:nvSpPr>
        <p:spPr>
          <a:xfrm>
            <a:off x="9263365" y="2151044"/>
            <a:ext cx="533352" cy="369332"/>
          </a:xfrm>
          <a:prstGeom prst="rect">
            <a:avLst/>
          </a:prstGeom>
          <a:noFill/>
        </p:spPr>
        <p:txBody>
          <a:bodyPr wrap="square" rtlCol="0">
            <a:spAutoFit/>
          </a:bodyPr>
          <a:lstStyle/>
          <a:p>
            <a:r>
              <a:rPr lang="en-US" dirty="0">
                <a:solidFill>
                  <a:schemeClr val="bg1"/>
                </a:solidFill>
              </a:rPr>
              <a:t>No</a:t>
            </a:r>
          </a:p>
        </p:txBody>
      </p:sp>
      <p:pic>
        <p:nvPicPr>
          <p:cNvPr id="41" name="Picture 40">
            <a:extLst>
              <a:ext uri="{FF2B5EF4-FFF2-40B4-BE49-F238E27FC236}">
                <a16:creationId xmlns:a16="http://schemas.microsoft.com/office/drawing/2014/main" id="{9187CDFD-F1AB-43B6-A199-9D8102E34E4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567246" y="7905672"/>
            <a:ext cx="405540" cy="405540"/>
          </a:xfrm>
          <a:prstGeom prst="rect">
            <a:avLst/>
          </a:prstGeom>
        </p:spPr>
      </p:pic>
      <p:sp>
        <p:nvSpPr>
          <p:cNvPr id="33" name="TextBox 32">
            <a:extLst>
              <a:ext uri="{FF2B5EF4-FFF2-40B4-BE49-F238E27FC236}">
                <a16:creationId xmlns:a16="http://schemas.microsoft.com/office/drawing/2014/main" id="{827C0301-7434-422E-94EC-DFAEF8EFD827}"/>
              </a:ext>
            </a:extLst>
          </p:cNvPr>
          <p:cNvSpPr txBox="1"/>
          <p:nvPr/>
        </p:nvSpPr>
        <p:spPr>
          <a:xfrm>
            <a:off x="9253855" y="2782564"/>
            <a:ext cx="533352" cy="369332"/>
          </a:xfrm>
          <a:prstGeom prst="rect">
            <a:avLst/>
          </a:prstGeom>
          <a:noFill/>
        </p:spPr>
        <p:txBody>
          <a:bodyPr wrap="square" rtlCol="0">
            <a:spAutoFit/>
          </a:bodyPr>
          <a:lstStyle/>
          <a:p>
            <a:r>
              <a:rPr lang="en-US" dirty="0">
                <a:solidFill>
                  <a:schemeClr val="bg1"/>
                </a:solidFill>
              </a:rPr>
              <a:t>No</a:t>
            </a:r>
          </a:p>
        </p:txBody>
      </p:sp>
      <p:sp>
        <p:nvSpPr>
          <p:cNvPr id="38" name="Rectangle: Rounded Corners 37">
            <a:extLst>
              <a:ext uri="{FF2B5EF4-FFF2-40B4-BE49-F238E27FC236}">
                <a16:creationId xmlns:a16="http://schemas.microsoft.com/office/drawing/2014/main" id="{01627A12-6669-41D1-81F0-56BC598DE021}"/>
              </a:ext>
            </a:extLst>
          </p:cNvPr>
          <p:cNvSpPr/>
          <p:nvPr/>
        </p:nvSpPr>
        <p:spPr>
          <a:xfrm>
            <a:off x="7420282" y="400856"/>
            <a:ext cx="4202223" cy="2394027"/>
          </a:xfrm>
          <a:prstGeom prst="roundRect">
            <a:avLst/>
          </a:prstGeom>
          <a:solidFill>
            <a:schemeClr val="tx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r>
              <a:rPr lang="en-US" dirty="0">
                <a:solidFill>
                  <a:schemeClr val="tx1"/>
                </a:solidFill>
              </a:rPr>
              <a:t>OPM shall review the content of the EIE and ROD, and the associated process, to determine if it satisfies the requirements of CEPA.</a:t>
            </a:r>
          </a:p>
          <a:p>
            <a:pPr algn="ctr"/>
            <a:endParaRPr lang="en-US" dirty="0">
              <a:solidFill>
                <a:schemeClr val="tx1"/>
              </a:solidFill>
            </a:endParaRPr>
          </a:p>
          <a:p>
            <a:pPr algn="ctr"/>
            <a:r>
              <a:rPr lang="en-US" dirty="0">
                <a:solidFill>
                  <a:schemeClr val="tx1"/>
                </a:solidFill>
              </a:rPr>
              <a:t>OPM shall publish its determination to the Environmental Monitor.</a:t>
            </a:r>
          </a:p>
          <a:p>
            <a:pPr algn="ctr"/>
            <a:endParaRPr lang="en-US" dirty="0">
              <a:solidFill>
                <a:schemeClr val="tx1"/>
              </a:solidFill>
            </a:endParaRPr>
          </a:p>
        </p:txBody>
      </p:sp>
      <p:sp>
        <p:nvSpPr>
          <p:cNvPr id="40" name="Rectangle: Rounded Corners 39">
            <a:extLst>
              <a:ext uri="{FF2B5EF4-FFF2-40B4-BE49-F238E27FC236}">
                <a16:creationId xmlns:a16="http://schemas.microsoft.com/office/drawing/2014/main" id="{F71D8A4A-4FD1-4C0B-8005-AC8F736687B9}"/>
              </a:ext>
            </a:extLst>
          </p:cNvPr>
          <p:cNvSpPr/>
          <p:nvPr/>
        </p:nvSpPr>
        <p:spPr>
          <a:xfrm>
            <a:off x="7670593" y="3945379"/>
            <a:ext cx="3625792" cy="1974352"/>
          </a:xfrm>
          <a:prstGeom prst="roundRect">
            <a:avLst/>
          </a:prstGeom>
          <a:solidFill>
            <a:srgbClr val="8FAA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If determined inadequate, OPM shall specify the areas of inadequacy and the corrective action required.  The agency shall revise the EIE and ROD, as appropriate, and resubmit.</a:t>
            </a:r>
          </a:p>
        </p:txBody>
      </p:sp>
      <p:sp>
        <p:nvSpPr>
          <p:cNvPr id="42" name="Rectangle: Rounded Corners 41">
            <a:extLst>
              <a:ext uri="{FF2B5EF4-FFF2-40B4-BE49-F238E27FC236}">
                <a16:creationId xmlns:a16="http://schemas.microsoft.com/office/drawing/2014/main" id="{07467DEF-3B2A-4827-BDD9-75D42E720C38}"/>
              </a:ext>
            </a:extLst>
          </p:cNvPr>
          <p:cNvSpPr/>
          <p:nvPr/>
        </p:nvSpPr>
        <p:spPr>
          <a:xfrm>
            <a:off x="3933477" y="3945379"/>
            <a:ext cx="3387580" cy="1974352"/>
          </a:xfrm>
          <a:prstGeom prst="roundRect">
            <a:avLst/>
          </a:prstGeom>
          <a:solidFill>
            <a:srgbClr val="8FAA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If determined adequate by OPM the agency may proceed with proposed action. This concludes </a:t>
            </a:r>
            <a:r>
              <a:rPr lang="en-US" i="1" dirty="0"/>
              <a:t>the agency’s </a:t>
            </a:r>
            <a:r>
              <a:rPr lang="en-US" dirty="0"/>
              <a:t>CEPA responsibilities.</a:t>
            </a:r>
          </a:p>
          <a:p>
            <a:endParaRPr lang="en-US" dirty="0"/>
          </a:p>
        </p:txBody>
      </p:sp>
      <p:pic>
        <p:nvPicPr>
          <p:cNvPr id="43" name="Picture 42">
            <a:extLst>
              <a:ext uri="{FF2B5EF4-FFF2-40B4-BE49-F238E27FC236}">
                <a16:creationId xmlns:a16="http://schemas.microsoft.com/office/drawing/2014/main" id="{9BB9DFA2-1CE2-4E79-A093-C3DF2784FB9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172576" y="5040869"/>
            <a:ext cx="643359" cy="643359"/>
          </a:xfrm>
          <a:prstGeom prst="rect">
            <a:avLst/>
          </a:prstGeom>
        </p:spPr>
      </p:pic>
      <p:sp>
        <p:nvSpPr>
          <p:cNvPr id="48" name="Freeform: Shape 47">
            <a:extLst>
              <a:ext uri="{FF2B5EF4-FFF2-40B4-BE49-F238E27FC236}">
                <a16:creationId xmlns:a16="http://schemas.microsoft.com/office/drawing/2014/main" id="{45A1D127-39FA-4FB3-B27A-3E2CB2332304}"/>
              </a:ext>
            </a:extLst>
          </p:cNvPr>
          <p:cNvSpPr/>
          <p:nvPr/>
        </p:nvSpPr>
        <p:spPr>
          <a:xfrm>
            <a:off x="3844850" y="3263770"/>
            <a:ext cx="7778540" cy="402709"/>
          </a:xfrm>
          <a:custGeom>
            <a:avLst/>
            <a:gdLst>
              <a:gd name="connsiteX0" fmla="*/ 0 w 2244328"/>
              <a:gd name="connsiteY0" fmla="*/ 83316 h 833161"/>
              <a:gd name="connsiteX1" fmla="*/ 83316 w 2244328"/>
              <a:gd name="connsiteY1" fmla="*/ 0 h 833161"/>
              <a:gd name="connsiteX2" fmla="*/ 2161012 w 2244328"/>
              <a:gd name="connsiteY2" fmla="*/ 0 h 833161"/>
              <a:gd name="connsiteX3" fmla="*/ 2244328 w 2244328"/>
              <a:gd name="connsiteY3" fmla="*/ 83316 h 833161"/>
              <a:gd name="connsiteX4" fmla="*/ 2244328 w 2244328"/>
              <a:gd name="connsiteY4" fmla="*/ 749845 h 833161"/>
              <a:gd name="connsiteX5" fmla="*/ 2161012 w 2244328"/>
              <a:gd name="connsiteY5" fmla="*/ 833161 h 833161"/>
              <a:gd name="connsiteX6" fmla="*/ 83316 w 2244328"/>
              <a:gd name="connsiteY6" fmla="*/ 833161 h 833161"/>
              <a:gd name="connsiteX7" fmla="*/ 0 w 2244328"/>
              <a:gd name="connsiteY7" fmla="*/ 749845 h 833161"/>
              <a:gd name="connsiteX8" fmla="*/ 0 w 2244328"/>
              <a:gd name="connsiteY8" fmla="*/ 83316 h 83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328" h="833161">
                <a:moveTo>
                  <a:pt x="0" y="83316"/>
                </a:moveTo>
                <a:cubicBezTo>
                  <a:pt x="0" y="37302"/>
                  <a:pt x="37302" y="0"/>
                  <a:pt x="83316" y="0"/>
                </a:cubicBezTo>
                <a:lnTo>
                  <a:pt x="2161012" y="0"/>
                </a:lnTo>
                <a:cubicBezTo>
                  <a:pt x="2207026" y="0"/>
                  <a:pt x="2244328" y="37302"/>
                  <a:pt x="2244328" y="83316"/>
                </a:cubicBezTo>
                <a:lnTo>
                  <a:pt x="2244328" y="749845"/>
                </a:lnTo>
                <a:cubicBezTo>
                  <a:pt x="2244328" y="795859"/>
                  <a:pt x="2207026" y="833161"/>
                  <a:pt x="2161012" y="833161"/>
                </a:cubicBezTo>
                <a:lnTo>
                  <a:pt x="83316" y="833161"/>
                </a:lnTo>
                <a:cubicBezTo>
                  <a:pt x="37302" y="833161"/>
                  <a:pt x="0" y="795859"/>
                  <a:pt x="0" y="749845"/>
                </a:cubicBezTo>
                <a:lnTo>
                  <a:pt x="0" y="83316"/>
                </a:lnTo>
                <a:close/>
              </a:path>
            </a:pathLst>
          </a:custGeom>
          <a:solidFill>
            <a:srgbClr val="2F528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82" tIns="92982" rIns="92982" bIns="92982" numCol="1" spcCol="1270" anchor="ctr" anchorCtr="0">
            <a:noAutofit/>
          </a:bodyPr>
          <a:lstStyle/>
          <a:p>
            <a:pPr algn="ctr"/>
            <a:r>
              <a:rPr lang="en-US" dirty="0"/>
              <a:t>OPM reviews the EIE and ROD to determine adequacy.</a:t>
            </a:r>
          </a:p>
        </p:txBody>
      </p:sp>
      <p:graphicFrame>
        <p:nvGraphicFramePr>
          <p:cNvPr id="3" name="Diagram 2">
            <a:extLst>
              <a:ext uri="{FF2B5EF4-FFF2-40B4-BE49-F238E27FC236}">
                <a16:creationId xmlns:a16="http://schemas.microsoft.com/office/drawing/2014/main" id="{75C4A51C-2B41-4CCE-A077-E3E9F470340C}"/>
              </a:ext>
            </a:extLst>
          </p:cNvPr>
          <p:cNvGraphicFramePr/>
          <p:nvPr/>
        </p:nvGraphicFramePr>
        <p:xfrm>
          <a:off x="3083509" y="290510"/>
          <a:ext cx="3880145" cy="25808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6" name="Arrow: Down 45">
            <a:extLst>
              <a:ext uri="{FF2B5EF4-FFF2-40B4-BE49-F238E27FC236}">
                <a16:creationId xmlns:a16="http://schemas.microsoft.com/office/drawing/2014/main" id="{5891A5A0-8699-4F6F-9748-4A84CC4D6D08}"/>
              </a:ext>
            </a:extLst>
          </p:cNvPr>
          <p:cNvSpPr/>
          <p:nvPr/>
        </p:nvSpPr>
        <p:spPr>
          <a:xfrm>
            <a:off x="5280690" y="3621837"/>
            <a:ext cx="693153" cy="402709"/>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Arrow: Down 43">
            <a:extLst>
              <a:ext uri="{FF2B5EF4-FFF2-40B4-BE49-F238E27FC236}">
                <a16:creationId xmlns:a16="http://schemas.microsoft.com/office/drawing/2014/main" id="{E48275C0-AF7E-406E-97FC-8F3BACD8A6E7}"/>
              </a:ext>
            </a:extLst>
          </p:cNvPr>
          <p:cNvSpPr/>
          <p:nvPr/>
        </p:nvSpPr>
        <p:spPr>
          <a:xfrm>
            <a:off x="9136912" y="3620783"/>
            <a:ext cx="693153" cy="403764"/>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E9DE9C56-1F2F-486C-BA2F-0C4811B52595}"/>
              </a:ext>
            </a:extLst>
          </p:cNvPr>
          <p:cNvSpPr/>
          <p:nvPr/>
        </p:nvSpPr>
        <p:spPr>
          <a:xfrm>
            <a:off x="6304975" y="2723580"/>
            <a:ext cx="755278" cy="615917"/>
          </a:xfrm>
          <a:prstGeom prst="downArrow">
            <a:avLst/>
          </a:prstGeom>
          <a:solidFill>
            <a:srgbClr val="70AD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E0CADD43-9EAB-4783-BB9A-4B3D85A95D9E}"/>
              </a:ext>
            </a:extLst>
          </p:cNvPr>
          <p:cNvGrpSpPr/>
          <p:nvPr/>
        </p:nvGrpSpPr>
        <p:grpSpPr>
          <a:xfrm>
            <a:off x="873956" y="2000138"/>
            <a:ext cx="2671458" cy="2671458"/>
            <a:chOff x="902368" y="3024776"/>
            <a:chExt cx="2671458" cy="2671458"/>
          </a:xfrm>
        </p:grpSpPr>
        <p:sp>
          <p:nvSpPr>
            <p:cNvPr id="28" name="Oval 27">
              <a:extLst>
                <a:ext uri="{FF2B5EF4-FFF2-40B4-BE49-F238E27FC236}">
                  <a16:creationId xmlns:a16="http://schemas.microsoft.com/office/drawing/2014/main" id="{73013B28-5C78-469B-914D-279B0F1001EA}"/>
                </a:ext>
              </a:extLst>
            </p:cNvPr>
            <p:cNvSpPr/>
            <p:nvPr/>
          </p:nvSpPr>
          <p:spPr>
            <a:xfrm>
              <a:off x="902368" y="3024776"/>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Understanding the CEPA Process</a:t>
              </a:r>
            </a:p>
          </p:txBody>
        </p:sp>
        <p:sp>
          <p:nvSpPr>
            <p:cNvPr id="29" name="Oval 28">
              <a:extLst>
                <a:ext uri="{FF2B5EF4-FFF2-40B4-BE49-F238E27FC236}">
                  <a16:creationId xmlns:a16="http://schemas.microsoft.com/office/drawing/2014/main" id="{6C4C6456-F44B-4B43-AD5D-295E5A3EC8C9}"/>
                </a:ext>
              </a:extLst>
            </p:cNvPr>
            <p:cNvSpPr/>
            <p:nvPr/>
          </p:nvSpPr>
          <p:spPr>
            <a:xfrm>
              <a:off x="1032918" y="3158915"/>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79295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hidden="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hidden="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93301F98-BFA9-4C7F-8060-8DCD8A2FFBE3}"/>
              </a:ext>
            </a:extLst>
          </p:cNvPr>
          <p:cNvSpPr txBox="1">
            <a:spLocks/>
          </p:cNvSpPr>
          <p:nvPr/>
        </p:nvSpPr>
        <p:spPr>
          <a:xfrm>
            <a:off x="269174" y="249382"/>
            <a:ext cx="2683785" cy="6388923"/>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26" name="Rectangle 25">
            <a:extLst>
              <a:ext uri="{FF2B5EF4-FFF2-40B4-BE49-F238E27FC236}">
                <a16:creationId xmlns:a16="http://schemas.microsoft.com/office/drawing/2014/main" id="{7F8D064F-D23A-4293-B1C8-FCC78087637A}"/>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6C98A74-9ED7-4B2C-B118-925BA5919A2E}"/>
              </a:ext>
            </a:extLst>
          </p:cNvPr>
          <p:cNvSpPr txBox="1"/>
          <p:nvPr/>
        </p:nvSpPr>
        <p:spPr>
          <a:xfrm>
            <a:off x="9263365" y="2151044"/>
            <a:ext cx="533352" cy="369332"/>
          </a:xfrm>
          <a:prstGeom prst="rect">
            <a:avLst/>
          </a:prstGeom>
          <a:noFill/>
        </p:spPr>
        <p:txBody>
          <a:bodyPr wrap="square" rtlCol="0">
            <a:spAutoFit/>
          </a:bodyPr>
          <a:lstStyle/>
          <a:p>
            <a:r>
              <a:rPr lang="en-US" dirty="0">
                <a:solidFill>
                  <a:schemeClr val="bg1"/>
                </a:solidFill>
              </a:rPr>
              <a:t>No</a:t>
            </a:r>
          </a:p>
        </p:txBody>
      </p:sp>
      <p:pic>
        <p:nvPicPr>
          <p:cNvPr id="41" name="Picture 40">
            <a:extLst>
              <a:ext uri="{FF2B5EF4-FFF2-40B4-BE49-F238E27FC236}">
                <a16:creationId xmlns:a16="http://schemas.microsoft.com/office/drawing/2014/main" id="{9187CDFD-F1AB-43B6-A199-9D8102E34E4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567246" y="7905672"/>
            <a:ext cx="405540" cy="405540"/>
          </a:xfrm>
          <a:prstGeom prst="rect">
            <a:avLst/>
          </a:prstGeom>
        </p:spPr>
      </p:pic>
      <p:sp>
        <p:nvSpPr>
          <p:cNvPr id="33" name="TextBox 32">
            <a:extLst>
              <a:ext uri="{FF2B5EF4-FFF2-40B4-BE49-F238E27FC236}">
                <a16:creationId xmlns:a16="http://schemas.microsoft.com/office/drawing/2014/main" id="{827C0301-7434-422E-94EC-DFAEF8EFD827}"/>
              </a:ext>
            </a:extLst>
          </p:cNvPr>
          <p:cNvSpPr txBox="1"/>
          <p:nvPr/>
        </p:nvSpPr>
        <p:spPr>
          <a:xfrm>
            <a:off x="9253855" y="2782564"/>
            <a:ext cx="533352" cy="369332"/>
          </a:xfrm>
          <a:prstGeom prst="rect">
            <a:avLst/>
          </a:prstGeom>
          <a:noFill/>
        </p:spPr>
        <p:txBody>
          <a:bodyPr wrap="square" rtlCol="0">
            <a:spAutoFit/>
          </a:bodyPr>
          <a:lstStyle/>
          <a:p>
            <a:r>
              <a:rPr lang="en-US" dirty="0">
                <a:solidFill>
                  <a:schemeClr val="bg1"/>
                </a:solidFill>
              </a:rPr>
              <a:t>No</a:t>
            </a:r>
          </a:p>
        </p:txBody>
      </p:sp>
      <p:graphicFrame>
        <p:nvGraphicFramePr>
          <p:cNvPr id="3" name="Diagram 2">
            <a:extLst>
              <a:ext uri="{FF2B5EF4-FFF2-40B4-BE49-F238E27FC236}">
                <a16:creationId xmlns:a16="http://schemas.microsoft.com/office/drawing/2014/main" id="{75C4A51C-2B41-4CCE-A077-E3E9F470340C}"/>
              </a:ext>
            </a:extLst>
          </p:cNvPr>
          <p:cNvGraphicFramePr/>
          <p:nvPr>
            <p:extLst>
              <p:ext uri="{D42A27DB-BD31-4B8C-83A1-F6EECF244321}">
                <p14:modId xmlns:p14="http://schemas.microsoft.com/office/powerpoint/2010/main" val="1905242647"/>
              </p:ext>
            </p:extLst>
          </p:nvPr>
        </p:nvGraphicFramePr>
        <p:xfrm>
          <a:off x="3447862" y="672374"/>
          <a:ext cx="4586552" cy="454796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27" name="Group 26">
            <a:extLst>
              <a:ext uri="{FF2B5EF4-FFF2-40B4-BE49-F238E27FC236}">
                <a16:creationId xmlns:a16="http://schemas.microsoft.com/office/drawing/2014/main" id="{E0CADD43-9EAB-4783-BB9A-4B3D85A95D9E}"/>
              </a:ext>
            </a:extLst>
          </p:cNvPr>
          <p:cNvGrpSpPr/>
          <p:nvPr/>
        </p:nvGrpSpPr>
        <p:grpSpPr>
          <a:xfrm>
            <a:off x="873956" y="2000138"/>
            <a:ext cx="2671458" cy="2671458"/>
            <a:chOff x="902368" y="3024776"/>
            <a:chExt cx="2671458" cy="2671458"/>
          </a:xfrm>
        </p:grpSpPr>
        <p:sp>
          <p:nvSpPr>
            <p:cNvPr id="28" name="Oval 27">
              <a:extLst>
                <a:ext uri="{FF2B5EF4-FFF2-40B4-BE49-F238E27FC236}">
                  <a16:creationId xmlns:a16="http://schemas.microsoft.com/office/drawing/2014/main" id="{73013B28-5C78-469B-914D-279B0F1001EA}"/>
                </a:ext>
              </a:extLst>
            </p:cNvPr>
            <p:cNvSpPr/>
            <p:nvPr/>
          </p:nvSpPr>
          <p:spPr>
            <a:xfrm>
              <a:off x="902368" y="3024776"/>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Understanding the CEPA Process</a:t>
              </a:r>
            </a:p>
          </p:txBody>
        </p:sp>
        <p:sp>
          <p:nvSpPr>
            <p:cNvPr id="29" name="Oval 28">
              <a:extLst>
                <a:ext uri="{FF2B5EF4-FFF2-40B4-BE49-F238E27FC236}">
                  <a16:creationId xmlns:a16="http://schemas.microsoft.com/office/drawing/2014/main" id="{6C4C6456-F44B-4B43-AD5D-295E5A3EC8C9}"/>
                </a:ext>
              </a:extLst>
            </p:cNvPr>
            <p:cNvSpPr/>
            <p:nvPr/>
          </p:nvSpPr>
          <p:spPr>
            <a:xfrm>
              <a:off x="1032918" y="3158915"/>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B5B87296-C90C-476D-B4BF-64578B507F01}"/>
              </a:ext>
            </a:extLst>
          </p:cNvPr>
          <p:cNvGrpSpPr/>
          <p:nvPr/>
        </p:nvGrpSpPr>
        <p:grpSpPr>
          <a:xfrm>
            <a:off x="4775901" y="5327362"/>
            <a:ext cx="3531645" cy="858264"/>
            <a:chOff x="892433" y="2116324"/>
            <a:chExt cx="2987711" cy="464559"/>
          </a:xfrm>
        </p:grpSpPr>
        <p:sp>
          <p:nvSpPr>
            <p:cNvPr id="36" name="Rectangle: Rounded Corners 35">
              <a:extLst>
                <a:ext uri="{FF2B5EF4-FFF2-40B4-BE49-F238E27FC236}">
                  <a16:creationId xmlns:a16="http://schemas.microsoft.com/office/drawing/2014/main" id="{C6D24E44-69DB-4234-A6A6-5E120976ABFB}"/>
                </a:ext>
              </a:extLst>
            </p:cNvPr>
            <p:cNvSpPr/>
            <p:nvPr/>
          </p:nvSpPr>
          <p:spPr>
            <a:xfrm>
              <a:off x="892433" y="2116324"/>
              <a:ext cx="2987711" cy="46455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Rectangle: Rounded Corners 4">
              <a:extLst>
                <a:ext uri="{FF2B5EF4-FFF2-40B4-BE49-F238E27FC236}">
                  <a16:creationId xmlns:a16="http://schemas.microsoft.com/office/drawing/2014/main" id="{DC96E655-E6D3-4164-8C81-8EBD3CB8E187}"/>
                </a:ext>
              </a:extLst>
            </p:cNvPr>
            <p:cNvSpPr txBox="1"/>
            <p:nvPr/>
          </p:nvSpPr>
          <p:spPr>
            <a:xfrm>
              <a:off x="906039" y="2129930"/>
              <a:ext cx="2435427" cy="4373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OPM Determination of Adequacy</a:t>
              </a:r>
            </a:p>
          </p:txBody>
        </p:sp>
      </p:grpSp>
      <p:grpSp>
        <p:nvGrpSpPr>
          <p:cNvPr id="32" name="Group 31">
            <a:extLst>
              <a:ext uri="{FF2B5EF4-FFF2-40B4-BE49-F238E27FC236}">
                <a16:creationId xmlns:a16="http://schemas.microsoft.com/office/drawing/2014/main" id="{14E2B346-944C-437F-9A3E-A9182F88158C}"/>
              </a:ext>
            </a:extLst>
          </p:cNvPr>
          <p:cNvGrpSpPr/>
          <p:nvPr/>
        </p:nvGrpSpPr>
        <p:grpSpPr>
          <a:xfrm>
            <a:off x="7504404" y="5006933"/>
            <a:ext cx="546093" cy="535553"/>
            <a:chOff x="3355073" y="1924049"/>
            <a:chExt cx="301963" cy="301963"/>
          </a:xfrm>
        </p:grpSpPr>
        <p:sp>
          <p:nvSpPr>
            <p:cNvPr id="34" name="Arrow: Down 33">
              <a:extLst>
                <a:ext uri="{FF2B5EF4-FFF2-40B4-BE49-F238E27FC236}">
                  <a16:creationId xmlns:a16="http://schemas.microsoft.com/office/drawing/2014/main" id="{8934C7C9-581A-4B2E-9430-9D9A1F1A9525}"/>
                </a:ext>
              </a:extLst>
            </p:cNvPr>
            <p:cNvSpPr/>
            <p:nvPr/>
          </p:nvSpPr>
          <p:spPr>
            <a:xfrm>
              <a:off x="3355073" y="1924049"/>
              <a:ext cx="301963" cy="301963"/>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5" name="Arrow: Down 6">
              <a:extLst>
                <a:ext uri="{FF2B5EF4-FFF2-40B4-BE49-F238E27FC236}">
                  <a16:creationId xmlns:a16="http://schemas.microsoft.com/office/drawing/2014/main" id="{3BDCDCD0-F0A2-4FBC-B627-5211697EFAEC}"/>
                </a:ext>
              </a:extLst>
            </p:cNvPr>
            <p:cNvSpPr txBox="1"/>
            <p:nvPr/>
          </p:nvSpPr>
          <p:spPr>
            <a:xfrm>
              <a:off x="3423015" y="1924049"/>
              <a:ext cx="166079" cy="22722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1" kern="1200"/>
            </a:p>
          </p:txBody>
        </p:sp>
      </p:grpSp>
    </p:spTree>
    <p:extLst>
      <p:ext uri="{BB962C8B-B14F-4D97-AF65-F5344CB8AC3E}">
        <p14:creationId xmlns:p14="http://schemas.microsoft.com/office/powerpoint/2010/main" val="504901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hidden="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hidden="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93301F98-BFA9-4C7F-8060-8DCD8A2FFBE3}"/>
              </a:ext>
            </a:extLst>
          </p:cNvPr>
          <p:cNvSpPr txBox="1">
            <a:spLocks/>
          </p:cNvSpPr>
          <p:nvPr/>
        </p:nvSpPr>
        <p:spPr>
          <a:xfrm>
            <a:off x="269174" y="249382"/>
            <a:ext cx="2683785" cy="6388923"/>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grpSp>
        <p:nvGrpSpPr>
          <p:cNvPr id="4" name="Group 3">
            <a:extLst>
              <a:ext uri="{FF2B5EF4-FFF2-40B4-BE49-F238E27FC236}">
                <a16:creationId xmlns:a16="http://schemas.microsoft.com/office/drawing/2014/main" id="{2046CE2C-FC50-4A72-82AA-AB56289DFB19}"/>
              </a:ext>
            </a:extLst>
          </p:cNvPr>
          <p:cNvGrpSpPr/>
          <p:nvPr/>
        </p:nvGrpSpPr>
        <p:grpSpPr>
          <a:xfrm>
            <a:off x="873956" y="2000138"/>
            <a:ext cx="2671458" cy="2671458"/>
            <a:chOff x="902368" y="3024776"/>
            <a:chExt cx="2671458" cy="2671458"/>
          </a:xfrm>
        </p:grpSpPr>
        <p:sp>
          <p:nvSpPr>
            <p:cNvPr id="13" name="Oval 12">
              <a:extLst>
                <a:ext uri="{FF2B5EF4-FFF2-40B4-BE49-F238E27FC236}">
                  <a16:creationId xmlns:a16="http://schemas.microsoft.com/office/drawing/2014/main" id="{96058795-1E73-450B-B1D5-29F4D9C3EBA8}"/>
                </a:ext>
              </a:extLst>
            </p:cNvPr>
            <p:cNvSpPr/>
            <p:nvPr/>
          </p:nvSpPr>
          <p:spPr>
            <a:xfrm>
              <a:off x="902368" y="3024776"/>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p>
          </p:txBody>
        </p:sp>
        <p:sp>
          <p:nvSpPr>
            <p:cNvPr id="14" name="Oval 13">
              <a:extLst>
                <a:ext uri="{FF2B5EF4-FFF2-40B4-BE49-F238E27FC236}">
                  <a16:creationId xmlns:a16="http://schemas.microsoft.com/office/drawing/2014/main" id="{E1EEF21B-0813-4A77-B04C-AF34AEA05AE7}"/>
                </a:ext>
              </a:extLst>
            </p:cNvPr>
            <p:cNvSpPr/>
            <p:nvPr/>
          </p:nvSpPr>
          <p:spPr>
            <a:xfrm>
              <a:off x="1032918" y="3158915"/>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7F8D064F-D23A-4293-B1C8-FCC78087637A}"/>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6C98A74-9ED7-4B2C-B118-925BA5919A2E}"/>
              </a:ext>
            </a:extLst>
          </p:cNvPr>
          <p:cNvSpPr txBox="1"/>
          <p:nvPr/>
        </p:nvSpPr>
        <p:spPr>
          <a:xfrm>
            <a:off x="9263365" y="2151044"/>
            <a:ext cx="533352" cy="369332"/>
          </a:xfrm>
          <a:prstGeom prst="rect">
            <a:avLst/>
          </a:prstGeom>
          <a:noFill/>
        </p:spPr>
        <p:txBody>
          <a:bodyPr wrap="square" rtlCol="0">
            <a:spAutoFit/>
          </a:bodyPr>
          <a:lstStyle/>
          <a:p>
            <a:r>
              <a:rPr lang="en-US" dirty="0">
                <a:solidFill>
                  <a:schemeClr val="bg1"/>
                </a:solidFill>
              </a:rPr>
              <a:t>No</a:t>
            </a:r>
          </a:p>
        </p:txBody>
      </p:sp>
      <p:pic>
        <p:nvPicPr>
          <p:cNvPr id="41" name="Picture 40">
            <a:extLst>
              <a:ext uri="{FF2B5EF4-FFF2-40B4-BE49-F238E27FC236}">
                <a16:creationId xmlns:a16="http://schemas.microsoft.com/office/drawing/2014/main" id="{9187CDFD-F1AB-43B6-A199-9D8102E34E4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567246" y="7905672"/>
            <a:ext cx="405540" cy="405540"/>
          </a:xfrm>
          <a:prstGeom prst="rect">
            <a:avLst/>
          </a:prstGeom>
        </p:spPr>
      </p:pic>
      <p:grpSp>
        <p:nvGrpSpPr>
          <p:cNvPr id="16" name="Group 15">
            <a:extLst>
              <a:ext uri="{FF2B5EF4-FFF2-40B4-BE49-F238E27FC236}">
                <a16:creationId xmlns:a16="http://schemas.microsoft.com/office/drawing/2014/main" id="{5AA30B52-3E59-4F2D-9C3D-BDC5E7EDCD95}"/>
              </a:ext>
            </a:extLst>
          </p:cNvPr>
          <p:cNvGrpSpPr/>
          <p:nvPr/>
        </p:nvGrpSpPr>
        <p:grpSpPr>
          <a:xfrm>
            <a:off x="4486383" y="737907"/>
            <a:ext cx="5180595" cy="4946539"/>
            <a:chOff x="902368" y="3024776"/>
            <a:chExt cx="2671458" cy="2671458"/>
          </a:xfrm>
        </p:grpSpPr>
        <p:sp>
          <p:nvSpPr>
            <p:cNvPr id="17" name="Oval 16">
              <a:extLst>
                <a:ext uri="{FF2B5EF4-FFF2-40B4-BE49-F238E27FC236}">
                  <a16:creationId xmlns:a16="http://schemas.microsoft.com/office/drawing/2014/main" id="{1C228E7D-E39D-46C2-9091-BF00F291BD97}"/>
                </a:ext>
              </a:extLst>
            </p:cNvPr>
            <p:cNvSpPr/>
            <p:nvPr/>
          </p:nvSpPr>
          <p:spPr>
            <a:xfrm>
              <a:off x="902368" y="3024776"/>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Assessing the potential for environmental impacts</a:t>
              </a:r>
            </a:p>
          </p:txBody>
        </p:sp>
        <p:sp>
          <p:nvSpPr>
            <p:cNvPr id="18" name="Oval 17">
              <a:extLst>
                <a:ext uri="{FF2B5EF4-FFF2-40B4-BE49-F238E27FC236}">
                  <a16:creationId xmlns:a16="http://schemas.microsoft.com/office/drawing/2014/main" id="{3D9CA266-3550-41FB-92A5-C34630AD99FC}"/>
                </a:ext>
              </a:extLst>
            </p:cNvPr>
            <p:cNvSpPr/>
            <p:nvPr/>
          </p:nvSpPr>
          <p:spPr>
            <a:xfrm>
              <a:off x="1032918" y="3158915"/>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9071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hidden="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hidden="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93301F98-BFA9-4C7F-8060-8DCD8A2FFBE3}"/>
              </a:ext>
            </a:extLst>
          </p:cNvPr>
          <p:cNvSpPr txBox="1">
            <a:spLocks/>
          </p:cNvSpPr>
          <p:nvPr/>
        </p:nvSpPr>
        <p:spPr>
          <a:xfrm>
            <a:off x="269174" y="249382"/>
            <a:ext cx="2683785" cy="6388923"/>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grpSp>
        <p:nvGrpSpPr>
          <p:cNvPr id="4" name="Group 3">
            <a:extLst>
              <a:ext uri="{FF2B5EF4-FFF2-40B4-BE49-F238E27FC236}">
                <a16:creationId xmlns:a16="http://schemas.microsoft.com/office/drawing/2014/main" id="{2046CE2C-FC50-4A72-82AA-AB56289DFB19}"/>
              </a:ext>
            </a:extLst>
          </p:cNvPr>
          <p:cNvGrpSpPr/>
          <p:nvPr/>
        </p:nvGrpSpPr>
        <p:grpSpPr>
          <a:xfrm>
            <a:off x="873956" y="2000138"/>
            <a:ext cx="2671458" cy="2671458"/>
            <a:chOff x="902368" y="3024776"/>
            <a:chExt cx="2671458" cy="2671458"/>
          </a:xfrm>
        </p:grpSpPr>
        <p:sp>
          <p:nvSpPr>
            <p:cNvPr id="13" name="Oval 12">
              <a:extLst>
                <a:ext uri="{FF2B5EF4-FFF2-40B4-BE49-F238E27FC236}">
                  <a16:creationId xmlns:a16="http://schemas.microsoft.com/office/drawing/2014/main" id="{96058795-1E73-450B-B1D5-29F4D9C3EBA8}"/>
                </a:ext>
              </a:extLst>
            </p:cNvPr>
            <p:cNvSpPr/>
            <p:nvPr/>
          </p:nvSpPr>
          <p:spPr>
            <a:xfrm>
              <a:off x="902368" y="3024776"/>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Determining what is an </a:t>
              </a:r>
              <a:r>
                <a:rPr lang="en-US" b="1" dirty="0"/>
                <a:t>action which may significantly affect the environment</a:t>
              </a:r>
            </a:p>
          </p:txBody>
        </p:sp>
        <p:sp>
          <p:nvSpPr>
            <p:cNvPr id="14" name="Oval 13">
              <a:extLst>
                <a:ext uri="{FF2B5EF4-FFF2-40B4-BE49-F238E27FC236}">
                  <a16:creationId xmlns:a16="http://schemas.microsoft.com/office/drawing/2014/main" id="{E1EEF21B-0813-4A77-B04C-AF34AEA05AE7}"/>
                </a:ext>
              </a:extLst>
            </p:cNvPr>
            <p:cNvSpPr/>
            <p:nvPr/>
          </p:nvSpPr>
          <p:spPr>
            <a:xfrm>
              <a:off x="1032918" y="3158915"/>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7F8D064F-D23A-4293-B1C8-FCC78087637A}"/>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6C98A74-9ED7-4B2C-B118-925BA5919A2E}"/>
              </a:ext>
            </a:extLst>
          </p:cNvPr>
          <p:cNvSpPr txBox="1"/>
          <p:nvPr/>
        </p:nvSpPr>
        <p:spPr>
          <a:xfrm>
            <a:off x="9263365" y="2151044"/>
            <a:ext cx="533352" cy="369332"/>
          </a:xfrm>
          <a:prstGeom prst="rect">
            <a:avLst/>
          </a:prstGeom>
          <a:noFill/>
        </p:spPr>
        <p:txBody>
          <a:bodyPr wrap="square" rtlCol="0">
            <a:spAutoFit/>
          </a:bodyPr>
          <a:lstStyle/>
          <a:p>
            <a:r>
              <a:rPr lang="en-US" dirty="0">
                <a:solidFill>
                  <a:schemeClr val="bg1"/>
                </a:solidFill>
              </a:rPr>
              <a:t>No</a:t>
            </a:r>
          </a:p>
        </p:txBody>
      </p:sp>
      <p:pic>
        <p:nvPicPr>
          <p:cNvPr id="41" name="Picture 40">
            <a:extLst>
              <a:ext uri="{FF2B5EF4-FFF2-40B4-BE49-F238E27FC236}">
                <a16:creationId xmlns:a16="http://schemas.microsoft.com/office/drawing/2014/main" id="{9187CDFD-F1AB-43B6-A199-9D8102E34E4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567246" y="7905672"/>
            <a:ext cx="405540" cy="405540"/>
          </a:xfrm>
          <a:prstGeom prst="rect">
            <a:avLst/>
          </a:prstGeom>
        </p:spPr>
      </p:pic>
      <p:graphicFrame>
        <p:nvGraphicFramePr>
          <p:cNvPr id="3" name="Diagram 2">
            <a:extLst>
              <a:ext uri="{FF2B5EF4-FFF2-40B4-BE49-F238E27FC236}">
                <a16:creationId xmlns:a16="http://schemas.microsoft.com/office/drawing/2014/main" id="{75C4A51C-2B41-4CCE-A077-E3E9F470340C}"/>
              </a:ext>
            </a:extLst>
          </p:cNvPr>
          <p:cNvGraphicFramePr/>
          <p:nvPr/>
        </p:nvGraphicFramePr>
        <p:xfrm>
          <a:off x="3083509" y="290510"/>
          <a:ext cx="3880145" cy="25808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7" name="Rectangle: Rounded Corners 56">
            <a:extLst>
              <a:ext uri="{FF2B5EF4-FFF2-40B4-BE49-F238E27FC236}">
                <a16:creationId xmlns:a16="http://schemas.microsoft.com/office/drawing/2014/main" id="{D50F45E7-22D2-468D-BE32-B7D03D0A7A42}"/>
              </a:ext>
            </a:extLst>
          </p:cNvPr>
          <p:cNvSpPr/>
          <p:nvPr/>
        </p:nvSpPr>
        <p:spPr>
          <a:xfrm>
            <a:off x="4305217" y="1955854"/>
            <a:ext cx="6332140" cy="402708"/>
          </a:xfrm>
          <a:prstGeom prst="roundRect">
            <a:avLst/>
          </a:prstGeom>
          <a:solidFill>
            <a:schemeClr val="tx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r>
              <a:rPr lang="en-US" dirty="0">
                <a:solidFill>
                  <a:schemeClr val="tx1"/>
                </a:solidFill>
              </a:rPr>
              <a:t>Is it an “</a:t>
            </a:r>
            <a:r>
              <a:rPr lang="en-US" b="1" dirty="0">
                <a:solidFill>
                  <a:schemeClr val="tx1"/>
                </a:solidFill>
              </a:rPr>
              <a:t>Action which may significantly affect the environment</a:t>
            </a:r>
            <a:r>
              <a:rPr lang="en-US" dirty="0">
                <a:solidFill>
                  <a:schemeClr val="tx1"/>
                </a:solidFill>
              </a:rPr>
              <a:t>”?</a:t>
            </a:r>
          </a:p>
          <a:p>
            <a:pPr algn="ctr"/>
            <a:r>
              <a:rPr lang="en-US" dirty="0">
                <a:solidFill>
                  <a:schemeClr val="tx1"/>
                </a:solidFill>
              </a:rPr>
              <a:t> </a:t>
            </a:r>
          </a:p>
        </p:txBody>
      </p:sp>
      <p:sp>
        <p:nvSpPr>
          <p:cNvPr id="58" name="Arrow: Down 57">
            <a:extLst>
              <a:ext uri="{FF2B5EF4-FFF2-40B4-BE49-F238E27FC236}">
                <a16:creationId xmlns:a16="http://schemas.microsoft.com/office/drawing/2014/main" id="{2317F337-67B6-491A-8F64-A3734C5AD8BA}"/>
              </a:ext>
            </a:extLst>
          </p:cNvPr>
          <p:cNvSpPr/>
          <p:nvPr/>
        </p:nvSpPr>
        <p:spPr>
          <a:xfrm>
            <a:off x="5683428" y="1371306"/>
            <a:ext cx="755278" cy="615917"/>
          </a:xfrm>
          <a:prstGeom prst="downArrow">
            <a:avLst/>
          </a:prstGeom>
          <a:solidFill>
            <a:srgbClr val="70AD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F768A86E-2A10-4943-BD63-D208075998C3}"/>
              </a:ext>
            </a:extLst>
          </p:cNvPr>
          <p:cNvSpPr/>
          <p:nvPr/>
        </p:nvSpPr>
        <p:spPr>
          <a:xfrm>
            <a:off x="5020957" y="2835100"/>
            <a:ext cx="4619335" cy="2459868"/>
          </a:xfrm>
          <a:prstGeom prst="roundRect">
            <a:avLst/>
          </a:prstGeom>
          <a:solidFill>
            <a:srgbClr val="8FAA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In making this determination, the sponsoring agency shall consider:</a:t>
            </a:r>
          </a:p>
          <a:p>
            <a:pPr marL="285750" indent="-285750">
              <a:buFont typeface="Arial" panose="020B0604020202020204" pitchFamily="34" charset="0"/>
              <a:buChar char="•"/>
            </a:pPr>
            <a:r>
              <a:rPr lang="en-US" dirty="0"/>
              <a:t>The Environmental Classification Document (ECD);</a:t>
            </a:r>
          </a:p>
          <a:p>
            <a:pPr marL="285750" indent="-285750">
              <a:buFont typeface="Arial" panose="020B0604020202020204" pitchFamily="34" charset="0"/>
              <a:buChar char="•"/>
            </a:pPr>
            <a:r>
              <a:rPr lang="en-US" dirty="0"/>
              <a:t>The factors in 22a-1a-3 of the RCSA;</a:t>
            </a:r>
          </a:p>
          <a:p>
            <a:pPr marL="285750" indent="-285750">
              <a:buFont typeface="Arial" panose="020B0604020202020204" pitchFamily="34" charset="0"/>
              <a:buChar char="•"/>
            </a:pPr>
            <a:r>
              <a:rPr lang="en-US" dirty="0"/>
              <a:t>Any known public comments/controversy;</a:t>
            </a:r>
          </a:p>
          <a:p>
            <a:pPr marL="285750" indent="-285750">
              <a:buFont typeface="Arial" panose="020B0604020202020204" pitchFamily="34" charset="0"/>
              <a:buChar char="•"/>
            </a:pPr>
            <a:r>
              <a:rPr lang="en-US" dirty="0"/>
              <a:t>Inconclusive or unknown impacts.</a:t>
            </a:r>
          </a:p>
        </p:txBody>
      </p:sp>
    </p:spTree>
    <p:extLst>
      <p:ext uri="{BB962C8B-B14F-4D97-AF65-F5344CB8AC3E}">
        <p14:creationId xmlns:p14="http://schemas.microsoft.com/office/powerpoint/2010/main" val="1937910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hidden="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8D65541-7CDE-4996-AD2D-88D8D2A058C2}"/>
              </a:ext>
            </a:extLst>
          </p:cNvPr>
          <p:cNvPicPr>
            <a:picLocks noChangeAspect="1"/>
          </p:cNvPicPr>
          <p:nvPr/>
        </p:nvPicPr>
        <p:blipFill>
          <a:blip r:embed="rId3"/>
          <a:srcRect/>
          <a:stretch/>
        </p:blipFill>
        <p:spPr>
          <a:xfrm>
            <a:off x="553972" y="1950492"/>
            <a:ext cx="3275104" cy="4238370"/>
          </a:xfrm>
          <a:prstGeom prst="rect">
            <a:avLst/>
          </a:prstGeom>
          <a:ln w="152400">
            <a:solidFill>
              <a:srgbClr val="8FAADC"/>
            </a:solidFill>
            <a:miter lim="800000"/>
          </a:ln>
        </p:spPr>
      </p:pic>
      <p:sp>
        <p:nvSpPr>
          <p:cNvPr id="2" name="Title 1">
            <a:extLst>
              <a:ext uri="{FF2B5EF4-FFF2-40B4-BE49-F238E27FC236}">
                <a16:creationId xmlns:a16="http://schemas.microsoft.com/office/drawing/2014/main" id="{BC738E71-F1B2-4E93-8E2C-E9E340EAF873}"/>
              </a:ext>
            </a:extLst>
          </p:cNvPr>
          <p:cNvSpPr>
            <a:spLocks noGrp="1"/>
          </p:cNvSpPr>
          <p:nvPr>
            <p:ph type="title"/>
          </p:nvPr>
        </p:nvSpPr>
        <p:spPr>
          <a:xfrm>
            <a:off x="366618" y="342070"/>
            <a:ext cx="11501941" cy="1359040"/>
          </a:xfrm>
          <a:solidFill>
            <a:srgbClr val="4472C4"/>
          </a:solidFill>
        </p:spPr>
        <p:txBody>
          <a:bodyPr>
            <a:normAutofit/>
          </a:bodyPr>
          <a:lstStyle/>
          <a:p>
            <a:pPr algn="ctr"/>
            <a:r>
              <a:rPr lang="fr-FR" sz="3600" dirty="0" err="1">
                <a:solidFill>
                  <a:schemeClr val="bg1"/>
                </a:solidFill>
              </a:rPr>
              <a:t>Generic</a:t>
            </a:r>
            <a:r>
              <a:rPr lang="fr-FR" sz="3600" dirty="0">
                <a:solidFill>
                  <a:schemeClr val="bg1"/>
                </a:solidFill>
              </a:rPr>
              <a:t> </a:t>
            </a:r>
            <a:r>
              <a:rPr lang="fr-FR" sz="3600" dirty="0" err="1">
                <a:solidFill>
                  <a:schemeClr val="bg1"/>
                </a:solidFill>
              </a:rPr>
              <a:t>Environmental</a:t>
            </a:r>
            <a:r>
              <a:rPr lang="fr-FR" sz="3600" dirty="0">
                <a:solidFill>
                  <a:schemeClr val="bg1"/>
                </a:solidFill>
              </a:rPr>
              <a:t> Classification Document (ECD)</a:t>
            </a:r>
            <a:br>
              <a:rPr lang="fr-FR" sz="3600" dirty="0">
                <a:solidFill>
                  <a:schemeClr val="bg1"/>
                </a:solidFill>
              </a:rPr>
            </a:br>
            <a:r>
              <a:rPr lang="fr-FR" sz="2000" i="1" dirty="0">
                <a:solidFill>
                  <a:schemeClr val="bg1"/>
                </a:solidFill>
                <a:hlinkClick r:id="rId4">
                  <a:extLst>
                    <a:ext uri="{A12FA001-AC4F-418D-AE19-62706E023703}">
                      <ahyp:hlinkClr xmlns:ahyp="http://schemas.microsoft.com/office/drawing/2018/hyperlinkcolor" val="tx"/>
                    </a:ext>
                  </a:extLst>
                </a:hlinkClick>
              </a:rPr>
              <a:t>https://portal.ct.gov/-/media/OPM/IGP/ORG/CEPA/Revised-Generic-ECD_03022021.pdf</a:t>
            </a:r>
            <a:r>
              <a:rPr lang="fr-FR" sz="2000" i="1" dirty="0">
                <a:solidFill>
                  <a:schemeClr val="bg1"/>
                </a:solidFill>
              </a:rPr>
              <a:t> </a:t>
            </a:r>
            <a:endParaRPr lang="en-US" sz="2000" i="1" dirty="0">
              <a:solidFill>
                <a:schemeClr val="bg1"/>
              </a:solidFill>
            </a:endParaRPr>
          </a:p>
        </p:txBody>
      </p:sp>
      <p:cxnSp>
        <p:nvCxnSpPr>
          <p:cNvPr id="25" name="Straight Connector 24" hidden="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4FE8621D-57CD-4929-AA20-2595EB44AED5}"/>
              </a:ext>
            </a:extLst>
          </p:cNvPr>
          <p:cNvSpPr txBox="1">
            <a:spLocks/>
          </p:cNvSpPr>
          <p:nvPr/>
        </p:nvSpPr>
        <p:spPr>
          <a:xfrm>
            <a:off x="7642526" y="1798119"/>
            <a:ext cx="4183516" cy="3918173"/>
          </a:xfrm>
          <a:prstGeom prst="rect">
            <a:avLst/>
          </a:prstGeom>
          <a:solidFill>
            <a:schemeClr val="tx2">
              <a:lumMod val="20000"/>
              <a:lumOff val="80000"/>
            </a:schemeClr>
          </a:solidFill>
          <a:ln w="1016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22" name="Content Placeholder 2">
            <a:extLst>
              <a:ext uri="{FF2B5EF4-FFF2-40B4-BE49-F238E27FC236}">
                <a16:creationId xmlns:a16="http://schemas.microsoft.com/office/drawing/2014/main" id="{CB2947FA-4923-4313-8F2A-A2A33482CC90}"/>
              </a:ext>
            </a:extLst>
          </p:cNvPr>
          <p:cNvSpPr>
            <a:spLocks noGrp="1"/>
          </p:cNvSpPr>
          <p:nvPr>
            <p:ph idx="1"/>
          </p:nvPr>
        </p:nvSpPr>
        <p:spPr>
          <a:xfrm>
            <a:off x="7698832" y="2329772"/>
            <a:ext cx="4148469" cy="3417275"/>
          </a:xfrm>
        </p:spPr>
        <p:txBody>
          <a:bodyPr anchor="ctr">
            <a:noAutofit/>
          </a:bodyPr>
          <a:lstStyle/>
          <a:p>
            <a:pPr marL="0" lvl="0" indent="0">
              <a:lnSpc>
                <a:spcPct val="100000"/>
              </a:lnSpc>
              <a:buNone/>
            </a:pPr>
            <a:endParaRPr lang="en-US" sz="2000" dirty="0"/>
          </a:p>
          <a:p>
            <a:pPr>
              <a:lnSpc>
                <a:spcPct val="100000"/>
              </a:lnSpc>
              <a:spcBef>
                <a:spcPts val="100"/>
              </a:spcBef>
            </a:pPr>
            <a:r>
              <a:rPr lang="en-US" sz="2000" dirty="0"/>
              <a:t>The ECD is a list of typical agency actions that may have significant environmental impacts and is a tool to assist agencies in determining if a proposed action warrants further CEPA evaluation. </a:t>
            </a:r>
          </a:p>
          <a:p>
            <a:pPr>
              <a:lnSpc>
                <a:spcPct val="100000"/>
              </a:lnSpc>
              <a:spcBef>
                <a:spcPts val="100"/>
              </a:spcBef>
            </a:pPr>
            <a:endParaRPr lang="en-US" sz="2000" dirty="0"/>
          </a:p>
          <a:p>
            <a:pPr>
              <a:lnSpc>
                <a:spcPct val="100000"/>
              </a:lnSpc>
              <a:spcBef>
                <a:spcPts val="100"/>
              </a:spcBef>
            </a:pPr>
            <a:r>
              <a:rPr lang="en-US" sz="2000" dirty="0"/>
              <a:t>It is often the first step in determining an action’s environmental significance.</a:t>
            </a:r>
          </a:p>
          <a:p>
            <a:pPr>
              <a:lnSpc>
                <a:spcPct val="100000"/>
              </a:lnSpc>
              <a:spcBef>
                <a:spcPts val="100"/>
              </a:spcBef>
            </a:pPr>
            <a:endParaRPr lang="en-US" sz="2000" dirty="0"/>
          </a:p>
          <a:p>
            <a:pPr marL="0" lvl="0" indent="0">
              <a:lnSpc>
                <a:spcPct val="100000"/>
              </a:lnSpc>
              <a:buNone/>
            </a:pPr>
            <a:endParaRPr lang="en-US" sz="2000" dirty="0"/>
          </a:p>
          <a:p>
            <a:pPr>
              <a:lnSpc>
                <a:spcPct val="100000"/>
              </a:lnSpc>
            </a:pPr>
            <a:endParaRPr lang="en-US" sz="2000" dirty="0"/>
          </a:p>
        </p:txBody>
      </p:sp>
      <p:pic>
        <p:nvPicPr>
          <p:cNvPr id="6" name="Picture 5">
            <a:extLst>
              <a:ext uri="{FF2B5EF4-FFF2-40B4-BE49-F238E27FC236}">
                <a16:creationId xmlns:a16="http://schemas.microsoft.com/office/drawing/2014/main" id="{586E87B6-01F9-40ED-AE72-99264D5507FD}"/>
              </a:ext>
            </a:extLst>
          </p:cNvPr>
          <p:cNvPicPr>
            <a:picLocks noChangeAspect="1"/>
          </p:cNvPicPr>
          <p:nvPr/>
        </p:nvPicPr>
        <p:blipFill>
          <a:blip r:embed="rId5"/>
          <a:srcRect/>
          <a:stretch/>
        </p:blipFill>
        <p:spPr>
          <a:xfrm>
            <a:off x="4098249" y="1950492"/>
            <a:ext cx="3275103" cy="4238369"/>
          </a:xfrm>
          <a:prstGeom prst="rect">
            <a:avLst/>
          </a:prstGeom>
          <a:ln w="152400">
            <a:solidFill>
              <a:srgbClr val="8FAADC"/>
            </a:solidFill>
            <a:miter lim="800000"/>
          </a:ln>
        </p:spPr>
      </p:pic>
      <p:sp>
        <p:nvSpPr>
          <p:cNvPr id="11" name="Rectangle 10">
            <a:extLst>
              <a:ext uri="{FF2B5EF4-FFF2-40B4-BE49-F238E27FC236}">
                <a16:creationId xmlns:a16="http://schemas.microsoft.com/office/drawing/2014/main" id="{6A976B7F-76C6-4A9D-A2E4-B961551CC299}"/>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3613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hidden="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38E71-F1B2-4E93-8E2C-E9E340EAF873}"/>
              </a:ext>
            </a:extLst>
          </p:cNvPr>
          <p:cNvSpPr>
            <a:spLocks noGrp="1"/>
          </p:cNvSpPr>
          <p:nvPr>
            <p:ph type="title"/>
          </p:nvPr>
        </p:nvSpPr>
        <p:spPr>
          <a:xfrm>
            <a:off x="418288" y="321733"/>
            <a:ext cx="11341868" cy="1061328"/>
          </a:xfrm>
          <a:solidFill>
            <a:srgbClr val="4472C4"/>
          </a:solidFill>
        </p:spPr>
        <p:txBody>
          <a:bodyPr>
            <a:normAutofit/>
          </a:bodyPr>
          <a:lstStyle/>
          <a:p>
            <a:pPr algn="ctr"/>
            <a:r>
              <a:rPr lang="en-US" sz="3600" dirty="0">
                <a:solidFill>
                  <a:schemeClr val="bg1"/>
                </a:solidFill>
              </a:rPr>
              <a:t>Factors identified in 22a-1a-3 of the RCSA</a:t>
            </a:r>
          </a:p>
        </p:txBody>
      </p:sp>
      <p:cxnSp>
        <p:nvCxnSpPr>
          <p:cNvPr id="25" name="Straight Connector 24" hidden="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F40A084B-2973-4C2D-8E27-25E5DC8EF38B}"/>
              </a:ext>
            </a:extLst>
          </p:cNvPr>
          <p:cNvSpPr/>
          <p:nvPr/>
        </p:nvSpPr>
        <p:spPr>
          <a:xfrm>
            <a:off x="945499" y="1669922"/>
            <a:ext cx="10301001" cy="995329"/>
          </a:xfrm>
          <a:prstGeom prst="roundRect">
            <a:avLst/>
          </a:prstGeom>
          <a:solidFill>
            <a:srgbClr val="8FAA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Requires consideration of the direct, indirect, and cumulative effects of the factors listed:</a:t>
            </a:r>
          </a:p>
          <a:p>
            <a:pPr algn="ctr"/>
            <a:r>
              <a:rPr lang="en-US" i="1" dirty="0">
                <a:solidFill>
                  <a:schemeClr val="bg1"/>
                </a:solidFill>
                <a:hlinkClick r:id="rId3">
                  <a:extLst>
                    <a:ext uri="{A12FA001-AC4F-418D-AE19-62706E023703}">
                      <ahyp:hlinkClr xmlns:ahyp="http://schemas.microsoft.com/office/drawing/2018/hyperlinkcolor" val="tx"/>
                    </a:ext>
                  </a:extLst>
                </a:hlinkClick>
              </a:rPr>
              <a:t>https://eregulations.ct.gov/eRegsPortal/Browse/RCSA/Title_22aSubtitle_22a-1aSection_22a-1a-3/</a:t>
            </a:r>
            <a:r>
              <a:rPr lang="en-US" i="1" dirty="0">
                <a:solidFill>
                  <a:schemeClr val="bg1"/>
                </a:solidFill>
              </a:rPr>
              <a:t>  </a:t>
            </a:r>
          </a:p>
        </p:txBody>
      </p:sp>
      <p:sp>
        <p:nvSpPr>
          <p:cNvPr id="5" name="Rectangle: Rounded Corners 4">
            <a:extLst>
              <a:ext uri="{FF2B5EF4-FFF2-40B4-BE49-F238E27FC236}">
                <a16:creationId xmlns:a16="http://schemas.microsoft.com/office/drawing/2014/main" id="{7E22829B-D8D9-4B8C-B0FE-C92BE6B562C0}"/>
              </a:ext>
            </a:extLst>
          </p:cNvPr>
          <p:cNvSpPr/>
          <p:nvPr/>
        </p:nvSpPr>
        <p:spPr>
          <a:xfrm>
            <a:off x="418288" y="2947481"/>
            <a:ext cx="3644966" cy="3108935"/>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Direct effects are the primary environmental consequences;</a:t>
            </a:r>
          </a:p>
        </p:txBody>
      </p:sp>
      <p:sp>
        <p:nvSpPr>
          <p:cNvPr id="11" name="Rectangle: Rounded Corners 10">
            <a:extLst>
              <a:ext uri="{FF2B5EF4-FFF2-40B4-BE49-F238E27FC236}">
                <a16:creationId xmlns:a16="http://schemas.microsoft.com/office/drawing/2014/main" id="{944E95C9-E31E-4807-97E7-03D89974C822}"/>
              </a:ext>
            </a:extLst>
          </p:cNvPr>
          <p:cNvSpPr/>
          <p:nvPr/>
        </p:nvSpPr>
        <p:spPr>
          <a:xfrm>
            <a:off x="8074386" y="2958671"/>
            <a:ext cx="3685770" cy="3097745"/>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Cumulative effects are the effects on the environment which result from the incremental impact of the action when considered with past, present or reasonably foreseeable future actions to be undertaken by the sponsoring or participating agencies. </a:t>
            </a:r>
          </a:p>
        </p:txBody>
      </p:sp>
      <p:sp>
        <p:nvSpPr>
          <p:cNvPr id="12" name="Rectangle: Rounded Corners 11">
            <a:extLst>
              <a:ext uri="{FF2B5EF4-FFF2-40B4-BE49-F238E27FC236}">
                <a16:creationId xmlns:a16="http://schemas.microsoft.com/office/drawing/2014/main" id="{B042E441-B3B9-4592-9CB1-49DE3E60F5A1}"/>
              </a:ext>
            </a:extLst>
          </p:cNvPr>
          <p:cNvSpPr/>
          <p:nvPr/>
        </p:nvSpPr>
        <p:spPr>
          <a:xfrm>
            <a:off x="4257014" y="2958671"/>
            <a:ext cx="3644966" cy="3108935"/>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Indirect effects are the secondary consequences ... which could result from additional activities induced or stimulated by the action; and</a:t>
            </a:r>
          </a:p>
        </p:txBody>
      </p:sp>
      <p:sp>
        <p:nvSpPr>
          <p:cNvPr id="13" name="Rectangle 12">
            <a:extLst>
              <a:ext uri="{FF2B5EF4-FFF2-40B4-BE49-F238E27FC236}">
                <a16:creationId xmlns:a16="http://schemas.microsoft.com/office/drawing/2014/main" id="{E223054A-3627-4BB0-8EBC-56768C12821E}"/>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4193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hidden="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hidden="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50EEA9CE-3920-40FE-AEF1-018AB45449FE}"/>
              </a:ext>
            </a:extLst>
          </p:cNvPr>
          <p:cNvSpPr txBox="1">
            <a:spLocks/>
          </p:cNvSpPr>
          <p:nvPr/>
        </p:nvSpPr>
        <p:spPr>
          <a:xfrm>
            <a:off x="269174" y="249382"/>
            <a:ext cx="2683785" cy="6388923"/>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22" name="Title 1">
            <a:extLst>
              <a:ext uri="{FF2B5EF4-FFF2-40B4-BE49-F238E27FC236}">
                <a16:creationId xmlns:a16="http://schemas.microsoft.com/office/drawing/2014/main" id="{36B79AAB-51ED-4D81-9C6F-37D395125C13}"/>
              </a:ext>
            </a:extLst>
          </p:cNvPr>
          <p:cNvSpPr txBox="1">
            <a:spLocks/>
          </p:cNvSpPr>
          <p:nvPr/>
        </p:nvSpPr>
        <p:spPr>
          <a:xfrm>
            <a:off x="3804805" y="748233"/>
            <a:ext cx="7498490" cy="3789446"/>
          </a:xfrm>
          <a:prstGeom prst="rect">
            <a:avLst/>
          </a:prstGeom>
          <a:noFill/>
          <a:ln w="1016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13" name="Oval 12">
            <a:extLst>
              <a:ext uri="{FF2B5EF4-FFF2-40B4-BE49-F238E27FC236}">
                <a16:creationId xmlns:a16="http://schemas.microsoft.com/office/drawing/2014/main" id="{96058795-1E73-450B-B1D5-29F4D9C3EBA8}"/>
              </a:ext>
            </a:extLst>
          </p:cNvPr>
          <p:cNvSpPr/>
          <p:nvPr/>
        </p:nvSpPr>
        <p:spPr>
          <a:xfrm>
            <a:off x="902368" y="976057"/>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Why undertake a CEPA review? </a:t>
            </a:r>
          </a:p>
        </p:txBody>
      </p:sp>
      <p:sp>
        <p:nvSpPr>
          <p:cNvPr id="14" name="Oval 13">
            <a:extLst>
              <a:ext uri="{FF2B5EF4-FFF2-40B4-BE49-F238E27FC236}">
                <a16:creationId xmlns:a16="http://schemas.microsoft.com/office/drawing/2014/main" id="{E1EEF21B-0813-4A77-B04C-AF34AEA05AE7}"/>
              </a:ext>
            </a:extLst>
          </p:cNvPr>
          <p:cNvSpPr/>
          <p:nvPr/>
        </p:nvSpPr>
        <p:spPr>
          <a:xfrm>
            <a:off x="1032918" y="1110196"/>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4DD5E0E-7945-451E-AB83-BFD642727236}"/>
              </a:ext>
            </a:extLst>
          </p:cNvPr>
          <p:cNvSpPr txBox="1"/>
          <p:nvPr/>
        </p:nvSpPr>
        <p:spPr>
          <a:xfrm>
            <a:off x="3939392" y="748233"/>
            <a:ext cx="7498490" cy="3506088"/>
          </a:xfrm>
          <a:prstGeom prst="rect">
            <a:avLst/>
          </a:prstGeom>
          <a:noFill/>
        </p:spPr>
        <p:txBody>
          <a:bodyPr wrap="square">
            <a:spAutoFit/>
          </a:bodyPr>
          <a:lstStyle/>
          <a:p>
            <a:pPr marL="342900" indent="-342900">
              <a:lnSpc>
                <a:spcPct val="100000"/>
              </a:lnSpc>
              <a:spcBef>
                <a:spcPts val="100"/>
              </a:spcBef>
              <a:buFont typeface="Arial" panose="020B0604020202020204" pitchFamily="34" charset="0"/>
              <a:buChar char="•"/>
            </a:pPr>
            <a:endParaRPr lang="en-US" sz="2400" dirty="0"/>
          </a:p>
          <a:p>
            <a:pPr marL="342900" indent="-342900">
              <a:lnSpc>
                <a:spcPct val="100000"/>
              </a:lnSpc>
              <a:spcBef>
                <a:spcPts val="100"/>
              </a:spcBef>
              <a:buFont typeface="Arial" panose="020B0604020202020204" pitchFamily="34" charset="0"/>
              <a:buChar char="•"/>
            </a:pPr>
            <a:r>
              <a:rPr lang="en-US" sz="2400" dirty="0"/>
              <a:t>Identify environmental impacts, including social and economic impacts; </a:t>
            </a:r>
          </a:p>
          <a:p>
            <a:pPr marL="342900" indent="-342900">
              <a:lnSpc>
                <a:spcPct val="100000"/>
              </a:lnSpc>
              <a:spcBef>
                <a:spcPts val="100"/>
              </a:spcBef>
              <a:buFont typeface="Arial" panose="020B0604020202020204" pitchFamily="34" charset="0"/>
              <a:buChar char="•"/>
            </a:pPr>
            <a:endParaRPr lang="en-US" sz="2400" dirty="0"/>
          </a:p>
          <a:p>
            <a:pPr marL="342900" indent="-342900">
              <a:lnSpc>
                <a:spcPct val="100000"/>
              </a:lnSpc>
              <a:spcBef>
                <a:spcPts val="100"/>
              </a:spcBef>
              <a:buFont typeface="Arial" panose="020B0604020202020204" pitchFamily="34" charset="0"/>
              <a:buChar char="•"/>
            </a:pPr>
            <a:r>
              <a:rPr lang="en-US" sz="2400" dirty="0"/>
              <a:t>Assess alternatives;</a:t>
            </a:r>
          </a:p>
          <a:p>
            <a:pPr marL="342900" indent="-342900">
              <a:lnSpc>
                <a:spcPct val="100000"/>
              </a:lnSpc>
              <a:spcBef>
                <a:spcPts val="100"/>
              </a:spcBef>
              <a:buFont typeface="Arial" panose="020B0604020202020204" pitchFamily="34" charset="0"/>
              <a:buChar char="•"/>
            </a:pPr>
            <a:endParaRPr lang="en-US" sz="2400" dirty="0"/>
          </a:p>
          <a:p>
            <a:pPr marL="342900" indent="-342900">
              <a:spcBef>
                <a:spcPts val="100"/>
              </a:spcBef>
              <a:buFont typeface="Arial" panose="020B0604020202020204" pitchFamily="34" charset="0"/>
              <a:buChar char="•"/>
            </a:pPr>
            <a:r>
              <a:rPr lang="en-US" sz="2400" dirty="0"/>
              <a:t>Provide opportunity for public review and comment;</a:t>
            </a:r>
          </a:p>
          <a:p>
            <a:pPr>
              <a:lnSpc>
                <a:spcPct val="100000"/>
              </a:lnSpc>
              <a:spcBef>
                <a:spcPts val="100"/>
              </a:spcBef>
            </a:pPr>
            <a:endParaRPr lang="en-US" sz="2400" dirty="0"/>
          </a:p>
          <a:p>
            <a:pPr marL="342900" indent="-342900">
              <a:lnSpc>
                <a:spcPct val="100000"/>
              </a:lnSpc>
              <a:spcBef>
                <a:spcPts val="100"/>
              </a:spcBef>
              <a:buFont typeface="Arial" panose="020B0604020202020204" pitchFamily="34" charset="0"/>
              <a:buChar char="•"/>
            </a:pPr>
            <a:r>
              <a:rPr lang="en-US" sz="2400" dirty="0"/>
              <a:t>Document the agency’s review and decision. </a:t>
            </a:r>
          </a:p>
        </p:txBody>
      </p:sp>
      <p:sp>
        <p:nvSpPr>
          <p:cNvPr id="12" name="Rectangle 11">
            <a:extLst>
              <a:ext uri="{FF2B5EF4-FFF2-40B4-BE49-F238E27FC236}">
                <a16:creationId xmlns:a16="http://schemas.microsoft.com/office/drawing/2014/main" id="{329339AB-46FC-4EB8-A200-2BF7883835D1}"/>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4D61CAE2-D5EF-48B8-9BFE-282A6778AAB3}"/>
              </a:ext>
            </a:extLst>
          </p:cNvPr>
          <p:cNvSpPr/>
          <p:nvPr/>
        </p:nvSpPr>
        <p:spPr>
          <a:xfrm>
            <a:off x="3804805" y="4865771"/>
            <a:ext cx="7498490" cy="1317692"/>
          </a:xfrm>
          <a:prstGeom prst="round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After establishing a clear purpose and need for </a:t>
            </a:r>
            <a:r>
              <a:rPr lang="en-US" sz="2000" i="1" u="sng" dirty="0"/>
              <a:t>why</a:t>
            </a:r>
            <a:r>
              <a:rPr lang="en-US" sz="2000" dirty="0"/>
              <a:t> the state action is needed, CEPA is the vehicle for assessing </a:t>
            </a:r>
            <a:r>
              <a:rPr lang="en-US" sz="2000" i="1" u="sng" dirty="0"/>
              <a:t>how</a:t>
            </a:r>
            <a:r>
              <a:rPr lang="en-US" sz="2000" dirty="0"/>
              <a:t> the action will be implemented. </a:t>
            </a:r>
          </a:p>
        </p:txBody>
      </p:sp>
    </p:spTree>
    <p:extLst>
      <p:ext uri="{BB962C8B-B14F-4D97-AF65-F5344CB8AC3E}">
        <p14:creationId xmlns:p14="http://schemas.microsoft.com/office/powerpoint/2010/main" val="2242528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hidden="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hidden="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93301F98-BFA9-4C7F-8060-8DCD8A2FFBE3}"/>
              </a:ext>
            </a:extLst>
          </p:cNvPr>
          <p:cNvSpPr txBox="1">
            <a:spLocks/>
          </p:cNvSpPr>
          <p:nvPr/>
        </p:nvSpPr>
        <p:spPr>
          <a:xfrm>
            <a:off x="269174" y="249382"/>
            <a:ext cx="2683785" cy="6388923"/>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grpSp>
        <p:nvGrpSpPr>
          <p:cNvPr id="4" name="Group 3">
            <a:extLst>
              <a:ext uri="{FF2B5EF4-FFF2-40B4-BE49-F238E27FC236}">
                <a16:creationId xmlns:a16="http://schemas.microsoft.com/office/drawing/2014/main" id="{2046CE2C-FC50-4A72-82AA-AB56289DFB19}"/>
              </a:ext>
            </a:extLst>
          </p:cNvPr>
          <p:cNvGrpSpPr/>
          <p:nvPr/>
        </p:nvGrpSpPr>
        <p:grpSpPr>
          <a:xfrm>
            <a:off x="873956" y="2000138"/>
            <a:ext cx="2671458" cy="2671458"/>
            <a:chOff x="902368" y="3024776"/>
            <a:chExt cx="2671458" cy="2671458"/>
          </a:xfrm>
        </p:grpSpPr>
        <p:sp>
          <p:nvSpPr>
            <p:cNvPr id="13" name="Oval 12">
              <a:extLst>
                <a:ext uri="{FF2B5EF4-FFF2-40B4-BE49-F238E27FC236}">
                  <a16:creationId xmlns:a16="http://schemas.microsoft.com/office/drawing/2014/main" id="{96058795-1E73-450B-B1D5-29F4D9C3EBA8}"/>
                </a:ext>
              </a:extLst>
            </p:cNvPr>
            <p:cNvSpPr/>
            <p:nvPr/>
          </p:nvSpPr>
          <p:spPr>
            <a:xfrm>
              <a:off x="902368" y="3024776"/>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p>
          </p:txBody>
        </p:sp>
        <p:sp>
          <p:nvSpPr>
            <p:cNvPr id="14" name="Oval 13">
              <a:extLst>
                <a:ext uri="{FF2B5EF4-FFF2-40B4-BE49-F238E27FC236}">
                  <a16:creationId xmlns:a16="http://schemas.microsoft.com/office/drawing/2014/main" id="{E1EEF21B-0813-4A77-B04C-AF34AEA05AE7}"/>
                </a:ext>
              </a:extLst>
            </p:cNvPr>
            <p:cNvSpPr/>
            <p:nvPr/>
          </p:nvSpPr>
          <p:spPr>
            <a:xfrm>
              <a:off x="1032918" y="3158915"/>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7F8D064F-D23A-4293-B1C8-FCC78087637A}"/>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6C98A74-9ED7-4B2C-B118-925BA5919A2E}"/>
              </a:ext>
            </a:extLst>
          </p:cNvPr>
          <p:cNvSpPr txBox="1"/>
          <p:nvPr/>
        </p:nvSpPr>
        <p:spPr>
          <a:xfrm>
            <a:off x="9263365" y="2151044"/>
            <a:ext cx="533352" cy="369332"/>
          </a:xfrm>
          <a:prstGeom prst="rect">
            <a:avLst/>
          </a:prstGeom>
          <a:noFill/>
        </p:spPr>
        <p:txBody>
          <a:bodyPr wrap="square" rtlCol="0">
            <a:spAutoFit/>
          </a:bodyPr>
          <a:lstStyle/>
          <a:p>
            <a:r>
              <a:rPr lang="en-US" dirty="0">
                <a:solidFill>
                  <a:schemeClr val="bg1"/>
                </a:solidFill>
              </a:rPr>
              <a:t>No</a:t>
            </a:r>
          </a:p>
        </p:txBody>
      </p:sp>
      <p:pic>
        <p:nvPicPr>
          <p:cNvPr id="41" name="Picture 40">
            <a:extLst>
              <a:ext uri="{FF2B5EF4-FFF2-40B4-BE49-F238E27FC236}">
                <a16:creationId xmlns:a16="http://schemas.microsoft.com/office/drawing/2014/main" id="{9187CDFD-F1AB-43B6-A199-9D8102E34E4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567246" y="7905672"/>
            <a:ext cx="405540" cy="405540"/>
          </a:xfrm>
          <a:prstGeom prst="rect">
            <a:avLst/>
          </a:prstGeom>
        </p:spPr>
      </p:pic>
      <p:grpSp>
        <p:nvGrpSpPr>
          <p:cNvPr id="16" name="Group 15">
            <a:extLst>
              <a:ext uri="{FF2B5EF4-FFF2-40B4-BE49-F238E27FC236}">
                <a16:creationId xmlns:a16="http://schemas.microsoft.com/office/drawing/2014/main" id="{5AA30B52-3E59-4F2D-9C3D-BDC5E7EDCD95}"/>
              </a:ext>
            </a:extLst>
          </p:cNvPr>
          <p:cNvGrpSpPr/>
          <p:nvPr/>
        </p:nvGrpSpPr>
        <p:grpSpPr>
          <a:xfrm>
            <a:off x="4486383" y="737907"/>
            <a:ext cx="5180595" cy="4946539"/>
            <a:chOff x="902368" y="3024776"/>
            <a:chExt cx="2671458" cy="2671458"/>
          </a:xfrm>
        </p:grpSpPr>
        <p:sp>
          <p:nvSpPr>
            <p:cNvPr id="17" name="Oval 16">
              <a:extLst>
                <a:ext uri="{FF2B5EF4-FFF2-40B4-BE49-F238E27FC236}">
                  <a16:creationId xmlns:a16="http://schemas.microsoft.com/office/drawing/2014/main" id="{1C228E7D-E39D-46C2-9091-BF00F291BD97}"/>
                </a:ext>
              </a:extLst>
            </p:cNvPr>
            <p:cNvSpPr/>
            <p:nvPr/>
          </p:nvSpPr>
          <p:spPr>
            <a:xfrm>
              <a:off x="902368" y="3024776"/>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What is the Environmental Review Checklist (ERC)?</a:t>
              </a:r>
            </a:p>
          </p:txBody>
        </p:sp>
        <p:sp>
          <p:nvSpPr>
            <p:cNvPr id="18" name="Oval 17">
              <a:extLst>
                <a:ext uri="{FF2B5EF4-FFF2-40B4-BE49-F238E27FC236}">
                  <a16:creationId xmlns:a16="http://schemas.microsoft.com/office/drawing/2014/main" id="{3D9CA266-3550-41FB-92A5-C34630AD99FC}"/>
                </a:ext>
              </a:extLst>
            </p:cNvPr>
            <p:cNvSpPr/>
            <p:nvPr/>
          </p:nvSpPr>
          <p:spPr>
            <a:xfrm>
              <a:off x="1032918" y="3158915"/>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17995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hidden="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text, application, email&#10;&#10;Description automatically generated">
            <a:extLst>
              <a:ext uri="{FF2B5EF4-FFF2-40B4-BE49-F238E27FC236}">
                <a16:creationId xmlns:a16="http://schemas.microsoft.com/office/drawing/2014/main" id="{C8D65541-7CDE-4996-AD2D-88D8D2A058C2}"/>
              </a:ext>
            </a:extLst>
          </p:cNvPr>
          <p:cNvPicPr>
            <a:picLocks noChangeAspect="1"/>
          </p:cNvPicPr>
          <p:nvPr/>
        </p:nvPicPr>
        <p:blipFill>
          <a:blip r:embed="rId3"/>
          <a:stretch>
            <a:fillRect/>
          </a:stretch>
        </p:blipFill>
        <p:spPr>
          <a:xfrm>
            <a:off x="569362" y="1667688"/>
            <a:ext cx="3273513" cy="4353022"/>
          </a:xfrm>
          <a:prstGeom prst="rect">
            <a:avLst/>
          </a:prstGeom>
          <a:ln w="152400">
            <a:solidFill>
              <a:srgbClr val="8FAADC"/>
            </a:solidFill>
            <a:miter lim="800000"/>
          </a:ln>
        </p:spPr>
      </p:pic>
      <p:sp>
        <p:nvSpPr>
          <p:cNvPr id="2" name="Title 1">
            <a:extLst>
              <a:ext uri="{FF2B5EF4-FFF2-40B4-BE49-F238E27FC236}">
                <a16:creationId xmlns:a16="http://schemas.microsoft.com/office/drawing/2014/main" id="{BC738E71-F1B2-4E93-8E2C-E9E340EAF873}"/>
              </a:ext>
            </a:extLst>
          </p:cNvPr>
          <p:cNvSpPr>
            <a:spLocks noGrp="1"/>
          </p:cNvSpPr>
          <p:nvPr>
            <p:ph type="title"/>
          </p:nvPr>
        </p:nvSpPr>
        <p:spPr>
          <a:xfrm>
            <a:off x="420328" y="249383"/>
            <a:ext cx="11351344" cy="1198612"/>
          </a:xfrm>
          <a:solidFill>
            <a:srgbClr val="4472C4"/>
          </a:solidFill>
        </p:spPr>
        <p:txBody>
          <a:bodyPr>
            <a:normAutofit/>
          </a:bodyPr>
          <a:lstStyle/>
          <a:p>
            <a:pPr algn="ctr"/>
            <a:r>
              <a:rPr lang="en-US" sz="3600" dirty="0">
                <a:solidFill>
                  <a:schemeClr val="bg1"/>
                </a:solidFill>
              </a:rPr>
              <a:t>Environmental Review Checklist (ERC) </a:t>
            </a:r>
            <a:br>
              <a:rPr lang="en-US" sz="3600" dirty="0">
                <a:solidFill>
                  <a:schemeClr val="bg1"/>
                </a:solidFill>
              </a:rPr>
            </a:br>
            <a:r>
              <a:rPr lang="en-US" sz="2000" i="1" dirty="0">
                <a:solidFill>
                  <a:schemeClr val="bg1"/>
                </a:solidFill>
                <a:hlinkClick r:id="rId4">
                  <a:extLst>
                    <a:ext uri="{A12FA001-AC4F-418D-AE19-62706E023703}">
                      <ahyp:hlinkClr xmlns:ahyp="http://schemas.microsoft.com/office/drawing/2018/hyperlinkcolor" val="tx"/>
                    </a:ext>
                  </a:extLst>
                </a:hlinkClick>
              </a:rPr>
              <a:t>https://portal.ct.gov/-/media/OPM/IGP/ORG/CEPA/Environmental-Review-ChecklistBlank-Fillable02252020.docx</a:t>
            </a:r>
            <a:r>
              <a:rPr lang="en-US" sz="2000" i="1" dirty="0">
                <a:solidFill>
                  <a:schemeClr val="bg1"/>
                </a:solidFill>
              </a:rPr>
              <a:t> </a:t>
            </a:r>
          </a:p>
        </p:txBody>
      </p:sp>
      <p:sp>
        <p:nvSpPr>
          <p:cNvPr id="12" name="Title 1">
            <a:extLst>
              <a:ext uri="{FF2B5EF4-FFF2-40B4-BE49-F238E27FC236}">
                <a16:creationId xmlns:a16="http://schemas.microsoft.com/office/drawing/2014/main" id="{83EF4819-0277-4E32-A0B9-477C112F4DCA}"/>
              </a:ext>
            </a:extLst>
          </p:cNvPr>
          <p:cNvSpPr txBox="1">
            <a:spLocks/>
          </p:cNvSpPr>
          <p:nvPr/>
        </p:nvSpPr>
        <p:spPr>
          <a:xfrm>
            <a:off x="7642526" y="1798119"/>
            <a:ext cx="4183516" cy="4353020"/>
          </a:xfrm>
          <a:prstGeom prst="rect">
            <a:avLst/>
          </a:prstGeom>
          <a:solidFill>
            <a:schemeClr val="tx2">
              <a:lumMod val="20000"/>
              <a:lumOff val="80000"/>
            </a:schemeClr>
          </a:solidFill>
          <a:ln w="1016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cxnSp>
        <p:nvCxnSpPr>
          <p:cNvPr id="25" name="Straight Connector 24" hidden="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CB2947FA-4923-4313-8F2A-A2A33482CC90}"/>
              </a:ext>
            </a:extLst>
          </p:cNvPr>
          <p:cNvSpPr>
            <a:spLocks noGrp="1"/>
          </p:cNvSpPr>
          <p:nvPr>
            <p:ph idx="1"/>
          </p:nvPr>
        </p:nvSpPr>
        <p:spPr>
          <a:xfrm>
            <a:off x="7677573" y="3005614"/>
            <a:ext cx="4148469" cy="2562014"/>
          </a:xfrm>
        </p:spPr>
        <p:txBody>
          <a:bodyPr anchor="ctr">
            <a:noAutofit/>
          </a:bodyPr>
          <a:lstStyle/>
          <a:p>
            <a:pPr>
              <a:lnSpc>
                <a:spcPct val="100000"/>
              </a:lnSpc>
              <a:spcBef>
                <a:spcPts val="100"/>
              </a:spcBef>
            </a:pPr>
            <a:r>
              <a:rPr lang="en-US" sz="1800" dirty="0"/>
              <a:t>Used to assist agencies in determining whether an action requires Scoping, and to record an agency’s initial assessment of the potential environmental effects of a proposed action.</a:t>
            </a:r>
          </a:p>
          <a:p>
            <a:pPr>
              <a:lnSpc>
                <a:spcPct val="100000"/>
              </a:lnSpc>
              <a:spcBef>
                <a:spcPts val="100"/>
              </a:spcBef>
            </a:pPr>
            <a:endParaRPr lang="en-US" sz="1800" dirty="0"/>
          </a:p>
          <a:p>
            <a:pPr>
              <a:lnSpc>
                <a:spcPct val="100000"/>
              </a:lnSpc>
              <a:spcBef>
                <a:spcPts val="100"/>
              </a:spcBef>
            </a:pPr>
            <a:r>
              <a:rPr lang="en-US" sz="1800" dirty="0"/>
              <a:t>A sponsoring agency is required to publish its completed ERC whenever it publishes a post-scoping notice indicating that an EIE will not be prepared.</a:t>
            </a:r>
          </a:p>
          <a:p>
            <a:pPr>
              <a:lnSpc>
                <a:spcPct val="100000"/>
              </a:lnSpc>
              <a:spcBef>
                <a:spcPts val="100"/>
              </a:spcBef>
            </a:pPr>
            <a:endParaRPr lang="en-US" sz="1800" dirty="0"/>
          </a:p>
          <a:p>
            <a:pPr marL="0" lvl="0" indent="0">
              <a:lnSpc>
                <a:spcPct val="100000"/>
              </a:lnSpc>
              <a:buNone/>
            </a:pPr>
            <a:endParaRPr lang="en-US" sz="1800" dirty="0"/>
          </a:p>
          <a:p>
            <a:pPr>
              <a:lnSpc>
                <a:spcPct val="100000"/>
              </a:lnSpc>
            </a:pPr>
            <a:endParaRPr lang="en-US" sz="1800" dirty="0"/>
          </a:p>
        </p:txBody>
      </p:sp>
      <p:pic>
        <p:nvPicPr>
          <p:cNvPr id="6" name="Picture 5" descr="Text, letter&#10;&#10;Description automatically generated">
            <a:extLst>
              <a:ext uri="{FF2B5EF4-FFF2-40B4-BE49-F238E27FC236}">
                <a16:creationId xmlns:a16="http://schemas.microsoft.com/office/drawing/2014/main" id="{586E87B6-01F9-40ED-AE72-99264D5507FD}"/>
              </a:ext>
            </a:extLst>
          </p:cNvPr>
          <p:cNvPicPr>
            <a:picLocks noChangeAspect="1"/>
          </p:cNvPicPr>
          <p:nvPr/>
        </p:nvPicPr>
        <p:blipFill>
          <a:blip r:embed="rId5"/>
          <a:stretch>
            <a:fillRect/>
          </a:stretch>
        </p:blipFill>
        <p:spPr>
          <a:xfrm>
            <a:off x="3998897" y="1668392"/>
            <a:ext cx="3273512" cy="4353020"/>
          </a:xfrm>
          <a:prstGeom prst="rect">
            <a:avLst/>
          </a:prstGeom>
          <a:ln w="152400">
            <a:solidFill>
              <a:srgbClr val="8FAADC"/>
            </a:solidFill>
            <a:miter lim="800000"/>
          </a:ln>
        </p:spPr>
      </p:pic>
      <p:sp>
        <p:nvSpPr>
          <p:cNvPr id="11" name="Rectangle 10">
            <a:extLst>
              <a:ext uri="{FF2B5EF4-FFF2-40B4-BE49-F238E27FC236}">
                <a16:creationId xmlns:a16="http://schemas.microsoft.com/office/drawing/2014/main" id="{F1246520-AACE-4CD0-9A27-A36749C1CF8D}"/>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52973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hidden="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hidden="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93301F98-BFA9-4C7F-8060-8DCD8A2FFBE3}"/>
              </a:ext>
            </a:extLst>
          </p:cNvPr>
          <p:cNvSpPr txBox="1">
            <a:spLocks/>
          </p:cNvSpPr>
          <p:nvPr/>
        </p:nvSpPr>
        <p:spPr>
          <a:xfrm>
            <a:off x="269174" y="249382"/>
            <a:ext cx="2683785" cy="6388923"/>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grpSp>
        <p:nvGrpSpPr>
          <p:cNvPr id="4" name="Group 3">
            <a:extLst>
              <a:ext uri="{FF2B5EF4-FFF2-40B4-BE49-F238E27FC236}">
                <a16:creationId xmlns:a16="http://schemas.microsoft.com/office/drawing/2014/main" id="{2046CE2C-FC50-4A72-82AA-AB56289DFB19}"/>
              </a:ext>
            </a:extLst>
          </p:cNvPr>
          <p:cNvGrpSpPr/>
          <p:nvPr/>
        </p:nvGrpSpPr>
        <p:grpSpPr>
          <a:xfrm>
            <a:off x="873956" y="2000138"/>
            <a:ext cx="2671458" cy="2671458"/>
            <a:chOff x="902368" y="3024776"/>
            <a:chExt cx="2671458" cy="2671458"/>
          </a:xfrm>
        </p:grpSpPr>
        <p:sp>
          <p:nvSpPr>
            <p:cNvPr id="13" name="Oval 12">
              <a:extLst>
                <a:ext uri="{FF2B5EF4-FFF2-40B4-BE49-F238E27FC236}">
                  <a16:creationId xmlns:a16="http://schemas.microsoft.com/office/drawing/2014/main" id="{96058795-1E73-450B-B1D5-29F4D9C3EBA8}"/>
                </a:ext>
              </a:extLst>
            </p:cNvPr>
            <p:cNvSpPr/>
            <p:nvPr/>
          </p:nvSpPr>
          <p:spPr>
            <a:xfrm>
              <a:off x="902368" y="3024776"/>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p>
          </p:txBody>
        </p:sp>
        <p:sp>
          <p:nvSpPr>
            <p:cNvPr id="14" name="Oval 13">
              <a:extLst>
                <a:ext uri="{FF2B5EF4-FFF2-40B4-BE49-F238E27FC236}">
                  <a16:creationId xmlns:a16="http://schemas.microsoft.com/office/drawing/2014/main" id="{E1EEF21B-0813-4A77-B04C-AF34AEA05AE7}"/>
                </a:ext>
              </a:extLst>
            </p:cNvPr>
            <p:cNvSpPr/>
            <p:nvPr/>
          </p:nvSpPr>
          <p:spPr>
            <a:xfrm>
              <a:off x="1032918" y="3158915"/>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7F8D064F-D23A-4293-B1C8-FCC78087637A}"/>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6C98A74-9ED7-4B2C-B118-925BA5919A2E}"/>
              </a:ext>
            </a:extLst>
          </p:cNvPr>
          <p:cNvSpPr txBox="1"/>
          <p:nvPr/>
        </p:nvSpPr>
        <p:spPr>
          <a:xfrm>
            <a:off x="9263365" y="2151044"/>
            <a:ext cx="533352" cy="369332"/>
          </a:xfrm>
          <a:prstGeom prst="rect">
            <a:avLst/>
          </a:prstGeom>
          <a:noFill/>
        </p:spPr>
        <p:txBody>
          <a:bodyPr wrap="square" rtlCol="0">
            <a:spAutoFit/>
          </a:bodyPr>
          <a:lstStyle/>
          <a:p>
            <a:r>
              <a:rPr lang="en-US" dirty="0">
                <a:solidFill>
                  <a:schemeClr val="bg1"/>
                </a:solidFill>
              </a:rPr>
              <a:t>No</a:t>
            </a:r>
          </a:p>
        </p:txBody>
      </p:sp>
      <p:pic>
        <p:nvPicPr>
          <p:cNvPr id="41" name="Picture 40">
            <a:extLst>
              <a:ext uri="{FF2B5EF4-FFF2-40B4-BE49-F238E27FC236}">
                <a16:creationId xmlns:a16="http://schemas.microsoft.com/office/drawing/2014/main" id="{9187CDFD-F1AB-43B6-A199-9D8102E34E4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567246" y="7905672"/>
            <a:ext cx="405540" cy="405540"/>
          </a:xfrm>
          <a:prstGeom prst="rect">
            <a:avLst/>
          </a:prstGeom>
        </p:spPr>
      </p:pic>
      <p:grpSp>
        <p:nvGrpSpPr>
          <p:cNvPr id="16" name="Group 15">
            <a:extLst>
              <a:ext uri="{FF2B5EF4-FFF2-40B4-BE49-F238E27FC236}">
                <a16:creationId xmlns:a16="http://schemas.microsoft.com/office/drawing/2014/main" id="{5AA30B52-3E59-4F2D-9C3D-BDC5E7EDCD95}"/>
              </a:ext>
            </a:extLst>
          </p:cNvPr>
          <p:cNvGrpSpPr/>
          <p:nvPr/>
        </p:nvGrpSpPr>
        <p:grpSpPr>
          <a:xfrm>
            <a:off x="4486383" y="737907"/>
            <a:ext cx="5180595" cy="4946539"/>
            <a:chOff x="902368" y="3024776"/>
            <a:chExt cx="2671458" cy="2671458"/>
          </a:xfrm>
        </p:grpSpPr>
        <p:sp>
          <p:nvSpPr>
            <p:cNvPr id="17" name="Oval 16">
              <a:extLst>
                <a:ext uri="{FF2B5EF4-FFF2-40B4-BE49-F238E27FC236}">
                  <a16:creationId xmlns:a16="http://schemas.microsoft.com/office/drawing/2014/main" id="{1C228E7D-E39D-46C2-9091-BF00F291BD97}"/>
                </a:ext>
              </a:extLst>
            </p:cNvPr>
            <p:cNvSpPr/>
            <p:nvPr/>
          </p:nvSpPr>
          <p:spPr>
            <a:xfrm>
              <a:off x="902368" y="3024776"/>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Additional Resources</a:t>
              </a:r>
            </a:p>
          </p:txBody>
        </p:sp>
        <p:sp>
          <p:nvSpPr>
            <p:cNvPr id="18" name="Oval 17">
              <a:extLst>
                <a:ext uri="{FF2B5EF4-FFF2-40B4-BE49-F238E27FC236}">
                  <a16:creationId xmlns:a16="http://schemas.microsoft.com/office/drawing/2014/main" id="{3D9CA266-3550-41FB-92A5-C34630AD99FC}"/>
                </a:ext>
              </a:extLst>
            </p:cNvPr>
            <p:cNvSpPr/>
            <p:nvPr/>
          </p:nvSpPr>
          <p:spPr>
            <a:xfrm>
              <a:off x="1032918" y="3158915"/>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55658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4D388BEF-6A1B-4211-B97D-10102A4D4296}"/>
              </a:ext>
            </a:extLst>
          </p:cNvPr>
          <p:cNvSpPr txBox="1">
            <a:spLocks/>
          </p:cNvSpPr>
          <p:nvPr/>
        </p:nvSpPr>
        <p:spPr>
          <a:xfrm>
            <a:off x="291945" y="249382"/>
            <a:ext cx="2267907" cy="6359236"/>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18" name="Rectangle 17">
            <a:extLst>
              <a:ext uri="{FF2B5EF4-FFF2-40B4-BE49-F238E27FC236}">
                <a16:creationId xmlns:a16="http://schemas.microsoft.com/office/drawing/2014/main" id="{B2C1D942-FAB3-47D3-99AA-BE8AB6D3DAA6}"/>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1912F4CA-49F1-46A7-AA82-F6DF9A99B9F6}"/>
              </a:ext>
            </a:extLst>
          </p:cNvPr>
          <p:cNvSpPr txBox="1">
            <a:spLocks/>
          </p:cNvSpPr>
          <p:nvPr/>
        </p:nvSpPr>
        <p:spPr>
          <a:xfrm>
            <a:off x="3842425" y="369651"/>
            <a:ext cx="7966953" cy="6138153"/>
          </a:xfrm>
          <a:prstGeom prst="rect">
            <a:avLst/>
          </a:prstGeom>
          <a:solidFill>
            <a:schemeClr val="tx2">
              <a:lumMod val="20000"/>
              <a:lumOff val="80000"/>
            </a:schemeClr>
          </a:solidFill>
          <a:ln w="1016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OPM maintains a webpage with useful information and additional resources, including more in-depth training material: </a:t>
            </a:r>
          </a:p>
          <a:p>
            <a:r>
              <a:rPr lang="en-US" sz="2400" dirty="0">
                <a:hlinkClick r:id="rId3"/>
              </a:rPr>
              <a:t>https://portal.ct.gov/OPM/IGPP-MAIN/Responsible-Growth/CEPA/Overview-of-Connecticut-Environmental-Policy-Act</a:t>
            </a:r>
            <a:r>
              <a:rPr lang="en-US" sz="2400" dirty="0"/>
              <a:t>  </a:t>
            </a:r>
          </a:p>
          <a:p>
            <a:endParaRPr lang="en-US" sz="2400" dirty="0"/>
          </a:p>
          <a:p>
            <a:r>
              <a:rPr lang="en-US" sz="2400" b="1" dirty="0"/>
              <a:t>OPM Inventory of State Agency Actions:  </a:t>
            </a:r>
            <a:r>
              <a:rPr lang="en-US" sz="2400" dirty="0">
                <a:hlinkClick r:id="rId4" invalidUrl="ftp://ftp.ct.gov/opm/CEPA/CEPA Project Inventory.xlsx"/>
              </a:rPr>
              <a:t>ftp://ftp.ct.gov/opm/CEPA/CEPA%20Project%20Inventory.xlsx</a:t>
            </a:r>
            <a:r>
              <a:rPr lang="en-US" sz="2400" dirty="0"/>
              <a:t>  </a:t>
            </a:r>
          </a:p>
          <a:p>
            <a:endParaRPr lang="en-US" sz="2400" dirty="0"/>
          </a:p>
          <a:p>
            <a:r>
              <a:rPr lang="en-US" sz="2400" b="1" dirty="0"/>
              <a:t>Environmental Monitor Templates: </a:t>
            </a:r>
          </a:p>
          <a:p>
            <a:r>
              <a:rPr lang="en-US" sz="2400" dirty="0">
                <a:hlinkClick r:id="rId5"/>
              </a:rPr>
              <a:t>https://portal.ct.gov/-/media/CEQ/Env-Monitor-Notices-in-Word/Sitecore-training-slides-Env-Monitor-Notices-2-6-2020.pdf?la=en&amp;hash=89BEA2886351BDAAC1B45B01C560ED45</a:t>
            </a:r>
            <a:r>
              <a:rPr lang="en-US" sz="2400" dirty="0"/>
              <a:t>  </a:t>
            </a:r>
          </a:p>
        </p:txBody>
      </p:sp>
      <p:sp>
        <p:nvSpPr>
          <p:cNvPr id="6" name="Oval 5">
            <a:extLst>
              <a:ext uri="{FF2B5EF4-FFF2-40B4-BE49-F238E27FC236}">
                <a16:creationId xmlns:a16="http://schemas.microsoft.com/office/drawing/2014/main" id="{0B17BDE9-00D1-437B-B451-43C4AFA157C7}"/>
              </a:ext>
            </a:extLst>
          </p:cNvPr>
          <p:cNvSpPr/>
          <p:nvPr/>
        </p:nvSpPr>
        <p:spPr>
          <a:xfrm>
            <a:off x="518989" y="3823298"/>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Additional Resources</a:t>
            </a:r>
          </a:p>
        </p:txBody>
      </p:sp>
      <p:sp>
        <p:nvSpPr>
          <p:cNvPr id="7" name="Oval 6">
            <a:extLst>
              <a:ext uri="{FF2B5EF4-FFF2-40B4-BE49-F238E27FC236}">
                <a16:creationId xmlns:a16="http://schemas.microsoft.com/office/drawing/2014/main" id="{875F16A2-6DF9-42F9-8410-B9A6B8877ECB}"/>
              </a:ext>
            </a:extLst>
          </p:cNvPr>
          <p:cNvSpPr/>
          <p:nvPr/>
        </p:nvSpPr>
        <p:spPr>
          <a:xfrm>
            <a:off x="649539" y="3957437"/>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86243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hidden="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hidden="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93301F98-BFA9-4C7F-8060-8DCD8A2FFBE3}"/>
              </a:ext>
            </a:extLst>
          </p:cNvPr>
          <p:cNvSpPr txBox="1">
            <a:spLocks/>
          </p:cNvSpPr>
          <p:nvPr/>
        </p:nvSpPr>
        <p:spPr>
          <a:xfrm>
            <a:off x="269174" y="249382"/>
            <a:ext cx="2683785" cy="6388923"/>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grpSp>
        <p:nvGrpSpPr>
          <p:cNvPr id="4" name="Group 3">
            <a:extLst>
              <a:ext uri="{FF2B5EF4-FFF2-40B4-BE49-F238E27FC236}">
                <a16:creationId xmlns:a16="http://schemas.microsoft.com/office/drawing/2014/main" id="{2046CE2C-FC50-4A72-82AA-AB56289DFB19}"/>
              </a:ext>
            </a:extLst>
          </p:cNvPr>
          <p:cNvGrpSpPr/>
          <p:nvPr/>
        </p:nvGrpSpPr>
        <p:grpSpPr>
          <a:xfrm>
            <a:off x="873956" y="2000138"/>
            <a:ext cx="2671458" cy="2671458"/>
            <a:chOff x="902368" y="3024776"/>
            <a:chExt cx="2671458" cy="2671458"/>
          </a:xfrm>
        </p:grpSpPr>
        <p:sp>
          <p:nvSpPr>
            <p:cNvPr id="13" name="Oval 12">
              <a:extLst>
                <a:ext uri="{FF2B5EF4-FFF2-40B4-BE49-F238E27FC236}">
                  <a16:creationId xmlns:a16="http://schemas.microsoft.com/office/drawing/2014/main" id="{96058795-1E73-450B-B1D5-29F4D9C3EBA8}"/>
                </a:ext>
              </a:extLst>
            </p:cNvPr>
            <p:cNvSpPr/>
            <p:nvPr/>
          </p:nvSpPr>
          <p:spPr>
            <a:xfrm>
              <a:off x="902368" y="3024776"/>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p>
          </p:txBody>
        </p:sp>
        <p:sp>
          <p:nvSpPr>
            <p:cNvPr id="14" name="Oval 13">
              <a:extLst>
                <a:ext uri="{FF2B5EF4-FFF2-40B4-BE49-F238E27FC236}">
                  <a16:creationId xmlns:a16="http://schemas.microsoft.com/office/drawing/2014/main" id="{E1EEF21B-0813-4A77-B04C-AF34AEA05AE7}"/>
                </a:ext>
              </a:extLst>
            </p:cNvPr>
            <p:cNvSpPr/>
            <p:nvPr/>
          </p:nvSpPr>
          <p:spPr>
            <a:xfrm>
              <a:off x="1032918" y="3158915"/>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7F8D064F-D23A-4293-B1C8-FCC78087637A}"/>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6C98A74-9ED7-4B2C-B118-925BA5919A2E}"/>
              </a:ext>
            </a:extLst>
          </p:cNvPr>
          <p:cNvSpPr txBox="1"/>
          <p:nvPr/>
        </p:nvSpPr>
        <p:spPr>
          <a:xfrm>
            <a:off x="9263365" y="2151044"/>
            <a:ext cx="533352" cy="369332"/>
          </a:xfrm>
          <a:prstGeom prst="rect">
            <a:avLst/>
          </a:prstGeom>
          <a:noFill/>
        </p:spPr>
        <p:txBody>
          <a:bodyPr wrap="square" rtlCol="0">
            <a:spAutoFit/>
          </a:bodyPr>
          <a:lstStyle/>
          <a:p>
            <a:r>
              <a:rPr lang="en-US" dirty="0">
                <a:solidFill>
                  <a:schemeClr val="bg1"/>
                </a:solidFill>
              </a:rPr>
              <a:t>No</a:t>
            </a:r>
          </a:p>
        </p:txBody>
      </p:sp>
      <p:pic>
        <p:nvPicPr>
          <p:cNvPr id="41" name="Picture 40">
            <a:extLst>
              <a:ext uri="{FF2B5EF4-FFF2-40B4-BE49-F238E27FC236}">
                <a16:creationId xmlns:a16="http://schemas.microsoft.com/office/drawing/2014/main" id="{9187CDFD-F1AB-43B6-A199-9D8102E34E4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567246" y="7905672"/>
            <a:ext cx="405540" cy="405540"/>
          </a:xfrm>
          <a:prstGeom prst="rect">
            <a:avLst/>
          </a:prstGeom>
        </p:spPr>
      </p:pic>
      <p:grpSp>
        <p:nvGrpSpPr>
          <p:cNvPr id="16" name="Group 15">
            <a:extLst>
              <a:ext uri="{FF2B5EF4-FFF2-40B4-BE49-F238E27FC236}">
                <a16:creationId xmlns:a16="http://schemas.microsoft.com/office/drawing/2014/main" id="{5AA30B52-3E59-4F2D-9C3D-BDC5E7EDCD95}"/>
              </a:ext>
            </a:extLst>
          </p:cNvPr>
          <p:cNvGrpSpPr/>
          <p:nvPr/>
        </p:nvGrpSpPr>
        <p:grpSpPr>
          <a:xfrm>
            <a:off x="4486383" y="737907"/>
            <a:ext cx="5180595" cy="4946539"/>
            <a:chOff x="902368" y="3024776"/>
            <a:chExt cx="2671458" cy="2671458"/>
          </a:xfrm>
        </p:grpSpPr>
        <p:sp>
          <p:nvSpPr>
            <p:cNvPr id="17" name="Oval 16">
              <a:extLst>
                <a:ext uri="{FF2B5EF4-FFF2-40B4-BE49-F238E27FC236}">
                  <a16:creationId xmlns:a16="http://schemas.microsoft.com/office/drawing/2014/main" id="{1C228E7D-E39D-46C2-9091-BF00F291BD97}"/>
                </a:ext>
              </a:extLst>
            </p:cNvPr>
            <p:cNvSpPr/>
            <p:nvPr/>
          </p:nvSpPr>
          <p:spPr>
            <a:xfrm>
              <a:off x="902368" y="3024776"/>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CEPA and NEPA</a:t>
              </a:r>
            </a:p>
          </p:txBody>
        </p:sp>
        <p:sp>
          <p:nvSpPr>
            <p:cNvPr id="18" name="Oval 17">
              <a:extLst>
                <a:ext uri="{FF2B5EF4-FFF2-40B4-BE49-F238E27FC236}">
                  <a16:creationId xmlns:a16="http://schemas.microsoft.com/office/drawing/2014/main" id="{3D9CA266-3550-41FB-92A5-C34630AD99FC}"/>
                </a:ext>
              </a:extLst>
            </p:cNvPr>
            <p:cNvSpPr/>
            <p:nvPr/>
          </p:nvSpPr>
          <p:spPr>
            <a:xfrm>
              <a:off x="1032918" y="3158915"/>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978389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4D388BEF-6A1B-4211-B97D-10102A4D4296}"/>
              </a:ext>
            </a:extLst>
          </p:cNvPr>
          <p:cNvSpPr txBox="1">
            <a:spLocks/>
          </p:cNvSpPr>
          <p:nvPr/>
        </p:nvSpPr>
        <p:spPr>
          <a:xfrm>
            <a:off x="291945" y="249382"/>
            <a:ext cx="2267907" cy="6359236"/>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18" name="Rectangle 17">
            <a:extLst>
              <a:ext uri="{FF2B5EF4-FFF2-40B4-BE49-F238E27FC236}">
                <a16:creationId xmlns:a16="http://schemas.microsoft.com/office/drawing/2014/main" id="{B2C1D942-FAB3-47D3-99AA-BE8AB6D3DAA6}"/>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1912F4CA-49F1-46A7-AA82-F6DF9A99B9F6}"/>
              </a:ext>
            </a:extLst>
          </p:cNvPr>
          <p:cNvSpPr txBox="1">
            <a:spLocks/>
          </p:cNvSpPr>
          <p:nvPr/>
        </p:nvSpPr>
        <p:spPr>
          <a:xfrm>
            <a:off x="3842425" y="369651"/>
            <a:ext cx="7966953" cy="6138153"/>
          </a:xfrm>
          <a:prstGeom prst="rect">
            <a:avLst/>
          </a:prstGeom>
          <a:solidFill>
            <a:schemeClr val="tx2">
              <a:lumMod val="20000"/>
              <a:lumOff val="80000"/>
            </a:schemeClr>
          </a:solidFill>
          <a:ln w="1016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US" sz="2400" b="1" dirty="0"/>
              <a:t>Separate, yet related, requirements; </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Satisfying one does not automatically satisfy the other;</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CEPA only applies for actions undertaken by a state agency or funded in whole or in part by an agency;</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NEPA documents may be used to satisfy CEPA requirements provided that the NEPA documents meet, and are circulated in accordance with, the CEPA document-equivalent requirements and provided that such NEPA analysis, documents, and public processes meet the CEPA equivalent requirements  (see Section III of the Generic ECD).</a:t>
            </a:r>
          </a:p>
        </p:txBody>
      </p:sp>
      <p:sp>
        <p:nvSpPr>
          <p:cNvPr id="6" name="Oval 5">
            <a:extLst>
              <a:ext uri="{FF2B5EF4-FFF2-40B4-BE49-F238E27FC236}">
                <a16:creationId xmlns:a16="http://schemas.microsoft.com/office/drawing/2014/main" id="{75668717-792F-4B2C-9AE7-F2CBE1DA1F33}"/>
              </a:ext>
            </a:extLst>
          </p:cNvPr>
          <p:cNvSpPr/>
          <p:nvPr/>
        </p:nvSpPr>
        <p:spPr>
          <a:xfrm>
            <a:off x="518989" y="3823298"/>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CEPA and NEPA</a:t>
            </a:r>
          </a:p>
        </p:txBody>
      </p:sp>
      <p:sp>
        <p:nvSpPr>
          <p:cNvPr id="7" name="Oval 6">
            <a:extLst>
              <a:ext uri="{FF2B5EF4-FFF2-40B4-BE49-F238E27FC236}">
                <a16:creationId xmlns:a16="http://schemas.microsoft.com/office/drawing/2014/main" id="{F984566E-3419-4C19-9A83-C993513916BD}"/>
              </a:ext>
            </a:extLst>
          </p:cNvPr>
          <p:cNvSpPr/>
          <p:nvPr/>
        </p:nvSpPr>
        <p:spPr>
          <a:xfrm>
            <a:off x="649539" y="3957437"/>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3348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hidden="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hidden="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93301F98-BFA9-4C7F-8060-8DCD8A2FFBE3}"/>
              </a:ext>
            </a:extLst>
          </p:cNvPr>
          <p:cNvSpPr txBox="1">
            <a:spLocks/>
          </p:cNvSpPr>
          <p:nvPr/>
        </p:nvSpPr>
        <p:spPr>
          <a:xfrm>
            <a:off x="269174" y="249382"/>
            <a:ext cx="4087470" cy="6388923"/>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Office of Policy and Management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Contacts:</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Matthew Pafford, </a:t>
            </a:r>
          </a:p>
          <a:p>
            <a:pPr marL="400050" marR="0" lvl="1" indent="0"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Matthew.pafford@ct.gov</a:t>
            </a: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  Phone: 860.418.6412</a:t>
            </a:r>
          </a:p>
          <a:p>
            <a:pPr marL="400050" marR="0" lvl="1" indent="0" defTabSz="914400" rtl="0" eaLnBrk="1" fontAlgn="auto" latinLnBrk="0" hangingPunct="1">
              <a:lnSpc>
                <a:spcPct val="100000"/>
              </a:lnSpc>
              <a:spcBef>
                <a:spcPts val="0"/>
              </a:spcBef>
              <a:spcAft>
                <a:spcPts val="0"/>
              </a:spcAft>
              <a:buClrTx/>
              <a:buSzTx/>
              <a:buFontTx/>
              <a:buNone/>
              <a:tabLst/>
              <a:defRPr/>
            </a:pPr>
            <a:endPar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Dan Morley, </a:t>
            </a:r>
          </a:p>
          <a:p>
            <a:pPr marL="400050" marR="0" lvl="1" indent="0"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Daniel.Morley@ct.gov</a:t>
            </a: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 Phone: 860.418.6343</a:t>
            </a:r>
          </a:p>
          <a:p>
            <a:pPr marL="400050" marR="0" lvl="1" indent="0" defTabSz="914400" rtl="0" eaLnBrk="1" fontAlgn="auto" latinLnBrk="0" hangingPunct="1">
              <a:lnSpc>
                <a:spcPct val="100000"/>
              </a:lnSpc>
              <a:spcBef>
                <a:spcPts val="0"/>
              </a:spcBef>
              <a:spcAft>
                <a:spcPts val="0"/>
              </a:spcAft>
              <a:buClrTx/>
              <a:buSzTx/>
              <a:buFontTx/>
              <a:buNone/>
              <a:tabLst/>
              <a:defRPr/>
            </a:pPr>
            <a:endPar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Bruce Wittchen,</a:t>
            </a:r>
          </a:p>
          <a:p>
            <a:pPr marL="400050" marR="0" lvl="1" indent="0"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Bruce.Wittchen@ct.gov</a:t>
            </a: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 Phone: 860.418.6323</a:t>
            </a:r>
          </a:p>
        </p:txBody>
      </p:sp>
      <p:sp>
        <p:nvSpPr>
          <p:cNvPr id="26" name="Rectangle 25">
            <a:extLst>
              <a:ext uri="{FF2B5EF4-FFF2-40B4-BE49-F238E27FC236}">
                <a16:creationId xmlns:a16="http://schemas.microsoft.com/office/drawing/2014/main" id="{7F8D064F-D23A-4293-B1C8-FCC78087637A}"/>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6C98A74-9ED7-4B2C-B118-925BA5919A2E}"/>
              </a:ext>
            </a:extLst>
          </p:cNvPr>
          <p:cNvSpPr txBox="1"/>
          <p:nvPr/>
        </p:nvSpPr>
        <p:spPr>
          <a:xfrm>
            <a:off x="9263365" y="2151044"/>
            <a:ext cx="533352" cy="369332"/>
          </a:xfrm>
          <a:prstGeom prst="rect">
            <a:avLst/>
          </a:prstGeom>
          <a:noFill/>
        </p:spPr>
        <p:txBody>
          <a:bodyPr wrap="square" rtlCol="0">
            <a:spAutoFit/>
          </a:bodyPr>
          <a:lstStyle/>
          <a:p>
            <a:r>
              <a:rPr lang="en-US" dirty="0">
                <a:solidFill>
                  <a:schemeClr val="bg1"/>
                </a:solidFill>
              </a:rPr>
              <a:t>No</a:t>
            </a:r>
          </a:p>
        </p:txBody>
      </p:sp>
      <p:pic>
        <p:nvPicPr>
          <p:cNvPr id="41" name="Picture 40">
            <a:extLst>
              <a:ext uri="{FF2B5EF4-FFF2-40B4-BE49-F238E27FC236}">
                <a16:creationId xmlns:a16="http://schemas.microsoft.com/office/drawing/2014/main" id="{9187CDFD-F1AB-43B6-A199-9D8102E34E4E}"/>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567246" y="7905672"/>
            <a:ext cx="405540" cy="405540"/>
          </a:xfrm>
          <a:prstGeom prst="rect">
            <a:avLst/>
          </a:prstGeom>
        </p:spPr>
      </p:pic>
      <p:grpSp>
        <p:nvGrpSpPr>
          <p:cNvPr id="16" name="Group 15">
            <a:extLst>
              <a:ext uri="{FF2B5EF4-FFF2-40B4-BE49-F238E27FC236}">
                <a16:creationId xmlns:a16="http://schemas.microsoft.com/office/drawing/2014/main" id="{5AA30B52-3E59-4F2D-9C3D-BDC5E7EDCD95}"/>
              </a:ext>
            </a:extLst>
          </p:cNvPr>
          <p:cNvGrpSpPr/>
          <p:nvPr/>
        </p:nvGrpSpPr>
        <p:grpSpPr>
          <a:xfrm>
            <a:off x="5293208" y="727149"/>
            <a:ext cx="5180595" cy="4946539"/>
            <a:chOff x="902368" y="3024776"/>
            <a:chExt cx="2671458" cy="2671458"/>
          </a:xfrm>
        </p:grpSpPr>
        <p:sp>
          <p:nvSpPr>
            <p:cNvPr id="17" name="Oval 16">
              <a:extLst>
                <a:ext uri="{FF2B5EF4-FFF2-40B4-BE49-F238E27FC236}">
                  <a16:creationId xmlns:a16="http://schemas.microsoft.com/office/drawing/2014/main" id="{1C228E7D-E39D-46C2-9091-BF00F291BD97}"/>
                </a:ext>
              </a:extLst>
            </p:cNvPr>
            <p:cNvSpPr/>
            <p:nvPr/>
          </p:nvSpPr>
          <p:spPr>
            <a:xfrm>
              <a:off x="902368" y="3024776"/>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Questions?</a:t>
              </a:r>
            </a:p>
          </p:txBody>
        </p:sp>
        <p:sp>
          <p:nvSpPr>
            <p:cNvPr id="18" name="Oval 17">
              <a:extLst>
                <a:ext uri="{FF2B5EF4-FFF2-40B4-BE49-F238E27FC236}">
                  <a16:creationId xmlns:a16="http://schemas.microsoft.com/office/drawing/2014/main" id="{3D9CA266-3550-41FB-92A5-C34630AD99FC}"/>
                </a:ext>
              </a:extLst>
            </p:cNvPr>
            <p:cNvSpPr/>
            <p:nvPr/>
          </p:nvSpPr>
          <p:spPr>
            <a:xfrm>
              <a:off x="1032918" y="3158915"/>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532898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C04670E3-DBC5-4F72-AA3A-25F72E317DCE}"/>
              </a:ext>
            </a:extLst>
          </p:cNvPr>
          <p:cNvSpPr txBox="1">
            <a:spLocks/>
          </p:cNvSpPr>
          <p:nvPr/>
        </p:nvSpPr>
        <p:spPr>
          <a:xfrm>
            <a:off x="7396223" y="428263"/>
            <a:ext cx="4428997" cy="6020038"/>
          </a:xfrm>
          <a:prstGeom prst="rect">
            <a:avLst/>
          </a:prstGeom>
          <a:solidFill>
            <a:schemeClr val="tx2">
              <a:lumMod val="20000"/>
              <a:lumOff val="80000"/>
            </a:schemeClr>
          </a:solidFill>
          <a:ln>
            <a:solidFill>
              <a:schemeClr val="bg1">
                <a:lumMod val="95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w="139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hidden="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CB2947FA-4923-4313-8F2A-A2A33482CC90}"/>
              </a:ext>
            </a:extLst>
          </p:cNvPr>
          <p:cNvSpPr>
            <a:spLocks noGrp="1"/>
          </p:cNvSpPr>
          <p:nvPr>
            <p:ph idx="1"/>
          </p:nvPr>
        </p:nvSpPr>
        <p:spPr>
          <a:xfrm>
            <a:off x="7396223" y="1385544"/>
            <a:ext cx="4082415" cy="4080598"/>
          </a:xfrm>
        </p:spPr>
        <p:txBody>
          <a:bodyPr anchor="ctr">
            <a:noAutofit/>
          </a:bodyPr>
          <a:lstStyle/>
          <a:p>
            <a:pPr marL="0" indent="0" algn="l">
              <a:buNone/>
            </a:pPr>
            <a:r>
              <a:rPr lang="en-US" sz="2400" dirty="0"/>
              <a:t>Topics of Discussion:</a:t>
            </a:r>
          </a:p>
          <a:p>
            <a:pPr marL="0" indent="0" algn="l">
              <a:buNone/>
            </a:pPr>
            <a:endParaRPr lang="en-US" sz="2400" dirty="0"/>
          </a:p>
          <a:p>
            <a:pPr marL="342900" indent="-228600" algn="l">
              <a:buFont typeface="Arial" panose="020B0604020202020204" pitchFamily="34" charset="0"/>
              <a:buChar char="•"/>
            </a:pPr>
            <a:r>
              <a:rPr lang="en-US" sz="2400" dirty="0"/>
              <a:t>State C&amp;D Plan</a:t>
            </a:r>
          </a:p>
          <a:p>
            <a:pPr marL="342900" indent="-228600" algn="l">
              <a:buFont typeface="Arial" panose="020B0604020202020204" pitchFamily="34" charset="0"/>
              <a:buChar char="•"/>
            </a:pPr>
            <a:r>
              <a:rPr lang="en-US" sz="2400" dirty="0"/>
              <a:t>Application of the Plan</a:t>
            </a:r>
          </a:p>
          <a:p>
            <a:pPr marL="342900" indent="-228600" algn="l">
              <a:buFont typeface="Arial" panose="020B0604020202020204" pitchFamily="34" charset="0"/>
              <a:buChar char="•"/>
            </a:pPr>
            <a:r>
              <a:rPr lang="en-US" sz="2400" dirty="0"/>
              <a:t>Determining Consistency</a:t>
            </a:r>
          </a:p>
          <a:p>
            <a:pPr marL="342900" indent="-228600" algn="l">
              <a:buFont typeface="Arial" panose="020B0604020202020204" pitchFamily="34" charset="0"/>
              <a:buChar char="•"/>
            </a:pPr>
            <a:r>
              <a:rPr lang="en-US" sz="2400" dirty="0"/>
              <a:t>Locational Guide Map</a:t>
            </a:r>
          </a:p>
          <a:p>
            <a:pPr marL="342900" indent="-228600" algn="l">
              <a:buFont typeface="Arial" panose="020B0604020202020204" pitchFamily="34" charset="0"/>
              <a:buChar char="•"/>
            </a:pPr>
            <a:r>
              <a:rPr lang="en-US" sz="2400" dirty="0"/>
              <a:t>Priority Funding Area</a:t>
            </a:r>
          </a:p>
          <a:p>
            <a:pPr marL="342900" indent="-228600" algn="l">
              <a:buFont typeface="Arial" panose="020B0604020202020204" pitchFamily="34" charset="0"/>
              <a:buChar char="•"/>
            </a:pPr>
            <a:r>
              <a:rPr lang="en-US" sz="2400" dirty="0"/>
              <a:t>Growth Related Projects</a:t>
            </a:r>
          </a:p>
          <a:p>
            <a:endParaRPr lang="en-US" sz="2200" dirty="0"/>
          </a:p>
        </p:txBody>
      </p:sp>
      <p:sp>
        <p:nvSpPr>
          <p:cNvPr id="14" name="Title 1">
            <a:extLst>
              <a:ext uri="{FF2B5EF4-FFF2-40B4-BE49-F238E27FC236}">
                <a16:creationId xmlns:a16="http://schemas.microsoft.com/office/drawing/2014/main" id="{F283F9FF-2DA1-4557-972E-8526344659FF}"/>
              </a:ext>
            </a:extLst>
          </p:cNvPr>
          <p:cNvSpPr txBox="1">
            <a:spLocks/>
          </p:cNvSpPr>
          <p:nvPr/>
        </p:nvSpPr>
        <p:spPr>
          <a:xfrm>
            <a:off x="920167" y="1724276"/>
            <a:ext cx="6346103" cy="340588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900" b="1" dirty="0"/>
              <a:t>State Plan of Conservation and Development</a:t>
            </a:r>
            <a:br>
              <a:rPr lang="en-US" sz="2400" dirty="0"/>
            </a:br>
            <a:br>
              <a:rPr lang="en-US" sz="2500" dirty="0"/>
            </a:br>
            <a:r>
              <a:rPr lang="en-US" sz="2500" dirty="0"/>
              <a:t>Prepared by the Office of Policy and Management (OPM) 04/14/2022</a:t>
            </a:r>
            <a:br>
              <a:rPr lang="en-US" sz="2400" dirty="0"/>
            </a:br>
            <a:endParaRPr lang="en-US" sz="2400" dirty="0"/>
          </a:p>
        </p:txBody>
      </p:sp>
    </p:spTree>
    <p:extLst>
      <p:ext uri="{BB962C8B-B14F-4D97-AF65-F5344CB8AC3E}">
        <p14:creationId xmlns:p14="http://schemas.microsoft.com/office/powerpoint/2010/main" val="1093333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2EB7237F-55AF-4915-8363-848C312CA4CE}"/>
              </a:ext>
            </a:extLst>
          </p:cNvPr>
          <p:cNvSpPr txBox="1">
            <a:spLocks/>
          </p:cNvSpPr>
          <p:nvPr/>
        </p:nvSpPr>
        <p:spPr>
          <a:xfrm>
            <a:off x="3615281" y="622570"/>
            <a:ext cx="7785536" cy="5447489"/>
          </a:xfrm>
          <a:prstGeom prst="rect">
            <a:avLst/>
          </a:prstGeom>
          <a:noFill/>
          <a:ln w="1016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23" name="Rectangle 22" hidden="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hidden="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2DEF149E-782C-486E-8A04-0727543A1EF3}"/>
              </a:ext>
            </a:extLst>
          </p:cNvPr>
          <p:cNvSpPr txBox="1">
            <a:spLocks/>
          </p:cNvSpPr>
          <p:nvPr/>
        </p:nvSpPr>
        <p:spPr>
          <a:xfrm>
            <a:off x="269174" y="249382"/>
            <a:ext cx="2683785" cy="6388923"/>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22" name="Content Placeholder 2">
            <a:extLst>
              <a:ext uri="{FF2B5EF4-FFF2-40B4-BE49-F238E27FC236}">
                <a16:creationId xmlns:a16="http://schemas.microsoft.com/office/drawing/2014/main" id="{CB2947FA-4923-4313-8F2A-A2A33482CC90}"/>
              </a:ext>
            </a:extLst>
          </p:cNvPr>
          <p:cNvSpPr>
            <a:spLocks noGrp="1"/>
          </p:cNvSpPr>
          <p:nvPr>
            <p:ph idx="1"/>
          </p:nvPr>
        </p:nvSpPr>
        <p:spPr>
          <a:xfrm>
            <a:off x="4203062" y="967811"/>
            <a:ext cx="5742508" cy="4736111"/>
          </a:xfrm>
        </p:spPr>
        <p:txBody>
          <a:bodyPr anchor="ctr">
            <a:noAutofit/>
          </a:bodyPr>
          <a:lstStyle/>
          <a:p>
            <a:pPr marL="0" indent="0">
              <a:lnSpc>
                <a:spcPct val="100000"/>
              </a:lnSpc>
              <a:buNone/>
            </a:pPr>
            <a:r>
              <a:rPr lang="en-US" sz="2400" dirty="0"/>
              <a:t>The purpose of the State C&amp;D Plan is to provide over-arching policy guidance for executive branch state agencies.</a:t>
            </a:r>
          </a:p>
          <a:p>
            <a:pPr marL="0" indent="0">
              <a:lnSpc>
                <a:spcPct val="100000"/>
              </a:lnSpc>
              <a:buNone/>
            </a:pPr>
            <a:endParaRPr lang="en-US" sz="2400" dirty="0"/>
          </a:p>
          <a:p>
            <a:pPr marL="0" indent="0">
              <a:lnSpc>
                <a:spcPct val="100000"/>
              </a:lnSpc>
              <a:buNone/>
            </a:pPr>
            <a:r>
              <a:rPr lang="en-US" sz="2400" dirty="0"/>
              <a:t>It is organized into six Growth Management Principles.</a:t>
            </a:r>
          </a:p>
        </p:txBody>
      </p:sp>
      <p:sp>
        <p:nvSpPr>
          <p:cNvPr id="12" name="Oval 11">
            <a:extLst>
              <a:ext uri="{FF2B5EF4-FFF2-40B4-BE49-F238E27FC236}">
                <a16:creationId xmlns:a16="http://schemas.microsoft.com/office/drawing/2014/main" id="{02EB79BD-D37C-47E4-88EC-2DD215055E62}"/>
              </a:ext>
            </a:extLst>
          </p:cNvPr>
          <p:cNvSpPr/>
          <p:nvPr/>
        </p:nvSpPr>
        <p:spPr>
          <a:xfrm>
            <a:off x="902368" y="976057"/>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State Plan of Conservation and Development </a:t>
            </a:r>
          </a:p>
        </p:txBody>
      </p:sp>
      <p:sp>
        <p:nvSpPr>
          <p:cNvPr id="13" name="Oval 12">
            <a:extLst>
              <a:ext uri="{FF2B5EF4-FFF2-40B4-BE49-F238E27FC236}">
                <a16:creationId xmlns:a16="http://schemas.microsoft.com/office/drawing/2014/main" id="{478E689A-2CE4-4889-92EB-FDA8A92BD7A6}"/>
              </a:ext>
            </a:extLst>
          </p:cNvPr>
          <p:cNvSpPr/>
          <p:nvPr/>
        </p:nvSpPr>
        <p:spPr>
          <a:xfrm>
            <a:off x="1032918" y="1110196"/>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98EC289-19DA-4330-AFB1-A842F6CA73C7}"/>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92974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2EB7237F-55AF-4915-8363-848C312CA4CE}"/>
              </a:ext>
            </a:extLst>
          </p:cNvPr>
          <p:cNvSpPr txBox="1">
            <a:spLocks/>
          </p:cNvSpPr>
          <p:nvPr/>
        </p:nvSpPr>
        <p:spPr>
          <a:xfrm>
            <a:off x="3615281" y="622570"/>
            <a:ext cx="7785536" cy="5447489"/>
          </a:xfrm>
          <a:prstGeom prst="rect">
            <a:avLst/>
          </a:prstGeom>
          <a:noFill/>
          <a:ln w="1016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23" name="Rectangle 22" hidden="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hidden="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2DEF149E-782C-486E-8A04-0727543A1EF3}"/>
              </a:ext>
            </a:extLst>
          </p:cNvPr>
          <p:cNvSpPr txBox="1">
            <a:spLocks/>
          </p:cNvSpPr>
          <p:nvPr/>
        </p:nvSpPr>
        <p:spPr>
          <a:xfrm>
            <a:off x="269174" y="249382"/>
            <a:ext cx="2683785" cy="6388923"/>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22" name="Content Placeholder 2">
            <a:extLst>
              <a:ext uri="{FF2B5EF4-FFF2-40B4-BE49-F238E27FC236}">
                <a16:creationId xmlns:a16="http://schemas.microsoft.com/office/drawing/2014/main" id="{CB2947FA-4923-4313-8F2A-A2A33482CC90}"/>
              </a:ext>
            </a:extLst>
          </p:cNvPr>
          <p:cNvSpPr>
            <a:spLocks noGrp="1"/>
          </p:cNvSpPr>
          <p:nvPr>
            <p:ph idx="1"/>
          </p:nvPr>
        </p:nvSpPr>
        <p:spPr>
          <a:xfrm>
            <a:off x="4203062" y="967811"/>
            <a:ext cx="5742508" cy="4736111"/>
          </a:xfrm>
        </p:spPr>
        <p:txBody>
          <a:bodyPr anchor="ctr">
            <a:noAutofit/>
          </a:bodyPr>
          <a:lstStyle/>
          <a:p>
            <a:pPr marL="0" indent="0">
              <a:lnSpc>
                <a:spcPct val="100000"/>
              </a:lnSpc>
              <a:buNone/>
            </a:pPr>
            <a:r>
              <a:rPr lang="en-US" sz="2400" dirty="0"/>
              <a:t>Growth Management Principles:</a:t>
            </a:r>
          </a:p>
          <a:p>
            <a:pPr marL="0" indent="0">
              <a:lnSpc>
                <a:spcPct val="100000"/>
              </a:lnSpc>
              <a:buNone/>
            </a:pPr>
            <a:endParaRPr lang="en-US" sz="1800" dirty="0"/>
          </a:p>
          <a:p>
            <a:pPr lvl="1"/>
            <a:r>
              <a:rPr lang="en-US" sz="1800" dirty="0"/>
              <a:t>GMP #1:  Develop within areas of existing and planned infrastructure</a:t>
            </a:r>
          </a:p>
          <a:p>
            <a:pPr lvl="1"/>
            <a:r>
              <a:rPr lang="en-US" sz="1800" dirty="0"/>
              <a:t>GMP #2:  Expand Housing Opportunities for all Household Types</a:t>
            </a:r>
          </a:p>
          <a:p>
            <a:pPr lvl="1"/>
            <a:r>
              <a:rPr lang="en-US" sz="1800" dirty="0"/>
              <a:t>GMP #3:  Develop Around Transportation Nodes and Corridors</a:t>
            </a:r>
          </a:p>
          <a:p>
            <a:pPr lvl="1"/>
            <a:r>
              <a:rPr lang="en-US" sz="1800" dirty="0"/>
              <a:t>GMP #4:  Conserve and Restore the Natural Environment</a:t>
            </a:r>
          </a:p>
          <a:p>
            <a:pPr lvl="1"/>
            <a:r>
              <a:rPr lang="en-US" sz="1800" dirty="0"/>
              <a:t>GMP #5:  Protect Environmental Assets Critical to Health and Safety</a:t>
            </a:r>
          </a:p>
          <a:p>
            <a:pPr lvl="1"/>
            <a:r>
              <a:rPr lang="en-US" sz="1800" dirty="0"/>
              <a:t>GMP #6:  Integrate Planning Across all Levels of Government</a:t>
            </a:r>
          </a:p>
        </p:txBody>
      </p:sp>
      <p:sp>
        <p:nvSpPr>
          <p:cNvPr id="12" name="Oval 11">
            <a:extLst>
              <a:ext uri="{FF2B5EF4-FFF2-40B4-BE49-F238E27FC236}">
                <a16:creationId xmlns:a16="http://schemas.microsoft.com/office/drawing/2014/main" id="{02EB79BD-D37C-47E4-88EC-2DD215055E62}"/>
              </a:ext>
            </a:extLst>
          </p:cNvPr>
          <p:cNvSpPr/>
          <p:nvPr/>
        </p:nvSpPr>
        <p:spPr>
          <a:xfrm>
            <a:off x="902368" y="976057"/>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State Plan of Conservation and Development </a:t>
            </a:r>
          </a:p>
        </p:txBody>
      </p:sp>
      <p:sp>
        <p:nvSpPr>
          <p:cNvPr id="13" name="Oval 12">
            <a:extLst>
              <a:ext uri="{FF2B5EF4-FFF2-40B4-BE49-F238E27FC236}">
                <a16:creationId xmlns:a16="http://schemas.microsoft.com/office/drawing/2014/main" id="{478E689A-2CE4-4889-92EB-FDA8A92BD7A6}"/>
              </a:ext>
            </a:extLst>
          </p:cNvPr>
          <p:cNvSpPr/>
          <p:nvPr/>
        </p:nvSpPr>
        <p:spPr>
          <a:xfrm>
            <a:off x="1032918" y="1110196"/>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98EC289-19DA-4330-AFB1-A842F6CA73C7}"/>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8486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7293BDA9-7938-46E5-BE1E-D511F9E44C54}"/>
              </a:ext>
            </a:extLst>
          </p:cNvPr>
          <p:cNvPicPr>
            <a:picLocks noChangeAspect="1"/>
          </p:cNvPicPr>
          <p:nvPr/>
        </p:nvPicPr>
        <p:blipFill>
          <a:blip r:embed="rId3"/>
          <a:srcRect/>
          <a:stretch/>
        </p:blipFill>
        <p:spPr>
          <a:xfrm>
            <a:off x="9677178" y="2540816"/>
            <a:ext cx="1720065" cy="1730952"/>
          </a:xfrm>
          <a:prstGeom prst="rect">
            <a:avLst/>
          </a:prstGeom>
        </p:spPr>
      </p:pic>
      <p:pic>
        <p:nvPicPr>
          <p:cNvPr id="24" name="Picture 23">
            <a:extLst>
              <a:ext uri="{FF2B5EF4-FFF2-40B4-BE49-F238E27FC236}">
                <a16:creationId xmlns:a16="http://schemas.microsoft.com/office/drawing/2014/main" id="{1BA4EB3A-F5B9-4A90-A3B3-AB0CFDEECA25}"/>
              </a:ext>
            </a:extLst>
          </p:cNvPr>
          <p:cNvPicPr>
            <a:picLocks noChangeAspect="1"/>
          </p:cNvPicPr>
          <p:nvPr/>
        </p:nvPicPr>
        <p:blipFill>
          <a:blip r:embed="rId4"/>
          <a:srcRect/>
          <a:stretch/>
        </p:blipFill>
        <p:spPr>
          <a:xfrm>
            <a:off x="7640264" y="4432641"/>
            <a:ext cx="1705688" cy="1705688"/>
          </a:xfrm>
          <a:prstGeom prst="rect">
            <a:avLst/>
          </a:prstGeom>
        </p:spPr>
      </p:pic>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hidden="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hidden="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1" name="Title 1">
            <a:extLst>
              <a:ext uri="{FF2B5EF4-FFF2-40B4-BE49-F238E27FC236}">
                <a16:creationId xmlns:a16="http://schemas.microsoft.com/office/drawing/2014/main" id="{0A8FCAE6-A5F6-4277-B773-BF795ABC4AEC}"/>
              </a:ext>
            </a:extLst>
          </p:cNvPr>
          <p:cNvSpPr txBox="1">
            <a:spLocks/>
          </p:cNvSpPr>
          <p:nvPr/>
        </p:nvSpPr>
        <p:spPr>
          <a:xfrm>
            <a:off x="269174" y="249382"/>
            <a:ext cx="2683785" cy="6388923"/>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dirty="0"/>
          </a:p>
        </p:txBody>
      </p:sp>
      <p:sp>
        <p:nvSpPr>
          <p:cNvPr id="22" name="Content Placeholder 2">
            <a:extLst>
              <a:ext uri="{FF2B5EF4-FFF2-40B4-BE49-F238E27FC236}">
                <a16:creationId xmlns:a16="http://schemas.microsoft.com/office/drawing/2014/main" id="{CB2947FA-4923-4313-8F2A-A2A33482CC90}"/>
              </a:ext>
            </a:extLst>
          </p:cNvPr>
          <p:cNvSpPr>
            <a:spLocks noGrp="1"/>
          </p:cNvSpPr>
          <p:nvPr>
            <p:ph idx="1"/>
          </p:nvPr>
        </p:nvSpPr>
        <p:spPr>
          <a:xfrm>
            <a:off x="5255260" y="790394"/>
            <a:ext cx="4702848" cy="5266022"/>
          </a:xfrm>
        </p:spPr>
        <p:txBody>
          <a:bodyPr anchor="ctr">
            <a:noAutofit/>
          </a:bodyPr>
          <a:lstStyle/>
          <a:p>
            <a:pPr marL="0" lvl="0" indent="0">
              <a:lnSpc>
                <a:spcPct val="100000"/>
              </a:lnSpc>
              <a:buNone/>
            </a:pPr>
            <a:r>
              <a:rPr lang="en-US" sz="2400" dirty="0"/>
              <a:t>CEPA applies to any state agency, department, or institution undertaking an </a:t>
            </a:r>
            <a:r>
              <a:rPr lang="en-US" sz="2400" b="1" dirty="0"/>
              <a:t>action</a:t>
            </a:r>
            <a:r>
              <a:rPr lang="en-US" sz="2400" dirty="0"/>
              <a:t> which may affect the environment.</a:t>
            </a:r>
          </a:p>
          <a:p>
            <a:endParaRPr lang="en-US" sz="2400" dirty="0"/>
          </a:p>
        </p:txBody>
      </p:sp>
      <p:sp>
        <p:nvSpPr>
          <p:cNvPr id="12" name="Oval 11">
            <a:extLst>
              <a:ext uri="{FF2B5EF4-FFF2-40B4-BE49-F238E27FC236}">
                <a16:creationId xmlns:a16="http://schemas.microsoft.com/office/drawing/2014/main" id="{4697E0B2-8A74-45A7-82CC-63624EBCFE45}"/>
              </a:ext>
            </a:extLst>
          </p:cNvPr>
          <p:cNvSpPr/>
          <p:nvPr/>
        </p:nvSpPr>
        <p:spPr>
          <a:xfrm>
            <a:off x="902368" y="976057"/>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Who must comply with CEPA?</a:t>
            </a:r>
          </a:p>
        </p:txBody>
      </p:sp>
      <p:sp>
        <p:nvSpPr>
          <p:cNvPr id="13" name="Oval 12">
            <a:extLst>
              <a:ext uri="{FF2B5EF4-FFF2-40B4-BE49-F238E27FC236}">
                <a16:creationId xmlns:a16="http://schemas.microsoft.com/office/drawing/2014/main" id="{07A0CB0B-F419-4B1A-9FD8-ABCF76AFA5BF}"/>
              </a:ext>
            </a:extLst>
          </p:cNvPr>
          <p:cNvSpPr/>
          <p:nvPr/>
        </p:nvSpPr>
        <p:spPr>
          <a:xfrm>
            <a:off x="1032918" y="1110196"/>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D7753C2-5E98-43F1-B46F-311024928EA5}"/>
              </a:ext>
            </a:extLst>
          </p:cNvPr>
          <p:cNvPicPr>
            <a:picLocks noChangeAspect="1"/>
          </p:cNvPicPr>
          <p:nvPr/>
        </p:nvPicPr>
        <p:blipFill>
          <a:blip r:embed="rId5"/>
          <a:stretch>
            <a:fillRect/>
          </a:stretch>
        </p:blipFill>
        <p:spPr>
          <a:xfrm>
            <a:off x="3443276" y="4457258"/>
            <a:ext cx="1839083" cy="1839083"/>
          </a:xfrm>
          <a:prstGeom prst="rect">
            <a:avLst/>
          </a:prstGeom>
        </p:spPr>
      </p:pic>
      <p:pic>
        <p:nvPicPr>
          <p:cNvPr id="16" name="Picture 15">
            <a:extLst>
              <a:ext uri="{FF2B5EF4-FFF2-40B4-BE49-F238E27FC236}">
                <a16:creationId xmlns:a16="http://schemas.microsoft.com/office/drawing/2014/main" id="{7E276EAD-F2D8-4810-9234-D21495F1FA4E}"/>
              </a:ext>
            </a:extLst>
          </p:cNvPr>
          <p:cNvPicPr>
            <a:picLocks noChangeAspect="1"/>
          </p:cNvPicPr>
          <p:nvPr/>
        </p:nvPicPr>
        <p:blipFill>
          <a:blip r:embed="rId6"/>
          <a:srcRect/>
          <a:stretch/>
        </p:blipFill>
        <p:spPr>
          <a:xfrm>
            <a:off x="5572777" y="4503419"/>
            <a:ext cx="1730952" cy="1730952"/>
          </a:xfrm>
          <a:prstGeom prst="rect">
            <a:avLst/>
          </a:prstGeom>
        </p:spPr>
      </p:pic>
      <p:pic>
        <p:nvPicPr>
          <p:cNvPr id="17" name="Picture 16">
            <a:extLst>
              <a:ext uri="{FF2B5EF4-FFF2-40B4-BE49-F238E27FC236}">
                <a16:creationId xmlns:a16="http://schemas.microsoft.com/office/drawing/2014/main" id="{173B8C0A-A7D1-4518-A352-9D9A63EB41B3}"/>
              </a:ext>
            </a:extLst>
          </p:cNvPr>
          <p:cNvPicPr>
            <a:picLocks noChangeAspect="1"/>
          </p:cNvPicPr>
          <p:nvPr/>
        </p:nvPicPr>
        <p:blipFill>
          <a:blip r:embed="rId7"/>
          <a:srcRect/>
          <a:stretch/>
        </p:blipFill>
        <p:spPr>
          <a:xfrm>
            <a:off x="9935195" y="4716744"/>
            <a:ext cx="1730952" cy="1137482"/>
          </a:xfrm>
          <a:prstGeom prst="rect">
            <a:avLst/>
          </a:prstGeom>
        </p:spPr>
      </p:pic>
      <p:pic>
        <p:nvPicPr>
          <p:cNvPr id="18" name="Picture 17">
            <a:extLst>
              <a:ext uri="{FF2B5EF4-FFF2-40B4-BE49-F238E27FC236}">
                <a16:creationId xmlns:a16="http://schemas.microsoft.com/office/drawing/2014/main" id="{02993459-4ABA-4F10-8CD3-FA60CCE6E58A}"/>
              </a:ext>
            </a:extLst>
          </p:cNvPr>
          <p:cNvPicPr>
            <a:picLocks noChangeAspect="1"/>
          </p:cNvPicPr>
          <p:nvPr/>
        </p:nvPicPr>
        <p:blipFill>
          <a:blip r:embed="rId8"/>
          <a:srcRect/>
          <a:stretch/>
        </p:blipFill>
        <p:spPr>
          <a:xfrm>
            <a:off x="9933854" y="474854"/>
            <a:ext cx="1705688" cy="1696417"/>
          </a:xfrm>
          <a:prstGeom prst="rect">
            <a:avLst/>
          </a:prstGeom>
        </p:spPr>
      </p:pic>
      <p:pic>
        <p:nvPicPr>
          <p:cNvPr id="20" name="Picture 19">
            <a:extLst>
              <a:ext uri="{FF2B5EF4-FFF2-40B4-BE49-F238E27FC236}">
                <a16:creationId xmlns:a16="http://schemas.microsoft.com/office/drawing/2014/main" id="{FE728CE2-2705-41EA-A514-524751BC6CC6}"/>
              </a:ext>
            </a:extLst>
          </p:cNvPr>
          <p:cNvPicPr>
            <a:picLocks noChangeAspect="1"/>
          </p:cNvPicPr>
          <p:nvPr/>
        </p:nvPicPr>
        <p:blipFill>
          <a:blip r:embed="rId9"/>
          <a:srcRect/>
          <a:stretch/>
        </p:blipFill>
        <p:spPr>
          <a:xfrm>
            <a:off x="3290542" y="2668469"/>
            <a:ext cx="2140863" cy="1704169"/>
          </a:xfrm>
          <a:prstGeom prst="rect">
            <a:avLst/>
          </a:prstGeom>
        </p:spPr>
      </p:pic>
      <p:pic>
        <p:nvPicPr>
          <p:cNvPr id="27" name="Picture 26">
            <a:extLst>
              <a:ext uri="{FF2B5EF4-FFF2-40B4-BE49-F238E27FC236}">
                <a16:creationId xmlns:a16="http://schemas.microsoft.com/office/drawing/2014/main" id="{CA067590-C2D2-4840-9843-602F51F89EEB}"/>
              </a:ext>
            </a:extLst>
          </p:cNvPr>
          <p:cNvPicPr>
            <a:picLocks noChangeAspect="1"/>
          </p:cNvPicPr>
          <p:nvPr/>
        </p:nvPicPr>
        <p:blipFill>
          <a:blip r:embed="rId10"/>
          <a:srcRect/>
          <a:stretch/>
        </p:blipFill>
        <p:spPr>
          <a:xfrm>
            <a:off x="7834318" y="420738"/>
            <a:ext cx="1705688" cy="1680108"/>
          </a:xfrm>
          <a:prstGeom prst="rect">
            <a:avLst/>
          </a:prstGeom>
        </p:spPr>
      </p:pic>
      <p:pic>
        <p:nvPicPr>
          <p:cNvPr id="28" name="Picture 27">
            <a:extLst>
              <a:ext uri="{FF2B5EF4-FFF2-40B4-BE49-F238E27FC236}">
                <a16:creationId xmlns:a16="http://schemas.microsoft.com/office/drawing/2014/main" id="{8FDFC6E2-F194-4ED6-8C72-2D9B3669979C}"/>
              </a:ext>
            </a:extLst>
          </p:cNvPr>
          <p:cNvPicPr>
            <a:picLocks noChangeAspect="1"/>
          </p:cNvPicPr>
          <p:nvPr/>
        </p:nvPicPr>
        <p:blipFill>
          <a:blip r:embed="rId11"/>
          <a:srcRect/>
          <a:stretch/>
        </p:blipFill>
        <p:spPr>
          <a:xfrm>
            <a:off x="5745577" y="773196"/>
            <a:ext cx="1730952" cy="1099731"/>
          </a:xfrm>
          <a:prstGeom prst="rect">
            <a:avLst/>
          </a:prstGeom>
        </p:spPr>
      </p:pic>
      <p:pic>
        <p:nvPicPr>
          <p:cNvPr id="30" name="Picture 29">
            <a:extLst>
              <a:ext uri="{FF2B5EF4-FFF2-40B4-BE49-F238E27FC236}">
                <a16:creationId xmlns:a16="http://schemas.microsoft.com/office/drawing/2014/main" id="{9A3E2DCF-BB14-48CE-AA1F-D0FCB857E538}"/>
              </a:ext>
            </a:extLst>
          </p:cNvPr>
          <p:cNvPicPr>
            <a:picLocks noChangeAspect="1"/>
          </p:cNvPicPr>
          <p:nvPr/>
        </p:nvPicPr>
        <p:blipFill>
          <a:blip r:embed="rId12"/>
          <a:srcRect/>
          <a:stretch/>
        </p:blipFill>
        <p:spPr>
          <a:xfrm>
            <a:off x="3620777" y="440319"/>
            <a:ext cx="1730952" cy="1730952"/>
          </a:xfrm>
          <a:prstGeom prst="rect">
            <a:avLst/>
          </a:prstGeom>
        </p:spPr>
      </p:pic>
      <p:sp>
        <p:nvSpPr>
          <p:cNvPr id="26" name="Rectangle 25">
            <a:extLst>
              <a:ext uri="{FF2B5EF4-FFF2-40B4-BE49-F238E27FC236}">
                <a16:creationId xmlns:a16="http://schemas.microsoft.com/office/drawing/2014/main" id="{5A9C1501-9B18-45EE-A8C4-6C204E200A7E}"/>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39074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2EB7237F-55AF-4915-8363-848C312CA4CE}"/>
              </a:ext>
            </a:extLst>
          </p:cNvPr>
          <p:cNvSpPr txBox="1">
            <a:spLocks/>
          </p:cNvSpPr>
          <p:nvPr/>
        </p:nvSpPr>
        <p:spPr>
          <a:xfrm>
            <a:off x="3615281" y="622570"/>
            <a:ext cx="7785536" cy="5447489"/>
          </a:xfrm>
          <a:prstGeom prst="rect">
            <a:avLst/>
          </a:prstGeom>
          <a:noFill/>
          <a:ln w="1016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23" name="Rectangle 22" hidden="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hidden="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2DEF149E-782C-486E-8A04-0727543A1EF3}"/>
              </a:ext>
            </a:extLst>
          </p:cNvPr>
          <p:cNvSpPr txBox="1">
            <a:spLocks/>
          </p:cNvSpPr>
          <p:nvPr/>
        </p:nvSpPr>
        <p:spPr>
          <a:xfrm>
            <a:off x="269174" y="249382"/>
            <a:ext cx="2683785" cy="6388923"/>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12" name="Oval 11">
            <a:extLst>
              <a:ext uri="{FF2B5EF4-FFF2-40B4-BE49-F238E27FC236}">
                <a16:creationId xmlns:a16="http://schemas.microsoft.com/office/drawing/2014/main" id="{02EB79BD-D37C-47E4-88EC-2DD215055E62}"/>
              </a:ext>
            </a:extLst>
          </p:cNvPr>
          <p:cNvSpPr/>
          <p:nvPr/>
        </p:nvSpPr>
        <p:spPr>
          <a:xfrm>
            <a:off x="902368" y="976057"/>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Application of the State C&amp;D Plan</a:t>
            </a:r>
          </a:p>
        </p:txBody>
      </p:sp>
      <p:sp>
        <p:nvSpPr>
          <p:cNvPr id="13" name="Oval 12">
            <a:extLst>
              <a:ext uri="{FF2B5EF4-FFF2-40B4-BE49-F238E27FC236}">
                <a16:creationId xmlns:a16="http://schemas.microsoft.com/office/drawing/2014/main" id="{478E689A-2CE4-4889-92EB-FDA8A92BD7A6}"/>
              </a:ext>
            </a:extLst>
          </p:cNvPr>
          <p:cNvSpPr/>
          <p:nvPr/>
        </p:nvSpPr>
        <p:spPr>
          <a:xfrm>
            <a:off x="1032918" y="1110196"/>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98EC289-19DA-4330-AFB1-A842F6CA73C7}"/>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223269F3-4200-4597-803B-7A4A3005F588}"/>
              </a:ext>
            </a:extLst>
          </p:cNvPr>
          <p:cNvSpPr>
            <a:spLocks noGrp="1"/>
          </p:cNvSpPr>
          <p:nvPr>
            <p:ph idx="1"/>
          </p:nvPr>
        </p:nvSpPr>
        <p:spPr>
          <a:xfrm>
            <a:off x="4203062" y="967811"/>
            <a:ext cx="5742508" cy="4736111"/>
          </a:xfrm>
        </p:spPr>
        <p:txBody>
          <a:bodyPr anchor="ctr">
            <a:noAutofit/>
          </a:bodyPr>
          <a:lstStyle/>
          <a:p>
            <a:pPr marL="0" indent="0">
              <a:lnSpc>
                <a:spcPct val="100000"/>
              </a:lnSpc>
              <a:buNone/>
            </a:pPr>
            <a:r>
              <a:rPr lang="en-US" sz="1800" b="1" dirty="0"/>
              <a:t>CGS Section 16a-31 </a:t>
            </a:r>
            <a:r>
              <a:rPr lang="en-US" sz="1800" dirty="0"/>
              <a:t>requires state agencies to be consistent with the State C&amp;D Plan whenever they undertake any of the following actions with state or federal funds:</a:t>
            </a:r>
          </a:p>
          <a:p>
            <a:pPr marL="0" indent="0">
              <a:lnSpc>
                <a:spcPct val="100000"/>
              </a:lnSpc>
              <a:buNone/>
            </a:pPr>
            <a:endParaRPr lang="en-US" sz="2400" dirty="0"/>
          </a:p>
          <a:p>
            <a:pPr>
              <a:lnSpc>
                <a:spcPct val="100000"/>
              </a:lnSpc>
            </a:pPr>
            <a:r>
              <a:rPr lang="en-US" sz="1800" dirty="0"/>
              <a:t>The acquisition, development, or improvement of real property exceeding two hundred thousand dollars;</a:t>
            </a:r>
          </a:p>
          <a:p>
            <a:pPr>
              <a:lnSpc>
                <a:spcPct val="100000"/>
              </a:lnSpc>
            </a:pPr>
            <a:r>
              <a:rPr lang="en-US" sz="1800" dirty="0"/>
              <a:t>The acquisition of public transportation equipment or facilities exceeding two hundred thousand dollars; or </a:t>
            </a:r>
          </a:p>
          <a:p>
            <a:pPr>
              <a:lnSpc>
                <a:spcPct val="100000"/>
              </a:lnSpc>
            </a:pPr>
            <a:r>
              <a:rPr lang="en-US" sz="1800" dirty="0"/>
              <a:t>The authorization of each state grant for any of the above.</a:t>
            </a:r>
          </a:p>
        </p:txBody>
      </p:sp>
    </p:spTree>
    <p:extLst>
      <p:ext uri="{BB962C8B-B14F-4D97-AF65-F5344CB8AC3E}">
        <p14:creationId xmlns:p14="http://schemas.microsoft.com/office/powerpoint/2010/main" val="21738344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2EB7237F-55AF-4915-8363-848C312CA4CE}"/>
              </a:ext>
            </a:extLst>
          </p:cNvPr>
          <p:cNvSpPr txBox="1">
            <a:spLocks/>
          </p:cNvSpPr>
          <p:nvPr/>
        </p:nvSpPr>
        <p:spPr>
          <a:xfrm>
            <a:off x="3615281" y="622570"/>
            <a:ext cx="7785536" cy="5447489"/>
          </a:xfrm>
          <a:prstGeom prst="rect">
            <a:avLst/>
          </a:prstGeom>
          <a:noFill/>
          <a:ln w="1016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23" name="Rectangle 22" hidden="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hidden="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2DEF149E-782C-486E-8A04-0727543A1EF3}"/>
              </a:ext>
            </a:extLst>
          </p:cNvPr>
          <p:cNvSpPr txBox="1">
            <a:spLocks/>
          </p:cNvSpPr>
          <p:nvPr/>
        </p:nvSpPr>
        <p:spPr>
          <a:xfrm>
            <a:off x="269174" y="249382"/>
            <a:ext cx="2683785" cy="6388923"/>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12" name="Oval 11">
            <a:extLst>
              <a:ext uri="{FF2B5EF4-FFF2-40B4-BE49-F238E27FC236}">
                <a16:creationId xmlns:a16="http://schemas.microsoft.com/office/drawing/2014/main" id="{02EB79BD-D37C-47E4-88EC-2DD215055E62}"/>
              </a:ext>
            </a:extLst>
          </p:cNvPr>
          <p:cNvSpPr/>
          <p:nvPr/>
        </p:nvSpPr>
        <p:spPr>
          <a:xfrm>
            <a:off x="902368" y="976057"/>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Determining consistency</a:t>
            </a:r>
          </a:p>
        </p:txBody>
      </p:sp>
      <p:sp>
        <p:nvSpPr>
          <p:cNvPr id="13" name="Oval 12">
            <a:extLst>
              <a:ext uri="{FF2B5EF4-FFF2-40B4-BE49-F238E27FC236}">
                <a16:creationId xmlns:a16="http://schemas.microsoft.com/office/drawing/2014/main" id="{478E689A-2CE4-4889-92EB-FDA8A92BD7A6}"/>
              </a:ext>
            </a:extLst>
          </p:cNvPr>
          <p:cNvSpPr/>
          <p:nvPr/>
        </p:nvSpPr>
        <p:spPr>
          <a:xfrm>
            <a:off x="1032918" y="1110196"/>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98EC289-19DA-4330-AFB1-A842F6CA73C7}"/>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223269F3-4200-4597-803B-7A4A3005F588}"/>
              </a:ext>
            </a:extLst>
          </p:cNvPr>
          <p:cNvSpPr>
            <a:spLocks noGrp="1"/>
          </p:cNvSpPr>
          <p:nvPr>
            <p:ph idx="1"/>
          </p:nvPr>
        </p:nvSpPr>
        <p:spPr>
          <a:xfrm>
            <a:off x="4203062" y="967811"/>
            <a:ext cx="5742508" cy="4736111"/>
          </a:xfrm>
        </p:spPr>
        <p:txBody>
          <a:bodyPr anchor="ctr">
            <a:noAutofit/>
          </a:bodyPr>
          <a:lstStyle/>
          <a:p>
            <a:pPr marL="0" indent="0">
              <a:lnSpc>
                <a:spcPct val="100000"/>
              </a:lnSpc>
              <a:buNone/>
            </a:pPr>
            <a:r>
              <a:rPr lang="en-US" sz="2400" dirty="0"/>
              <a:t>Consistency means: </a:t>
            </a:r>
          </a:p>
          <a:p>
            <a:pPr marL="0" indent="0">
              <a:lnSpc>
                <a:spcPct val="100000"/>
              </a:lnSpc>
              <a:buNone/>
            </a:pPr>
            <a:endParaRPr lang="en-US" sz="2400" dirty="0"/>
          </a:p>
          <a:p>
            <a:pPr>
              <a:lnSpc>
                <a:spcPct val="100000"/>
              </a:lnSpc>
            </a:pPr>
            <a:r>
              <a:rPr lang="en-US" sz="1800" dirty="0"/>
              <a:t>compatibly with the written policies of the plan </a:t>
            </a:r>
            <a:r>
              <a:rPr lang="en-US" sz="1800" i="1" dirty="0"/>
              <a:t>as a whole </a:t>
            </a:r>
            <a:r>
              <a:rPr lang="en-US" sz="1800" dirty="0"/>
              <a:t>– not just a select few policies;</a:t>
            </a:r>
          </a:p>
          <a:p>
            <a:pPr marL="0" indent="0">
              <a:lnSpc>
                <a:spcPct val="100000"/>
              </a:lnSpc>
              <a:buNone/>
            </a:pPr>
            <a:endParaRPr lang="en-US" sz="1800" dirty="0"/>
          </a:p>
          <a:p>
            <a:pPr>
              <a:lnSpc>
                <a:spcPct val="100000"/>
              </a:lnSpc>
            </a:pPr>
            <a:r>
              <a:rPr lang="en-US" sz="1800" dirty="0"/>
              <a:t>Identifying and evaluating potential conflicts and inconsistencies.</a:t>
            </a:r>
          </a:p>
          <a:p>
            <a:pPr marL="0" indent="0">
              <a:lnSpc>
                <a:spcPct val="100000"/>
              </a:lnSpc>
              <a:buNone/>
            </a:pPr>
            <a:r>
              <a:rPr lang="en-US" sz="1800" dirty="0"/>
              <a:t> </a:t>
            </a:r>
          </a:p>
        </p:txBody>
      </p:sp>
    </p:spTree>
    <p:extLst>
      <p:ext uri="{BB962C8B-B14F-4D97-AF65-F5344CB8AC3E}">
        <p14:creationId xmlns:p14="http://schemas.microsoft.com/office/powerpoint/2010/main" val="17802626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hidden="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hidden="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93301F98-BFA9-4C7F-8060-8DCD8A2FFBE3}"/>
              </a:ext>
            </a:extLst>
          </p:cNvPr>
          <p:cNvSpPr txBox="1">
            <a:spLocks/>
          </p:cNvSpPr>
          <p:nvPr/>
        </p:nvSpPr>
        <p:spPr>
          <a:xfrm>
            <a:off x="269174" y="249382"/>
            <a:ext cx="2683785" cy="6388923"/>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grpSp>
        <p:nvGrpSpPr>
          <p:cNvPr id="4" name="Group 3">
            <a:extLst>
              <a:ext uri="{FF2B5EF4-FFF2-40B4-BE49-F238E27FC236}">
                <a16:creationId xmlns:a16="http://schemas.microsoft.com/office/drawing/2014/main" id="{2046CE2C-FC50-4A72-82AA-AB56289DFB19}"/>
              </a:ext>
            </a:extLst>
          </p:cNvPr>
          <p:cNvGrpSpPr/>
          <p:nvPr/>
        </p:nvGrpSpPr>
        <p:grpSpPr>
          <a:xfrm>
            <a:off x="873956" y="2000138"/>
            <a:ext cx="2671458" cy="2671458"/>
            <a:chOff x="902368" y="3024776"/>
            <a:chExt cx="2671458" cy="2671458"/>
          </a:xfrm>
        </p:grpSpPr>
        <p:sp>
          <p:nvSpPr>
            <p:cNvPr id="13" name="Oval 12">
              <a:extLst>
                <a:ext uri="{FF2B5EF4-FFF2-40B4-BE49-F238E27FC236}">
                  <a16:creationId xmlns:a16="http://schemas.microsoft.com/office/drawing/2014/main" id="{96058795-1E73-450B-B1D5-29F4D9C3EBA8}"/>
                </a:ext>
              </a:extLst>
            </p:cNvPr>
            <p:cNvSpPr/>
            <p:nvPr/>
          </p:nvSpPr>
          <p:spPr>
            <a:xfrm>
              <a:off x="902368" y="3024776"/>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p>
          </p:txBody>
        </p:sp>
        <p:sp>
          <p:nvSpPr>
            <p:cNvPr id="14" name="Oval 13">
              <a:extLst>
                <a:ext uri="{FF2B5EF4-FFF2-40B4-BE49-F238E27FC236}">
                  <a16:creationId xmlns:a16="http://schemas.microsoft.com/office/drawing/2014/main" id="{E1EEF21B-0813-4A77-B04C-AF34AEA05AE7}"/>
                </a:ext>
              </a:extLst>
            </p:cNvPr>
            <p:cNvSpPr/>
            <p:nvPr/>
          </p:nvSpPr>
          <p:spPr>
            <a:xfrm>
              <a:off x="1032918" y="3158915"/>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7F8D064F-D23A-4293-B1C8-FCC78087637A}"/>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6C98A74-9ED7-4B2C-B118-925BA5919A2E}"/>
              </a:ext>
            </a:extLst>
          </p:cNvPr>
          <p:cNvSpPr txBox="1"/>
          <p:nvPr/>
        </p:nvSpPr>
        <p:spPr>
          <a:xfrm>
            <a:off x="9263365" y="2151044"/>
            <a:ext cx="533352" cy="369332"/>
          </a:xfrm>
          <a:prstGeom prst="rect">
            <a:avLst/>
          </a:prstGeom>
          <a:noFill/>
        </p:spPr>
        <p:txBody>
          <a:bodyPr wrap="square" rtlCol="0">
            <a:spAutoFit/>
          </a:bodyPr>
          <a:lstStyle/>
          <a:p>
            <a:r>
              <a:rPr lang="en-US" dirty="0">
                <a:solidFill>
                  <a:schemeClr val="bg1"/>
                </a:solidFill>
              </a:rPr>
              <a:t>No</a:t>
            </a:r>
          </a:p>
        </p:txBody>
      </p:sp>
      <p:pic>
        <p:nvPicPr>
          <p:cNvPr id="41" name="Picture 40">
            <a:extLst>
              <a:ext uri="{FF2B5EF4-FFF2-40B4-BE49-F238E27FC236}">
                <a16:creationId xmlns:a16="http://schemas.microsoft.com/office/drawing/2014/main" id="{9187CDFD-F1AB-43B6-A199-9D8102E34E4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567246" y="7905672"/>
            <a:ext cx="405540" cy="405540"/>
          </a:xfrm>
          <a:prstGeom prst="rect">
            <a:avLst/>
          </a:prstGeom>
        </p:spPr>
      </p:pic>
      <p:grpSp>
        <p:nvGrpSpPr>
          <p:cNvPr id="16" name="Group 15">
            <a:extLst>
              <a:ext uri="{FF2B5EF4-FFF2-40B4-BE49-F238E27FC236}">
                <a16:creationId xmlns:a16="http://schemas.microsoft.com/office/drawing/2014/main" id="{5AA30B52-3E59-4F2D-9C3D-BDC5E7EDCD95}"/>
              </a:ext>
            </a:extLst>
          </p:cNvPr>
          <p:cNvGrpSpPr/>
          <p:nvPr/>
        </p:nvGrpSpPr>
        <p:grpSpPr>
          <a:xfrm>
            <a:off x="4486383" y="737907"/>
            <a:ext cx="5180595" cy="4946539"/>
            <a:chOff x="902368" y="3024776"/>
            <a:chExt cx="2671458" cy="2671458"/>
          </a:xfrm>
        </p:grpSpPr>
        <p:sp>
          <p:nvSpPr>
            <p:cNvPr id="17" name="Oval 16">
              <a:extLst>
                <a:ext uri="{FF2B5EF4-FFF2-40B4-BE49-F238E27FC236}">
                  <a16:creationId xmlns:a16="http://schemas.microsoft.com/office/drawing/2014/main" id="{1C228E7D-E39D-46C2-9091-BF00F291BD97}"/>
                </a:ext>
              </a:extLst>
            </p:cNvPr>
            <p:cNvSpPr/>
            <p:nvPr/>
          </p:nvSpPr>
          <p:spPr>
            <a:xfrm>
              <a:off x="902368" y="3024776"/>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Locational Guide Map</a:t>
              </a:r>
            </a:p>
          </p:txBody>
        </p:sp>
        <p:sp>
          <p:nvSpPr>
            <p:cNvPr id="18" name="Oval 17">
              <a:extLst>
                <a:ext uri="{FF2B5EF4-FFF2-40B4-BE49-F238E27FC236}">
                  <a16:creationId xmlns:a16="http://schemas.microsoft.com/office/drawing/2014/main" id="{3D9CA266-3550-41FB-92A5-C34630AD99FC}"/>
                </a:ext>
              </a:extLst>
            </p:cNvPr>
            <p:cNvSpPr/>
            <p:nvPr/>
          </p:nvSpPr>
          <p:spPr>
            <a:xfrm>
              <a:off x="1032918" y="3158915"/>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265530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2EB7237F-55AF-4915-8363-848C312CA4CE}"/>
              </a:ext>
            </a:extLst>
          </p:cNvPr>
          <p:cNvSpPr txBox="1">
            <a:spLocks/>
          </p:cNvSpPr>
          <p:nvPr/>
        </p:nvSpPr>
        <p:spPr>
          <a:xfrm>
            <a:off x="3615281" y="622570"/>
            <a:ext cx="7785536" cy="5447489"/>
          </a:xfrm>
          <a:prstGeom prst="rect">
            <a:avLst/>
          </a:prstGeom>
          <a:noFill/>
          <a:ln w="1016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23" name="Rectangle 22" hidden="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hidden="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2DEF149E-782C-486E-8A04-0727543A1EF3}"/>
              </a:ext>
            </a:extLst>
          </p:cNvPr>
          <p:cNvSpPr txBox="1">
            <a:spLocks/>
          </p:cNvSpPr>
          <p:nvPr/>
        </p:nvSpPr>
        <p:spPr>
          <a:xfrm>
            <a:off x="269174" y="249382"/>
            <a:ext cx="2683785" cy="6388923"/>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12" name="Oval 11">
            <a:extLst>
              <a:ext uri="{FF2B5EF4-FFF2-40B4-BE49-F238E27FC236}">
                <a16:creationId xmlns:a16="http://schemas.microsoft.com/office/drawing/2014/main" id="{02EB79BD-D37C-47E4-88EC-2DD215055E62}"/>
              </a:ext>
            </a:extLst>
          </p:cNvPr>
          <p:cNvSpPr/>
          <p:nvPr/>
        </p:nvSpPr>
        <p:spPr>
          <a:xfrm>
            <a:off x="902368" y="976057"/>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Locational Guide Map</a:t>
            </a:r>
          </a:p>
        </p:txBody>
      </p:sp>
      <p:sp>
        <p:nvSpPr>
          <p:cNvPr id="13" name="Oval 12">
            <a:extLst>
              <a:ext uri="{FF2B5EF4-FFF2-40B4-BE49-F238E27FC236}">
                <a16:creationId xmlns:a16="http://schemas.microsoft.com/office/drawing/2014/main" id="{478E689A-2CE4-4889-92EB-FDA8A92BD7A6}"/>
              </a:ext>
            </a:extLst>
          </p:cNvPr>
          <p:cNvSpPr/>
          <p:nvPr/>
        </p:nvSpPr>
        <p:spPr>
          <a:xfrm>
            <a:off x="1032918" y="1110196"/>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98EC289-19DA-4330-AFB1-A842F6CA73C7}"/>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223269F3-4200-4597-803B-7A4A3005F588}"/>
              </a:ext>
            </a:extLst>
          </p:cNvPr>
          <p:cNvSpPr>
            <a:spLocks noGrp="1"/>
          </p:cNvSpPr>
          <p:nvPr>
            <p:ph idx="1"/>
          </p:nvPr>
        </p:nvSpPr>
        <p:spPr>
          <a:xfrm>
            <a:off x="4203062" y="787941"/>
            <a:ext cx="6956020" cy="4915981"/>
          </a:xfrm>
        </p:spPr>
        <p:txBody>
          <a:bodyPr anchor="ctr">
            <a:noAutofit/>
          </a:bodyPr>
          <a:lstStyle/>
          <a:p>
            <a:pPr marL="0" indent="0">
              <a:lnSpc>
                <a:spcPct val="100000"/>
              </a:lnSpc>
              <a:buNone/>
            </a:pPr>
            <a:r>
              <a:rPr lang="en-US" sz="2400" b="1" dirty="0"/>
              <a:t>The role of the Locational Guide Map (LGM):</a:t>
            </a:r>
          </a:p>
          <a:p>
            <a:pPr marL="0" indent="0">
              <a:lnSpc>
                <a:spcPct val="100000"/>
              </a:lnSpc>
              <a:buNone/>
            </a:pPr>
            <a:endParaRPr lang="en-US" sz="2400" dirty="0"/>
          </a:p>
          <a:p>
            <a:pPr>
              <a:lnSpc>
                <a:spcPct val="100000"/>
              </a:lnSpc>
            </a:pPr>
            <a:r>
              <a:rPr lang="en-US" sz="1800" dirty="0"/>
              <a:t>Provides state agencies with underlying data for general planning purposes;</a:t>
            </a:r>
          </a:p>
          <a:p>
            <a:pPr>
              <a:lnSpc>
                <a:spcPct val="100000"/>
              </a:lnSpc>
            </a:pPr>
            <a:r>
              <a:rPr lang="en-US" sz="1800" dirty="0"/>
              <a:t>Delineates “</a:t>
            </a:r>
            <a:r>
              <a:rPr lang="en-US" sz="1800" b="1" dirty="0"/>
              <a:t>Priority Funding Areas</a:t>
            </a:r>
            <a:r>
              <a:rPr lang="en-US" sz="1800" dirty="0"/>
              <a:t>” (PFAs) for the purpose of CGS Chapter 297a:</a:t>
            </a:r>
          </a:p>
          <a:p>
            <a:pPr lvl="1">
              <a:lnSpc>
                <a:spcPct val="100000"/>
              </a:lnSpc>
            </a:pPr>
            <a:r>
              <a:rPr lang="en-US" sz="1400" dirty="0"/>
              <a:t>“The Secretary of the Office of Policy and Management, in consultation with the Commissioners of Economic and Community Development, Housing, Energy and Environmental Protection, Administrative Services, Agriculture and Transportation, the regional councils of governments in the state and any other persons or entities the secretary deems necessary, shall develop recommendations for delineation of the boundaries of priority funding areas in the state and for revisions thereafter.</a:t>
            </a:r>
          </a:p>
          <a:p>
            <a:pPr>
              <a:lnSpc>
                <a:spcPct val="100000"/>
              </a:lnSpc>
            </a:pPr>
            <a:endParaRPr lang="en-US" sz="1800" dirty="0"/>
          </a:p>
        </p:txBody>
      </p:sp>
    </p:spTree>
    <p:extLst>
      <p:ext uri="{BB962C8B-B14F-4D97-AF65-F5344CB8AC3E}">
        <p14:creationId xmlns:p14="http://schemas.microsoft.com/office/powerpoint/2010/main" val="2606533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2EB7237F-55AF-4915-8363-848C312CA4CE}"/>
              </a:ext>
            </a:extLst>
          </p:cNvPr>
          <p:cNvSpPr txBox="1">
            <a:spLocks/>
          </p:cNvSpPr>
          <p:nvPr/>
        </p:nvSpPr>
        <p:spPr>
          <a:xfrm>
            <a:off x="3573826" y="612122"/>
            <a:ext cx="7785536" cy="5447489"/>
          </a:xfrm>
          <a:prstGeom prst="rect">
            <a:avLst/>
          </a:prstGeom>
          <a:noFill/>
          <a:ln w="1016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23" name="Rectangle 22" hidden="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hidden="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2DEF149E-782C-486E-8A04-0727543A1EF3}"/>
              </a:ext>
            </a:extLst>
          </p:cNvPr>
          <p:cNvSpPr txBox="1">
            <a:spLocks/>
          </p:cNvSpPr>
          <p:nvPr/>
        </p:nvSpPr>
        <p:spPr>
          <a:xfrm>
            <a:off x="269174" y="249382"/>
            <a:ext cx="2683785" cy="6388923"/>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12" name="Oval 11">
            <a:extLst>
              <a:ext uri="{FF2B5EF4-FFF2-40B4-BE49-F238E27FC236}">
                <a16:creationId xmlns:a16="http://schemas.microsoft.com/office/drawing/2014/main" id="{02EB79BD-D37C-47E4-88EC-2DD215055E62}"/>
              </a:ext>
            </a:extLst>
          </p:cNvPr>
          <p:cNvSpPr/>
          <p:nvPr/>
        </p:nvSpPr>
        <p:spPr>
          <a:xfrm>
            <a:off x="902368" y="976057"/>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Priority Funding Areas</a:t>
            </a:r>
          </a:p>
        </p:txBody>
      </p:sp>
      <p:sp>
        <p:nvSpPr>
          <p:cNvPr id="13" name="Oval 12">
            <a:extLst>
              <a:ext uri="{FF2B5EF4-FFF2-40B4-BE49-F238E27FC236}">
                <a16:creationId xmlns:a16="http://schemas.microsoft.com/office/drawing/2014/main" id="{478E689A-2CE4-4889-92EB-FDA8A92BD7A6}"/>
              </a:ext>
            </a:extLst>
          </p:cNvPr>
          <p:cNvSpPr/>
          <p:nvPr/>
        </p:nvSpPr>
        <p:spPr>
          <a:xfrm>
            <a:off x="1032918" y="1110196"/>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98EC289-19DA-4330-AFB1-A842F6CA73C7}"/>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223269F3-4200-4597-803B-7A4A3005F588}"/>
              </a:ext>
            </a:extLst>
          </p:cNvPr>
          <p:cNvSpPr>
            <a:spLocks noGrp="1"/>
          </p:cNvSpPr>
          <p:nvPr>
            <p:ph idx="1"/>
          </p:nvPr>
        </p:nvSpPr>
        <p:spPr>
          <a:xfrm>
            <a:off x="4203062" y="787942"/>
            <a:ext cx="6956020" cy="1374346"/>
          </a:xfrm>
        </p:spPr>
        <p:txBody>
          <a:bodyPr anchor="ctr">
            <a:noAutofit/>
          </a:bodyPr>
          <a:lstStyle/>
          <a:p>
            <a:pPr marL="0" indent="0">
              <a:lnSpc>
                <a:spcPct val="100000"/>
              </a:lnSpc>
              <a:buNone/>
            </a:pPr>
            <a:r>
              <a:rPr lang="en-US" sz="2400" b="1" dirty="0"/>
              <a:t>What are Priority Funding Areas (PFAs)?</a:t>
            </a:r>
          </a:p>
          <a:p>
            <a:pPr marL="0" indent="0">
              <a:lnSpc>
                <a:spcPct val="100000"/>
              </a:lnSpc>
              <a:buNone/>
            </a:pPr>
            <a:endParaRPr lang="en-US" sz="2400" dirty="0"/>
          </a:p>
        </p:txBody>
      </p:sp>
      <p:sp>
        <p:nvSpPr>
          <p:cNvPr id="20" name="TextBox 19">
            <a:extLst>
              <a:ext uri="{FF2B5EF4-FFF2-40B4-BE49-F238E27FC236}">
                <a16:creationId xmlns:a16="http://schemas.microsoft.com/office/drawing/2014/main" id="{BA4742AC-36A6-403B-9137-FEA3C3411A26}"/>
              </a:ext>
            </a:extLst>
          </p:cNvPr>
          <p:cNvSpPr txBox="1"/>
          <p:nvPr/>
        </p:nvSpPr>
        <p:spPr>
          <a:xfrm>
            <a:off x="4072512" y="1623098"/>
            <a:ext cx="6094206" cy="3693319"/>
          </a:xfrm>
          <a:prstGeom prst="rect">
            <a:avLst/>
          </a:prstGeom>
          <a:noFill/>
        </p:spPr>
        <p:txBody>
          <a:bodyPr wrap="square">
            <a:spAutoFit/>
          </a:bodyPr>
          <a:lstStyle/>
          <a:p>
            <a:r>
              <a:rPr lang="en-US" sz="1800" dirty="0"/>
              <a:t>Priority Funding Areas are classified by Census Blocks that include:</a:t>
            </a:r>
          </a:p>
          <a:p>
            <a:endParaRPr lang="en-US" sz="1800" dirty="0"/>
          </a:p>
          <a:p>
            <a:pPr marL="285750" indent="-285750">
              <a:buFont typeface="Arial" panose="020B0604020202020204" pitchFamily="34" charset="0"/>
              <a:buChar char="•"/>
            </a:pPr>
            <a:r>
              <a:rPr lang="en-US" sz="1800" dirty="0"/>
              <a:t>Designation as an Urban Area or Urban Cluster in the 2010 Census;</a:t>
            </a:r>
          </a:p>
          <a:p>
            <a:pPr marL="285750" indent="-285750">
              <a:buFont typeface="Arial" panose="020B0604020202020204" pitchFamily="34" charset="0"/>
              <a:buChar char="•"/>
            </a:pPr>
            <a:r>
              <a:rPr lang="en-US" sz="1800" dirty="0"/>
              <a:t>Boundaries that intersect a ½ mile buffer surrounding existing or planned mass-transit stations;</a:t>
            </a:r>
          </a:p>
          <a:p>
            <a:pPr marL="285750" indent="-285750">
              <a:buFont typeface="Arial" panose="020B0604020202020204" pitchFamily="34" charset="0"/>
              <a:buChar char="•"/>
            </a:pPr>
            <a:r>
              <a:rPr lang="en-US" sz="1800" dirty="0"/>
              <a:t>Existing or planned sewer service from an adopted Wastewater Facility Plan;</a:t>
            </a:r>
          </a:p>
          <a:p>
            <a:pPr marL="285750" indent="-285750">
              <a:buFont typeface="Arial" panose="020B0604020202020204" pitchFamily="34" charset="0"/>
              <a:buChar char="•"/>
            </a:pPr>
            <a:r>
              <a:rPr lang="en-US" sz="1800" dirty="0"/>
              <a:t>Existing or planned water service from an adopted Public Drinking Water Supply Plan;</a:t>
            </a:r>
          </a:p>
          <a:p>
            <a:pPr marL="285750" indent="-285750">
              <a:buFont typeface="Arial" panose="020B0604020202020204" pitchFamily="34" charset="0"/>
              <a:buChar char="•"/>
            </a:pPr>
            <a:r>
              <a:rPr lang="en-US" sz="1800" dirty="0"/>
              <a:t>Local bus service provided 7 days a week.</a:t>
            </a:r>
          </a:p>
          <a:p>
            <a:endParaRPr lang="en-US" dirty="0"/>
          </a:p>
        </p:txBody>
      </p:sp>
    </p:spTree>
    <p:extLst>
      <p:ext uri="{BB962C8B-B14F-4D97-AF65-F5344CB8AC3E}">
        <p14:creationId xmlns:p14="http://schemas.microsoft.com/office/powerpoint/2010/main" val="34906882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2EB7237F-55AF-4915-8363-848C312CA4CE}"/>
              </a:ext>
            </a:extLst>
          </p:cNvPr>
          <p:cNvSpPr txBox="1">
            <a:spLocks/>
          </p:cNvSpPr>
          <p:nvPr/>
        </p:nvSpPr>
        <p:spPr>
          <a:xfrm>
            <a:off x="3573826" y="612122"/>
            <a:ext cx="7785536" cy="5447489"/>
          </a:xfrm>
          <a:prstGeom prst="rect">
            <a:avLst/>
          </a:prstGeom>
          <a:noFill/>
          <a:ln w="1016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23" name="Rectangle 22" hidden="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hidden="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2DEF149E-782C-486E-8A04-0727543A1EF3}"/>
              </a:ext>
            </a:extLst>
          </p:cNvPr>
          <p:cNvSpPr txBox="1">
            <a:spLocks/>
          </p:cNvSpPr>
          <p:nvPr/>
        </p:nvSpPr>
        <p:spPr>
          <a:xfrm>
            <a:off x="269174" y="249382"/>
            <a:ext cx="2683785" cy="6388923"/>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12" name="Oval 11">
            <a:extLst>
              <a:ext uri="{FF2B5EF4-FFF2-40B4-BE49-F238E27FC236}">
                <a16:creationId xmlns:a16="http://schemas.microsoft.com/office/drawing/2014/main" id="{02EB79BD-D37C-47E4-88EC-2DD215055E62}"/>
              </a:ext>
            </a:extLst>
          </p:cNvPr>
          <p:cNvSpPr/>
          <p:nvPr/>
        </p:nvSpPr>
        <p:spPr>
          <a:xfrm>
            <a:off x="902368" y="976057"/>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Priority Funding Areas</a:t>
            </a:r>
          </a:p>
        </p:txBody>
      </p:sp>
      <p:sp>
        <p:nvSpPr>
          <p:cNvPr id="13" name="Oval 12">
            <a:extLst>
              <a:ext uri="{FF2B5EF4-FFF2-40B4-BE49-F238E27FC236}">
                <a16:creationId xmlns:a16="http://schemas.microsoft.com/office/drawing/2014/main" id="{478E689A-2CE4-4889-92EB-FDA8A92BD7A6}"/>
              </a:ext>
            </a:extLst>
          </p:cNvPr>
          <p:cNvSpPr/>
          <p:nvPr/>
        </p:nvSpPr>
        <p:spPr>
          <a:xfrm>
            <a:off x="1032918" y="1110196"/>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98EC289-19DA-4330-AFB1-A842F6CA73C7}"/>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223269F3-4200-4597-803B-7A4A3005F588}"/>
              </a:ext>
            </a:extLst>
          </p:cNvPr>
          <p:cNvSpPr>
            <a:spLocks noGrp="1"/>
          </p:cNvSpPr>
          <p:nvPr>
            <p:ph idx="1"/>
          </p:nvPr>
        </p:nvSpPr>
        <p:spPr>
          <a:xfrm>
            <a:off x="4203062" y="787942"/>
            <a:ext cx="6956020" cy="1374346"/>
          </a:xfrm>
        </p:spPr>
        <p:txBody>
          <a:bodyPr anchor="ctr">
            <a:noAutofit/>
          </a:bodyPr>
          <a:lstStyle/>
          <a:p>
            <a:pPr marL="0" indent="0">
              <a:lnSpc>
                <a:spcPct val="100000"/>
              </a:lnSpc>
              <a:buNone/>
            </a:pPr>
            <a:r>
              <a:rPr lang="en-US" sz="2400" b="1" dirty="0"/>
              <a:t>What are Priority Funding Areas (PFAs)?</a:t>
            </a:r>
          </a:p>
          <a:p>
            <a:pPr marL="0" indent="0">
              <a:lnSpc>
                <a:spcPct val="100000"/>
              </a:lnSpc>
              <a:buNone/>
            </a:pPr>
            <a:endParaRPr lang="en-US" sz="2400" dirty="0"/>
          </a:p>
        </p:txBody>
      </p:sp>
      <p:pic>
        <p:nvPicPr>
          <p:cNvPr id="18" name="Picture 17">
            <a:extLst>
              <a:ext uri="{FF2B5EF4-FFF2-40B4-BE49-F238E27FC236}">
                <a16:creationId xmlns:a16="http://schemas.microsoft.com/office/drawing/2014/main" id="{B2BB9F64-E995-42FD-9711-5A6C33A6E91F}"/>
              </a:ext>
            </a:extLst>
          </p:cNvPr>
          <p:cNvPicPr>
            <a:picLocks noChangeAspect="1"/>
          </p:cNvPicPr>
          <p:nvPr/>
        </p:nvPicPr>
        <p:blipFill>
          <a:blip r:embed="rId3"/>
          <a:stretch>
            <a:fillRect/>
          </a:stretch>
        </p:blipFill>
        <p:spPr>
          <a:xfrm>
            <a:off x="3846958" y="2003008"/>
            <a:ext cx="7876982" cy="2665718"/>
          </a:xfrm>
          <a:prstGeom prst="rect">
            <a:avLst/>
          </a:prstGeom>
        </p:spPr>
      </p:pic>
    </p:spTree>
    <p:extLst>
      <p:ext uri="{BB962C8B-B14F-4D97-AF65-F5344CB8AC3E}">
        <p14:creationId xmlns:p14="http://schemas.microsoft.com/office/powerpoint/2010/main" val="12795391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2EB7237F-55AF-4915-8363-848C312CA4CE}"/>
              </a:ext>
            </a:extLst>
          </p:cNvPr>
          <p:cNvSpPr txBox="1">
            <a:spLocks/>
          </p:cNvSpPr>
          <p:nvPr/>
        </p:nvSpPr>
        <p:spPr>
          <a:xfrm>
            <a:off x="3573826" y="612122"/>
            <a:ext cx="7785536" cy="5447489"/>
          </a:xfrm>
          <a:prstGeom prst="rect">
            <a:avLst/>
          </a:prstGeom>
          <a:noFill/>
          <a:ln w="1016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23" name="Rectangle 22" hidden="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hidden="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2DEF149E-782C-486E-8A04-0727543A1EF3}"/>
              </a:ext>
            </a:extLst>
          </p:cNvPr>
          <p:cNvSpPr txBox="1">
            <a:spLocks/>
          </p:cNvSpPr>
          <p:nvPr/>
        </p:nvSpPr>
        <p:spPr>
          <a:xfrm>
            <a:off x="269174" y="249382"/>
            <a:ext cx="2683785" cy="6388923"/>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12" name="Oval 11">
            <a:extLst>
              <a:ext uri="{FF2B5EF4-FFF2-40B4-BE49-F238E27FC236}">
                <a16:creationId xmlns:a16="http://schemas.microsoft.com/office/drawing/2014/main" id="{02EB79BD-D37C-47E4-88EC-2DD215055E62}"/>
              </a:ext>
            </a:extLst>
          </p:cNvPr>
          <p:cNvSpPr/>
          <p:nvPr/>
        </p:nvSpPr>
        <p:spPr>
          <a:xfrm>
            <a:off x="902368" y="976057"/>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Priority Funding Areas</a:t>
            </a:r>
          </a:p>
        </p:txBody>
      </p:sp>
      <p:sp>
        <p:nvSpPr>
          <p:cNvPr id="13" name="Oval 12">
            <a:extLst>
              <a:ext uri="{FF2B5EF4-FFF2-40B4-BE49-F238E27FC236}">
                <a16:creationId xmlns:a16="http://schemas.microsoft.com/office/drawing/2014/main" id="{478E689A-2CE4-4889-92EB-FDA8A92BD7A6}"/>
              </a:ext>
            </a:extLst>
          </p:cNvPr>
          <p:cNvSpPr/>
          <p:nvPr/>
        </p:nvSpPr>
        <p:spPr>
          <a:xfrm>
            <a:off x="1032918" y="1110196"/>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98EC289-19DA-4330-AFB1-A842F6CA73C7}"/>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223269F3-4200-4597-803B-7A4A3005F588}"/>
              </a:ext>
            </a:extLst>
          </p:cNvPr>
          <p:cNvSpPr>
            <a:spLocks noGrp="1"/>
          </p:cNvSpPr>
          <p:nvPr>
            <p:ph idx="1"/>
          </p:nvPr>
        </p:nvSpPr>
        <p:spPr>
          <a:xfrm>
            <a:off x="4203062" y="787942"/>
            <a:ext cx="6956020" cy="1374346"/>
          </a:xfrm>
        </p:spPr>
        <p:txBody>
          <a:bodyPr anchor="ctr">
            <a:noAutofit/>
          </a:bodyPr>
          <a:lstStyle/>
          <a:p>
            <a:pPr marL="0" indent="0">
              <a:lnSpc>
                <a:spcPct val="100000"/>
              </a:lnSpc>
              <a:buNone/>
            </a:pPr>
            <a:r>
              <a:rPr lang="en-US" sz="2400" b="1" dirty="0"/>
              <a:t>Why are Priority Funding Areas (PFAs) important?</a:t>
            </a:r>
          </a:p>
          <a:p>
            <a:pPr marL="0" indent="0">
              <a:lnSpc>
                <a:spcPct val="100000"/>
              </a:lnSpc>
              <a:buNone/>
            </a:pPr>
            <a:endParaRPr lang="en-US" sz="2400" dirty="0"/>
          </a:p>
        </p:txBody>
      </p:sp>
      <p:sp>
        <p:nvSpPr>
          <p:cNvPr id="20" name="TextBox 19">
            <a:extLst>
              <a:ext uri="{FF2B5EF4-FFF2-40B4-BE49-F238E27FC236}">
                <a16:creationId xmlns:a16="http://schemas.microsoft.com/office/drawing/2014/main" id="{BA4742AC-36A6-403B-9137-FEA3C3411A26}"/>
              </a:ext>
            </a:extLst>
          </p:cNvPr>
          <p:cNvSpPr txBox="1"/>
          <p:nvPr/>
        </p:nvSpPr>
        <p:spPr>
          <a:xfrm>
            <a:off x="4072512" y="1623098"/>
            <a:ext cx="6094206" cy="1754326"/>
          </a:xfrm>
          <a:prstGeom prst="rect">
            <a:avLst/>
          </a:prstGeom>
          <a:noFill/>
        </p:spPr>
        <p:txBody>
          <a:bodyPr wrap="square">
            <a:spAutoFit/>
          </a:bodyPr>
          <a:lstStyle/>
          <a:p>
            <a:r>
              <a:rPr lang="en-US" sz="1800" b="1" dirty="0"/>
              <a:t>CGS Section 16a-35d </a:t>
            </a:r>
            <a:r>
              <a:rPr lang="en-US" sz="1800" dirty="0"/>
              <a:t>states that no state agency, department or institution shall provide funding for a </a:t>
            </a:r>
            <a:r>
              <a:rPr lang="en-US" sz="1800" b="1" dirty="0"/>
              <a:t>growth-related project </a:t>
            </a:r>
            <a:r>
              <a:rPr lang="en-US" sz="1800" dirty="0"/>
              <a:t>unless such project is located in a priority funding area.</a:t>
            </a:r>
          </a:p>
          <a:p>
            <a:endParaRPr lang="en-US" dirty="0"/>
          </a:p>
          <a:p>
            <a:r>
              <a:rPr lang="en-US" sz="1800" dirty="0"/>
              <a:t>Statute does allow OPM to make exception based</a:t>
            </a:r>
            <a:r>
              <a:rPr lang="en-US" dirty="0"/>
              <a:t> on limiting factors established in the statute. </a:t>
            </a:r>
            <a:endParaRPr lang="en-US" sz="1800" dirty="0"/>
          </a:p>
        </p:txBody>
      </p:sp>
    </p:spTree>
    <p:extLst>
      <p:ext uri="{BB962C8B-B14F-4D97-AF65-F5344CB8AC3E}">
        <p14:creationId xmlns:p14="http://schemas.microsoft.com/office/powerpoint/2010/main" val="42230050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2EB7237F-55AF-4915-8363-848C312CA4CE}"/>
              </a:ext>
            </a:extLst>
          </p:cNvPr>
          <p:cNvSpPr txBox="1">
            <a:spLocks/>
          </p:cNvSpPr>
          <p:nvPr/>
        </p:nvSpPr>
        <p:spPr>
          <a:xfrm>
            <a:off x="3615281" y="612122"/>
            <a:ext cx="7785536" cy="5447489"/>
          </a:xfrm>
          <a:prstGeom prst="rect">
            <a:avLst/>
          </a:prstGeom>
          <a:noFill/>
          <a:ln w="1016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23" name="Rectangle 22" hidden="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hidden="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2DEF149E-782C-486E-8A04-0727543A1EF3}"/>
              </a:ext>
            </a:extLst>
          </p:cNvPr>
          <p:cNvSpPr txBox="1">
            <a:spLocks/>
          </p:cNvSpPr>
          <p:nvPr/>
        </p:nvSpPr>
        <p:spPr>
          <a:xfrm>
            <a:off x="269174" y="249382"/>
            <a:ext cx="2683785" cy="6388923"/>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12" name="Oval 11">
            <a:extLst>
              <a:ext uri="{FF2B5EF4-FFF2-40B4-BE49-F238E27FC236}">
                <a16:creationId xmlns:a16="http://schemas.microsoft.com/office/drawing/2014/main" id="{02EB79BD-D37C-47E4-88EC-2DD215055E62}"/>
              </a:ext>
            </a:extLst>
          </p:cNvPr>
          <p:cNvSpPr/>
          <p:nvPr/>
        </p:nvSpPr>
        <p:spPr>
          <a:xfrm>
            <a:off x="902368" y="976057"/>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Growth Related Projects</a:t>
            </a:r>
          </a:p>
        </p:txBody>
      </p:sp>
      <p:sp>
        <p:nvSpPr>
          <p:cNvPr id="13" name="Oval 12">
            <a:extLst>
              <a:ext uri="{FF2B5EF4-FFF2-40B4-BE49-F238E27FC236}">
                <a16:creationId xmlns:a16="http://schemas.microsoft.com/office/drawing/2014/main" id="{478E689A-2CE4-4889-92EB-FDA8A92BD7A6}"/>
              </a:ext>
            </a:extLst>
          </p:cNvPr>
          <p:cNvSpPr/>
          <p:nvPr/>
        </p:nvSpPr>
        <p:spPr>
          <a:xfrm>
            <a:off x="1032918" y="1110196"/>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98EC289-19DA-4330-AFB1-A842F6CA73C7}"/>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223269F3-4200-4597-803B-7A4A3005F588}"/>
              </a:ext>
            </a:extLst>
          </p:cNvPr>
          <p:cNvSpPr>
            <a:spLocks noGrp="1"/>
          </p:cNvSpPr>
          <p:nvPr>
            <p:ph idx="1"/>
          </p:nvPr>
        </p:nvSpPr>
        <p:spPr>
          <a:xfrm>
            <a:off x="4203062" y="787941"/>
            <a:ext cx="6956020" cy="4915981"/>
          </a:xfrm>
        </p:spPr>
        <p:txBody>
          <a:bodyPr anchor="ctr">
            <a:noAutofit/>
          </a:bodyPr>
          <a:lstStyle/>
          <a:p>
            <a:pPr marL="0" indent="0">
              <a:lnSpc>
                <a:spcPct val="100000"/>
              </a:lnSpc>
              <a:buNone/>
            </a:pPr>
            <a:r>
              <a:rPr lang="en-US" sz="2400" b="1" dirty="0"/>
              <a:t>What are Growth-Related Projects?</a:t>
            </a:r>
          </a:p>
          <a:p>
            <a:pPr marL="0" indent="0">
              <a:lnSpc>
                <a:spcPct val="100000"/>
              </a:lnSpc>
              <a:buNone/>
            </a:pPr>
            <a:endParaRPr lang="en-US" sz="2400" dirty="0"/>
          </a:p>
          <a:p>
            <a:pPr marL="0" indent="0">
              <a:lnSpc>
                <a:spcPct val="100000"/>
              </a:lnSpc>
              <a:buNone/>
            </a:pPr>
            <a:r>
              <a:rPr lang="en-US" sz="1800" dirty="0"/>
              <a:t>CGS Sec. 16a-35c defines Growth-Related Projects as any of the following when costs are in excess of $200,000 (CGS 16a-35c(a)(2)):</a:t>
            </a:r>
          </a:p>
          <a:p>
            <a:pPr>
              <a:lnSpc>
                <a:spcPct val="100000"/>
              </a:lnSpc>
            </a:pPr>
            <a:r>
              <a:rPr lang="en-US" sz="1800" dirty="0"/>
              <a:t>(A) the acquisition of real property, except the acquisition of open space for the purposes of conservation or preservation;</a:t>
            </a:r>
          </a:p>
          <a:p>
            <a:pPr>
              <a:lnSpc>
                <a:spcPct val="100000"/>
              </a:lnSpc>
            </a:pPr>
            <a:r>
              <a:rPr lang="en-US" sz="1800" dirty="0"/>
              <a:t>(B) the development or improvement of real property;</a:t>
            </a:r>
          </a:p>
          <a:p>
            <a:pPr>
              <a:lnSpc>
                <a:spcPct val="100000"/>
              </a:lnSpc>
            </a:pPr>
            <a:r>
              <a:rPr lang="en-US" sz="1800" dirty="0"/>
              <a:t>(C) the acquisition of public transportation equipment or facilities;</a:t>
            </a:r>
          </a:p>
          <a:p>
            <a:pPr>
              <a:lnSpc>
                <a:spcPct val="100000"/>
              </a:lnSpc>
            </a:pPr>
            <a:r>
              <a:rPr lang="en-US" sz="1800" dirty="0"/>
              <a:t>(D) the authorization of each state grant for the acquisition or development or improvement of real property or for the acquisition of public transportation equipment or facilities, with exceptions..... </a:t>
            </a:r>
          </a:p>
          <a:p>
            <a:pPr marL="0" indent="0">
              <a:lnSpc>
                <a:spcPct val="100000"/>
              </a:lnSpc>
              <a:buNone/>
            </a:pPr>
            <a:endParaRPr lang="en-US" sz="1800" dirty="0"/>
          </a:p>
          <a:p>
            <a:pPr marL="0" indent="0">
              <a:lnSpc>
                <a:spcPct val="100000"/>
              </a:lnSpc>
              <a:buNone/>
            </a:pPr>
            <a:r>
              <a:rPr lang="en-US" sz="1800" dirty="0"/>
              <a:t>It is the sponsoring agency’s responsibility to determine if a project is growth-related.</a:t>
            </a:r>
          </a:p>
          <a:p>
            <a:pPr marL="0" indent="0">
              <a:lnSpc>
                <a:spcPct val="100000"/>
              </a:lnSpc>
              <a:buNone/>
            </a:pPr>
            <a:endParaRPr lang="en-US" sz="1800" dirty="0"/>
          </a:p>
        </p:txBody>
      </p:sp>
    </p:spTree>
    <p:extLst>
      <p:ext uri="{BB962C8B-B14F-4D97-AF65-F5344CB8AC3E}">
        <p14:creationId xmlns:p14="http://schemas.microsoft.com/office/powerpoint/2010/main" val="22709297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2EB7237F-55AF-4915-8363-848C312CA4CE}"/>
              </a:ext>
            </a:extLst>
          </p:cNvPr>
          <p:cNvSpPr txBox="1">
            <a:spLocks/>
          </p:cNvSpPr>
          <p:nvPr/>
        </p:nvSpPr>
        <p:spPr>
          <a:xfrm>
            <a:off x="3615281" y="612122"/>
            <a:ext cx="7785536" cy="5447489"/>
          </a:xfrm>
          <a:prstGeom prst="rect">
            <a:avLst/>
          </a:prstGeom>
          <a:noFill/>
          <a:ln w="1016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23" name="Rectangle 22" hidden="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hidden="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2DEF149E-782C-486E-8A04-0727543A1EF3}"/>
              </a:ext>
            </a:extLst>
          </p:cNvPr>
          <p:cNvSpPr txBox="1">
            <a:spLocks/>
          </p:cNvSpPr>
          <p:nvPr/>
        </p:nvSpPr>
        <p:spPr>
          <a:xfrm>
            <a:off x="269174" y="249382"/>
            <a:ext cx="2683785" cy="6388923"/>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12" name="Oval 11">
            <a:extLst>
              <a:ext uri="{FF2B5EF4-FFF2-40B4-BE49-F238E27FC236}">
                <a16:creationId xmlns:a16="http://schemas.microsoft.com/office/drawing/2014/main" id="{02EB79BD-D37C-47E4-88EC-2DD215055E62}"/>
              </a:ext>
            </a:extLst>
          </p:cNvPr>
          <p:cNvSpPr/>
          <p:nvPr/>
        </p:nvSpPr>
        <p:spPr>
          <a:xfrm>
            <a:off x="902368" y="976057"/>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Growth Related Projects</a:t>
            </a:r>
          </a:p>
        </p:txBody>
      </p:sp>
      <p:sp>
        <p:nvSpPr>
          <p:cNvPr id="13" name="Oval 12">
            <a:extLst>
              <a:ext uri="{FF2B5EF4-FFF2-40B4-BE49-F238E27FC236}">
                <a16:creationId xmlns:a16="http://schemas.microsoft.com/office/drawing/2014/main" id="{478E689A-2CE4-4889-92EB-FDA8A92BD7A6}"/>
              </a:ext>
            </a:extLst>
          </p:cNvPr>
          <p:cNvSpPr/>
          <p:nvPr/>
        </p:nvSpPr>
        <p:spPr>
          <a:xfrm>
            <a:off x="1032918" y="1110196"/>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98EC289-19DA-4330-AFB1-A842F6CA73C7}"/>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223269F3-4200-4597-803B-7A4A3005F588}"/>
              </a:ext>
            </a:extLst>
          </p:cNvPr>
          <p:cNvSpPr>
            <a:spLocks noGrp="1"/>
          </p:cNvSpPr>
          <p:nvPr>
            <p:ph idx="1"/>
          </p:nvPr>
        </p:nvSpPr>
        <p:spPr>
          <a:xfrm>
            <a:off x="4203062" y="787941"/>
            <a:ext cx="6956020" cy="4915981"/>
          </a:xfrm>
        </p:spPr>
        <p:txBody>
          <a:bodyPr anchor="ctr">
            <a:noAutofit/>
          </a:bodyPr>
          <a:lstStyle/>
          <a:p>
            <a:pPr marL="0" indent="0">
              <a:lnSpc>
                <a:spcPct val="100000"/>
              </a:lnSpc>
              <a:buNone/>
            </a:pPr>
            <a:r>
              <a:rPr lang="en-US" sz="2400" b="1" dirty="0"/>
              <a:t>What are Growth-Related Projects?</a:t>
            </a:r>
          </a:p>
          <a:p>
            <a:pPr marL="0" indent="0">
              <a:lnSpc>
                <a:spcPct val="100000"/>
              </a:lnSpc>
              <a:buNone/>
            </a:pPr>
            <a:endParaRPr lang="en-US" sz="2400" dirty="0"/>
          </a:p>
          <a:p>
            <a:pPr marL="0" indent="0">
              <a:lnSpc>
                <a:spcPct val="100000"/>
              </a:lnSpc>
              <a:buNone/>
            </a:pPr>
            <a:r>
              <a:rPr lang="en-US" sz="1800" dirty="0"/>
              <a:t>CGS Sec. 16a-35c defines Growth-Related Projects as any of the following when costs are in excess of $200,000 (CGS 16a-35c(a)(2)):</a:t>
            </a:r>
          </a:p>
          <a:p>
            <a:pPr>
              <a:lnSpc>
                <a:spcPct val="100000"/>
              </a:lnSpc>
            </a:pPr>
            <a:r>
              <a:rPr lang="en-US" sz="1800" dirty="0"/>
              <a:t>(A) the acquisition of real property, except the acquisition of open space for the purposes of conservation or preservation;</a:t>
            </a:r>
          </a:p>
          <a:p>
            <a:pPr>
              <a:lnSpc>
                <a:spcPct val="100000"/>
              </a:lnSpc>
            </a:pPr>
            <a:r>
              <a:rPr lang="en-US" sz="1800" dirty="0"/>
              <a:t>(B) the development or improvement of real property;</a:t>
            </a:r>
          </a:p>
          <a:p>
            <a:pPr>
              <a:lnSpc>
                <a:spcPct val="100000"/>
              </a:lnSpc>
            </a:pPr>
            <a:r>
              <a:rPr lang="en-US" sz="1800" dirty="0"/>
              <a:t>(C) the acquisition of public transportation equipment or facilities;</a:t>
            </a:r>
          </a:p>
          <a:p>
            <a:pPr>
              <a:lnSpc>
                <a:spcPct val="100000"/>
              </a:lnSpc>
            </a:pPr>
            <a:r>
              <a:rPr lang="en-US" sz="1800" dirty="0"/>
              <a:t>(D) the authorization of each state grant for the acquisition or development or improvement of real property or for the acquisition of public transportation equipment or facilities, with exceptions..... </a:t>
            </a:r>
          </a:p>
          <a:p>
            <a:pPr marL="0" indent="0">
              <a:lnSpc>
                <a:spcPct val="100000"/>
              </a:lnSpc>
              <a:buNone/>
            </a:pPr>
            <a:endParaRPr lang="en-US" sz="1800" dirty="0"/>
          </a:p>
          <a:p>
            <a:pPr marL="0" indent="0">
              <a:lnSpc>
                <a:spcPct val="100000"/>
              </a:lnSpc>
              <a:buNone/>
            </a:pPr>
            <a:r>
              <a:rPr lang="en-US" sz="1800" dirty="0"/>
              <a:t>It is the sponsoring agency’s responsibility to determine if a project is growth-related.</a:t>
            </a:r>
          </a:p>
          <a:p>
            <a:pPr marL="0" indent="0">
              <a:lnSpc>
                <a:spcPct val="100000"/>
              </a:lnSpc>
              <a:buNone/>
            </a:pPr>
            <a:endParaRPr lang="en-US" sz="1800" dirty="0"/>
          </a:p>
        </p:txBody>
      </p:sp>
    </p:spTree>
    <p:extLst>
      <p:ext uri="{BB962C8B-B14F-4D97-AF65-F5344CB8AC3E}">
        <p14:creationId xmlns:p14="http://schemas.microsoft.com/office/powerpoint/2010/main" val="9834253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2EB7237F-55AF-4915-8363-848C312CA4CE}"/>
              </a:ext>
            </a:extLst>
          </p:cNvPr>
          <p:cNvSpPr txBox="1">
            <a:spLocks/>
          </p:cNvSpPr>
          <p:nvPr/>
        </p:nvSpPr>
        <p:spPr>
          <a:xfrm>
            <a:off x="3615281" y="612122"/>
            <a:ext cx="7785536" cy="5447489"/>
          </a:xfrm>
          <a:prstGeom prst="rect">
            <a:avLst/>
          </a:prstGeom>
          <a:noFill/>
          <a:ln w="1016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23" name="Rectangle 22" hidden="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hidden="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2DEF149E-782C-486E-8A04-0727543A1EF3}"/>
              </a:ext>
            </a:extLst>
          </p:cNvPr>
          <p:cNvSpPr txBox="1">
            <a:spLocks/>
          </p:cNvSpPr>
          <p:nvPr/>
        </p:nvSpPr>
        <p:spPr>
          <a:xfrm>
            <a:off x="269174" y="249382"/>
            <a:ext cx="2683785" cy="6388923"/>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12" name="Oval 11">
            <a:extLst>
              <a:ext uri="{FF2B5EF4-FFF2-40B4-BE49-F238E27FC236}">
                <a16:creationId xmlns:a16="http://schemas.microsoft.com/office/drawing/2014/main" id="{02EB79BD-D37C-47E4-88EC-2DD215055E62}"/>
              </a:ext>
            </a:extLst>
          </p:cNvPr>
          <p:cNvSpPr/>
          <p:nvPr/>
        </p:nvSpPr>
        <p:spPr>
          <a:xfrm>
            <a:off x="902368" y="976057"/>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Growth Related Projects</a:t>
            </a:r>
          </a:p>
        </p:txBody>
      </p:sp>
      <p:sp>
        <p:nvSpPr>
          <p:cNvPr id="13" name="Oval 12">
            <a:extLst>
              <a:ext uri="{FF2B5EF4-FFF2-40B4-BE49-F238E27FC236}">
                <a16:creationId xmlns:a16="http://schemas.microsoft.com/office/drawing/2014/main" id="{478E689A-2CE4-4889-92EB-FDA8A92BD7A6}"/>
              </a:ext>
            </a:extLst>
          </p:cNvPr>
          <p:cNvSpPr/>
          <p:nvPr/>
        </p:nvSpPr>
        <p:spPr>
          <a:xfrm>
            <a:off x="1032918" y="1110196"/>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98EC289-19DA-4330-AFB1-A842F6CA73C7}"/>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223269F3-4200-4597-803B-7A4A3005F588}"/>
              </a:ext>
            </a:extLst>
          </p:cNvPr>
          <p:cNvSpPr>
            <a:spLocks noGrp="1"/>
          </p:cNvSpPr>
          <p:nvPr>
            <p:ph idx="1"/>
          </p:nvPr>
        </p:nvSpPr>
        <p:spPr>
          <a:xfrm>
            <a:off x="4203062" y="1968649"/>
            <a:ext cx="6956020" cy="3735273"/>
          </a:xfrm>
        </p:spPr>
        <p:txBody>
          <a:bodyPr anchor="ctr">
            <a:noAutofit/>
          </a:bodyPr>
          <a:lstStyle/>
          <a:p>
            <a:pPr marL="0" indent="0">
              <a:lnSpc>
                <a:spcPct val="100000"/>
              </a:lnSpc>
              <a:buNone/>
            </a:pPr>
            <a:r>
              <a:rPr lang="en-US" sz="2400" b="1" dirty="0"/>
              <a:t>What are Growth-Related Projects?</a:t>
            </a:r>
          </a:p>
          <a:p>
            <a:pPr marL="0" indent="0">
              <a:lnSpc>
                <a:spcPct val="100000"/>
              </a:lnSpc>
              <a:buNone/>
            </a:pPr>
            <a:r>
              <a:rPr lang="en-US" sz="1800" dirty="0"/>
              <a:t>Growth related projects that are within a PFA may proceed.</a:t>
            </a:r>
          </a:p>
          <a:p>
            <a:pPr marL="0" indent="0">
              <a:lnSpc>
                <a:spcPct val="100000"/>
              </a:lnSpc>
              <a:buNone/>
            </a:pPr>
            <a:r>
              <a:rPr lang="en-US" sz="1800" dirty="0"/>
              <a:t>Those that are not within a PFA must receive an exception from OPM.</a:t>
            </a:r>
            <a:endParaRPr lang="en-US" sz="1400" dirty="0"/>
          </a:p>
          <a:p>
            <a:pPr marL="0" indent="0">
              <a:lnSpc>
                <a:spcPct val="100000"/>
              </a:lnSpc>
              <a:buNone/>
            </a:pPr>
            <a:endParaRPr lang="en-US" sz="1400" dirty="0"/>
          </a:p>
          <a:p>
            <a:pPr marL="0" indent="0">
              <a:lnSpc>
                <a:spcPct val="100000"/>
              </a:lnSpc>
              <a:buNone/>
            </a:pPr>
            <a:endParaRPr lang="en-US" sz="1800" dirty="0"/>
          </a:p>
        </p:txBody>
      </p:sp>
    </p:spTree>
    <p:extLst>
      <p:ext uri="{BB962C8B-B14F-4D97-AF65-F5344CB8AC3E}">
        <p14:creationId xmlns:p14="http://schemas.microsoft.com/office/powerpoint/2010/main" val="1581813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hidden="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hidden="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93301F98-BFA9-4C7F-8060-8DCD8A2FFBE3}"/>
              </a:ext>
            </a:extLst>
          </p:cNvPr>
          <p:cNvSpPr txBox="1">
            <a:spLocks/>
          </p:cNvSpPr>
          <p:nvPr/>
        </p:nvSpPr>
        <p:spPr>
          <a:xfrm>
            <a:off x="269174" y="249382"/>
            <a:ext cx="2683785" cy="6388923"/>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grpSp>
        <p:nvGrpSpPr>
          <p:cNvPr id="4" name="Group 3">
            <a:extLst>
              <a:ext uri="{FF2B5EF4-FFF2-40B4-BE49-F238E27FC236}">
                <a16:creationId xmlns:a16="http://schemas.microsoft.com/office/drawing/2014/main" id="{2046CE2C-FC50-4A72-82AA-AB56289DFB19}"/>
              </a:ext>
            </a:extLst>
          </p:cNvPr>
          <p:cNvGrpSpPr/>
          <p:nvPr/>
        </p:nvGrpSpPr>
        <p:grpSpPr>
          <a:xfrm>
            <a:off x="873956" y="2000138"/>
            <a:ext cx="2671458" cy="2671458"/>
            <a:chOff x="902368" y="3024776"/>
            <a:chExt cx="2671458" cy="2671458"/>
          </a:xfrm>
        </p:grpSpPr>
        <p:sp>
          <p:nvSpPr>
            <p:cNvPr id="13" name="Oval 12">
              <a:extLst>
                <a:ext uri="{FF2B5EF4-FFF2-40B4-BE49-F238E27FC236}">
                  <a16:creationId xmlns:a16="http://schemas.microsoft.com/office/drawing/2014/main" id="{96058795-1E73-450B-B1D5-29F4D9C3EBA8}"/>
                </a:ext>
              </a:extLst>
            </p:cNvPr>
            <p:cNvSpPr/>
            <p:nvPr/>
          </p:nvSpPr>
          <p:spPr>
            <a:xfrm>
              <a:off x="902368" y="3024776"/>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p>
          </p:txBody>
        </p:sp>
        <p:sp>
          <p:nvSpPr>
            <p:cNvPr id="14" name="Oval 13">
              <a:extLst>
                <a:ext uri="{FF2B5EF4-FFF2-40B4-BE49-F238E27FC236}">
                  <a16:creationId xmlns:a16="http://schemas.microsoft.com/office/drawing/2014/main" id="{E1EEF21B-0813-4A77-B04C-AF34AEA05AE7}"/>
                </a:ext>
              </a:extLst>
            </p:cNvPr>
            <p:cNvSpPr/>
            <p:nvPr/>
          </p:nvSpPr>
          <p:spPr>
            <a:xfrm>
              <a:off x="1032918" y="3158915"/>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7F8D064F-D23A-4293-B1C8-FCC78087637A}"/>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6C98A74-9ED7-4B2C-B118-925BA5919A2E}"/>
              </a:ext>
            </a:extLst>
          </p:cNvPr>
          <p:cNvSpPr txBox="1"/>
          <p:nvPr/>
        </p:nvSpPr>
        <p:spPr>
          <a:xfrm>
            <a:off x="9263365" y="2151044"/>
            <a:ext cx="533352" cy="369332"/>
          </a:xfrm>
          <a:prstGeom prst="rect">
            <a:avLst/>
          </a:prstGeom>
          <a:noFill/>
        </p:spPr>
        <p:txBody>
          <a:bodyPr wrap="square" rtlCol="0">
            <a:spAutoFit/>
          </a:bodyPr>
          <a:lstStyle/>
          <a:p>
            <a:r>
              <a:rPr lang="en-US" dirty="0">
                <a:solidFill>
                  <a:schemeClr val="bg1"/>
                </a:solidFill>
              </a:rPr>
              <a:t>No</a:t>
            </a:r>
          </a:p>
        </p:txBody>
      </p:sp>
      <p:pic>
        <p:nvPicPr>
          <p:cNvPr id="41" name="Picture 40">
            <a:extLst>
              <a:ext uri="{FF2B5EF4-FFF2-40B4-BE49-F238E27FC236}">
                <a16:creationId xmlns:a16="http://schemas.microsoft.com/office/drawing/2014/main" id="{9187CDFD-F1AB-43B6-A199-9D8102E34E4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567246" y="7905672"/>
            <a:ext cx="405540" cy="405540"/>
          </a:xfrm>
          <a:prstGeom prst="rect">
            <a:avLst/>
          </a:prstGeom>
        </p:spPr>
      </p:pic>
      <p:grpSp>
        <p:nvGrpSpPr>
          <p:cNvPr id="16" name="Group 15">
            <a:extLst>
              <a:ext uri="{FF2B5EF4-FFF2-40B4-BE49-F238E27FC236}">
                <a16:creationId xmlns:a16="http://schemas.microsoft.com/office/drawing/2014/main" id="{5AA30B52-3E59-4F2D-9C3D-BDC5E7EDCD95}"/>
              </a:ext>
            </a:extLst>
          </p:cNvPr>
          <p:cNvGrpSpPr/>
          <p:nvPr/>
        </p:nvGrpSpPr>
        <p:grpSpPr>
          <a:xfrm>
            <a:off x="4486383" y="737907"/>
            <a:ext cx="5180595" cy="4946539"/>
            <a:chOff x="902368" y="3024776"/>
            <a:chExt cx="2671458" cy="2671458"/>
          </a:xfrm>
        </p:grpSpPr>
        <p:sp>
          <p:nvSpPr>
            <p:cNvPr id="17" name="Oval 16">
              <a:extLst>
                <a:ext uri="{FF2B5EF4-FFF2-40B4-BE49-F238E27FC236}">
                  <a16:creationId xmlns:a16="http://schemas.microsoft.com/office/drawing/2014/main" id="{1C228E7D-E39D-46C2-9091-BF00F291BD97}"/>
                </a:ext>
              </a:extLst>
            </p:cNvPr>
            <p:cNvSpPr/>
            <p:nvPr/>
          </p:nvSpPr>
          <p:spPr>
            <a:xfrm>
              <a:off x="902368" y="3024776"/>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What is an “Action” under CEPA?</a:t>
              </a:r>
            </a:p>
          </p:txBody>
        </p:sp>
        <p:sp>
          <p:nvSpPr>
            <p:cNvPr id="18" name="Oval 17">
              <a:extLst>
                <a:ext uri="{FF2B5EF4-FFF2-40B4-BE49-F238E27FC236}">
                  <a16:creationId xmlns:a16="http://schemas.microsoft.com/office/drawing/2014/main" id="{3D9CA266-3550-41FB-92A5-C34630AD99FC}"/>
                </a:ext>
              </a:extLst>
            </p:cNvPr>
            <p:cNvSpPr/>
            <p:nvPr/>
          </p:nvSpPr>
          <p:spPr>
            <a:xfrm>
              <a:off x="1032918" y="3158915"/>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66227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hidden="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hidden="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DD5ED07B-81FF-4725-B123-E1A863C9FDE0}"/>
              </a:ext>
            </a:extLst>
          </p:cNvPr>
          <p:cNvSpPr txBox="1">
            <a:spLocks/>
          </p:cNvSpPr>
          <p:nvPr/>
        </p:nvSpPr>
        <p:spPr>
          <a:xfrm>
            <a:off x="269174" y="249382"/>
            <a:ext cx="2683785" cy="6388923"/>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11" name="Oval 10">
            <a:extLst>
              <a:ext uri="{FF2B5EF4-FFF2-40B4-BE49-F238E27FC236}">
                <a16:creationId xmlns:a16="http://schemas.microsoft.com/office/drawing/2014/main" id="{6B97059C-545A-42DB-9C32-5D4105B1E2B0}"/>
              </a:ext>
            </a:extLst>
          </p:cNvPr>
          <p:cNvSpPr/>
          <p:nvPr/>
        </p:nvSpPr>
        <p:spPr>
          <a:xfrm>
            <a:off x="902368" y="976057"/>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What is an </a:t>
            </a:r>
            <a:r>
              <a:rPr lang="en-US" sz="2200" b="1" dirty="0"/>
              <a:t>action</a:t>
            </a:r>
            <a:r>
              <a:rPr lang="en-US" sz="2200" dirty="0"/>
              <a:t> under CEPA?</a:t>
            </a:r>
          </a:p>
          <a:p>
            <a:pPr algn="ctr"/>
            <a:r>
              <a:rPr lang="en-US" sz="1400" dirty="0"/>
              <a:t>(Sec. 22a-1a-1 of the RCSA)</a:t>
            </a:r>
          </a:p>
        </p:txBody>
      </p:sp>
      <p:sp>
        <p:nvSpPr>
          <p:cNvPr id="12" name="Oval 11">
            <a:extLst>
              <a:ext uri="{FF2B5EF4-FFF2-40B4-BE49-F238E27FC236}">
                <a16:creationId xmlns:a16="http://schemas.microsoft.com/office/drawing/2014/main" id="{68790A07-1CCB-40C6-9E86-7AECAB0BAA2E}"/>
              </a:ext>
            </a:extLst>
          </p:cNvPr>
          <p:cNvSpPr/>
          <p:nvPr/>
        </p:nvSpPr>
        <p:spPr>
          <a:xfrm>
            <a:off x="1032918" y="1110196"/>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11D567D-A33B-49B6-BBEF-0576F2312848}"/>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2">
            <a:extLst>
              <a:ext uri="{FF2B5EF4-FFF2-40B4-BE49-F238E27FC236}">
                <a16:creationId xmlns:a16="http://schemas.microsoft.com/office/drawing/2014/main" id="{B5EA4801-E072-4A75-87EE-447EC043AC7E}"/>
              </a:ext>
            </a:extLst>
          </p:cNvPr>
          <p:cNvSpPr txBox="1">
            <a:spLocks/>
          </p:cNvSpPr>
          <p:nvPr/>
        </p:nvSpPr>
        <p:spPr>
          <a:xfrm>
            <a:off x="4143229" y="1215613"/>
            <a:ext cx="6672305" cy="3808208"/>
          </a:xfrm>
          <a:prstGeom prst="rect">
            <a:avLst/>
          </a:prstGeom>
          <a:no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en-US" sz="2400" dirty="0"/>
          </a:p>
          <a:p>
            <a:pPr marL="0" indent="0">
              <a:lnSpc>
                <a:spcPct val="100000"/>
              </a:lnSpc>
              <a:buNone/>
            </a:pPr>
            <a:r>
              <a:rPr lang="en-US" sz="3600" b="1" dirty="0"/>
              <a:t>Action</a:t>
            </a:r>
            <a:r>
              <a:rPr lang="en-US" sz="3600" dirty="0"/>
              <a:t> means:</a:t>
            </a:r>
          </a:p>
          <a:p>
            <a:pPr marL="0" indent="0">
              <a:lnSpc>
                <a:spcPct val="100000"/>
              </a:lnSpc>
              <a:buNone/>
            </a:pPr>
            <a:endParaRPr lang="en-US" sz="2400" dirty="0"/>
          </a:p>
          <a:p>
            <a:pPr>
              <a:lnSpc>
                <a:spcPct val="100000"/>
              </a:lnSpc>
            </a:pPr>
            <a:r>
              <a:rPr lang="en-US" sz="2400" dirty="0"/>
              <a:t>An activity or a sequence of planned activities initiated or proposed by a state agency; or</a:t>
            </a:r>
          </a:p>
          <a:p>
            <a:pPr marL="0" indent="0">
              <a:lnSpc>
                <a:spcPct val="100000"/>
              </a:lnSpc>
              <a:buNone/>
            </a:pPr>
            <a:endParaRPr lang="en-US" sz="2400" dirty="0"/>
          </a:p>
          <a:p>
            <a:pPr>
              <a:lnSpc>
                <a:spcPct val="100000"/>
              </a:lnSpc>
            </a:pPr>
            <a:r>
              <a:rPr lang="en-US" sz="2400" dirty="0"/>
              <a:t>An activity funded in whole or in part by the state.</a:t>
            </a:r>
          </a:p>
          <a:p>
            <a:pPr marL="0" indent="0">
              <a:lnSpc>
                <a:spcPct val="100000"/>
              </a:lnSpc>
              <a:buFont typeface="Arial" panose="020B0604020202020204" pitchFamily="34" charset="0"/>
              <a:buNone/>
            </a:pPr>
            <a:endParaRPr lang="en-US" sz="2400" dirty="0"/>
          </a:p>
        </p:txBody>
      </p:sp>
    </p:spTree>
    <p:extLst>
      <p:ext uri="{BB962C8B-B14F-4D97-AF65-F5344CB8AC3E}">
        <p14:creationId xmlns:p14="http://schemas.microsoft.com/office/powerpoint/2010/main" val="1598030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hidden="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hidden="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DD5ED07B-81FF-4725-B123-E1A863C9FDE0}"/>
              </a:ext>
            </a:extLst>
          </p:cNvPr>
          <p:cNvSpPr txBox="1">
            <a:spLocks/>
          </p:cNvSpPr>
          <p:nvPr/>
        </p:nvSpPr>
        <p:spPr>
          <a:xfrm>
            <a:off x="269174" y="249382"/>
            <a:ext cx="2683785" cy="6388923"/>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15" name="Rectangle 14">
            <a:extLst>
              <a:ext uri="{FF2B5EF4-FFF2-40B4-BE49-F238E27FC236}">
                <a16:creationId xmlns:a16="http://schemas.microsoft.com/office/drawing/2014/main" id="{811D567D-A33B-49B6-BBEF-0576F2312848}"/>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a:extLst>
              <a:ext uri="{FF2B5EF4-FFF2-40B4-BE49-F238E27FC236}">
                <a16:creationId xmlns:a16="http://schemas.microsoft.com/office/drawing/2014/main" id="{704C57A6-2338-41B1-927D-DAC8B54C681B}"/>
              </a:ext>
            </a:extLst>
          </p:cNvPr>
          <p:cNvGraphicFramePr/>
          <p:nvPr>
            <p:extLst>
              <p:ext uri="{D42A27DB-BD31-4B8C-83A1-F6EECF244321}">
                <p14:modId xmlns:p14="http://schemas.microsoft.com/office/powerpoint/2010/main" val="1610681608"/>
              </p:ext>
            </p:extLst>
          </p:nvPr>
        </p:nvGraphicFramePr>
        <p:xfrm>
          <a:off x="3083508" y="524106"/>
          <a:ext cx="8580667" cy="57986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303CB682-0A4C-44F5-8D4B-D3D7B79F94F5}"/>
              </a:ext>
            </a:extLst>
          </p:cNvPr>
          <p:cNvSpPr txBox="1">
            <a:spLocks/>
          </p:cNvSpPr>
          <p:nvPr/>
        </p:nvSpPr>
        <p:spPr>
          <a:xfrm>
            <a:off x="6215236" y="2744723"/>
            <a:ext cx="2402940" cy="1805583"/>
          </a:xfrm>
          <a:prstGeom prst="rect">
            <a:avLst/>
          </a:prstGeom>
          <a:noFill/>
          <a:ln w="101600">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t>Actions</a:t>
            </a:r>
            <a:r>
              <a:rPr lang="en-US" sz="3600" dirty="0"/>
              <a:t> include, but are not limited to:</a:t>
            </a:r>
          </a:p>
        </p:txBody>
      </p:sp>
      <p:sp>
        <p:nvSpPr>
          <p:cNvPr id="17" name="Oval 16">
            <a:extLst>
              <a:ext uri="{FF2B5EF4-FFF2-40B4-BE49-F238E27FC236}">
                <a16:creationId xmlns:a16="http://schemas.microsoft.com/office/drawing/2014/main" id="{92803E10-A599-4C60-84F3-2E17A75F8A90}"/>
              </a:ext>
            </a:extLst>
          </p:cNvPr>
          <p:cNvSpPr/>
          <p:nvPr/>
        </p:nvSpPr>
        <p:spPr>
          <a:xfrm>
            <a:off x="902368" y="976057"/>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What is an </a:t>
            </a:r>
            <a:r>
              <a:rPr lang="en-US" sz="2200" b="1" dirty="0"/>
              <a:t>action</a:t>
            </a:r>
            <a:r>
              <a:rPr lang="en-US" sz="2200" dirty="0"/>
              <a:t> under CEPA?</a:t>
            </a:r>
          </a:p>
          <a:p>
            <a:pPr algn="ctr"/>
            <a:r>
              <a:rPr lang="en-US" sz="1400" dirty="0"/>
              <a:t>(Sec. 22a-1a-1 of the RCSA)</a:t>
            </a:r>
          </a:p>
        </p:txBody>
      </p:sp>
      <p:sp>
        <p:nvSpPr>
          <p:cNvPr id="18" name="Oval 17">
            <a:extLst>
              <a:ext uri="{FF2B5EF4-FFF2-40B4-BE49-F238E27FC236}">
                <a16:creationId xmlns:a16="http://schemas.microsoft.com/office/drawing/2014/main" id="{3B14BD0D-FE1F-463F-AC7D-15D3BC417307}"/>
              </a:ext>
            </a:extLst>
          </p:cNvPr>
          <p:cNvSpPr/>
          <p:nvPr/>
        </p:nvSpPr>
        <p:spPr>
          <a:xfrm>
            <a:off x="1032918" y="1110196"/>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9951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hidden="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hidden="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732AA91-7836-4A4E-B4FD-6F95EAFA60DF}"/>
              </a:ext>
            </a:extLst>
          </p:cNvPr>
          <p:cNvSpPr txBox="1">
            <a:spLocks/>
          </p:cNvSpPr>
          <p:nvPr/>
        </p:nvSpPr>
        <p:spPr>
          <a:xfrm>
            <a:off x="269174" y="249382"/>
            <a:ext cx="2683785" cy="6388923"/>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22" name="Content Placeholder 2">
            <a:extLst>
              <a:ext uri="{FF2B5EF4-FFF2-40B4-BE49-F238E27FC236}">
                <a16:creationId xmlns:a16="http://schemas.microsoft.com/office/drawing/2014/main" id="{CB2947FA-4923-4313-8F2A-A2A33482CC90}"/>
              </a:ext>
            </a:extLst>
          </p:cNvPr>
          <p:cNvSpPr>
            <a:spLocks noGrp="1"/>
          </p:cNvSpPr>
          <p:nvPr>
            <p:ph idx="1"/>
          </p:nvPr>
        </p:nvSpPr>
        <p:spPr>
          <a:xfrm>
            <a:off x="3793324" y="1899740"/>
            <a:ext cx="7587080" cy="4690736"/>
          </a:xfrm>
        </p:spPr>
        <p:txBody>
          <a:bodyPr anchor="ctr">
            <a:noAutofit/>
          </a:bodyPr>
          <a:lstStyle/>
          <a:p>
            <a:pPr marL="0" lvl="0" indent="0">
              <a:lnSpc>
                <a:spcPct val="100000"/>
              </a:lnSpc>
              <a:buNone/>
            </a:pPr>
            <a:endParaRPr lang="en-US" sz="2000" dirty="0"/>
          </a:p>
          <a:p>
            <a:pPr>
              <a:lnSpc>
                <a:spcPct val="100000"/>
              </a:lnSpc>
            </a:pPr>
            <a:r>
              <a:rPr lang="en-US" sz="2400" dirty="0"/>
              <a:t>An </a:t>
            </a:r>
            <a:r>
              <a:rPr lang="en-US" sz="2400" b="1" dirty="0"/>
              <a:t>action</a:t>
            </a:r>
            <a:r>
              <a:rPr lang="en-US" sz="2400" dirty="0"/>
              <a:t> which could have a major impact on the state's land, water, air, historic structures and landmarks, housing, or other environmental resources;</a:t>
            </a:r>
          </a:p>
          <a:p>
            <a:pPr>
              <a:lnSpc>
                <a:spcPct val="100000"/>
              </a:lnSpc>
            </a:pPr>
            <a:r>
              <a:rPr lang="en-US" sz="2400" dirty="0"/>
              <a:t>or could serve short term to the disadvantage of long-term environmental goals. </a:t>
            </a:r>
          </a:p>
          <a:p>
            <a:pPr>
              <a:lnSpc>
                <a:spcPct val="100000"/>
              </a:lnSpc>
            </a:pPr>
            <a:r>
              <a:rPr lang="en-US" sz="2400" b="1" dirty="0"/>
              <a:t>Do not include </a:t>
            </a:r>
            <a:r>
              <a:rPr lang="en-US" sz="2400" dirty="0"/>
              <a:t>(1) emergency measures undertaken in response to an immediate threat to public health or safety; or (2) activities in which state agency participation is ministerial in nature (</a:t>
            </a:r>
            <a:r>
              <a:rPr lang="en-US" sz="2400" dirty="0" err="1"/>
              <a:t>ie</a:t>
            </a:r>
            <a:r>
              <a:rPr lang="en-US" sz="2400" dirty="0"/>
              <a:t>. involving no discretion on the part of the state agency).</a:t>
            </a:r>
          </a:p>
          <a:p>
            <a:pPr marL="0" lvl="0" indent="0">
              <a:lnSpc>
                <a:spcPct val="100000"/>
              </a:lnSpc>
              <a:buNone/>
            </a:pPr>
            <a:endParaRPr lang="en-US" sz="2000" dirty="0"/>
          </a:p>
          <a:p>
            <a:pPr marL="0" lvl="0" indent="0">
              <a:lnSpc>
                <a:spcPct val="100000"/>
              </a:lnSpc>
              <a:buNone/>
            </a:pPr>
            <a:endParaRPr lang="en-US" sz="2000" dirty="0"/>
          </a:p>
        </p:txBody>
      </p:sp>
      <p:sp>
        <p:nvSpPr>
          <p:cNvPr id="12" name="Rectangle 11">
            <a:extLst>
              <a:ext uri="{FF2B5EF4-FFF2-40B4-BE49-F238E27FC236}">
                <a16:creationId xmlns:a16="http://schemas.microsoft.com/office/drawing/2014/main" id="{F8D04D3F-7750-4E1A-A5E0-A99BE3F01906}"/>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0F7CD8BB-2DFE-4A83-A2EC-90855D31A30E}"/>
              </a:ext>
            </a:extLst>
          </p:cNvPr>
          <p:cNvSpPr txBox="1">
            <a:spLocks/>
          </p:cNvSpPr>
          <p:nvPr/>
        </p:nvSpPr>
        <p:spPr>
          <a:xfrm>
            <a:off x="3793324" y="588584"/>
            <a:ext cx="7587080" cy="1439318"/>
          </a:xfrm>
          <a:prstGeom prst="rect">
            <a:avLst/>
          </a:prstGeom>
          <a:noFill/>
          <a:ln w="101600">
            <a:solidFill>
              <a:schemeClr val="bg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Actions which may significantly affect the environment:</a:t>
            </a:r>
          </a:p>
        </p:txBody>
      </p:sp>
      <p:sp>
        <p:nvSpPr>
          <p:cNvPr id="17" name="Oval 16">
            <a:extLst>
              <a:ext uri="{FF2B5EF4-FFF2-40B4-BE49-F238E27FC236}">
                <a16:creationId xmlns:a16="http://schemas.microsoft.com/office/drawing/2014/main" id="{8AC8723E-0CD2-4A5D-82D6-4A53430BBAD5}"/>
              </a:ext>
            </a:extLst>
          </p:cNvPr>
          <p:cNvSpPr/>
          <p:nvPr/>
        </p:nvSpPr>
        <p:spPr>
          <a:xfrm>
            <a:off x="902368" y="976057"/>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What is an </a:t>
            </a:r>
            <a:r>
              <a:rPr lang="en-US" sz="2200" b="1" dirty="0"/>
              <a:t>action</a:t>
            </a:r>
            <a:r>
              <a:rPr lang="en-US" sz="2200" dirty="0"/>
              <a:t> under CEPA?</a:t>
            </a:r>
          </a:p>
          <a:p>
            <a:pPr algn="ctr"/>
            <a:r>
              <a:rPr lang="en-US" sz="1400" dirty="0"/>
              <a:t>(Sec. 22a-1a-1 of the RCSA)</a:t>
            </a:r>
          </a:p>
        </p:txBody>
      </p:sp>
      <p:sp>
        <p:nvSpPr>
          <p:cNvPr id="20" name="Oval 19">
            <a:extLst>
              <a:ext uri="{FF2B5EF4-FFF2-40B4-BE49-F238E27FC236}">
                <a16:creationId xmlns:a16="http://schemas.microsoft.com/office/drawing/2014/main" id="{B16DAD99-D25D-4072-B7A5-30DA98EFD06F}"/>
              </a:ext>
            </a:extLst>
          </p:cNvPr>
          <p:cNvSpPr/>
          <p:nvPr/>
        </p:nvSpPr>
        <p:spPr>
          <a:xfrm>
            <a:off x="1032918" y="1110196"/>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8242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hidden="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hidden="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93301F98-BFA9-4C7F-8060-8DCD8A2FFBE3}"/>
              </a:ext>
            </a:extLst>
          </p:cNvPr>
          <p:cNvSpPr txBox="1">
            <a:spLocks/>
          </p:cNvSpPr>
          <p:nvPr/>
        </p:nvSpPr>
        <p:spPr>
          <a:xfrm>
            <a:off x="269174" y="249382"/>
            <a:ext cx="2683785" cy="6388923"/>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grpSp>
        <p:nvGrpSpPr>
          <p:cNvPr id="4" name="Group 3">
            <a:extLst>
              <a:ext uri="{FF2B5EF4-FFF2-40B4-BE49-F238E27FC236}">
                <a16:creationId xmlns:a16="http://schemas.microsoft.com/office/drawing/2014/main" id="{2046CE2C-FC50-4A72-82AA-AB56289DFB19}"/>
              </a:ext>
            </a:extLst>
          </p:cNvPr>
          <p:cNvGrpSpPr/>
          <p:nvPr/>
        </p:nvGrpSpPr>
        <p:grpSpPr>
          <a:xfrm>
            <a:off x="873956" y="2000138"/>
            <a:ext cx="2671458" cy="2671458"/>
            <a:chOff x="902368" y="3024776"/>
            <a:chExt cx="2671458" cy="2671458"/>
          </a:xfrm>
        </p:grpSpPr>
        <p:sp>
          <p:nvSpPr>
            <p:cNvPr id="13" name="Oval 12">
              <a:extLst>
                <a:ext uri="{FF2B5EF4-FFF2-40B4-BE49-F238E27FC236}">
                  <a16:creationId xmlns:a16="http://schemas.microsoft.com/office/drawing/2014/main" id="{96058795-1E73-450B-B1D5-29F4D9C3EBA8}"/>
                </a:ext>
              </a:extLst>
            </p:cNvPr>
            <p:cNvSpPr/>
            <p:nvPr/>
          </p:nvSpPr>
          <p:spPr>
            <a:xfrm>
              <a:off x="902368" y="3024776"/>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p>
          </p:txBody>
        </p:sp>
        <p:sp>
          <p:nvSpPr>
            <p:cNvPr id="14" name="Oval 13">
              <a:extLst>
                <a:ext uri="{FF2B5EF4-FFF2-40B4-BE49-F238E27FC236}">
                  <a16:creationId xmlns:a16="http://schemas.microsoft.com/office/drawing/2014/main" id="{E1EEF21B-0813-4A77-B04C-AF34AEA05AE7}"/>
                </a:ext>
              </a:extLst>
            </p:cNvPr>
            <p:cNvSpPr/>
            <p:nvPr/>
          </p:nvSpPr>
          <p:spPr>
            <a:xfrm>
              <a:off x="1032918" y="3158915"/>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7F8D064F-D23A-4293-B1C8-FCC78087637A}"/>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6C98A74-9ED7-4B2C-B118-925BA5919A2E}"/>
              </a:ext>
            </a:extLst>
          </p:cNvPr>
          <p:cNvSpPr txBox="1"/>
          <p:nvPr/>
        </p:nvSpPr>
        <p:spPr>
          <a:xfrm>
            <a:off x="9263365" y="2151044"/>
            <a:ext cx="533352" cy="369332"/>
          </a:xfrm>
          <a:prstGeom prst="rect">
            <a:avLst/>
          </a:prstGeom>
          <a:noFill/>
        </p:spPr>
        <p:txBody>
          <a:bodyPr wrap="square" rtlCol="0">
            <a:spAutoFit/>
          </a:bodyPr>
          <a:lstStyle/>
          <a:p>
            <a:r>
              <a:rPr lang="en-US" dirty="0">
                <a:solidFill>
                  <a:schemeClr val="bg1"/>
                </a:solidFill>
              </a:rPr>
              <a:t>No</a:t>
            </a:r>
          </a:p>
        </p:txBody>
      </p:sp>
      <p:pic>
        <p:nvPicPr>
          <p:cNvPr id="41" name="Picture 40">
            <a:extLst>
              <a:ext uri="{FF2B5EF4-FFF2-40B4-BE49-F238E27FC236}">
                <a16:creationId xmlns:a16="http://schemas.microsoft.com/office/drawing/2014/main" id="{9187CDFD-F1AB-43B6-A199-9D8102E34E4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567246" y="7905672"/>
            <a:ext cx="405540" cy="405540"/>
          </a:xfrm>
          <a:prstGeom prst="rect">
            <a:avLst/>
          </a:prstGeom>
        </p:spPr>
      </p:pic>
      <p:grpSp>
        <p:nvGrpSpPr>
          <p:cNvPr id="16" name="Group 15">
            <a:extLst>
              <a:ext uri="{FF2B5EF4-FFF2-40B4-BE49-F238E27FC236}">
                <a16:creationId xmlns:a16="http://schemas.microsoft.com/office/drawing/2014/main" id="{5AA30B52-3E59-4F2D-9C3D-BDC5E7EDCD95}"/>
              </a:ext>
            </a:extLst>
          </p:cNvPr>
          <p:cNvGrpSpPr/>
          <p:nvPr/>
        </p:nvGrpSpPr>
        <p:grpSpPr>
          <a:xfrm>
            <a:off x="4486383" y="737907"/>
            <a:ext cx="5180595" cy="4946539"/>
            <a:chOff x="902368" y="3024776"/>
            <a:chExt cx="2671458" cy="2671458"/>
          </a:xfrm>
        </p:grpSpPr>
        <p:sp>
          <p:nvSpPr>
            <p:cNvPr id="17" name="Oval 16">
              <a:extLst>
                <a:ext uri="{FF2B5EF4-FFF2-40B4-BE49-F238E27FC236}">
                  <a16:creationId xmlns:a16="http://schemas.microsoft.com/office/drawing/2014/main" id="{1C228E7D-E39D-46C2-9091-BF00F291BD97}"/>
                </a:ext>
              </a:extLst>
            </p:cNvPr>
            <p:cNvSpPr/>
            <p:nvPr/>
          </p:nvSpPr>
          <p:spPr>
            <a:xfrm>
              <a:off x="902368" y="3024776"/>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Understanding the CEPA Process</a:t>
              </a:r>
            </a:p>
          </p:txBody>
        </p:sp>
        <p:sp>
          <p:nvSpPr>
            <p:cNvPr id="18" name="Oval 17">
              <a:extLst>
                <a:ext uri="{FF2B5EF4-FFF2-40B4-BE49-F238E27FC236}">
                  <a16:creationId xmlns:a16="http://schemas.microsoft.com/office/drawing/2014/main" id="{3D9CA266-3550-41FB-92A5-C34630AD99FC}"/>
                </a:ext>
              </a:extLst>
            </p:cNvPr>
            <p:cNvSpPr/>
            <p:nvPr/>
          </p:nvSpPr>
          <p:spPr>
            <a:xfrm>
              <a:off x="1032918" y="3158915"/>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50135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650761493B5AF419856A93924CC8A9D" ma:contentTypeVersion="7" ma:contentTypeDescription="Create a new document." ma:contentTypeScope="" ma:versionID="de9dd48dbf5e98d85f6ab4eccdbea4ee">
  <xsd:schema xmlns:xsd="http://www.w3.org/2001/XMLSchema" xmlns:xs="http://www.w3.org/2001/XMLSchema" xmlns:p="http://schemas.microsoft.com/office/2006/metadata/properties" xmlns:ns1="http://schemas.microsoft.com/sharepoint/v3" xmlns:ns3="23e1f01e-05cf-4844-a977-6bd79035837b" xmlns:ns4="fd85dd31-4b05-4aea-9767-75996245431f" targetNamespace="http://schemas.microsoft.com/office/2006/metadata/properties" ma:root="true" ma:fieldsID="d9d4439db357bea8135348d3af061932" ns1:_="" ns3:_="" ns4:_="">
    <xsd:import namespace="http://schemas.microsoft.com/sharepoint/v3"/>
    <xsd:import namespace="23e1f01e-05cf-4844-a977-6bd79035837b"/>
    <xsd:import namespace="fd85dd31-4b05-4aea-9767-75996245431f"/>
    <xsd:element name="properties">
      <xsd:complexType>
        <xsd:sequence>
          <xsd:element name="documentManagement">
            <xsd:complexType>
              <xsd:all>
                <xsd:element ref="ns3:MediaServiceMetadata" minOccurs="0"/>
                <xsd:element ref="ns3:MediaServiceFastMetadata" minOccurs="0"/>
                <xsd:element ref="ns1:_ip_UnifiedCompliancePolicyProperties" minOccurs="0"/>
                <xsd:element ref="ns1:_ip_UnifiedCompliancePolicyUIAc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e1f01e-05cf-4844-a977-6bd7903583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85dd31-4b05-4aea-9767-75996245431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F0B8E8AA-AB73-4E8F-9081-6FF0216EBD4A}">
  <ds:schemaRefs>
    <ds:schemaRef ds:uri="http://schemas.microsoft.com/sharepoint/v3/contenttype/forms"/>
  </ds:schemaRefs>
</ds:datastoreItem>
</file>

<file path=customXml/itemProps2.xml><?xml version="1.0" encoding="utf-8"?>
<ds:datastoreItem xmlns:ds="http://schemas.openxmlformats.org/officeDocument/2006/customXml" ds:itemID="{882C53D2-F96F-4334-97B3-133A943B16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3e1f01e-05cf-4844-a977-6bd79035837b"/>
    <ds:schemaRef ds:uri="fd85dd31-4b05-4aea-9767-7599624543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448580-2CC2-4DBA-BF1A-9D468F35EF61}">
  <ds:schemaRefs>
    <ds:schemaRef ds:uri="http://schemas.microsoft.com/office/2006/metadata/properties"/>
    <ds:schemaRef ds:uri="http://www.w3.org/XML/1998/namespace"/>
    <ds:schemaRef ds:uri="http://schemas.microsoft.com/office/2006/documentManagement/types"/>
    <ds:schemaRef ds:uri="http://purl.org/dc/terms/"/>
    <ds:schemaRef ds:uri="http://schemas.microsoft.com/office/infopath/2007/PartnerControls"/>
    <ds:schemaRef ds:uri="fd85dd31-4b05-4aea-9767-75996245431f"/>
    <ds:schemaRef ds:uri="http://schemas.microsoft.com/sharepoint/v3"/>
    <ds:schemaRef ds:uri="http://purl.org/dc/dcmitype/"/>
    <ds:schemaRef ds:uri="http://schemas.openxmlformats.org/package/2006/metadata/core-properties"/>
    <ds:schemaRef ds:uri="23e1f01e-05cf-4844-a977-6bd79035837b"/>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3723</TotalTime>
  <Words>3825</Words>
  <Application>Microsoft Office PowerPoint</Application>
  <PresentationFormat>Widescreen</PresentationFormat>
  <Paragraphs>484</Paragraphs>
  <Slides>49</Slides>
  <Notes>49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Generic Environmental Classification Document (ECD) https://portal.ct.gov/-/media/OPM/IGP/ORG/CEPA/Revised-Generic-ECD_03022021.pdf </vt:lpstr>
      <vt:lpstr>Factors identified in 22a-1a-3 of the RCSA</vt:lpstr>
      <vt:lpstr>PowerPoint Presentation</vt:lpstr>
      <vt:lpstr>Environmental Review Checklist (ERC)  https://portal.ct.gov/-/media/OPM/IGP/ORG/CEPA/Environmental-Review-ChecklistBlank-Fillable02252020.docx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Connecticut Environmental Policy Act (CEPA) Training</dc:title>
  <dc:creator>Pafford, Matthew</dc:creator>
  <cp:lastModifiedBy>Pafford, Matthew</cp:lastModifiedBy>
  <cp:revision>204</cp:revision>
  <dcterms:created xsi:type="dcterms:W3CDTF">2020-11-09T14:29:53Z</dcterms:created>
  <dcterms:modified xsi:type="dcterms:W3CDTF">2022-05-13T15:49:20Z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0x0101000650761493B5AF419856A93924CC8A9D</vt:lpwstr>
  </property>
</Properties>
</file>