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069CB8-F204-4D06-B913-C5A26A89888A}" type="datetimeFigureOut">
              <a:rPr lang="en-US" dirty="0"/>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B6E300-0A13-4A81-945A-7333C271A069}" type="datetimeFigureOut">
              <a:rPr lang="en-US" dirty="0"/>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671962-1EA4-46E7-BCB0-F36CE46D1A59}" type="datetimeFigureOut">
              <a:rPr lang="en-US" dirty="0"/>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0BB376-B19C-488D-ABEB-03C7E6E9E3E0}" type="datetimeFigureOut">
              <a:rPr lang="en-US" dirty="0"/>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637A9-119A-49DA-BD12-AAC58B377D80}"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6F077B-A50F-4D64-8574-E2D6A98A5553}" type="datetimeFigureOut">
              <a:rPr lang="en-US" dirty="0"/>
              <a:t>6/10/2025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9E2A62-1983-43A1-A163-D8AA46534C80}" type="datetimeFigureOut">
              <a:rPr lang="en-US" dirty="0"/>
              <a:t>6/10/2025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8F3E3B-34E3-4345-B2A1-994B83598A9C}" type="datetimeFigureOut">
              <a:rPr lang="en-US" dirty="0"/>
              <a:t>6/10/2025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D816C96-82A1-4D77-8ADA-627AC6FE3D65}" type="datetimeFigureOut">
              <a:rPr lang="en-US" dirty="0"/>
              <a:t>6/10/2025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D102C1E-28F2-47E9-802D-339E64E2F920}" type="datetimeFigureOut">
              <a:rPr lang="en-US" dirty="0"/>
              <a:t>6/10/2025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4271A48-F18A-45B3-BC05-1E27DA3F88AF}" type="datetimeFigureOut">
              <a:rPr lang="en-US" dirty="0"/>
              <a:t>6/10/2025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B747F8-9654-4282-85D2-65F41AAE7A75}" type="datetimeFigureOut">
              <a:rPr lang="en-US" dirty="0"/>
              <a:t>6/10/2025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DC5B261-8843-42D1-AAFC-05E20E2D9B97}" type="datetimeFigureOut">
              <a:rPr lang="en-US" dirty="0"/>
              <a:t>6/10/2025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ga.ct.gov/asp/cgabillstatus/cgabillstatus.asp?selBillType=Bill&amp;bill_num=HB-7103&amp;uid=MELISSA.MORTON@CT.GOV" TargetMode="External"/><Relationship Id="rId2" Type="http://schemas.openxmlformats.org/officeDocument/2006/relationships/hyperlink" Target="https://www.cga.ct.gov/asp/cgabillstatus/cgabillstatus.asp?selBillType=Bill&amp;bill_num=HB-6771&amp;uid=MELISSA.MORTON@CT.GOV" TargetMode="External"/><Relationship Id="rId1" Type="http://schemas.openxmlformats.org/officeDocument/2006/relationships/slideLayout" Target="../slideLayouts/slideLayout2.xml"/><Relationship Id="rId5" Type="http://schemas.openxmlformats.org/officeDocument/2006/relationships/hyperlink" Target="https://www.cga.ct.gov/asp/cgabillstatus/cgabillstatus.asp?selBillType=Bill&amp;bill_num=HB-6932&amp;uid=MELISSA.MORTON@CT.GOV" TargetMode="External"/><Relationship Id="rId4" Type="http://schemas.openxmlformats.org/officeDocument/2006/relationships/hyperlink" Target="https://www.cga.ct.gov/2025/BA/PDF/2025HB-06438-R01-BA.PDF"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cga.ct.gov/asp/cgabillstatus/cgabillstatus.asp?selBillType=Bill&amp;bill_num=HB-7287" TargetMode="External"/><Relationship Id="rId2" Type="http://schemas.openxmlformats.org/officeDocument/2006/relationships/hyperlink" Target="https://www.cga.ct.gov/asp/cgabillstatus/cgabillstatus.asp?selBillType=Bill&amp;bill_num=HB-7108&amp;uid=MELISSA.MORTON@CT.GOV" TargetMode="External"/><Relationship Id="rId1" Type="http://schemas.openxmlformats.org/officeDocument/2006/relationships/slideLayout" Target="../slideLayouts/slideLayout2.xml"/><Relationship Id="rId4" Type="http://schemas.openxmlformats.org/officeDocument/2006/relationships/hyperlink" Target="https://www.cga.ct.gov/asp/cgabillstatus/cgabillstatus.asp?selBillType=Bill&amp;which_year=2025&amp;bill_num=716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11E77-4D6B-0C1E-6964-1247985C4671}"/>
              </a:ext>
            </a:extLst>
          </p:cNvPr>
          <p:cNvSpPr>
            <a:spLocks noGrp="1"/>
          </p:cNvSpPr>
          <p:nvPr>
            <p:ph type="title"/>
          </p:nvPr>
        </p:nvSpPr>
        <p:spPr/>
        <p:txBody>
          <a:bodyPr/>
          <a:lstStyle/>
          <a:p>
            <a:pPr algn="ctr"/>
            <a:r>
              <a:rPr lang="en-US" b="1" dirty="0">
                <a:solidFill>
                  <a:srgbClr val="92D050"/>
                </a:solidFill>
              </a:rPr>
              <a:t>LTSS Legislation Highlights 2025  </a:t>
            </a:r>
          </a:p>
        </p:txBody>
      </p:sp>
      <p:sp>
        <p:nvSpPr>
          <p:cNvPr id="3" name="Content Placeholder 2">
            <a:extLst>
              <a:ext uri="{FF2B5EF4-FFF2-40B4-BE49-F238E27FC236}">
                <a16:creationId xmlns:a16="http://schemas.microsoft.com/office/drawing/2014/main" id="{07A12248-6ADD-205A-EF54-CD14498C461D}"/>
              </a:ext>
            </a:extLst>
          </p:cNvPr>
          <p:cNvSpPr>
            <a:spLocks noGrp="1"/>
          </p:cNvSpPr>
          <p:nvPr>
            <p:ph idx="1"/>
          </p:nvPr>
        </p:nvSpPr>
        <p:spPr>
          <a:xfrm>
            <a:off x="640080" y="1845734"/>
            <a:ext cx="11365992" cy="4399618"/>
          </a:xfrm>
        </p:spPr>
        <p:txBody>
          <a:bodyPr>
            <a:normAutofit/>
          </a:bodyPr>
          <a:lstStyle/>
          <a:p>
            <a:r>
              <a:rPr lang="en-US" sz="1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t>
            </a:r>
            <a:r>
              <a:rPr lang="en-US" sz="1800" b="1" kern="0" dirty="0">
                <a:solidFill>
                  <a:srgbClr val="000000"/>
                </a:solidFill>
                <a:effectLst/>
                <a:ea typeface="Times New Roman" panose="02020603050405020304" pitchFamily="18" charset="0"/>
                <a:cs typeface="Times New Roman" panose="02020603050405020304" pitchFamily="18" charset="0"/>
              </a:rPr>
              <a:t>.A. 25-16 (H.B. 6771) </a:t>
            </a:r>
            <a:r>
              <a:rPr lang="en-US" sz="1800" b="1" u="sng" kern="0" dirty="0">
                <a:solidFill>
                  <a:srgbClr val="0070C0"/>
                </a:solidFill>
                <a:effectLst/>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AN ACT ESTABLISHING AN ALZHEIMER'S DISEASE AND DEMENTIA TASK FORCE, REQUIRING HEALTH INSURANCE COVERAGE FOR BIOMARKER TESTING AND CONCERNING TRANSFERS AND DISCHARGES IN RESIDENTIAL CARE HOMES, TUITION WAIVERS FOR NURSING HOME RESIDENTS WHO TAKE COURSES AT REGIONAL COMMUNITY-TECHNICAL COLLEGES AND CLOSURES AND EVACUATIONS OF RESIDENTIAL CARE HOMES AND NURSING HOMES.</a:t>
            </a:r>
            <a:endParaRPr lang="en-US" sz="1800" b="1" kern="100" dirty="0">
              <a:solidFill>
                <a:srgbClr val="0070C0"/>
              </a:solidFill>
              <a:effectLst/>
              <a:ea typeface="Aptos" panose="020B0004020202020204" pitchFamily="34" charset="0"/>
              <a:cs typeface="Times New Roman" panose="02020603050405020304" pitchFamily="18" charset="0"/>
            </a:endParaRPr>
          </a:p>
          <a:p>
            <a:endParaRPr lang="en-US" sz="1800" b="1" kern="0" dirty="0">
              <a:solidFill>
                <a:srgbClr val="000000"/>
              </a:solidFill>
              <a:effectLst/>
              <a:ea typeface="Times New Roman" panose="02020603050405020304" pitchFamily="18" charset="0"/>
              <a:cs typeface="Times New Roman" panose="02020603050405020304" pitchFamily="18" charset="0"/>
            </a:endParaRPr>
          </a:p>
          <a:p>
            <a:r>
              <a:rPr lang="en-US" sz="1800" b="1" kern="0" dirty="0">
                <a:solidFill>
                  <a:srgbClr val="000000"/>
                </a:solidFill>
                <a:effectLst/>
                <a:ea typeface="Times New Roman" panose="02020603050405020304" pitchFamily="18" charset="0"/>
                <a:cs typeface="Times New Roman" panose="02020603050405020304" pitchFamily="18" charset="0"/>
              </a:rPr>
              <a:t>P.A. 25-42 (H.B. 7103) </a:t>
            </a:r>
            <a:r>
              <a:rPr lang="en-US" sz="1800" b="1" u="sng" kern="0" dirty="0">
                <a:solidFill>
                  <a:srgbClr val="0070C0"/>
                </a:solidFill>
                <a:effectLst/>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AN ACT CONCERNING THE KATIE BECKETT WORKING GROUP RECOMMENDATIONS.</a:t>
            </a:r>
            <a:endParaRPr lang="en-US" sz="1800" b="1" kern="100" dirty="0">
              <a:solidFill>
                <a:srgbClr val="0070C0"/>
              </a:solidFill>
              <a:effectLst/>
              <a:ea typeface="Aptos" panose="020B0004020202020204" pitchFamily="34" charset="0"/>
              <a:cs typeface="Times New Roman" panose="02020603050405020304" pitchFamily="18" charset="0"/>
            </a:endParaRPr>
          </a:p>
          <a:p>
            <a:endParaRPr lang="en-US" sz="1800" b="1" kern="0" dirty="0">
              <a:solidFill>
                <a:srgbClr val="000000"/>
              </a:solidFill>
              <a:effectLst/>
              <a:ea typeface="Times New Roman" panose="02020603050405020304" pitchFamily="18" charset="0"/>
              <a:cs typeface="Times New Roman" panose="02020603050405020304" pitchFamily="18" charset="0"/>
            </a:endParaRPr>
          </a:p>
          <a:p>
            <a:r>
              <a:rPr lang="en-US" sz="1800" b="1" kern="0" dirty="0">
                <a:solidFill>
                  <a:srgbClr val="000000"/>
                </a:solidFill>
                <a:effectLst/>
                <a:ea typeface="Times New Roman" panose="02020603050405020304" pitchFamily="18" charset="0"/>
                <a:cs typeface="Times New Roman" panose="02020603050405020304" pitchFamily="18" charset="0"/>
              </a:rPr>
              <a:t>H.B. 6438 </a:t>
            </a:r>
            <a:r>
              <a:rPr lang="en-US" sz="1800" b="1" u="sng" kern="100" dirty="0">
                <a:solidFill>
                  <a:srgbClr val="0070C0"/>
                </a:solidFill>
                <a:effectLst/>
                <a:ea typeface="Aptos" panose="020B00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AN ACT CONCERNING VETERANS' AFFAIRS IN CONNECTICUT.</a:t>
            </a:r>
            <a:endParaRPr lang="en-US" sz="1800" b="1" u="sng" kern="100" dirty="0">
              <a:solidFill>
                <a:srgbClr val="0070C0"/>
              </a:solidFill>
              <a:effectLst/>
              <a:ea typeface="Aptos" panose="020B0004020202020204" pitchFamily="34" charset="0"/>
              <a:cs typeface="Times New Roman" panose="02020603050405020304" pitchFamily="18" charset="0"/>
            </a:endParaRPr>
          </a:p>
          <a:p>
            <a:endParaRPr lang="en-US" sz="1800" b="1" kern="0" dirty="0">
              <a:solidFill>
                <a:srgbClr val="000000"/>
              </a:solidFill>
              <a:effectLst/>
              <a:ea typeface="Times New Roman" panose="02020603050405020304" pitchFamily="18" charset="0"/>
            </a:endParaRPr>
          </a:p>
          <a:p>
            <a:r>
              <a:rPr lang="en-US" sz="1800" b="1" kern="0" dirty="0">
                <a:solidFill>
                  <a:srgbClr val="000000"/>
                </a:solidFill>
                <a:effectLst/>
                <a:ea typeface="Times New Roman" panose="02020603050405020304" pitchFamily="18" charset="0"/>
              </a:rPr>
              <a:t>H.B. 6932 </a:t>
            </a:r>
            <a:r>
              <a:rPr lang="en-US" sz="1800" b="1" u="sng" kern="0" dirty="0">
                <a:solidFill>
                  <a:srgbClr val="0070C0"/>
                </a:solidFill>
                <a:effectLst/>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AN ACT CONCERNING THE ESTABLISHMENT OF A STATE INTERPRETING STANDARDS BOARD.</a:t>
            </a:r>
            <a:endParaRPr lang="en-US" sz="1800" b="1" kern="100" dirty="0">
              <a:solidFill>
                <a:srgbClr val="0070C0"/>
              </a:solidFill>
              <a:effectLst/>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57205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F7342-FD21-6E8F-DF26-21D7BE65493D}"/>
              </a:ext>
            </a:extLst>
          </p:cNvPr>
          <p:cNvSpPr>
            <a:spLocks noGrp="1"/>
          </p:cNvSpPr>
          <p:nvPr>
            <p:ph type="title"/>
          </p:nvPr>
        </p:nvSpPr>
        <p:spPr/>
        <p:txBody>
          <a:bodyPr/>
          <a:lstStyle/>
          <a:p>
            <a:pPr algn="ctr"/>
            <a:r>
              <a:rPr lang="en-US" b="1" dirty="0">
                <a:solidFill>
                  <a:srgbClr val="92D050"/>
                </a:solidFill>
              </a:rPr>
              <a:t>LTSS Legislation Highlights 2025 (continued)</a:t>
            </a:r>
            <a:endParaRPr lang="en-US" dirty="0"/>
          </a:p>
        </p:txBody>
      </p:sp>
      <p:sp>
        <p:nvSpPr>
          <p:cNvPr id="3" name="Content Placeholder 2">
            <a:extLst>
              <a:ext uri="{FF2B5EF4-FFF2-40B4-BE49-F238E27FC236}">
                <a16:creationId xmlns:a16="http://schemas.microsoft.com/office/drawing/2014/main" id="{F335DE3A-ADFA-C97F-F0ED-84EF36235B3F}"/>
              </a:ext>
            </a:extLst>
          </p:cNvPr>
          <p:cNvSpPr>
            <a:spLocks noGrp="1"/>
          </p:cNvSpPr>
          <p:nvPr>
            <p:ph idx="1"/>
          </p:nvPr>
        </p:nvSpPr>
        <p:spPr>
          <a:xfrm>
            <a:off x="658368" y="1845734"/>
            <a:ext cx="10497312" cy="4353898"/>
          </a:xfrm>
        </p:spPr>
        <p:txBody>
          <a:bodyPr>
            <a:noAutofit/>
          </a:bodyPr>
          <a:lstStyle/>
          <a:p>
            <a:r>
              <a:rPr lang="en-US" sz="1800" b="1" kern="0" dirty="0">
                <a:solidFill>
                  <a:srgbClr val="000000"/>
                </a:solidFill>
                <a:effectLst/>
                <a:ea typeface="Times New Roman" panose="02020603050405020304" pitchFamily="18" charset="0"/>
                <a:cs typeface="Times New Roman" panose="02020603050405020304" pitchFamily="18" charset="0"/>
              </a:rPr>
              <a:t>H.B. 7108 </a:t>
            </a:r>
            <a:r>
              <a:rPr lang="en-US" sz="1800" b="1" u="sng" kern="0" dirty="0">
                <a:solidFill>
                  <a:srgbClr val="0070C0"/>
                </a:solidFill>
                <a:effectLst/>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AN ACT CONCERNING AUTISM AND INTELLECTUAL DISABILITY SERVICES AND ABUSE AND NEGLECT INVESTIGATIONS.</a:t>
            </a:r>
            <a:endParaRPr lang="en-US" sz="1800" b="1" kern="100" dirty="0">
              <a:solidFill>
                <a:srgbClr val="0070C0"/>
              </a:solidFill>
              <a:effectLst/>
              <a:ea typeface="Aptos" panose="020B0004020202020204" pitchFamily="34" charset="0"/>
              <a:cs typeface="Times New Roman" panose="02020603050405020304" pitchFamily="18" charset="0"/>
            </a:endParaRPr>
          </a:p>
          <a:p>
            <a:endParaRPr lang="en-US" sz="1800" b="1" kern="0" dirty="0">
              <a:solidFill>
                <a:schemeClr val="tx1"/>
              </a:solidFill>
              <a:effectLst/>
              <a:ea typeface="Times New Roman" panose="02020603050405020304" pitchFamily="18" charset="0"/>
            </a:endParaRPr>
          </a:p>
          <a:p>
            <a:r>
              <a:rPr lang="en-US" sz="1800" b="1" kern="0" dirty="0">
                <a:solidFill>
                  <a:schemeClr val="tx1"/>
                </a:solidFill>
                <a:effectLst/>
                <a:ea typeface="Times New Roman" panose="02020603050405020304" pitchFamily="18" charset="0"/>
              </a:rPr>
              <a:t>H.B. 7287</a:t>
            </a:r>
            <a:r>
              <a:rPr lang="en-US" sz="1800" b="1" u="sng" kern="0" dirty="0">
                <a:solidFill>
                  <a:srgbClr val="0070C0"/>
                </a:solidFill>
                <a:effectLst/>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AN ACT CONCERNING THE STATE BUDGET FOR THE BIENNIUM ENDING JUNE 30, 2027, AND MAKING APPROPRIATIONS THEREFOR, AND PROVISIONS RELATED TO REVENUE AND OTHER ITEMS IMPLEMENTING THE STATE BUDGET.</a:t>
            </a:r>
            <a:endParaRPr lang="en-US" sz="1800" b="1" u="sng" kern="0" dirty="0">
              <a:solidFill>
                <a:srgbClr val="0070C0"/>
              </a:solidFill>
              <a:effectLst/>
              <a:ea typeface="Times New Roman" panose="02020603050405020304" pitchFamily="18" charset="0"/>
              <a:cs typeface="Times New Roman" panose="02020603050405020304" pitchFamily="18" charset="0"/>
            </a:endParaRPr>
          </a:p>
          <a:p>
            <a:pPr>
              <a:buNone/>
            </a:pPr>
            <a:r>
              <a:rPr lang="en-US" sz="1800" dirty="0">
                <a:solidFill>
                  <a:schemeClr val="tx1"/>
                </a:solidFill>
                <a:effectLst/>
              </a:rPr>
              <a:t>§ 180 — COMMUNITY OMBUDSMAN PROGRAM</a:t>
            </a:r>
          </a:p>
          <a:p>
            <a:pPr>
              <a:buNone/>
            </a:pPr>
            <a:r>
              <a:rPr lang="en-US" sz="1800" dirty="0">
                <a:solidFill>
                  <a:schemeClr val="tx1"/>
                </a:solidFill>
                <a:effectLst/>
              </a:rPr>
              <a:t>§ 181 — DSS QUALITY REIMBURSEMENT PROGRAM FOR NURSING HOMES</a:t>
            </a:r>
          </a:p>
          <a:p>
            <a:pPr>
              <a:buNone/>
            </a:pPr>
            <a:r>
              <a:rPr lang="en-US" sz="1800" dirty="0">
                <a:solidFill>
                  <a:schemeClr val="tx1"/>
                </a:solidFill>
                <a:effectLst/>
              </a:rPr>
              <a:t>§§ 198-200 — HOME HEALTH AND HOSPICE</a:t>
            </a:r>
          </a:p>
          <a:p>
            <a:pPr>
              <a:buNone/>
            </a:pPr>
            <a:r>
              <a:rPr lang="en-US" sz="1800" dirty="0">
                <a:solidFill>
                  <a:schemeClr val="tx1"/>
                </a:solidFill>
                <a:effectLst/>
              </a:rPr>
              <a:t> </a:t>
            </a:r>
            <a:endParaRPr lang="en-US" sz="1800" b="1" u="sng" kern="0" dirty="0">
              <a:solidFill>
                <a:schemeClr val="tx1"/>
              </a:solidFill>
              <a:cs typeface="Times New Roman" panose="02020603050405020304" pitchFamily="18" charset="0"/>
            </a:endParaRPr>
          </a:p>
          <a:p>
            <a:r>
              <a:rPr lang="en-US" sz="1800" b="1" dirty="0">
                <a:solidFill>
                  <a:schemeClr val="tx1"/>
                </a:solidFill>
                <a:effectLst/>
              </a:rPr>
              <a:t>H.B. 7166 </a:t>
            </a:r>
            <a:r>
              <a:rPr lang="en-US" sz="1800" b="1" dirty="0">
                <a:solidFill>
                  <a:srgbClr val="0070C0"/>
                </a:solidFill>
                <a:effectLst/>
                <a:hlinkClick r:id="rId4">
                  <a:extLst>
                    <a:ext uri="{A12FA001-AC4F-418D-AE19-62706E023703}">
                      <ahyp:hlinkClr xmlns:ahyp="http://schemas.microsoft.com/office/drawing/2018/hyperlinkcolor" val="tx"/>
                    </a:ext>
                  </a:extLst>
                </a:hlinkClick>
              </a:rPr>
              <a:t>AN ACT CONCERNING THE DEPARTMENT OF ECONOMIC AND COMMUNITY DEVELOPMENT'S RECOMMENDATIONS FOR REVISIONS TO CERTAIN TAX CREDIT STATUTES.</a:t>
            </a:r>
            <a:r>
              <a:rPr lang="en-US" sz="1800" dirty="0">
                <a:solidFill>
                  <a:srgbClr val="0070C0"/>
                </a:solidFill>
                <a:effectLst/>
                <a:hlinkClick r:id="rId4">
                  <a:extLst>
                    <a:ext uri="{A12FA001-AC4F-418D-AE19-62706E023703}">
                      <ahyp:hlinkClr xmlns:ahyp="http://schemas.microsoft.com/office/drawing/2018/hyperlinkcolor" val="tx"/>
                    </a:ext>
                  </a:extLst>
                </a:hlinkClick>
              </a:rPr>
              <a:t> </a:t>
            </a:r>
            <a:endParaRPr lang="en-US" sz="1800" dirty="0">
              <a:solidFill>
                <a:srgbClr val="0070C0"/>
              </a:solidFill>
            </a:endParaRPr>
          </a:p>
        </p:txBody>
      </p:sp>
    </p:spTree>
    <p:extLst>
      <p:ext uri="{BB962C8B-B14F-4D97-AF65-F5344CB8AC3E}">
        <p14:creationId xmlns:p14="http://schemas.microsoft.com/office/powerpoint/2010/main" val="1675984301"/>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20</TotalTime>
  <Words>233</Words>
  <Application>Microsoft Office PowerPoint</Application>
  <PresentationFormat>Widescreen</PresentationFormat>
  <Paragraphs>17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Calibri</vt:lpstr>
      <vt:lpstr>Calibri Light</vt:lpstr>
      <vt:lpstr>Times New Roman</vt:lpstr>
      <vt:lpstr>Retrospect</vt:lpstr>
      <vt:lpstr>LTSS Legislation Highlights 2025  </vt:lpstr>
      <vt:lpstr>LTSS Legislation Highlights 2025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Morton, Melissa</dc:creator>
  <cp:lastModifiedBy>Morton, Melissa</cp:lastModifiedBy>
  <cp:revision>5</cp:revision>
  <dcterms:created xsi:type="dcterms:W3CDTF">2025-06-10T13:11:36Z</dcterms:created>
  <dcterms:modified xsi:type="dcterms:W3CDTF">2025-06-10T13:52:36Z</dcterms:modified>
</cp:coreProperties>
</file>