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35"/>
  </p:notesMasterIdLst>
  <p:sldIdLst>
    <p:sldId id="266" r:id="rId3"/>
    <p:sldId id="264" r:id="rId4"/>
    <p:sldId id="265" r:id="rId5"/>
    <p:sldId id="263" r:id="rId6"/>
    <p:sldId id="269" r:id="rId7"/>
    <p:sldId id="267" r:id="rId8"/>
    <p:sldId id="268" r:id="rId9"/>
    <p:sldId id="2145705561" r:id="rId10"/>
    <p:sldId id="2145705562" r:id="rId11"/>
    <p:sldId id="2145705560" r:id="rId12"/>
    <p:sldId id="2145705566" r:id="rId13"/>
    <p:sldId id="259" r:id="rId14"/>
    <p:sldId id="2145705571" r:id="rId15"/>
    <p:sldId id="2145705574" r:id="rId16"/>
    <p:sldId id="2145705575" r:id="rId17"/>
    <p:sldId id="260" r:id="rId18"/>
    <p:sldId id="2145705576" r:id="rId19"/>
    <p:sldId id="2145705565" r:id="rId20"/>
    <p:sldId id="258" r:id="rId21"/>
    <p:sldId id="300" r:id="rId22"/>
    <p:sldId id="2145705559" r:id="rId23"/>
    <p:sldId id="375" r:id="rId24"/>
    <p:sldId id="2145705568" r:id="rId25"/>
    <p:sldId id="257" r:id="rId26"/>
    <p:sldId id="2145705569" r:id="rId27"/>
    <p:sldId id="2145705577" r:id="rId28"/>
    <p:sldId id="2145705567" r:id="rId29"/>
    <p:sldId id="271" r:id="rId30"/>
    <p:sldId id="2145705573" r:id="rId31"/>
    <p:sldId id="2145705564" r:id="rId32"/>
    <p:sldId id="383" r:id="rId33"/>
    <p:sldId id="214570556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0E0A8D-6F28-D6D7-9E94-7948095B405C}" name="Filek, Karri L" initials="FKL" userId="S::Karri.Filek@ct.gov::a93622c7-bc62-429a-a36c-74411203167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906A2"/>
    <a:srgbClr val="0000CC"/>
    <a:srgbClr val="00290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180" autoAdjust="0"/>
  </p:normalViewPr>
  <p:slideViewPr>
    <p:cSldViewPr snapToGrid="0">
      <p:cViewPr varScale="1">
        <p:scale>
          <a:sx n="84" d="100"/>
          <a:sy n="84" d="100"/>
        </p:scale>
        <p:origin x="6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0E31DB-EBF8-4740-86B7-2324497CAA4E}"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US"/>
        </a:p>
      </dgm:t>
    </dgm:pt>
    <dgm:pt modelId="{644F0053-E28B-47F2-BF3A-4B033632CF1B}">
      <dgm:prSet phldrT="[Text]"/>
      <dgm:spPr>
        <a:ln>
          <a:solidFill>
            <a:srgbClr val="2906A2"/>
          </a:solidFill>
        </a:ln>
      </dgm:spPr>
      <dgm:t>
        <a:bodyPr/>
        <a:lstStyle/>
        <a:p>
          <a:pPr algn="ctr"/>
          <a:r>
            <a:rPr lang="en-US" b="1" dirty="0">
              <a:solidFill>
                <a:srgbClr val="2906A2"/>
              </a:solidFill>
            </a:rPr>
            <a:t>Dawn</a:t>
          </a:r>
          <a:r>
            <a:rPr lang="en-US" dirty="0">
              <a:solidFill>
                <a:srgbClr val="2906A2"/>
              </a:solidFill>
            </a:rPr>
            <a:t> </a:t>
          </a:r>
          <a:r>
            <a:rPr lang="en-US" b="1" dirty="0">
              <a:solidFill>
                <a:srgbClr val="2906A2"/>
              </a:solidFill>
            </a:rPr>
            <a:t>Lambert</a:t>
          </a:r>
        </a:p>
      </dgm:t>
    </dgm:pt>
    <dgm:pt modelId="{9ED6C789-0D12-4C5F-91B9-390CDFF4BEA5}" type="parTrans" cxnId="{B2AF83D8-496C-4C9A-8267-318763158D9C}">
      <dgm:prSet/>
      <dgm:spPr/>
      <dgm:t>
        <a:bodyPr/>
        <a:lstStyle/>
        <a:p>
          <a:pPr algn="l"/>
          <a:endParaRPr lang="en-US"/>
        </a:p>
      </dgm:t>
    </dgm:pt>
    <dgm:pt modelId="{09537EC5-84BE-4210-B9E1-0B0DC5EDA494}" type="sibTrans" cxnId="{B2AF83D8-496C-4C9A-8267-318763158D9C}">
      <dgm:prSet/>
      <dgm:spPr/>
      <dgm:t>
        <a:bodyPr/>
        <a:lstStyle/>
        <a:p>
          <a:pPr algn="l"/>
          <a:endParaRPr lang="en-US"/>
        </a:p>
      </dgm:t>
    </dgm:pt>
    <dgm:pt modelId="{4D2EFB40-3EB4-44E7-9530-3B65DF213E47}">
      <dgm:prSet phldrT="[Text]"/>
      <dgm:spPr>
        <a:ln>
          <a:solidFill>
            <a:srgbClr val="2906A2"/>
          </a:solidFill>
        </a:ln>
      </dgm:spPr>
      <dgm:t>
        <a:bodyPr/>
        <a:lstStyle/>
        <a:p>
          <a:pPr algn="ctr"/>
          <a:r>
            <a:rPr lang="en-US" b="1" dirty="0">
              <a:solidFill>
                <a:srgbClr val="2906A2"/>
              </a:solidFill>
            </a:rPr>
            <a:t>Colleen Hudson</a:t>
          </a:r>
        </a:p>
      </dgm:t>
    </dgm:pt>
    <dgm:pt modelId="{A0ECE677-CA58-4118-B49F-F612CB486504}" type="parTrans" cxnId="{9E984500-1F56-418D-8D95-9B01ED8B5BBE}">
      <dgm:prSet/>
      <dgm:spPr/>
      <dgm:t>
        <a:bodyPr/>
        <a:lstStyle/>
        <a:p>
          <a:pPr algn="l"/>
          <a:endParaRPr lang="en-US"/>
        </a:p>
      </dgm:t>
    </dgm:pt>
    <dgm:pt modelId="{AC5C2EF2-D220-428F-80BE-19AFEE43454B}" type="sibTrans" cxnId="{9E984500-1F56-418D-8D95-9B01ED8B5BBE}">
      <dgm:prSet/>
      <dgm:spPr/>
      <dgm:t>
        <a:bodyPr/>
        <a:lstStyle/>
        <a:p>
          <a:pPr algn="l"/>
          <a:endParaRPr lang="en-US"/>
        </a:p>
      </dgm:t>
    </dgm:pt>
    <dgm:pt modelId="{488FB2E0-29EC-45C5-A1AE-952B9613B7F8}">
      <dgm:prSet phldrT="[Text]"/>
      <dgm:spPr>
        <a:ln>
          <a:solidFill>
            <a:srgbClr val="2906A2"/>
          </a:solidFill>
        </a:ln>
      </dgm:spPr>
      <dgm:t>
        <a:bodyPr/>
        <a:lstStyle/>
        <a:p>
          <a:pPr algn="ctr"/>
          <a:r>
            <a:rPr lang="en-US" b="1" dirty="0">
              <a:solidFill>
                <a:srgbClr val="2906A2"/>
              </a:solidFill>
            </a:rPr>
            <a:t>Angelique Pearson</a:t>
          </a:r>
        </a:p>
      </dgm:t>
    </dgm:pt>
    <dgm:pt modelId="{C36E668E-4BDD-4360-A3CA-AE2348B4E246}" type="parTrans" cxnId="{3285D8BF-3620-4DDF-8E6F-1141C57552BB}">
      <dgm:prSet/>
      <dgm:spPr/>
      <dgm:t>
        <a:bodyPr/>
        <a:lstStyle/>
        <a:p>
          <a:pPr algn="l"/>
          <a:endParaRPr lang="en-US"/>
        </a:p>
      </dgm:t>
    </dgm:pt>
    <dgm:pt modelId="{13C48CA0-DBC3-4B73-99FE-456D06EACF85}" type="sibTrans" cxnId="{3285D8BF-3620-4DDF-8E6F-1141C57552BB}">
      <dgm:prSet/>
      <dgm:spPr/>
      <dgm:t>
        <a:bodyPr/>
        <a:lstStyle/>
        <a:p>
          <a:pPr algn="l"/>
          <a:endParaRPr lang="en-US"/>
        </a:p>
      </dgm:t>
    </dgm:pt>
    <dgm:pt modelId="{3D8A881D-A4BB-4AB7-8273-9A787594306B}">
      <dgm:prSet phldrT="[Text]"/>
      <dgm:spPr>
        <a:ln>
          <a:solidFill>
            <a:srgbClr val="2906A2"/>
          </a:solidFill>
        </a:ln>
      </dgm:spPr>
      <dgm:t>
        <a:bodyPr/>
        <a:lstStyle/>
        <a:p>
          <a:pPr algn="ctr"/>
          <a:r>
            <a:rPr lang="en-US" b="1" dirty="0">
              <a:solidFill>
                <a:srgbClr val="2906A2"/>
              </a:solidFill>
            </a:rPr>
            <a:t>Michael Peccerilli</a:t>
          </a:r>
        </a:p>
      </dgm:t>
    </dgm:pt>
    <dgm:pt modelId="{2A05E76F-E028-4C3F-A6F3-43CA1865A210}" type="parTrans" cxnId="{8E463C3D-F64B-4E72-AC7A-F984E0FA2C4E}">
      <dgm:prSet/>
      <dgm:spPr/>
      <dgm:t>
        <a:bodyPr/>
        <a:lstStyle/>
        <a:p>
          <a:pPr algn="l"/>
          <a:endParaRPr lang="en-US"/>
        </a:p>
      </dgm:t>
    </dgm:pt>
    <dgm:pt modelId="{8FBC22BA-A8E8-43DA-8FB4-F7626BD50367}" type="sibTrans" cxnId="{8E463C3D-F64B-4E72-AC7A-F984E0FA2C4E}">
      <dgm:prSet/>
      <dgm:spPr/>
      <dgm:t>
        <a:bodyPr/>
        <a:lstStyle/>
        <a:p>
          <a:pPr algn="l"/>
          <a:endParaRPr lang="en-US"/>
        </a:p>
      </dgm:t>
    </dgm:pt>
    <dgm:pt modelId="{35CFA36B-116B-4017-A48A-4EFA8130119D}">
      <dgm:prSet phldrT="[Text]"/>
      <dgm:spPr>
        <a:ln>
          <a:solidFill>
            <a:srgbClr val="2906A2"/>
          </a:solidFill>
        </a:ln>
      </dgm:spPr>
      <dgm:t>
        <a:bodyPr/>
        <a:lstStyle/>
        <a:p>
          <a:pPr algn="ctr"/>
          <a:r>
            <a:rPr lang="en-US" b="1" dirty="0">
              <a:solidFill>
                <a:srgbClr val="2906A2"/>
              </a:solidFill>
            </a:rPr>
            <a:t>Kathryn Barnard</a:t>
          </a:r>
        </a:p>
      </dgm:t>
    </dgm:pt>
    <dgm:pt modelId="{2F111FEA-4CD8-40F1-B9C7-464BEF16B5FA}" type="parTrans" cxnId="{79BB9CEF-B7F5-411A-B4F5-C2E466A08467}">
      <dgm:prSet/>
      <dgm:spPr/>
      <dgm:t>
        <a:bodyPr/>
        <a:lstStyle/>
        <a:p>
          <a:endParaRPr lang="en-US"/>
        </a:p>
      </dgm:t>
    </dgm:pt>
    <dgm:pt modelId="{0AA5F966-BE4E-4D7B-8551-B31F590AC323}" type="sibTrans" cxnId="{79BB9CEF-B7F5-411A-B4F5-C2E466A08467}">
      <dgm:prSet/>
      <dgm:spPr/>
      <dgm:t>
        <a:bodyPr/>
        <a:lstStyle/>
        <a:p>
          <a:endParaRPr lang="en-US"/>
        </a:p>
      </dgm:t>
    </dgm:pt>
    <dgm:pt modelId="{7453A960-4B82-4CA0-B06E-59AF31CB5553}">
      <dgm:prSet phldrT="[Text]"/>
      <dgm:spPr>
        <a:ln>
          <a:solidFill>
            <a:srgbClr val="2906A2"/>
          </a:solidFill>
        </a:ln>
      </dgm:spPr>
      <dgm:t>
        <a:bodyPr/>
        <a:lstStyle/>
        <a:p>
          <a:pPr algn="ctr"/>
          <a:r>
            <a:rPr lang="en-US" b="1" dirty="0">
              <a:solidFill>
                <a:srgbClr val="2906A2"/>
              </a:solidFill>
            </a:rPr>
            <a:t>Gregory Bennett</a:t>
          </a:r>
        </a:p>
      </dgm:t>
    </dgm:pt>
    <dgm:pt modelId="{F341C45F-B9C0-4B91-BDEF-65EE7A51C1F7}" type="parTrans" cxnId="{744FA438-ADEE-434C-B505-DC343B6B2C95}">
      <dgm:prSet/>
      <dgm:spPr/>
      <dgm:t>
        <a:bodyPr/>
        <a:lstStyle/>
        <a:p>
          <a:endParaRPr lang="en-US"/>
        </a:p>
      </dgm:t>
    </dgm:pt>
    <dgm:pt modelId="{05A0AA22-48AB-4698-BE23-9BFA280B0917}" type="sibTrans" cxnId="{744FA438-ADEE-434C-B505-DC343B6B2C95}">
      <dgm:prSet/>
      <dgm:spPr/>
      <dgm:t>
        <a:bodyPr/>
        <a:lstStyle/>
        <a:p>
          <a:endParaRPr lang="en-US"/>
        </a:p>
      </dgm:t>
    </dgm:pt>
    <dgm:pt modelId="{5ED092C4-A1AD-42FE-B13A-E861BA110B0E}">
      <dgm:prSet phldrT="[Text]"/>
      <dgm:spPr>
        <a:ln>
          <a:solidFill>
            <a:srgbClr val="2906A2"/>
          </a:solidFill>
        </a:ln>
      </dgm:spPr>
      <dgm:t>
        <a:bodyPr/>
        <a:lstStyle/>
        <a:p>
          <a:pPr algn="ctr"/>
          <a:r>
            <a:rPr lang="en-US" b="1" dirty="0">
              <a:solidFill>
                <a:srgbClr val="2906A2"/>
              </a:solidFill>
            </a:rPr>
            <a:t>Hye-Yeon Ryu Kim</a:t>
          </a:r>
        </a:p>
      </dgm:t>
    </dgm:pt>
    <dgm:pt modelId="{7F6CAB68-E11B-4E31-9FEF-4B94B074A764}" type="parTrans" cxnId="{5C751649-F63A-42AA-94CE-C16B8B513A85}">
      <dgm:prSet/>
      <dgm:spPr/>
      <dgm:t>
        <a:bodyPr/>
        <a:lstStyle/>
        <a:p>
          <a:endParaRPr lang="en-US"/>
        </a:p>
      </dgm:t>
    </dgm:pt>
    <dgm:pt modelId="{7B847A8D-A874-4590-9E08-000ED1AE2AA3}" type="sibTrans" cxnId="{5C751649-F63A-42AA-94CE-C16B8B513A85}">
      <dgm:prSet/>
      <dgm:spPr/>
      <dgm:t>
        <a:bodyPr/>
        <a:lstStyle/>
        <a:p>
          <a:endParaRPr lang="en-US"/>
        </a:p>
      </dgm:t>
    </dgm:pt>
    <dgm:pt modelId="{1AE5CC39-3031-4C05-81DC-F4452DDC4082}">
      <dgm:prSet phldrT="[Text]"/>
      <dgm:spPr>
        <a:ln>
          <a:solidFill>
            <a:srgbClr val="2906A2"/>
          </a:solidFill>
        </a:ln>
      </dgm:spPr>
      <dgm:t>
        <a:bodyPr/>
        <a:lstStyle/>
        <a:p>
          <a:pPr algn="ctr"/>
          <a:r>
            <a:rPr lang="en-US" b="1" dirty="0">
              <a:solidFill>
                <a:srgbClr val="2906A2"/>
              </a:solidFill>
            </a:rPr>
            <a:t>Lauren Carabetta</a:t>
          </a:r>
        </a:p>
      </dgm:t>
    </dgm:pt>
    <dgm:pt modelId="{1CA88876-D515-42C2-A76E-63D48F4B6176}" type="parTrans" cxnId="{1073A0CA-5B23-48F8-825D-96F9EA802813}">
      <dgm:prSet/>
      <dgm:spPr/>
      <dgm:t>
        <a:bodyPr/>
        <a:lstStyle/>
        <a:p>
          <a:endParaRPr lang="en-US"/>
        </a:p>
      </dgm:t>
    </dgm:pt>
    <dgm:pt modelId="{AA27082D-3E4E-4E61-A25E-52ABED504708}" type="sibTrans" cxnId="{1073A0CA-5B23-48F8-825D-96F9EA802813}">
      <dgm:prSet/>
      <dgm:spPr/>
      <dgm:t>
        <a:bodyPr/>
        <a:lstStyle/>
        <a:p>
          <a:endParaRPr lang="en-US"/>
        </a:p>
      </dgm:t>
    </dgm:pt>
    <dgm:pt modelId="{AE84284F-AEEB-4BC1-8024-9F359BACF240}">
      <dgm:prSet phldrT="[Text]"/>
      <dgm:spPr>
        <a:ln>
          <a:solidFill>
            <a:srgbClr val="2906A2"/>
          </a:solidFill>
        </a:ln>
      </dgm:spPr>
      <dgm:t>
        <a:bodyPr/>
        <a:lstStyle/>
        <a:p>
          <a:pPr algn="ctr"/>
          <a:r>
            <a:rPr lang="en-US" b="1" dirty="0">
              <a:solidFill>
                <a:srgbClr val="2906A2"/>
              </a:solidFill>
            </a:rPr>
            <a:t>Karri Filek</a:t>
          </a:r>
        </a:p>
      </dgm:t>
    </dgm:pt>
    <dgm:pt modelId="{FDC7FA7C-72F9-492F-8C79-074CA6D6B357}" type="parTrans" cxnId="{F17BC296-31BD-4768-9629-25F3CBE886DA}">
      <dgm:prSet/>
      <dgm:spPr/>
      <dgm:t>
        <a:bodyPr/>
        <a:lstStyle/>
        <a:p>
          <a:endParaRPr lang="en-US"/>
        </a:p>
      </dgm:t>
    </dgm:pt>
    <dgm:pt modelId="{AAEF5AA4-7561-4F78-8082-46D00B8E326C}" type="sibTrans" cxnId="{F17BC296-31BD-4768-9629-25F3CBE886DA}">
      <dgm:prSet/>
      <dgm:spPr/>
      <dgm:t>
        <a:bodyPr/>
        <a:lstStyle/>
        <a:p>
          <a:endParaRPr lang="en-US"/>
        </a:p>
      </dgm:t>
    </dgm:pt>
    <dgm:pt modelId="{D6A31BF3-B5C9-4162-BFD4-CB3C34E63488}">
      <dgm:prSet phldrT="[Text]"/>
      <dgm:spPr>
        <a:ln>
          <a:solidFill>
            <a:srgbClr val="2906A2"/>
          </a:solidFill>
        </a:ln>
      </dgm:spPr>
      <dgm:t>
        <a:bodyPr/>
        <a:lstStyle/>
        <a:p>
          <a:pPr algn="ctr"/>
          <a:r>
            <a:rPr lang="en-US" b="1" dirty="0">
              <a:solidFill>
                <a:srgbClr val="2906A2"/>
              </a:solidFill>
            </a:rPr>
            <a:t>Jose-Michael Gonzalez</a:t>
          </a:r>
        </a:p>
      </dgm:t>
    </dgm:pt>
    <dgm:pt modelId="{51E9A5F7-CD92-4CF5-A579-797476A4B4E3}" type="parTrans" cxnId="{E6F6C018-6DFD-461C-B1F6-1FD8A6114F1F}">
      <dgm:prSet/>
      <dgm:spPr/>
      <dgm:t>
        <a:bodyPr/>
        <a:lstStyle/>
        <a:p>
          <a:endParaRPr lang="en-US"/>
        </a:p>
      </dgm:t>
    </dgm:pt>
    <dgm:pt modelId="{49C8DC2B-FC0C-44F2-9AC2-2E92B5CD815E}" type="sibTrans" cxnId="{E6F6C018-6DFD-461C-B1F6-1FD8A6114F1F}">
      <dgm:prSet/>
      <dgm:spPr/>
      <dgm:t>
        <a:bodyPr/>
        <a:lstStyle/>
        <a:p>
          <a:endParaRPr lang="en-US"/>
        </a:p>
      </dgm:t>
    </dgm:pt>
    <dgm:pt modelId="{7692227A-F133-4736-AF8E-3AD2F369DC8E}">
      <dgm:prSet phldrT="[Text]"/>
      <dgm:spPr>
        <a:ln>
          <a:solidFill>
            <a:srgbClr val="2906A2"/>
          </a:solidFill>
        </a:ln>
      </dgm:spPr>
      <dgm:t>
        <a:bodyPr/>
        <a:lstStyle/>
        <a:p>
          <a:pPr algn="ctr"/>
          <a:r>
            <a:rPr lang="en-US" b="1" dirty="0">
              <a:solidFill>
                <a:srgbClr val="2906A2"/>
              </a:solidFill>
            </a:rPr>
            <a:t>Tamara Lopez</a:t>
          </a:r>
        </a:p>
      </dgm:t>
    </dgm:pt>
    <dgm:pt modelId="{177B1C6B-F0A7-4AF9-93A0-A634C7C8EA5D}" type="parTrans" cxnId="{E44235C3-BF10-4E64-8839-39166953ABF2}">
      <dgm:prSet/>
      <dgm:spPr/>
      <dgm:t>
        <a:bodyPr/>
        <a:lstStyle/>
        <a:p>
          <a:endParaRPr lang="en-US"/>
        </a:p>
      </dgm:t>
    </dgm:pt>
    <dgm:pt modelId="{A6999700-A4AA-423B-A121-D4D602871232}" type="sibTrans" cxnId="{E44235C3-BF10-4E64-8839-39166953ABF2}">
      <dgm:prSet/>
      <dgm:spPr/>
      <dgm:t>
        <a:bodyPr/>
        <a:lstStyle/>
        <a:p>
          <a:endParaRPr lang="en-US"/>
        </a:p>
      </dgm:t>
    </dgm:pt>
    <dgm:pt modelId="{0B97EE67-6B95-418F-A825-635AA163ED19}" type="pres">
      <dgm:prSet presAssocID="{E80E31DB-EBF8-4740-86B7-2324497CAA4E}" presName="linear" presStyleCnt="0">
        <dgm:presLayoutVars>
          <dgm:animLvl val="lvl"/>
          <dgm:resizeHandles val="exact"/>
        </dgm:presLayoutVars>
      </dgm:prSet>
      <dgm:spPr/>
    </dgm:pt>
    <dgm:pt modelId="{3822024A-7C1A-43BF-A6C2-84D20528EFBF}" type="pres">
      <dgm:prSet presAssocID="{644F0053-E28B-47F2-BF3A-4B033632CF1B}" presName="parentText" presStyleLbl="node1" presStyleIdx="0" presStyleCnt="11">
        <dgm:presLayoutVars>
          <dgm:chMax val="0"/>
          <dgm:bulletEnabled val="1"/>
        </dgm:presLayoutVars>
      </dgm:prSet>
      <dgm:spPr/>
    </dgm:pt>
    <dgm:pt modelId="{01EE2411-51D4-4B38-A2FE-AD20C49D6B7C}" type="pres">
      <dgm:prSet presAssocID="{09537EC5-84BE-4210-B9E1-0B0DC5EDA494}" presName="spacer" presStyleCnt="0"/>
      <dgm:spPr/>
    </dgm:pt>
    <dgm:pt modelId="{9CC87FED-7497-40EE-90C2-82BB8BA5D3AE}" type="pres">
      <dgm:prSet presAssocID="{35CFA36B-116B-4017-A48A-4EFA8130119D}" presName="parentText" presStyleLbl="node1" presStyleIdx="1" presStyleCnt="11">
        <dgm:presLayoutVars>
          <dgm:chMax val="0"/>
          <dgm:bulletEnabled val="1"/>
        </dgm:presLayoutVars>
      </dgm:prSet>
      <dgm:spPr/>
    </dgm:pt>
    <dgm:pt modelId="{635F1B47-018D-4CC4-810A-A462D6796705}" type="pres">
      <dgm:prSet presAssocID="{0AA5F966-BE4E-4D7B-8551-B31F590AC323}" presName="spacer" presStyleCnt="0"/>
      <dgm:spPr/>
    </dgm:pt>
    <dgm:pt modelId="{9ADBFB16-7B8C-4AE5-8A61-2D2139CE5E24}" type="pres">
      <dgm:prSet presAssocID="{7453A960-4B82-4CA0-B06E-59AF31CB5553}" presName="parentText" presStyleLbl="node1" presStyleIdx="2" presStyleCnt="11">
        <dgm:presLayoutVars>
          <dgm:chMax val="0"/>
          <dgm:bulletEnabled val="1"/>
        </dgm:presLayoutVars>
      </dgm:prSet>
      <dgm:spPr/>
    </dgm:pt>
    <dgm:pt modelId="{8122E875-F4D8-40B7-9C7C-680AC9B04635}" type="pres">
      <dgm:prSet presAssocID="{05A0AA22-48AB-4698-BE23-9BFA280B0917}" presName="spacer" presStyleCnt="0"/>
      <dgm:spPr/>
    </dgm:pt>
    <dgm:pt modelId="{B45C83A3-7168-4395-B03B-2D42FB4EFFBD}" type="pres">
      <dgm:prSet presAssocID="{1AE5CC39-3031-4C05-81DC-F4452DDC4082}" presName="parentText" presStyleLbl="node1" presStyleIdx="3" presStyleCnt="11">
        <dgm:presLayoutVars>
          <dgm:chMax val="0"/>
          <dgm:bulletEnabled val="1"/>
        </dgm:presLayoutVars>
      </dgm:prSet>
      <dgm:spPr/>
    </dgm:pt>
    <dgm:pt modelId="{46B95732-5DD1-4AD1-BE55-85074AAE1DA0}" type="pres">
      <dgm:prSet presAssocID="{AA27082D-3E4E-4E61-A25E-52ABED504708}" presName="spacer" presStyleCnt="0"/>
      <dgm:spPr/>
    </dgm:pt>
    <dgm:pt modelId="{DC2FC119-8EDF-407C-8728-27650CF9098A}" type="pres">
      <dgm:prSet presAssocID="{AE84284F-AEEB-4BC1-8024-9F359BACF240}" presName="parentText" presStyleLbl="node1" presStyleIdx="4" presStyleCnt="11">
        <dgm:presLayoutVars>
          <dgm:chMax val="0"/>
          <dgm:bulletEnabled val="1"/>
        </dgm:presLayoutVars>
      </dgm:prSet>
      <dgm:spPr/>
    </dgm:pt>
    <dgm:pt modelId="{45C40A4E-8603-4FD5-8316-6ADB66B38DE8}" type="pres">
      <dgm:prSet presAssocID="{AAEF5AA4-7561-4F78-8082-46D00B8E326C}" presName="spacer" presStyleCnt="0"/>
      <dgm:spPr/>
    </dgm:pt>
    <dgm:pt modelId="{CF1FCEE3-92F8-4BB6-867A-818E795E47DA}" type="pres">
      <dgm:prSet presAssocID="{D6A31BF3-B5C9-4162-BFD4-CB3C34E63488}" presName="parentText" presStyleLbl="node1" presStyleIdx="5" presStyleCnt="11">
        <dgm:presLayoutVars>
          <dgm:chMax val="0"/>
          <dgm:bulletEnabled val="1"/>
        </dgm:presLayoutVars>
      </dgm:prSet>
      <dgm:spPr/>
    </dgm:pt>
    <dgm:pt modelId="{CE6E812F-E213-4CB2-A797-D1B0D35BC3EF}" type="pres">
      <dgm:prSet presAssocID="{49C8DC2B-FC0C-44F2-9AC2-2E92B5CD815E}" presName="spacer" presStyleCnt="0"/>
      <dgm:spPr/>
    </dgm:pt>
    <dgm:pt modelId="{279788C6-9206-432F-865A-BE91430A9259}" type="pres">
      <dgm:prSet presAssocID="{4D2EFB40-3EB4-44E7-9530-3B65DF213E47}" presName="parentText" presStyleLbl="node1" presStyleIdx="6" presStyleCnt="11">
        <dgm:presLayoutVars>
          <dgm:chMax val="0"/>
          <dgm:bulletEnabled val="1"/>
        </dgm:presLayoutVars>
      </dgm:prSet>
      <dgm:spPr/>
    </dgm:pt>
    <dgm:pt modelId="{5E9E46C0-22EC-42C8-9454-41113C98ED5F}" type="pres">
      <dgm:prSet presAssocID="{AC5C2EF2-D220-428F-80BE-19AFEE43454B}" presName="spacer" presStyleCnt="0"/>
      <dgm:spPr/>
    </dgm:pt>
    <dgm:pt modelId="{C55BEC8F-29D4-4DDF-ADDE-8066CF09D59F}" type="pres">
      <dgm:prSet presAssocID="{7692227A-F133-4736-AF8E-3AD2F369DC8E}" presName="parentText" presStyleLbl="node1" presStyleIdx="7" presStyleCnt="11">
        <dgm:presLayoutVars>
          <dgm:chMax val="0"/>
          <dgm:bulletEnabled val="1"/>
        </dgm:presLayoutVars>
      </dgm:prSet>
      <dgm:spPr/>
    </dgm:pt>
    <dgm:pt modelId="{DC1ED752-49C4-4026-9CC7-37512F06832B}" type="pres">
      <dgm:prSet presAssocID="{A6999700-A4AA-423B-A121-D4D602871232}" presName="spacer" presStyleCnt="0"/>
      <dgm:spPr/>
    </dgm:pt>
    <dgm:pt modelId="{51E905B0-E644-421E-B409-0B833203E2CC}" type="pres">
      <dgm:prSet presAssocID="{488FB2E0-29EC-45C5-A1AE-952B9613B7F8}" presName="parentText" presStyleLbl="node1" presStyleIdx="8" presStyleCnt="11">
        <dgm:presLayoutVars>
          <dgm:chMax val="0"/>
          <dgm:bulletEnabled val="1"/>
        </dgm:presLayoutVars>
      </dgm:prSet>
      <dgm:spPr/>
    </dgm:pt>
    <dgm:pt modelId="{6F596890-1BE3-483E-9996-209013B20A83}" type="pres">
      <dgm:prSet presAssocID="{13C48CA0-DBC3-4B73-99FE-456D06EACF85}" presName="spacer" presStyleCnt="0"/>
      <dgm:spPr/>
    </dgm:pt>
    <dgm:pt modelId="{F28FD217-E16B-4942-A959-7ADB707B81F8}" type="pres">
      <dgm:prSet presAssocID="{3D8A881D-A4BB-4AB7-8273-9A787594306B}" presName="parentText" presStyleLbl="node1" presStyleIdx="9" presStyleCnt="11">
        <dgm:presLayoutVars>
          <dgm:chMax val="0"/>
          <dgm:bulletEnabled val="1"/>
        </dgm:presLayoutVars>
      </dgm:prSet>
      <dgm:spPr/>
    </dgm:pt>
    <dgm:pt modelId="{C4975551-51AE-49D7-AFBE-5B71F3C015EE}" type="pres">
      <dgm:prSet presAssocID="{8FBC22BA-A8E8-43DA-8FB4-F7626BD50367}" presName="spacer" presStyleCnt="0"/>
      <dgm:spPr/>
    </dgm:pt>
    <dgm:pt modelId="{35FF1665-44F7-4523-AB94-15205BDCBF01}" type="pres">
      <dgm:prSet presAssocID="{5ED092C4-A1AD-42FE-B13A-E861BA110B0E}" presName="parentText" presStyleLbl="node1" presStyleIdx="10" presStyleCnt="11">
        <dgm:presLayoutVars>
          <dgm:chMax val="0"/>
          <dgm:bulletEnabled val="1"/>
        </dgm:presLayoutVars>
      </dgm:prSet>
      <dgm:spPr/>
    </dgm:pt>
  </dgm:ptLst>
  <dgm:cxnLst>
    <dgm:cxn modelId="{9E984500-1F56-418D-8D95-9B01ED8B5BBE}" srcId="{E80E31DB-EBF8-4740-86B7-2324497CAA4E}" destId="{4D2EFB40-3EB4-44E7-9530-3B65DF213E47}" srcOrd="6" destOrd="0" parTransId="{A0ECE677-CA58-4118-B49F-F612CB486504}" sibTransId="{AC5C2EF2-D220-428F-80BE-19AFEE43454B}"/>
    <dgm:cxn modelId="{E6F6C018-6DFD-461C-B1F6-1FD8A6114F1F}" srcId="{E80E31DB-EBF8-4740-86B7-2324497CAA4E}" destId="{D6A31BF3-B5C9-4162-BFD4-CB3C34E63488}" srcOrd="5" destOrd="0" parTransId="{51E9A5F7-CD92-4CF5-A579-797476A4B4E3}" sibTransId="{49C8DC2B-FC0C-44F2-9AC2-2E92B5CD815E}"/>
    <dgm:cxn modelId="{86312C1D-23A6-407C-9D1B-74791E45DE40}" type="presOf" srcId="{5ED092C4-A1AD-42FE-B13A-E861BA110B0E}" destId="{35FF1665-44F7-4523-AB94-15205BDCBF01}" srcOrd="0" destOrd="0" presId="urn:microsoft.com/office/officeart/2005/8/layout/vList2"/>
    <dgm:cxn modelId="{6C3C452C-2908-4F33-A21B-623D628DD6CA}" type="presOf" srcId="{7453A960-4B82-4CA0-B06E-59AF31CB5553}" destId="{9ADBFB16-7B8C-4AE5-8A61-2D2139CE5E24}" srcOrd="0" destOrd="0" presId="urn:microsoft.com/office/officeart/2005/8/layout/vList2"/>
    <dgm:cxn modelId="{744FA438-ADEE-434C-B505-DC343B6B2C95}" srcId="{E80E31DB-EBF8-4740-86B7-2324497CAA4E}" destId="{7453A960-4B82-4CA0-B06E-59AF31CB5553}" srcOrd="2" destOrd="0" parTransId="{F341C45F-B9C0-4B91-BDEF-65EE7A51C1F7}" sibTransId="{05A0AA22-48AB-4698-BE23-9BFA280B0917}"/>
    <dgm:cxn modelId="{8E463C3D-F64B-4E72-AC7A-F984E0FA2C4E}" srcId="{E80E31DB-EBF8-4740-86B7-2324497CAA4E}" destId="{3D8A881D-A4BB-4AB7-8273-9A787594306B}" srcOrd="9" destOrd="0" parTransId="{2A05E76F-E028-4C3F-A6F3-43CA1865A210}" sibTransId="{8FBC22BA-A8E8-43DA-8FB4-F7626BD50367}"/>
    <dgm:cxn modelId="{6E412962-27B5-437E-8501-D2A14675C190}" type="presOf" srcId="{35CFA36B-116B-4017-A48A-4EFA8130119D}" destId="{9CC87FED-7497-40EE-90C2-82BB8BA5D3AE}" srcOrd="0" destOrd="0" presId="urn:microsoft.com/office/officeart/2005/8/layout/vList2"/>
    <dgm:cxn modelId="{EB21AA66-2394-4F16-98BC-DCA8D56156B1}" type="presOf" srcId="{1AE5CC39-3031-4C05-81DC-F4452DDC4082}" destId="{B45C83A3-7168-4395-B03B-2D42FB4EFFBD}" srcOrd="0" destOrd="0" presId="urn:microsoft.com/office/officeart/2005/8/layout/vList2"/>
    <dgm:cxn modelId="{5C751649-F63A-42AA-94CE-C16B8B513A85}" srcId="{E80E31DB-EBF8-4740-86B7-2324497CAA4E}" destId="{5ED092C4-A1AD-42FE-B13A-E861BA110B0E}" srcOrd="10" destOrd="0" parTransId="{7F6CAB68-E11B-4E31-9FEF-4B94B074A764}" sibTransId="{7B847A8D-A874-4590-9E08-000ED1AE2AA3}"/>
    <dgm:cxn modelId="{D46B5F4A-AF45-463E-8A1B-53083E2D7C37}" type="presOf" srcId="{3D8A881D-A4BB-4AB7-8273-9A787594306B}" destId="{F28FD217-E16B-4942-A959-7ADB707B81F8}" srcOrd="0" destOrd="0" presId="urn:microsoft.com/office/officeart/2005/8/layout/vList2"/>
    <dgm:cxn modelId="{DFAD6494-93E3-4301-91A6-A03AD808B9B3}" type="presOf" srcId="{E80E31DB-EBF8-4740-86B7-2324497CAA4E}" destId="{0B97EE67-6B95-418F-A825-635AA163ED19}" srcOrd="0" destOrd="0" presId="urn:microsoft.com/office/officeart/2005/8/layout/vList2"/>
    <dgm:cxn modelId="{F17BC296-31BD-4768-9629-25F3CBE886DA}" srcId="{E80E31DB-EBF8-4740-86B7-2324497CAA4E}" destId="{AE84284F-AEEB-4BC1-8024-9F359BACF240}" srcOrd="4" destOrd="0" parTransId="{FDC7FA7C-72F9-492F-8C79-074CA6D6B357}" sibTransId="{AAEF5AA4-7561-4F78-8082-46D00B8E326C}"/>
    <dgm:cxn modelId="{C21C7BAF-DCDA-446A-BF32-87A4B350F1A8}" type="presOf" srcId="{644F0053-E28B-47F2-BF3A-4B033632CF1B}" destId="{3822024A-7C1A-43BF-A6C2-84D20528EFBF}" srcOrd="0" destOrd="0" presId="urn:microsoft.com/office/officeart/2005/8/layout/vList2"/>
    <dgm:cxn modelId="{3285D8BF-3620-4DDF-8E6F-1141C57552BB}" srcId="{E80E31DB-EBF8-4740-86B7-2324497CAA4E}" destId="{488FB2E0-29EC-45C5-A1AE-952B9613B7F8}" srcOrd="8" destOrd="0" parTransId="{C36E668E-4BDD-4360-A3CA-AE2348B4E246}" sibTransId="{13C48CA0-DBC3-4B73-99FE-456D06EACF85}"/>
    <dgm:cxn modelId="{8EEC7DC2-8CE1-44AE-8400-33B5362ED735}" type="presOf" srcId="{7692227A-F133-4736-AF8E-3AD2F369DC8E}" destId="{C55BEC8F-29D4-4DDF-ADDE-8066CF09D59F}" srcOrd="0" destOrd="0" presId="urn:microsoft.com/office/officeart/2005/8/layout/vList2"/>
    <dgm:cxn modelId="{E44235C3-BF10-4E64-8839-39166953ABF2}" srcId="{E80E31DB-EBF8-4740-86B7-2324497CAA4E}" destId="{7692227A-F133-4736-AF8E-3AD2F369DC8E}" srcOrd="7" destOrd="0" parTransId="{177B1C6B-F0A7-4AF9-93A0-A634C7C8EA5D}" sibTransId="{A6999700-A4AA-423B-A121-D4D602871232}"/>
    <dgm:cxn modelId="{1073A0CA-5B23-48F8-825D-96F9EA802813}" srcId="{E80E31DB-EBF8-4740-86B7-2324497CAA4E}" destId="{1AE5CC39-3031-4C05-81DC-F4452DDC4082}" srcOrd="3" destOrd="0" parTransId="{1CA88876-D515-42C2-A76E-63D48F4B6176}" sibTransId="{AA27082D-3E4E-4E61-A25E-52ABED504708}"/>
    <dgm:cxn modelId="{B2AF83D8-496C-4C9A-8267-318763158D9C}" srcId="{E80E31DB-EBF8-4740-86B7-2324497CAA4E}" destId="{644F0053-E28B-47F2-BF3A-4B033632CF1B}" srcOrd="0" destOrd="0" parTransId="{9ED6C789-0D12-4C5F-91B9-390CDFF4BEA5}" sibTransId="{09537EC5-84BE-4210-B9E1-0B0DC5EDA494}"/>
    <dgm:cxn modelId="{BF2764D9-A91C-4CA6-B7FC-A1EB707B2463}" type="presOf" srcId="{4D2EFB40-3EB4-44E7-9530-3B65DF213E47}" destId="{279788C6-9206-432F-865A-BE91430A9259}" srcOrd="0" destOrd="0" presId="urn:microsoft.com/office/officeart/2005/8/layout/vList2"/>
    <dgm:cxn modelId="{5FC679DF-46E9-451C-AB4F-CFFC4085F5C5}" type="presOf" srcId="{488FB2E0-29EC-45C5-A1AE-952B9613B7F8}" destId="{51E905B0-E644-421E-B409-0B833203E2CC}" srcOrd="0" destOrd="0" presId="urn:microsoft.com/office/officeart/2005/8/layout/vList2"/>
    <dgm:cxn modelId="{BA69FCE7-A286-464F-AE53-4464A0F7E2A1}" type="presOf" srcId="{AE84284F-AEEB-4BC1-8024-9F359BACF240}" destId="{DC2FC119-8EDF-407C-8728-27650CF9098A}" srcOrd="0" destOrd="0" presId="urn:microsoft.com/office/officeart/2005/8/layout/vList2"/>
    <dgm:cxn modelId="{79BB9CEF-B7F5-411A-B4F5-C2E466A08467}" srcId="{E80E31DB-EBF8-4740-86B7-2324497CAA4E}" destId="{35CFA36B-116B-4017-A48A-4EFA8130119D}" srcOrd="1" destOrd="0" parTransId="{2F111FEA-4CD8-40F1-B9C7-464BEF16B5FA}" sibTransId="{0AA5F966-BE4E-4D7B-8551-B31F590AC323}"/>
    <dgm:cxn modelId="{DD6056F3-293D-498F-AAD1-F47F4671B9C0}" type="presOf" srcId="{D6A31BF3-B5C9-4162-BFD4-CB3C34E63488}" destId="{CF1FCEE3-92F8-4BB6-867A-818E795E47DA}" srcOrd="0" destOrd="0" presId="urn:microsoft.com/office/officeart/2005/8/layout/vList2"/>
    <dgm:cxn modelId="{E8C420C9-C8F6-4D6C-AE40-6238292E6459}" type="presParOf" srcId="{0B97EE67-6B95-418F-A825-635AA163ED19}" destId="{3822024A-7C1A-43BF-A6C2-84D20528EFBF}" srcOrd="0" destOrd="0" presId="urn:microsoft.com/office/officeart/2005/8/layout/vList2"/>
    <dgm:cxn modelId="{D94083C4-94EC-4EB5-AD94-94887C953DD5}" type="presParOf" srcId="{0B97EE67-6B95-418F-A825-635AA163ED19}" destId="{01EE2411-51D4-4B38-A2FE-AD20C49D6B7C}" srcOrd="1" destOrd="0" presId="urn:microsoft.com/office/officeart/2005/8/layout/vList2"/>
    <dgm:cxn modelId="{8FC03815-8E90-44E7-AFD3-76868A8A082C}" type="presParOf" srcId="{0B97EE67-6B95-418F-A825-635AA163ED19}" destId="{9CC87FED-7497-40EE-90C2-82BB8BA5D3AE}" srcOrd="2" destOrd="0" presId="urn:microsoft.com/office/officeart/2005/8/layout/vList2"/>
    <dgm:cxn modelId="{64E12BB5-1C16-44AC-B319-2AEDF7ABFB2C}" type="presParOf" srcId="{0B97EE67-6B95-418F-A825-635AA163ED19}" destId="{635F1B47-018D-4CC4-810A-A462D6796705}" srcOrd="3" destOrd="0" presId="urn:microsoft.com/office/officeart/2005/8/layout/vList2"/>
    <dgm:cxn modelId="{484BE8B5-F68C-4DCF-B976-18CDE26160A7}" type="presParOf" srcId="{0B97EE67-6B95-418F-A825-635AA163ED19}" destId="{9ADBFB16-7B8C-4AE5-8A61-2D2139CE5E24}" srcOrd="4" destOrd="0" presId="urn:microsoft.com/office/officeart/2005/8/layout/vList2"/>
    <dgm:cxn modelId="{77417D1D-B7C8-43AB-AA3C-7785449F3576}" type="presParOf" srcId="{0B97EE67-6B95-418F-A825-635AA163ED19}" destId="{8122E875-F4D8-40B7-9C7C-680AC9B04635}" srcOrd="5" destOrd="0" presId="urn:microsoft.com/office/officeart/2005/8/layout/vList2"/>
    <dgm:cxn modelId="{426876DF-DD75-4789-899B-9753F38A28C9}" type="presParOf" srcId="{0B97EE67-6B95-418F-A825-635AA163ED19}" destId="{B45C83A3-7168-4395-B03B-2D42FB4EFFBD}" srcOrd="6" destOrd="0" presId="urn:microsoft.com/office/officeart/2005/8/layout/vList2"/>
    <dgm:cxn modelId="{7692EFFE-5609-49AC-98CA-CCEAA0CD8A9A}" type="presParOf" srcId="{0B97EE67-6B95-418F-A825-635AA163ED19}" destId="{46B95732-5DD1-4AD1-BE55-85074AAE1DA0}" srcOrd="7" destOrd="0" presId="urn:microsoft.com/office/officeart/2005/8/layout/vList2"/>
    <dgm:cxn modelId="{DFE93C5E-421E-4463-BC51-0B801BA6FF68}" type="presParOf" srcId="{0B97EE67-6B95-418F-A825-635AA163ED19}" destId="{DC2FC119-8EDF-407C-8728-27650CF9098A}" srcOrd="8" destOrd="0" presId="urn:microsoft.com/office/officeart/2005/8/layout/vList2"/>
    <dgm:cxn modelId="{A6D2FC26-46EE-46F3-A191-E9E0A969FC9F}" type="presParOf" srcId="{0B97EE67-6B95-418F-A825-635AA163ED19}" destId="{45C40A4E-8603-4FD5-8316-6ADB66B38DE8}" srcOrd="9" destOrd="0" presId="urn:microsoft.com/office/officeart/2005/8/layout/vList2"/>
    <dgm:cxn modelId="{658BF106-5DFA-4AFF-A7FE-A630A9DE9613}" type="presParOf" srcId="{0B97EE67-6B95-418F-A825-635AA163ED19}" destId="{CF1FCEE3-92F8-4BB6-867A-818E795E47DA}" srcOrd="10" destOrd="0" presId="urn:microsoft.com/office/officeart/2005/8/layout/vList2"/>
    <dgm:cxn modelId="{800D630B-A693-471D-AA86-FA7DC01E73A4}" type="presParOf" srcId="{0B97EE67-6B95-418F-A825-635AA163ED19}" destId="{CE6E812F-E213-4CB2-A797-D1B0D35BC3EF}" srcOrd="11" destOrd="0" presId="urn:microsoft.com/office/officeart/2005/8/layout/vList2"/>
    <dgm:cxn modelId="{A476041B-B3D3-49F8-8826-98F47BD18791}" type="presParOf" srcId="{0B97EE67-6B95-418F-A825-635AA163ED19}" destId="{279788C6-9206-432F-865A-BE91430A9259}" srcOrd="12" destOrd="0" presId="urn:microsoft.com/office/officeart/2005/8/layout/vList2"/>
    <dgm:cxn modelId="{27C902C1-81E8-4B39-B060-498577953201}" type="presParOf" srcId="{0B97EE67-6B95-418F-A825-635AA163ED19}" destId="{5E9E46C0-22EC-42C8-9454-41113C98ED5F}" srcOrd="13" destOrd="0" presId="urn:microsoft.com/office/officeart/2005/8/layout/vList2"/>
    <dgm:cxn modelId="{219ED92A-A054-428C-83E4-F8A5710FBFE5}" type="presParOf" srcId="{0B97EE67-6B95-418F-A825-635AA163ED19}" destId="{C55BEC8F-29D4-4DDF-ADDE-8066CF09D59F}" srcOrd="14" destOrd="0" presId="urn:microsoft.com/office/officeart/2005/8/layout/vList2"/>
    <dgm:cxn modelId="{EA4D2E53-E2EC-434E-9ADE-44585FAC3F51}" type="presParOf" srcId="{0B97EE67-6B95-418F-A825-635AA163ED19}" destId="{DC1ED752-49C4-4026-9CC7-37512F06832B}" srcOrd="15" destOrd="0" presId="urn:microsoft.com/office/officeart/2005/8/layout/vList2"/>
    <dgm:cxn modelId="{F975C31B-50CF-42BE-AFC2-D441346D41FF}" type="presParOf" srcId="{0B97EE67-6B95-418F-A825-635AA163ED19}" destId="{51E905B0-E644-421E-B409-0B833203E2CC}" srcOrd="16" destOrd="0" presId="urn:microsoft.com/office/officeart/2005/8/layout/vList2"/>
    <dgm:cxn modelId="{B711A940-B42D-44BD-82C7-8CF0A693D4A6}" type="presParOf" srcId="{0B97EE67-6B95-418F-A825-635AA163ED19}" destId="{6F596890-1BE3-483E-9996-209013B20A83}" srcOrd="17" destOrd="0" presId="urn:microsoft.com/office/officeart/2005/8/layout/vList2"/>
    <dgm:cxn modelId="{2C520722-B10D-4F72-8677-87EB2C2DF836}" type="presParOf" srcId="{0B97EE67-6B95-418F-A825-635AA163ED19}" destId="{F28FD217-E16B-4942-A959-7ADB707B81F8}" srcOrd="18" destOrd="0" presId="urn:microsoft.com/office/officeart/2005/8/layout/vList2"/>
    <dgm:cxn modelId="{AD514135-BFCD-4987-A05C-D56D7AD20810}" type="presParOf" srcId="{0B97EE67-6B95-418F-A825-635AA163ED19}" destId="{C4975551-51AE-49D7-AFBE-5B71F3C015EE}" srcOrd="19" destOrd="0" presId="urn:microsoft.com/office/officeart/2005/8/layout/vList2"/>
    <dgm:cxn modelId="{4E5B0381-63DF-40BD-85D8-AE5862137C98}" type="presParOf" srcId="{0B97EE67-6B95-418F-A825-635AA163ED19}" destId="{35FF1665-44F7-4523-AB94-15205BDCBF01}"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9226CFF3-7CD3-4D01-B247-7DD0C10BA22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082D238-1316-48B9-B112-7564036C033C}">
      <dgm:prSet phldrT="[Text]"/>
      <dgm:spPr>
        <a:solidFill>
          <a:srgbClr val="2906A2"/>
        </a:solidFill>
      </dgm:spPr>
      <dgm:t>
        <a:bodyPr/>
        <a:lstStyle/>
        <a:p>
          <a:r>
            <a:rPr lang="en-US" dirty="0"/>
            <a:t>Money Follows the Person (MFP)</a:t>
          </a:r>
        </a:p>
      </dgm:t>
    </dgm:pt>
    <dgm:pt modelId="{783B722E-6A1D-4137-8CC5-05BD50F09121}" type="parTrans" cxnId="{2E818103-FF53-44C5-A17E-1788133AEBED}">
      <dgm:prSet/>
      <dgm:spPr/>
      <dgm:t>
        <a:bodyPr/>
        <a:lstStyle/>
        <a:p>
          <a:endParaRPr lang="en-US"/>
        </a:p>
      </dgm:t>
    </dgm:pt>
    <dgm:pt modelId="{2D8ED96D-BDA6-41D4-9FBD-3C3AAE9D8C3A}" type="sibTrans" cxnId="{2E818103-FF53-44C5-A17E-1788133AEBED}">
      <dgm:prSet/>
      <dgm:spPr/>
      <dgm:t>
        <a:bodyPr/>
        <a:lstStyle/>
        <a:p>
          <a:endParaRPr lang="en-US"/>
        </a:p>
      </dgm:t>
    </dgm:pt>
    <dgm:pt modelId="{E9D22FD8-D15F-4020-8574-2A310A1CC44E}">
      <dgm:prSet phldrT="[Text]"/>
      <dgm:spPr>
        <a:solidFill>
          <a:srgbClr val="2906A2"/>
        </a:solidFill>
      </dgm:spPr>
      <dgm:t>
        <a:bodyPr/>
        <a:lstStyle/>
        <a:p>
          <a:r>
            <a:rPr lang="en-US" dirty="0"/>
            <a:t>Assistive Technology</a:t>
          </a:r>
        </a:p>
      </dgm:t>
    </dgm:pt>
    <dgm:pt modelId="{3774FF53-791F-4D61-B86E-17407BC956EE}" type="parTrans" cxnId="{467EA8DA-9622-42BB-85AD-AFE57F2BCCD5}">
      <dgm:prSet/>
      <dgm:spPr/>
      <dgm:t>
        <a:bodyPr/>
        <a:lstStyle/>
        <a:p>
          <a:endParaRPr lang="en-US"/>
        </a:p>
      </dgm:t>
    </dgm:pt>
    <dgm:pt modelId="{58B36895-9B6D-40AA-97A0-8545DCF49857}" type="sibTrans" cxnId="{467EA8DA-9622-42BB-85AD-AFE57F2BCCD5}">
      <dgm:prSet/>
      <dgm:spPr/>
      <dgm:t>
        <a:bodyPr/>
        <a:lstStyle/>
        <a:p>
          <a:endParaRPr lang="en-US"/>
        </a:p>
      </dgm:t>
    </dgm:pt>
    <dgm:pt modelId="{9E8C0849-04C7-4D80-B8D2-9CE0F12D016C}">
      <dgm:prSet/>
      <dgm:spPr>
        <a:solidFill>
          <a:srgbClr val="2906A2"/>
        </a:solidFill>
      </dgm:spPr>
      <dgm:t>
        <a:bodyPr/>
        <a:lstStyle/>
        <a:p>
          <a:r>
            <a:rPr lang="en-US" dirty="0"/>
            <a:t>My Care Options (MCO)</a:t>
          </a:r>
        </a:p>
      </dgm:t>
    </dgm:pt>
    <dgm:pt modelId="{8EA62C21-61DF-4F45-B85C-678E56BA5C72}" type="parTrans" cxnId="{5D0ABDF5-E17A-4E28-BD45-8CE587A4D092}">
      <dgm:prSet/>
      <dgm:spPr/>
      <dgm:t>
        <a:bodyPr/>
        <a:lstStyle/>
        <a:p>
          <a:endParaRPr lang="en-US"/>
        </a:p>
      </dgm:t>
    </dgm:pt>
    <dgm:pt modelId="{CB24C067-1001-45CC-A819-154952AE146F}" type="sibTrans" cxnId="{5D0ABDF5-E17A-4E28-BD45-8CE587A4D092}">
      <dgm:prSet/>
      <dgm:spPr/>
      <dgm:t>
        <a:bodyPr/>
        <a:lstStyle/>
        <a:p>
          <a:endParaRPr lang="en-US"/>
        </a:p>
      </dgm:t>
    </dgm:pt>
    <dgm:pt modelId="{30B3495B-5AB8-4FF6-9301-A9D26F4DB8E3}">
      <dgm:prSet/>
      <dgm:spPr>
        <a:solidFill>
          <a:srgbClr val="2906A2"/>
        </a:solidFill>
      </dgm:spPr>
      <dgm:t>
        <a:bodyPr/>
        <a:lstStyle/>
        <a:p>
          <a:r>
            <a:rPr lang="en-US" dirty="0"/>
            <a:t>Community First Choice (CFC)</a:t>
          </a:r>
        </a:p>
      </dgm:t>
    </dgm:pt>
    <dgm:pt modelId="{2DAE166B-504B-46D7-9449-8329ACC6D6B8}" type="parTrans" cxnId="{FFE89894-94BF-4979-97A5-39570AA68D8D}">
      <dgm:prSet/>
      <dgm:spPr/>
      <dgm:t>
        <a:bodyPr/>
        <a:lstStyle/>
        <a:p>
          <a:endParaRPr lang="en-US"/>
        </a:p>
      </dgm:t>
    </dgm:pt>
    <dgm:pt modelId="{4007BA24-8C9B-46BC-8A6C-CD00292EB3FE}" type="sibTrans" cxnId="{FFE89894-94BF-4979-97A5-39570AA68D8D}">
      <dgm:prSet/>
      <dgm:spPr/>
      <dgm:t>
        <a:bodyPr/>
        <a:lstStyle/>
        <a:p>
          <a:endParaRPr lang="en-US"/>
        </a:p>
      </dgm:t>
    </dgm:pt>
    <dgm:pt modelId="{D843C3EE-895A-42B5-B0BF-1BD1A320577B}">
      <dgm:prSet/>
      <dgm:spPr>
        <a:solidFill>
          <a:srgbClr val="2906A2"/>
        </a:solidFill>
      </dgm:spPr>
      <dgm:t>
        <a:bodyPr/>
        <a:lstStyle/>
        <a:p>
          <a:r>
            <a:rPr lang="en-US" dirty="0"/>
            <a:t>Racial Health Equity</a:t>
          </a:r>
        </a:p>
      </dgm:t>
    </dgm:pt>
    <dgm:pt modelId="{582C66AE-F6F3-4F77-A293-2953AF478593}" type="parTrans" cxnId="{E6E81567-9FC8-4F1F-B527-73312E2E17B4}">
      <dgm:prSet/>
      <dgm:spPr/>
      <dgm:t>
        <a:bodyPr/>
        <a:lstStyle/>
        <a:p>
          <a:endParaRPr lang="en-US"/>
        </a:p>
      </dgm:t>
    </dgm:pt>
    <dgm:pt modelId="{F3F509A2-B5F6-46F5-ABAE-42F5B0CA8EE9}" type="sibTrans" cxnId="{E6E81567-9FC8-4F1F-B527-73312E2E17B4}">
      <dgm:prSet/>
      <dgm:spPr/>
      <dgm:t>
        <a:bodyPr/>
        <a:lstStyle/>
        <a:p>
          <a:endParaRPr lang="en-US"/>
        </a:p>
      </dgm:t>
    </dgm:pt>
    <dgm:pt modelId="{E399B477-9CCF-4029-B67B-12167391ABE0}">
      <dgm:prSet/>
      <dgm:spPr>
        <a:solidFill>
          <a:srgbClr val="2906A2"/>
        </a:solidFill>
      </dgm:spPr>
      <dgm:t>
        <a:bodyPr/>
        <a:lstStyle/>
        <a:p>
          <a:r>
            <a:rPr lang="en-US" dirty="0"/>
            <a:t>CT Housing Engagement and Support Services (CHESS)</a:t>
          </a:r>
        </a:p>
      </dgm:t>
    </dgm:pt>
    <dgm:pt modelId="{617F9746-BC1F-4404-94D1-7FE1A3CD6324}" type="parTrans" cxnId="{82D21C3A-3B31-4B0F-BD3F-3D81278FF6FA}">
      <dgm:prSet/>
      <dgm:spPr/>
      <dgm:t>
        <a:bodyPr/>
        <a:lstStyle/>
        <a:p>
          <a:endParaRPr lang="en-US"/>
        </a:p>
      </dgm:t>
    </dgm:pt>
    <dgm:pt modelId="{B8DBA5C6-A6BC-4E9B-86A6-98E46699D511}" type="sibTrans" cxnId="{82D21C3A-3B31-4B0F-BD3F-3D81278FF6FA}">
      <dgm:prSet/>
      <dgm:spPr/>
      <dgm:t>
        <a:bodyPr/>
        <a:lstStyle/>
        <a:p>
          <a:endParaRPr lang="en-US"/>
        </a:p>
      </dgm:t>
    </dgm:pt>
    <dgm:pt modelId="{C8E2E7CE-45D1-4A64-9E22-82F838E56EBE}">
      <dgm:prSet/>
      <dgm:spPr>
        <a:solidFill>
          <a:srgbClr val="2906A2"/>
        </a:solidFill>
      </dgm:spPr>
      <dgm:t>
        <a:bodyPr/>
        <a:lstStyle/>
        <a:p>
          <a:r>
            <a:rPr lang="en-US" dirty="0"/>
            <a:t>Innovative Services and Support Models</a:t>
          </a:r>
        </a:p>
      </dgm:t>
    </dgm:pt>
    <dgm:pt modelId="{837050C4-2F2F-41F3-A472-C5109A24A72D}" type="parTrans" cxnId="{B51E1DF4-AF8A-46AB-BC1D-F9BBC815B698}">
      <dgm:prSet/>
      <dgm:spPr/>
      <dgm:t>
        <a:bodyPr/>
        <a:lstStyle/>
        <a:p>
          <a:endParaRPr lang="en-US"/>
        </a:p>
      </dgm:t>
    </dgm:pt>
    <dgm:pt modelId="{B5F42BE9-8FBC-4C46-BB0D-A1013AD6CFE6}" type="sibTrans" cxnId="{B51E1DF4-AF8A-46AB-BC1D-F9BBC815B698}">
      <dgm:prSet/>
      <dgm:spPr/>
      <dgm:t>
        <a:bodyPr/>
        <a:lstStyle/>
        <a:p>
          <a:endParaRPr lang="en-US"/>
        </a:p>
      </dgm:t>
    </dgm:pt>
    <dgm:pt modelId="{5E7430DE-C377-4DE0-BB2B-C458D4B6DD8E}">
      <dgm:prSet/>
      <dgm:spPr>
        <a:solidFill>
          <a:srgbClr val="2906A2"/>
        </a:solidFill>
      </dgm:spPr>
      <dgm:t>
        <a:bodyPr/>
        <a:lstStyle/>
        <a:p>
          <a:r>
            <a:rPr lang="en-US" dirty="0"/>
            <a:t>Universal Assessment</a:t>
          </a:r>
        </a:p>
      </dgm:t>
    </dgm:pt>
    <dgm:pt modelId="{83EA89B5-A90D-469D-BA8C-BCC713961F6B}" type="parTrans" cxnId="{94DB69FB-2898-459E-B599-71EBB756E582}">
      <dgm:prSet/>
      <dgm:spPr/>
      <dgm:t>
        <a:bodyPr/>
        <a:lstStyle/>
        <a:p>
          <a:endParaRPr lang="en-US"/>
        </a:p>
      </dgm:t>
    </dgm:pt>
    <dgm:pt modelId="{E3BBF8CA-5F68-45D3-B94F-2D39E28034FB}" type="sibTrans" cxnId="{94DB69FB-2898-459E-B599-71EBB756E582}">
      <dgm:prSet/>
      <dgm:spPr/>
      <dgm:t>
        <a:bodyPr/>
        <a:lstStyle/>
        <a:p>
          <a:endParaRPr lang="en-US"/>
        </a:p>
      </dgm:t>
    </dgm:pt>
    <dgm:pt modelId="{2A8327F0-DDD6-458E-9B67-1006E9D4A601}">
      <dgm:prSet/>
      <dgm:spPr>
        <a:solidFill>
          <a:srgbClr val="2906A2"/>
        </a:solidFill>
      </dgm:spPr>
      <dgm:t>
        <a:bodyPr/>
        <a:lstStyle/>
        <a:p>
          <a:r>
            <a:rPr lang="en-US" dirty="0"/>
            <a:t>Supports at Home Option (SHO)</a:t>
          </a:r>
        </a:p>
      </dgm:t>
    </dgm:pt>
    <dgm:pt modelId="{BF5372BA-C0F0-4C3F-9D83-53D0A887AA35}" type="parTrans" cxnId="{AB65280D-9EDE-4686-92C7-37DFD38625AD}">
      <dgm:prSet/>
      <dgm:spPr/>
      <dgm:t>
        <a:bodyPr/>
        <a:lstStyle/>
        <a:p>
          <a:endParaRPr lang="en-US"/>
        </a:p>
      </dgm:t>
    </dgm:pt>
    <dgm:pt modelId="{93B25A6B-E218-4BEB-873A-3288F6BC5B69}" type="sibTrans" cxnId="{AB65280D-9EDE-4686-92C7-37DFD38625AD}">
      <dgm:prSet/>
      <dgm:spPr/>
      <dgm:t>
        <a:bodyPr/>
        <a:lstStyle/>
        <a:p>
          <a:endParaRPr lang="en-US"/>
        </a:p>
      </dgm:t>
    </dgm:pt>
    <dgm:pt modelId="{D72A9002-0F91-4032-A8D1-9CB5C774C79E}">
      <dgm:prSet/>
      <dgm:spPr>
        <a:solidFill>
          <a:srgbClr val="2906A2"/>
        </a:solidFill>
      </dgm:spPr>
      <dgm:t>
        <a:bodyPr/>
        <a:lstStyle/>
        <a:p>
          <a:r>
            <a:rPr lang="en-US" dirty="0"/>
            <a:t>Presumptive Eligibility</a:t>
          </a:r>
        </a:p>
      </dgm:t>
    </dgm:pt>
    <dgm:pt modelId="{E429B3B1-EED2-48F0-881E-F853CEB140C5}" type="parTrans" cxnId="{D5CD4181-B5B0-4B55-AB23-0BF3F08D87F3}">
      <dgm:prSet/>
      <dgm:spPr/>
      <dgm:t>
        <a:bodyPr/>
        <a:lstStyle/>
        <a:p>
          <a:endParaRPr lang="en-US"/>
        </a:p>
      </dgm:t>
    </dgm:pt>
    <dgm:pt modelId="{61BCFCED-3B7E-4B5D-8FAA-E935CB6D6A86}" type="sibTrans" cxnId="{D5CD4181-B5B0-4B55-AB23-0BF3F08D87F3}">
      <dgm:prSet/>
      <dgm:spPr/>
      <dgm:t>
        <a:bodyPr/>
        <a:lstStyle/>
        <a:p>
          <a:endParaRPr lang="en-US"/>
        </a:p>
      </dgm:t>
    </dgm:pt>
    <dgm:pt modelId="{66888891-077D-491B-828D-01D21494FAAB}">
      <dgm:prSet/>
      <dgm:spPr>
        <a:solidFill>
          <a:srgbClr val="2906A2"/>
        </a:solidFill>
      </dgm:spPr>
      <dgm:t>
        <a:bodyPr/>
        <a:lstStyle/>
        <a:p>
          <a:pPr algn="ctr"/>
          <a:r>
            <a:rPr lang="en-US" dirty="0"/>
            <a:t>Health Information Exchange</a:t>
          </a:r>
        </a:p>
      </dgm:t>
    </dgm:pt>
    <dgm:pt modelId="{27BB4CCF-E031-40D9-A74E-F02CAE1CDB88}" type="parTrans" cxnId="{D3D79C65-6B4E-4ABE-ABB6-97F119903B1C}">
      <dgm:prSet/>
      <dgm:spPr/>
      <dgm:t>
        <a:bodyPr/>
        <a:lstStyle/>
        <a:p>
          <a:endParaRPr lang="en-US"/>
        </a:p>
      </dgm:t>
    </dgm:pt>
    <dgm:pt modelId="{E8B23F8D-6F9E-42FE-941A-BD328AB3C290}" type="sibTrans" cxnId="{D3D79C65-6B4E-4ABE-ABB6-97F119903B1C}">
      <dgm:prSet/>
      <dgm:spPr/>
      <dgm:t>
        <a:bodyPr/>
        <a:lstStyle/>
        <a:p>
          <a:endParaRPr lang="en-US"/>
        </a:p>
      </dgm:t>
    </dgm:pt>
    <dgm:pt modelId="{0BFF5AA6-9697-4692-BC7C-BA4C909C9D39}">
      <dgm:prSet/>
      <dgm:spPr>
        <a:solidFill>
          <a:srgbClr val="2906A2"/>
        </a:solidFill>
      </dgm:spPr>
      <dgm:t>
        <a:bodyPr/>
        <a:lstStyle/>
        <a:p>
          <a:pPr algn="l"/>
          <a:r>
            <a:rPr lang="en-US" dirty="0"/>
            <a:t>Value Based Payment</a:t>
          </a:r>
        </a:p>
      </dgm:t>
    </dgm:pt>
    <dgm:pt modelId="{74797E54-C34F-4546-9E8D-1AF0E49B5527}" type="parTrans" cxnId="{E0F582A3-D216-406E-BDF1-19AB21575004}">
      <dgm:prSet/>
      <dgm:spPr/>
      <dgm:t>
        <a:bodyPr/>
        <a:lstStyle/>
        <a:p>
          <a:endParaRPr lang="en-US"/>
        </a:p>
      </dgm:t>
    </dgm:pt>
    <dgm:pt modelId="{12E91480-8554-4854-A9FB-1AB8E8469F89}" type="sibTrans" cxnId="{E0F582A3-D216-406E-BDF1-19AB21575004}">
      <dgm:prSet/>
      <dgm:spPr/>
      <dgm:t>
        <a:bodyPr/>
        <a:lstStyle/>
        <a:p>
          <a:endParaRPr lang="en-US"/>
        </a:p>
      </dgm:t>
    </dgm:pt>
    <dgm:pt modelId="{EB7D12EC-D15A-44E1-8E30-79179E36089F}" type="pres">
      <dgm:prSet presAssocID="{9226CFF3-7CD3-4D01-B247-7DD0C10BA22E}" presName="diagram" presStyleCnt="0">
        <dgm:presLayoutVars>
          <dgm:dir/>
          <dgm:resizeHandles val="exact"/>
        </dgm:presLayoutVars>
      </dgm:prSet>
      <dgm:spPr/>
    </dgm:pt>
    <dgm:pt modelId="{299AE83C-B23F-41B7-B6EB-0766BA56C1BA}" type="pres">
      <dgm:prSet presAssocID="{8082D238-1316-48B9-B112-7564036C033C}" presName="node" presStyleLbl="node1" presStyleIdx="0" presStyleCnt="11" custLinFactNeighborX="-2202">
        <dgm:presLayoutVars>
          <dgm:bulletEnabled val="1"/>
        </dgm:presLayoutVars>
      </dgm:prSet>
      <dgm:spPr/>
    </dgm:pt>
    <dgm:pt modelId="{0F3FB28B-EF32-4304-AA32-0B082B94973F}" type="pres">
      <dgm:prSet presAssocID="{2D8ED96D-BDA6-41D4-9FBD-3C3AAE9D8C3A}" presName="sibTrans" presStyleCnt="0"/>
      <dgm:spPr/>
    </dgm:pt>
    <dgm:pt modelId="{7B0D1E11-D0D5-42B6-A5D7-0084662B50AD}" type="pres">
      <dgm:prSet presAssocID="{9E8C0849-04C7-4D80-B8D2-9CE0F12D016C}" presName="node" presStyleLbl="node1" presStyleIdx="1" presStyleCnt="11" custLinFactNeighborX="-2202">
        <dgm:presLayoutVars>
          <dgm:bulletEnabled val="1"/>
        </dgm:presLayoutVars>
      </dgm:prSet>
      <dgm:spPr/>
    </dgm:pt>
    <dgm:pt modelId="{908F9FF4-A795-4F84-936B-7773DB54C337}" type="pres">
      <dgm:prSet presAssocID="{CB24C067-1001-45CC-A819-154952AE146F}" presName="sibTrans" presStyleCnt="0"/>
      <dgm:spPr/>
    </dgm:pt>
    <dgm:pt modelId="{CC3D5859-A4C4-443A-9287-689F63E64B15}" type="pres">
      <dgm:prSet presAssocID="{D72A9002-0F91-4032-A8D1-9CB5C774C79E}" presName="node" presStyleLbl="node1" presStyleIdx="2" presStyleCnt="11">
        <dgm:presLayoutVars>
          <dgm:bulletEnabled val="1"/>
        </dgm:presLayoutVars>
      </dgm:prSet>
      <dgm:spPr/>
    </dgm:pt>
    <dgm:pt modelId="{329280AE-6040-43D2-ACDC-0946A47C9118}" type="pres">
      <dgm:prSet presAssocID="{61BCFCED-3B7E-4B5D-8FAA-E935CB6D6A86}" presName="sibTrans" presStyleCnt="0"/>
      <dgm:spPr/>
    </dgm:pt>
    <dgm:pt modelId="{A4F8851D-ED58-427A-9650-1017A2A1BAFC}" type="pres">
      <dgm:prSet presAssocID="{2A8327F0-DDD6-458E-9B67-1006E9D4A601}" presName="node" presStyleLbl="node1" presStyleIdx="3" presStyleCnt="11">
        <dgm:presLayoutVars>
          <dgm:bulletEnabled val="1"/>
        </dgm:presLayoutVars>
      </dgm:prSet>
      <dgm:spPr/>
    </dgm:pt>
    <dgm:pt modelId="{2E4833EC-72EB-4664-821B-374B8D46DE92}" type="pres">
      <dgm:prSet presAssocID="{93B25A6B-E218-4BEB-873A-3288F6BC5B69}" presName="sibTrans" presStyleCnt="0"/>
      <dgm:spPr/>
    </dgm:pt>
    <dgm:pt modelId="{B311937B-4ADE-487C-ADEF-7F343F87879D}" type="pres">
      <dgm:prSet presAssocID="{30B3495B-5AB8-4FF6-9301-A9D26F4DB8E3}" presName="node" presStyleLbl="node1" presStyleIdx="4" presStyleCnt="11" custLinFactNeighborX="-2202">
        <dgm:presLayoutVars>
          <dgm:bulletEnabled val="1"/>
        </dgm:presLayoutVars>
      </dgm:prSet>
      <dgm:spPr/>
    </dgm:pt>
    <dgm:pt modelId="{189B0C80-94F8-4E07-9850-C1465E795041}" type="pres">
      <dgm:prSet presAssocID="{4007BA24-8C9B-46BC-8A6C-CD00292EB3FE}" presName="sibTrans" presStyleCnt="0"/>
      <dgm:spPr/>
    </dgm:pt>
    <dgm:pt modelId="{5E345300-5586-4E63-8022-2A85FF60532C}" type="pres">
      <dgm:prSet presAssocID="{D843C3EE-895A-42B5-B0BF-1BD1A320577B}" presName="node" presStyleLbl="node1" presStyleIdx="5" presStyleCnt="11" custLinFactNeighborX="-2202">
        <dgm:presLayoutVars>
          <dgm:bulletEnabled val="1"/>
        </dgm:presLayoutVars>
      </dgm:prSet>
      <dgm:spPr/>
    </dgm:pt>
    <dgm:pt modelId="{FAE08808-610B-4EC5-8091-C77EF33C4C6C}" type="pres">
      <dgm:prSet presAssocID="{F3F509A2-B5F6-46F5-ABAE-42F5B0CA8EE9}" presName="sibTrans" presStyleCnt="0"/>
      <dgm:spPr/>
    </dgm:pt>
    <dgm:pt modelId="{B9F5C751-15CC-40DE-84F0-32393ECD9405}" type="pres">
      <dgm:prSet presAssocID="{66888891-077D-491B-828D-01D21494FAAB}" presName="node" presStyleLbl="node1" presStyleIdx="6" presStyleCnt="11">
        <dgm:presLayoutVars>
          <dgm:bulletEnabled val="1"/>
        </dgm:presLayoutVars>
      </dgm:prSet>
      <dgm:spPr/>
    </dgm:pt>
    <dgm:pt modelId="{74474E27-C900-473D-8B9E-A627D522EDDA}" type="pres">
      <dgm:prSet presAssocID="{E8B23F8D-6F9E-42FE-941A-BD328AB3C290}" presName="sibTrans" presStyleCnt="0"/>
      <dgm:spPr/>
    </dgm:pt>
    <dgm:pt modelId="{865BCDBA-D2FD-4ECB-A76E-3526B9C46EE4}" type="pres">
      <dgm:prSet presAssocID="{E399B477-9CCF-4029-B67B-12167391ABE0}" presName="node" presStyleLbl="node1" presStyleIdx="7" presStyleCnt="11">
        <dgm:presLayoutVars>
          <dgm:bulletEnabled val="1"/>
        </dgm:presLayoutVars>
      </dgm:prSet>
      <dgm:spPr/>
    </dgm:pt>
    <dgm:pt modelId="{ABAC4FD7-6F7D-4C80-BA7D-D7D29F4B4316}" type="pres">
      <dgm:prSet presAssocID="{B8DBA5C6-A6BC-4E9B-86A6-98E46699D511}" presName="sibTrans" presStyleCnt="0"/>
      <dgm:spPr/>
    </dgm:pt>
    <dgm:pt modelId="{7328BDB7-DA78-4151-84DE-3A7BD2589B3E}" type="pres">
      <dgm:prSet presAssocID="{E9D22FD8-D15F-4020-8574-2A310A1CC44E}" presName="node" presStyleLbl="node1" presStyleIdx="8" presStyleCnt="11" custLinFactNeighborX="-2202">
        <dgm:presLayoutVars>
          <dgm:bulletEnabled val="1"/>
        </dgm:presLayoutVars>
      </dgm:prSet>
      <dgm:spPr/>
    </dgm:pt>
    <dgm:pt modelId="{D0C2AD27-7003-4ECA-AD8F-5FC3B857366A}" type="pres">
      <dgm:prSet presAssocID="{58B36895-9B6D-40AA-97A0-8545DCF49857}" presName="sibTrans" presStyleCnt="0"/>
      <dgm:spPr/>
    </dgm:pt>
    <dgm:pt modelId="{0FB05B55-08F3-4251-BA88-ADE2B4F8DE6A}" type="pres">
      <dgm:prSet presAssocID="{C8E2E7CE-45D1-4A64-9E22-82F838E56EBE}" presName="node" presStyleLbl="node1" presStyleIdx="9" presStyleCnt="11" custLinFactNeighborX="-2202">
        <dgm:presLayoutVars>
          <dgm:bulletEnabled val="1"/>
        </dgm:presLayoutVars>
      </dgm:prSet>
      <dgm:spPr/>
    </dgm:pt>
    <dgm:pt modelId="{357254B1-8EDE-4317-B4B7-04F9976FDD6F}" type="pres">
      <dgm:prSet presAssocID="{B5F42BE9-8FBC-4C46-BB0D-A1013AD6CFE6}" presName="sibTrans" presStyleCnt="0"/>
      <dgm:spPr/>
    </dgm:pt>
    <dgm:pt modelId="{29E20E84-5465-491A-B8FF-39B1A453330F}" type="pres">
      <dgm:prSet presAssocID="{5E7430DE-C377-4DE0-BB2B-C458D4B6DD8E}" presName="node" presStyleLbl="node1" presStyleIdx="10" presStyleCnt="11">
        <dgm:presLayoutVars>
          <dgm:bulletEnabled val="1"/>
        </dgm:presLayoutVars>
      </dgm:prSet>
      <dgm:spPr/>
    </dgm:pt>
  </dgm:ptLst>
  <dgm:cxnLst>
    <dgm:cxn modelId="{2E818103-FF53-44C5-A17E-1788133AEBED}" srcId="{9226CFF3-7CD3-4D01-B247-7DD0C10BA22E}" destId="{8082D238-1316-48B9-B112-7564036C033C}" srcOrd="0" destOrd="0" parTransId="{783B722E-6A1D-4137-8CC5-05BD50F09121}" sibTransId="{2D8ED96D-BDA6-41D4-9FBD-3C3AAE9D8C3A}"/>
    <dgm:cxn modelId="{37C95D06-90B1-47A2-A562-FDAD036BBAE4}" type="presOf" srcId="{9226CFF3-7CD3-4D01-B247-7DD0C10BA22E}" destId="{EB7D12EC-D15A-44E1-8E30-79179E36089F}" srcOrd="0" destOrd="0" presId="urn:microsoft.com/office/officeart/2005/8/layout/default"/>
    <dgm:cxn modelId="{2CDCB00A-3191-4135-922F-5E88EBFE3A11}" type="presOf" srcId="{E9D22FD8-D15F-4020-8574-2A310A1CC44E}" destId="{7328BDB7-DA78-4151-84DE-3A7BD2589B3E}" srcOrd="0" destOrd="0" presId="urn:microsoft.com/office/officeart/2005/8/layout/default"/>
    <dgm:cxn modelId="{AB65280D-9EDE-4686-92C7-37DFD38625AD}" srcId="{9226CFF3-7CD3-4D01-B247-7DD0C10BA22E}" destId="{2A8327F0-DDD6-458E-9B67-1006E9D4A601}" srcOrd="3" destOrd="0" parTransId="{BF5372BA-C0F0-4C3F-9D83-53D0A887AA35}" sibTransId="{93B25A6B-E218-4BEB-873A-3288F6BC5B69}"/>
    <dgm:cxn modelId="{67D7BC1B-5A03-47CE-9479-B779E3A0E843}" type="presOf" srcId="{D843C3EE-895A-42B5-B0BF-1BD1A320577B}" destId="{5E345300-5586-4E63-8022-2A85FF60532C}" srcOrd="0" destOrd="0" presId="urn:microsoft.com/office/officeart/2005/8/layout/default"/>
    <dgm:cxn modelId="{CDDF202A-5C53-4232-968B-0F3A8DFFD9A3}" type="presOf" srcId="{30B3495B-5AB8-4FF6-9301-A9D26F4DB8E3}" destId="{B311937B-4ADE-487C-ADEF-7F343F87879D}" srcOrd="0" destOrd="0" presId="urn:microsoft.com/office/officeart/2005/8/layout/default"/>
    <dgm:cxn modelId="{82D21C3A-3B31-4B0F-BD3F-3D81278FF6FA}" srcId="{9226CFF3-7CD3-4D01-B247-7DD0C10BA22E}" destId="{E399B477-9CCF-4029-B67B-12167391ABE0}" srcOrd="7" destOrd="0" parTransId="{617F9746-BC1F-4404-94D1-7FE1A3CD6324}" sibTransId="{B8DBA5C6-A6BC-4E9B-86A6-98E46699D511}"/>
    <dgm:cxn modelId="{E08B2660-7A41-49BC-83E7-334316328570}" type="presOf" srcId="{D72A9002-0F91-4032-A8D1-9CB5C774C79E}" destId="{CC3D5859-A4C4-443A-9287-689F63E64B15}" srcOrd="0" destOrd="0" presId="urn:microsoft.com/office/officeart/2005/8/layout/default"/>
    <dgm:cxn modelId="{3F02BE63-D380-4333-BE62-347CC44E8801}" type="presOf" srcId="{9E8C0849-04C7-4D80-B8D2-9CE0F12D016C}" destId="{7B0D1E11-D0D5-42B6-A5D7-0084662B50AD}" srcOrd="0" destOrd="0" presId="urn:microsoft.com/office/officeart/2005/8/layout/default"/>
    <dgm:cxn modelId="{D3D79C65-6B4E-4ABE-ABB6-97F119903B1C}" srcId="{9226CFF3-7CD3-4D01-B247-7DD0C10BA22E}" destId="{66888891-077D-491B-828D-01D21494FAAB}" srcOrd="6" destOrd="0" parTransId="{27BB4CCF-E031-40D9-A74E-F02CAE1CDB88}" sibTransId="{E8B23F8D-6F9E-42FE-941A-BD328AB3C290}"/>
    <dgm:cxn modelId="{E6E81567-9FC8-4F1F-B527-73312E2E17B4}" srcId="{9226CFF3-7CD3-4D01-B247-7DD0C10BA22E}" destId="{D843C3EE-895A-42B5-B0BF-1BD1A320577B}" srcOrd="5" destOrd="0" parTransId="{582C66AE-F6F3-4F77-A293-2953AF478593}" sibTransId="{F3F509A2-B5F6-46F5-ABAE-42F5B0CA8EE9}"/>
    <dgm:cxn modelId="{3836D66A-1909-4EEE-954F-9E5066722C96}" type="presOf" srcId="{E399B477-9CCF-4029-B67B-12167391ABE0}" destId="{865BCDBA-D2FD-4ECB-A76E-3526B9C46EE4}" srcOrd="0" destOrd="0" presId="urn:microsoft.com/office/officeart/2005/8/layout/default"/>
    <dgm:cxn modelId="{D5CD4181-B5B0-4B55-AB23-0BF3F08D87F3}" srcId="{9226CFF3-7CD3-4D01-B247-7DD0C10BA22E}" destId="{D72A9002-0F91-4032-A8D1-9CB5C774C79E}" srcOrd="2" destOrd="0" parTransId="{E429B3B1-EED2-48F0-881E-F853CEB140C5}" sibTransId="{61BCFCED-3B7E-4B5D-8FAA-E935CB6D6A86}"/>
    <dgm:cxn modelId="{FFE89894-94BF-4979-97A5-39570AA68D8D}" srcId="{9226CFF3-7CD3-4D01-B247-7DD0C10BA22E}" destId="{30B3495B-5AB8-4FF6-9301-A9D26F4DB8E3}" srcOrd="4" destOrd="0" parTransId="{2DAE166B-504B-46D7-9449-8329ACC6D6B8}" sibTransId="{4007BA24-8C9B-46BC-8A6C-CD00292EB3FE}"/>
    <dgm:cxn modelId="{E9DE5E98-9F22-407C-9846-6CF7CCA53345}" type="presOf" srcId="{0BFF5AA6-9697-4692-BC7C-BA4C909C9D39}" destId="{B9F5C751-15CC-40DE-84F0-32393ECD9405}" srcOrd="0" destOrd="1" presId="urn:microsoft.com/office/officeart/2005/8/layout/default"/>
    <dgm:cxn modelId="{6D6EBD9A-61F5-45FE-8F49-BF0476DC48DA}" type="presOf" srcId="{66888891-077D-491B-828D-01D21494FAAB}" destId="{B9F5C751-15CC-40DE-84F0-32393ECD9405}" srcOrd="0" destOrd="0" presId="urn:microsoft.com/office/officeart/2005/8/layout/default"/>
    <dgm:cxn modelId="{E0F582A3-D216-406E-BDF1-19AB21575004}" srcId="{66888891-077D-491B-828D-01D21494FAAB}" destId="{0BFF5AA6-9697-4692-BC7C-BA4C909C9D39}" srcOrd="0" destOrd="0" parTransId="{74797E54-C34F-4546-9E8D-1AF0E49B5527}" sibTransId="{12E91480-8554-4854-A9FB-1AB8E8469F89}"/>
    <dgm:cxn modelId="{75B27EA5-8F1B-4B62-A7A8-F619D20B2DD5}" type="presOf" srcId="{5E7430DE-C377-4DE0-BB2B-C458D4B6DD8E}" destId="{29E20E84-5465-491A-B8FF-39B1A453330F}" srcOrd="0" destOrd="0" presId="urn:microsoft.com/office/officeart/2005/8/layout/default"/>
    <dgm:cxn modelId="{467EA8DA-9622-42BB-85AD-AFE57F2BCCD5}" srcId="{9226CFF3-7CD3-4D01-B247-7DD0C10BA22E}" destId="{E9D22FD8-D15F-4020-8574-2A310A1CC44E}" srcOrd="8" destOrd="0" parTransId="{3774FF53-791F-4D61-B86E-17407BC956EE}" sibTransId="{58B36895-9B6D-40AA-97A0-8545DCF49857}"/>
    <dgm:cxn modelId="{69E04BDB-11AE-4D97-82E7-05FECB6D2318}" type="presOf" srcId="{8082D238-1316-48B9-B112-7564036C033C}" destId="{299AE83C-B23F-41B7-B6EB-0766BA56C1BA}" srcOrd="0" destOrd="0" presId="urn:microsoft.com/office/officeart/2005/8/layout/default"/>
    <dgm:cxn modelId="{6CC5ADE2-747F-44A3-97EF-7732EA50E587}" type="presOf" srcId="{C8E2E7CE-45D1-4A64-9E22-82F838E56EBE}" destId="{0FB05B55-08F3-4251-BA88-ADE2B4F8DE6A}" srcOrd="0" destOrd="0" presId="urn:microsoft.com/office/officeart/2005/8/layout/default"/>
    <dgm:cxn modelId="{B51E1DF4-AF8A-46AB-BC1D-F9BBC815B698}" srcId="{9226CFF3-7CD3-4D01-B247-7DD0C10BA22E}" destId="{C8E2E7CE-45D1-4A64-9E22-82F838E56EBE}" srcOrd="9" destOrd="0" parTransId="{837050C4-2F2F-41F3-A472-C5109A24A72D}" sibTransId="{B5F42BE9-8FBC-4C46-BB0D-A1013AD6CFE6}"/>
    <dgm:cxn modelId="{5D0ABDF5-E17A-4E28-BD45-8CE587A4D092}" srcId="{9226CFF3-7CD3-4D01-B247-7DD0C10BA22E}" destId="{9E8C0849-04C7-4D80-B8D2-9CE0F12D016C}" srcOrd="1" destOrd="0" parTransId="{8EA62C21-61DF-4F45-B85C-678E56BA5C72}" sibTransId="{CB24C067-1001-45CC-A819-154952AE146F}"/>
    <dgm:cxn modelId="{697BC3F6-A2C4-435F-975B-3A7DBE1ADC77}" type="presOf" srcId="{2A8327F0-DDD6-458E-9B67-1006E9D4A601}" destId="{A4F8851D-ED58-427A-9650-1017A2A1BAFC}" srcOrd="0" destOrd="0" presId="urn:microsoft.com/office/officeart/2005/8/layout/default"/>
    <dgm:cxn modelId="{94DB69FB-2898-459E-B599-71EBB756E582}" srcId="{9226CFF3-7CD3-4D01-B247-7DD0C10BA22E}" destId="{5E7430DE-C377-4DE0-BB2B-C458D4B6DD8E}" srcOrd="10" destOrd="0" parTransId="{83EA89B5-A90D-469D-BA8C-BCC713961F6B}" sibTransId="{E3BBF8CA-5F68-45D3-B94F-2D39E28034FB}"/>
    <dgm:cxn modelId="{E69662B8-9A84-4835-BC4C-3ADDC7BB8828}" type="presParOf" srcId="{EB7D12EC-D15A-44E1-8E30-79179E36089F}" destId="{299AE83C-B23F-41B7-B6EB-0766BA56C1BA}" srcOrd="0" destOrd="0" presId="urn:microsoft.com/office/officeart/2005/8/layout/default"/>
    <dgm:cxn modelId="{766DC558-49CD-48BD-9C3F-5BD46D7E6C5C}" type="presParOf" srcId="{EB7D12EC-D15A-44E1-8E30-79179E36089F}" destId="{0F3FB28B-EF32-4304-AA32-0B082B94973F}" srcOrd="1" destOrd="0" presId="urn:microsoft.com/office/officeart/2005/8/layout/default"/>
    <dgm:cxn modelId="{6F5BE0D8-97DD-4C62-B5D0-EE93445E6473}" type="presParOf" srcId="{EB7D12EC-D15A-44E1-8E30-79179E36089F}" destId="{7B0D1E11-D0D5-42B6-A5D7-0084662B50AD}" srcOrd="2" destOrd="0" presId="urn:microsoft.com/office/officeart/2005/8/layout/default"/>
    <dgm:cxn modelId="{0D3E0DCE-B9AF-43DC-9367-54D969B4CB26}" type="presParOf" srcId="{EB7D12EC-D15A-44E1-8E30-79179E36089F}" destId="{908F9FF4-A795-4F84-936B-7773DB54C337}" srcOrd="3" destOrd="0" presId="urn:microsoft.com/office/officeart/2005/8/layout/default"/>
    <dgm:cxn modelId="{C34BA1BB-C272-40A7-A7EC-3B3CAC2ECDA4}" type="presParOf" srcId="{EB7D12EC-D15A-44E1-8E30-79179E36089F}" destId="{CC3D5859-A4C4-443A-9287-689F63E64B15}" srcOrd="4" destOrd="0" presId="urn:microsoft.com/office/officeart/2005/8/layout/default"/>
    <dgm:cxn modelId="{3D2096CC-20FC-4C34-80E3-B451C8D71AD2}" type="presParOf" srcId="{EB7D12EC-D15A-44E1-8E30-79179E36089F}" destId="{329280AE-6040-43D2-ACDC-0946A47C9118}" srcOrd="5" destOrd="0" presId="urn:microsoft.com/office/officeart/2005/8/layout/default"/>
    <dgm:cxn modelId="{6CAC18CE-24F0-499A-9E96-3B41F2658296}" type="presParOf" srcId="{EB7D12EC-D15A-44E1-8E30-79179E36089F}" destId="{A4F8851D-ED58-427A-9650-1017A2A1BAFC}" srcOrd="6" destOrd="0" presId="urn:microsoft.com/office/officeart/2005/8/layout/default"/>
    <dgm:cxn modelId="{5E4F996D-01A8-403F-AEE7-8CBFE04D24CB}" type="presParOf" srcId="{EB7D12EC-D15A-44E1-8E30-79179E36089F}" destId="{2E4833EC-72EB-4664-821B-374B8D46DE92}" srcOrd="7" destOrd="0" presId="urn:microsoft.com/office/officeart/2005/8/layout/default"/>
    <dgm:cxn modelId="{4ACD86F6-FA64-4E6E-9FD3-C927B6B19689}" type="presParOf" srcId="{EB7D12EC-D15A-44E1-8E30-79179E36089F}" destId="{B311937B-4ADE-487C-ADEF-7F343F87879D}" srcOrd="8" destOrd="0" presId="urn:microsoft.com/office/officeart/2005/8/layout/default"/>
    <dgm:cxn modelId="{D043A891-A0AB-4C5B-81F6-7E27B7123B7D}" type="presParOf" srcId="{EB7D12EC-D15A-44E1-8E30-79179E36089F}" destId="{189B0C80-94F8-4E07-9850-C1465E795041}" srcOrd="9" destOrd="0" presId="urn:microsoft.com/office/officeart/2005/8/layout/default"/>
    <dgm:cxn modelId="{CA2FFEC0-446F-4FE7-BE88-C6A6AECD9853}" type="presParOf" srcId="{EB7D12EC-D15A-44E1-8E30-79179E36089F}" destId="{5E345300-5586-4E63-8022-2A85FF60532C}" srcOrd="10" destOrd="0" presId="urn:microsoft.com/office/officeart/2005/8/layout/default"/>
    <dgm:cxn modelId="{FCD3882C-611A-4643-806A-5EA00960C748}" type="presParOf" srcId="{EB7D12EC-D15A-44E1-8E30-79179E36089F}" destId="{FAE08808-610B-4EC5-8091-C77EF33C4C6C}" srcOrd="11" destOrd="0" presId="urn:microsoft.com/office/officeart/2005/8/layout/default"/>
    <dgm:cxn modelId="{46247E9A-382C-4469-B5E2-858EDA711081}" type="presParOf" srcId="{EB7D12EC-D15A-44E1-8E30-79179E36089F}" destId="{B9F5C751-15CC-40DE-84F0-32393ECD9405}" srcOrd="12" destOrd="0" presId="urn:microsoft.com/office/officeart/2005/8/layout/default"/>
    <dgm:cxn modelId="{7E6A600C-B4A9-49DB-98B6-C7076A54E15C}" type="presParOf" srcId="{EB7D12EC-D15A-44E1-8E30-79179E36089F}" destId="{74474E27-C900-473D-8B9E-A627D522EDDA}" srcOrd="13" destOrd="0" presId="urn:microsoft.com/office/officeart/2005/8/layout/default"/>
    <dgm:cxn modelId="{912020A6-BD0D-4299-8C56-B263DBD9AFB6}" type="presParOf" srcId="{EB7D12EC-D15A-44E1-8E30-79179E36089F}" destId="{865BCDBA-D2FD-4ECB-A76E-3526B9C46EE4}" srcOrd="14" destOrd="0" presId="urn:microsoft.com/office/officeart/2005/8/layout/default"/>
    <dgm:cxn modelId="{47170C1D-5436-447E-967E-206772494FC1}" type="presParOf" srcId="{EB7D12EC-D15A-44E1-8E30-79179E36089F}" destId="{ABAC4FD7-6F7D-4C80-BA7D-D7D29F4B4316}" srcOrd="15" destOrd="0" presId="urn:microsoft.com/office/officeart/2005/8/layout/default"/>
    <dgm:cxn modelId="{C08A2FFC-BD9D-4716-8820-1E3C5484A42F}" type="presParOf" srcId="{EB7D12EC-D15A-44E1-8E30-79179E36089F}" destId="{7328BDB7-DA78-4151-84DE-3A7BD2589B3E}" srcOrd="16" destOrd="0" presId="urn:microsoft.com/office/officeart/2005/8/layout/default"/>
    <dgm:cxn modelId="{FFEFFA8B-FD02-4937-B783-AF1BFFA6A8A1}" type="presParOf" srcId="{EB7D12EC-D15A-44E1-8E30-79179E36089F}" destId="{D0C2AD27-7003-4ECA-AD8F-5FC3B857366A}" srcOrd="17" destOrd="0" presId="urn:microsoft.com/office/officeart/2005/8/layout/default"/>
    <dgm:cxn modelId="{21C7CB12-8134-441F-BCF6-213F08F0B2DD}" type="presParOf" srcId="{EB7D12EC-D15A-44E1-8E30-79179E36089F}" destId="{0FB05B55-08F3-4251-BA88-ADE2B4F8DE6A}" srcOrd="18" destOrd="0" presId="urn:microsoft.com/office/officeart/2005/8/layout/default"/>
    <dgm:cxn modelId="{6D843BE7-68AA-407B-A33D-D811F32A7864}" type="presParOf" srcId="{EB7D12EC-D15A-44E1-8E30-79179E36089F}" destId="{357254B1-8EDE-4317-B4B7-04F9976FDD6F}" srcOrd="19" destOrd="0" presId="urn:microsoft.com/office/officeart/2005/8/layout/default"/>
    <dgm:cxn modelId="{9283654F-0977-40FF-8553-7D3D5D800196}" type="presParOf" srcId="{EB7D12EC-D15A-44E1-8E30-79179E36089F}" destId="{29E20E84-5465-491A-B8FF-39B1A453330F}" srcOrd="20"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22024A-7C1A-43BF-A6C2-84D20528EFBF}">
      <dsp:nvSpPr>
        <dsp:cNvPr id="0" name=""/>
        <dsp:cNvSpPr/>
      </dsp:nvSpPr>
      <dsp:spPr>
        <a:xfrm>
          <a:off x="0" y="931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Dawn</a:t>
          </a:r>
          <a:r>
            <a:rPr lang="en-US" sz="2000" kern="1200" dirty="0">
              <a:solidFill>
                <a:srgbClr val="2906A2"/>
              </a:solidFill>
            </a:rPr>
            <a:t> </a:t>
          </a:r>
          <a:r>
            <a:rPr lang="en-US" sz="2000" b="1" kern="1200" dirty="0">
              <a:solidFill>
                <a:srgbClr val="2906A2"/>
              </a:solidFill>
            </a:rPr>
            <a:t>Lambert</a:t>
          </a:r>
        </a:p>
      </dsp:txBody>
      <dsp:txXfrm>
        <a:off x="22846" y="116018"/>
        <a:ext cx="4710792" cy="422308"/>
      </dsp:txXfrm>
    </dsp:sp>
    <dsp:sp modelId="{9CC87FED-7497-40EE-90C2-82BB8BA5D3AE}">
      <dsp:nvSpPr>
        <dsp:cNvPr id="0" name=""/>
        <dsp:cNvSpPr/>
      </dsp:nvSpPr>
      <dsp:spPr>
        <a:xfrm>
          <a:off x="0" y="6187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Kathryn Barnard</a:t>
          </a:r>
        </a:p>
      </dsp:txBody>
      <dsp:txXfrm>
        <a:off x="22846" y="641618"/>
        <a:ext cx="4710792" cy="422308"/>
      </dsp:txXfrm>
    </dsp:sp>
    <dsp:sp modelId="{9ADBFB16-7B8C-4AE5-8A61-2D2139CE5E24}">
      <dsp:nvSpPr>
        <dsp:cNvPr id="0" name=""/>
        <dsp:cNvSpPr/>
      </dsp:nvSpPr>
      <dsp:spPr>
        <a:xfrm>
          <a:off x="0" y="11443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Gregory Bennett</a:t>
          </a:r>
        </a:p>
      </dsp:txBody>
      <dsp:txXfrm>
        <a:off x="22846" y="1167218"/>
        <a:ext cx="4710792" cy="422308"/>
      </dsp:txXfrm>
    </dsp:sp>
    <dsp:sp modelId="{B45C83A3-7168-4395-B03B-2D42FB4EFFBD}">
      <dsp:nvSpPr>
        <dsp:cNvPr id="0" name=""/>
        <dsp:cNvSpPr/>
      </dsp:nvSpPr>
      <dsp:spPr>
        <a:xfrm>
          <a:off x="0" y="16699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Lauren Carabetta</a:t>
          </a:r>
        </a:p>
      </dsp:txBody>
      <dsp:txXfrm>
        <a:off x="22846" y="1692818"/>
        <a:ext cx="4710792" cy="422308"/>
      </dsp:txXfrm>
    </dsp:sp>
    <dsp:sp modelId="{DC2FC119-8EDF-407C-8728-27650CF9098A}">
      <dsp:nvSpPr>
        <dsp:cNvPr id="0" name=""/>
        <dsp:cNvSpPr/>
      </dsp:nvSpPr>
      <dsp:spPr>
        <a:xfrm>
          <a:off x="0" y="21955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Karri Filek</a:t>
          </a:r>
        </a:p>
      </dsp:txBody>
      <dsp:txXfrm>
        <a:off x="22846" y="2218418"/>
        <a:ext cx="4710792" cy="422308"/>
      </dsp:txXfrm>
    </dsp:sp>
    <dsp:sp modelId="{CF1FCEE3-92F8-4BB6-867A-818E795E47DA}">
      <dsp:nvSpPr>
        <dsp:cNvPr id="0" name=""/>
        <dsp:cNvSpPr/>
      </dsp:nvSpPr>
      <dsp:spPr>
        <a:xfrm>
          <a:off x="0" y="27211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Jose-Michael Gonzalez</a:t>
          </a:r>
        </a:p>
      </dsp:txBody>
      <dsp:txXfrm>
        <a:off x="22846" y="2744018"/>
        <a:ext cx="4710792" cy="422308"/>
      </dsp:txXfrm>
    </dsp:sp>
    <dsp:sp modelId="{279788C6-9206-432F-865A-BE91430A9259}">
      <dsp:nvSpPr>
        <dsp:cNvPr id="0" name=""/>
        <dsp:cNvSpPr/>
      </dsp:nvSpPr>
      <dsp:spPr>
        <a:xfrm>
          <a:off x="0" y="32467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Colleen Hudson</a:t>
          </a:r>
        </a:p>
      </dsp:txBody>
      <dsp:txXfrm>
        <a:off x="22846" y="3269618"/>
        <a:ext cx="4710792" cy="422308"/>
      </dsp:txXfrm>
    </dsp:sp>
    <dsp:sp modelId="{C55BEC8F-29D4-4DDF-ADDE-8066CF09D59F}">
      <dsp:nvSpPr>
        <dsp:cNvPr id="0" name=""/>
        <dsp:cNvSpPr/>
      </dsp:nvSpPr>
      <dsp:spPr>
        <a:xfrm>
          <a:off x="0" y="37723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Tamara Lopez</a:t>
          </a:r>
        </a:p>
      </dsp:txBody>
      <dsp:txXfrm>
        <a:off x="22846" y="3795218"/>
        <a:ext cx="4710792" cy="422308"/>
      </dsp:txXfrm>
    </dsp:sp>
    <dsp:sp modelId="{51E905B0-E644-421E-B409-0B833203E2CC}">
      <dsp:nvSpPr>
        <dsp:cNvPr id="0" name=""/>
        <dsp:cNvSpPr/>
      </dsp:nvSpPr>
      <dsp:spPr>
        <a:xfrm>
          <a:off x="0" y="42979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Angelique Pearson</a:t>
          </a:r>
        </a:p>
      </dsp:txBody>
      <dsp:txXfrm>
        <a:off x="22846" y="4320818"/>
        <a:ext cx="4710792" cy="422308"/>
      </dsp:txXfrm>
    </dsp:sp>
    <dsp:sp modelId="{F28FD217-E16B-4942-A959-7ADB707B81F8}">
      <dsp:nvSpPr>
        <dsp:cNvPr id="0" name=""/>
        <dsp:cNvSpPr/>
      </dsp:nvSpPr>
      <dsp:spPr>
        <a:xfrm>
          <a:off x="0" y="48235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Michael Peccerilli</a:t>
          </a:r>
        </a:p>
      </dsp:txBody>
      <dsp:txXfrm>
        <a:off x="22846" y="4846418"/>
        <a:ext cx="4710792" cy="422308"/>
      </dsp:txXfrm>
    </dsp:sp>
    <dsp:sp modelId="{35FF1665-44F7-4523-AB94-15205BDCBF01}">
      <dsp:nvSpPr>
        <dsp:cNvPr id="0" name=""/>
        <dsp:cNvSpPr/>
      </dsp:nvSpPr>
      <dsp:spPr>
        <a:xfrm>
          <a:off x="0" y="5349172"/>
          <a:ext cx="4756484" cy="468000"/>
        </a:xfrm>
        <a:prstGeom prst="roundRect">
          <a:avLst/>
        </a:prstGeom>
        <a:solidFill>
          <a:schemeClr val="lt1">
            <a:hueOff val="0"/>
            <a:satOff val="0"/>
            <a:lumOff val="0"/>
            <a:alphaOff val="0"/>
          </a:schemeClr>
        </a:solidFill>
        <a:ln w="25400" cap="flat" cmpd="sng" algn="ctr">
          <a:solidFill>
            <a:srgbClr val="2906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2906A2"/>
              </a:solidFill>
            </a:rPr>
            <a:t>Hye-Yeon Ryu Kim</a:t>
          </a:r>
        </a:p>
      </dsp:txBody>
      <dsp:txXfrm>
        <a:off x="22846" y="5372018"/>
        <a:ext cx="4710792" cy="4223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9AE83C-B23F-41B7-B6EB-0766BA56C1BA}">
      <dsp:nvSpPr>
        <dsp:cNvPr id="0" name=""/>
        <dsp:cNvSpPr/>
      </dsp:nvSpPr>
      <dsp:spPr>
        <a:xfrm>
          <a:off x="0" y="42862"/>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Money Follows the Person (MFP)</a:t>
          </a:r>
        </a:p>
      </dsp:txBody>
      <dsp:txXfrm>
        <a:off x="0" y="42862"/>
        <a:ext cx="2550318" cy="1530191"/>
      </dsp:txXfrm>
    </dsp:sp>
    <dsp:sp modelId="{7B0D1E11-D0D5-42B6-A5D7-0084662B50AD}">
      <dsp:nvSpPr>
        <dsp:cNvPr id="0" name=""/>
        <dsp:cNvSpPr/>
      </dsp:nvSpPr>
      <dsp:spPr>
        <a:xfrm>
          <a:off x="2752407" y="42862"/>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My Care Options (MCO)</a:t>
          </a:r>
        </a:p>
      </dsp:txBody>
      <dsp:txXfrm>
        <a:off x="2752407" y="42862"/>
        <a:ext cx="2550318" cy="1530191"/>
      </dsp:txXfrm>
    </dsp:sp>
    <dsp:sp modelId="{CC3D5859-A4C4-443A-9287-689F63E64B15}">
      <dsp:nvSpPr>
        <dsp:cNvPr id="0" name=""/>
        <dsp:cNvSpPr/>
      </dsp:nvSpPr>
      <dsp:spPr>
        <a:xfrm>
          <a:off x="5613915" y="42862"/>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Presumptive Eligibility</a:t>
          </a:r>
        </a:p>
      </dsp:txBody>
      <dsp:txXfrm>
        <a:off x="5613915" y="42862"/>
        <a:ext cx="2550318" cy="1530191"/>
      </dsp:txXfrm>
    </dsp:sp>
    <dsp:sp modelId="{A4F8851D-ED58-427A-9650-1017A2A1BAFC}">
      <dsp:nvSpPr>
        <dsp:cNvPr id="0" name=""/>
        <dsp:cNvSpPr/>
      </dsp:nvSpPr>
      <dsp:spPr>
        <a:xfrm>
          <a:off x="8419266" y="42862"/>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Supports at Home Option (SHO)</a:t>
          </a:r>
        </a:p>
      </dsp:txBody>
      <dsp:txXfrm>
        <a:off x="8419266" y="42862"/>
        <a:ext cx="2550318" cy="1530191"/>
      </dsp:txXfrm>
    </dsp:sp>
    <dsp:sp modelId="{B311937B-4ADE-487C-ADEF-7F343F87879D}">
      <dsp:nvSpPr>
        <dsp:cNvPr id="0" name=""/>
        <dsp:cNvSpPr/>
      </dsp:nvSpPr>
      <dsp:spPr>
        <a:xfrm>
          <a:off x="0" y="1828085"/>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Community First Choice (CFC)</a:t>
          </a:r>
        </a:p>
      </dsp:txBody>
      <dsp:txXfrm>
        <a:off x="0" y="1828085"/>
        <a:ext cx="2550318" cy="1530191"/>
      </dsp:txXfrm>
    </dsp:sp>
    <dsp:sp modelId="{5E345300-5586-4E63-8022-2A85FF60532C}">
      <dsp:nvSpPr>
        <dsp:cNvPr id="0" name=""/>
        <dsp:cNvSpPr/>
      </dsp:nvSpPr>
      <dsp:spPr>
        <a:xfrm>
          <a:off x="2752407" y="1828085"/>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Racial Health Equity</a:t>
          </a:r>
        </a:p>
      </dsp:txBody>
      <dsp:txXfrm>
        <a:off x="2752407" y="1828085"/>
        <a:ext cx="2550318" cy="1530191"/>
      </dsp:txXfrm>
    </dsp:sp>
    <dsp:sp modelId="{B9F5C751-15CC-40DE-84F0-32393ECD9405}">
      <dsp:nvSpPr>
        <dsp:cNvPr id="0" name=""/>
        <dsp:cNvSpPr/>
      </dsp:nvSpPr>
      <dsp:spPr>
        <a:xfrm>
          <a:off x="5613915" y="1828085"/>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a:lnSpc>
              <a:spcPct val="90000"/>
            </a:lnSpc>
            <a:spcBef>
              <a:spcPct val="0"/>
            </a:spcBef>
            <a:spcAft>
              <a:spcPct val="35000"/>
            </a:spcAft>
            <a:buNone/>
          </a:pPr>
          <a:r>
            <a:rPr lang="en-US" sz="2200" kern="1200" dirty="0"/>
            <a:t>Health Information Exchange</a:t>
          </a:r>
        </a:p>
        <a:p>
          <a:pPr marL="171450" lvl="1" indent="-171450" algn="l" defTabSz="755650">
            <a:lnSpc>
              <a:spcPct val="90000"/>
            </a:lnSpc>
            <a:spcBef>
              <a:spcPct val="0"/>
            </a:spcBef>
            <a:spcAft>
              <a:spcPct val="15000"/>
            </a:spcAft>
            <a:buChar char="•"/>
          </a:pPr>
          <a:r>
            <a:rPr lang="en-US" sz="1700" kern="1200" dirty="0"/>
            <a:t>Value Based Payment</a:t>
          </a:r>
        </a:p>
      </dsp:txBody>
      <dsp:txXfrm>
        <a:off x="5613915" y="1828085"/>
        <a:ext cx="2550318" cy="1530191"/>
      </dsp:txXfrm>
    </dsp:sp>
    <dsp:sp modelId="{865BCDBA-D2FD-4ECB-A76E-3526B9C46EE4}">
      <dsp:nvSpPr>
        <dsp:cNvPr id="0" name=""/>
        <dsp:cNvSpPr/>
      </dsp:nvSpPr>
      <dsp:spPr>
        <a:xfrm>
          <a:off x="8419266" y="1828085"/>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CT Housing Engagement and Support Services (CHESS)</a:t>
          </a:r>
        </a:p>
      </dsp:txBody>
      <dsp:txXfrm>
        <a:off x="8419266" y="1828085"/>
        <a:ext cx="2550318" cy="1530191"/>
      </dsp:txXfrm>
    </dsp:sp>
    <dsp:sp modelId="{7328BDB7-DA78-4151-84DE-3A7BD2589B3E}">
      <dsp:nvSpPr>
        <dsp:cNvPr id="0" name=""/>
        <dsp:cNvSpPr/>
      </dsp:nvSpPr>
      <dsp:spPr>
        <a:xfrm>
          <a:off x="1349731" y="3613309"/>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Assistive Technology</a:t>
          </a:r>
        </a:p>
      </dsp:txBody>
      <dsp:txXfrm>
        <a:off x="1349731" y="3613309"/>
        <a:ext cx="2550318" cy="1530191"/>
      </dsp:txXfrm>
    </dsp:sp>
    <dsp:sp modelId="{0FB05B55-08F3-4251-BA88-ADE2B4F8DE6A}">
      <dsp:nvSpPr>
        <dsp:cNvPr id="0" name=""/>
        <dsp:cNvSpPr/>
      </dsp:nvSpPr>
      <dsp:spPr>
        <a:xfrm>
          <a:off x="4155082" y="3613309"/>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Innovative Services and Support Models</a:t>
          </a:r>
        </a:p>
      </dsp:txBody>
      <dsp:txXfrm>
        <a:off x="4155082" y="3613309"/>
        <a:ext cx="2550318" cy="1530191"/>
      </dsp:txXfrm>
    </dsp:sp>
    <dsp:sp modelId="{29E20E84-5465-491A-B8FF-39B1A453330F}">
      <dsp:nvSpPr>
        <dsp:cNvPr id="0" name=""/>
        <dsp:cNvSpPr/>
      </dsp:nvSpPr>
      <dsp:spPr>
        <a:xfrm>
          <a:off x="7016591" y="3613309"/>
          <a:ext cx="2550318" cy="1530191"/>
        </a:xfrm>
        <a:prstGeom prst="rect">
          <a:avLst/>
        </a:prstGeom>
        <a:solidFill>
          <a:srgbClr val="2906A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Universal Assessment</a:t>
          </a:r>
        </a:p>
      </dsp:txBody>
      <dsp:txXfrm>
        <a:off x="7016591" y="3613309"/>
        <a:ext cx="2550318" cy="153019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0D6FEE-51FF-4CDF-9464-92607FF656E6}" type="datetimeFigureOut">
              <a:rPr lang="en-US" smtClean="0"/>
              <a:t>9/20/2022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0C7BC-3A8C-4939-8577-9BDA73278A31}" type="slidenum">
              <a:rPr lang="en-US" smtClean="0"/>
              <a:t>‹#›</a:t>
            </a:fld>
            <a:endParaRPr lang="en-US" dirty="0"/>
          </a:p>
        </p:txBody>
      </p:sp>
    </p:spTree>
    <p:extLst>
      <p:ext uri="{BB962C8B-B14F-4D97-AF65-F5344CB8AC3E}">
        <p14:creationId xmlns:p14="http://schemas.microsoft.com/office/powerpoint/2010/main" val="2638110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spcBef>
                <a:spcPts val="0"/>
              </a:spcBef>
              <a:spcAft>
                <a:spcPts val="0"/>
              </a:spcAft>
              <a:buFont typeface="+mj-lt"/>
              <a:buAutoNum type="arabicParenR"/>
            </a:pPr>
            <a:r>
              <a:rPr lang="en-US" sz="1200" dirty="0">
                <a:ea typeface="Times New Roman"/>
                <a:cs typeface="Calibri"/>
              </a:rPr>
              <a:t>Transition 5200 people from qualified institutions to the community</a:t>
            </a:r>
          </a:p>
          <a:p>
            <a:pPr lvl="0">
              <a:spcBef>
                <a:spcPts val="0"/>
              </a:spcBef>
              <a:spcAft>
                <a:spcPts val="0"/>
              </a:spcAft>
              <a:buFont typeface="+mj-lt"/>
              <a:buAutoNum type="arabicParenR"/>
            </a:pPr>
            <a:endParaRPr lang="en-US" sz="1200" dirty="0">
              <a:ea typeface="Times New Roman"/>
              <a:cs typeface="Times New Roman"/>
            </a:endParaRPr>
          </a:p>
          <a:p>
            <a:pPr lvl="0">
              <a:spcBef>
                <a:spcPts val="0"/>
              </a:spcBef>
              <a:spcAft>
                <a:spcPts val="0"/>
              </a:spcAft>
              <a:buFont typeface="+mj-lt"/>
              <a:buAutoNum type="arabicParenR"/>
            </a:pPr>
            <a:r>
              <a:rPr lang="en-US" sz="1200" dirty="0">
                <a:ea typeface="Times New Roman"/>
                <a:cs typeface="Calibri"/>
              </a:rPr>
              <a:t>Increase dollars to home and community-based services</a:t>
            </a:r>
          </a:p>
          <a:p>
            <a:pPr lvl="0">
              <a:spcBef>
                <a:spcPts val="0"/>
              </a:spcBef>
              <a:spcAft>
                <a:spcPts val="0"/>
              </a:spcAft>
              <a:buFont typeface="+mj-lt"/>
              <a:buAutoNum type="arabicParenR"/>
            </a:pPr>
            <a:endParaRPr lang="en-US" sz="1200" dirty="0">
              <a:ea typeface="Times New Roman"/>
              <a:cs typeface="Times New Roman"/>
            </a:endParaRPr>
          </a:p>
          <a:p>
            <a:pPr lvl="0">
              <a:spcBef>
                <a:spcPts val="0"/>
              </a:spcBef>
              <a:spcAft>
                <a:spcPts val="0"/>
              </a:spcAft>
              <a:buFont typeface="+mj-lt"/>
              <a:buAutoNum type="arabicParenR"/>
            </a:pPr>
            <a:r>
              <a:rPr lang="en-US" sz="1200" dirty="0">
                <a:ea typeface="Times New Roman"/>
                <a:cs typeface="Calibri"/>
              </a:rPr>
              <a:t>Increase hospital discharges to the community rather than to institutions</a:t>
            </a:r>
          </a:p>
          <a:p>
            <a:pPr lvl="0">
              <a:spcBef>
                <a:spcPts val="0"/>
              </a:spcBef>
              <a:spcAft>
                <a:spcPts val="0"/>
              </a:spcAft>
              <a:buFont typeface="+mj-lt"/>
              <a:buAutoNum type="arabicParenR"/>
            </a:pPr>
            <a:endParaRPr lang="en-US" sz="1200" dirty="0">
              <a:ea typeface="Times New Roman"/>
              <a:cs typeface="Times New Roman"/>
            </a:endParaRPr>
          </a:p>
          <a:p>
            <a:pPr lvl="0">
              <a:spcBef>
                <a:spcPts val="0"/>
              </a:spcBef>
              <a:spcAft>
                <a:spcPts val="0"/>
              </a:spcAft>
              <a:buFont typeface="+mj-lt"/>
              <a:buAutoNum type="arabicParenR"/>
            </a:pPr>
            <a:r>
              <a:rPr lang="en-US" sz="1200" dirty="0">
                <a:ea typeface="Times New Roman"/>
                <a:cs typeface="Calibri"/>
              </a:rPr>
              <a:t>Increase probability of returning to the community during the six months following nursing home admission</a:t>
            </a:r>
          </a:p>
          <a:p>
            <a:pPr lvl="0">
              <a:spcBef>
                <a:spcPts val="0"/>
              </a:spcBef>
              <a:spcAft>
                <a:spcPts val="0"/>
              </a:spcAft>
              <a:buFont typeface="+mj-lt"/>
              <a:buAutoNum type="arabicParenR"/>
            </a:pPr>
            <a:endParaRPr lang="en-US" sz="1200" dirty="0">
              <a:ea typeface="Times New Roman"/>
              <a:cs typeface="Times New Roman"/>
            </a:endParaRPr>
          </a:p>
          <a:p>
            <a:pPr lvl="0">
              <a:spcBef>
                <a:spcPts val="0"/>
              </a:spcBef>
              <a:spcAft>
                <a:spcPts val="0"/>
              </a:spcAft>
              <a:buFont typeface="+mj-lt"/>
              <a:buAutoNum type="arabicParenR"/>
            </a:pPr>
            <a:r>
              <a:rPr lang="en-US" sz="1200" dirty="0">
                <a:ea typeface="Times New Roman"/>
                <a:cs typeface="Calibri"/>
              </a:rPr>
              <a:t>Increase the percentage of long-term care participants living in the community compared to an institution</a:t>
            </a:r>
            <a:endParaRPr lang="en-US" sz="1200" dirty="0">
              <a:ea typeface="Times New Roman"/>
              <a:cs typeface="Times New Roman"/>
            </a:endParaRPr>
          </a:p>
          <a:p>
            <a:endParaRPr lang="en-US" dirty="0"/>
          </a:p>
        </p:txBody>
      </p:sp>
      <p:sp>
        <p:nvSpPr>
          <p:cNvPr id="4" name="Slide Number Placeholder 3"/>
          <p:cNvSpPr>
            <a:spLocks noGrp="1"/>
          </p:cNvSpPr>
          <p:nvPr>
            <p:ph type="sldNum" sz="quarter" idx="5"/>
          </p:nvPr>
        </p:nvSpPr>
        <p:spPr/>
        <p:txBody>
          <a:bodyPr/>
          <a:lstStyle/>
          <a:p>
            <a:fld id="{F8B0C7BC-3A8C-4939-8577-9BDA73278A31}" type="slidenum">
              <a:rPr lang="en-US" smtClean="0"/>
              <a:t>5</a:t>
            </a:fld>
            <a:endParaRPr lang="en-US" dirty="0"/>
          </a:p>
        </p:txBody>
      </p:sp>
    </p:spTree>
    <p:extLst>
      <p:ext uri="{BB962C8B-B14F-4D97-AF65-F5344CB8AC3E}">
        <p14:creationId xmlns:p14="http://schemas.microsoft.com/office/powerpoint/2010/main" val="1071283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50BFAB-8A4C-4286-8338-AC7A23CD3324}" type="slidenum">
              <a:rPr lang="en-US" smtClean="0"/>
              <a:t>8</a:t>
            </a:fld>
            <a:endParaRPr lang="en-US" dirty="0"/>
          </a:p>
        </p:txBody>
      </p:sp>
    </p:spTree>
    <p:extLst>
      <p:ext uri="{BB962C8B-B14F-4D97-AF65-F5344CB8AC3E}">
        <p14:creationId xmlns:p14="http://schemas.microsoft.com/office/powerpoint/2010/main" val="3811113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86995A-26E4-4C8D-99EE-F4AC773CE93B}" type="slidenum">
              <a:rPr lang="en-US" smtClean="0"/>
              <a:t>9</a:t>
            </a:fld>
            <a:endParaRPr lang="en-US" dirty="0"/>
          </a:p>
        </p:txBody>
      </p:sp>
    </p:spTree>
    <p:extLst>
      <p:ext uri="{BB962C8B-B14F-4D97-AF65-F5344CB8AC3E}">
        <p14:creationId xmlns:p14="http://schemas.microsoft.com/office/powerpoint/2010/main" val="1518740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on MSP are more likely to remain in nursing homes and reduce assets to SNF Medicaid coverage rather than reduce assets in the community to Medicaid HCBS waivers.</a:t>
            </a:r>
          </a:p>
        </p:txBody>
      </p:sp>
      <p:sp>
        <p:nvSpPr>
          <p:cNvPr id="4" name="Slide Number Placeholder 3"/>
          <p:cNvSpPr>
            <a:spLocks noGrp="1"/>
          </p:cNvSpPr>
          <p:nvPr>
            <p:ph type="sldNum" sz="quarter" idx="5"/>
          </p:nvPr>
        </p:nvSpPr>
        <p:spPr/>
        <p:txBody>
          <a:bodyPr/>
          <a:lstStyle/>
          <a:p>
            <a:fld id="{9286995A-26E4-4C8D-99EE-F4AC773CE93B}" type="slidenum">
              <a:rPr lang="en-US" smtClean="0"/>
              <a:t>10</a:t>
            </a:fld>
            <a:endParaRPr lang="en-US" dirty="0"/>
          </a:p>
        </p:txBody>
      </p:sp>
    </p:spTree>
    <p:extLst>
      <p:ext uri="{BB962C8B-B14F-4D97-AF65-F5344CB8AC3E}">
        <p14:creationId xmlns:p14="http://schemas.microsoft.com/office/powerpoint/2010/main" val="3634842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50BFAB-8A4C-4286-8338-AC7A23CD3324}" type="slidenum">
              <a:rPr lang="en-US" smtClean="0"/>
              <a:t>20</a:t>
            </a:fld>
            <a:endParaRPr lang="en-US" dirty="0"/>
          </a:p>
        </p:txBody>
      </p:sp>
    </p:spTree>
    <p:extLst>
      <p:ext uri="{BB962C8B-B14F-4D97-AF65-F5344CB8AC3E}">
        <p14:creationId xmlns:p14="http://schemas.microsoft.com/office/powerpoint/2010/main" val="2811097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risk without the receipt of CHESS services</a:t>
            </a:r>
          </a:p>
          <a:p>
            <a:r>
              <a:rPr lang="en-US" dirty="0"/>
              <a:t>CCI:  This score looks at your diagnoses and tells us how sick a person might be in the future</a:t>
            </a:r>
          </a:p>
          <a:p>
            <a:r>
              <a:rPr lang="en-US" dirty="0"/>
              <a:t>Critical needs means needing help with ADLS (bathing, dressing, eating, toileting, transferring) and IADLs, meal preparation, shopping, medication management, transportation, healthcare coordination,, maintain housing stability, or behavioral health management</a:t>
            </a:r>
          </a:p>
        </p:txBody>
      </p:sp>
      <p:sp>
        <p:nvSpPr>
          <p:cNvPr id="4" name="Slide Number Placeholder 3"/>
          <p:cNvSpPr>
            <a:spLocks noGrp="1"/>
          </p:cNvSpPr>
          <p:nvPr>
            <p:ph type="sldNum" sz="quarter" idx="5"/>
          </p:nvPr>
        </p:nvSpPr>
        <p:spPr/>
        <p:txBody>
          <a:bodyPr/>
          <a:lstStyle/>
          <a:p>
            <a:fld id="{DB431E8A-617C-42F4-A6D2-ADF47FD26A7E}" type="slidenum">
              <a:rPr lang="en-US" smtClean="0"/>
              <a:t>22</a:t>
            </a:fld>
            <a:endParaRPr lang="en-US" dirty="0"/>
          </a:p>
        </p:txBody>
      </p:sp>
    </p:spTree>
    <p:extLst>
      <p:ext uri="{BB962C8B-B14F-4D97-AF65-F5344CB8AC3E}">
        <p14:creationId xmlns:p14="http://schemas.microsoft.com/office/powerpoint/2010/main" val="111863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1_DSS 2020">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238888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3946895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2504908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1133184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1B3581-59D1-7444-9F35-DC6E3343B931}"/>
              </a:ext>
            </a:extLst>
          </p:cNvPr>
          <p:cNvCxnSpPr>
            <a:cxnSpLocks/>
          </p:cNvCxnSpPr>
          <p:nvPr/>
        </p:nvCxnSpPr>
        <p:spPr>
          <a:xfrm>
            <a:off x="461130" y="5519566"/>
            <a:ext cx="11269741" cy="0"/>
          </a:xfrm>
          <a:prstGeom prst="line">
            <a:avLst/>
          </a:prstGeom>
          <a:ln w="12700">
            <a:solidFill>
              <a:srgbClr val="00402B"/>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CAF7AC6E-34B5-9146-84F6-05638BFE4770}"/>
              </a:ext>
            </a:extLst>
          </p:cNvPr>
          <p:cNvPicPr>
            <a:picLocks noChangeAspect="1"/>
          </p:cNvPicPr>
          <p:nvPr/>
        </p:nvPicPr>
        <p:blipFill>
          <a:blip r:embed="rId2"/>
          <a:stretch>
            <a:fillRect/>
          </a:stretch>
        </p:blipFill>
        <p:spPr>
          <a:xfrm>
            <a:off x="9794930" y="5674613"/>
            <a:ext cx="1917366" cy="818875"/>
          </a:xfrm>
          <a:prstGeom prst="rect">
            <a:avLst/>
          </a:prstGeom>
        </p:spPr>
      </p:pic>
      <p:sp>
        <p:nvSpPr>
          <p:cNvPr id="18" name="Text Placeholder 17">
            <a:extLst>
              <a:ext uri="{FF2B5EF4-FFF2-40B4-BE49-F238E27FC236}">
                <a16:creationId xmlns:a16="http://schemas.microsoft.com/office/drawing/2014/main" id="{F04CF0F3-9D86-374A-8D4A-6E7696F2394A}"/>
              </a:ext>
            </a:extLst>
          </p:cNvPr>
          <p:cNvSpPr>
            <a:spLocks noGrp="1"/>
          </p:cNvSpPr>
          <p:nvPr>
            <p:ph type="body" sz="quarter" idx="10"/>
          </p:nvPr>
        </p:nvSpPr>
        <p:spPr>
          <a:xfrm>
            <a:off x="465138" y="6269038"/>
            <a:ext cx="8145462" cy="322262"/>
          </a:xfrm>
        </p:spPr>
        <p:txBody>
          <a:bodyPr lIns="0" tIns="0" rIns="0" bIns="0" anchor="t" anchorCtr="0">
            <a:noAutofit/>
          </a:bodyPr>
          <a:lstStyle>
            <a:lvl1pPr marL="0" indent="0">
              <a:lnSpc>
                <a:spcPct val="100000"/>
              </a:lnSpc>
              <a:buNone/>
              <a:defRPr sz="1400" i="1">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0" name="Text Placeholder 17">
            <a:extLst>
              <a:ext uri="{FF2B5EF4-FFF2-40B4-BE49-F238E27FC236}">
                <a16:creationId xmlns:a16="http://schemas.microsoft.com/office/drawing/2014/main" id="{49C1FD6C-D826-AE4F-A5A4-0D872791C34E}"/>
              </a:ext>
            </a:extLst>
          </p:cNvPr>
          <p:cNvSpPr>
            <a:spLocks noGrp="1"/>
          </p:cNvSpPr>
          <p:nvPr>
            <p:ph type="body" sz="quarter" idx="11"/>
          </p:nvPr>
        </p:nvSpPr>
        <p:spPr>
          <a:xfrm>
            <a:off x="465138" y="5824538"/>
            <a:ext cx="8145462" cy="322262"/>
          </a:xfrm>
        </p:spPr>
        <p:txBody>
          <a:bodyPr lIns="0" tIns="0" rIns="0" bIns="0" anchor="t" anchorCtr="0">
            <a:noAutofit/>
          </a:bodyPr>
          <a:lstStyle>
            <a:lvl1pPr marL="0" indent="0">
              <a:lnSpc>
                <a:spcPct val="100000"/>
              </a:lnSpc>
              <a:buNone/>
              <a:defRPr sz="2600" i="0">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1" name="Title 20">
            <a:extLst>
              <a:ext uri="{FF2B5EF4-FFF2-40B4-BE49-F238E27FC236}">
                <a16:creationId xmlns:a16="http://schemas.microsoft.com/office/drawing/2014/main" id="{387DD464-7266-284C-A5E7-229089DB4088}"/>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71923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1B3581-59D1-7444-9F35-DC6E3343B931}"/>
              </a:ext>
            </a:extLst>
          </p:cNvPr>
          <p:cNvCxnSpPr>
            <a:cxnSpLocks/>
          </p:cNvCxnSpPr>
          <p:nvPr/>
        </p:nvCxnSpPr>
        <p:spPr>
          <a:xfrm>
            <a:off x="461130" y="5519566"/>
            <a:ext cx="11269741" cy="0"/>
          </a:xfrm>
          <a:prstGeom prst="line">
            <a:avLst/>
          </a:prstGeom>
          <a:ln w="12700">
            <a:solidFill>
              <a:srgbClr val="00402B"/>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CAF7AC6E-34B5-9146-84F6-05638BFE4770}"/>
              </a:ext>
            </a:extLst>
          </p:cNvPr>
          <p:cNvPicPr>
            <a:picLocks noChangeAspect="1"/>
          </p:cNvPicPr>
          <p:nvPr/>
        </p:nvPicPr>
        <p:blipFill>
          <a:blip r:embed="rId2"/>
          <a:stretch>
            <a:fillRect/>
          </a:stretch>
        </p:blipFill>
        <p:spPr>
          <a:xfrm>
            <a:off x="9794930" y="5674613"/>
            <a:ext cx="1917366" cy="818875"/>
          </a:xfrm>
          <a:prstGeom prst="rect">
            <a:avLst/>
          </a:prstGeom>
        </p:spPr>
      </p:pic>
      <p:sp>
        <p:nvSpPr>
          <p:cNvPr id="18" name="Text Placeholder 17">
            <a:extLst>
              <a:ext uri="{FF2B5EF4-FFF2-40B4-BE49-F238E27FC236}">
                <a16:creationId xmlns:a16="http://schemas.microsoft.com/office/drawing/2014/main" id="{F04CF0F3-9D86-374A-8D4A-6E7696F2394A}"/>
              </a:ext>
            </a:extLst>
          </p:cNvPr>
          <p:cNvSpPr>
            <a:spLocks noGrp="1"/>
          </p:cNvSpPr>
          <p:nvPr>
            <p:ph type="body" sz="quarter" idx="10"/>
          </p:nvPr>
        </p:nvSpPr>
        <p:spPr>
          <a:xfrm>
            <a:off x="465138" y="6269038"/>
            <a:ext cx="8145462" cy="322262"/>
          </a:xfrm>
        </p:spPr>
        <p:txBody>
          <a:bodyPr lIns="0" tIns="0" rIns="0" bIns="0" anchor="t" anchorCtr="0">
            <a:noAutofit/>
          </a:bodyPr>
          <a:lstStyle>
            <a:lvl1pPr marL="0" indent="0">
              <a:lnSpc>
                <a:spcPct val="100000"/>
              </a:lnSpc>
              <a:buNone/>
              <a:defRPr sz="1400" i="1">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0" name="Text Placeholder 17">
            <a:extLst>
              <a:ext uri="{FF2B5EF4-FFF2-40B4-BE49-F238E27FC236}">
                <a16:creationId xmlns:a16="http://schemas.microsoft.com/office/drawing/2014/main" id="{49C1FD6C-D826-AE4F-A5A4-0D872791C34E}"/>
              </a:ext>
            </a:extLst>
          </p:cNvPr>
          <p:cNvSpPr>
            <a:spLocks noGrp="1"/>
          </p:cNvSpPr>
          <p:nvPr>
            <p:ph type="body" sz="quarter" idx="11"/>
          </p:nvPr>
        </p:nvSpPr>
        <p:spPr>
          <a:xfrm>
            <a:off x="465138" y="5824538"/>
            <a:ext cx="8145462" cy="322262"/>
          </a:xfrm>
        </p:spPr>
        <p:txBody>
          <a:bodyPr lIns="0" tIns="0" rIns="0" bIns="0" anchor="t" anchorCtr="0">
            <a:noAutofit/>
          </a:bodyPr>
          <a:lstStyle>
            <a:lvl1pPr marL="0" indent="0">
              <a:lnSpc>
                <a:spcPct val="100000"/>
              </a:lnSpc>
              <a:buNone/>
              <a:defRPr sz="2600" i="0">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1" name="Title 20">
            <a:extLst>
              <a:ext uri="{FF2B5EF4-FFF2-40B4-BE49-F238E27FC236}">
                <a16:creationId xmlns:a16="http://schemas.microsoft.com/office/drawing/2014/main" id="{387DD464-7266-284C-A5E7-229089DB4088}"/>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838043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1B3581-59D1-7444-9F35-DC6E3343B931}"/>
              </a:ext>
            </a:extLst>
          </p:cNvPr>
          <p:cNvCxnSpPr>
            <a:cxnSpLocks/>
          </p:cNvCxnSpPr>
          <p:nvPr/>
        </p:nvCxnSpPr>
        <p:spPr>
          <a:xfrm>
            <a:off x="461130" y="5519566"/>
            <a:ext cx="11269741" cy="0"/>
          </a:xfrm>
          <a:prstGeom prst="line">
            <a:avLst/>
          </a:prstGeom>
          <a:ln w="12700">
            <a:solidFill>
              <a:srgbClr val="00402B"/>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CAF7AC6E-34B5-9146-84F6-05638BFE4770}"/>
              </a:ext>
            </a:extLst>
          </p:cNvPr>
          <p:cNvPicPr>
            <a:picLocks noChangeAspect="1"/>
          </p:cNvPicPr>
          <p:nvPr/>
        </p:nvPicPr>
        <p:blipFill>
          <a:blip r:embed="rId2"/>
          <a:stretch>
            <a:fillRect/>
          </a:stretch>
        </p:blipFill>
        <p:spPr>
          <a:xfrm>
            <a:off x="9794930" y="5674613"/>
            <a:ext cx="1917366" cy="818875"/>
          </a:xfrm>
          <a:prstGeom prst="rect">
            <a:avLst/>
          </a:prstGeom>
        </p:spPr>
      </p:pic>
      <p:sp>
        <p:nvSpPr>
          <p:cNvPr id="18" name="Text Placeholder 17">
            <a:extLst>
              <a:ext uri="{FF2B5EF4-FFF2-40B4-BE49-F238E27FC236}">
                <a16:creationId xmlns:a16="http://schemas.microsoft.com/office/drawing/2014/main" id="{F04CF0F3-9D86-374A-8D4A-6E7696F2394A}"/>
              </a:ext>
            </a:extLst>
          </p:cNvPr>
          <p:cNvSpPr>
            <a:spLocks noGrp="1"/>
          </p:cNvSpPr>
          <p:nvPr>
            <p:ph type="body" sz="quarter" idx="10"/>
          </p:nvPr>
        </p:nvSpPr>
        <p:spPr>
          <a:xfrm>
            <a:off x="465138" y="6269038"/>
            <a:ext cx="8145462" cy="322262"/>
          </a:xfrm>
        </p:spPr>
        <p:txBody>
          <a:bodyPr lIns="0" tIns="0" rIns="0" bIns="0" anchor="t" anchorCtr="0">
            <a:noAutofit/>
          </a:bodyPr>
          <a:lstStyle>
            <a:lvl1pPr marL="0" indent="0">
              <a:lnSpc>
                <a:spcPct val="100000"/>
              </a:lnSpc>
              <a:buNone/>
              <a:defRPr sz="1400" i="1">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0" name="Text Placeholder 17">
            <a:extLst>
              <a:ext uri="{FF2B5EF4-FFF2-40B4-BE49-F238E27FC236}">
                <a16:creationId xmlns:a16="http://schemas.microsoft.com/office/drawing/2014/main" id="{49C1FD6C-D826-AE4F-A5A4-0D872791C34E}"/>
              </a:ext>
            </a:extLst>
          </p:cNvPr>
          <p:cNvSpPr>
            <a:spLocks noGrp="1"/>
          </p:cNvSpPr>
          <p:nvPr>
            <p:ph type="body" sz="quarter" idx="11"/>
          </p:nvPr>
        </p:nvSpPr>
        <p:spPr>
          <a:xfrm>
            <a:off x="465138" y="5824538"/>
            <a:ext cx="8145462" cy="322262"/>
          </a:xfrm>
        </p:spPr>
        <p:txBody>
          <a:bodyPr lIns="0" tIns="0" rIns="0" bIns="0" anchor="t" anchorCtr="0">
            <a:noAutofit/>
          </a:bodyPr>
          <a:lstStyle>
            <a:lvl1pPr marL="0" indent="0">
              <a:lnSpc>
                <a:spcPct val="100000"/>
              </a:lnSpc>
              <a:buNone/>
              <a:defRPr sz="2600" i="0">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1" name="Title 20">
            <a:extLst>
              <a:ext uri="{FF2B5EF4-FFF2-40B4-BE49-F238E27FC236}">
                <a16:creationId xmlns:a16="http://schemas.microsoft.com/office/drawing/2014/main" id="{387DD464-7266-284C-A5E7-229089DB4088}"/>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52775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1B3581-59D1-7444-9F35-DC6E3343B931}"/>
              </a:ext>
            </a:extLst>
          </p:cNvPr>
          <p:cNvCxnSpPr>
            <a:cxnSpLocks/>
          </p:cNvCxnSpPr>
          <p:nvPr/>
        </p:nvCxnSpPr>
        <p:spPr>
          <a:xfrm>
            <a:off x="461130" y="5519566"/>
            <a:ext cx="11269741" cy="0"/>
          </a:xfrm>
          <a:prstGeom prst="line">
            <a:avLst/>
          </a:prstGeom>
          <a:ln w="12700">
            <a:solidFill>
              <a:srgbClr val="00402B"/>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CAF7AC6E-34B5-9146-84F6-05638BFE4770}"/>
              </a:ext>
            </a:extLst>
          </p:cNvPr>
          <p:cNvPicPr>
            <a:picLocks noChangeAspect="1"/>
          </p:cNvPicPr>
          <p:nvPr/>
        </p:nvPicPr>
        <p:blipFill>
          <a:blip r:embed="rId2"/>
          <a:stretch>
            <a:fillRect/>
          </a:stretch>
        </p:blipFill>
        <p:spPr>
          <a:xfrm>
            <a:off x="9794930" y="5674613"/>
            <a:ext cx="1917366" cy="818875"/>
          </a:xfrm>
          <a:prstGeom prst="rect">
            <a:avLst/>
          </a:prstGeom>
        </p:spPr>
      </p:pic>
      <p:sp>
        <p:nvSpPr>
          <p:cNvPr id="18" name="Text Placeholder 17">
            <a:extLst>
              <a:ext uri="{FF2B5EF4-FFF2-40B4-BE49-F238E27FC236}">
                <a16:creationId xmlns:a16="http://schemas.microsoft.com/office/drawing/2014/main" id="{F04CF0F3-9D86-374A-8D4A-6E7696F2394A}"/>
              </a:ext>
            </a:extLst>
          </p:cNvPr>
          <p:cNvSpPr>
            <a:spLocks noGrp="1"/>
          </p:cNvSpPr>
          <p:nvPr>
            <p:ph type="body" sz="quarter" idx="10"/>
          </p:nvPr>
        </p:nvSpPr>
        <p:spPr>
          <a:xfrm>
            <a:off x="465138" y="6269038"/>
            <a:ext cx="8145462" cy="322262"/>
          </a:xfrm>
        </p:spPr>
        <p:txBody>
          <a:bodyPr lIns="0" tIns="0" rIns="0" bIns="0" anchor="t" anchorCtr="0">
            <a:noAutofit/>
          </a:bodyPr>
          <a:lstStyle>
            <a:lvl1pPr marL="0" indent="0">
              <a:lnSpc>
                <a:spcPct val="100000"/>
              </a:lnSpc>
              <a:buNone/>
              <a:defRPr sz="1400" i="1">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0" name="Text Placeholder 17">
            <a:extLst>
              <a:ext uri="{FF2B5EF4-FFF2-40B4-BE49-F238E27FC236}">
                <a16:creationId xmlns:a16="http://schemas.microsoft.com/office/drawing/2014/main" id="{49C1FD6C-D826-AE4F-A5A4-0D872791C34E}"/>
              </a:ext>
            </a:extLst>
          </p:cNvPr>
          <p:cNvSpPr>
            <a:spLocks noGrp="1"/>
          </p:cNvSpPr>
          <p:nvPr>
            <p:ph type="body" sz="quarter" idx="11"/>
          </p:nvPr>
        </p:nvSpPr>
        <p:spPr>
          <a:xfrm>
            <a:off x="465138" y="5824538"/>
            <a:ext cx="8145462" cy="322262"/>
          </a:xfrm>
        </p:spPr>
        <p:txBody>
          <a:bodyPr lIns="0" tIns="0" rIns="0" bIns="0" anchor="t" anchorCtr="0">
            <a:noAutofit/>
          </a:bodyPr>
          <a:lstStyle>
            <a:lvl1pPr marL="0" indent="0">
              <a:lnSpc>
                <a:spcPct val="100000"/>
              </a:lnSpc>
              <a:buNone/>
              <a:defRPr sz="2600" i="0">
                <a:solidFill>
                  <a:srgbClr val="00402B"/>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1" name="Title 20">
            <a:extLst>
              <a:ext uri="{FF2B5EF4-FFF2-40B4-BE49-F238E27FC236}">
                <a16:creationId xmlns:a16="http://schemas.microsoft.com/office/drawing/2014/main" id="{387DD464-7266-284C-A5E7-229089DB4088}"/>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4413863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1B3581-59D1-7444-9F35-DC6E3343B931}"/>
              </a:ext>
            </a:extLst>
          </p:cNvPr>
          <p:cNvCxnSpPr>
            <a:cxnSpLocks/>
          </p:cNvCxnSpPr>
          <p:nvPr/>
        </p:nvCxnSpPr>
        <p:spPr>
          <a:xfrm>
            <a:off x="461130" y="5519566"/>
            <a:ext cx="11269741" cy="0"/>
          </a:xfrm>
          <a:prstGeom prst="line">
            <a:avLst/>
          </a:prstGeom>
          <a:ln w="12700">
            <a:solidFill>
              <a:srgbClr val="00402B"/>
            </a:solidFill>
          </a:ln>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CAF7AC6E-34B5-9146-84F6-05638BFE4770}"/>
              </a:ext>
            </a:extLst>
          </p:cNvPr>
          <p:cNvPicPr>
            <a:picLocks noChangeAspect="1"/>
          </p:cNvPicPr>
          <p:nvPr/>
        </p:nvPicPr>
        <p:blipFill>
          <a:blip r:embed="rId2"/>
          <a:stretch>
            <a:fillRect/>
          </a:stretch>
        </p:blipFill>
        <p:spPr>
          <a:xfrm>
            <a:off x="9794930" y="5674613"/>
            <a:ext cx="1917366" cy="818875"/>
          </a:xfrm>
          <a:prstGeom prst="rect">
            <a:avLst/>
          </a:prstGeom>
        </p:spPr>
      </p:pic>
      <p:sp>
        <p:nvSpPr>
          <p:cNvPr id="18" name="Text Placeholder 17">
            <a:extLst>
              <a:ext uri="{FF2B5EF4-FFF2-40B4-BE49-F238E27FC236}">
                <a16:creationId xmlns:a16="http://schemas.microsoft.com/office/drawing/2014/main" id="{F04CF0F3-9D86-374A-8D4A-6E7696F2394A}"/>
              </a:ext>
            </a:extLst>
          </p:cNvPr>
          <p:cNvSpPr>
            <a:spLocks noGrp="1"/>
          </p:cNvSpPr>
          <p:nvPr>
            <p:ph type="body" sz="quarter" idx="10" hasCustomPrompt="1"/>
          </p:nvPr>
        </p:nvSpPr>
        <p:spPr>
          <a:xfrm>
            <a:off x="465138" y="6269038"/>
            <a:ext cx="8145462" cy="322262"/>
          </a:xfrm>
        </p:spPr>
        <p:txBody>
          <a:bodyPr lIns="0" tIns="0" rIns="0" bIns="0" anchor="t" anchorCtr="0">
            <a:noAutofit/>
          </a:bodyPr>
          <a:lstStyle>
            <a:lvl1pPr marL="0" indent="0">
              <a:lnSpc>
                <a:spcPct val="100000"/>
              </a:lnSpc>
              <a:buNone/>
              <a:defRPr sz="1200" i="1">
                <a:solidFill>
                  <a:srgbClr val="00402B"/>
                </a:solidFill>
                <a:latin typeface="Heveltica"/>
                <a:cs typeface="Arial" panose="020B0604020202020204" pitchFamily="34" charset="0"/>
              </a:defRPr>
            </a:lvl1pPr>
          </a:lstStyle>
          <a:p>
            <a:pPr lvl="0"/>
            <a:r>
              <a:rPr lang="en-US" dirty="0"/>
              <a:t>Co-Leader, Community Options Unit, Division of Health Services, Department of Social Services, State of Connecticut</a:t>
            </a:r>
          </a:p>
        </p:txBody>
      </p:sp>
      <p:sp>
        <p:nvSpPr>
          <p:cNvPr id="20" name="Text Placeholder 17">
            <a:extLst>
              <a:ext uri="{FF2B5EF4-FFF2-40B4-BE49-F238E27FC236}">
                <a16:creationId xmlns:a16="http://schemas.microsoft.com/office/drawing/2014/main" id="{49C1FD6C-D826-AE4F-A5A4-0D872791C34E}"/>
              </a:ext>
            </a:extLst>
          </p:cNvPr>
          <p:cNvSpPr>
            <a:spLocks noGrp="1"/>
          </p:cNvSpPr>
          <p:nvPr>
            <p:ph type="body" sz="quarter" idx="11" hasCustomPrompt="1"/>
          </p:nvPr>
        </p:nvSpPr>
        <p:spPr>
          <a:xfrm>
            <a:off x="465138" y="5824538"/>
            <a:ext cx="8145462" cy="219703"/>
          </a:xfrm>
        </p:spPr>
        <p:txBody>
          <a:bodyPr lIns="0" tIns="0" rIns="0" bIns="0" anchor="t" anchorCtr="0">
            <a:noAutofit/>
          </a:bodyPr>
          <a:lstStyle>
            <a:lvl1pPr marL="0" indent="0">
              <a:lnSpc>
                <a:spcPct val="100000"/>
              </a:lnSpc>
              <a:buNone/>
              <a:defRPr sz="1200" i="0">
                <a:solidFill>
                  <a:srgbClr val="00402B"/>
                </a:solidFill>
                <a:latin typeface="Helvetica" panose="020B0604020202020204" pitchFamily="34" charset="0"/>
                <a:cs typeface="Helvetica" panose="020B0604020202020204" pitchFamily="34" charset="0"/>
              </a:defRPr>
            </a:lvl1pPr>
          </a:lstStyle>
          <a:p>
            <a:pPr lvl="0"/>
            <a:r>
              <a:rPr lang="en-US" dirty="0"/>
              <a:t>Dawn Lambert</a:t>
            </a:r>
          </a:p>
        </p:txBody>
      </p:sp>
    </p:spTree>
    <p:extLst>
      <p:ext uri="{BB962C8B-B14F-4D97-AF65-F5344CB8AC3E}">
        <p14:creationId xmlns:p14="http://schemas.microsoft.com/office/powerpoint/2010/main" val="10616102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1372-C212-4AA8-9E52-BB50C8653A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5B324A-5E42-422D-B2F0-8B5F225AF7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18A8FA-ADBC-4EE6-B930-F7711CEB8513}"/>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9357B650-B91C-4182-A1FF-BFAC60B5DC4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AAD6208-4645-44F0-9B50-5AFD2F43C959}"/>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418125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B2D3E-59F3-4FF2-A5E8-14C3AC73A0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A99379-31CA-4F59-8633-7361851D5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90072F-4935-4DB1-8A72-B23C2A754E75}"/>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77B5262C-C24E-4A4C-9475-DBB1F52EA0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B1A036-72C1-48A8-8CF7-CEE70739980B}"/>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848597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itle 3"/>
          <p:cNvSpPr txBox="1">
            <a:spLocks/>
          </p:cNvSpPr>
          <p:nvPr/>
        </p:nvSpPr>
        <p:spPr>
          <a:xfrm>
            <a:off x="4576234" y="1616076"/>
            <a:ext cx="7615767" cy="2270125"/>
          </a:xfrm>
          <a:prstGeom prst="rect">
            <a:avLst/>
          </a:prstGeom>
          <a:solidFill>
            <a:schemeClr val="tx1">
              <a:lumMod val="85000"/>
              <a:lumOff val="15000"/>
            </a:schemeClr>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en-US" sz="1800" b="1" dirty="0">
              <a:solidFill>
                <a:srgbClr val="FFFF00"/>
              </a:solidFill>
              <a:effectLst>
                <a:outerShdw blurRad="38100" dist="38100" dir="2700000" algn="tl">
                  <a:srgbClr val="000000">
                    <a:alpha val="43137"/>
                  </a:srgbClr>
                </a:outerShdw>
              </a:effectLst>
            </a:endParaRPr>
          </a:p>
        </p:txBody>
      </p:sp>
      <p:sp>
        <p:nvSpPr>
          <p:cNvPr id="5" name="Title 3"/>
          <p:cNvSpPr txBox="1">
            <a:spLocks/>
          </p:cNvSpPr>
          <p:nvPr/>
        </p:nvSpPr>
        <p:spPr>
          <a:xfrm>
            <a:off x="1" y="1616076"/>
            <a:ext cx="4542367" cy="2270125"/>
          </a:xfrm>
          <a:prstGeom prst="rect">
            <a:avLst/>
          </a:prstGeom>
          <a:solidFill>
            <a:srgbClr val="2906A2"/>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en-US" sz="1800" b="1" dirty="0">
              <a:solidFill>
                <a:srgbClr val="FFFF00"/>
              </a:solidFill>
              <a:effectLst>
                <a:outerShdw blurRad="38100" dist="38100" dir="2700000" algn="tl">
                  <a:srgbClr val="000000">
                    <a:alpha val="43137"/>
                  </a:srgbClr>
                </a:outerShdw>
              </a:effectLst>
            </a:endParaRPr>
          </a:p>
        </p:txBody>
      </p:sp>
      <p:pic>
        <p:nvPicPr>
          <p:cNvPr id="6" name="Picture 7" descr="DSS LOGO vector difference"/>
          <p:cNvPicPr>
            <a:picLocks noChangeAspect="1" noChangeArrowheads="1"/>
          </p:cNvPicPr>
          <p:nvPr/>
        </p:nvPicPr>
        <p:blipFill>
          <a:blip r:embed="rId2"/>
          <a:srcRect/>
          <a:stretch>
            <a:fillRect/>
          </a:stretch>
        </p:blipFill>
        <p:spPr bwMode="auto">
          <a:xfrm>
            <a:off x="0" y="3098800"/>
            <a:ext cx="4267200" cy="787400"/>
          </a:xfrm>
          <a:prstGeom prst="rect">
            <a:avLst/>
          </a:prstGeom>
          <a:noFill/>
          <a:ln w="9525">
            <a:noFill/>
            <a:miter lim="800000"/>
            <a:headEnd/>
            <a:tailEnd/>
          </a:ln>
        </p:spPr>
      </p:pic>
      <p:sp>
        <p:nvSpPr>
          <p:cNvPr id="7" name="Rectangle 9"/>
          <p:cNvSpPr/>
          <p:nvPr/>
        </p:nvSpPr>
        <p:spPr>
          <a:xfrm>
            <a:off x="-16933" y="-103188"/>
            <a:ext cx="12208933" cy="169068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 name="Rectangle 10"/>
          <p:cNvSpPr/>
          <p:nvPr/>
        </p:nvSpPr>
        <p:spPr>
          <a:xfrm>
            <a:off x="-16933" y="3919538"/>
            <a:ext cx="12208933" cy="2971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 name="Title 1"/>
          <p:cNvSpPr>
            <a:spLocks noGrp="1"/>
          </p:cNvSpPr>
          <p:nvPr>
            <p:ph type="ctrTitle"/>
          </p:nvPr>
        </p:nvSpPr>
        <p:spPr>
          <a:xfrm>
            <a:off x="4576175" y="2130426"/>
            <a:ext cx="7615825" cy="800665"/>
          </a:xfrm>
          <a:noFill/>
        </p:spPr>
        <p:txBody>
          <a:bodyPr anchor="t"/>
          <a:lstStyle>
            <a:lvl1pPr algn="ctr">
              <a:defRPr sz="3200"/>
            </a:lvl1pPr>
          </a:lstStyle>
          <a:p>
            <a:r>
              <a:rPr lang="en-US"/>
              <a:t>Click to edit Master title style</a:t>
            </a:r>
            <a:endParaRPr lang="en-US" dirty="0"/>
          </a:p>
        </p:txBody>
      </p:sp>
      <p:sp>
        <p:nvSpPr>
          <p:cNvPr id="3" name="Subtitle 2"/>
          <p:cNvSpPr>
            <a:spLocks noGrp="1"/>
          </p:cNvSpPr>
          <p:nvPr>
            <p:ph type="subTitle" idx="1"/>
          </p:nvPr>
        </p:nvSpPr>
        <p:spPr>
          <a:xfrm>
            <a:off x="4576173" y="2983261"/>
            <a:ext cx="7615827" cy="877886"/>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10" name="Footer Placeholder 4"/>
          <p:cNvSpPr>
            <a:spLocks noGrp="1"/>
          </p:cNvSpPr>
          <p:nvPr>
            <p:ph type="ftr" sz="quarter" idx="11"/>
          </p:nvPr>
        </p:nvSpPr>
        <p:spPr/>
        <p:txBody>
          <a:bodyPr/>
          <a:lstStyle>
            <a:lvl1pPr>
              <a:defRPr/>
            </a:lvl1pPr>
          </a:lstStyle>
          <a:p>
            <a:endParaRPr lang="en-US" dirty="0"/>
          </a:p>
        </p:txBody>
      </p:sp>
      <p:sp>
        <p:nvSpPr>
          <p:cNvPr id="11"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28010224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44C73-BC2B-4FE8-8A26-C7C3632AC8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0E226F-A2AE-4CC3-863F-4F33EAE750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50C5B3-FB82-421F-9E44-48DE6095E52E}"/>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4F2224D5-A688-4EF5-88C4-B1D8F4ADB67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7622B6-A5D0-46B9-BE04-8975779A125E}"/>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32946738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238E4-8668-4775-86D8-C6E2062945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65BB70-A755-43F1-8E86-4741019DF5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76DFA6-3255-48D1-A2C7-E27E139F9A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3ADC7E-53CD-4F52-88DB-8F45D934F053}"/>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6" name="Footer Placeholder 5">
            <a:extLst>
              <a:ext uri="{FF2B5EF4-FFF2-40B4-BE49-F238E27FC236}">
                <a16:creationId xmlns:a16="http://schemas.microsoft.com/office/drawing/2014/main" id="{38C6DB46-D000-407F-979D-EE9EA430EB8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CE9D3E4-A38A-4049-9E46-E7EE0A364A62}"/>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8926517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F403D-182B-430D-80FA-2D172801B8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48794B-557E-4228-AA87-66A7663A2A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393C72-223F-458A-B8BA-05A270C9EC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74CD86-64AD-4732-A96A-7EDBE654D6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FF7030-2B93-4E04-B727-BF751C5465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3FC1A9-C24D-4613-9460-F69E28F41B9D}"/>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8" name="Footer Placeholder 7">
            <a:extLst>
              <a:ext uri="{FF2B5EF4-FFF2-40B4-BE49-F238E27FC236}">
                <a16:creationId xmlns:a16="http://schemas.microsoft.com/office/drawing/2014/main" id="{44DB3C5C-2952-47BE-9231-9F3BE94F886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689CA04-F213-44A4-AE0F-A0641FFC6295}"/>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658549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75E49-F9ED-4443-9382-100F7C41EA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FE9C1-B9BD-4AA8-8257-F37518DCF1DC}"/>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4" name="Footer Placeholder 3">
            <a:extLst>
              <a:ext uri="{FF2B5EF4-FFF2-40B4-BE49-F238E27FC236}">
                <a16:creationId xmlns:a16="http://schemas.microsoft.com/office/drawing/2014/main" id="{60A2B951-4215-486C-844F-F3F194A07E8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F78AD9A-BECF-47A5-B0E7-B7800696E2B7}"/>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42409476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A8B65C-6384-42F3-8773-49F283E93D13}"/>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3" name="Footer Placeholder 2">
            <a:extLst>
              <a:ext uri="{FF2B5EF4-FFF2-40B4-BE49-F238E27FC236}">
                <a16:creationId xmlns:a16="http://schemas.microsoft.com/office/drawing/2014/main" id="{89471C9C-F505-491B-B037-9F6A4C5012D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326C533-6AFF-4A5F-885A-A257FE1F6930}"/>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3887845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73768-610A-4301-96F3-08C6C830B2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F9F482-CC55-4D34-8A0F-3C6CFE7F4F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F7A6B1-4751-41FD-93F3-C184ED1BC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7E19ED-7A2F-49B5-ACEE-92D662C4D84F}"/>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6" name="Footer Placeholder 5">
            <a:extLst>
              <a:ext uri="{FF2B5EF4-FFF2-40B4-BE49-F238E27FC236}">
                <a16:creationId xmlns:a16="http://schemas.microsoft.com/office/drawing/2014/main" id="{DD547E80-AA03-4D30-836C-E8233EAED0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0B3071-FC1C-418D-8A38-053CA136F51F}"/>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16156445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15642-CC95-4E23-83FF-C479533509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F29A44-B408-4FF5-9D8F-4E816FAFE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E2AF0E3-CA73-47C1-8B3E-FB2A1B4EC1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53650-4AB8-457E-954C-844E6083691A}"/>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6" name="Footer Placeholder 5">
            <a:extLst>
              <a:ext uri="{FF2B5EF4-FFF2-40B4-BE49-F238E27FC236}">
                <a16:creationId xmlns:a16="http://schemas.microsoft.com/office/drawing/2014/main" id="{A54E8C12-BCD9-4EAB-A709-3CBBE06E787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9560B65-AE98-4A7D-B1A3-7A7BC5840374}"/>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25509752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0E28D-3DD2-4718-9D2C-F29D952F41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C81F1B-A1C3-409F-B5FF-82B36B0557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2CF578-1DB7-4ACF-BA11-E80BB8C52987}"/>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9E4370E7-4341-4E79-9ABC-82F694C1B9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35AB4A-E5E1-485A-B2D0-42701B4798E5}"/>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34276877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1B09E5-EEED-42A8-8DBD-1914EF8A88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E1A1AB-B46E-463D-9E2B-7A4F0FE6C4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77A957-59A7-4723-92BF-1FA8CA18A2FD}"/>
              </a:ext>
            </a:extLst>
          </p:cNvPr>
          <p:cNvSpPr>
            <a:spLocks noGrp="1"/>
          </p:cNvSpPr>
          <p:nvPr>
            <p:ph type="dt" sz="half" idx="10"/>
          </p:nvPr>
        </p:nvSpPr>
        <p:spPr/>
        <p:txBody>
          <a:body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0A6213C9-B930-48B6-8911-A14350C8D11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C03E5C-DC48-4503-87F6-5E55C1CE427E}"/>
              </a:ext>
            </a:extLst>
          </p:cNvPr>
          <p:cNvSpPr>
            <a:spLocks noGrp="1"/>
          </p:cNvSpPr>
          <p:nvPr>
            <p:ph type="sldNum" sz="quarter" idx="12"/>
          </p:nvPr>
        </p:nvSpPr>
        <p:spPr/>
        <p:txBody>
          <a:bodyPr/>
          <a:lstStyle/>
          <a:p>
            <a:fld id="{749B9B7C-4F01-454C-B522-151389636838}" type="slidenum">
              <a:rPr lang="en-US" smtClean="0"/>
              <a:t>‹#›</a:t>
            </a:fld>
            <a:endParaRPr lang="en-US" dirty="0"/>
          </a:p>
        </p:txBody>
      </p:sp>
    </p:spTree>
    <p:extLst>
      <p:ext uri="{BB962C8B-B14F-4D97-AF65-F5344CB8AC3E}">
        <p14:creationId xmlns:p14="http://schemas.microsoft.com/office/powerpoint/2010/main" val="2284211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b="1"/>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335476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544639"/>
            <a:ext cx="10363200" cy="1362075"/>
          </a:xfrm>
          <a:solidFill>
            <a:schemeClr val="accent1">
              <a:lumMod val="20000"/>
              <a:lumOff val="80000"/>
            </a:schemeClr>
          </a:solidFill>
        </p:spPr>
        <p:txBody>
          <a:bodyPr anchor="t"/>
          <a:lstStyle>
            <a:lvl1pPr algn="l">
              <a:defRPr sz="4000" b="1" u="none" cap="none">
                <a:solidFill>
                  <a:srgbClr val="2906A2"/>
                </a:solidFill>
                <a:effectLst/>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3990009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b="1"/>
            </a:lvl1pPr>
          </a:lstStyle>
          <a:p>
            <a:r>
              <a:rPr lang="en-US" dirty="0"/>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1435934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b="1"/>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2975800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DSS 2020">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b="1"/>
            </a:lvl1pPr>
          </a:lstStyle>
          <a:p>
            <a:r>
              <a:rPr lang="en-US" dirty="0"/>
              <a:t>Click to edit Master title style</a:t>
            </a:r>
          </a:p>
        </p:txBody>
      </p:sp>
      <p:sp>
        <p:nvSpPr>
          <p:cNvPr id="3"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1637804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4071690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334D2466-B8BE-4550-8BFA-A7068A017AD7}" type="datetimeFigureOut">
              <a:rPr lang="en-US" smtClean="0"/>
              <a:t>9/20/2022</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747246D2-F9CD-42D2-BCCD-BE6D96742C3A}" type="slidenum">
              <a:rPr lang="en-US" smtClean="0"/>
              <a:t>‹#›</a:t>
            </a:fld>
            <a:endParaRPr lang="en-US" dirty="0"/>
          </a:p>
        </p:txBody>
      </p:sp>
    </p:spTree>
    <p:extLst>
      <p:ext uri="{BB962C8B-B14F-4D97-AF65-F5344CB8AC3E}">
        <p14:creationId xmlns:p14="http://schemas.microsoft.com/office/powerpoint/2010/main" val="171047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939801"/>
            <a:ext cx="10972800" cy="5186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fld id="{334D2466-B8BE-4550-8BFA-A7068A017AD7}" type="datetimeFigureOut">
              <a:rPr lang="en-US" smtClean="0"/>
              <a:t>9/20/2022</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fld id="{747246D2-F9CD-42D2-BCCD-BE6D96742C3A}" type="slidenum">
              <a:rPr lang="en-US" smtClean="0"/>
              <a:t>‹#›</a:t>
            </a:fld>
            <a:endParaRPr lang="en-US" dirty="0"/>
          </a:p>
        </p:txBody>
      </p:sp>
      <p:sp>
        <p:nvSpPr>
          <p:cNvPr id="7" name="Rectangle 6"/>
          <p:cNvSpPr/>
          <p:nvPr/>
        </p:nvSpPr>
        <p:spPr>
          <a:xfrm>
            <a:off x="0" y="1"/>
            <a:ext cx="12192000" cy="798513"/>
          </a:xfrm>
          <a:prstGeom prst="rect">
            <a:avLst/>
          </a:prstGeom>
          <a:solidFill>
            <a:srgbClr val="2906A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pic>
        <p:nvPicPr>
          <p:cNvPr id="1031" name="Picture 8" descr="DSS LOGO vector difference"/>
          <p:cNvPicPr>
            <a:picLocks noChangeAspect="1" noChangeArrowheads="1"/>
          </p:cNvPicPr>
          <p:nvPr/>
        </p:nvPicPr>
        <p:blipFill>
          <a:blip r:embed="rId19"/>
          <a:srcRect/>
          <a:stretch>
            <a:fillRect/>
          </a:stretch>
        </p:blipFill>
        <p:spPr bwMode="auto">
          <a:xfrm>
            <a:off x="0" y="0"/>
            <a:ext cx="4267200" cy="787400"/>
          </a:xfrm>
          <a:prstGeom prst="rect">
            <a:avLst/>
          </a:prstGeom>
          <a:noFill/>
          <a:ln w="9525">
            <a:noFill/>
            <a:miter lim="800000"/>
            <a:headEnd/>
            <a:tailEnd/>
          </a:ln>
        </p:spPr>
      </p:pic>
      <p:cxnSp>
        <p:nvCxnSpPr>
          <p:cNvPr id="10" name="Straight Connector 9"/>
          <p:cNvCxnSpPr/>
          <p:nvPr/>
        </p:nvCxnSpPr>
        <p:spPr>
          <a:xfrm>
            <a:off x="984251" y="536575"/>
            <a:ext cx="11034183" cy="0"/>
          </a:xfrm>
          <a:prstGeom prst="line">
            <a:avLst/>
          </a:prstGeom>
          <a:ln w="25400">
            <a:solidFill>
              <a:srgbClr val="F0E018"/>
            </a:solidFill>
          </a:ln>
        </p:spPr>
        <p:style>
          <a:lnRef idx="1">
            <a:schemeClr val="accent1"/>
          </a:lnRef>
          <a:fillRef idx="0">
            <a:schemeClr val="accent1"/>
          </a:fillRef>
          <a:effectRef idx="0">
            <a:schemeClr val="accent1"/>
          </a:effectRef>
          <a:fontRef idx="minor">
            <a:schemeClr val="tx1"/>
          </a:fontRef>
        </p:style>
      </p:cxnSp>
      <p:sp>
        <p:nvSpPr>
          <p:cNvPr id="1033" name="Title Placeholder 1"/>
          <p:cNvSpPr>
            <a:spLocks noGrp="1"/>
          </p:cNvSpPr>
          <p:nvPr>
            <p:ph type="title"/>
          </p:nvPr>
        </p:nvSpPr>
        <p:spPr bwMode="auto">
          <a:xfrm>
            <a:off x="4165601" y="41276"/>
            <a:ext cx="7852833" cy="531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893989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rtl="0" eaLnBrk="1" fontAlgn="base" hangingPunct="1">
        <a:spcBef>
          <a:spcPct val="0"/>
        </a:spcBef>
        <a:spcAft>
          <a:spcPct val="0"/>
        </a:spcAft>
        <a:defRPr sz="2800" b="1" kern="1200">
          <a:solidFill>
            <a:srgbClr val="FFFF00"/>
          </a:solidFill>
          <a:latin typeface="+mj-lt"/>
          <a:ea typeface="+mj-ea"/>
          <a:cs typeface="+mj-cs"/>
        </a:defRPr>
      </a:lvl1pPr>
      <a:lvl2pPr algn="l" rtl="0" eaLnBrk="1" fontAlgn="base" hangingPunct="1">
        <a:spcBef>
          <a:spcPct val="0"/>
        </a:spcBef>
        <a:spcAft>
          <a:spcPct val="0"/>
        </a:spcAft>
        <a:defRPr sz="2800">
          <a:solidFill>
            <a:srgbClr val="FFFF00"/>
          </a:solidFill>
          <a:latin typeface="Calibri" pitchFamily="34" charset="0"/>
        </a:defRPr>
      </a:lvl2pPr>
      <a:lvl3pPr algn="l" rtl="0" eaLnBrk="1" fontAlgn="base" hangingPunct="1">
        <a:spcBef>
          <a:spcPct val="0"/>
        </a:spcBef>
        <a:spcAft>
          <a:spcPct val="0"/>
        </a:spcAft>
        <a:defRPr sz="2800">
          <a:solidFill>
            <a:srgbClr val="FFFF00"/>
          </a:solidFill>
          <a:latin typeface="Calibri" pitchFamily="34" charset="0"/>
        </a:defRPr>
      </a:lvl3pPr>
      <a:lvl4pPr algn="l" rtl="0" eaLnBrk="1" fontAlgn="base" hangingPunct="1">
        <a:spcBef>
          <a:spcPct val="0"/>
        </a:spcBef>
        <a:spcAft>
          <a:spcPct val="0"/>
        </a:spcAft>
        <a:defRPr sz="2800">
          <a:solidFill>
            <a:srgbClr val="FFFF00"/>
          </a:solidFill>
          <a:latin typeface="Calibri" pitchFamily="34" charset="0"/>
        </a:defRPr>
      </a:lvl4pPr>
      <a:lvl5pPr algn="l" rtl="0" eaLnBrk="1" fontAlgn="base" hangingPunct="1">
        <a:spcBef>
          <a:spcPct val="0"/>
        </a:spcBef>
        <a:spcAft>
          <a:spcPct val="0"/>
        </a:spcAft>
        <a:defRPr sz="2800">
          <a:solidFill>
            <a:srgbClr val="FFFF00"/>
          </a:solidFill>
          <a:latin typeface="Calibri" pitchFamily="34" charset="0"/>
        </a:defRPr>
      </a:lvl5pPr>
      <a:lvl6pPr marL="457200" algn="l" rtl="0" eaLnBrk="1" fontAlgn="base" hangingPunct="1">
        <a:spcBef>
          <a:spcPct val="0"/>
        </a:spcBef>
        <a:spcAft>
          <a:spcPct val="0"/>
        </a:spcAft>
        <a:defRPr sz="2800">
          <a:solidFill>
            <a:srgbClr val="FFFF00"/>
          </a:solidFill>
          <a:latin typeface="Calibri" pitchFamily="34" charset="0"/>
        </a:defRPr>
      </a:lvl6pPr>
      <a:lvl7pPr marL="914400" algn="l" rtl="0" eaLnBrk="1" fontAlgn="base" hangingPunct="1">
        <a:spcBef>
          <a:spcPct val="0"/>
        </a:spcBef>
        <a:spcAft>
          <a:spcPct val="0"/>
        </a:spcAft>
        <a:defRPr sz="2800">
          <a:solidFill>
            <a:srgbClr val="FFFF00"/>
          </a:solidFill>
          <a:latin typeface="Calibri" pitchFamily="34" charset="0"/>
        </a:defRPr>
      </a:lvl7pPr>
      <a:lvl8pPr marL="1371600" algn="l" rtl="0" eaLnBrk="1" fontAlgn="base" hangingPunct="1">
        <a:spcBef>
          <a:spcPct val="0"/>
        </a:spcBef>
        <a:spcAft>
          <a:spcPct val="0"/>
        </a:spcAft>
        <a:defRPr sz="2800">
          <a:solidFill>
            <a:srgbClr val="FFFF00"/>
          </a:solidFill>
          <a:latin typeface="Calibri" pitchFamily="34" charset="0"/>
        </a:defRPr>
      </a:lvl8pPr>
      <a:lvl9pPr marL="1828800" algn="l" rtl="0" eaLnBrk="1" fontAlgn="base" hangingPunct="1">
        <a:spcBef>
          <a:spcPct val="0"/>
        </a:spcBef>
        <a:spcAft>
          <a:spcPct val="0"/>
        </a:spcAft>
        <a:defRPr sz="2800">
          <a:solidFill>
            <a:srgbClr val="FFFF00"/>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2400" kern="1200">
          <a:solidFill>
            <a:srgbClr val="2906A2"/>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1E912D-4127-432D-9CF6-AD0AF3DBD4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820DF-6434-4983-8ED4-986CDC0620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3F035D-20F9-4289-BA90-C61D0F3020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F768F-2913-45B3-A3D6-DD9A6E746036}" type="datetimeFigureOut">
              <a:rPr lang="en-US" smtClean="0"/>
              <a:t>9/20/2022</a:t>
            </a:fld>
            <a:endParaRPr lang="en-US" dirty="0"/>
          </a:p>
        </p:txBody>
      </p:sp>
      <p:sp>
        <p:nvSpPr>
          <p:cNvPr id="5" name="Footer Placeholder 4">
            <a:extLst>
              <a:ext uri="{FF2B5EF4-FFF2-40B4-BE49-F238E27FC236}">
                <a16:creationId xmlns:a16="http://schemas.microsoft.com/office/drawing/2014/main" id="{01ABD7E8-30D2-40A9-8F8C-647734549D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79C8D54-7530-4508-86BD-B96CE23405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B9B7C-4F01-454C-B522-151389636838}" type="slidenum">
              <a:rPr lang="en-US" smtClean="0"/>
              <a:t>‹#›</a:t>
            </a:fld>
            <a:endParaRPr lang="en-US" dirty="0"/>
          </a:p>
        </p:txBody>
      </p:sp>
    </p:spTree>
    <p:extLst>
      <p:ext uri="{BB962C8B-B14F-4D97-AF65-F5344CB8AC3E}">
        <p14:creationId xmlns:p14="http://schemas.microsoft.com/office/powerpoint/2010/main" val="28493844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s://portal.ct.gov/DSS/Common-Elements/Home-and-Community-Based-Services"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file:///C:\Users\pearsona\AppData\Local\Microsoft\Windows\INetCache\Content.Outlook\JBKC61NN\Home%20|%20Informing%20the%20White%20House%20Conference%20(informingwhc.org)" TargetMode="External"/><Relationship Id="rId2" Type="http://schemas.openxmlformats.org/officeDocument/2006/relationships/hyperlink" Target="https://health.gov/our-work/nutrition-physical-activity/white-house-conference-hunger-nutrition-and-health/stakeholder-commitments" TargetMode="External"/><Relationship Id="rId1" Type="http://schemas.openxmlformats.org/officeDocument/2006/relationships/slideLayout" Target="../slideLayouts/slideLayout3.xml"/><Relationship Id="rId4" Type="http://schemas.openxmlformats.org/officeDocument/2006/relationships/hyperlink" Target="https://informingwhc.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www.milbank.org/news/a-major-shift-toward-home-based-care-is-underway-in-connecticuts-long-term-services-and-supports-program/" TargetMode="External"/><Relationship Id="rId2" Type="http://schemas.openxmlformats.org/officeDocument/2006/relationships/hyperlink" Target="https://portal.ct.gov/Office-of-the-Governor/News/Press-Releases/2021/09-2021/Governor-Lamont-Announces-Public-Private-Initiative-to-Address-Homelessness" TargetMode="External"/><Relationship Id="rId1" Type="http://schemas.openxmlformats.org/officeDocument/2006/relationships/slideLayout" Target="../slideLayouts/slideLayout5.xml"/><Relationship Id="rId4" Type="http://schemas.openxmlformats.org/officeDocument/2006/relationships/hyperlink" Target="http://www.ctchessdss.com/"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myplacect.org/learn/medicaid-informational-videos/" TargetMode="External"/><Relationship Id="rId2" Type="http://schemas.openxmlformats.org/officeDocument/2006/relationships/hyperlink" Target="https://www.myplacect.org/services-and-supports/financial-options/financial-tools/" TargetMode="External"/><Relationship Id="rId1" Type="http://schemas.openxmlformats.org/officeDocument/2006/relationships/slideLayout" Target="../slideLayouts/slideLayout3.xml"/><Relationship Id="rId4" Type="http://schemas.openxmlformats.org/officeDocument/2006/relationships/hyperlink" Target="https://portal.ct.gov/DSS/Health-And-Home-Care/Medicare-Savings-Program/Medicare-Savings-Progra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BA710-4D8C-47C0-8287-33E18CFD19C9}"/>
              </a:ext>
            </a:extLst>
          </p:cNvPr>
          <p:cNvSpPr>
            <a:spLocks noGrp="1"/>
          </p:cNvSpPr>
          <p:nvPr>
            <p:ph type="title"/>
          </p:nvPr>
        </p:nvSpPr>
        <p:spPr/>
        <p:txBody>
          <a:bodyPr/>
          <a:lstStyle/>
          <a:p>
            <a:pPr algn="ctr"/>
            <a:r>
              <a:rPr lang="en-US" dirty="0"/>
              <a:t>Medicaid Long Term Services &amp; Supports Rebalancing Updates</a:t>
            </a:r>
          </a:p>
        </p:txBody>
      </p:sp>
      <p:sp>
        <p:nvSpPr>
          <p:cNvPr id="3" name="Text Placeholder 2">
            <a:extLst>
              <a:ext uri="{FF2B5EF4-FFF2-40B4-BE49-F238E27FC236}">
                <a16:creationId xmlns:a16="http://schemas.microsoft.com/office/drawing/2014/main" id="{1DEC5289-C031-4828-9FDD-25A84AE3394D}"/>
              </a:ext>
            </a:extLst>
          </p:cNvPr>
          <p:cNvSpPr>
            <a:spLocks noGrp="1"/>
          </p:cNvSpPr>
          <p:nvPr>
            <p:ph type="body" idx="1"/>
          </p:nvPr>
        </p:nvSpPr>
        <p:spPr/>
        <p:txBody>
          <a:bodyPr/>
          <a:lstStyle/>
          <a:p>
            <a:pPr algn="ctr"/>
            <a:r>
              <a:rPr lang="en-US" dirty="0"/>
              <a:t>Department of Social Services (DSS) Community Options</a:t>
            </a:r>
          </a:p>
          <a:p>
            <a:pPr algn="ctr"/>
            <a:r>
              <a:rPr lang="en-US" dirty="0"/>
              <a:t>Money Follows the Person</a:t>
            </a:r>
          </a:p>
          <a:p>
            <a:pPr algn="ctr"/>
            <a:r>
              <a:rPr lang="en-US" dirty="0"/>
              <a:t>Strategy Group</a:t>
            </a:r>
          </a:p>
        </p:txBody>
      </p:sp>
    </p:spTree>
    <p:extLst>
      <p:ext uri="{BB962C8B-B14F-4D97-AF65-F5344CB8AC3E}">
        <p14:creationId xmlns:p14="http://schemas.microsoft.com/office/powerpoint/2010/main" val="4010707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20ECF-10B7-5834-9A00-C747C4543A6A}"/>
              </a:ext>
            </a:extLst>
          </p:cNvPr>
          <p:cNvSpPr>
            <a:spLocks noGrp="1"/>
          </p:cNvSpPr>
          <p:nvPr>
            <p:ph type="title"/>
          </p:nvPr>
        </p:nvSpPr>
        <p:spPr>
          <a:xfrm>
            <a:off x="6496599" y="-110596"/>
            <a:ext cx="5391150" cy="703264"/>
          </a:xfrm>
        </p:spPr>
        <p:txBody>
          <a:bodyPr>
            <a:normAutofit/>
          </a:bodyPr>
          <a:lstStyle/>
          <a:p>
            <a:pPr algn="r"/>
            <a:r>
              <a:rPr lang="en-US" sz="2800" b="1" dirty="0"/>
              <a:t>Presumptive </a:t>
            </a:r>
            <a:r>
              <a:rPr lang="en-US" sz="2800" dirty="0"/>
              <a:t>Eligibility</a:t>
            </a:r>
          </a:p>
        </p:txBody>
      </p:sp>
      <p:sp>
        <p:nvSpPr>
          <p:cNvPr id="3" name="Content Placeholder 2">
            <a:extLst>
              <a:ext uri="{FF2B5EF4-FFF2-40B4-BE49-F238E27FC236}">
                <a16:creationId xmlns:a16="http://schemas.microsoft.com/office/drawing/2014/main" id="{7F790132-F02F-02C6-6DDA-49138882B6B3}"/>
              </a:ext>
            </a:extLst>
          </p:cNvPr>
          <p:cNvSpPr>
            <a:spLocks noGrp="1"/>
          </p:cNvSpPr>
          <p:nvPr>
            <p:ph idx="1"/>
          </p:nvPr>
        </p:nvSpPr>
        <p:spPr>
          <a:xfrm>
            <a:off x="5029200" y="1085849"/>
            <a:ext cx="6326188" cy="5179483"/>
          </a:xfrm>
        </p:spPr>
        <p:txBody>
          <a:bodyPr>
            <a:normAutofit fontScale="85000" lnSpcReduction="20000"/>
          </a:bodyPr>
          <a:lstStyle/>
          <a:p>
            <a:r>
              <a:rPr lang="en-US" b="1" dirty="0"/>
              <a:t>Target population: </a:t>
            </a:r>
            <a:r>
              <a:rPr lang="en-US" dirty="0"/>
              <a:t>SHO Medicare Savings Program (MSP) members</a:t>
            </a:r>
          </a:p>
          <a:p>
            <a:r>
              <a:rPr lang="en-US" b="1" dirty="0"/>
              <a:t>We plan to look at:</a:t>
            </a:r>
          </a:p>
          <a:p>
            <a:pPr lvl="1"/>
            <a:r>
              <a:rPr lang="en-US" dirty="0"/>
              <a:t>Team coordination </a:t>
            </a:r>
          </a:p>
          <a:p>
            <a:pPr lvl="1"/>
            <a:r>
              <a:rPr lang="en-US" dirty="0"/>
              <a:t>PE Screening and Reliability of predictions</a:t>
            </a:r>
          </a:p>
          <a:p>
            <a:pPr lvl="1"/>
            <a:r>
              <a:rPr lang="en-US" dirty="0"/>
              <a:t>Timing of application to determination of HCBS</a:t>
            </a:r>
          </a:p>
          <a:p>
            <a:r>
              <a:rPr lang="en-US" b="1" dirty="0"/>
              <a:t>Resources:</a:t>
            </a:r>
          </a:p>
          <a:p>
            <a:pPr lvl="1"/>
            <a:r>
              <a:rPr lang="en-US" dirty="0"/>
              <a:t>Financial tools (MyPlaceCT)</a:t>
            </a:r>
          </a:p>
          <a:p>
            <a:pPr lvl="1"/>
            <a:r>
              <a:rPr lang="en-US" dirty="0"/>
              <a:t>Medicaid informational videos</a:t>
            </a:r>
          </a:p>
          <a:p>
            <a:pPr lvl="1"/>
            <a:r>
              <a:rPr lang="en-US" dirty="0"/>
              <a:t>Specially trained case managers</a:t>
            </a:r>
          </a:p>
          <a:p>
            <a:pPr lvl="1"/>
            <a:r>
              <a:rPr lang="en-US" dirty="0"/>
              <a:t>Coordination between CMs and financial eligibility staff</a:t>
            </a:r>
          </a:p>
        </p:txBody>
      </p:sp>
      <p:sp>
        <p:nvSpPr>
          <p:cNvPr id="7" name="Text Placeholder 6">
            <a:extLst>
              <a:ext uri="{FF2B5EF4-FFF2-40B4-BE49-F238E27FC236}">
                <a16:creationId xmlns:a16="http://schemas.microsoft.com/office/drawing/2014/main" id="{21A0607C-CEAE-C781-9927-5E6FD3153D17}"/>
              </a:ext>
            </a:extLst>
          </p:cNvPr>
          <p:cNvSpPr>
            <a:spLocks noGrp="1"/>
          </p:cNvSpPr>
          <p:nvPr>
            <p:ph type="body" sz="half" idx="2"/>
          </p:nvPr>
        </p:nvSpPr>
        <p:spPr>
          <a:xfrm>
            <a:off x="609601" y="1085849"/>
            <a:ext cx="4011084" cy="5040315"/>
          </a:xfrm>
        </p:spPr>
        <p:txBody>
          <a:bodyPr/>
          <a:lstStyle/>
          <a:p>
            <a:r>
              <a:rPr lang="en-US" sz="2800" dirty="0"/>
              <a:t>ARP 9817 initiative Supports at Home Option (SHO): establishing a mechanism to test and potentially pilot presumptive eligibility for Home and Community Based Services (HCBS)</a:t>
            </a:r>
          </a:p>
          <a:p>
            <a:endParaRPr lang="en-US" dirty="0"/>
          </a:p>
        </p:txBody>
      </p:sp>
    </p:spTree>
    <p:extLst>
      <p:ext uri="{BB962C8B-B14F-4D97-AF65-F5344CB8AC3E}">
        <p14:creationId xmlns:p14="http://schemas.microsoft.com/office/powerpoint/2010/main" val="371511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B4063-0BA0-4297-B1F3-85D2FA9FE7D7}"/>
              </a:ext>
            </a:extLst>
          </p:cNvPr>
          <p:cNvSpPr>
            <a:spLocks noGrp="1"/>
          </p:cNvSpPr>
          <p:nvPr>
            <p:ph type="title"/>
          </p:nvPr>
        </p:nvSpPr>
        <p:spPr/>
        <p:txBody>
          <a:bodyPr/>
          <a:lstStyle/>
          <a:p>
            <a:r>
              <a:rPr lang="en-US" dirty="0"/>
              <a:t>Supports at Home Option</a:t>
            </a:r>
            <a:br>
              <a:rPr lang="en-US" dirty="0"/>
            </a:br>
            <a:r>
              <a:rPr lang="en-US" dirty="0"/>
              <a:t>(SHO)</a:t>
            </a:r>
          </a:p>
        </p:txBody>
      </p:sp>
    </p:spTree>
    <p:extLst>
      <p:ext uri="{BB962C8B-B14F-4D97-AF65-F5344CB8AC3E}">
        <p14:creationId xmlns:p14="http://schemas.microsoft.com/office/powerpoint/2010/main" val="2767652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p:txBody>
          <a:bodyPr/>
          <a:lstStyle/>
          <a:p>
            <a:pPr algn="r"/>
            <a:r>
              <a:rPr lang="en-US" dirty="0"/>
              <a:t>SHO (Supports at Home Option) </a:t>
            </a:r>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a:xfrm>
            <a:off x="609600" y="939801"/>
            <a:ext cx="10972800" cy="5722256"/>
          </a:xfrm>
        </p:spPr>
        <p:txBody>
          <a:bodyPr/>
          <a:lstStyle/>
          <a:p>
            <a:r>
              <a:rPr lang="en-US" dirty="0">
                <a:solidFill>
                  <a:schemeClr val="tx1"/>
                </a:solidFill>
              </a:rPr>
              <a:t>ARPA funded benefits expansion for Medicare Savings Program participants</a:t>
            </a:r>
          </a:p>
          <a:p>
            <a:pPr lvl="1"/>
            <a:r>
              <a:rPr lang="en-US" sz="2200" dirty="0">
                <a:solidFill>
                  <a:schemeClr val="tx1"/>
                </a:solidFill>
              </a:rPr>
              <a:t>Aiming to reduce unnecessary reliance on Medicaid and paid supports, to reduce signs of depression, and to increase quality of life.</a:t>
            </a:r>
          </a:p>
          <a:p>
            <a:pPr lvl="1"/>
            <a:r>
              <a:rPr lang="en-US" sz="2200" dirty="0">
                <a:solidFill>
                  <a:schemeClr val="tx1"/>
                </a:solidFill>
              </a:rPr>
              <a:t>Providing caregiver assessment, dementia supports, care coordination, respite services, and training to the unpaid caregivers.  </a:t>
            </a:r>
          </a:p>
          <a:p>
            <a:r>
              <a:rPr lang="en-US" sz="2200" dirty="0"/>
              <a:t>SHO Requirements</a:t>
            </a:r>
          </a:p>
          <a:p>
            <a:pPr marL="914400" lvl="1" indent="-457200">
              <a:buFont typeface="+mj-lt"/>
              <a:buAutoNum type="arabicPeriod"/>
            </a:pPr>
            <a:r>
              <a:rPr lang="en-US" sz="2200" dirty="0"/>
              <a:t>Active on Medicare Savings Program (MSP)</a:t>
            </a:r>
          </a:p>
          <a:p>
            <a:pPr marL="914400" lvl="1" indent="-457200">
              <a:buFont typeface="+mj-lt"/>
              <a:buAutoNum type="arabicPeriod"/>
            </a:pPr>
            <a:r>
              <a:rPr lang="en-US" sz="2200" dirty="0"/>
              <a:t>At risk of short-term nursing home placement requiring assistance with 1 or 2 critical needs</a:t>
            </a:r>
          </a:p>
          <a:p>
            <a:pPr marL="514350" indent="-457200"/>
            <a:r>
              <a:rPr lang="en-US" sz="2200" dirty="0"/>
              <a:t>SHO services</a:t>
            </a:r>
          </a:p>
        </p:txBody>
      </p:sp>
      <p:sp>
        <p:nvSpPr>
          <p:cNvPr id="12" name="Rectangle 11">
            <a:extLst>
              <a:ext uri="{FF2B5EF4-FFF2-40B4-BE49-F238E27FC236}">
                <a16:creationId xmlns:a16="http://schemas.microsoft.com/office/drawing/2014/main" id="{B5245046-7138-46A5-8BED-5B282E766968}"/>
              </a:ext>
            </a:extLst>
          </p:cNvPr>
          <p:cNvSpPr/>
          <p:nvPr/>
        </p:nvSpPr>
        <p:spPr>
          <a:xfrm>
            <a:off x="4570019" y="4977148"/>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 Informal caregiver supports</a:t>
            </a:r>
          </a:p>
          <a:p>
            <a:pPr algn="ctr"/>
            <a:r>
              <a:rPr lang="en-US" dirty="0"/>
              <a:t>(COPE/ Care4Caregivers)</a:t>
            </a:r>
          </a:p>
        </p:txBody>
      </p:sp>
      <p:sp>
        <p:nvSpPr>
          <p:cNvPr id="14" name="Rectangle 13">
            <a:extLst>
              <a:ext uri="{FF2B5EF4-FFF2-40B4-BE49-F238E27FC236}">
                <a16:creationId xmlns:a16="http://schemas.microsoft.com/office/drawing/2014/main" id="{44B71674-819C-4564-AAA3-5C77612B9FA3}"/>
              </a:ext>
            </a:extLst>
          </p:cNvPr>
          <p:cNvSpPr/>
          <p:nvPr/>
        </p:nvSpPr>
        <p:spPr>
          <a:xfrm>
            <a:off x="1124198" y="4975170"/>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 Case management</a:t>
            </a:r>
          </a:p>
        </p:txBody>
      </p:sp>
      <p:sp>
        <p:nvSpPr>
          <p:cNvPr id="15" name="Rectangle 14">
            <a:extLst>
              <a:ext uri="{FF2B5EF4-FFF2-40B4-BE49-F238E27FC236}">
                <a16:creationId xmlns:a16="http://schemas.microsoft.com/office/drawing/2014/main" id="{8D0BE90E-CDA0-49D1-A2FB-966FCAFDD1A0}"/>
              </a:ext>
            </a:extLst>
          </p:cNvPr>
          <p:cNvSpPr/>
          <p:nvPr/>
        </p:nvSpPr>
        <p:spPr>
          <a:xfrm>
            <a:off x="1124198" y="5784598"/>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 CAPABLE</a:t>
            </a:r>
          </a:p>
        </p:txBody>
      </p:sp>
      <p:sp>
        <p:nvSpPr>
          <p:cNvPr id="16" name="Rectangle 15">
            <a:extLst>
              <a:ext uri="{FF2B5EF4-FFF2-40B4-BE49-F238E27FC236}">
                <a16:creationId xmlns:a16="http://schemas.microsoft.com/office/drawing/2014/main" id="{404AFAE4-A18B-4034-8CDD-A387802E8532}"/>
              </a:ext>
            </a:extLst>
          </p:cNvPr>
          <p:cNvSpPr/>
          <p:nvPr/>
        </p:nvSpPr>
        <p:spPr>
          <a:xfrm>
            <a:off x="4563093" y="5766800"/>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 Environmental Adaptation</a:t>
            </a:r>
          </a:p>
        </p:txBody>
      </p:sp>
      <p:sp>
        <p:nvSpPr>
          <p:cNvPr id="17" name="Rectangle 16">
            <a:extLst>
              <a:ext uri="{FF2B5EF4-FFF2-40B4-BE49-F238E27FC236}">
                <a16:creationId xmlns:a16="http://schemas.microsoft.com/office/drawing/2014/main" id="{908DE889-01B1-487D-8CBB-9FF7E304C7C3}"/>
              </a:ext>
            </a:extLst>
          </p:cNvPr>
          <p:cNvSpPr/>
          <p:nvPr/>
        </p:nvSpPr>
        <p:spPr>
          <a:xfrm>
            <a:off x="7995057" y="4971154"/>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 Respite care</a:t>
            </a:r>
          </a:p>
        </p:txBody>
      </p:sp>
      <p:sp>
        <p:nvSpPr>
          <p:cNvPr id="18" name="Rectangle 17">
            <a:extLst>
              <a:ext uri="{FF2B5EF4-FFF2-40B4-BE49-F238E27FC236}">
                <a16:creationId xmlns:a16="http://schemas.microsoft.com/office/drawing/2014/main" id="{32D4862A-D63C-4708-BBD5-F3EEBAF22CB5}"/>
              </a:ext>
            </a:extLst>
          </p:cNvPr>
          <p:cNvSpPr/>
          <p:nvPr/>
        </p:nvSpPr>
        <p:spPr>
          <a:xfrm>
            <a:off x="8016831" y="5764821"/>
            <a:ext cx="3255820" cy="646331"/>
          </a:xfrm>
          <a:prstGeom prst="rect">
            <a:avLst/>
          </a:prstGeom>
          <a:solidFill>
            <a:srgbClr val="2906A2"/>
          </a:solidFill>
          <a:ln>
            <a:solidFill>
              <a:srgbClr val="2906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 </a:t>
            </a:r>
            <a:r>
              <a:rPr lang="en-US" sz="1800" dirty="0"/>
              <a:t>Assistive Technology</a:t>
            </a:r>
          </a:p>
        </p:txBody>
      </p:sp>
    </p:spTree>
    <p:extLst>
      <p:ext uri="{BB962C8B-B14F-4D97-AF65-F5344CB8AC3E}">
        <p14:creationId xmlns:p14="http://schemas.microsoft.com/office/powerpoint/2010/main" val="2956099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03D35-93C8-4246-B7FB-BF1DE5AEC7F0}"/>
              </a:ext>
            </a:extLst>
          </p:cNvPr>
          <p:cNvSpPr>
            <a:spLocks noGrp="1"/>
          </p:cNvSpPr>
          <p:nvPr>
            <p:ph type="title"/>
          </p:nvPr>
        </p:nvSpPr>
        <p:spPr/>
        <p:txBody>
          <a:bodyPr/>
          <a:lstStyle/>
          <a:p>
            <a:r>
              <a:rPr lang="en-US" dirty="0"/>
              <a:t>Community First Choice</a:t>
            </a:r>
            <a:br>
              <a:rPr lang="en-US" dirty="0"/>
            </a:br>
            <a:r>
              <a:rPr lang="en-US" dirty="0"/>
              <a:t>(CFC)</a:t>
            </a:r>
          </a:p>
        </p:txBody>
      </p:sp>
    </p:spTree>
    <p:extLst>
      <p:ext uri="{BB962C8B-B14F-4D97-AF65-F5344CB8AC3E}">
        <p14:creationId xmlns:p14="http://schemas.microsoft.com/office/powerpoint/2010/main" val="3127022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p:txBody>
          <a:bodyPr/>
          <a:lstStyle/>
          <a:p>
            <a:r>
              <a:rPr lang="en-US" dirty="0"/>
              <a:t>CFC Workforce</a:t>
            </a:r>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a:xfrm>
            <a:off x="609600" y="939801"/>
            <a:ext cx="10972800" cy="5876923"/>
          </a:xfrm>
        </p:spPr>
        <p:txBody>
          <a:bodyPr/>
          <a:lstStyle/>
          <a:p>
            <a:r>
              <a:rPr lang="en-US" u="sng" dirty="0"/>
              <a:t>CFC Enrollment</a:t>
            </a:r>
          </a:p>
          <a:p>
            <a:pPr marL="0" indent="0">
              <a:buNone/>
            </a:pPr>
            <a:endParaRPr lang="en-US" u="sng" dirty="0"/>
          </a:p>
          <a:p>
            <a:pPr marL="0" indent="0">
              <a:buNone/>
            </a:pPr>
            <a:endParaRPr lang="en-US" u="sng" dirty="0"/>
          </a:p>
          <a:p>
            <a:pPr marL="0" indent="0">
              <a:buNone/>
            </a:pPr>
            <a:endParaRPr lang="en-US" u="sng" dirty="0"/>
          </a:p>
          <a:p>
            <a:pPr marL="0" indent="0">
              <a:buNone/>
            </a:pPr>
            <a:endParaRPr lang="en-US" u="sng" dirty="0"/>
          </a:p>
          <a:p>
            <a:pPr marL="0" indent="0">
              <a:buNone/>
            </a:pPr>
            <a:endParaRPr lang="en-US" u="sng" dirty="0"/>
          </a:p>
          <a:p>
            <a:pPr marL="0" indent="0">
              <a:buNone/>
            </a:pPr>
            <a:endParaRPr lang="en-US" u="sng" dirty="0"/>
          </a:p>
          <a:p>
            <a:pPr marL="0" indent="0">
              <a:buNone/>
            </a:pPr>
            <a:endParaRPr lang="en-US" u="sng" dirty="0"/>
          </a:p>
          <a:p>
            <a:r>
              <a:rPr lang="en-US" u="sng" dirty="0"/>
              <a:t>Employer Toolkit</a:t>
            </a:r>
          </a:p>
          <a:p>
            <a:endParaRPr lang="en-US" sz="1000" u="sng" dirty="0"/>
          </a:p>
          <a:p>
            <a:r>
              <a:rPr lang="en-US" dirty="0"/>
              <a:t>Reviewing for member goals and outstanding employer needs for Home Modifications and Assisted Technology Adaptations.</a:t>
            </a:r>
          </a:p>
          <a:p>
            <a:endParaRPr lang="en-US" sz="1000" dirty="0"/>
          </a:p>
          <a:p>
            <a:r>
              <a:rPr lang="en-US" dirty="0"/>
              <a:t>New PCA Rates Updated July 2022.</a:t>
            </a:r>
          </a:p>
          <a:p>
            <a:endParaRPr lang="en-US" sz="1000" dirty="0"/>
          </a:p>
          <a:p>
            <a:pPr marL="0" indent="0">
              <a:buNone/>
            </a:pPr>
            <a:endParaRPr lang="en-US" dirty="0"/>
          </a:p>
        </p:txBody>
      </p:sp>
      <p:pic>
        <p:nvPicPr>
          <p:cNvPr id="5" name="Picture 4">
            <a:extLst>
              <a:ext uri="{FF2B5EF4-FFF2-40B4-BE49-F238E27FC236}">
                <a16:creationId xmlns:a16="http://schemas.microsoft.com/office/drawing/2014/main" id="{0465FAED-E999-46E7-A7FB-F984B58C0732}"/>
              </a:ext>
            </a:extLst>
          </p:cNvPr>
          <p:cNvPicPr>
            <a:picLocks noChangeAspect="1"/>
          </p:cNvPicPr>
          <p:nvPr/>
        </p:nvPicPr>
        <p:blipFill>
          <a:blip r:embed="rId2"/>
          <a:stretch>
            <a:fillRect/>
          </a:stretch>
        </p:blipFill>
        <p:spPr>
          <a:xfrm>
            <a:off x="2636768" y="1397638"/>
            <a:ext cx="3243034" cy="2641127"/>
          </a:xfrm>
          <a:prstGeom prst="rect">
            <a:avLst/>
          </a:prstGeom>
        </p:spPr>
      </p:pic>
      <p:pic>
        <p:nvPicPr>
          <p:cNvPr id="7" name="Picture 6">
            <a:extLst>
              <a:ext uri="{FF2B5EF4-FFF2-40B4-BE49-F238E27FC236}">
                <a16:creationId xmlns:a16="http://schemas.microsoft.com/office/drawing/2014/main" id="{62D4533F-7101-4E9C-8ACE-0C35B79476CA}"/>
              </a:ext>
            </a:extLst>
          </p:cNvPr>
          <p:cNvPicPr>
            <a:picLocks noChangeAspect="1"/>
          </p:cNvPicPr>
          <p:nvPr/>
        </p:nvPicPr>
        <p:blipFill>
          <a:blip r:embed="rId3"/>
          <a:stretch>
            <a:fillRect/>
          </a:stretch>
        </p:blipFill>
        <p:spPr>
          <a:xfrm>
            <a:off x="6478454" y="1195757"/>
            <a:ext cx="3208419" cy="3100616"/>
          </a:xfrm>
          <a:prstGeom prst="rect">
            <a:avLst/>
          </a:prstGeom>
        </p:spPr>
      </p:pic>
      <p:sp>
        <p:nvSpPr>
          <p:cNvPr id="6" name="TextBox 5">
            <a:extLst>
              <a:ext uri="{FF2B5EF4-FFF2-40B4-BE49-F238E27FC236}">
                <a16:creationId xmlns:a16="http://schemas.microsoft.com/office/drawing/2014/main" id="{511B1842-D5A8-48DF-9011-90461CA862E2}"/>
              </a:ext>
            </a:extLst>
          </p:cNvPr>
          <p:cNvSpPr txBox="1"/>
          <p:nvPr/>
        </p:nvSpPr>
        <p:spPr>
          <a:xfrm>
            <a:off x="443345" y="6508947"/>
            <a:ext cx="11305309" cy="261610"/>
          </a:xfrm>
          <a:prstGeom prst="rect">
            <a:avLst/>
          </a:prstGeom>
          <a:noFill/>
        </p:spPr>
        <p:txBody>
          <a:bodyPr wrap="square" rtlCol="0">
            <a:spAutoFit/>
          </a:bodyPr>
          <a:lstStyle/>
          <a:p>
            <a:pPr algn="ctr"/>
            <a:r>
              <a:rPr lang="en-US" sz="1100" dirty="0"/>
              <a:t>ABI: Acquired Brain Injury   PCA: Personal Care Assistant   CHCPE: CT Home Care Program for Elders   DDS: Department of Developmental Services</a:t>
            </a:r>
          </a:p>
        </p:txBody>
      </p:sp>
    </p:spTree>
    <p:extLst>
      <p:ext uri="{BB962C8B-B14F-4D97-AF65-F5344CB8AC3E}">
        <p14:creationId xmlns:p14="http://schemas.microsoft.com/office/powerpoint/2010/main" val="201083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1F336-6D9D-4DA0-B790-5CFA8BAE9670}"/>
              </a:ext>
            </a:extLst>
          </p:cNvPr>
          <p:cNvSpPr>
            <a:spLocks noGrp="1"/>
          </p:cNvSpPr>
          <p:nvPr>
            <p:ph type="title"/>
          </p:nvPr>
        </p:nvSpPr>
        <p:spPr/>
        <p:txBody>
          <a:bodyPr/>
          <a:lstStyle/>
          <a:p>
            <a:r>
              <a:rPr lang="en-US" dirty="0"/>
              <a:t>CFC Workforce</a:t>
            </a:r>
          </a:p>
        </p:txBody>
      </p:sp>
      <p:sp>
        <p:nvSpPr>
          <p:cNvPr id="3" name="Content Placeholder 2">
            <a:extLst>
              <a:ext uri="{FF2B5EF4-FFF2-40B4-BE49-F238E27FC236}">
                <a16:creationId xmlns:a16="http://schemas.microsoft.com/office/drawing/2014/main" id="{BA83FEDE-FB38-4C84-8B8D-6E82810F989E}"/>
              </a:ext>
            </a:extLst>
          </p:cNvPr>
          <p:cNvSpPr>
            <a:spLocks noGrp="1"/>
          </p:cNvSpPr>
          <p:nvPr>
            <p:ph idx="1"/>
          </p:nvPr>
        </p:nvSpPr>
        <p:spPr>
          <a:xfrm>
            <a:off x="609600" y="939801"/>
            <a:ext cx="10972800" cy="5567877"/>
          </a:xfrm>
        </p:spPr>
        <p:txBody>
          <a:bodyPr>
            <a:normAutofit fontScale="92500"/>
          </a:bodyPr>
          <a:lstStyle/>
          <a:p>
            <a:r>
              <a:rPr lang="en-US" u="sng" dirty="0"/>
              <a:t>New PCA Employment Network Website </a:t>
            </a:r>
            <a:r>
              <a:rPr lang="en-US" dirty="0"/>
              <a:t>(admin partnership with the Department of Developmental Services).</a:t>
            </a:r>
          </a:p>
          <a:p>
            <a:endParaRPr lang="en-US" sz="1000" dirty="0"/>
          </a:p>
          <a:p>
            <a:r>
              <a:rPr lang="en-US" dirty="0"/>
              <a:t>Based heavily on principles of Person-Centeredness and Equity focused on matching Employer needs with relevant local Employees.</a:t>
            </a:r>
          </a:p>
          <a:p>
            <a:endParaRPr lang="en-US" sz="1000" dirty="0"/>
          </a:p>
          <a:p>
            <a:r>
              <a:rPr lang="en-US" dirty="0"/>
              <a:t>Biweekly Planning Group Design and Planning Meetings.</a:t>
            </a:r>
          </a:p>
          <a:p>
            <a:endParaRPr lang="en-US" sz="1000" dirty="0"/>
          </a:p>
          <a:p>
            <a:r>
              <a:rPr lang="en-US" dirty="0"/>
              <a:t>Identified 10 Outcomes (Universal Design, Marketing, Recruitment, Stakeholder Collaboration, Training Curriculum, Customer Service, Quality Assurance, Information Platform (with equity resources), Emergency Pool, Employer-specific Supports) with Individual Measures and Timelines for Implementation.</a:t>
            </a:r>
          </a:p>
          <a:p>
            <a:endParaRPr lang="en-US" sz="1000" dirty="0"/>
          </a:p>
          <a:p>
            <a:r>
              <a:rPr lang="en-US" dirty="0"/>
              <a:t>Request for Proposal process underway with tentative contract launch: 10/1/22.</a:t>
            </a:r>
          </a:p>
          <a:p>
            <a:endParaRPr lang="en-US" sz="1000" dirty="0"/>
          </a:p>
          <a:p>
            <a:r>
              <a:rPr lang="en-US" dirty="0"/>
              <a:t>Website to be fully functional and accessible tentatively 3/1/23. </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72419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5A4F1-2BF5-42B8-B7ED-8A925DE36B10}"/>
              </a:ext>
            </a:extLst>
          </p:cNvPr>
          <p:cNvSpPr>
            <a:spLocks noGrp="1"/>
          </p:cNvSpPr>
          <p:nvPr>
            <p:ph type="title"/>
          </p:nvPr>
        </p:nvSpPr>
        <p:spPr/>
        <p:txBody>
          <a:bodyPr/>
          <a:lstStyle/>
          <a:p>
            <a:r>
              <a:rPr lang="en-US" dirty="0"/>
              <a:t>CFC Workforce</a:t>
            </a:r>
          </a:p>
        </p:txBody>
      </p:sp>
      <p:sp>
        <p:nvSpPr>
          <p:cNvPr id="3" name="Content Placeholder 2">
            <a:extLst>
              <a:ext uri="{FF2B5EF4-FFF2-40B4-BE49-F238E27FC236}">
                <a16:creationId xmlns:a16="http://schemas.microsoft.com/office/drawing/2014/main" id="{103359DB-D654-40FA-8A2C-D747301A3001}"/>
              </a:ext>
            </a:extLst>
          </p:cNvPr>
          <p:cNvSpPr>
            <a:spLocks noGrp="1"/>
          </p:cNvSpPr>
          <p:nvPr>
            <p:ph idx="1"/>
          </p:nvPr>
        </p:nvSpPr>
        <p:spPr/>
        <p:txBody>
          <a:bodyPr>
            <a:normAutofit fontScale="92500" lnSpcReduction="10000"/>
          </a:bodyPr>
          <a:lstStyle/>
          <a:p>
            <a:r>
              <a:rPr lang="en-US" u="sng" dirty="0"/>
              <a:t>Support &amp; Planning (S&amp;P) Coaches Registry Pool </a:t>
            </a:r>
          </a:p>
          <a:p>
            <a:endParaRPr lang="en-US" sz="1000" dirty="0"/>
          </a:p>
          <a:p>
            <a:r>
              <a:rPr lang="en-US" dirty="0"/>
              <a:t>Support to employers with Self-Directedness (exercise of employer choices, autonomy, and dignity through: Goal Setting, Person Centered Planning and Coaching) on Electronic Visit Verification (EVV), Environmental Modifications, Assistive Technology, and overall CFC.</a:t>
            </a:r>
          </a:p>
          <a:p>
            <a:endParaRPr lang="en-US" sz="1000" dirty="0"/>
          </a:p>
          <a:p>
            <a:r>
              <a:rPr lang="en-US" dirty="0"/>
              <a:t>Newly Registered S&amp;Ps: Personal Centered Planning Training held 8/24/22 (24 attendees receiving Certificates of Completion).</a:t>
            </a:r>
          </a:p>
          <a:p>
            <a:endParaRPr lang="en-US" sz="1000" dirty="0"/>
          </a:p>
          <a:p>
            <a:r>
              <a:rPr lang="en-US" dirty="0"/>
              <a:t>Recruitment Strategy (Mass Approach-Allied to Homemaker Companion Agencies; Direct Approach-Outreach to agencies)</a:t>
            </a:r>
          </a:p>
          <a:p>
            <a:endParaRPr lang="en-US" sz="1000" dirty="0"/>
          </a:p>
          <a:p>
            <a:r>
              <a:rPr lang="en-US" dirty="0"/>
              <a:t>Recruitment and enrollment targeting Agencies and current PCAs (document to be sent to workforce).</a:t>
            </a:r>
          </a:p>
          <a:p>
            <a:endParaRPr lang="en-US" sz="1000" dirty="0"/>
          </a:p>
          <a:p>
            <a:r>
              <a:rPr lang="en-US" dirty="0"/>
              <a:t>O'Donnell Marketing Firm targeting providers to enroll them as a support and planning coach providers (to obtain status having gone through process).</a:t>
            </a:r>
          </a:p>
          <a:p>
            <a:endParaRPr lang="en-US" dirty="0"/>
          </a:p>
          <a:p>
            <a:endParaRPr lang="en-US" sz="1000" dirty="0"/>
          </a:p>
          <a:p>
            <a:endParaRPr lang="en-US" dirty="0"/>
          </a:p>
        </p:txBody>
      </p:sp>
    </p:spTree>
    <p:extLst>
      <p:ext uri="{BB962C8B-B14F-4D97-AF65-F5344CB8AC3E}">
        <p14:creationId xmlns:p14="http://schemas.microsoft.com/office/powerpoint/2010/main" val="633151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2DB84-00D0-4897-8AA3-18140FC4612C}"/>
              </a:ext>
            </a:extLst>
          </p:cNvPr>
          <p:cNvSpPr>
            <a:spLocks noGrp="1"/>
          </p:cNvSpPr>
          <p:nvPr>
            <p:ph type="title"/>
          </p:nvPr>
        </p:nvSpPr>
        <p:spPr/>
        <p:txBody>
          <a:bodyPr/>
          <a:lstStyle/>
          <a:p>
            <a:r>
              <a:rPr lang="en-US" dirty="0"/>
              <a:t>Racial Health Equity</a:t>
            </a:r>
          </a:p>
        </p:txBody>
      </p:sp>
      <p:sp>
        <p:nvSpPr>
          <p:cNvPr id="3" name="Content Placeholder 2">
            <a:extLst>
              <a:ext uri="{FF2B5EF4-FFF2-40B4-BE49-F238E27FC236}">
                <a16:creationId xmlns:a16="http://schemas.microsoft.com/office/drawing/2014/main" id="{A2D3A8AA-6E59-4D01-9DD2-F7560AF8A980}"/>
              </a:ext>
            </a:extLst>
          </p:cNvPr>
          <p:cNvSpPr>
            <a:spLocks noGrp="1"/>
          </p:cNvSpPr>
          <p:nvPr>
            <p:ph idx="1"/>
          </p:nvPr>
        </p:nvSpPr>
        <p:spPr/>
        <p:txBody>
          <a:bodyPr/>
          <a:lstStyle/>
          <a:p>
            <a:r>
              <a:rPr lang="en-US" u="sng" dirty="0"/>
              <a:t>Trauma Informed Care Racial Equity Lens Initiative</a:t>
            </a:r>
            <a:r>
              <a:rPr lang="en-US" dirty="0"/>
              <a:t> (PCA &amp; Employer Support Strategies)</a:t>
            </a:r>
          </a:p>
          <a:p>
            <a:endParaRPr lang="en-US" sz="1000" dirty="0"/>
          </a:p>
          <a:p>
            <a:r>
              <a:rPr lang="en-US" dirty="0"/>
              <a:t>Targeted Learning Collaborative Racial Justice Champions Trainings (first wave by 10/22).</a:t>
            </a:r>
          </a:p>
          <a:p>
            <a:endParaRPr lang="en-US" sz="1000" dirty="0"/>
          </a:p>
          <a:p>
            <a:r>
              <a:rPr lang="en-US" dirty="0"/>
              <a:t>Targeted Training Modules (partnership with DSS Organizational and Skill Development).</a:t>
            </a:r>
          </a:p>
          <a:p>
            <a:endParaRPr lang="en-US" sz="1000" dirty="0"/>
          </a:p>
          <a:p>
            <a:r>
              <a:rPr lang="en-US" dirty="0"/>
              <a:t>Monthly Diversity Equity Inclusion Newsletter (currently to Unit staff, to be included on DSS MyPlaceCT and Employment Network Websites).</a:t>
            </a:r>
          </a:p>
          <a:p>
            <a:endParaRPr lang="en-US" sz="1000" dirty="0"/>
          </a:p>
          <a:p>
            <a:r>
              <a:rPr lang="en-US" dirty="0"/>
              <a:t>Resource Library</a:t>
            </a:r>
          </a:p>
          <a:p>
            <a:endParaRPr lang="en-US" sz="1000" dirty="0"/>
          </a:p>
          <a:p>
            <a:r>
              <a:rPr lang="en-US" dirty="0"/>
              <a:t>Future Employer Support Strategy Development</a:t>
            </a:r>
          </a:p>
          <a:p>
            <a:endParaRPr lang="en-US" dirty="0"/>
          </a:p>
          <a:p>
            <a:endParaRPr lang="en-US" dirty="0"/>
          </a:p>
        </p:txBody>
      </p:sp>
    </p:spTree>
    <p:extLst>
      <p:ext uri="{BB962C8B-B14F-4D97-AF65-F5344CB8AC3E}">
        <p14:creationId xmlns:p14="http://schemas.microsoft.com/office/powerpoint/2010/main" val="850137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95EDF-C2B0-4C12-8088-F6448B2379A4}"/>
              </a:ext>
            </a:extLst>
          </p:cNvPr>
          <p:cNvSpPr>
            <a:spLocks noGrp="1"/>
          </p:cNvSpPr>
          <p:nvPr>
            <p:ph type="title"/>
          </p:nvPr>
        </p:nvSpPr>
        <p:spPr/>
        <p:txBody>
          <a:bodyPr/>
          <a:lstStyle/>
          <a:p>
            <a:r>
              <a:rPr lang="en-US" sz="4000" dirty="0"/>
              <a:t>Health Information Exchange and Value Based Payments</a:t>
            </a:r>
            <a:endParaRPr lang="en-US" dirty="0"/>
          </a:p>
        </p:txBody>
      </p:sp>
    </p:spTree>
    <p:extLst>
      <p:ext uri="{BB962C8B-B14F-4D97-AF65-F5344CB8AC3E}">
        <p14:creationId xmlns:p14="http://schemas.microsoft.com/office/powerpoint/2010/main" val="1009438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p:txBody>
          <a:bodyPr/>
          <a:lstStyle/>
          <a:p>
            <a:r>
              <a:rPr lang="en-US" sz="2200" dirty="0"/>
              <a:t>Health Information Exchange and Value Based Payments</a:t>
            </a:r>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a:xfrm>
            <a:off x="609600" y="1097280"/>
            <a:ext cx="10972800" cy="5552902"/>
          </a:xfrm>
        </p:spPr>
        <p:txBody>
          <a:bodyPr/>
          <a:lstStyle/>
          <a:p>
            <a:pPr marL="0" indent="0">
              <a:buNone/>
            </a:pPr>
            <a:r>
              <a:rPr lang="en-US" sz="1800" dirty="0">
                <a:solidFill>
                  <a:srgbClr val="0A0A0A"/>
                </a:solidFill>
                <a:effectLst/>
                <a:latin typeface="Helvetica" panose="020B0604020202020204" pitchFamily="34" charset="0"/>
                <a:ea typeface="Calibri" panose="020F0502020204030204" pitchFamily="34" charset="0"/>
                <a:cs typeface="Calibri" panose="020F0502020204030204" pitchFamily="34" charset="0"/>
              </a:rPr>
              <a:t>To improve Medicaid client health outcomes the Connecticut Home and Community-Based Services (HCBS) American Rescue Plan Act (ARPA) Program aims to create and sustain a value-based fee-for-service delivery model by providing whole-person care through incentive payments to HCBS providers based on clearly defined outcomes. </a:t>
            </a:r>
            <a:r>
              <a:rPr lang="en-US" sz="1800" dirty="0">
                <a:solidFill>
                  <a:srgbClr val="000000"/>
                </a:solidFill>
                <a:effectLst/>
                <a:latin typeface="Helvetica" panose="020B060402020202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r>
              <a:rPr lang="en-US" dirty="0"/>
              <a:t>The providers will be expected to reach certain benchmarks that include two primary components: entering into data sharing agreements with the Health Information Exchange (CONNIE) and participating in DSS provided Racial Equity trainings.</a:t>
            </a:r>
          </a:p>
          <a:p>
            <a:r>
              <a:rPr lang="en-US" dirty="0"/>
              <a:t>CONNIE’s purpose is to create a platform to support health care delivery, quality, safety, and value for Connecticut healthcare organizations, providers, and residents.</a:t>
            </a:r>
          </a:p>
          <a:p>
            <a:r>
              <a:rPr lang="en-US" dirty="0"/>
              <a:t>With successful completion of the quarterly benchmarks, HCBS providers will receive a 1% supplemental payment.</a:t>
            </a:r>
          </a:p>
          <a:p>
            <a:pPr marL="0" indent="0">
              <a:buNone/>
            </a:pPr>
            <a:endParaRPr lang="en-US" u="sng" dirty="0">
              <a:solidFill>
                <a:srgbClr val="0563C1"/>
              </a:solidFill>
              <a:effectLst/>
              <a:ea typeface="Calibri" panose="020F0502020204030204" pitchFamily="34" charset="0"/>
              <a:cs typeface="Calibri" panose="020F0502020204030204" pitchFamily="34" charset="0"/>
              <a:hlinkClick r:id="rId2"/>
            </a:endParaRPr>
          </a:p>
          <a:p>
            <a:pPr marL="0" indent="0" algn="ctr">
              <a:buNone/>
            </a:pPr>
            <a:r>
              <a:rPr lang="en-US" u="sng" dirty="0">
                <a:solidFill>
                  <a:srgbClr val="0563C1"/>
                </a:solidFill>
                <a:effectLst/>
                <a:ea typeface="Calibri" panose="020F0502020204030204" pitchFamily="34" charset="0"/>
                <a:cs typeface="Calibri" panose="020F0502020204030204" pitchFamily="34" charset="0"/>
                <a:hlinkClick r:id="rId2"/>
              </a:rPr>
              <a:t>Home and Community Based Services (ct.gov)</a:t>
            </a:r>
            <a:endParaRPr lang="en-US" sz="3200" dirty="0"/>
          </a:p>
        </p:txBody>
      </p:sp>
    </p:spTree>
    <p:extLst>
      <p:ext uri="{BB962C8B-B14F-4D97-AF65-F5344CB8AC3E}">
        <p14:creationId xmlns:p14="http://schemas.microsoft.com/office/powerpoint/2010/main" val="3427962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C5C7-1699-4AF2-AA2F-66F93EE71DA4}"/>
              </a:ext>
            </a:extLst>
          </p:cNvPr>
          <p:cNvSpPr>
            <a:spLocks noGrp="1"/>
          </p:cNvSpPr>
          <p:nvPr>
            <p:ph type="title"/>
          </p:nvPr>
        </p:nvSpPr>
        <p:spPr/>
        <p:txBody>
          <a:bodyPr/>
          <a:lstStyle/>
          <a:p>
            <a:r>
              <a:rPr lang="en-US" dirty="0"/>
              <a:t>Presenters</a:t>
            </a:r>
          </a:p>
        </p:txBody>
      </p:sp>
      <p:sp>
        <p:nvSpPr>
          <p:cNvPr id="4" name="Slide Number Placeholder 3">
            <a:extLst>
              <a:ext uri="{FF2B5EF4-FFF2-40B4-BE49-F238E27FC236}">
                <a16:creationId xmlns:a16="http://schemas.microsoft.com/office/drawing/2014/main" id="{8DF87ED9-605E-4AFA-A2FD-D518F5B62870}"/>
              </a:ext>
            </a:extLst>
          </p:cNvPr>
          <p:cNvSpPr>
            <a:spLocks noGrp="1"/>
          </p:cNvSpPr>
          <p:nvPr>
            <p:ph type="sldNum" sz="quarter" idx="12"/>
          </p:nvPr>
        </p:nvSpPr>
        <p:spPr/>
        <p:txBody>
          <a:bodyPr/>
          <a:lstStyle/>
          <a:p>
            <a:fld id="{5F74020D-E143-44DF-84D6-81DC526F02A4}" type="slidenum">
              <a:rPr lang="en-US" smtClean="0"/>
              <a:pPr/>
              <a:t>2</a:t>
            </a:fld>
            <a:endParaRPr lang="en-US" dirty="0"/>
          </a:p>
        </p:txBody>
      </p:sp>
      <p:graphicFrame>
        <p:nvGraphicFramePr>
          <p:cNvPr id="8" name="Diagram 7">
            <a:extLst>
              <a:ext uri="{FF2B5EF4-FFF2-40B4-BE49-F238E27FC236}">
                <a16:creationId xmlns:a16="http://schemas.microsoft.com/office/drawing/2014/main" id="{5BF1250E-8142-4FE3-98BA-F43773D23EB3}"/>
              </a:ext>
            </a:extLst>
          </p:cNvPr>
          <p:cNvGraphicFramePr/>
          <p:nvPr>
            <p:extLst>
              <p:ext uri="{D42A27DB-BD31-4B8C-83A1-F6EECF244321}">
                <p14:modId xmlns:p14="http://schemas.microsoft.com/office/powerpoint/2010/main" val="2236060767"/>
              </p:ext>
            </p:extLst>
          </p:nvPr>
        </p:nvGraphicFramePr>
        <p:xfrm>
          <a:off x="3717758" y="811131"/>
          <a:ext cx="4756484" cy="5910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4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CHESS</a:t>
            </a:r>
            <a:br>
              <a:rPr lang="en-US" dirty="0"/>
            </a:br>
            <a:r>
              <a:rPr lang="en-US" sz="2000" dirty="0"/>
              <a:t>(Connecticut Housing Engagement and Supports Services)</a:t>
            </a:r>
          </a:p>
        </p:txBody>
      </p:sp>
      <p:sp>
        <p:nvSpPr>
          <p:cNvPr id="3" name="Slide Number Placeholder 2"/>
          <p:cNvSpPr>
            <a:spLocks noGrp="1"/>
          </p:cNvSpPr>
          <p:nvPr>
            <p:ph type="sldNum" sz="quarter" idx="12"/>
          </p:nvPr>
        </p:nvSpPr>
        <p:spPr/>
        <p:txBody>
          <a:bodyPr/>
          <a:lstStyle/>
          <a:p>
            <a:pPr>
              <a:defRPr/>
            </a:pPr>
            <a:fld id="{149C2571-02F4-4B8D-948F-906E4252C2FE}" type="slidenum">
              <a:rPr lang="en-US" smtClean="0">
                <a:solidFill>
                  <a:prstClr val="black">
                    <a:tint val="75000"/>
                  </a:prstClr>
                </a:solidFill>
              </a:rPr>
              <a:pPr>
                <a:defRPr/>
              </a:pPr>
              <a:t>20</a:t>
            </a:fld>
            <a:endParaRPr lang="en-US" dirty="0">
              <a:solidFill>
                <a:prstClr val="black">
                  <a:tint val="75000"/>
                </a:prstClr>
              </a:solidFill>
            </a:endParaRPr>
          </a:p>
        </p:txBody>
      </p:sp>
    </p:spTree>
    <p:extLst>
      <p:ext uri="{BB962C8B-B14F-4D97-AF65-F5344CB8AC3E}">
        <p14:creationId xmlns:p14="http://schemas.microsoft.com/office/powerpoint/2010/main" val="650256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711D2-2F2B-CCBF-D68E-83BB7DA5106A}"/>
              </a:ext>
            </a:extLst>
          </p:cNvPr>
          <p:cNvSpPr>
            <a:spLocks noGrp="1"/>
          </p:cNvSpPr>
          <p:nvPr>
            <p:ph type="title"/>
          </p:nvPr>
        </p:nvSpPr>
        <p:spPr/>
        <p:txBody>
          <a:bodyPr/>
          <a:lstStyle/>
          <a:p>
            <a:r>
              <a:rPr lang="en-US" dirty="0"/>
              <a:t>CHESS</a:t>
            </a:r>
          </a:p>
        </p:txBody>
      </p:sp>
      <p:sp>
        <p:nvSpPr>
          <p:cNvPr id="8" name="Content Placeholder 7">
            <a:extLst>
              <a:ext uri="{FF2B5EF4-FFF2-40B4-BE49-F238E27FC236}">
                <a16:creationId xmlns:a16="http://schemas.microsoft.com/office/drawing/2014/main" id="{2F41F9F5-1907-BBAC-1202-2D3EEDBD9B08}"/>
              </a:ext>
            </a:extLst>
          </p:cNvPr>
          <p:cNvSpPr>
            <a:spLocks noGrp="1"/>
          </p:cNvSpPr>
          <p:nvPr>
            <p:ph sz="half" idx="1"/>
          </p:nvPr>
        </p:nvSpPr>
        <p:spPr/>
        <p:txBody>
          <a:bodyPr>
            <a:normAutofit lnSpcReduction="10000"/>
          </a:bodyPr>
          <a:lstStyle/>
          <a:p>
            <a:r>
              <a:rPr lang="en-US" dirty="0"/>
              <a:t>New Home and Community Based Services Medicaid entitlement</a:t>
            </a:r>
          </a:p>
          <a:p>
            <a:r>
              <a:rPr lang="en-US" dirty="0"/>
              <a:t>CHESS combines Medicaid services, supportive housing benefits, and non-Medicaid housing subsidies</a:t>
            </a:r>
          </a:p>
          <a:p>
            <a:r>
              <a:rPr lang="en-US" dirty="0"/>
              <a:t>Aims to achieve housing stability, improved health, and community integration and life satisfaction</a:t>
            </a:r>
          </a:p>
          <a:p>
            <a:endParaRPr lang="en-US" dirty="0"/>
          </a:p>
        </p:txBody>
      </p:sp>
      <p:sp>
        <p:nvSpPr>
          <p:cNvPr id="9" name="Content Placeholder 8">
            <a:extLst>
              <a:ext uri="{FF2B5EF4-FFF2-40B4-BE49-F238E27FC236}">
                <a16:creationId xmlns:a16="http://schemas.microsoft.com/office/drawing/2014/main" id="{1ADB822E-997A-F461-FD9D-85A3304C89C9}"/>
              </a:ext>
            </a:extLst>
          </p:cNvPr>
          <p:cNvSpPr>
            <a:spLocks noGrp="1"/>
          </p:cNvSpPr>
          <p:nvPr>
            <p:ph sz="half" idx="2"/>
          </p:nvPr>
        </p:nvSpPr>
        <p:spPr/>
        <p:txBody>
          <a:bodyPr/>
          <a:lstStyle/>
          <a:p>
            <a:r>
              <a:rPr lang="en-US" dirty="0"/>
              <a:t>Celebrated 1-year 08/2022!</a:t>
            </a:r>
          </a:p>
          <a:p>
            <a:r>
              <a:rPr lang="en-US" dirty="0"/>
              <a:t>Over 2300 applicants</a:t>
            </a:r>
          </a:p>
          <a:p>
            <a:r>
              <a:rPr lang="en-US" dirty="0"/>
              <a:t>49 people in housing</a:t>
            </a:r>
          </a:p>
        </p:txBody>
      </p:sp>
      <p:sp>
        <p:nvSpPr>
          <p:cNvPr id="5" name="Slide Number Placeholder 4">
            <a:extLst>
              <a:ext uri="{FF2B5EF4-FFF2-40B4-BE49-F238E27FC236}">
                <a16:creationId xmlns:a16="http://schemas.microsoft.com/office/drawing/2014/main" id="{8284FAB1-0155-3055-ECF2-A1E63579BE94}"/>
              </a:ext>
            </a:extLst>
          </p:cNvPr>
          <p:cNvSpPr>
            <a:spLocks noGrp="1"/>
          </p:cNvSpPr>
          <p:nvPr>
            <p:ph type="sldNum" sz="quarter" idx="12"/>
          </p:nvPr>
        </p:nvSpPr>
        <p:spPr/>
        <p:txBody>
          <a:bodyPr/>
          <a:lstStyle/>
          <a:p>
            <a:fld id="{5F74020D-E143-44DF-84D6-81DC526F02A4}" type="slidenum">
              <a:rPr lang="en-US" smtClean="0"/>
              <a:pPr/>
              <a:t>21</a:t>
            </a:fld>
            <a:endParaRPr lang="en-US" dirty="0"/>
          </a:p>
        </p:txBody>
      </p:sp>
    </p:spTree>
    <p:extLst>
      <p:ext uri="{BB962C8B-B14F-4D97-AF65-F5344CB8AC3E}">
        <p14:creationId xmlns:p14="http://schemas.microsoft.com/office/powerpoint/2010/main" val="2757702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CHESS Program Information</a:t>
            </a:r>
          </a:p>
        </p:txBody>
      </p:sp>
      <p:sp>
        <p:nvSpPr>
          <p:cNvPr id="5" name="Text Placeholder 4">
            <a:extLst>
              <a:ext uri="{FF2B5EF4-FFF2-40B4-BE49-F238E27FC236}">
                <a16:creationId xmlns:a16="http://schemas.microsoft.com/office/drawing/2014/main" id="{EA4CF3C7-D778-64EA-D42A-F697786CB574}"/>
              </a:ext>
            </a:extLst>
          </p:cNvPr>
          <p:cNvSpPr>
            <a:spLocks noGrp="1"/>
          </p:cNvSpPr>
          <p:nvPr>
            <p:ph type="body" idx="1"/>
          </p:nvPr>
        </p:nvSpPr>
        <p:spPr/>
        <p:txBody>
          <a:bodyPr/>
          <a:lstStyle/>
          <a:p>
            <a:r>
              <a:rPr lang="en-US" dirty="0"/>
              <a:t>Requirements	</a:t>
            </a:r>
          </a:p>
        </p:txBody>
      </p:sp>
      <p:sp>
        <p:nvSpPr>
          <p:cNvPr id="3" name="Content Placeholder 2"/>
          <p:cNvSpPr>
            <a:spLocks noGrp="1"/>
          </p:cNvSpPr>
          <p:nvPr>
            <p:ph sz="half" idx="2"/>
          </p:nvPr>
        </p:nvSpPr>
        <p:spPr/>
        <p:txBody>
          <a:bodyPr/>
          <a:lstStyle/>
          <a:p>
            <a:r>
              <a:rPr lang="en-US" dirty="0"/>
              <a:t>Active HUSKY A, C, and D</a:t>
            </a:r>
          </a:p>
          <a:p>
            <a:r>
              <a:rPr lang="en-US" dirty="0"/>
              <a:t>Be 18 years or older</a:t>
            </a:r>
          </a:p>
          <a:p>
            <a:r>
              <a:rPr lang="en-US" dirty="0"/>
              <a:t>Have a Behavioral Health Diagnosis</a:t>
            </a:r>
          </a:p>
          <a:p>
            <a:r>
              <a:rPr lang="en-US" dirty="0"/>
              <a:t>Meet the needs-based criteria*:</a:t>
            </a:r>
          </a:p>
          <a:p>
            <a:pPr lvl="1"/>
            <a:r>
              <a:rPr lang="en-US" dirty="0"/>
              <a:t>Homeless, or at risk of homelessness*</a:t>
            </a:r>
          </a:p>
          <a:p>
            <a:pPr lvl="1"/>
            <a:r>
              <a:rPr lang="en-US" dirty="0"/>
              <a:t>Have a Modified Charlson Comorbidity Index score of 4 or more</a:t>
            </a:r>
          </a:p>
          <a:p>
            <a:pPr lvl="1"/>
            <a:r>
              <a:rPr lang="en-US" dirty="0"/>
              <a:t>Have at least 2 critical needs</a:t>
            </a:r>
          </a:p>
          <a:p>
            <a:pPr lvl="1"/>
            <a:endParaRPr lang="en-US" dirty="0"/>
          </a:p>
        </p:txBody>
      </p:sp>
      <p:sp>
        <p:nvSpPr>
          <p:cNvPr id="6" name="Text Placeholder 5">
            <a:extLst>
              <a:ext uri="{FF2B5EF4-FFF2-40B4-BE49-F238E27FC236}">
                <a16:creationId xmlns:a16="http://schemas.microsoft.com/office/drawing/2014/main" id="{1D73D6BB-2AF3-EA01-E06A-F5721ABE4E4C}"/>
              </a:ext>
            </a:extLst>
          </p:cNvPr>
          <p:cNvSpPr>
            <a:spLocks noGrp="1"/>
          </p:cNvSpPr>
          <p:nvPr>
            <p:ph type="body" sz="quarter" idx="3"/>
          </p:nvPr>
        </p:nvSpPr>
        <p:spPr/>
        <p:txBody>
          <a:bodyPr/>
          <a:lstStyle/>
          <a:p>
            <a:r>
              <a:rPr lang="en-US" dirty="0"/>
              <a:t>Services</a:t>
            </a:r>
          </a:p>
        </p:txBody>
      </p:sp>
      <p:sp>
        <p:nvSpPr>
          <p:cNvPr id="7" name="Content Placeholder 6">
            <a:extLst>
              <a:ext uri="{FF2B5EF4-FFF2-40B4-BE49-F238E27FC236}">
                <a16:creationId xmlns:a16="http://schemas.microsoft.com/office/drawing/2014/main" id="{AC466B0F-99DD-0F6E-5B79-2BBF5D6E8847}"/>
              </a:ext>
            </a:extLst>
          </p:cNvPr>
          <p:cNvSpPr>
            <a:spLocks noGrp="1"/>
          </p:cNvSpPr>
          <p:nvPr>
            <p:ph sz="quarter" idx="4"/>
          </p:nvPr>
        </p:nvSpPr>
        <p:spPr/>
        <p:txBody>
          <a:bodyPr/>
          <a:lstStyle/>
          <a:p>
            <a:r>
              <a:rPr lang="en-US" dirty="0"/>
              <a:t>Care plan development and monitoring</a:t>
            </a:r>
          </a:p>
          <a:p>
            <a:r>
              <a:rPr lang="en-US" dirty="0"/>
              <a:t>Pre-tenancy Supports</a:t>
            </a:r>
          </a:p>
          <a:p>
            <a:r>
              <a:rPr lang="en-US" dirty="0"/>
              <a:t>Tenancy-Sustaining Supports</a:t>
            </a:r>
          </a:p>
          <a:p>
            <a:r>
              <a:rPr lang="en-US" dirty="0"/>
              <a:t>Non-medical transportation</a:t>
            </a:r>
          </a:p>
          <a:p>
            <a:endParaRPr lang="en-US" dirty="0"/>
          </a:p>
        </p:txBody>
      </p:sp>
      <p:sp>
        <p:nvSpPr>
          <p:cNvPr id="4" name="Slide Number Placeholder 3"/>
          <p:cNvSpPr>
            <a:spLocks noGrp="1"/>
          </p:cNvSpPr>
          <p:nvPr>
            <p:ph type="sldNum" sz="quarter" idx="12"/>
          </p:nvPr>
        </p:nvSpPr>
        <p:spPr/>
        <p:txBody>
          <a:bodyPr/>
          <a:lstStyle/>
          <a:p>
            <a:fld id="{7F62CC02-F079-4113-84A4-15FB3E8B1198}" type="slidenum">
              <a:rPr lang="en-US" smtClean="0"/>
              <a:pPr/>
              <a:t>22</a:t>
            </a:fld>
            <a:endParaRPr lang="en-US" dirty="0"/>
          </a:p>
        </p:txBody>
      </p:sp>
    </p:spTree>
    <p:extLst>
      <p:ext uri="{BB962C8B-B14F-4D97-AF65-F5344CB8AC3E}">
        <p14:creationId xmlns:p14="http://schemas.microsoft.com/office/powerpoint/2010/main" val="1653566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FE9D7-CECC-40D8-A44C-F8A8640CF7FB}"/>
              </a:ext>
            </a:extLst>
          </p:cNvPr>
          <p:cNvSpPr>
            <a:spLocks noGrp="1"/>
          </p:cNvSpPr>
          <p:nvPr>
            <p:ph type="title"/>
          </p:nvPr>
        </p:nvSpPr>
        <p:spPr/>
        <p:txBody>
          <a:bodyPr/>
          <a:lstStyle/>
          <a:p>
            <a:r>
              <a:rPr lang="en-US" dirty="0"/>
              <a:t>Assistive Technology</a:t>
            </a:r>
          </a:p>
        </p:txBody>
      </p:sp>
    </p:spTree>
    <p:extLst>
      <p:ext uri="{BB962C8B-B14F-4D97-AF65-F5344CB8AC3E}">
        <p14:creationId xmlns:p14="http://schemas.microsoft.com/office/powerpoint/2010/main" val="232699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p:txBody>
          <a:bodyPr/>
          <a:lstStyle/>
          <a:p>
            <a:r>
              <a:rPr lang="en-US" dirty="0"/>
              <a:t>Assistive Technology in Subsidized Housing</a:t>
            </a:r>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p:txBody>
          <a:bodyPr/>
          <a:lstStyle/>
          <a:p>
            <a:pPr marL="0" indent="0">
              <a:buNone/>
            </a:pPr>
            <a:r>
              <a:rPr lang="en-US" sz="2000" b="1" dirty="0"/>
              <a:t>Integration of Smart Home Technology into Subsidized Housing</a:t>
            </a:r>
          </a:p>
          <a:p>
            <a:r>
              <a:rPr lang="en-US" sz="2000" dirty="0"/>
              <a:t>Target Population for the grants eligible HUD 202 recipients or other federally or state subsidized community-based buildings prioritized for people with disabilities or older adults.</a:t>
            </a:r>
          </a:p>
          <a:p>
            <a:r>
              <a:rPr lang="en-US" sz="2000" dirty="0"/>
              <a:t>A Request for Application (RFA) is in the process of being finalized and will </a:t>
            </a:r>
            <a:r>
              <a:rPr lang="en-US" sz="2000" dirty="0">
                <a:effectLst/>
                <a:ea typeface="Calibri" panose="020F0502020204030204" pitchFamily="34" charset="0"/>
              </a:rPr>
              <a:t>generate a pool of prospective Smart Home Technology planning and development projects.</a:t>
            </a:r>
          </a:p>
          <a:p>
            <a:pPr marL="0" indent="0">
              <a:buNone/>
            </a:pPr>
            <a:r>
              <a:rPr lang="en-US" sz="2000" b="1" dirty="0"/>
              <a:t>Smart Home Technology Examples</a:t>
            </a:r>
          </a:p>
          <a:p>
            <a:r>
              <a:rPr lang="en-US" sz="2000" dirty="0"/>
              <a:t>Technology that controls or automates appliances, HVAC and thermostat control, lights, etc. </a:t>
            </a:r>
          </a:p>
          <a:p>
            <a:r>
              <a:rPr lang="en-US" sz="2000" dirty="0"/>
              <a:t>Home security and home monitoring. This includes remote monitoring which is included in the Innovative Support Services plan for alternative back up supports. </a:t>
            </a:r>
          </a:p>
          <a:p>
            <a:r>
              <a:rPr lang="en-US" sz="2000" dirty="0"/>
              <a:t>Use of smart phones, tablets, and computers. Universal remote control/single button setups. Network and wireless internet systems. Audio and video command and control.  </a:t>
            </a:r>
          </a:p>
          <a:p>
            <a:pPr marL="0" indent="0">
              <a:buNone/>
            </a:pPr>
            <a:r>
              <a:rPr lang="en-US" sz="2000" b="1" dirty="0"/>
              <a:t>Goal of Introducing Smart Home Technology into Homes</a:t>
            </a:r>
          </a:p>
          <a:p>
            <a:r>
              <a:rPr lang="en-US" sz="2000" dirty="0"/>
              <a:t>To increase the quality of life for members in their home</a:t>
            </a:r>
          </a:p>
          <a:p>
            <a:r>
              <a:rPr lang="en-US" sz="2000" dirty="0"/>
              <a:t>To increase the ability of members to remain independent and age in place.</a:t>
            </a:r>
          </a:p>
          <a:p>
            <a:r>
              <a:rPr lang="en-US" sz="2000" dirty="0"/>
              <a:t>To offset the need for human assistance in the home.</a:t>
            </a:r>
          </a:p>
          <a:p>
            <a:pPr marL="0" indent="0">
              <a:buNone/>
            </a:pPr>
            <a:endParaRPr lang="en-US" sz="2000" dirty="0"/>
          </a:p>
        </p:txBody>
      </p:sp>
    </p:spTree>
    <p:extLst>
      <p:ext uri="{BB962C8B-B14F-4D97-AF65-F5344CB8AC3E}">
        <p14:creationId xmlns:p14="http://schemas.microsoft.com/office/powerpoint/2010/main" val="1976165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E4B96-8D98-4819-AB69-F9D110627B0A}"/>
              </a:ext>
            </a:extLst>
          </p:cNvPr>
          <p:cNvSpPr>
            <a:spLocks noGrp="1"/>
          </p:cNvSpPr>
          <p:nvPr>
            <p:ph type="title"/>
          </p:nvPr>
        </p:nvSpPr>
        <p:spPr/>
        <p:txBody>
          <a:bodyPr/>
          <a:lstStyle/>
          <a:p>
            <a:r>
              <a:rPr lang="en-US" dirty="0"/>
              <a:t>Innovative Services and Support Models</a:t>
            </a:r>
          </a:p>
        </p:txBody>
      </p:sp>
    </p:spTree>
    <p:extLst>
      <p:ext uri="{BB962C8B-B14F-4D97-AF65-F5344CB8AC3E}">
        <p14:creationId xmlns:p14="http://schemas.microsoft.com/office/powerpoint/2010/main" val="3165329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a:xfrm>
            <a:off x="3986784" y="41275"/>
            <a:ext cx="8031651" cy="898525"/>
          </a:xfrm>
        </p:spPr>
        <p:txBody>
          <a:bodyPr/>
          <a:lstStyle/>
          <a:p>
            <a:r>
              <a:rPr lang="en-US" sz="2400" dirty="0"/>
              <a:t>Innovative Services and Support Models </a:t>
            </a:r>
            <a:r>
              <a:rPr kumimoji="0" lang="en-US" sz="1200" b="1"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rPr>
              <a:t>Our mission is to enhance back-up supports and to better address social determinates of health such as housing and food in-security</a:t>
            </a:r>
            <a:endParaRPr lang="en-US" sz="1200" dirty="0"/>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a:xfrm>
            <a:off x="609600" y="939801"/>
            <a:ext cx="11408834" cy="5710381"/>
          </a:xfrm>
        </p:spPr>
        <p:txBody>
          <a:bodyPr/>
          <a:lstStyle/>
          <a:p>
            <a:r>
              <a:rPr lang="en-US" sz="2000" b="1" dirty="0"/>
              <a:t>Remote Services </a:t>
            </a:r>
            <a:r>
              <a:rPr lang="en-US" sz="3200" b="1" dirty="0"/>
              <a:t>- </a:t>
            </a:r>
            <a:r>
              <a:rPr lang="en-US" sz="1600" dirty="0">
                <a:solidFill>
                  <a:srgbClr val="08264B"/>
                </a:solidFill>
                <a:effectLst/>
                <a:ea typeface="Calibri" panose="020F0502020204030204" pitchFamily="34" charset="0"/>
                <a:cs typeface="Times New Roman" panose="02020603050405020304" pitchFamily="18" charset="0"/>
              </a:rPr>
              <a:t>Remote Services will provide technological options to consumers with the </a:t>
            </a:r>
            <a:r>
              <a:rPr lang="en-US" sz="1600" dirty="0">
                <a:solidFill>
                  <a:srgbClr val="08264B"/>
                </a:solidFill>
                <a:ea typeface="Calibri" panose="020F0502020204030204" pitchFamily="34" charset="0"/>
                <a:cs typeface="Times New Roman" panose="02020603050405020304" pitchFamily="18" charset="0"/>
              </a:rPr>
              <a:t>primary </a:t>
            </a:r>
            <a:r>
              <a:rPr lang="en-US" sz="1600" dirty="0">
                <a:solidFill>
                  <a:srgbClr val="08264B"/>
                </a:solidFill>
                <a:effectLst/>
                <a:ea typeface="Calibri" panose="020F0502020204030204" pitchFamily="34" charset="0"/>
                <a:cs typeface="Times New Roman" panose="02020603050405020304" pitchFamily="18" charset="0"/>
              </a:rPr>
              <a:t>goal of increased independence while reducing the need for staff without compromising the consumer’s safety. Core supports will include dedicated, community based (Hubs) staff responsible for implementation of the remote support plan, 24 hours. It includes motion detection, live video/audio, web-based monitoring and other 2-way communication systems. There will be a connection to an on-call nurse (Husky Health Line) as needed. </a:t>
            </a:r>
            <a:r>
              <a:rPr lang="en-US" sz="1600" dirty="0">
                <a:solidFill>
                  <a:srgbClr val="08264B"/>
                </a:solidFill>
                <a:ea typeface="Calibri" panose="020F0502020204030204" pitchFamily="34" charset="0"/>
                <a:cs typeface="Times New Roman" panose="02020603050405020304" pitchFamily="18" charset="0"/>
              </a:rPr>
              <a:t>In addition, the remote service provider will be able to dispatch in person supports as needed. This will be a service option to all our Medicaid Waiver, SHO and Community First Choice participants who meet functional eligibility requirements as a new option for support. </a:t>
            </a:r>
          </a:p>
          <a:p>
            <a:r>
              <a:rPr lang="en-US" sz="1800" b="1" dirty="0"/>
              <a:t>White House Conference on Health and Nutrition – 9/28/22  </a:t>
            </a:r>
            <a:r>
              <a:rPr lang="en-US" sz="2800" b="1" dirty="0"/>
              <a:t>- </a:t>
            </a:r>
            <a:r>
              <a:rPr lang="en-US" sz="1600" dirty="0"/>
              <a:t>The goal of the conference is to release a strategic plan to </a:t>
            </a:r>
            <a:r>
              <a:rPr lang="en-US" sz="1600" b="1" dirty="0">
                <a:solidFill>
                  <a:schemeClr val="bg1">
                    <a:lumMod val="65000"/>
                  </a:schemeClr>
                </a:solidFill>
                <a:effectLst/>
                <a:ea typeface="Calibri" panose="020F0502020204030204" pitchFamily="34" charset="0"/>
                <a:cs typeface="Times New Roman" panose="02020603050405020304" pitchFamily="18" charset="0"/>
              </a:rPr>
              <a:t>“End hunger and increase healthy eating and physical activity by 2030, so that fewer Americans experience diet-related diseases like diabetes, obesity, and hypertension</a:t>
            </a:r>
            <a:r>
              <a:rPr lang="en-US" sz="1400" b="1" dirty="0">
                <a:solidFill>
                  <a:schemeClr val="bg1">
                    <a:lumMod val="65000"/>
                  </a:schemeClr>
                </a:solidFill>
                <a:effectLst/>
                <a:ea typeface="Calibri" panose="020F0502020204030204" pitchFamily="34" charset="0"/>
                <a:cs typeface="Times New Roman" panose="02020603050405020304" pitchFamily="18" charset="0"/>
              </a:rPr>
              <a:t>.”</a:t>
            </a:r>
            <a:r>
              <a:rPr lang="en-US" sz="1400" b="1" dirty="0">
                <a:solidFill>
                  <a:schemeClr val="bg1">
                    <a:lumMod val="65000"/>
                  </a:schemeClr>
                </a:solidFill>
                <a:ea typeface="Calibri" panose="020F0502020204030204" pitchFamily="34" charset="0"/>
                <a:cs typeface="Times New Roman" panose="02020603050405020304" pitchFamily="18" charset="0"/>
              </a:rPr>
              <a:t> </a:t>
            </a:r>
            <a:r>
              <a:rPr lang="en-US" sz="1400" u="sng" dirty="0">
                <a:solidFill>
                  <a:srgbClr val="0000FF"/>
                </a:solidFill>
                <a:effectLst/>
                <a:ea typeface="Calibri" panose="020F0502020204030204" pitchFamily="34" charset="0"/>
                <a:hlinkClick r:id="rId2"/>
              </a:rPr>
              <a:t> </a:t>
            </a:r>
            <a:r>
              <a:rPr lang="en-US" sz="1800" u="sng" dirty="0">
                <a:solidFill>
                  <a:srgbClr val="0000FF"/>
                </a:solidFill>
                <a:effectLst/>
                <a:ea typeface="Calibri" panose="020F0502020204030204" pitchFamily="34" charset="0"/>
                <a:hlinkClick r:id="rId2"/>
              </a:rPr>
              <a:t>White House Conference on Hunger, Nutrition, and Health | health.gov</a:t>
            </a:r>
            <a:r>
              <a:rPr lang="en-US" sz="1800" u="sng" dirty="0">
                <a:solidFill>
                  <a:srgbClr val="0000FF"/>
                </a:solidFill>
                <a:effectLst/>
                <a:ea typeface="Calibri" panose="020F0502020204030204" pitchFamily="34" charset="0"/>
              </a:rPr>
              <a:t> </a:t>
            </a:r>
            <a:endParaRPr lang="en-US" sz="2000" u="sng" dirty="0">
              <a:solidFill>
                <a:srgbClr val="0000FF"/>
              </a:solidFill>
              <a:effectLst/>
              <a:ea typeface="Calibri" panose="020F0502020204030204" pitchFamily="34" charset="0"/>
            </a:endParaRPr>
          </a:p>
          <a:p>
            <a:pPr marL="0" indent="0" algn="l">
              <a:buNone/>
            </a:pPr>
            <a:r>
              <a:rPr lang="en-US" sz="1800" b="1" dirty="0">
                <a:effectLst/>
                <a:ea typeface="Calibri" panose="020F0502020204030204" pitchFamily="34" charset="0"/>
                <a:cs typeface="Times New Roman" panose="02020603050405020304" pitchFamily="18" charset="0"/>
              </a:rPr>
              <a:t>	The Task Force on Hunger, Nutrition and Health </a:t>
            </a:r>
            <a:r>
              <a:rPr lang="en-US" sz="1600" dirty="0">
                <a:effectLst/>
                <a:ea typeface="Calibri" panose="020F0502020204030204" pitchFamily="34" charset="0"/>
                <a:cs typeface="Times New Roman" panose="02020603050405020304" pitchFamily="18" charset="0"/>
              </a:rPr>
              <a:t>(comprised of more than 240 subject matter experts and multi sector leaders, have released their comprehensive report which includes 30 key recommendations, including “medically tailored meals which are one of the least expensive and most effective ways to improve our healthcare system in an equitable way”.  </a:t>
            </a:r>
            <a:r>
              <a:rPr lang="en-US" sz="1600" u="sng" dirty="0">
                <a:solidFill>
                  <a:srgbClr val="0000FF"/>
                </a:solidFill>
                <a:effectLst/>
                <a:ea typeface="Calibri" panose="020F0502020204030204" pitchFamily="34" charset="0"/>
                <a:cs typeface="Times New Roman" panose="02020603050405020304" pitchFamily="18" charset="0"/>
                <a:hlinkClick r:id="rId3"/>
              </a:rPr>
              <a:t>Home | Informing the White House Conference (informingwhc.org)</a:t>
            </a:r>
            <a:r>
              <a:rPr lang="en-US" sz="1600" dirty="0">
                <a:effectLst/>
                <a:ea typeface="Calibri" panose="020F0502020204030204" pitchFamily="34" charset="0"/>
                <a:cs typeface="Times New Roman" panose="02020603050405020304" pitchFamily="18" charset="0"/>
              </a:rPr>
              <a:t>    	</a:t>
            </a:r>
            <a:r>
              <a:rPr lang="en-US" sz="1600" u="sng" dirty="0">
                <a:solidFill>
                  <a:srgbClr val="0000FF"/>
                </a:solidFill>
                <a:effectLst/>
                <a:ea typeface="Calibri" panose="020F0502020204030204" pitchFamily="34" charset="0"/>
                <a:cs typeface="Times New Roman" panose="02020603050405020304" pitchFamily="18" charset="0"/>
                <a:hlinkClick r:id="rId4"/>
              </a:rPr>
              <a:t>https://informingwhc.org/</a:t>
            </a:r>
            <a:r>
              <a:rPr lang="en-US" sz="1600" dirty="0">
                <a:effectLst/>
                <a:ea typeface="Calibri" panose="020F0502020204030204" pitchFamily="34" charset="0"/>
                <a:cs typeface="Times New Roman" panose="02020603050405020304" pitchFamily="18" charset="0"/>
              </a:rPr>
              <a:t> </a:t>
            </a:r>
          </a:p>
          <a:p>
            <a:pPr marL="0" indent="0" algn="l">
              <a:buNone/>
            </a:pPr>
            <a:endParaRPr lang="en-US" sz="1400" dirty="0">
              <a:effectLst/>
              <a:ea typeface="Calibri" panose="020F0502020204030204" pitchFamily="34" charset="0"/>
              <a:cs typeface="Times New Roman" panose="02020603050405020304" pitchFamily="18" charset="0"/>
            </a:endParaRPr>
          </a:p>
          <a:p>
            <a:r>
              <a:rPr lang="en-US" sz="1800" dirty="0">
                <a:ea typeface="Calibri" panose="020F0502020204030204" pitchFamily="34" charset="0"/>
                <a:cs typeface="Times New Roman" panose="02020603050405020304" pitchFamily="18" charset="0"/>
              </a:rPr>
              <a:t>Explore implementation of </a:t>
            </a:r>
            <a:r>
              <a:rPr lang="en-US" sz="1800" b="1" dirty="0">
                <a:ea typeface="Calibri" panose="020F0502020204030204" pitchFamily="34" charset="0"/>
                <a:cs typeface="Times New Roman" panose="02020603050405020304" pitchFamily="18" charset="0"/>
              </a:rPr>
              <a:t>PACE </a:t>
            </a:r>
            <a:r>
              <a:rPr lang="en-US" sz="1800" b="1" dirty="0">
                <a:effectLst/>
                <a:ea typeface="Calibri" panose="020F0502020204030204" pitchFamily="34" charset="0"/>
                <a:cs typeface="Times New Roman" panose="02020603050405020304" pitchFamily="18" charset="0"/>
              </a:rPr>
              <a:t>Program </a:t>
            </a:r>
            <a:r>
              <a:rPr lang="en-US" sz="1800" b="1" dirty="0">
                <a:ea typeface="Calibri" panose="020F0502020204030204" pitchFamily="34" charset="0"/>
                <a:cs typeface="Times New Roman" panose="02020603050405020304" pitchFamily="18" charset="0"/>
              </a:rPr>
              <a:t>- </a:t>
            </a:r>
            <a:r>
              <a:rPr lang="en-US" sz="1600" dirty="0">
                <a:effectLst/>
                <a:ea typeface="Calibri" panose="020F0502020204030204" pitchFamily="34" charset="0"/>
                <a:cs typeface="Times New Roman" panose="02020603050405020304" pitchFamily="18" charset="0"/>
              </a:rPr>
              <a:t>All-Inclusive Care for the Elderly (PACE) for consumers 55 years of age and older and who are at nursing home level of care and want to live in the community as independently as possible.</a:t>
            </a:r>
            <a:r>
              <a:rPr lang="en-US" sz="1600" dirty="0">
                <a:solidFill>
                  <a:srgbClr val="08264B"/>
                </a:solidFill>
                <a:effectLst/>
                <a:ea typeface="Calibri" panose="020F0502020204030204" pitchFamily="34" charset="0"/>
                <a:cs typeface="Times New Roman" panose="02020603050405020304" pitchFamily="18" charset="0"/>
              </a:rPr>
              <a:t> </a:t>
            </a:r>
            <a:endParaRPr lang="en-US" sz="3200" u="sng" dirty="0">
              <a:solidFill>
                <a:srgbClr val="0000FF"/>
              </a:solidFill>
              <a:effectLst/>
              <a:latin typeface="Calibri" panose="020F0502020204030204" pitchFamily="34" charset="0"/>
              <a:ea typeface="Calibri" panose="020F0502020204030204" pitchFamily="34" charset="0"/>
            </a:endParaRPr>
          </a:p>
          <a:p>
            <a:pPr marL="0" indent="0" algn="l">
              <a:buNone/>
            </a:pPr>
            <a:endParaRPr lang="en-US" sz="2400" dirty="0"/>
          </a:p>
        </p:txBody>
      </p:sp>
    </p:spTree>
    <p:extLst>
      <p:ext uri="{BB962C8B-B14F-4D97-AF65-F5344CB8AC3E}">
        <p14:creationId xmlns:p14="http://schemas.microsoft.com/office/powerpoint/2010/main" val="733277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34290-E4F8-451D-807A-42BE56475342}"/>
              </a:ext>
            </a:extLst>
          </p:cNvPr>
          <p:cNvSpPr>
            <a:spLocks noGrp="1"/>
          </p:cNvSpPr>
          <p:nvPr>
            <p:ph type="title"/>
          </p:nvPr>
        </p:nvSpPr>
        <p:spPr/>
        <p:txBody>
          <a:bodyPr/>
          <a:lstStyle/>
          <a:p>
            <a:r>
              <a:rPr lang="en-US" dirty="0"/>
              <a:t>Universal Assessment</a:t>
            </a:r>
            <a:br>
              <a:rPr lang="en-US" dirty="0"/>
            </a:br>
            <a:r>
              <a:rPr lang="en-US" dirty="0"/>
              <a:t>(UA)</a:t>
            </a:r>
          </a:p>
        </p:txBody>
      </p:sp>
    </p:spTree>
    <p:extLst>
      <p:ext uri="{BB962C8B-B14F-4D97-AF65-F5344CB8AC3E}">
        <p14:creationId xmlns:p14="http://schemas.microsoft.com/office/powerpoint/2010/main" val="1500593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p:txBody>
          <a:bodyPr/>
          <a:lstStyle/>
          <a:p>
            <a:r>
              <a:rPr lang="en-US" dirty="0"/>
              <a:t>Universal Assessment (UA)</a:t>
            </a:r>
          </a:p>
        </p:txBody>
      </p:sp>
      <p:sp>
        <p:nvSpPr>
          <p:cNvPr id="3" name="Content Placeholder 2">
            <a:extLst>
              <a:ext uri="{FF2B5EF4-FFF2-40B4-BE49-F238E27FC236}">
                <a16:creationId xmlns:a16="http://schemas.microsoft.com/office/drawing/2014/main" id="{3E85A416-E95B-4C1F-ACA5-A253F3EF3161}"/>
              </a:ext>
            </a:extLst>
          </p:cNvPr>
          <p:cNvSpPr>
            <a:spLocks noGrp="1"/>
          </p:cNvSpPr>
          <p:nvPr>
            <p:ph idx="1"/>
          </p:nvPr>
        </p:nvSpPr>
        <p:spPr>
          <a:xfrm>
            <a:off x="609599" y="939801"/>
            <a:ext cx="10983311" cy="5580269"/>
          </a:xfrm>
        </p:spPr>
        <p:txBody>
          <a:bodyPr/>
          <a:lstStyle/>
          <a:p>
            <a:r>
              <a:rPr lang="en-US" dirty="0"/>
              <a:t>Expansion of Universal Assessment:</a:t>
            </a:r>
          </a:p>
          <a:p>
            <a:pPr lvl="1"/>
            <a:r>
              <a:rPr lang="en-US" dirty="0"/>
              <a:t>Department of Developmental Services (DDS)</a:t>
            </a:r>
          </a:p>
          <a:p>
            <a:pPr lvl="2"/>
            <a:r>
              <a:rPr lang="en-US" dirty="0"/>
              <a:t>Test cases are currently in the Quality Control phase</a:t>
            </a:r>
          </a:p>
          <a:p>
            <a:pPr lvl="2"/>
            <a:r>
              <a:rPr lang="en-US" dirty="0"/>
              <a:t>To ensure accuracy with the DDS algorithm </a:t>
            </a:r>
          </a:p>
          <a:p>
            <a:pPr marL="914400" lvl="2" indent="0">
              <a:buNone/>
            </a:pPr>
            <a:endParaRPr lang="en-US" dirty="0"/>
          </a:p>
          <a:p>
            <a:pPr lvl="1"/>
            <a:r>
              <a:rPr lang="en-US" dirty="0"/>
              <a:t>Improvements: (Quality Control)</a:t>
            </a:r>
          </a:p>
          <a:p>
            <a:pPr lvl="2"/>
            <a:r>
              <a:rPr lang="en-US" dirty="0"/>
              <a:t>Held focus groups with contracted partners (Access Agencies, UCONN, Internal DSS staff) </a:t>
            </a:r>
          </a:p>
          <a:p>
            <a:pPr lvl="2"/>
            <a:r>
              <a:rPr lang="en-US" dirty="0"/>
              <a:t>Reviewed the UA and identified areas for improvements to increase efficiency and accuracy throughout the Universal Assessment</a:t>
            </a:r>
          </a:p>
          <a:p>
            <a:pPr marL="914400" lvl="2" indent="0">
              <a:buNone/>
            </a:pPr>
            <a:endParaRPr lang="en-US" dirty="0"/>
          </a:p>
          <a:p>
            <a:pPr lvl="1"/>
            <a:r>
              <a:rPr lang="en-US" dirty="0"/>
              <a:t>Next Steps:</a:t>
            </a:r>
          </a:p>
          <a:p>
            <a:pPr lvl="2"/>
            <a:r>
              <a:rPr lang="en-US" dirty="0"/>
              <a:t>Finish Quality Control review</a:t>
            </a:r>
          </a:p>
          <a:p>
            <a:pPr lvl="2"/>
            <a:r>
              <a:rPr lang="en-US" dirty="0"/>
              <a:t>Submit APD (Advanced Planning Document) to CMS by end of year (2022)</a:t>
            </a:r>
          </a:p>
          <a:p>
            <a:pPr lvl="1"/>
            <a:endParaRPr lang="en-US" dirty="0"/>
          </a:p>
        </p:txBody>
      </p:sp>
    </p:spTree>
    <p:extLst>
      <p:ext uri="{BB962C8B-B14F-4D97-AF65-F5344CB8AC3E}">
        <p14:creationId xmlns:p14="http://schemas.microsoft.com/office/powerpoint/2010/main" val="1634954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4F0E8-44F5-4FF3-A979-3283363446F5}"/>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3547772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33C514-394F-4642-9DA4-532FAD978ACC}"/>
              </a:ext>
            </a:extLst>
          </p:cNvPr>
          <p:cNvSpPr>
            <a:spLocks noGrp="1"/>
          </p:cNvSpPr>
          <p:nvPr>
            <p:ph type="title"/>
          </p:nvPr>
        </p:nvSpPr>
        <p:spPr/>
        <p:txBody>
          <a:bodyPr/>
          <a:lstStyle/>
          <a:p>
            <a:r>
              <a:rPr lang="en-US" dirty="0"/>
              <a:t>Topics</a:t>
            </a:r>
          </a:p>
        </p:txBody>
      </p:sp>
      <p:graphicFrame>
        <p:nvGraphicFramePr>
          <p:cNvPr id="7" name="Content Placeholder 6">
            <a:extLst>
              <a:ext uri="{FF2B5EF4-FFF2-40B4-BE49-F238E27FC236}">
                <a16:creationId xmlns:a16="http://schemas.microsoft.com/office/drawing/2014/main" id="{9C4E3453-F068-485F-A36B-7A3E1A493283}"/>
              </a:ext>
            </a:extLst>
          </p:cNvPr>
          <p:cNvGraphicFramePr>
            <a:graphicFrameLocks noGrp="1"/>
          </p:cNvGraphicFramePr>
          <p:nvPr>
            <p:ph idx="1"/>
            <p:extLst>
              <p:ext uri="{D42A27DB-BD31-4B8C-83A1-F6EECF244321}">
                <p14:modId xmlns:p14="http://schemas.microsoft.com/office/powerpoint/2010/main" val="415869893"/>
              </p:ext>
            </p:extLst>
          </p:nvPr>
        </p:nvGraphicFramePr>
        <p:xfrm>
          <a:off x="609600" y="1284705"/>
          <a:ext cx="10972800" cy="5186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0871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F8241-2D26-47F0-BDAE-D1A7A4602E4B}"/>
              </a:ext>
            </a:extLst>
          </p:cNvPr>
          <p:cNvSpPr>
            <a:spLocks noGrp="1"/>
          </p:cNvSpPr>
          <p:nvPr>
            <p:ph type="title"/>
          </p:nvPr>
        </p:nvSpPr>
        <p:spPr/>
        <p:txBody>
          <a:bodyPr/>
          <a:lstStyle/>
          <a:p>
            <a:r>
              <a:rPr lang="en-US" dirty="0"/>
              <a:t>Additional Information</a:t>
            </a:r>
          </a:p>
        </p:txBody>
      </p:sp>
    </p:spTree>
    <p:extLst>
      <p:ext uri="{BB962C8B-B14F-4D97-AF65-F5344CB8AC3E}">
        <p14:creationId xmlns:p14="http://schemas.microsoft.com/office/powerpoint/2010/main" val="896652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46C1A7-12E7-4F81-911B-631DA58B92DD}"/>
              </a:ext>
            </a:extLst>
          </p:cNvPr>
          <p:cNvSpPr>
            <a:spLocks noGrp="1"/>
          </p:cNvSpPr>
          <p:nvPr>
            <p:ph type="title"/>
          </p:nvPr>
        </p:nvSpPr>
        <p:spPr/>
        <p:txBody>
          <a:bodyPr/>
          <a:lstStyle/>
          <a:p>
            <a:r>
              <a:rPr lang="en-US" dirty="0"/>
              <a:t>CHESS Information</a:t>
            </a:r>
          </a:p>
        </p:txBody>
      </p:sp>
      <p:sp>
        <p:nvSpPr>
          <p:cNvPr id="6" name="Content Placeholder 5">
            <a:extLst>
              <a:ext uri="{FF2B5EF4-FFF2-40B4-BE49-F238E27FC236}">
                <a16:creationId xmlns:a16="http://schemas.microsoft.com/office/drawing/2014/main" id="{5C1829A4-7C3F-49C5-B812-524460C44FBF}"/>
              </a:ext>
            </a:extLst>
          </p:cNvPr>
          <p:cNvSpPr>
            <a:spLocks noGrp="1"/>
          </p:cNvSpPr>
          <p:nvPr>
            <p:ph sz="half" idx="1"/>
          </p:nvPr>
        </p:nvSpPr>
        <p:spPr/>
        <p:txBody>
          <a:bodyPr>
            <a:normAutofit/>
          </a:bodyPr>
          <a:lstStyle/>
          <a:p>
            <a:pPr marL="0" indent="0">
              <a:buNone/>
            </a:pPr>
            <a:endParaRPr lang="en-US" sz="2400" dirty="0"/>
          </a:p>
          <a:p>
            <a:r>
              <a:rPr lang="en-US" sz="2400" dirty="0">
                <a:hlinkClick r:id="rId2"/>
              </a:rPr>
              <a:t>Governor Lamont Announces Public-Private Initiative to Address Homelessness and Chronic Health Problems (ct.gov)</a:t>
            </a:r>
            <a:endParaRPr lang="en-US" sz="2400" dirty="0"/>
          </a:p>
          <a:p>
            <a:endParaRPr lang="en-US" sz="2400" dirty="0"/>
          </a:p>
          <a:p>
            <a:r>
              <a:rPr lang="en-US" sz="2400" u="sng" dirty="0">
                <a:solidFill>
                  <a:srgbClr val="0000FF"/>
                </a:solidFill>
                <a:effectLst/>
                <a:ea typeface="Times New Roman" panose="02020603050405020304" pitchFamily="18" charset="0"/>
                <a:hlinkClick r:id="rId3"/>
              </a:rPr>
              <a:t>A Major Shift Toward Home-Based Care is Underway in Connecticut’s Long-Term Services and Supports Program | Milbank Memorial Fund</a:t>
            </a:r>
            <a:r>
              <a:rPr lang="en-US" sz="2400" b="1" u="sng" dirty="0">
                <a:solidFill>
                  <a:srgbClr val="777777"/>
                </a:solidFill>
                <a:ea typeface="Times New Roman" panose="02020603050405020304" pitchFamily="18" charset="0"/>
              </a:rPr>
              <a:t> </a:t>
            </a:r>
            <a:endParaRPr lang="en-US" sz="2400" dirty="0"/>
          </a:p>
        </p:txBody>
      </p:sp>
      <p:sp>
        <p:nvSpPr>
          <p:cNvPr id="7" name="Content Placeholder 6">
            <a:extLst>
              <a:ext uri="{FF2B5EF4-FFF2-40B4-BE49-F238E27FC236}">
                <a16:creationId xmlns:a16="http://schemas.microsoft.com/office/drawing/2014/main" id="{911EE737-88F8-8FD2-A757-26E396ADEB40}"/>
              </a:ext>
            </a:extLst>
          </p:cNvPr>
          <p:cNvSpPr>
            <a:spLocks noGrp="1"/>
          </p:cNvSpPr>
          <p:nvPr>
            <p:ph sz="half" idx="2"/>
          </p:nvPr>
        </p:nvSpPr>
        <p:spPr/>
        <p:txBody>
          <a:bodyPr>
            <a:normAutofit/>
          </a:bodyPr>
          <a:lstStyle/>
          <a:p>
            <a:r>
              <a:rPr lang="en-US" sz="2000" b="1" i="0" dirty="0">
                <a:solidFill>
                  <a:srgbClr val="777777"/>
                </a:solidFill>
                <a:effectLst/>
                <a:latin typeface="Arial" panose="020B0604020202020204" pitchFamily="34" charset="0"/>
              </a:rPr>
              <a:t>Online applications:</a:t>
            </a:r>
          </a:p>
          <a:p>
            <a:pPr marL="0" indent="0">
              <a:buNone/>
            </a:pPr>
            <a:r>
              <a:rPr lang="en-US" sz="2000" b="1" i="0" dirty="0">
                <a:solidFill>
                  <a:srgbClr val="777777"/>
                </a:solidFill>
                <a:effectLst/>
                <a:latin typeface="Arial" panose="020B0604020202020204" pitchFamily="34" charset="0"/>
              </a:rPr>
              <a:t> </a:t>
            </a:r>
            <a:r>
              <a:rPr lang="en-US" sz="2000" b="1" i="0" u="none" strike="noStrike" dirty="0">
                <a:solidFill>
                  <a:srgbClr val="000099"/>
                </a:solidFill>
                <a:effectLst/>
                <a:latin typeface="Arial" panose="020B0604020202020204" pitchFamily="34" charset="0"/>
                <a:hlinkClick r:id="rId4"/>
              </a:rPr>
              <a:t>www.CTCHESSDSS.com</a:t>
            </a:r>
            <a:r>
              <a:rPr lang="en-US" sz="2000" b="1" i="0" dirty="0">
                <a:solidFill>
                  <a:srgbClr val="777777"/>
                </a:solidFill>
                <a:effectLst/>
                <a:latin typeface="Arial" panose="020B0604020202020204" pitchFamily="34" charset="0"/>
              </a:rPr>
              <a:t>. </a:t>
            </a:r>
          </a:p>
          <a:p>
            <a:pPr marL="0" indent="0">
              <a:buNone/>
            </a:pPr>
            <a:endParaRPr lang="en-US" sz="2000" b="1" i="0" dirty="0">
              <a:solidFill>
                <a:srgbClr val="777777"/>
              </a:solidFill>
              <a:effectLst/>
              <a:latin typeface="Arial" panose="020B0604020202020204" pitchFamily="34" charset="0"/>
            </a:endParaRPr>
          </a:p>
          <a:p>
            <a:r>
              <a:rPr lang="en-US" sz="2000" b="1" i="0" dirty="0">
                <a:solidFill>
                  <a:srgbClr val="777777"/>
                </a:solidFill>
                <a:effectLst/>
                <a:latin typeface="Arial" panose="020B0604020202020204" pitchFamily="34" charset="0"/>
              </a:rPr>
              <a:t>Application information is also available by calling 1-888-992-8637 or 2-1-1.</a:t>
            </a:r>
          </a:p>
          <a:p>
            <a:endParaRPr lang="en-US" dirty="0"/>
          </a:p>
        </p:txBody>
      </p:sp>
      <p:sp>
        <p:nvSpPr>
          <p:cNvPr id="4" name="Slide Number Placeholder 3">
            <a:extLst>
              <a:ext uri="{FF2B5EF4-FFF2-40B4-BE49-F238E27FC236}">
                <a16:creationId xmlns:a16="http://schemas.microsoft.com/office/drawing/2014/main" id="{53C1D104-8572-4010-8505-7FBC911AFEF0}"/>
              </a:ext>
            </a:extLst>
          </p:cNvPr>
          <p:cNvSpPr>
            <a:spLocks noGrp="1"/>
          </p:cNvSpPr>
          <p:nvPr>
            <p:ph type="sldNum" sz="quarter" idx="12"/>
          </p:nvPr>
        </p:nvSpPr>
        <p:spPr/>
        <p:txBody>
          <a:bodyPr/>
          <a:lstStyle/>
          <a:p>
            <a:fld id="{5F74020D-E143-44DF-84D6-81DC526F02A4}" type="slidenum">
              <a:rPr lang="en-US" smtClean="0"/>
              <a:t>31</a:t>
            </a:fld>
            <a:endParaRPr lang="en-US" dirty="0"/>
          </a:p>
        </p:txBody>
      </p:sp>
    </p:spTree>
    <p:extLst>
      <p:ext uri="{BB962C8B-B14F-4D97-AF65-F5344CB8AC3E}">
        <p14:creationId xmlns:p14="http://schemas.microsoft.com/office/powerpoint/2010/main" val="3887257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5EF2C-D417-1240-0059-09D317C05342}"/>
              </a:ext>
            </a:extLst>
          </p:cNvPr>
          <p:cNvSpPr>
            <a:spLocks noGrp="1"/>
          </p:cNvSpPr>
          <p:nvPr>
            <p:ph type="title"/>
          </p:nvPr>
        </p:nvSpPr>
        <p:spPr/>
        <p:txBody>
          <a:bodyPr/>
          <a:lstStyle/>
          <a:p>
            <a:r>
              <a:rPr lang="en-US" dirty="0"/>
              <a:t>Presumptive Eligibility Information</a:t>
            </a:r>
          </a:p>
        </p:txBody>
      </p:sp>
      <p:sp>
        <p:nvSpPr>
          <p:cNvPr id="3" name="Content Placeholder 2">
            <a:extLst>
              <a:ext uri="{FF2B5EF4-FFF2-40B4-BE49-F238E27FC236}">
                <a16:creationId xmlns:a16="http://schemas.microsoft.com/office/drawing/2014/main" id="{281A26C3-7079-84BD-0236-2EB22643AB1A}"/>
              </a:ext>
            </a:extLst>
          </p:cNvPr>
          <p:cNvSpPr>
            <a:spLocks noGrp="1"/>
          </p:cNvSpPr>
          <p:nvPr>
            <p:ph idx="1"/>
          </p:nvPr>
        </p:nvSpPr>
        <p:spPr/>
        <p:txBody>
          <a:bodyPr/>
          <a:lstStyle/>
          <a:p>
            <a:r>
              <a:rPr lang="en-US" dirty="0">
                <a:hlinkClick r:id="rId2"/>
              </a:rPr>
              <a:t>Financial Tools | MyPlaceCT</a:t>
            </a:r>
            <a:endParaRPr lang="en-US" dirty="0"/>
          </a:p>
          <a:p>
            <a:endParaRPr lang="en-US" dirty="0"/>
          </a:p>
          <a:p>
            <a:r>
              <a:rPr lang="en-US" dirty="0">
                <a:hlinkClick r:id="rId3"/>
              </a:rPr>
              <a:t>Medicaid Informational Videos | MyPlaceCT</a:t>
            </a:r>
            <a:endParaRPr lang="en-US" dirty="0"/>
          </a:p>
          <a:p>
            <a:endParaRPr lang="en-US" dirty="0"/>
          </a:p>
          <a:p>
            <a:r>
              <a:rPr lang="en-US" dirty="0">
                <a:hlinkClick r:id="rId4"/>
              </a:rPr>
              <a:t>Medicare Savings Program (ct.gov)</a:t>
            </a:r>
            <a:r>
              <a:rPr lang="en-US" dirty="0"/>
              <a:t> </a:t>
            </a:r>
          </a:p>
        </p:txBody>
      </p:sp>
    </p:spTree>
    <p:extLst>
      <p:ext uri="{BB962C8B-B14F-4D97-AF65-F5344CB8AC3E}">
        <p14:creationId xmlns:p14="http://schemas.microsoft.com/office/powerpoint/2010/main" val="4029268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666AE-AEA7-4AEA-9BF3-1C0B260A76B4}"/>
              </a:ext>
            </a:extLst>
          </p:cNvPr>
          <p:cNvSpPr>
            <a:spLocks noGrp="1"/>
          </p:cNvSpPr>
          <p:nvPr>
            <p:ph type="title"/>
          </p:nvPr>
        </p:nvSpPr>
        <p:spPr/>
        <p:txBody>
          <a:bodyPr/>
          <a:lstStyle/>
          <a:p>
            <a:r>
              <a:rPr lang="en-US" dirty="0"/>
              <a:t>Money Follows the Person</a:t>
            </a:r>
            <a:br>
              <a:rPr lang="en-US" dirty="0"/>
            </a:br>
            <a:r>
              <a:rPr lang="en-US" dirty="0"/>
              <a:t>(MFP)</a:t>
            </a:r>
          </a:p>
        </p:txBody>
      </p:sp>
    </p:spTree>
    <p:extLst>
      <p:ext uri="{BB962C8B-B14F-4D97-AF65-F5344CB8AC3E}">
        <p14:creationId xmlns:p14="http://schemas.microsoft.com/office/powerpoint/2010/main" val="2360796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4AF44-BD97-4EAE-A16F-B3041B45DD83}"/>
              </a:ext>
            </a:extLst>
          </p:cNvPr>
          <p:cNvSpPr>
            <a:spLocks noGrp="1"/>
          </p:cNvSpPr>
          <p:nvPr>
            <p:ph type="title"/>
          </p:nvPr>
        </p:nvSpPr>
        <p:spPr>
          <a:xfrm>
            <a:off x="4154572" y="-12088"/>
            <a:ext cx="7852833" cy="531813"/>
          </a:xfrm>
        </p:spPr>
        <p:txBody>
          <a:bodyPr/>
          <a:lstStyle/>
          <a:p>
            <a:r>
              <a:rPr lang="en-US" dirty="0"/>
              <a:t>Money Follows the Person Benchmarks</a:t>
            </a:r>
          </a:p>
        </p:txBody>
      </p:sp>
      <p:pic>
        <p:nvPicPr>
          <p:cNvPr id="5" name="Content Placeholder 4">
            <a:extLst>
              <a:ext uri="{FF2B5EF4-FFF2-40B4-BE49-F238E27FC236}">
                <a16:creationId xmlns:a16="http://schemas.microsoft.com/office/drawing/2014/main" id="{445636F5-E8B8-417B-80A9-71E2D78D9195}"/>
              </a:ext>
            </a:extLst>
          </p:cNvPr>
          <p:cNvPicPr>
            <a:picLocks noGrp="1" noChangeAspect="1"/>
          </p:cNvPicPr>
          <p:nvPr>
            <p:ph idx="1"/>
          </p:nvPr>
        </p:nvPicPr>
        <p:blipFill>
          <a:blip r:embed="rId3"/>
          <a:stretch>
            <a:fillRect/>
          </a:stretch>
        </p:blipFill>
        <p:spPr>
          <a:xfrm>
            <a:off x="159371" y="1514995"/>
            <a:ext cx="3523167" cy="1354363"/>
          </a:xfrm>
          <a:ln w="38100">
            <a:solidFill>
              <a:srgbClr val="2906A2"/>
            </a:solidFill>
          </a:ln>
        </p:spPr>
      </p:pic>
      <p:pic>
        <p:nvPicPr>
          <p:cNvPr id="9" name="Picture 8">
            <a:extLst>
              <a:ext uri="{FF2B5EF4-FFF2-40B4-BE49-F238E27FC236}">
                <a16:creationId xmlns:a16="http://schemas.microsoft.com/office/drawing/2014/main" id="{303B94AC-79C8-4D39-8FE9-5B860214AA79}"/>
              </a:ext>
            </a:extLst>
          </p:cNvPr>
          <p:cNvPicPr>
            <a:picLocks noChangeAspect="1"/>
          </p:cNvPicPr>
          <p:nvPr/>
        </p:nvPicPr>
        <p:blipFill rotWithShape="1">
          <a:blip r:embed="rId4"/>
          <a:srcRect l="1350" t="6048" r="1328" b="6297"/>
          <a:stretch/>
        </p:blipFill>
        <p:spPr>
          <a:xfrm>
            <a:off x="3987913" y="872359"/>
            <a:ext cx="4153114" cy="2774732"/>
          </a:xfrm>
          <a:prstGeom prst="rect">
            <a:avLst/>
          </a:prstGeom>
          <a:ln>
            <a:solidFill>
              <a:schemeClr val="tx1"/>
            </a:solidFill>
          </a:ln>
        </p:spPr>
      </p:pic>
      <p:pic>
        <p:nvPicPr>
          <p:cNvPr id="11" name="Picture 10">
            <a:extLst>
              <a:ext uri="{FF2B5EF4-FFF2-40B4-BE49-F238E27FC236}">
                <a16:creationId xmlns:a16="http://schemas.microsoft.com/office/drawing/2014/main" id="{2D43F08A-CAC7-4ABA-8EC9-54651D012A0D}"/>
              </a:ext>
            </a:extLst>
          </p:cNvPr>
          <p:cNvPicPr>
            <a:picLocks noChangeAspect="1"/>
          </p:cNvPicPr>
          <p:nvPr/>
        </p:nvPicPr>
        <p:blipFill rotWithShape="1">
          <a:blip r:embed="rId5"/>
          <a:srcRect l="3931" t="2265" r="2112" b="3159"/>
          <a:stretch/>
        </p:blipFill>
        <p:spPr>
          <a:xfrm>
            <a:off x="8216268" y="872359"/>
            <a:ext cx="3902162" cy="2774732"/>
          </a:xfrm>
          <a:prstGeom prst="rect">
            <a:avLst/>
          </a:prstGeom>
          <a:ln>
            <a:solidFill>
              <a:schemeClr val="tx1"/>
            </a:solidFill>
          </a:ln>
        </p:spPr>
      </p:pic>
      <p:pic>
        <p:nvPicPr>
          <p:cNvPr id="13" name="Picture 12">
            <a:extLst>
              <a:ext uri="{FF2B5EF4-FFF2-40B4-BE49-F238E27FC236}">
                <a16:creationId xmlns:a16="http://schemas.microsoft.com/office/drawing/2014/main" id="{2B381B39-693D-4E74-8BDF-77CD825A6B84}"/>
              </a:ext>
            </a:extLst>
          </p:cNvPr>
          <p:cNvPicPr>
            <a:picLocks noChangeAspect="1"/>
          </p:cNvPicPr>
          <p:nvPr/>
        </p:nvPicPr>
        <p:blipFill rotWithShape="1">
          <a:blip r:embed="rId6"/>
          <a:srcRect l="5572" t="6454" r="2980" b="9908"/>
          <a:stretch/>
        </p:blipFill>
        <p:spPr>
          <a:xfrm>
            <a:off x="58568" y="3803034"/>
            <a:ext cx="3860317" cy="2586092"/>
          </a:xfrm>
          <a:prstGeom prst="rect">
            <a:avLst/>
          </a:prstGeom>
          <a:ln>
            <a:solidFill>
              <a:schemeClr val="tx1"/>
            </a:solidFill>
          </a:ln>
        </p:spPr>
      </p:pic>
      <p:pic>
        <p:nvPicPr>
          <p:cNvPr id="15" name="Picture 14">
            <a:extLst>
              <a:ext uri="{FF2B5EF4-FFF2-40B4-BE49-F238E27FC236}">
                <a16:creationId xmlns:a16="http://schemas.microsoft.com/office/drawing/2014/main" id="{E1D52BD2-FEC1-4D6A-9B86-4B29A996A57D}"/>
              </a:ext>
            </a:extLst>
          </p:cNvPr>
          <p:cNvPicPr>
            <a:picLocks noChangeAspect="1"/>
          </p:cNvPicPr>
          <p:nvPr/>
        </p:nvPicPr>
        <p:blipFill rotWithShape="1">
          <a:blip r:embed="rId7"/>
          <a:srcRect l="3816" t="3919" r="3836" b="7358"/>
          <a:stretch/>
        </p:blipFill>
        <p:spPr>
          <a:xfrm>
            <a:off x="3987913" y="3803032"/>
            <a:ext cx="4153114" cy="2586093"/>
          </a:xfrm>
          <a:prstGeom prst="rect">
            <a:avLst/>
          </a:prstGeom>
          <a:ln>
            <a:solidFill>
              <a:schemeClr val="tx1"/>
            </a:solidFill>
          </a:ln>
        </p:spPr>
      </p:pic>
      <p:pic>
        <p:nvPicPr>
          <p:cNvPr id="17" name="Picture 16">
            <a:extLst>
              <a:ext uri="{FF2B5EF4-FFF2-40B4-BE49-F238E27FC236}">
                <a16:creationId xmlns:a16="http://schemas.microsoft.com/office/drawing/2014/main" id="{81A36587-C547-4998-A827-D1600DAB8668}"/>
              </a:ext>
            </a:extLst>
          </p:cNvPr>
          <p:cNvPicPr>
            <a:picLocks noChangeAspect="1"/>
          </p:cNvPicPr>
          <p:nvPr/>
        </p:nvPicPr>
        <p:blipFill rotWithShape="1">
          <a:blip r:embed="rId8"/>
          <a:srcRect l="2416" t="3982" r="8942" b="7784"/>
          <a:stretch/>
        </p:blipFill>
        <p:spPr>
          <a:xfrm>
            <a:off x="8237913" y="3803032"/>
            <a:ext cx="3891221" cy="2586093"/>
          </a:xfrm>
          <a:prstGeom prst="rect">
            <a:avLst/>
          </a:prstGeom>
          <a:ln>
            <a:solidFill>
              <a:schemeClr val="tx1"/>
            </a:solidFill>
          </a:ln>
        </p:spPr>
      </p:pic>
      <p:sp>
        <p:nvSpPr>
          <p:cNvPr id="18" name="TextBox 17">
            <a:extLst>
              <a:ext uri="{FF2B5EF4-FFF2-40B4-BE49-F238E27FC236}">
                <a16:creationId xmlns:a16="http://schemas.microsoft.com/office/drawing/2014/main" id="{5036B609-1359-40BA-808C-002B02E8EFAB}"/>
              </a:ext>
            </a:extLst>
          </p:cNvPr>
          <p:cNvSpPr txBox="1"/>
          <p:nvPr/>
        </p:nvSpPr>
        <p:spPr>
          <a:xfrm>
            <a:off x="231324" y="6389126"/>
            <a:ext cx="11776081" cy="430887"/>
          </a:xfrm>
          <a:prstGeom prst="rect">
            <a:avLst/>
          </a:prstGeom>
          <a:noFill/>
        </p:spPr>
        <p:txBody>
          <a:bodyPr wrap="square">
            <a:spAutoFit/>
          </a:bodyPr>
          <a:lstStyle/>
          <a:p>
            <a:pPr algn="ctr"/>
            <a:r>
              <a:rPr lang="en-US" sz="1100" b="1" i="0" u="none" strike="noStrike" baseline="0" dirty="0">
                <a:solidFill>
                  <a:srgbClr val="000000"/>
                </a:solidFill>
                <a:latin typeface="+mj-lt"/>
              </a:rPr>
              <a:t>UConn Health, Center on </a:t>
            </a:r>
            <a:r>
              <a:rPr lang="en-US" sz="1100" b="1" dirty="0">
                <a:solidFill>
                  <a:srgbClr val="000000"/>
                </a:solidFill>
                <a:latin typeface="+mj-lt"/>
              </a:rPr>
              <a:t>Aging Operating Agency: </a:t>
            </a:r>
            <a:r>
              <a:rPr lang="en-US" sz="1100" i="1" dirty="0">
                <a:solidFill>
                  <a:srgbClr val="000000"/>
                </a:solidFill>
                <a:latin typeface="+mj-lt"/>
              </a:rPr>
              <a:t>CT Department of Social Services </a:t>
            </a:r>
            <a:r>
              <a:rPr lang="en-US" sz="1100" b="1" dirty="0">
                <a:solidFill>
                  <a:srgbClr val="000000"/>
                </a:solidFill>
                <a:latin typeface="+mj-lt"/>
              </a:rPr>
              <a:t>Funder: </a:t>
            </a:r>
            <a:r>
              <a:rPr lang="en-US" sz="1100" i="1" dirty="0">
                <a:solidFill>
                  <a:srgbClr val="000000"/>
                </a:solidFill>
                <a:latin typeface="+mj-lt"/>
              </a:rPr>
              <a:t>Centers for Medicare and Medicaid Services</a:t>
            </a:r>
            <a:endParaRPr lang="en-US" sz="1100" b="1" i="0" u="none" strike="noStrike" baseline="0" dirty="0">
              <a:solidFill>
                <a:srgbClr val="000000"/>
              </a:solidFill>
              <a:latin typeface="+mj-lt"/>
            </a:endParaRPr>
          </a:p>
          <a:p>
            <a:pPr algn="ctr"/>
            <a:r>
              <a:rPr lang="en-US" sz="1050" i="0" u="none" strike="noStrike" baseline="0" dirty="0">
                <a:solidFill>
                  <a:srgbClr val="000000"/>
                </a:solidFill>
                <a:latin typeface="+mj-lt"/>
              </a:rPr>
              <a:t>CT Money Follows the Person Report Quarter 2: April 1-June 30, 2022</a:t>
            </a:r>
            <a:r>
              <a:rPr lang="en-US" sz="1050" dirty="0">
                <a:solidFill>
                  <a:srgbClr val="000000"/>
                </a:solidFill>
                <a:latin typeface="+mj-lt"/>
              </a:rPr>
              <a:t> (</a:t>
            </a:r>
            <a:r>
              <a:rPr lang="en-US" sz="1050" i="0" u="none" strike="noStrike" baseline="0" dirty="0">
                <a:solidFill>
                  <a:srgbClr val="000000"/>
                </a:solidFill>
                <a:latin typeface="+mj-lt"/>
              </a:rPr>
              <a:t>Based on latest data available at the end of the quarter)</a:t>
            </a:r>
            <a:r>
              <a:rPr lang="en-US" sz="1100" b="0" i="1" u="none" strike="noStrike" baseline="0" dirty="0">
                <a:solidFill>
                  <a:srgbClr val="000000"/>
                </a:solidFill>
                <a:latin typeface="+mj-lt"/>
              </a:rPr>
              <a:t>		</a:t>
            </a:r>
            <a:endParaRPr lang="en-US" sz="1100" dirty="0">
              <a:latin typeface="+mj-lt"/>
            </a:endParaRPr>
          </a:p>
        </p:txBody>
      </p:sp>
    </p:spTree>
    <p:extLst>
      <p:ext uri="{BB962C8B-B14F-4D97-AF65-F5344CB8AC3E}">
        <p14:creationId xmlns:p14="http://schemas.microsoft.com/office/powerpoint/2010/main" val="1889875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666AE-AEA7-4AEA-9BF3-1C0B260A76B4}"/>
              </a:ext>
            </a:extLst>
          </p:cNvPr>
          <p:cNvSpPr>
            <a:spLocks noGrp="1"/>
          </p:cNvSpPr>
          <p:nvPr>
            <p:ph type="title"/>
          </p:nvPr>
        </p:nvSpPr>
        <p:spPr/>
        <p:txBody>
          <a:bodyPr/>
          <a:lstStyle/>
          <a:p>
            <a:r>
              <a:rPr lang="en-US" dirty="0"/>
              <a:t>My Care Options</a:t>
            </a:r>
            <a:br>
              <a:rPr lang="en-US" dirty="0"/>
            </a:br>
            <a:r>
              <a:rPr lang="en-US" dirty="0"/>
              <a:t>(MCO)</a:t>
            </a:r>
          </a:p>
        </p:txBody>
      </p:sp>
    </p:spTree>
    <p:extLst>
      <p:ext uri="{BB962C8B-B14F-4D97-AF65-F5344CB8AC3E}">
        <p14:creationId xmlns:p14="http://schemas.microsoft.com/office/powerpoint/2010/main" val="4047961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0F7B2-FA2A-4BE6-8D37-A1CCD22DB87C}"/>
              </a:ext>
            </a:extLst>
          </p:cNvPr>
          <p:cNvSpPr>
            <a:spLocks noGrp="1"/>
          </p:cNvSpPr>
          <p:nvPr>
            <p:ph type="title"/>
          </p:nvPr>
        </p:nvSpPr>
        <p:spPr/>
        <p:txBody>
          <a:bodyPr/>
          <a:lstStyle/>
          <a:p>
            <a:r>
              <a:rPr lang="en-US" dirty="0"/>
              <a:t>My Care Options</a:t>
            </a:r>
          </a:p>
        </p:txBody>
      </p:sp>
      <p:sp>
        <p:nvSpPr>
          <p:cNvPr id="3" name="Content Placeholder 2">
            <a:extLst>
              <a:ext uri="{FF2B5EF4-FFF2-40B4-BE49-F238E27FC236}">
                <a16:creationId xmlns:a16="http://schemas.microsoft.com/office/drawing/2014/main" id="{DE84C19B-0A93-416E-9E9F-6B7BA8BCF4B4}"/>
              </a:ext>
            </a:extLst>
          </p:cNvPr>
          <p:cNvSpPr>
            <a:spLocks noGrp="1"/>
          </p:cNvSpPr>
          <p:nvPr>
            <p:ph idx="1"/>
          </p:nvPr>
        </p:nvSpPr>
        <p:spPr>
          <a:xfrm>
            <a:off x="609600" y="939801"/>
            <a:ext cx="10972800" cy="5569064"/>
          </a:xfrm>
        </p:spPr>
        <p:txBody>
          <a:bodyPr/>
          <a:lstStyle/>
          <a:p>
            <a:r>
              <a:rPr lang="en-US" sz="2800" dirty="0"/>
              <a:t>Provide home and community-based services (HCBS) information to people at risk for a long-term institutional stay</a:t>
            </a:r>
          </a:p>
          <a:p>
            <a:pPr lvl="1"/>
            <a:r>
              <a:rPr lang="en-US" sz="2800" dirty="0"/>
              <a:t>Including people who are not yet Medicaid eligible</a:t>
            </a:r>
          </a:p>
          <a:p>
            <a:r>
              <a:rPr lang="en-US" sz="2800" dirty="0"/>
              <a:t>Facilitate transition</a:t>
            </a:r>
          </a:p>
          <a:p>
            <a:pPr lvl="1"/>
            <a:r>
              <a:rPr lang="en-US" sz="2800" dirty="0"/>
              <a:t>Outcome: An additional 600 people returning to the community</a:t>
            </a:r>
          </a:p>
          <a:p>
            <a:pPr lvl="2"/>
            <a:r>
              <a:rPr lang="en-US" sz="2400" dirty="0"/>
              <a:t>Individuals on the Medicare Savings Program (MSP)</a:t>
            </a:r>
          </a:p>
          <a:p>
            <a:pPr lvl="1"/>
            <a:r>
              <a:rPr lang="en-US" sz="2800" dirty="0"/>
              <a:t>10 full time Care Coordinator staff </a:t>
            </a:r>
          </a:p>
          <a:p>
            <a:pPr marL="400050"/>
            <a:r>
              <a:rPr lang="en-US" sz="2800" dirty="0"/>
              <a:t>Status update:</a:t>
            </a:r>
          </a:p>
          <a:p>
            <a:pPr marL="800100" lvl="1"/>
            <a:r>
              <a:rPr lang="en-US" sz="2800" dirty="0"/>
              <a:t>Began training on June 1, 2022</a:t>
            </a:r>
          </a:p>
          <a:p>
            <a:pPr marL="800100" lvl="1"/>
            <a:r>
              <a:rPr lang="en-US" sz="2800" dirty="0"/>
              <a:t>Launched in the field on June 24, 2022</a:t>
            </a:r>
          </a:p>
        </p:txBody>
      </p:sp>
    </p:spTree>
    <p:extLst>
      <p:ext uri="{BB962C8B-B14F-4D97-AF65-F5344CB8AC3E}">
        <p14:creationId xmlns:p14="http://schemas.microsoft.com/office/powerpoint/2010/main" val="909061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Presumptive Eligibility </a:t>
            </a:r>
            <a:endParaRPr lang="en-US" sz="2000" dirty="0"/>
          </a:p>
        </p:txBody>
      </p:sp>
      <p:sp>
        <p:nvSpPr>
          <p:cNvPr id="3" name="Slide Number Placeholder 2"/>
          <p:cNvSpPr>
            <a:spLocks noGrp="1"/>
          </p:cNvSpPr>
          <p:nvPr>
            <p:ph type="sldNum" sz="quarter" idx="12"/>
          </p:nvPr>
        </p:nvSpPr>
        <p:spPr/>
        <p:txBody>
          <a:bodyPr/>
          <a:lstStyle/>
          <a:p>
            <a:pPr>
              <a:defRPr/>
            </a:pPr>
            <a:fld id="{149C2571-02F4-4B8D-948F-906E4252C2FE}" type="slidenum">
              <a:rPr lang="en-US" smtClean="0">
                <a:solidFill>
                  <a:prstClr val="black">
                    <a:tint val="75000"/>
                  </a:prstClr>
                </a:solidFill>
              </a:rPr>
              <a:pPr>
                <a:defRPr/>
              </a:pPr>
              <a:t>8</a:t>
            </a:fld>
            <a:endParaRPr lang="en-US" dirty="0">
              <a:solidFill>
                <a:prstClr val="black">
                  <a:tint val="75000"/>
                </a:prstClr>
              </a:solidFill>
            </a:endParaRPr>
          </a:p>
        </p:txBody>
      </p:sp>
    </p:spTree>
    <p:extLst>
      <p:ext uri="{BB962C8B-B14F-4D97-AF65-F5344CB8AC3E}">
        <p14:creationId xmlns:p14="http://schemas.microsoft.com/office/powerpoint/2010/main" val="206120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EFEBD-71E1-B8EA-86F3-70257B95EF9F}"/>
              </a:ext>
            </a:extLst>
          </p:cNvPr>
          <p:cNvSpPr>
            <a:spLocks noGrp="1"/>
          </p:cNvSpPr>
          <p:nvPr>
            <p:ph type="title"/>
          </p:nvPr>
        </p:nvSpPr>
        <p:spPr/>
        <p:txBody>
          <a:bodyPr/>
          <a:lstStyle/>
          <a:p>
            <a:r>
              <a:rPr lang="en-US" dirty="0"/>
              <a:t>Presumptive Eligibility</a:t>
            </a:r>
          </a:p>
        </p:txBody>
      </p:sp>
      <p:sp>
        <p:nvSpPr>
          <p:cNvPr id="3" name="Content Placeholder 2">
            <a:extLst>
              <a:ext uri="{FF2B5EF4-FFF2-40B4-BE49-F238E27FC236}">
                <a16:creationId xmlns:a16="http://schemas.microsoft.com/office/drawing/2014/main" id="{378A2A9A-BC05-98EE-D5E3-B11CCC81C75D}"/>
              </a:ext>
            </a:extLst>
          </p:cNvPr>
          <p:cNvSpPr>
            <a:spLocks noGrp="1"/>
          </p:cNvSpPr>
          <p:nvPr>
            <p:ph idx="1"/>
          </p:nvPr>
        </p:nvSpPr>
        <p:spPr/>
        <p:txBody>
          <a:bodyPr/>
          <a:lstStyle/>
          <a:p>
            <a:r>
              <a:rPr lang="en-US" b="0" i="0" dirty="0">
                <a:solidFill>
                  <a:srgbClr val="393D40"/>
                </a:solidFill>
                <a:effectLst/>
                <a:latin typeface="Open Sans" panose="020B0606030504020204" pitchFamily="34" charset="0"/>
              </a:rPr>
              <a:t>“….enroll individuals who appear likely eligible for coverage while the state processes the full application and makes a final eligibility determination. Presumptive eligibility (PE) can facilitate access to coverage and services when individuals in need of critical services also may need extra time to collect documents needed to complete a full eligibility determination…”-Kaiser Family Foundation</a:t>
            </a:r>
            <a:endParaRPr lang="en-US" dirty="0"/>
          </a:p>
        </p:txBody>
      </p:sp>
    </p:spTree>
    <p:extLst>
      <p:ext uri="{BB962C8B-B14F-4D97-AF65-F5344CB8AC3E}">
        <p14:creationId xmlns:p14="http://schemas.microsoft.com/office/powerpoint/2010/main" val="4184104289"/>
      </p:ext>
    </p:extLst>
  </p:cSld>
  <p:clrMapOvr>
    <a:masterClrMapping/>
  </p:clrMapOvr>
</p:sld>
</file>

<file path=ppt/theme/theme1.xml><?xml version="1.0" encoding="utf-8"?>
<a:theme xmlns:a="http://schemas.openxmlformats.org/drawingml/2006/main" name="DSS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SS Theme" id="{4600E7B1-29A4-462C-8491-8949E7972607}" vid="{DC1CFE52-A912-4811-8EA3-1D6F5A3ED52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DSS Theme</Template>
  <TotalTime>618</TotalTime>
  <Words>2070</Words>
  <Application>Microsoft Office PowerPoint</Application>
  <PresentationFormat>Widescreen</PresentationFormat>
  <Paragraphs>238</Paragraphs>
  <Slides>32</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32</vt:i4>
      </vt:variant>
    </vt:vector>
  </HeadingPairs>
  <TitlesOfParts>
    <vt:vector size="41" baseType="lpstr">
      <vt:lpstr>Arial</vt:lpstr>
      <vt:lpstr>Calibri</vt:lpstr>
      <vt:lpstr>Calibri Light</vt:lpstr>
      <vt:lpstr>Helvetica</vt:lpstr>
      <vt:lpstr>Heveltica</vt:lpstr>
      <vt:lpstr>Open Sans</vt:lpstr>
      <vt:lpstr>Wingdings</vt:lpstr>
      <vt:lpstr>DSS Theme</vt:lpstr>
      <vt:lpstr>Custom Design</vt:lpstr>
      <vt:lpstr>Medicaid Long Term Services &amp; Supports Rebalancing Updates</vt:lpstr>
      <vt:lpstr>Presenters</vt:lpstr>
      <vt:lpstr>Topics</vt:lpstr>
      <vt:lpstr>Money Follows the Person (MFP)</vt:lpstr>
      <vt:lpstr>Money Follows the Person Benchmarks</vt:lpstr>
      <vt:lpstr>My Care Options (MCO)</vt:lpstr>
      <vt:lpstr>My Care Options</vt:lpstr>
      <vt:lpstr>Presumptive Eligibility </vt:lpstr>
      <vt:lpstr>Presumptive Eligibility</vt:lpstr>
      <vt:lpstr>Presumptive Eligibility</vt:lpstr>
      <vt:lpstr>Supports at Home Option (SHO)</vt:lpstr>
      <vt:lpstr>SHO (Supports at Home Option) </vt:lpstr>
      <vt:lpstr>Community First Choice (CFC)</vt:lpstr>
      <vt:lpstr>CFC Workforce</vt:lpstr>
      <vt:lpstr>CFC Workforce</vt:lpstr>
      <vt:lpstr>CFC Workforce</vt:lpstr>
      <vt:lpstr>Racial Health Equity</vt:lpstr>
      <vt:lpstr>Health Information Exchange and Value Based Payments</vt:lpstr>
      <vt:lpstr>Health Information Exchange and Value Based Payments</vt:lpstr>
      <vt:lpstr>CHESS (Connecticut Housing Engagement and Supports Services)</vt:lpstr>
      <vt:lpstr>CHESS</vt:lpstr>
      <vt:lpstr>CHESS Program Information</vt:lpstr>
      <vt:lpstr>Assistive Technology</vt:lpstr>
      <vt:lpstr>Assistive Technology in Subsidized Housing</vt:lpstr>
      <vt:lpstr>Innovative Services and Support Models</vt:lpstr>
      <vt:lpstr>Innovative Services and Support Models Our mission is to enhance back-up supports and to better address social determinates of health such as housing and food in-security</vt:lpstr>
      <vt:lpstr>Universal Assessment (UA)</vt:lpstr>
      <vt:lpstr>Universal Assessment (UA)</vt:lpstr>
      <vt:lpstr>Questions?</vt:lpstr>
      <vt:lpstr>Additional Information</vt:lpstr>
      <vt:lpstr>CHESS Information</vt:lpstr>
      <vt:lpstr>Presumptive Eligibility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Carabetta, Lauren</dc:creator>
  <cp:lastModifiedBy>Morton, Melissa</cp:lastModifiedBy>
  <cp:revision>40</cp:revision>
  <dcterms:created xsi:type="dcterms:W3CDTF">2022-09-12T12:05:15Z</dcterms:created>
  <dcterms:modified xsi:type="dcterms:W3CDTF">2022-09-20T13:35:12Z</dcterms:modified>
</cp:coreProperties>
</file>