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47" r:id="rId2"/>
    <p:sldMasterId id="2147483704" r:id="rId3"/>
    <p:sldMasterId id="2147483710" r:id="rId4"/>
    <p:sldMasterId id="2147483751" r:id="rId5"/>
    <p:sldMasterId id="2147483753" r:id="rId6"/>
    <p:sldMasterId id="2147483757" r:id="rId7"/>
  </p:sldMasterIdLst>
  <p:notesMasterIdLst>
    <p:notesMasterId r:id="rId42"/>
  </p:notesMasterIdLst>
  <p:handoutMasterIdLst>
    <p:handoutMasterId r:id="rId43"/>
  </p:handoutMasterIdLst>
  <p:sldIdLst>
    <p:sldId id="475" r:id="rId8"/>
    <p:sldId id="841" r:id="rId9"/>
    <p:sldId id="825" r:id="rId10"/>
    <p:sldId id="826" r:id="rId11"/>
    <p:sldId id="846" r:id="rId12"/>
    <p:sldId id="844" r:id="rId13"/>
    <p:sldId id="632" r:id="rId14"/>
    <p:sldId id="495" r:id="rId15"/>
    <p:sldId id="633" r:id="rId16"/>
    <p:sldId id="634" r:id="rId17"/>
    <p:sldId id="845" r:id="rId18"/>
    <p:sldId id="830" r:id="rId19"/>
    <p:sldId id="837" r:id="rId20"/>
    <p:sldId id="838" r:id="rId21"/>
    <p:sldId id="829" r:id="rId22"/>
    <p:sldId id="833" r:id="rId23"/>
    <p:sldId id="762" r:id="rId24"/>
    <p:sldId id="785" r:id="rId25"/>
    <p:sldId id="579" r:id="rId26"/>
    <p:sldId id="766" r:id="rId27"/>
    <p:sldId id="810" r:id="rId28"/>
    <p:sldId id="573" r:id="rId29"/>
    <p:sldId id="789" r:id="rId30"/>
    <p:sldId id="795" r:id="rId31"/>
    <p:sldId id="796" r:id="rId32"/>
    <p:sldId id="315" r:id="rId33"/>
    <p:sldId id="311" r:id="rId34"/>
    <p:sldId id="849" r:id="rId35"/>
    <p:sldId id="850" r:id="rId36"/>
    <p:sldId id="851" r:id="rId37"/>
    <p:sldId id="852" r:id="rId38"/>
    <p:sldId id="853" r:id="rId39"/>
    <p:sldId id="854" r:id="rId40"/>
    <p:sldId id="8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pos="2160">
          <p15:clr>
            <a:srgbClr val="A4A3A4"/>
          </p15:clr>
        </p15:guide>
        <p15:guide id="8"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C24"/>
    <a:srgbClr val="0093D0"/>
    <a:srgbClr val="F2F2F2"/>
    <a:srgbClr val="9CD4EC"/>
    <a:srgbClr val="C8E7F4"/>
    <a:srgbClr val="BAE1F2"/>
    <a:srgbClr val="EFF8E9"/>
    <a:srgbClr val="D7EEF7"/>
    <a:srgbClr val="ABDAEF"/>
    <a:srgbClr val="FDE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1356" autoAdjust="0"/>
  </p:normalViewPr>
  <p:slideViewPr>
    <p:cSldViewPr snapToGrid="0">
      <p:cViewPr varScale="1">
        <p:scale>
          <a:sx n="61" d="100"/>
          <a:sy n="61" d="100"/>
        </p:scale>
        <p:origin x="1326"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9AD332-C2D4-FE4F-B8DA-3AD6235750BD}" type="doc">
      <dgm:prSet loTypeId="urn:microsoft.com/office/officeart/2009/3/layout/OpposingIdeas" loCatId="" qsTypeId="urn:microsoft.com/office/officeart/2005/8/quickstyle/simple1" qsCatId="simple" csTypeId="urn:microsoft.com/office/officeart/2005/8/colors/colorful5" csCatId="colorful" phldr="1"/>
      <dgm:spPr/>
      <dgm:t>
        <a:bodyPr/>
        <a:lstStyle/>
        <a:p>
          <a:endParaRPr lang="en-US"/>
        </a:p>
      </dgm:t>
    </dgm:pt>
    <dgm:pt modelId="{A603E870-535F-7445-9AC3-A7F2BA4B0236}">
      <dgm:prSet phldrT="[Text]"/>
      <dgm:spPr>
        <a:ln>
          <a:solidFill>
            <a:schemeClr val="bg1">
              <a:lumMod val="85000"/>
            </a:schemeClr>
          </a:solidFill>
        </a:ln>
      </dgm:spPr>
      <dgm:t>
        <a:bodyPr/>
        <a:lstStyle/>
        <a:p>
          <a:r>
            <a:rPr lang="en-US" dirty="0"/>
            <a:t>Strengths</a:t>
          </a:r>
        </a:p>
      </dgm:t>
    </dgm:pt>
    <dgm:pt modelId="{BF830648-4BCD-7147-A32C-343F806E6F5A}" type="parTrans" cxnId="{D0FC799A-7EAB-8844-A2C2-1F4D3E279671}">
      <dgm:prSet/>
      <dgm:spPr/>
      <dgm:t>
        <a:bodyPr/>
        <a:lstStyle/>
        <a:p>
          <a:endParaRPr lang="en-US"/>
        </a:p>
      </dgm:t>
    </dgm:pt>
    <dgm:pt modelId="{F6C5BA0C-D01A-574E-90B2-EBD31FFAA5F5}" type="sibTrans" cxnId="{D0FC799A-7EAB-8844-A2C2-1F4D3E279671}">
      <dgm:prSet/>
      <dgm:spPr/>
      <dgm:t>
        <a:bodyPr/>
        <a:lstStyle/>
        <a:p>
          <a:endParaRPr lang="en-US"/>
        </a:p>
      </dgm:t>
    </dgm:pt>
    <dgm:pt modelId="{3AB1F4A1-A55D-5B4B-A9CE-05746AE76170}">
      <dgm:prSet phldrT="[Text]"/>
      <dgm:spPr/>
      <dgm:t>
        <a:bodyPr/>
        <a:lstStyle/>
        <a:p>
          <a:r>
            <a:rPr lang="en-US" dirty="0"/>
            <a:t>Philanthropy</a:t>
          </a:r>
        </a:p>
      </dgm:t>
    </dgm:pt>
    <dgm:pt modelId="{289D34EE-5C04-0049-9563-C204488A6D33}" type="parTrans" cxnId="{8B409146-9EA6-404B-A8CE-98A8E25161E7}">
      <dgm:prSet/>
      <dgm:spPr/>
      <dgm:t>
        <a:bodyPr/>
        <a:lstStyle/>
        <a:p>
          <a:endParaRPr lang="en-US"/>
        </a:p>
      </dgm:t>
    </dgm:pt>
    <dgm:pt modelId="{95AD0968-9EAD-A247-AF57-38B3A7B0812B}" type="sibTrans" cxnId="{8B409146-9EA6-404B-A8CE-98A8E25161E7}">
      <dgm:prSet/>
      <dgm:spPr/>
      <dgm:t>
        <a:bodyPr/>
        <a:lstStyle/>
        <a:p>
          <a:endParaRPr lang="en-US"/>
        </a:p>
      </dgm:t>
    </dgm:pt>
    <dgm:pt modelId="{37A0CF5C-3A5B-E546-9AA2-E261CA34234E}">
      <dgm:prSet phldrT="[Text]"/>
      <dgm:spPr>
        <a:ln>
          <a:solidFill>
            <a:schemeClr val="bg1">
              <a:lumMod val="75000"/>
            </a:schemeClr>
          </a:solidFill>
        </a:ln>
      </dgm:spPr>
      <dgm:t>
        <a:bodyPr/>
        <a:lstStyle/>
        <a:p>
          <a:r>
            <a:rPr lang="en-US" dirty="0"/>
            <a:t>Opportunities for Growth</a:t>
          </a:r>
        </a:p>
      </dgm:t>
    </dgm:pt>
    <dgm:pt modelId="{C9A7FEDD-A3DC-0048-BD95-1AEDC7A3AE30}" type="parTrans" cxnId="{BC041A02-4851-8344-B035-03B48117F24D}">
      <dgm:prSet/>
      <dgm:spPr/>
      <dgm:t>
        <a:bodyPr/>
        <a:lstStyle/>
        <a:p>
          <a:endParaRPr lang="en-US"/>
        </a:p>
      </dgm:t>
    </dgm:pt>
    <dgm:pt modelId="{FAD0CE88-DBD8-6145-B7AF-A646EB562658}" type="sibTrans" cxnId="{BC041A02-4851-8344-B035-03B48117F24D}">
      <dgm:prSet/>
      <dgm:spPr/>
      <dgm:t>
        <a:bodyPr/>
        <a:lstStyle/>
        <a:p>
          <a:endParaRPr lang="en-US"/>
        </a:p>
      </dgm:t>
    </dgm:pt>
    <dgm:pt modelId="{80B8CAD7-CB0D-E249-9957-287FFCA35756}">
      <dgm:prSet phldrT="[Text]"/>
      <dgm:spPr/>
      <dgm:t>
        <a:bodyPr/>
        <a:lstStyle/>
        <a:p>
          <a:r>
            <a:rPr lang="en-US" dirty="0"/>
            <a:t>Municipal government</a:t>
          </a:r>
        </a:p>
        <a:p>
          <a:r>
            <a:rPr lang="en-US" dirty="0"/>
            <a:t>Councils of government</a:t>
          </a:r>
        </a:p>
        <a:p>
          <a:r>
            <a:rPr lang="en-US" dirty="0"/>
            <a:t>Nonprofits (beyond aging)</a:t>
          </a:r>
        </a:p>
        <a:p>
          <a:r>
            <a:rPr lang="en-US" dirty="0"/>
            <a:t>Community centers of power and grassroots leaders</a:t>
          </a:r>
        </a:p>
      </dgm:t>
    </dgm:pt>
    <dgm:pt modelId="{B3AC3DC4-A7A9-8747-82C1-CB42DE8415BA}" type="parTrans" cxnId="{0B5F4DAC-3440-4745-BD8F-2105E5FD2344}">
      <dgm:prSet/>
      <dgm:spPr/>
      <dgm:t>
        <a:bodyPr/>
        <a:lstStyle/>
        <a:p>
          <a:endParaRPr lang="en-US"/>
        </a:p>
      </dgm:t>
    </dgm:pt>
    <dgm:pt modelId="{DEC813BF-E58F-E541-9074-60B774FF19EA}" type="sibTrans" cxnId="{0B5F4DAC-3440-4745-BD8F-2105E5FD2344}">
      <dgm:prSet/>
      <dgm:spPr/>
      <dgm:t>
        <a:bodyPr/>
        <a:lstStyle/>
        <a:p>
          <a:endParaRPr lang="en-US"/>
        </a:p>
      </dgm:t>
    </dgm:pt>
    <dgm:pt modelId="{3E06DC5C-84A6-634F-9569-2BBA4D200329}">
      <dgm:prSet phldrT="[Text]"/>
      <dgm:spPr/>
      <dgm:t>
        <a:bodyPr/>
        <a:lstStyle/>
        <a:p>
          <a:r>
            <a:rPr lang="en-US" dirty="0"/>
            <a:t>State government</a:t>
          </a:r>
        </a:p>
      </dgm:t>
    </dgm:pt>
    <dgm:pt modelId="{72BE33B5-E9E2-E74F-BDC9-29FFE70E0B80}" type="parTrans" cxnId="{FE6E8967-1AD8-3049-AF3A-278550493478}">
      <dgm:prSet/>
      <dgm:spPr/>
      <dgm:t>
        <a:bodyPr/>
        <a:lstStyle/>
        <a:p>
          <a:endParaRPr lang="en-US"/>
        </a:p>
      </dgm:t>
    </dgm:pt>
    <dgm:pt modelId="{16933C79-9A40-0345-A5A8-3E2ACE2B3A74}" type="sibTrans" cxnId="{FE6E8967-1AD8-3049-AF3A-278550493478}">
      <dgm:prSet/>
      <dgm:spPr/>
      <dgm:t>
        <a:bodyPr/>
        <a:lstStyle/>
        <a:p>
          <a:endParaRPr lang="en-US"/>
        </a:p>
      </dgm:t>
    </dgm:pt>
    <dgm:pt modelId="{D9DCAB01-25C3-0042-B411-D6E2CB4E8717}">
      <dgm:prSet phldrT="[Text]"/>
      <dgm:spPr/>
      <dgm:t>
        <a:bodyPr/>
        <a:lstStyle/>
        <a:p>
          <a:r>
            <a:rPr lang="en-US" dirty="0"/>
            <a:t>Nonprofits (focused on aging policy and services)</a:t>
          </a:r>
        </a:p>
      </dgm:t>
    </dgm:pt>
    <dgm:pt modelId="{4B6E5F6E-C8BC-2144-91CB-D274458EB8A1}" type="parTrans" cxnId="{32A7CD1A-B125-B34A-956C-18EED92DF9C9}">
      <dgm:prSet/>
      <dgm:spPr/>
      <dgm:t>
        <a:bodyPr/>
        <a:lstStyle/>
        <a:p>
          <a:endParaRPr lang="en-US"/>
        </a:p>
      </dgm:t>
    </dgm:pt>
    <dgm:pt modelId="{9D6B0C7C-19BB-C14B-A1BF-496682D21626}" type="sibTrans" cxnId="{32A7CD1A-B125-B34A-956C-18EED92DF9C9}">
      <dgm:prSet/>
      <dgm:spPr/>
      <dgm:t>
        <a:bodyPr/>
        <a:lstStyle/>
        <a:p>
          <a:endParaRPr lang="en-US"/>
        </a:p>
      </dgm:t>
    </dgm:pt>
    <dgm:pt modelId="{C98937F4-72C1-964C-B368-89EC41EEA3CF}" type="pres">
      <dgm:prSet presAssocID="{049AD332-C2D4-FE4F-B8DA-3AD6235750BD}" presName="Name0" presStyleCnt="0">
        <dgm:presLayoutVars>
          <dgm:chMax val="2"/>
          <dgm:dir/>
          <dgm:animOne val="branch"/>
          <dgm:animLvl val="lvl"/>
          <dgm:resizeHandles val="exact"/>
        </dgm:presLayoutVars>
      </dgm:prSet>
      <dgm:spPr/>
    </dgm:pt>
    <dgm:pt modelId="{D0AA1717-5F2A-7F4F-BC69-10EC61D1423C}" type="pres">
      <dgm:prSet presAssocID="{049AD332-C2D4-FE4F-B8DA-3AD6235750BD}" presName="Background" presStyleLbl="node1" presStyleIdx="0" presStyleCnt="1" custScaleX="133558"/>
      <dgm:spPr>
        <a:solidFill>
          <a:srgbClr val="9CD4EC"/>
        </a:solidFill>
      </dgm:spPr>
    </dgm:pt>
    <dgm:pt modelId="{15714B51-909B-A749-866B-41AB4566EE86}" type="pres">
      <dgm:prSet presAssocID="{049AD332-C2D4-FE4F-B8DA-3AD6235750BD}" presName="Divider" presStyleLbl="callout" presStyleIdx="0" presStyleCnt="1"/>
      <dgm:spPr/>
    </dgm:pt>
    <dgm:pt modelId="{A27AF191-5B9C-6549-BE71-F6A7D33E2EFE}" type="pres">
      <dgm:prSet presAssocID="{049AD332-C2D4-FE4F-B8DA-3AD6235750BD}" presName="ChildText1" presStyleLbl="revTx" presStyleIdx="0" presStyleCnt="0" custScaleX="135229" custLinFactNeighborX="-13107" custLinFactNeighborY="-1383">
        <dgm:presLayoutVars>
          <dgm:chMax val="0"/>
          <dgm:chPref val="0"/>
          <dgm:bulletEnabled val="1"/>
        </dgm:presLayoutVars>
      </dgm:prSet>
      <dgm:spPr/>
    </dgm:pt>
    <dgm:pt modelId="{D0390B17-893E-6641-A620-951B8A7B4C4B}" type="pres">
      <dgm:prSet presAssocID="{049AD332-C2D4-FE4F-B8DA-3AD6235750BD}" presName="ChildText2" presStyleLbl="revTx" presStyleIdx="0" presStyleCnt="0" custScaleX="127287" custLinFactNeighborX="19656">
        <dgm:presLayoutVars>
          <dgm:chMax val="0"/>
          <dgm:chPref val="0"/>
          <dgm:bulletEnabled val="1"/>
        </dgm:presLayoutVars>
      </dgm:prSet>
      <dgm:spPr/>
    </dgm:pt>
    <dgm:pt modelId="{E52701A6-7F16-7448-94C3-733A6DDBD6AE}" type="pres">
      <dgm:prSet presAssocID="{049AD332-C2D4-FE4F-B8DA-3AD6235750BD}" presName="ParentText1" presStyleLbl="revTx" presStyleIdx="0" presStyleCnt="0">
        <dgm:presLayoutVars>
          <dgm:chMax val="1"/>
          <dgm:chPref val="1"/>
        </dgm:presLayoutVars>
      </dgm:prSet>
      <dgm:spPr/>
    </dgm:pt>
    <dgm:pt modelId="{6446111D-109B-3841-B6AF-34E9F8EE5613}" type="pres">
      <dgm:prSet presAssocID="{049AD332-C2D4-FE4F-B8DA-3AD6235750BD}" presName="ParentShape1" presStyleLbl="alignImgPlace1" presStyleIdx="0" presStyleCnt="2" custLinFactNeighborX="-81402">
        <dgm:presLayoutVars/>
      </dgm:prSet>
      <dgm:spPr/>
    </dgm:pt>
    <dgm:pt modelId="{885EC1AC-CE55-8243-A83D-FE7E78D37618}" type="pres">
      <dgm:prSet presAssocID="{049AD332-C2D4-FE4F-B8DA-3AD6235750BD}" presName="ParentText2" presStyleLbl="revTx" presStyleIdx="0" presStyleCnt="0">
        <dgm:presLayoutVars>
          <dgm:chMax val="1"/>
          <dgm:chPref val="1"/>
        </dgm:presLayoutVars>
      </dgm:prSet>
      <dgm:spPr/>
    </dgm:pt>
    <dgm:pt modelId="{0AC173A5-6FA7-D442-ACE9-F990E768FF19}" type="pres">
      <dgm:prSet presAssocID="{049AD332-C2D4-FE4F-B8DA-3AD6235750BD}" presName="ParentShape2" presStyleLbl="alignImgPlace1" presStyleIdx="1" presStyleCnt="2" custLinFactNeighborX="77614">
        <dgm:presLayoutVars/>
      </dgm:prSet>
      <dgm:spPr/>
    </dgm:pt>
  </dgm:ptLst>
  <dgm:cxnLst>
    <dgm:cxn modelId="{BC041A02-4851-8344-B035-03B48117F24D}" srcId="{049AD332-C2D4-FE4F-B8DA-3AD6235750BD}" destId="{37A0CF5C-3A5B-E546-9AA2-E261CA34234E}" srcOrd="1" destOrd="0" parTransId="{C9A7FEDD-A3DC-0048-BD95-1AEDC7A3AE30}" sibTransId="{FAD0CE88-DBD8-6145-B7AF-A646EB562658}"/>
    <dgm:cxn modelId="{32A7CD1A-B125-B34A-956C-18EED92DF9C9}" srcId="{A603E870-535F-7445-9AC3-A7F2BA4B0236}" destId="{D9DCAB01-25C3-0042-B411-D6E2CB4E8717}" srcOrd="2" destOrd="0" parTransId="{4B6E5F6E-C8BC-2144-91CB-D274458EB8A1}" sibTransId="{9D6B0C7C-19BB-C14B-A1BF-496682D21626}"/>
    <dgm:cxn modelId="{123F4441-99F8-C841-A136-ECC60763EBD0}" type="presOf" srcId="{37A0CF5C-3A5B-E546-9AA2-E261CA34234E}" destId="{885EC1AC-CE55-8243-A83D-FE7E78D37618}" srcOrd="0" destOrd="0" presId="urn:microsoft.com/office/officeart/2009/3/layout/OpposingIdeas"/>
    <dgm:cxn modelId="{5A7DF243-8196-B445-B418-09D5FEBDE6D7}" type="presOf" srcId="{80B8CAD7-CB0D-E249-9957-287FFCA35756}" destId="{D0390B17-893E-6641-A620-951B8A7B4C4B}" srcOrd="0" destOrd="0" presId="urn:microsoft.com/office/officeart/2009/3/layout/OpposingIdeas"/>
    <dgm:cxn modelId="{8B409146-9EA6-404B-A8CE-98A8E25161E7}" srcId="{A603E870-535F-7445-9AC3-A7F2BA4B0236}" destId="{3AB1F4A1-A55D-5B4B-A9CE-05746AE76170}" srcOrd="0" destOrd="0" parTransId="{289D34EE-5C04-0049-9563-C204488A6D33}" sibTransId="{95AD0968-9EAD-A247-AF57-38B3A7B0812B}"/>
    <dgm:cxn modelId="{FE6E8967-1AD8-3049-AF3A-278550493478}" srcId="{A603E870-535F-7445-9AC3-A7F2BA4B0236}" destId="{3E06DC5C-84A6-634F-9569-2BBA4D200329}" srcOrd="1" destOrd="0" parTransId="{72BE33B5-E9E2-E74F-BDC9-29FFE70E0B80}" sibTransId="{16933C79-9A40-0345-A5A8-3E2ACE2B3A74}"/>
    <dgm:cxn modelId="{BF0D6777-84EB-CB40-82D6-56E0BB7A2D6F}" type="presOf" srcId="{A603E870-535F-7445-9AC3-A7F2BA4B0236}" destId="{6446111D-109B-3841-B6AF-34E9F8EE5613}" srcOrd="1" destOrd="0" presId="urn:microsoft.com/office/officeart/2009/3/layout/OpposingIdeas"/>
    <dgm:cxn modelId="{9C0FAE88-1A2F-A64C-A9BD-37AE5BF50FB8}" type="presOf" srcId="{049AD332-C2D4-FE4F-B8DA-3AD6235750BD}" destId="{C98937F4-72C1-964C-B368-89EC41EEA3CF}" srcOrd="0" destOrd="0" presId="urn:microsoft.com/office/officeart/2009/3/layout/OpposingIdeas"/>
    <dgm:cxn modelId="{3220AB99-E503-5D42-9C74-2E45A3C06037}" type="presOf" srcId="{3E06DC5C-84A6-634F-9569-2BBA4D200329}" destId="{A27AF191-5B9C-6549-BE71-F6A7D33E2EFE}" srcOrd="0" destOrd="1" presId="urn:microsoft.com/office/officeart/2009/3/layout/OpposingIdeas"/>
    <dgm:cxn modelId="{D0FC799A-7EAB-8844-A2C2-1F4D3E279671}" srcId="{049AD332-C2D4-FE4F-B8DA-3AD6235750BD}" destId="{A603E870-535F-7445-9AC3-A7F2BA4B0236}" srcOrd="0" destOrd="0" parTransId="{BF830648-4BCD-7147-A32C-343F806E6F5A}" sibTransId="{F6C5BA0C-D01A-574E-90B2-EBD31FFAA5F5}"/>
    <dgm:cxn modelId="{9A7AB2A9-23AD-D949-9CCF-EB10A77980CE}" type="presOf" srcId="{A603E870-535F-7445-9AC3-A7F2BA4B0236}" destId="{E52701A6-7F16-7448-94C3-733A6DDBD6AE}" srcOrd="0" destOrd="0" presId="urn:microsoft.com/office/officeart/2009/3/layout/OpposingIdeas"/>
    <dgm:cxn modelId="{0B5F4DAC-3440-4745-BD8F-2105E5FD2344}" srcId="{37A0CF5C-3A5B-E546-9AA2-E261CA34234E}" destId="{80B8CAD7-CB0D-E249-9957-287FFCA35756}" srcOrd="0" destOrd="0" parTransId="{B3AC3DC4-A7A9-8747-82C1-CB42DE8415BA}" sibTransId="{DEC813BF-E58F-E541-9074-60B774FF19EA}"/>
    <dgm:cxn modelId="{13A6E7BD-FF35-9946-A699-7974B63363C3}" type="presOf" srcId="{D9DCAB01-25C3-0042-B411-D6E2CB4E8717}" destId="{A27AF191-5B9C-6549-BE71-F6A7D33E2EFE}" srcOrd="0" destOrd="2" presId="urn:microsoft.com/office/officeart/2009/3/layout/OpposingIdeas"/>
    <dgm:cxn modelId="{1FD671CD-65AE-D140-B484-808AB9555394}" type="presOf" srcId="{3AB1F4A1-A55D-5B4B-A9CE-05746AE76170}" destId="{A27AF191-5B9C-6549-BE71-F6A7D33E2EFE}" srcOrd="0" destOrd="0" presId="urn:microsoft.com/office/officeart/2009/3/layout/OpposingIdeas"/>
    <dgm:cxn modelId="{53215FE3-E405-664E-B164-1C87A5DAFBD4}" type="presOf" srcId="{37A0CF5C-3A5B-E546-9AA2-E261CA34234E}" destId="{0AC173A5-6FA7-D442-ACE9-F990E768FF19}" srcOrd="1" destOrd="0" presId="urn:microsoft.com/office/officeart/2009/3/layout/OpposingIdeas"/>
    <dgm:cxn modelId="{46425BD9-041F-0C47-965F-185EDF38D87F}" type="presParOf" srcId="{C98937F4-72C1-964C-B368-89EC41EEA3CF}" destId="{D0AA1717-5F2A-7F4F-BC69-10EC61D1423C}" srcOrd="0" destOrd="0" presId="urn:microsoft.com/office/officeart/2009/3/layout/OpposingIdeas"/>
    <dgm:cxn modelId="{15A526BE-55BC-524C-A3EB-C4241C828ABC}" type="presParOf" srcId="{C98937F4-72C1-964C-B368-89EC41EEA3CF}" destId="{15714B51-909B-A749-866B-41AB4566EE86}" srcOrd="1" destOrd="0" presId="urn:microsoft.com/office/officeart/2009/3/layout/OpposingIdeas"/>
    <dgm:cxn modelId="{C60F89F6-7F1D-3646-91EA-F47FEBE58616}" type="presParOf" srcId="{C98937F4-72C1-964C-B368-89EC41EEA3CF}" destId="{A27AF191-5B9C-6549-BE71-F6A7D33E2EFE}" srcOrd="2" destOrd="0" presId="urn:microsoft.com/office/officeart/2009/3/layout/OpposingIdeas"/>
    <dgm:cxn modelId="{4B0A22C0-0F59-134E-83AF-CAFB6F7AC4B0}" type="presParOf" srcId="{C98937F4-72C1-964C-B368-89EC41EEA3CF}" destId="{D0390B17-893E-6641-A620-951B8A7B4C4B}" srcOrd="3" destOrd="0" presId="urn:microsoft.com/office/officeart/2009/3/layout/OpposingIdeas"/>
    <dgm:cxn modelId="{B21E1FE1-0621-CC49-8C27-862466BC813E}" type="presParOf" srcId="{C98937F4-72C1-964C-B368-89EC41EEA3CF}" destId="{E52701A6-7F16-7448-94C3-733A6DDBD6AE}" srcOrd="4" destOrd="0" presId="urn:microsoft.com/office/officeart/2009/3/layout/OpposingIdeas"/>
    <dgm:cxn modelId="{D81D85FD-06B1-2F4F-9F5B-B5078EA51244}" type="presParOf" srcId="{C98937F4-72C1-964C-B368-89EC41EEA3CF}" destId="{6446111D-109B-3841-B6AF-34E9F8EE5613}" srcOrd="5" destOrd="0" presId="urn:microsoft.com/office/officeart/2009/3/layout/OpposingIdeas"/>
    <dgm:cxn modelId="{3856B78C-54F9-0149-B16D-5AAE60CC45CF}" type="presParOf" srcId="{C98937F4-72C1-964C-B368-89EC41EEA3CF}" destId="{885EC1AC-CE55-8243-A83D-FE7E78D37618}" srcOrd="6" destOrd="0" presId="urn:microsoft.com/office/officeart/2009/3/layout/OpposingIdeas"/>
    <dgm:cxn modelId="{534AE87D-EEC7-3D4B-822A-D953A22106CC}" type="presParOf" srcId="{C98937F4-72C1-964C-B368-89EC41EEA3CF}" destId="{0AC173A5-6FA7-D442-ACE9-F990E768FF19}"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9AD332-C2D4-FE4F-B8DA-3AD6235750BD}" type="doc">
      <dgm:prSet loTypeId="urn:microsoft.com/office/officeart/2009/3/layout/OpposingIdeas" loCatId="" qsTypeId="urn:microsoft.com/office/officeart/2005/8/quickstyle/simple1" qsCatId="simple" csTypeId="urn:microsoft.com/office/officeart/2005/8/colors/colorful5" csCatId="colorful" phldr="1"/>
      <dgm:spPr/>
      <dgm:t>
        <a:bodyPr/>
        <a:lstStyle/>
        <a:p>
          <a:endParaRPr lang="en-US"/>
        </a:p>
      </dgm:t>
    </dgm:pt>
    <dgm:pt modelId="{A603E870-535F-7445-9AC3-A7F2BA4B0236}">
      <dgm:prSet phldrT="[Text]"/>
      <dgm:spPr>
        <a:ln>
          <a:solidFill>
            <a:schemeClr val="bg1">
              <a:lumMod val="85000"/>
            </a:schemeClr>
          </a:solidFill>
        </a:ln>
      </dgm:spPr>
      <dgm:t>
        <a:bodyPr/>
        <a:lstStyle/>
        <a:p>
          <a:r>
            <a:rPr lang="en-US" dirty="0"/>
            <a:t>Strengths</a:t>
          </a:r>
        </a:p>
      </dgm:t>
    </dgm:pt>
    <dgm:pt modelId="{BF830648-4BCD-7147-A32C-343F806E6F5A}" type="parTrans" cxnId="{D0FC799A-7EAB-8844-A2C2-1F4D3E279671}">
      <dgm:prSet/>
      <dgm:spPr/>
      <dgm:t>
        <a:bodyPr/>
        <a:lstStyle/>
        <a:p>
          <a:endParaRPr lang="en-US"/>
        </a:p>
      </dgm:t>
    </dgm:pt>
    <dgm:pt modelId="{F6C5BA0C-D01A-574E-90B2-EBD31FFAA5F5}" type="sibTrans" cxnId="{D0FC799A-7EAB-8844-A2C2-1F4D3E279671}">
      <dgm:prSet/>
      <dgm:spPr/>
      <dgm:t>
        <a:bodyPr/>
        <a:lstStyle/>
        <a:p>
          <a:endParaRPr lang="en-US"/>
        </a:p>
      </dgm:t>
    </dgm:pt>
    <dgm:pt modelId="{3AB1F4A1-A55D-5B4B-A9CE-05746AE76170}">
      <dgm:prSet phldrT="[Text]"/>
      <dgm:spPr/>
      <dgm:t>
        <a:bodyPr/>
        <a:lstStyle/>
        <a:p>
          <a:r>
            <a:rPr lang="en-US" dirty="0"/>
            <a:t>Local and regional government (could further grow)</a:t>
          </a:r>
        </a:p>
        <a:p>
          <a:r>
            <a:rPr lang="en-US" dirty="0"/>
            <a:t>State government (aging-focused)</a:t>
          </a:r>
        </a:p>
      </dgm:t>
    </dgm:pt>
    <dgm:pt modelId="{289D34EE-5C04-0049-9563-C204488A6D33}" type="parTrans" cxnId="{8B409146-9EA6-404B-A8CE-98A8E25161E7}">
      <dgm:prSet/>
      <dgm:spPr/>
      <dgm:t>
        <a:bodyPr/>
        <a:lstStyle/>
        <a:p>
          <a:endParaRPr lang="en-US"/>
        </a:p>
      </dgm:t>
    </dgm:pt>
    <dgm:pt modelId="{95AD0968-9EAD-A247-AF57-38B3A7B0812B}" type="sibTrans" cxnId="{8B409146-9EA6-404B-A8CE-98A8E25161E7}">
      <dgm:prSet/>
      <dgm:spPr/>
      <dgm:t>
        <a:bodyPr/>
        <a:lstStyle/>
        <a:p>
          <a:endParaRPr lang="en-US"/>
        </a:p>
      </dgm:t>
    </dgm:pt>
    <dgm:pt modelId="{37A0CF5C-3A5B-E546-9AA2-E261CA34234E}">
      <dgm:prSet phldrT="[Text]"/>
      <dgm:spPr>
        <a:ln>
          <a:solidFill>
            <a:schemeClr val="bg1">
              <a:lumMod val="75000"/>
            </a:schemeClr>
          </a:solidFill>
        </a:ln>
      </dgm:spPr>
      <dgm:t>
        <a:bodyPr/>
        <a:lstStyle/>
        <a:p>
          <a:r>
            <a:rPr lang="en-US" dirty="0"/>
            <a:t>Opportunities for Growth</a:t>
          </a:r>
        </a:p>
      </dgm:t>
    </dgm:pt>
    <dgm:pt modelId="{C9A7FEDD-A3DC-0048-BD95-1AEDC7A3AE30}" type="parTrans" cxnId="{BC041A02-4851-8344-B035-03B48117F24D}">
      <dgm:prSet/>
      <dgm:spPr/>
      <dgm:t>
        <a:bodyPr/>
        <a:lstStyle/>
        <a:p>
          <a:endParaRPr lang="en-US"/>
        </a:p>
      </dgm:t>
    </dgm:pt>
    <dgm:pt modelId="{FAD0CE88-DBD8-6145-B7AF-A646EB562658}" type="sibTrans" cxnId="{BC041A02-4851-8344-B035-03B48117F24D}">
      <dgm:prSet/>
      <dgm:spPr/>
      <dgm:t>
        <a:bodyPr/>
        <a:lstStyle/>
        <a:p>
          <a:endParaRPr lang="en-US"/>
        </a:p>
      </dgm:t>
    </dgm:pt>
    <dgm:pt modelId="{80B8CAD7-CB0D-E249-9957-287FFCA35756}">
      <dgm:prSet phldrT="[Text]"/>
      <dgm:spPr/>
      <dgm:t>
        <a:bodyPr/>
        <a:lstStyle/>
        <a:p>
          <a:r>
            <a:rPr lang="en-US" dirty="0"/>
            <a:t>Disability representation</a:t>
          </a:r>
        </a:p>
        <a:p>
          <a:r>
            <a:rPr lang="en-US" dirty="0"/>
            <a:t>State government (beyond aging)</a:t>
          </a:r>
        </a:p>
        <a:p>
          <a:r>
            <a:rPr lang="en-US" dirty="0"/>
            <a:t>Community centers of power, grassroots leaders, and lived experience</a:t>
          </a:r>
        </a:p>
      </dgm:t>
    </dgm:pt>
    <dgm:pt modelId="{B3AC3DC4-A7A9-8747-82C1-CB42DE8415BA}" type="parTrans" cxnId="{0B5F4DAC-3440-4745-BD8F-2105E5FD2344}">
      <dgm:prSet/>
      <dgm:spPr/>
      <dgm:t>
        <a:bodyPr/>
        <a:lstStyle/>
        <a:p>
          <a:endParaRPr lang="en-US"/>
        </a:p>
      </dgm:t>
    </dgm:pt>
    <dgm:pt modelId="{DEC813BF-E58F-E541-9074-60B774FF19EA}" type="sibTrans" cxnId="{0B5F4DAC-3440-4745-BD8F-2105E5FD2344}">
      <dgm:prSet/>
      <dgm:spPr/>
      <dgm:t>
        <a:bodyPr/>
        <a:lstStyle/>
        <a:p>
          <a:endParaRPr lang="en-US"/>
        </a:p>
      </dgm:t>
    </dgm:pt>
    <dgm:pt modelId="{D9DCAB01-25C3-0042-B411-D6E2CB4E8717}">
      <dgm:prSet phldrT="[Text]"/>
      <dgm:spPr/>
      <dgm:t>
        <a:bodyPr/>
        <a:lstStyle/>
        <a:p>
          <a:r>
            <a:rPr lang="en-US" dirty="0"/>
            <a:t>Nonprofits (broadly based)</a:t>
          </a:r>
        </a:p>
        <a:p>
          <a:r>
            <a:rPr lang="en-US" dirty="0"/>
            <a:t>Philanthropy</a:t>
          </a:r>
        </a:p>
        <a:p>
          <a:r>
            <a:rPr lang="en-US" dirty="0"/>
            <a:t>Community members (recently retired professionals)</a:t>
          </a:r>
        </a:p>
      </dgm:t>
    </dgm:pt>
    <dgm:pt modelId="{4B6E5F6E-C8BC-2144-91CB-D274458EB8A1}" type="parTrans" cxnId="{32A7CD1A-B125-B34A-956C-18EED92DF9C9}">
      <dgm:prSet/>
      <dgm:spPr/>
      <dgm:t>
        <a:bodyPr/>
        <a:lstStyle/>
        <a:p>
          <a:endParaRPr lang="en-US"/>
        </a:p>
      </dgm:t>
    </dgm:pt>
    <dgm:pt modelId="{9D6B0C7C-19BB-C14B-A1BF-496682D21626}" type="sibTrans" cxnId="{32A7CD1A-B125-B34A-956C-18EED92DF9C9}">
      <dgm:prSet/>
      <dgm:spPr/>
      <dgm:t>
        <a:bodyPr/>
        <a:lstStyle/>
        <a:p>
          <a:endParaRPr lang="en-US"/>
        </a:p>
      </dgm:t>
    </dgm:pt>
    <dgm:pt modelId="{C98937F4-72C1-964C-B368-89EC41EEA3CF}" type="pres">
      <dgm:prSet presAssocID="{049AD332-C2D4-FE4F-B8DA-3AD6235750BD}" presName="Name0" presStyleCnt="0">
        <dgm:presLayoutVars>
          <dgm:chMax val="2"/>
          <dgm:dir/>
          <dgm:animOne val="branch"/>
          <dgm:animLvl val="lvl"/>
          <dgm:resizeHandles val="exact"/>
        </dgm:presLayoutVars>
      </dgm:prSet>
      <dgm:spPr/>
    </dgm:pt>
    <dgm:pt modelId="{D0AA1717-5F2A-7F4F-BC69-10EC61D1423C}" type="pres">
      <dgm:prSet presAssocID="{049AD332-C2D4-FE4F-B8DA-3AD6235750BD}" presName="Background" presStyleLbl="node1" presStyleIdx="0" presStyleCnt="1" custScaleX="133558"/>
      <dgm:spPr>
        <a:solidFill>
          <a:srgbClr val="9CD4EC"/>
        </a:solidFill>
      </dgm:spPr>
    </dgm:pt>
    <dgm:pt modelId="{15714B51-909B-A749-866B-41AB4566EE86}" type="pres">
      <dgm:prSet presAssocID="{049AD332-C2D4-FE4F-B8DA-3AD6235750BD}" presName="Divider" presStyleLbl="callout" presStyleIdx="0" presStyleCnt="1"/>
      <dgm:spPr/>
    </dgm:pt>
    <dgm:pt modelId="{A27AF191-5B9C-6549-BE71-F6A7D33E2EFE}" type="pres">
      <dgm:prSet presAssocID="{049AD332-C2D4-FE4F-B8DA-3AD6235750BD}" presName="ChildText1" presStyleLbl="revTx" presStyleIdx="0" presStyleCnt="0" custScaleX="135229" custLinFactNeighborX="-13107" custLinFactNeighborY="-1383">
        <dgm:presLayoutVars>
          <dgm:chMax val="0"/>
          <dgm:chPref val="0"/>
          <dgm:bulletEnabled val="1"/>
        </dgm:presLayoutVars>
      </dgm:prSet>
      <dgm:spPr/>
    </dgm:pt>
    <dgm:pt modelId="{D0390B17-893E-6641-A620-951B8A7B4C4B}" type="pres">
      <dgm:prSet presAssocID="{049AD332-C2D4-FE4F-B8DA-3AD6235750BD}" presName="ChildText2" presStyleLbl="revTx" presStyleIdx="0" presStyleCnt="0" custScaleX="127287" custLinFactNeighborX="19656">
        <dgm:presLayoutVars>
          <dgm:chMax val="0"/>
          <dgm:chPref val="0"/>
          <dgm:bulletEnabled val="1"/>
        </dgm:presLayoutVars>
      </dgm:prSet>
      <dgm:spPr/>
    </dgm:pt>
    <dgm:pt modelId="{E52701A6-7F16-7448-94C3-733A6DDBD6AE}" type="pres">
      <dgm:prSet presAssocID="{049AD332-C2D4-FE4F-B8DA-3AD6235750BD}" presName="ParentText1" presStyleLbl="revTx" presStyleIdx="0" presStyleCnt="0">
        <dgm:presLayoutVars>
          <dgm:chMax val="1"/>
          <dgm:chPref val="1"/>
        </dgm:presLayoutVars>
      </dgm:prSet>
      <dgm:spPr/>
    </dgm:pt>
    <dgm:pt modelId="{6446111D-109B-3841-B6AF-34E9F8EE5613}" type="pres">
      <dgm:prSet presAssocID="{049AD332-C2D4-FE4F-B8DA-3AD6235750BD}" presName="ParentShape1" presStyleLbl="alignImgPlace1" presStyleIdx="0" presStyleCnt="2" custLinFactNeighborX="-81402">
        <dgm:presLayoutVars/>
      </dgm:prSet>
      <dgm:spPr/>
    </dgm:pt>
    <dgm:pt modelId="{885EC1AC-CE55-8243-A83D-FE7E78D37618}" type="pres">
      <dgm:prSet presAssocID="{049AD332-C2D4-FE4F-B8DA-3AD6235750BD}" presName="ParentText2" presStyleLbl="revTx" presStyleIdx="0" presStyleCnt="0">
        <dgm:presLayoutVars>
          <dgm:chMax val="1"/>
          <dgm:chPref val="1"/>
        </dgm:presLayoutVars>
      </dgm:prSet>
      <dgm:spPr/>
    </dgm:pt>
    <dgm:pt modelId="{0AC173A5-6FA7-D442-ACE9-F990E768FF19}" type="pres">
      <dgm:prSet presAssocID="{049AD332-C2D4-FE4F-B8DA-3AD6235750BD}" presName="ParentShape2" presStyleLbl="alignImgPlace1" presStyleIdx="1" presStyleCnt="2" custLinFactNeighborX="77614">
        <dgm:presLayoutVars/>
      </dgm:prSet>
      <dgm:spPr/>
    </dgm:pt>
  </dgm:ptLst>
  <dgm:cxnLst>
    <dgm:cxn modelId="{BC041A02-4851-8344-B035-03B48117F24D}" srcId="{049AD332-C2D4-FE4F-B8DA-3AD6235750BD}" destId="{37A0CF5C-3A5B-E546-9AA2-E261CA34234E}" srcOrd="1" destOrd="0" parTransId="{C9A7FEDD-A3DC-0048-BD95-1AEDC7A3AE30}" sibTransId="{FAD0CE88-DBD8-6145-B7AF-A646EB562658}"/>
    <dgm:cxn modelId="{32A7CD1A-B125-B34A-956C-18EED92DF9C9}" srcId="{A603E870-535F-7445-9AC3-A7F2BA4B0236}" destId="{D9DCAB01-25C3-0042-B411-D6E2CB4E8717}" srcOrd="1" destOrd="0" parTransId="{4B6E5F6E-C8BC-2144-91CB-D274458EB8A1}" sibTransId="{9D6B0C7C-19BB-C14B-A1BF-496682D21626}"/>
    <dgm:cxn modelId="{123F4441-99F8-C841-A136-ECC60763EBD0}" type="presOf" srcId="{37A0CF5C-3A5B-E546-9AA2-E261CA34234E}" destId="{885EC1AC-CE55-8243-A83D-FE7E78D37618}" srcOrd="0" destOrd="0" presId="urn:microsoft.com/office/officeart/2009/3/layout/OpposingIdeas"/>
    <dgm:cxn modelId="{5A7DF243-8196-B445-B418-09D5FEBDE6D7}" type="presOf" srcId="{80B8CAD7-CB0D-E249-9957-287FFCA35756}" destId="{D0390B17-893E-6641-A620-951B8A7B4C4B}" srcOrd="0" destOrd="0" presId="urn:microsoft.com/office/officeart/2009/3/layout/OpposingIdeas"/>
    <dgm:cxn modelId="{8B409146-9EA6-404B-A8CE-98A8E25161E7}" srcId="{A603E870-535F-7445-9AC3-A7F2BA4B0236}" destId="{3AB1F4A1-A55D-5B4B-A9CE-05746AE76170}" srcOrd="0" destOrd="0" parTransId="{289D34EE-5C04-0049-9563-C204488A6D33}" sibTransId="{95AD0968-9EAD-A247-AF57-38B3A7B0812B}"/>
    <dgm:cxn modelId="{BF0D6777-84EB-CB40-82D6-56E0BB7A2D6F}" type="presOf" srcId="{A603E870-535F-7445-9AC3-A7F2BA4B0236}" destId="{6446111D-109B-3841-B6AF-34E9F8EE5613}" srcOrd="1" destOrd="0" presId="urn:microsoft.com/office/officeart/2009/3/layout/OpposingIdeas"/>
    <dgm:cxn modelId="{9C0FAE88-1A2F-A64C-A9BD-37AE5BF50FB8}" type="presOf" srcId="{049AD332-C2D4-FE4F-B8DA-3AD6235750BD}" destId="{C98937F4-72C1-964C-B368-89EC41EEA3CF}" srcOrd="0" destOrd="0" presId="urn:microsoft.com/office/officeart/2009/3/layout/OpposingIdeas"/>
    <dgm:cxn modelId="{D0FC799A-7EAB-8844-A2C2-1F4D3E279671}" srcId="{049AD332-C2D4-FE4F-B8DA-3AD6235750BD}" destId="{A603E870-535F-7445-9AC3-A7F2BA4B0236}" srcOrd="0" destOrd="0" parTransId="{BF830648-4BCD-7147-A32C-343F806E6F5A}" sibTransId="{F6C5BA0C-D01A-574E-90B2-EBD31FFAA5F5}"/>
    <dgm:cxn modelId="{9A7AB2A9-23AD-D949-9CCF-EB10A77980CE}" type="presOf" srcId="{A603E870-535F-7445-9AC3-A7F2BA4B0236}" destId="{E52701A6-7F16-7448-94C3-733A6DDBD6AE}" srcOrd="0" destOrd="0" presId="urn:microsoft.com/office/officeart/2009/3/layout/OpposingIdeas"/>
    <dgm:cxn modelId="{0B5F4DAC-3440-4745-BD8F-2105E5FD2344}" srcId="{37A0CF5C-3A5B-E546-9AA2-E261CA34234E}" destId="{80B8CAD7-CB0D-E249-9957-287FFCA35756}" srcOrd="0" destOrd="0" parTransId="{B3AC3DC4-A7A9-8747-82C1-CB42DE8415BA}" sibTransId="{DEC813BF-E58F-E541-9074-60B774FF19EA}"/>
    <dgm:cxn modelId="{13A6E7BD-FF35-9946-A699-7974B63363C3}" type="presOf" srcId="{D9DCAB01-25C3-0042-B411-D6E2CB4E8717}" destId="{A27AF191-5B9C-6549-BE71-F6A7D33E2EFE}" srcOrd="0" destOrd="1" presId="urn:microsoft.com/office/officeart/2009/3/layout/OpposingIdeas"/>
    <dgm:cxn modelId="{1FD671CD-65AE-D140-B484-808AB9555394}" type="presOf" srcId="{3AB1F4A1-A55D-5B4B-A9CE-05746AE76170}" destId="{A27AF191-5B9C-6549-BE71-F6A7D33E2EFE}" srcOrd="0" destOrd="0" presId="urn:microsoft.com/office/officeart/2009/3/layout/OpposingIdeas"/>
    <dgm:cxn modelId="{53215FE3-E405-664E-B164-1C87A5DAFBD4}" type="presOf" srcId="{37A0CF5C-3A5B-E546-9AA2-E261CA34234E}" destId="{0AC173A5-6FA7-D442-ACE9-F990E768FF19}" srcOrd="1" destOrd="0" presId="urn:microsoft.com/office/officeart/2009/3/layout/OpposingIdeas"/>
    <dgm:cxn modelId="{46425BD9-041F-0C47-965F-185EDF38D87F}" type="presParOf" srcId="{C98937F4-72C1-964C-B368-89EC41EEA3CF}" destId="{D0AA1717-5F2A-7F4F-BC69-10EC61D1423C}" srcOrd="0" destOrd="0" presId="urn:microsoft.com/office/officeart/2009/3/layout/OpposingIdeas"/>
    <dgm:cxn modelId="{15A526BE-55BC-524C-A3EB-C4241C828ABC}" type="presParOf" srcId="{C98937F4-72C1-964C-B368-89EC41EEA3CF}" destId="{15714B51-909B-A749-866B-41AB4566EE86}" srcOrd="1" destOrd="0" presId="urn:microsoft.com/office/officeart/2009/3/layout/OpposingIdeas"/>
    <dgm:cxn modelId="{C60F89F6-7F1D-3646-91EA-F47FEBE58616}" type="presParOf" srcId="{C98937F4-72C1-964C-B368-89EC41EEA3CF}" destId="{A27AF191-5B9C-6549-BE71-F6A7D33E2EFE}" srcOrd="2" destOrd="0" presId="urn:microsoft.com/office/officeart/2009/3/layout/OpposingIdeas"/>
    <dgm:cxn modelId="{4B0A22C0-0F59-134E-83AF-CAFB6F7AC4B0}" type="presParOf" srcId="{C98937F4-72C1-964C-B368-89EC41EEA3CF}" destId="{D0390B17-893E-6641-A620-951B8A7B4C4B}" srcOrd="3" destOrd="0" presId="urn:microsoft.com/office/officeart/2009/3/layout/OpposingIdeas"/>
    <dgm:cxn modelId="{B21E1FE1-0621-CC49-8C27-862466BC813E}" type="presParOf" srcId="{C98937F4-72C1-964C-B368-89EC41EEA3CF}" destId="{E52701A6-7F16-7448-94C3-733A6DDBD6AE}" srcOrd="4" destOrd="0" presId="urn:microsoft.com/office/officeart/2009/3/layout/OpposingIdeas"/>
    <dgm:cxn modelId="{D81D85FD-06B1-2F4F-9F5B-B5078EA51244}" type="presParOf" srcId="{C98937F4-72C1-964C-B368-89EC41EEA3CF}" destId="{6446111D-109B-3841-B6AF-34E9F8EE5613}" srcOrd="5" destOrd="0" presId="urn:microsoft.com/office/officeart/2009/3/layout/OpposingIdeas"/>
    <dgm:cxn modelId="{3856B78C-54F9-0149-B16D-5AAE60CC45CF}" type="presParOf" srcId="{C98937F4-72C1-964C-B368-89EC41EEA3CF}" destId="{885EC1AC-CE55-8243-A83D-FE7E78D37618}" srcOrd="6" destOrd="0" presId="urn:microsoft.com/office/officeart/2009/3/layout/OpposingIdeas"/>
    <dgm:cxn modelId="{534AE87D-EEC7-3D4B-822A-D953A22106CC}" type="presParOf" srcId="{C98937F4-72C1-964C-B368-89EC41EEA3CF}" destId="{0AC173A5-6FA7-D442-ACE9-F990E768FF1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4D46A0-0DE5-4EB0-AC42-DAD18E0119E8}"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en-US"/>
        </a:p>
      </dgm:t>
    </dgm:pt>
    <dgm:pt modelId="{CA2FC76C-786E-4AC6-BEA4-AF959A6F007A}">
      <dgm:prSet phldrT="[Text]"/>
      <dgm:spPr/>
      <dgm:t>
        <a:bodyPr/>
        <a:lstStyle/>
        <a:p>
          <a:r>
            <a:rPr lang="en-US" dirty="0"/>
            <a:t>States with existing multisector plans</a:t>
          </a:r>
        </a:p>
      </dgm:t>
    </dgm:pt>
    <dgm:pt modelId="{FD28986B-3EEF-41C1-97C6-9687B236C453}" type="parTrans" cxnId="{2D367253-F425-4D62-9319-F7F60428AD85}">
      <dgm:prSet/>
      <dgm:spPr/>
      <dgm:t>
        <a:bodyPr/>
        <a:lstStyle/>
        <a:p>
          <a:endParaRPr lang="en-US"/>
        </a:p>
      </dgm:t>
    </dgm:pt>
    <dgm:pt modelId="{72679B1A-61E5-4785-8976-7F5887F151E4}" type="sibTrans" cxnId="{2D367253-F425-4D62-9319-F7F60428AD85}">
      <dgm:prSet/>
      <dgm:spPr/>
      <dgm:t>
        <a:bodyPr/>
        <a:lstStyle/>
        <a:p>
          <a:endParaRPr lang="en-US"/>
        </a:p>
      </dgm:t>
    </dgm:pt>
    <dgm:pt modelId="{0F19726C-63E1-46D5-A117-6CFD3DB39A0D}">
      <dgm:prSet phldrT="[Text]"/>
      <dgm:spPr/>
      <dgm:t>
        <a:bodyPr/>
        <a:lstStyle/>
        <a:p>
          <a:r>
            <a:rPr lang="en-US" dirty="0"/>
            <a:t>California</a:t>
          </a:r>
        </a:p>
      </dgm:t>
    </dgm:pt>
    <dgm:pt modelId="{E29BE60B-2C7C-429C-8D4C-676FAF38FB7F}" type="parTrans" cxnId="{DA641CF9-39D2-4505-BF11-3FD6883131C1}">
      <dgm:prSet/>
      <dgm:spPr/>
      <dgm:t>
        <a:bodyPr/>
        <a:lstStyle/>
        <a:p>
          <a:endParaRPr lang="en-US"/>
        </a:p>
      </dgm:t>
    </dgm:pt>
    <dgm:pt modelId="{8F93DD12-DF2F-43C2-85B4-ADAE2DAC452B}" type="sibTrans" cxnId="{DA641CF9-39D2-4505-BF11-3FD6883131C1}">
      <dgm:prSet/>
      <dgm:spPr/>
      <dgm:t>
        <a:bodyPr/>
        <a:lstStyle/>
        <a:p>
          <a:endParaRPr lang="en-US"/>
        </a:p>
      </dgm:t>
    </dgm:pt>
    <dgm:pt modelId="{7EB91399-F8F9-4147-BF4A-D3ED76CDBA2F}">
      <dgm:prSet phldrT="[Text]"/>
      <dgm:spPr/>
      <dgm:t>
        <a:bodyPr/>
        <a:lstStyle/>
        <a:p>
          <a:r>
            <a:rPr lang="en-US" dirty="0"/>
            <a:t>Massachusetts</a:t>
          </a:r>
        </a:p>
      </dgm:t>
    </dgm:pt>
    <dgm:pt modelId="{C1063427-6E85-45D4-9D7C-359132B2C3C5}" type="parTrans" cxnId="{6EF8248C-A1A4-4992-903F-96B344F1EFFF}">
      <dgm:prSet/>
      <dgm:spPr/>
      <dgm:t>
        <a:bodyPr/>
        <a:lstStyle/>
        <a:p>
          <a:endParaRPr lang="en-US"/>
        </a:p>
      </dgm:t>
    </dgm:pt>
    <dgm:pt modelId="{C00D53A8-DE29-46A4-8551-0D4903E1198A}" type="sibTrans" cxnId="{6EF8248C-A1A4-4992-903F-96B344F1EFFF}">
      <dgm:prSet/>
      <dgm:spPr/>
      <dgm:t>
        <a:bodyPr/>
        <a:lstStyle/>
        <a:p>
          <a:endParaRPr lang="en-US"/>
        </a:p>
      </dgm:t>
    </dgm:pt>
    <dgm:pt modelId="{36EDEB2F-53ED-408F-A827-97D07EFB21A4}">
      <dgm:prSet phldrT="[Text]"/>
      <dgm:spPr/>
      <dgm:t>
        <a:bodyPr/>
        <a:lstStyle/>
        <a:p>
          <a:r>
            <a:rPr lang="en-US" dirty="0"/>
            <a:t>States with plans in development</a:t>
          </a:r>
        </a:p>
      </dgm:t>
    </dgm:pt>
    <dgm:pt modelId="{D374094F-7C47-4A83-990A-C6BA0334358C}" type="parTrans" cxnId="{C84185A7-A6C4-4ADF-BAEB-B5526DBF22A7}">
      <dgm:prSet/>
      <dgm:spPr/>
      <dgm:t>
        <a:bodyPr/>
        <a:lstStyle/>
        <a:p>
          <a:endParaRPr lang="en-US"/>
        </a:p>
      </dgm:t>
    </dgm:pt>
    <dgm:pt modelId="{98E446DC-B076-4AB4-8701-749D3535FA39}" type="sibTrans" cxnId="{C84185A7-A6C4-4ADF-BAEB-B5526DBF22A7}">
      <dgm:prSet/>
      <dgm:spPr/>
      <dgm:t>
        <a:bodyPr/>
        <a:lstStyle/>
        <a:p>
          <a:endParaRPr lang="en-US"/>
        </a:p>
      </dgm:t>
    </dgm:pt>
    <dgm:pt modelId="{501D90B6-350E-4060-B244-19F0D7D8CAE9}">
      <dgm:prSet phldrT="[Text]"/>
      <dgm:spPr/>
      <dgm:t>
        <a:bodyPr/>
        <a:lstStyle/>
        <a:p>
          <a:r>
            <a:rPr lang="en-US" dirty="0"/>
            <a:t>At </a:t>
          </a:r>
          <a:r>
            <a:rPr lang="en-US"/>
            <a:t>least 15 </a:t>
          </a:r>
          <a:r>
            <a:rPr lang="en-US" dirty="0"/>
            <a:t>states, including</a:t>
          </a:r>
        </a:p>
      </dgm:t>
    </dgm:pt>
    <dgm:pt modelId="{9D291115-3517-44CA-925C-7AF6B3303C87}" type="parTrans" cxnId="{80C50D98-B733-4103-8A7B-8CDE9AF9B63E}">
      <dgm:prSet/>
      <dgm:spPr/>
      <dgm:t>
        <a:bodyPr/>
        <a:lstStyle/>
        <a:p>
          <a:endParaRPr lang="en-US"/>
        </a:p>
      </dgm:t>
    </dgm:pt>
    <dgm:pt modelId="{A41EFBE9-B6FC-4178-BF56-2920B935953F}" type="sibTrans" cxnId="{80C50D98-B733-4103-8A7B-8CDE9AF9B63E}">
      <dgm:prSet/>
      <dgm:spPr/>
      <dgm:t>
        <a:bodyPr/>
        <a:lstStyle/>
        <a:p>
          <a:endParaRPr lang="en-US"/>
        </a:p>
      </dgm:t>
    </dgm:pt>
    <dgm:pt modelId="{F6852B29-43DE-490C-B167-68700B8CB410}">
      <dgm:prSet phldrT="[Text]"/>
      <dgm:spPr/>
      <dgm:t>
        <a:bodyPr/>
        <a:lstStyle/>
        <a:p>
          <a:r>
            <a:rPr lang="en-US" dirty="0"/>
            <a:t>Maryland</a:t>
          </a:r>
        </a:p>
      </dgm:t>
    </dgm:pt>
    <dgm:pt modelId="{58551A6A-1242-4CEA-8214-9D0E15F46233}" type="parTrans" cxnId="{A6B280FF-5142-4533-8022-C57972D6E54D}">
      <dgm:prSet/>
      <dgm:spPr/>
      <dgm:t>
        <a:bodyPr/>
        <a:lstStyle/>
        <a:p>
          <a:endParaRPr lang="en-US"/>
        </a:p>
      </dgm:t>
    </dgm:pt>
    <dgm:pt modelId="{2193289E-A952-469D-BFF7-B326EC815D7A}" type="sibTrans" cxnId="{A6B280FF-5142-4533-8022-C57972D6E54D}">
      <dgm:prSet/>
      <dgm:spPr/>
      <dgm:t>
        <a:bodyPr/>
        <a:lstStyle/>
        <a:p>
          <a:endParaRPr lang="en-US"/>
        </a:p>
      </dgm:t>
    </dgm:pt>
    <dgm:pt modelId="{53400EC7-AC7E-4A11-BAD0-687EC391F721}">
      <dgm:prSet phldrT="[Text]"/>
      <dgm:spPr/>
      <dgm:t>
        <a:bodyPr/>
        <a:lstStyle/>
        <a:p>
          <a:r>
            <a:rPr lang="en-US" dirty="0"/>
            <a:t>Timeframe</a:t>
          </a:r>
        </a:p>
      </dgm:t>
    </dgm:pt>
    <dgm:pt modelId="{502CC463-0DAC-4D59-A273-C8A2909A1DDC}" type="parTrans" cxnId="{AA311E35-E4A7-4AEB-AEBF-5D8AEA17208A}">
      <dgm:prSet/>
      <dgm:spPr/>
      <dgm:t>
        <a:bodyPr/>
        <a:lstStyle/>
        <a:p>
          <a:endParaRPr lang="en-US"/>
        </a:p>
      </dgm:t>
    </dgm:pt>
    <dgm:pt modelId="{963D341B-7FE1-4296-B3D6-4579F0867CF6}" type="sibTrans" cxnId="{AA311E35-E4A7-4AEB-AEBF-5D8AEA17208A}">
      <dgm:prSet/>
      <dgm:spPr/>
      <dgm:t>
        <a:bodyPr/>
        <a:lstStyle/>
        <a:p>
          <a:endParaRPr lang="en-US"/>
        </a:p>
      </dgm:t>
    </dgm:pt>
    <dgm:pt modelId="{25709227-DD43-420C-98A1-63C9621CAF3A}">
      <dgm:prSet phldrT="[Text]"/>
      <dgm:spPr/>
      <dgm:t>
        <a:bodyPr/>
        <a:lstStyle/>
        <a:p>
          <a:r>
            <a:rPr lang="en-US" dirty="0"/>
            <a:t>Dependent upon pre-work before an Executive Order, but initially 1-3 years</a:t>
          </a:r>
        </a:p>
      </dgm:t>
    </dgm:pt>
    <dgm:pt modelId="{644E4D5D-030E-45BE-9277-CABAA5B75A8D}" type="parTrans" cxnId="{F2F1F739-2F1B-4B46-9438-25FC5DD8FF34}">
      <dgm:prSet/>
      <dgm:spPr/>
      <dgm:t>
        <a:bodyPr/>
        <a:lstStyle/>
        <a:p>
          <a:endParaRPr lang="en-US"/>
        </a:p>
      </dgm:t>
    </dgm:pt>
    <dgm:pt modelId="{08758780-418E-4B53-8F38-5BF620638D2A}" type="sibTrans" cxnId="{F2F1F739-2F1B-4B46-9438-25FC5DD8FF34}">
      <dgm:prSet/>
      <dgm:spPr/>
      <dgm:t>
        <a:bodyPr/>
        <a:lstStyle/>
        <a:p>
          <a:endParaRPr lang="en-US"/>
        </a:p>
      </dgm:t>
    </dgm:pt>
    <dgm:pt modelId="{FB5FFF84-A634-40B9-A78A-96C9473DD9D0}">
      <dgm:prSet phldrT="[Text]"/>
      <dgm:spPr/>
      <dgm:t>
        <a:bodyPr/>
        <a:lstStyle/>
        <a:p>
          <a:r>
            <a:rPr lang="en-US" dirty="0"/>
            <a:t>Colorado</a:t>
          </a:r>
        </a:p>
      </dgm:t>
    </dgm:pt>
    <dgm:pt modelId="{25689128-3848-49F0-AE37-C8F22F0420EB}" type="parTrans" cxnId="{7913E4A0-944F-46FE-AB3F-B7D6FE2261D0}">
      <dgm:prSet/>
      <dgm:spPr/>
      <dgm:t>
        <a:bodyPr/>
        <a:lstStyle/>
        <a:p>
          <a:endParaRPr lang="en-US"/>
        </a:p>
      </dgm:t>
    </dgm:pt>
    <dgm:pt modelId="{7A4718E2-FD19-4D75-8CA2-2D8EB8242255}" type="sibTrans" cxnId="{7913E4A0-944F-46FE-AB3F-B7D6FE2261D0}">
      <dgm:prSet/>
      <dgm:spPr/>
      <dgm:t>
        <a:bodyPr/>
        <a:lstStyle/>
        <a:p>
          <a:endParaRPr lang="en-US"/>
        </a:p>
      </dgm:t>
    </dgm:pt>
    <dgm:pt modelId="{1FE028E2-198B-4EE2-BCC2-5DB869B024BF}">
      <dgm:prSet phldrT="[Text]"/>
      <dgm:spPr/>
      <dgm:t>
        <a:bodyPr/>
        <a:lstStyle/>
        <a:p>
          <a:r>
            <a:rPr lang="en-US" dirty="0"/>
            <a:t>Pennsylvania</a:t>
          </a:r>
        </a:p>
      </dgm:t>
    </dgm:pt>
    <dgm:pt modelId="{89D0E351-4285-41E9-8846-EB813589DB3C}" type="parTrans" cxnId="{080A879F-7400-44AD-B7E0-084BC69B99BB}">
      <dgm:prSet/>
      <dgm:spPr/>
      <dgm:t>
        <a:bodyPr/>
        <a:lstStyle/>
        <a:p>
          <a:endParaRPr lang="en-US"/>
        </a:p>
      </dgm:t>
    </dgm:pt>
    <dgm:pt modelId="{88F6984D-326F-43B5-BED2-C385363C6537}" type="sibTrans" cxnId="{080A879F-7400-44AD-B7E0-084BC69B99BB}">
      <dgm:prSet/>
      <dgm:spPr/>
      <dgm:t>
        <a:bodyPr/>
        <a:lstStyle/>
        <a:p>
          <a:endParaRPr lang="en-US"/>
        </a:p>
      </dgm:t>
    </dgm:pt>
    <dgm:pt modelId="{DAA7A24C-F24C-46BA-AD38-1CF5118ECDFE}">
      <dgm:prSet phldrT="[Text]"/>
      <dgm:spPr/>
      <dgm:t>
        <a:bodyPr/>
        <a:lstStyle/>
        <a:p>
          <a:r>
            <a:rPr lang="en-US" dirty="0"/>
            <a:t>Vermont</a:t>
          </a:r>
        </a:p>
      </dgm:t>
    </dgm:pt>
    <dgm:pt modelId="{61349936-A3C9-4FAC-A92B-553CC37C4E66}" type="parTrans" cxnId="{8C212006-AEFD-4FD2-BDEA-1076FC6EF5EC}">
      <dgm:prSet/>
      <dgm:spPr/>
      <dgm:t>
        <a:bodyPr/>
        <a:lstStyle/>
        <a:p>
          <a:endParaRPr lang="en-US"/>
        </a:p>
      </dgm:t>
    </dgm:pt>
    <dgm:pt modelId="{67A330CC-CF90-4D93-8FDF-EC01C1812867}" type="sibTrans" cxnId="{8C212006-AEFD-4FD2-BDEA-1076FC6EF5EC}">
      <dgm:prSet/>
      <dgm:spPr/>
      <dgm:t>
        <a:bodyPr/>
        <a:lstStyle/>
        <a:p>
          <a:endParaRPr lang="en-US"/>
        </a:p>
      </dgm:t>
    </dgm:pt>
    <dgm:pt modelId="{117C60D0-2C17-4167-829C-B5CC799B1325}">
      <dgm:prSet phldrT="[Text]"/>
      <dgm:spPr/>
      <dgm:t>
        <a:bodyPr/>
        <a:lstStyle/>
        <a:p>
          <a:r>
            <a:rPr lang="en-US" dirty="0"/>
            <a:t>State participating in current multi-state learning collaborative</a:t>
          </a:r>
        </a:p>
      </dgm:t>
    </dgm:pt>
    <dgm:pt modelId="{7E714760-E32D-4231-8707-9009EBE41E2F}" type="parTrans" cxnId="{E8584098-52E4-4AEC-BA4B-50F9D2418AA2}">
      <dgm:prSet/>
      <dgm:spPr/>
      <dgm:t>
        <a:bodyPr/>
        <a:lstStyle/>
        <a:p>
          <a:endParaRPr lang="en-US"/>
        </a:p>
      </dgm:t>
    </dgm:pt>
    <dgm:pt modelId="{98149820-855A-4D6A-8C12-DCBB75620BFD}" type="sibTrans" cxnId="{E8584098-52E4-4AEC-BA4B-50F9D2418AA2}">
      <dgm:prSet/>
      <dgm:spPr/>
      <dgm:t>
        <a:bodyPr/>
        <a:lstStyle/>
        <a:p>
          <a:endParaRPr lang="en-US"/>
        </a:p>
      </dgm:t>
    </dgm:pt>
    <dgm:pt modelId="{910312DF-16D7-4C73-A30D-368B4D9B62BF}">
      <dgm:prSet phldrT="[Text]"/>
      <dgm:spPr/>
      <dgm:t>
        <a:bodyPr/>
        <a:lstStyle/>
        <a:p>
          <a:r>
            <a:rPr lang="en-US" dirty="0"/>
            <a:t>Connecticut, Iowa, Maryland, Massachusetts, Missouri, New Hampshire, Nevada, Pennsylvania, Utah and Washington</a:t>
          </a:r>
        </a:p>
      </dgm:t>
    </dgm:pt>
    <dgm:pt modelId="{CC8334B7-E382-4491-8F5B-553704DECCA9}" type="parTrans" cxnId="{9EB65EE0-519B-4CBF-BE78-5B9F7C345DF4}">
      <dgm:prSet/>
      <dgm:spPr/>
      <dgm:t>
        <a:bodyPr/>
        <a:lstStyle/>
        <a:p>
          <a:endParaRPr lang="en-US"/>
        </a:p>
      </dgm:t>
    </dgm:pt>
    <dgm:pt modelId="{88A69BC5-7EB4-45A7-9FCD-750A72AED48E}" type="sibTrans" cxnId="{9EB65EE0-519B-4CBF-BE78-5B9F7C345DF4}">
      <dgm:prSet/>
      <dgm:spPr/>
      <dgm:t>
        <a:bodyPr/>
        <a:lstStyle/>
        <a:p>
          <a:endParaRPr lang="en-US"/>
        </a:p>
      </dgm:t>
    </dgm:pt>
    <dgm:pt modelId="{FFF53250-6B51-4F8A-B216-686466BEC07A}">
      <dgm:prSet phldrT="[Text]"/>
      <dgm:spPr/>
      <dgm:t>
        <a:bodyPr/>
        <a:lstStyle/>
        <a:p>
          <a:r>
            <a:rPr lang="en-US" dirty="0"/>
            <a:t>Dependent upon funding</a:t>
          </a:r>
        </a:p>
      </dgm:t>
    </dgm:pt>
    <dgm:pt modelId="{D25A8148-08A4-45D2-AC93-B05BED30D01E}" type="parTrans" cxnId="{E22AB570-3638-4749-9DD1-3DFBE74D95DB}">
      <dgm:prSet/>
      <dgm:spPr/>
      <dgm:t>
        <a:bodyPr/>
        <a:lstStyle/>
        <a:p>
          <a:endParaRPr lang="en-US"/>
        </a:p>
      </dgm:t>
    </dgm:pt>
    <dgm:pt modelId="{71967C21-87BB-404C-99E7-5427D1E78156}" type="sibTrans" cxnId="{E22AB570-3638-4749-9DD1-3DFBE74D95DB}">
      <dgm:prSet/>
      <dgm:spPr/>
      <dgm:t>
        <a:bodyPr/>
        <a:lstStyle/>
        <a:p>
          <a:endParaRPr lang="en-US"/>
        </a:p>
      </dgm:t>
    </dgm:pt>
    <dgm:pt modelId="{7A34BF72-69E8-4272-BFDD-DE1EC09275E1}">
      <dgm:prSet phldrT="[Text]"/>
      <dgm:spPr/>
      <dgm:t>
        <a:bodyPr/>
        <a:lstStyle/>
        <a:p>
          <a:endParaRPr lang="en-US" dirty="0"/>
        </a:p>
      </dgm:t>
    </dgm:pt>
    <dgm:pt modelId="{C6AAC655-4C07-464F-BA35-3C52EDBD10DD}" type="parTrans" cxnId="{F5196230-9BD3-46BF-8B93-84CAD37CEA81}">
      <dgm:prSet/>
      <dgm:spPr/>
      <dgm:t>
        <a:bodyPr/>
        <a:lstStyle/>
        <a:p>
          <a:endParaRPr lang="en-US"/>
        </a:p>
      </dgm:t>
    </dgm:pt>
    <dgm:pt modelId="{76E6B747-227B-4E1E-809D-808D8C2D55DB}" type="sibTrans" cxnId="{F5196230-9BD3-46BF-8B93-84CAD37CEA81}">
      <dgm:prSet/>
      <dgm:spPr/>
      <dgm:t>
        <a:bodyPr/>
        <a:lstStyle/>
        <a:p>
          <a:endParaRPr lang="en-US"/>
        </a:p>
      </dgm:t>
    </dgm:pt>
    <dgm:pt modelId="{044CBF63-2CE8-4C4F-92AD-64DA70D7A0FD}">
      <dgm:prSet phldrT="[Text]"/>
      <dgm:spPr/>
      <dgm:t>
        <a:bodyPr/>
        <a:lstStyle/>
        <a:p>
          <a:r>
            <a:rPr lang="en-US" dirty="0"/>
            <a:t>Plan typically spans 5-10 years; ongoing development, monitoring and implementation</a:t>
          </a:r>
        </a:p>
      </dgm:t>
    </dgm:pt>
    <dgm:pt modelId="{EBA4015E-C52C-4AAA-844F-FF98294D4CD1}" type="parTrans" cxnId="{4D9C23ED-7502-469E-ACA5-B56AC9E15D53}">
      <dgm:prSet/>
      <dgm:spPr/>
      <dgm:t>
        <a:bodyPr/>
        <a:lstStyle/>
        <a:p>
          <a:endParaRPr lang="en-US"/>
        </a:p>
      </dgm:t>
    </dgm:pt>
    <dgm:pt modelId="{4D96979A-CF7D-4004-A5B8-8B1DA8364534}" type="sibTrans" cxnId="{4D9C23ED-7502-469E-ACA5-B56AC9E15D53}">
      <dgm:prSet/>
      <dgm:spPr/>
      <dgm:t>
        <a:bodyPr/>
        <a:lstStyle/>
        <a:p>
          <a:endParaRPr lang="en-US"/>
        </a:p>
      </dgm:t>
    </dgm:pt>
    <dgm:pt modelId="{6DB78E61-2378-4BCC-AA43-5B4534C58C88}">
      <dgm:prSet phldrT="[Text]"/>
      <dgm:spPr/>
      <dgm:t>
        <a:bodyPr/>
        <a:lstStyle/>
        <a:p>
          <a:r>
            <a:rPr lang="en-US" dirty="0"/>
            <a:t>Intersects with other state planning processes and across levels of government</a:t>
          </a:r>
        </a:p>
      </dgm:t>
    </dgm:pt>
    <dgm:pt modelId="{33917D33-88D9-4A6B-AD53-19B151EE7C9D}" type="parTrans" cxnId="{0C850C09-5ED1-47D4-8AC6-D408DC246F03}">
      <dgm:prSet/>
      <dgm:spPr/>
      <dgm:t>
        <a:bodyPr/>
        <a:lstStyle/>
        <a:p>
          <a:endParaRPr lang="en-US"/>
        </a:p>
      </dgm:t>
    </dgm:pt>
    <dgm:pt modelId="{E4400CBA-535C-4CDB-9B11-CF40A7731545}" type="sibTrans" cxnId="{0C850C09-5ED1-47D4-8AC6-D408DC246F03}">
      <dgm:prSet/>
      <dgm:spPr/>
      <dgm:t>
        <a:bodyPr/>
        <a:lstStyle/>
        <a:p>
          <a:endParaRPr lang="en-US"/>
        </a:p>
      </dgm:t>
    </dgm:pt>
    <dgm:pt modelId="{0E9277F4-55AC-4AC9-8FC3-98C6CB9C56C4}">
      <dgm:prSet phldrT="[Text]"/>
      <dgm:spPr/>
      <dgm:t>
        <a:bodyPr/>
        <a:lstStyle/>
        <a:p>
          <a:r>
            <a:rPr lang="en-US" dirty="0"/>
            <a:t>New Hampshire</a:t>
          </a:r>
        </a:p>
      </dgm:t>
    </dgm:pt>
    <dgm:pt modelId="{28BDFE18-A333-4D52-9942-68874B856D2F}" type="parTrans" cxnId="{49C8452B-08DD-4C22-A497-BF262E6DB00A}">
      <dgm:prSet/>
      <dgm:spPr/>
    </dgm:pt>
    <dgm:pt modelId="{A809F4C8-B4CA-45CF-89FD-07B5DBCD6FEE}" type="sibTrans" cxnId="{49C8452B-08DD-4C22-A497-BF262E6DB00A}">
      <dgm:prSet/>
      <dgm:spPr/>
    </dgm:pt>
    <dgm:pt modelId="{67673865-BF4C-4A8F-99E4-F4B0439E98F2}">
      <dgm:prSet phldrT="[Text]"/>
      <dgm:spPr/>
      <dgm:t>
        <a:bodyPr/>
        <a:lstStyle/>
        <a:p>
          <a:r>
            <a:rPr lang="en-US" dirty="0"/>
            <a:t>Washington</a:t>
          </a:r>
        </a:p>
      </dgm:t>
    </dgm:pt>
    <dgm:pt modelId="{45D3E987-F9BB-4510-BAC6-9FBEAADF5FB3}" type="parTrans" cxnId="{0F001490-07CB-4B64-B2AD-3CC502D50801}">
      <dgm:prSet/>
      <dgm:spPr/>
    </dgm:pt>
    <dgm:pt modelId="{63DD08D1-8BC5-4076-BCBA-B2BE9460D9DD}" type="sibTrans" cxnId="{0F001490-07CB-4B64-B2AD-3CC502D50801}">
      <dgm:prSet/>
      <dgm:spPr/>
    </dgm:pt>
    <dgm:pt modelId="{06120626-E541-4A80-AE87-29738D650223}">
      <dgm:prSet phldrT="[Text]"/>
      <dgm:spPr/>
      <dgm:t>
        <a:bodyPr/>
        <a:lstStyle/>
        <a:p>
          <a:r>
            <a:rPr lang="en-US" dirty="0"/>
            <a:t>6 States with Executive Orders/legislation, including</a:t>
          </a:r>
        </a:p>
      </dgm:t>
    </dgm:pt>
    <dgm:pt modelId="{AFDBAB6A-CC70-4F62-9AD3-EE4B8B3BCCDF}" type="parTrans" cxnId="{BCE3AE11-ED8D-46B7-8F9F-78E5F9F87D3B}">
      <dgm:prSet/>
      <dgm:spPr/>
    </dgm:pt>
    <dgm:pt modelId="{8E20513C-4618-43CB-BAAF-D647872E5BB2}" type="sibTrans" cxnId="{BCE3AE11-ED8D-46B7-8F9F-78E5F9F87D3B}">
      <dgm:prSet/>
      <dgm:spPr/>
    </dgm:pt>
    <dgm:pt modelId="{53D71ED9-04A0-4249-A81E-4970EB7099B8}">
      <dgm:prSet phldrT="[Text]"/>
      <dgm:spPr/>
      <dgm:t>
        <a:bodyPr/>
        <a:lstStyle/>
        <a:p>
          <a:endParaRPr lang="en-US" dirty="0"/>
        </a:p>
      </dgm:t>
    </dgm:pt>
    <dgm:pt modelId="{D32711AD-4D1F-4E66-BE22-25B4D60066ED}" type="parTrans" cxnId="{2A3F923E-15DD-4D0B-953D-80700C48620F}">
      <dgm:prSet/>
      <dgm:spPr/>
    </dgm:pt>
    <dgm:pt modelId="{3D6E3DD9-D576-40E8-977A-3ADC0434888C}" type="sibTrans" cxnId="{2A3F923E-15DD-4D0B-953D-80700C48620F}">
      <dgm:prSet/>
      <dgm:spPr/>
    </dgm:pt>
    <dgm:pt modelId="{F8FA89EB-D0E9-48AE-8953-59E1EDE51A18}">
      <dgm:prSet phldrT="[Text]"/>
      <dgm:spPr/>
      <dgm:t>
        <a:bodyPr/>
        <a:lstStyle/>
        <a:p>
          <a:r>
            <a:rPr lang="en-US" dirty="0"/>
            <a:t>Utah</a:t>
          </a:r>
        </a:p>
      </dgm:t>
    </dgm:pt>
    <dgm:pt modelId="{6D35FC33-C198-4574-A865-F998374286A7}" type="parTrans" cxnId="{7BE7E3E7-8C3E-4362-8940-BE7844DEF102}">
      <dgm:prSet/>
      <dgm:spPr/>
    </dgm:pt>
    <dgm:pt modelId="{24B3D392-CAD4-4CE6-93BE-32CA5C8865DD}" type="sibTrans" cxnId="{7BE7E3E7-8C3E-4362-8940-BE7844DEF102}">
      <dgm:prSet/>
      <dgm:spPr/>
    </dgm:pt>
    <dgm:pt modelId="{CFBB44FA-6F16-4244-8F4C-189FF2660AC6}">
      <dgm:prSet phldrT="[Text]"/>
      <dgm:spPr/>
      <dgm:t>
        <a:bodyPr/>
        <a:lstStyle/>
        <a:p>
          <a:r>
            <a:rPr lang="en-US" dirty="0"/>
            <a:t>Minnesota</a:t>
          </a:r>
        </a:p>
      </dgm:t>
    </dgm:pt>
    <dgm:pt modelId="{F484FE43-A63B-42E6-B7AA-E474ECBE4129}" type="parTrans" cxnId="{ECF0D4AC-378E-47E8-9674-367DCB68630D}">
      <dgm:prSet/>
      <dgm:spPr/>
    </dgm:pt>
    <dgm:pt modelId="{F925BDFD-BDA6-413C-93F7-4A981C2E0717}" type="sibTrans" cxnId="{ECF0D4AC-378E-47E8-9674-367DCB68630D}">
      <dgm:prSet/>
      <dgm:spPr/>
    </dgm:pt>
    <dgm:pt modelId="{268A320E-5881-4A32-AAE3-C912B125DE18}">
      <dgm:prSet phldrT="[Text]"/>
      <dgm:spPr/>
      <dgm:t>
        <a:bodyPr/>
        <a:lstStyle/>
        <a:p>
          <a:r>
            <a:rPr lang="en-US" dirty="0"/>
            <a:t>Texas</a:t>
          </a:r>
        </a:p>
      </dgm:t>
    </dgm:pt>
    <dgm:pt modelId="{D16C5BF5-2524-4D2A-8776-370F614029D2}" type="parTrans" cxnId="{BDA8A088-FF69-44BF-A943-B893F78868DA}">
      <dgm:prSet/>
      <dgm:spPr/>
    </dgm:pt>
    <dgm:pt modelId="{90344054-1EB0-4A9D-8FF4-C5FB5F9A184F}" type="sibTrans" cxnId="{BDA8A088-FF69-44BF-A943-B893F78868DA}">
      <dgm:prSet/>
      <dgm:spPr/>
    </dgm:pt>
    <dgm:pt modelId="{49EAC25C-2881-44FC-983C-A5A965712028}" type="pres">
      <dgm:prSet presAssocID="{E24D46A0-0DE5-4EB0-AC42-DAD18E0119E8}" presName="Name0" presStyleCnt="0">
        <dgm:presLayoutVars>
          <dgm:dir/>
          <dgm:animLvl val="lvl"/>
          <dgm:resizeHandles val="exact"/>
        </dgm:presLayoutVars>
      </dgm:prSet>
      <dgm:spPr/>
    </dgm:pt>
    <dgm:pt modelId="{CC2AD95B-4681-4277-84C8-5E829421598B}" type="pres">
      <dgm:prSet presAssocID="{117C60D0-2C17-4167-829C-B5CC799B1325}" presName="composite" presStyleCnt="0"/>
      <dgm:spPr/>
    </dgm:pt>
    <dgm:pt modelId="{21B34DB3-386E-4671-9AD4-B2AAA4E4D26E}" type="pres">
      <dgm:prSet presAssocID="{117C60D0-2C17-4167-829C-B5CC799B1325}" presName="parTx" presStyleLbl="alignNode1" presStyleIdx="0" presStyleCnt="4">
        <dgm:presLayoutVars>
          <dgm:chMax val="0"/>
          <dgm:chPref val="0"/>
          <dgm:bulletEnabled val="1"/>
        </dgm:presLayoutVars>
      </dgm:prSet>
      <dgm:spPr/>
    </dgm:pt>
    <dgm:pt modelId="{80D6EDEE-5FEC-4C8D-8A56-B17204C1735E}" type="pres">
      <dgm:prSet presAssocID="{117C60D0-2C17-4167-829C-B5CC799B1325}" presName="desTx" presStyleLbl="alignAccFollowNode1" presStyleIdx="0" presStyleCnt="4">
        <dgm:presLayoutVars>
          <dgm:bulletEnabled val="1"/>
        </dgm:presLayoutVars>
      </dgm:prSet>
      <dgm:spPr/>
    </dgm:pt>
    <dgm:pt modelId="{26563CF1-5115-457D-8CFF-A115309FB240}" type="pres">
      <dgm:prSet presAssocID="{98149820-855A-4D6A-8C12-DCBB75620BFD}" presName="space" presStyleCnt="0"/>
      <dgm:spPr/>
    </dgm:pt>
    <dgm:pt modelId="{8F0BB70A-76DC-4068-9F7D-3B1A955637CD}" type="pres">
      <dgm:prSet presAssocID="{CA2FC76C-786E-4AC6-BEA4-AF959A6F007A}" presName="composite" presStyleCnt="0"/>
      <dgm:spPr/>
    </dgm:pt>
    <dgm:pt modelId="{EEAFBFFD-F133-4067-8825-42C6AB6A1FE9}" type="pres">
      <dgm:prSet presAssocID="{CA2FC76C-786E-4AC6-BEA4-AF959A6F007A}" presName="parTx" presStyleLbl="alignNode1" presStyleIdx="1" presStyleCnt="4">
        <dgm:presLayoutVars>
          <dgm:chMax val="0"/>
          <dgm:chPref val="0"/>
          <dgm:bulletEnabled val="1"/>
        </dgm:presLayoutVars>
      </dgm:prSet>
      <dgm:spPr/>
    </dgm:pt>
    <dgm:pt modelId="{B78BEFEE-B514-461C-986B-20F88C3F1D25}" type="pres">
      <dgm:prSet presAssocID="{CA2FC76C-786E-4AC6-BEA4-AF959A6F007A}" presName="desTx" presStyleLbl="alignAccFollowNode1" presStyleIdx="1" presStyleCnt="4">
        <dgm:presLayoutVars>
          <dgm:bulletEnabled val="1"/>
        </dgm:presLayoutVars>
      </dgm:prSet>
      <dgm:spPr/>
    </dgm:pt>
    <dgm:pt modelId="{BB3EF9A8-1C9C-4417-A7A4-80EB0FEDDBC4}" type="pres">
      <dgm:prSet presAssocID="{72679B1A-61E5-4785-8976-7F5887F151E4}" presName="space" presStyleCnt="0"/>
      <dgm:spPr/>
    </dgm:pt>
    <dgm:pt modelId="{B3012E69-8703-4416-8178-A5754F2B4B6D}" type="pres">
      <dgm:prSet presAssocID="{36EDEB2F-53ED-408F-A827-97D07EFB21A4}" presName="composite" presStyleCnt="0"/>
      <dgm:spPr/>
    </dgm:pt>
    <dgm:pt modelId="{AD03D098-1602-4704-8538-E8AA53BB42F6}" type="pres">
      <dgm:prSet presAssocID="{36EDEB2F-53ED-408F-A827-97D07EFB21A4}" presName="parTx" presStyleLbl="alignNode1" presStyleIdx="2" presStyleCnt="4">
        <dgm:presLayoutVars>
          <dgm:chMax val="0"/>
          <dgm:chPref val="0"/>
          <dgm:bulletEnabled val="1"/>
        </dgm:presLayoutVars>
      </dgm:prSet>
      <dgm:spPr/>
    </dgm:pt>
    <dgm:pt modelId="{1BE6090C-D8AD-40E1-BEC3-9C9AB131C044}" type="pres">
      <dgm:prSet presAssocID="{36EDEB2F-53ED-408F-A827-97D07EFB21A4}" presName="desTx" presStyleLbl="alignAccFollowNode1" presStyleIdx="2" presStyleCnt="4">
        <dgm:presLayoutVars>
          <dgm:bulletEnabled val="1"/>
        </dgm:presLayoutVars>
      </dgm:prSet>
      <dgm:spPr/>
    </dgm:pt>
    <dgm:pt modelId="{F710E604-EA35-4C42-B99A-A7C945FB40A7}" type="pres">
      <dgm:prSet presAssocID="{98E446DC-B076-4AB4-8701-749D3535FA39}" presName="space" presStyleCnt="0"/>
      <dgm:spPr/>
    </dgm:pt>
    <dgm:pt modelId="{918359C5-45B5-45B2-84F6-0B58535BB7E1}" type="pres">
      <dgm:prSet presAssocID="{53400EC7-AC7E-4A11-BAD0-687EC391F721}" presName="composite" presStyleCnt="0"/>
      <dgm:spPr/>
    </dgm:pt>
    <dgm:pt modelId="{BD142BE9-30C0-4999-B915-3E72EA206B72}" type="pres">
      <dgm:prSet presAssocID="{53400EC7-AC7E-4A11-BAD0-687EC391F721}" presName="parTx" presStyleLbl="alignNode1" presStyleIdx="3" presStyleCnt="4">
        <dgm:presLayoutVars>
          <dgm:chMax val="0"/>
          <dgm:chPref val="0"/>
          <dgm:bulletEnabled val="1"/>
        </dgm:presLayoutVars>
      </dgm:prSet>
      <dgm:spPr/>
    </dgm:pt>
    <dgm:pt modelId="{7215729A-E648-4DF4-812F-D647F57EB665}" type="pres">
      <dgm:prSet presAssocID="{53400EC7-AC7E-4A11-BAD0-687EC391F721}" presName="desTx" presStyleLbl="alignAccFollowNode1" presStyleIdx="3" presStyleCnt="4">
        <dgm:presLayoutVars>
          <dgm:bulletEnabled val="1"/>
        </dgm:presLayoutVars>
      </dgm:prSet>
      <dgm:spPr/>
    </dgm:pt>
  </dgm:ptLst>
  <dgm:cxnLst>
    <dgm:cxn modelId="{FCA2A804-B358-4BF6-8FAE-DC835136F848}" type="presOf" srcId="{0F19726C-63E1-46D5-A117-6CFD3DB39A0D}" destId="{B78BEFEE-B514-461C-986B-20F88C3F1D25}" srcOrd="0" destOrd="0" presId="urn:microsoft.com/office/officeart/2005/8/layout/hList1"/>
    <dgm:cxn modelId="{8C212006-AEFD-4FD2-BDEA-1076FC6EF5EC}" srcId="{36EDEB2F-53ED-408F-A827-97D07EFB21A4}" destId="{DAA7A24C-F24C-46BA-AD38-1CF5118ECDFE}" srcOrd="6" destOrd="0" parTransId="{61349936-A3C9-4FAC-A92B-553CC37C4E66}" sibTransId="{67A330CC-CF90-4D93-8FDF-EC01C1812867}"/>
    <dgm:cxn modelId="{0C850C09-5ED1-47D4-8AC6-D408DC246F03}" srcId="{53400EC7-AC7E-4A11-BAD0-687EC391F721}" destId="{6DB78E61-2378-4BCC-AA43-5B4534C58C88}" srcOrd="3" destOrd="0" parTransId="{33917D33-88D9-4A6B-AD53-19B151EE7C9D}" sibTransId="{E4400CBA-535C-4CDB-9B11-CF40A7731545}"/>
    <dgm:cxn modelId="{BCE3AE11-ED8D-46B7-8F9F-78E5F9F87D3B}" srcId="{36EDEB2F-53ED-408F-A827-97D07EFB21A4}" destId="{06120626-E541-4A80-AE87-29738D650223}" srcOrd="5" destOrd="0" parTransId="{AFDBAB6A-CC70-4F62-9AD3-EE4B8B3BCCDF}" sibTransId="{8E20513C-4618-43CB-BAAF-D647872E5BB2}"/>
    <dgm:cxn modelId="{A4607820-300C-40DD-B8DB-43D24C8214A1}" type="presOf" srcId="{1FE028E2-198B-4EE2-BCC2-5DB869B024BF}" destId="{1BE6090C-D8AD-40E1-BEC3-9C9AB131C044}" srcOrd="0" destOrd="7" presId="urn:microsoft.com/office/officeart/2005/8/layout/hList1"/>
    <dgm:cxn modelId="{578B0628-802C-4621-A1C3-7CEE8279F690}" type="presOf" srcId="{CFBB44FA-6F16-4244-8F4C-189FF2660AC6}" destId="{B78BEFEE-B514-461C-986B-20F88C3F1D25}" srcOrd="0" destOrd="3" presId="urn:microsoft.com/office/officeart/2005/8/layout/hList1"/>
    <dgm:cxn modelId="{B80EF729-B465-4EA0-8A70-64D8FF310A92}" type="presOf" srcId="{044CBF63-2CE8-4C4F-92AD-64DA70D7A0FD}" destId="{7215729A-E648-4DF4-812F-D647F57EB665}" srcOrd="0" destOrd="2" presId="urn:microsoft.com/office/officeart/2005/8/layout/hList1"/>
    <dgm:cxn modelId="{49C8452B-08DD-4C22-A497-BF262E6DB00A}" srcId="{36EDEB2F-53ED-408F-A827-97D07EFB21A4}" destId="{0E9277F4-55AC-4AC9-8FC3-98C6CB9C56C4}" srcOrd="2" destOrd="0" parTransId="{28BDFE18-A333-4D52-9942-68874B856D2F}" sibTransId="{A809F4C8-B4CA-45CF-89FD-07B5DBCD6FEE}"/>
    <dgm:cxn modelId="{F5196230-9BD3-46BF-8B93-84CAD37CEA81}" srcId="{53400EC7-AC7E-4A11-BAD0-687EC391F721}" destId="{7A34BF72-69E8-4272-BFDD-DE1EC09275E1}" srcOrd="4" destOrd="0" parTransId="{C6AAC655-4C07-464F-BA35-3C52EDBD10DD}" sibTransId="{76E6B747-227B-4E1E-809D-808D8C2D55DB}"/>
    <dgm:cxn modelId="{AA311E35-E4A7-4AEB-AEBF-5D8AEA17208A}" srcId="{E24D46A0-0DE5-4EB0-AC42-DAD18E0119E8}" destId="{53400EC7-AC7E-4A11-BAD0-687EC391F721}" srcOrd="3" destOrd="0" parTransId="{502CC463-0DAC-4D59-A273-C8A2909A1DDC}" sibTransId="{963D341B-7FE1-4296-B3D6-4579F0867CF6}"/>
    <dgm:cxn modelId="{33216F35-D41B-4ACA-9215-4B77D38CDE12}" type="presOf" srcId="{06120626-E541-4A80-AE87-29738D650223}" destId="{1BE6090C-D8AD-40E1-BEC3-9C9AB131C044}" srcOrd="0" destOrd="5" presId="urn:microsoft.com/office/officeart/2005/8/layout/hList1"/>
    <dgm:cxn modelId="{F7522B38-5122-4A84-A033-EDB50CFB4478}" type="presOf" srcId="{DAA7A24C-F24C-46BA-AD38-1CF5118ECDFE}" destId="{1BE6090C-D8AD-40E1-BEC3-9C9AB131C044}" srcOrd="0" destOrd="6" presId="urn:microsoft.com/office/officeart/2005/8/layout/hList1"/>
    <dgm:cxn modelId="{F2F1F739-2F1B-4B46-9438-25FC5DD8FF34}" srcId="{53400EC7-AC7E-4A11-BAD0-687EC391F721}" destId="{25709227-DD43-420C-98A1-63C9621CAF3A}" srcOrd="0" destOrd="0" parTransId="{644E4D5D-030E-45BE-9277-CABAA5B75A8D}" sibTransId="{08758780-418E-4B53-8F38-5BF620638D2A}"/>
    <dgm:cxn modelId="{2A3F923E-15DD-4D0B-953D-80700C48620F}" srcId="{36EDEB2F-53ED-408F-A827-97D07EFB21A4}" destId="{53D71ED9-04A0-4249-A81E-4970EB7099B8}" srcOrd="4" destOrd="0" parTransId="{D32711AD-4D1F-4E66-BE22-25B4D60066ED}" sibTransId="{3D6E3DD9-D576-40E8-977A-3ADC0434888C}"/>
    <dgm:cxn modelId="{C6BC9F5F-AB94-42CC-AE47-B89F02DF0A1B}" type="presOf" srcId="{FB5FFF84-A634-40B9-A78A-96C9473DD9D0}" destId="{B78BEFEE-B514-461C-986B-20F88C3F1D25}" srcOrd="0" destOrd="1" presId="urn:microsoft.com/office/officeart/2005/8/layout/hList1"/>
    <dgm:cxn modelId="{82414A69-2108-464A-968C-04D3CB124FB1}" type="presOf" srcId="{7A34BF72-69E8-4272-BFDD-DE1EC09275E1}" destId="{7215729A-E648-4DF4-812F-D647F57EB665}" srcOrd="0" destOrd="4" presId="urn:microsoft.com/office/officeart/2005/8/layout/hList1"/>
    <dgm:cxn modelId="{23755849-036E-4514-9FEE-962F18050370}" type="presOf" srcId="{0E9277F4-55AC-4AC9-8FC3-98C6CB9C56C4}" destId="{1BE6090C-D8AD-40E1-BEC3-9C9AB131C044}" srcOrd="0" destOrd="2" presId="urn:microsoft.com/office/officeart/2005/8/layout/hList1"/>
    <dgm:cxn modelId="{744E4A4A-583D-429F-B1F7-A52B0DF6F963}" type="presOf" srcId="{CA2FC76C-786E-4AC6-BEA4-AF959A6F007A}" destId="{EEAFBFFD-F133-4067-8825-42C6AB6A1FE9}" srcOrd="0" destOrd="0" presId="urn:microsoft.com/office/officeart/2005/8/layout/hList1"/>
    <dgm:cxn modelId="{24ABC74D-B947-422A-ABA8-FC90DF3F5516}" type="presOf" srcId="{53400EC7-AC7E-4A11-BAD0-687EC391F721}" destId="{BD142BE9-30C0-4999-B915-3E72EA206B72}" srcOrd="0" destOrd="0" presId="urn:microsoft.com/office/officeart/2005/8/layout/hList1"/>
    <dgm:cxn modelId="{E22AB570-3638-4749-9DD1-3DFBE74D95DB}" srcId="{53400EC7-AC7E-4A11-BAD0-687EC391F721}" destId="{FFF53250-6B51-4F8A-B216-686466BEC07A}" srcOrd="1" destOrd="0" parTransId="{D25A8148-08A4-45D2-AC93-B05BED30D01E}" sibTransId="{71967C21-87BB-404C-99E7-5427D1E78156}"/>
    <dgm:cxn modelId="{2D367253-F425-4D62-9319-F7F60428AD85}" srcId="{E24D46A0-0DE5-4EB0-AC42-DAD18E0119E8}" destId="{CA2FC76C-786E-4AC6-BEA4-AF959A6F007A}" srcOrd="1" destOrd="0" parTransId="{FD28986B-3EEF-41C1-97C6-9687B236C453}" sibTransId="{72679B1A-61E5-4785-8976-7F5887F151E4}"/>
    <dgm:cxn modelId="{7CB03C7F-6D1D-4C52-BA50-E06E136428E3}" type="presOf" srcId="{7EB91399-F8F9-4147-BF4A-D3ED76CDBA2F}" destId="{B78BEFEE-B514-461C-986B-20F88C3F1D25}" srcOrd="0" destOrd="2" presId="urn:microsoft.com/office/officeart/2005/8/layout/hList1"/>
    <dgm:cxn modelId="{BDA8A088-FF69-44BF-A943-B893F78868DA}" srcId="{CA2FC76C-786E-4AC6-BEA4-AF959A6F007A}" destId="{268A320E-5881-4A32-AAE3-C912B125DE18}" srcOrd="4" destOrd="0" parTransId="{D16C5BF5-2524-4D2A-8776-370F614029D2}" sibTransId="{90344054-1EB0-4A9D-8FF4-C5FB5F9A184F}"/>
    <dgm:cxn modelId="{8921A888-EA26-4AC5-B56A-BCEC1AB6DB2A}" type="presOf" srcId="{268A320E-5881-4A32-AAE3-C912B125DE18}" destId="{B78BEFEE-B514-461C-986B-20F88C3F1D25}" srcOrd="0" destOrd="4" presId="urn:microsoft.com/office/officeart/2005/8/layout/hList1"/>
    <dgm:cxn modelId="{6EF8248C-A1A4-4992-903F-96B344F1EFFF}" srcId="{CA2FC76C-786E-4AC6-BEA4-AF959A6F007A}" destId="{7EB91399-F8F9-4147-BF4A-D3ED76CDBA2F}" srcOrd="2" destOrd="0" parTransId="{C1063427-6E85-45D4-9D7C-359132B2C3C5}" sibTransId="{C00D53A8-DE29-46A4-8551-0D4903E1198A}"/>
    <dgm:cxn modelId="{0F001490-07CB-4B64-B2AD-3CC502D50801}" srcId="{36EDEB2F-53ED-408F-A827-97D07EFB21A4}" destId="{67673865-BF4C-4A8F-99E4-F4B0439E98F2}" srcOrd="3" destOrd="0" parTransId="{45D3E987-F9BB-4510-BAC6-9FBEAADF5FB3}" sibTransId="{63DD08D1-8BC5-4076-BCBA-B2BE9460D9DD}"/>
    <dgm:cxn modelId="{7C2F0492-F424-4892-82B8-0709C7C6FFD3}" type="presOf" srcId="{F6852B29-43DE-490C-B167-68700B8CB410}" destId="{1BE6090C-D8AD-40E1-BEC3-9C9AB131C044}" srcOrd="0" destOrd="1" presId="urn:microsoft.com/office/officeart/2005/8/layout/hList1"/>
    <dgm:cxn modelId="{A50DEB94-8BAF-4C23-99C2-6D38AB190F15}" type="presOf" srcId="{501D90B6-350E-4060-B244-19F0D7D8CAE9}" destId="{1BE6090C-D8AD-40E1-BEC3-9C9AB131C044}" srcOrd="0" destOrd="0" presId="urn:microsoft.com/office/officeart/2005/8/layout/hList1"/>
    <dgm:cxn modelId="{712C9D97-5C59-4D45-83CC-EE60AEA66163}" type="presOf" srcId="{6DB78E61-2378-4BCC-AA43-5B4534C58C88}" destId="{7215729A-E648-4DF4-812F-D647F57EB665}" srcOrd="0" destOrd="3" presId="urn:microsoft.com/office/officeart/2005/8/layout/hList1"/>
    <dgm:cxn modelId="{80C50D98-B733-4103-8A7B-8CDE9AF9B63E}" srcId="{36EDEB2F-53ED-408F-A827-97D07EFB21A4}" destId="{501D90B6-350E-4060-B244-19F0D7D8CAE9}" srcOrd="0" destOrd="0" parTransId="{9D291115-3517-44CA-925C-7AF6B3303C87}" sibTransId="{A41EFBE9-B6FC-4178-BF56-2920B935953F}"/>
    <dgm:cxn modelId="{E8584098-52E4-4AEC-BA4B-50F9D2418AA2}" srcId="{E24D46A0-0DE5-4EB0-AC42-DAD18E0119E8}" destId="{117C60D0-2C17-4167-829C-B5CC799B1325}" srcOrd="0" destOrd="0" parTransId="{7E714760-E32D-4231-8707-9009EBE41E2F}" sibTransId="{98149820-855A-4D6A-8C12-DCBB75620BFD}"/>
    <dgm:cxn modelId="{080A879F-7400-44AD-B7E0-084BC69B99BB}" srcId="{36EDEB2F-53ED-408F-A827-97D07EFB21A4}" destId="{1FE028E2-198B-4EE2-BCC2-5DB869B024BF}" srcOrd="7" destOrd="0" parTransId="{89D0E351-4285-41E9-8846-EB813589DB3C}" sibTransId="{88F6984D-326F-43B5-BED2-C385363C6537}"/>
    <dgm:cxn modelId="{7913E4A0-944F-46FE-AB3F-B7D6FE2261D0}" srcId="{CA2FC76C-786E-4AC6-BEA4-AF959A6F007A}" destId="{FB5FFF84-A634-40B9-A78A-96C9473DD9D0}" srcOrd="1" destOrd="0" parTransId="{25689128-3848-49F0-AE37-C8F22F0420EB}" sibTransId="{7A4718E2-FD19-4D75-8CA2-2D8EB8242255}"/>
    <dgm:cxn modelId="{C84185A7-A6C4-4ADF-BAEB-B5526DBF22A7}" srcId="{E24D46A0-0DE5-4EB0-AC42-DAD18E0119E8}" destId="{36EDEB2F-53ED-408F-A827-97D07EFB21A4}" srcOrd="2" destOrd="0" parTransId="{D374094F-7C47-4A83-990A-C6BA0334358C}" sibTransId="{98E446DC-B076-4AB4-8701-749D3535FA39}"/>
    <dgm:cxn modelId="{C619C0AA-CE48-4C79-BBE3-95A6B2A5E159}" type="presOf" srcId="{FFF53250-6B51-4F8A-B216-686466BEC07A}" destId="{7215729A-E648-4DF4-812F-D647F57EB665}" srcOrd="0" destOrd="1" presId="urn:microsoft.com/office/officeart/2005/8/layout/hList1"/>
    <dgm:cxn modelId="{ECF0D4AC-378E-47E8-9674-367DCB68630D}" srcId="{CA2FC76C-786E-4AC6-BEA4-AF959A6F007A}" destId="{CFBB44FA-6F16-4244-8F4C-189FF2660AC6}" srcOrd="3" destOrd="0" parTransId="{F484FE43-A63B-42E6-B7AA-E474ECBE4129}" sibTransId="{F925BDFD-BDA6-413C-93F7-4A981C2E0717}"/>
    <dgm:cxn modelId="{4F8015AD-555F-44B3-B3C6-B194793FCCE7}" type="presOf" srcId="{25709227-DD43-420C-98A1-63C9621CAF3A}" destId="{7215729A-E648-4DF4-812F-D647F57EB665}" srcOrd="0" destOrd="0" presId="urn:microsoft.com/office/officeart/2005/8/layout/hList1"/>
    <dgm:cxn modelId="{4C9715BB-1EE4-4361-9292-18E23981FE05}" type="presOf" srcId="{910312DF-16D7-4C73-A30D-368B4D9B62BF}" destId="{80D6EDEE-5FEC-4C8D-8A56-B17204C1735E}" srcOrd="0" destOrd="0" presId="urn:microsoft.com/office/officeart/2005/8/layout/hList1"/>
    <dgm:cxn modelId="{125F5DBC-8F67-492C-B701-1AA5E4975D34}" type="presOf" srcId="{E24D46A0-0DE5-4EB0-AC42-DAD18E0119E8}" destId="{49EAC25C-2881-44FC-983C-A5A965712028}" srcOrd="0" destOrd="0" presId="urn:microsoft.com/office/officeart/2005/8/layout/hList1"/>
    <dgm:cxn modelId="{9ACFEFC4-3B6E-46A8-B0AA-D73019B2ABF8}" type="presOf" srcId="{53D71ED9-04A0-4249-A81E-4970EB7099B8}" destId="{1BE6090C-D8AD-40E1-BEC3-9C9AB131C044}" srcOrd="0" destOrd="4" presId="urn:microsoft.com/office/officeart/2005/8/layout/hList1"/>
    <dgm:cxn modelId="{81AE7AC7-F700-4A72-AFFB-7464F5E29E0D}" type="presOf" srcId="{36EDEB2F-53ED-408F-A827-97D07EFB21A4}" destId="{AD03D098-1602-4704-8538-E8AA53BB42F6}" srcOrd="0" destOrd="0" presId="urn:microsoft.com/office/officeart/2005/8/layout/hList1"/>
    <dgm:cxn modelId="{2E0DCFCC-F06A-4D50-AF1F-1B12CBF1F573}" type="presOf" srcId="{F8FA89EB-D0E9-48AE-8953-59E1EDE51A18}" destId="{1BE6090C-D8AD-40E1-BEC3-9C9AB131C044}" srcOrd="0" destOrd="8" presId="urn:microsoft.com/office/officeart/2005/8/layout/hList1"/>
    <dgm:cxn modelId="{D7C57CD1-3412-4B2D-8336-4E1B68B3F56D}" type="presOf" srcId="{67673865-BF4C-4A8F-99E4-F4B0439E98F2}" destId="{1BE6090C-D8AD-40E1-BEC3-9C9AB131C044}" srcOrd="0" destOrd="3" presId="urn:microsoft.com/office/officeart/2005/8/layout/hList1"/>
    <dgm:cxn modelId="{9EB65EE0-519B-4CBF-BE78-5B9F7C345DF4}" srcId="{117C60D0-2C17-4167-829C-B5CC799B1325}" destId="{910312DF-16D7-4C73-A30D-368B4D9B62BF}" srcOrd="0" destOrd="0" parTransId="{CC8334B7-E382-4491-8F5B-553704DECCA9}" sibTransId="{88A69BC5-7EB4-45A7-9FCD-750A72AED48E}"/>
    <dgm:cxn modelId="{7BE7E3E7-8C3E-4362-8940-BE7844DEF102}" srcId="{36EDEB2F-53ED-408F-A827-97D07EFB21A4}" destId="{F8FA89EB-D0E9-48AE-8953-59E1EDE51A18}" srcOrd="8" destOrd="0" parTransId="{6D35FC33-C198-4574-A865-F998374286A7}" sibTransId="{24B3D392-CAD4-4CE6-93BE-32CA5C8865DD}"/>
    <dgm:cxn modelId="{4D9C23ED-7502-469E-ACA5-B56AC9E15D53}" srcId="{53400EC7-AC7E-4A11-BAD0-687EC391F721}" destId="{044CBF63-2CE8-4C4F-92AD-64DA70D7A0FD}" srcOrd="2" destOrd="0" parTransId="{EBA4015E-C52C-4AAA-844F-FF98294D4CD1}" sibTransId="{4D96979A-CF7D-4004-A5B8-8B1DA8364534}"/>
    <dgm:cxn modelId="{3EF48CED-7DEF-4FDB-A1D3-58EEFE354DF3}" type="presOf" srcId="{117C60D0-2C17-4167-829C-B5CC799B1325}" destId="{21B34DB3-386E-4671-9AD4-B2AAA4E4D26E}" srcOrd="0" destOrd="0" presId="urn:microsoft.com/office/officeart/2005/8/layout/hList1"/>
    <dgm:cxn modelId="{DA641CF9-39D2-4505-BF11-3FD6883131C1}" srcId="{CA2FC76C-786E-4AC6-BEA4-AF959A6F007A}" destId="{0F19726C-63E1-46D5-A117-6CFD3DB39A0D}" srcOrd="0" destOrd="0" parTransId="{E29BE60B-2C7C-429C-8D4C-676FAF38FB7F}" sibTransId="{8F93DD12-DF2F-43C2-85B4-ADAE2DAC452B}"/>
    <dgm:cxn modelId="{A6B280FF-5142-4533-8022-C57972D6E54D}" srcId="{36EDEB2F-53ED-408F-A827-97D07EFB21A4}" destId="{F6852B29-43DE-490C-B167-68700B8CB410}" srcOrd="1" destOrd="0" parTransId="{58551A6A-1242-4CEA-8214-9D0E15F46233}" sibTransId="{2193289E-A952-469D-BFF7-B326EC815D7A}"/>
    <dgm:cxn modelId="{F0A5459E-9DF5-4A01-A350-8B036ECC3A6D}" type="presParOf" srcId="{49EAC25C-2881-44FC-983C-A5A965712028}" destId="{CC2AD95B-4681-4277-84C8-5E829421598B}" srcOrd="0" destOrd="0" presId="urn:microsoft.com/office/officeart/2005/8/layout/hList1"/>
    <dgm:cxn modelId="{65BA3C41-9BF6-4724-9373-EAB5C597ED8C}" type="presParOf" srcId="{CC2AD95B-4681-4277-84C8-5E829421598B}" destId="{21B34DB3-386E-4671-9AD4-B2AAA4E4D26E}" srcOrd="0" destOrd="0" presId="urn:microsoft.com/office/officeart/2005/8/layout/hList1"/>
    <dgm:cxn modelId="{B07B522A-50FF-431A-8776-82EEDD28A4FE}" type="presParOf" srcId="{CC2AD95B-4681-4277-84C8-5E829421598B}" destId="{80D6EDEE-5FEC-4C8D-8A56-B17204C1735E}" srcOrd="1" destOrd="0" presId="urn:microsoft.com/office/officeart/2005/8/layout/hList1"/>
    <dgm:cxn modelId="{8D9B7F27-ECBB-4B1B-9990-C19A601F1989}" type="presParOf" srcId="{49EAC25C-2881-44FC-983C-A5A965712028}" destId="{26563CF1-5115-457D-8CFF-A115309FB240}" srcOrd="1" destOrd="0" presId="urn:microsoft.com/office/officeart/2005/8/layout/hList1"/>
    <dgm:cxn modelId="{4EE4AEDD-D601-413B-A8DC-44F0080DDDFE}" type="presParOf" srcId="{49EAC25C-2881-44FC-983C-A5A965712028}" destId="{8F0BB70A-76DC-4068-9F7D-3B1A955637CD}" srcOrd="2" destOrd="0" presId="urn:microsoft.com/office/officeart/2005/8/layout/hList1"/>
    <dgm:cxn modelId="{A575501A-8FA5-4C5C-9A8A-119CC4718AD1}" type="presParOf" srcId="{8F0BB70A-76DC-4068-9F7D-3B1A955637CD}" destId="{EEAFBFFD-F133-4067-8825-42C6AB6A1FE9}" srcOrd="0" destOrd="0" presId="urn:microsoft.com/office/officeart/2005/8/layout/hList1"/>
    <dgm:cxn modelId="{4D715D95-961D-4AA8-BC58-CEA8E8E2EC67}" type="presParOf" srcId="{8F0BB70A-76DC-4068-9F7D-3B1A955637CD}" destId="{B78BEFEE-B514-461C-986B-20F88C3F1D25}" srcOrd="1" destOrd="0" presId="urn:microsoft.com/office/officeart/2005/8/layout/hList1"/>
    <dgm:cxn modelId="{81FF5735-8787-432B-BFE9-1E826F2EADEB}" type="presParOf" srcId="{49EAC25C-2881-44FC-983C-A5A965712028}" destId="{BB3EF9A8-1C9C-4417-A7A4-80EB0FEDDBC4}" srcOrd="3" destOrd="0" presId="urn:microsoft.com/office/officeart/2005/8/layout/hList1"/>
    <dgm:cxn modelId="{08116290-74C0-423C-B622-B00EDF91BA3D}" type="presParOf" srcId="{49EAC25C-2881-44FC-983C-A5A965712028}" destId="{B3012E69-8703-4416-8178-A5754F2B4B6D}" srcOrd="4" destOrd="0" presId="urn:microsoft.com/office/officeart/2005/8/layout/hList1"/>
    <dgm:cxn modelId="{4D789A3F-9FDF-49C4-8271-55A29F87DB56}" type="presParOf" srcId="{B3012E69-8703-4416-8178-A5754F2B4B6D}" destId="{AD03D098-1602-4704-8538-E8AA53BB42F6}" srcOrd="0" destOrd="0" presId="urn:microsoft.com/office/officeart/2005/8/layout/hList1"/>
    <dgm:cxn modelId="{18501920-4116-461C-A998-642944B03A1E}" type="presParOf" srcId="{B3012E69-8703-4416-8178-A5754F2B4B6D}" destId="{1BE6090C-D8AD-40E1-BEC3-9C9AB131C044}" srcOrd="1" destOrd="0" presId="urn:microsoft.com/office/officeart/2005/8/layout/hList1"/>
    <dgm:cxn modelId="{249459D3-92B3-49C0-BB98-959B4A72913D}" type="presParOf" srcId="{49EAC25C-2881-44FC-983C-A5A965712028}" destId="{F710E604-EA35-4C42-B99A-A7C945FB40A7}" srcOrd="5" destOrd="0" presId="urn:microsoft.com/office/officeart/2005/8/layout/hList1"/>
    <dgm:cxn modelId="{44306D76-A09B-4037-9083-F8BAB492BFF4}" type="presParOf" srcId="{49EAC25C-2881-44FC-983C-A5A965712028}" destId="{918359C5-45B5-45B2-84F6-0B58535BB7E1}" srcOrd="6" destOrd="0" presId="urn:microsoft.com/office/officeart/2005/8/layout/hList1"/>
    <dgm:cxn modelId="{4D85C73E-33A0-4427-93C6-D3C9DA035AFF}" type="presParOf" srcId="{918359C5-45B5-45B2-84F6-0B58535BB7E1}" destId="{BD142BE9-30C0-4999-B915-3E72EA206B72}" srcOrd="0" destOrd="0" presId="urn:microsoft.com/office/officeart/2005/8/layout/hList1"/>
    <dgm:cxn modelId="{4B687BA7-BBF4-42B9-9A45-8B034E9F2865}" type="presParOf" srcId="{918359C5-45B5-45B2-84F6-0B58535BB7E1}" destId="{7215729A-E648-4DF4-812F-D647F57EB6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3CC465-A3C8-47E5-B80A-0493CA472AD4}"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E718A7A2-2BD5-4C8D-9825-BAB66172D8CA}">
      <dgm:prSet phldrT="[Text]"/>
      <dgm:spPr/>
      <dgm:t>
        <a:bodyPr/>
        <a:lstStyle/>
        <a:p>
          <a:r>
            <a:rPr lang="en-US" dirty="0"/>
            <a:t>Provide framework to plan for 10 years</a:t>
          </a:r>
        </a:p>
      </dgm:t>
    </dgm:pt>
    <dgm:pt modelId="{7DF70FB4-81B9-45D3-A1B6-8F7C804088CB}" type="parTrans" cxnId="{3E5C2068-7A31-4876-BBA6-C1BCAF0BBE66}">
      <dgm:prSet/>
      <dgm:spPr/>
      <dgm:t>
        <a:bodyPr/>
        <a:lstStyle/>
        <a:p>
          <a:endParaRPr lang="en-US"/>
        </a:p>
      </dgm:t>
    </dgm:pt>
    <dgm:pt modelId="{D163AF05-D32D-42E1-86AE-6C6982F833AC}" type="sibTrans" cxnId="{3E5C2068-7A31-4876-BBA6-C1BCAF0BBE66}">
      <dgm:prSet/>
      <dgm:spPr/>
      <dgm:t>
        <a:bodyPr/>
        <a:lstStyle/>
        <a:p>
          <a:endParaRPr lang="en-US"/>
        </a:p>
      </dgm:t>
    </dgm:pt>
    <dgm:pt modelId="{49F495F4-FF92-4FE0-B85A-98B08AB56F2B}">
      <dgm:prSet phldrT="[Text]"/>
      <dgm:spPr/>
      <dgm:t>
        <a:bodyPr/>
        <a:lstStyle/>
        <a:p>
          <a:r>
            <a:rPr lang="en-US" dirty="0"/>
            <a:t>Build community authority and value lived experience</a:t>
          </a:r>
        </a:p>
      </dgm:t>
    </dgm:pt>
    <dgm:pt modelId="{87CD8FBB-A92D-4431-9138-8EDE633BF874}" type="parTrans" cxnId="{3BF1CB73-C6D4-49B9-A1FE-01139B565D50}">
      <dgm:prSet/>
      <dgm:spPr/>
      <dgm:t>
        <a:bodyPr/>
        <a:lstStyle/>
        <a:p>
          <a:endParaRPr lang="en-US"/>
        </a:p>
      </dgm:t>
    </dgm:pt>
    <dgm:pt modelId="{5DC5CBED-3BFA-4C60-B321-41113DFA538C}" type="sibTrans" cxnId="{3BF1CB73-C6D4-49B9-A1FE-01139B565D50}">
      <dgm:prSet/>
      <dgm:spPr/>
      <dgm:t>
        <a:bodyPr/>
        <a:lstStyle/>
        <a:p>
          <a:endParaRPr lang="en-US"/>
        </a:p>
      </dgm:t>
    </dgm:pt>
    <dgm:pt modelId="{AB5253BC-BD4E-40E5-A418-8B4294BFE3F3}">
      <dgm:prSet phldrT="[Text]"/>
      <dgm:spPr/>
      <dgm:t>
        <a:bodyPr/>
        <a:lstStyle/>
        <a:p>
          <a:r>
            <a:rPr lang="en-US" dirty="0"/>
            <a:t>Transform infrastructure</a:t>
          </a:r>
        </a:p>
      </dgm:t>
    </dgm:pt>
    <dgm:pt modelId="{7D80F94C-1BC5-4DCA-BA02-A983813A1DB1}" type="parTrans" cxnId="{FB9F62E0-4AB7-4EC3-A407-9925DB941849}">
      <dgm:prSet/>
      <dgm:spPr/>
      <dgm:t>
        <a:bodyPr/>
        <a:lstStyle/>
        <a:p>
          <a:endParaRPr lang="en-US"/>
        </a:p>
      </dgm:t>
    </dgm:pt>
    <dgm:pt modelId="{D557AE3C-0B69-4C0A-9A4A-6F62395CBC16}" type="sibTrans" cxnId="{FB9F62E0-4AB7-4EC3-A407-9925DB941849}">
      <dgm:prSet/>
      <dgm:spPr/>
      <dgm:t>
        <a:bodyPr/>
        <a:lstStyle/>
        <a:p>
          <a:endParaRPr lang="en-US"/>
        </a:p>
      </dgm:t>
    </dgm:pt>
    <dgm:pt modelId="{CA3AF6E5-5B9F-46AC-B581-128A48FF2D69}">
      <dgm:prSet phldrT="[Text]"/>
      <dgm:spPr/>
      <dgm:t>
        <a:bodyPr/>
        <a:lstStyle/>
        <a:p>
          <a:r>
            <a:rPr lang="en-US" dirty="0"/>
            <a:t>Improve service coordination</a:t>
          </a:r>
        </a:p>
      </dgm:t>
    </dgm:pt>
    <dgm:pt modelId="{A6B42173-EBF7-4453-A18D-1B48E3B545EA}" type="parTrans" cxnId="{0378360F-D2DB-43EE-ADC1-3B39B43423EB}">
      <dgm:prSet/>
      <dgm:spPr/>
      <dgm:t>
        <a:bodyPr/>
        <a:lstStyle/>
        <a:p>
          <a:endParaRPr lang="en-US"/>
        </a:p>
      </dgm:t>
    </dgm:pt>
    <dgm:pt modelId="{56FC905A-4F24-4092-BD39-422147A713D0}" type="sibTrans" cxnId="{0378360F-D2DB-43EE-ADC1-3B39B43423EB}">
      <dgm:prSet/>
      <dgm:spPr/>
      <dgm:t>
        <a:bodyPr/>
        <a:lstStyle/>
        <a:p>
          <a:endParaRPr lang="en-US"/>
        </a:p>
      </dgm:t>
    </dgm:pt>
    <dgm:pt modelId="{3FAF8E86-EA04-4CFC-9052-B7EA277F3798}">
      <dgm:prSet phldrT="[Text]"/>
      <dgm:spPr/>
      <dgm:t>
        <a:bodyPr/>
        <a:lstStyle/>
        <a:p>
          <a:r>
            <a:rPr lang="en-US" dirty="0"/>
            <a:t>Connect planning efforts across state agencies with aging and disability lens</a:t>
          </a:r>
        </a:p>
      </dgm:t>
    </dgm:pt>
    <dgm:pt modelId="{BF830982-ACAC-47D5-9E5E-7B74B2883049}" type="parTrans" cxnId="{7F1026E5-D35B-4B25-B4C4-BF8BC001C971}">
      <dgm:prSet/>
      <dgm:spPr/>
      <dgm:t>
        <a:bodyPr/>
        <a:lstStyle/>
        <a:p>
          <a:endParaRPr lang="en-US"/>
        </a:p>
      </dgm:t>
    </dgm:pt>
    <dgm:pt modelId="{B15E919D-D75C-4429-A24B-17B43E0B5E7A}" type="sibTrans" cxnId="{7F1026E5-D35B-4B25-B4C4-BF8BC001C971}">
      <dgm:prSet/>
      <dgm:spPr/>
      <dgm:t>
        <a:bodyPr/>
        <a:lstStyle/>
        <a:p>
          <a:endParaRPr lang="en-US"/>
        </a:p>
      </dgm:t>
    </dgm:pt>
    <dgm:pt modelId="{54180502-318C-498A-B543-37A327422D62}">
      <dgm:prSet phldrT="[Text]"/>
      <dgm:spPr/>
      <dgm:t>
        <a:bodyPr/>
        <a:lstStyle/>
        <a:p>
          <a:r>
            <a:rPr lang="en-US" dirty="0"/>
            <a:t>Ensure ongoing accountability and evaluation</a:t>
          </a:r>
        </a:p>
      </dgm:t>
    </dgm:pt>
    <dgm:pt modelId="{E822269C-EA61-42C6-A065-E9923BD482A0}" type="parTrans" cxnId="{A960DFC5-B358-4214-9349-E85CA10CA6C5}">
      <dgm:prSet/>
      <dgm:spPr/>
      <dgm:t>
        <a:bodyPr/>
        <a:lstStyle/>
        <a:p>
          <a:endParaRPr lang="en-US"/>
        </a:p>
      </dgm:t>
    </dgm:pt>
    <dgm:pt modelId="{8CB1798E-A973-4898-B03E-9074C5D8F17C}" type="sibTrans" cxnId="{A960DFC5-B358-4214-9349-E85CA10CA6C5}">
      <dgm:prSet/>
      <dgm:spPr/>
      <dgm:t>
        <a:bodyPr/>
        <a:lstStyle/>
        <a:p>
          <a:endParaRPr lang="en-US"/>
        </a:p>
      </dgm:t>
    </dgm:pt>
    <dgm:pt modelId="{66D3793B-4F5C-42A2-AB1C-1E5F284D78A0}" type="pres">
      <dgm:prSet presAssocID="{6B3CC465-A3C8-47E5-B80A-0493CA472AD4}" presName="diagram" presStyleCnt="0">
        <dgm:presLayoutVars>
          <dgm:dir/>
          <dgm:resizeHandles val="exact"/>
        </dgm:presLayoutVars>
      </dgm:prSet>
      <dgm:spPr/>
    </dgm:pt>
    <dgm:pt modelId="{E8E10738-CF31-4135-89CA-A549F5C27959}" type="pres">
      <dgm:prSet presAssocID="{E718A7A2-2BD5-4C8D-9825-BAB66172D8CA}" presName="node" presStyleLbl="node1" presStyleIdx="0" presStyleCnt="6">
        <dgm:presLayoutVars>
          <dgm:bulletEnabled val="1"/>
        </dgm:presLayoutVars>
      </dgm:prSet>
      <dgm:spPr/>
    </dgm:pt>
    <dgm:pt modelId="{3C5DB00F-FC15-4405-AEB9-89843DF75E55}" type="pres">
      <dgm:prSet presAssocID="{D163AF05-D32D-42E1-86AE-6C6982F833AC}" presName="sibTrans" presStyleCnt="0"/>
      <dgm:spPr/>
    </dgm:pt>
    <dgm:pt modelId="{FB60FAC0-2360-46B2-92D5-1CB475005DC9}" type="pres">
      <dgm:prSet presAssocID="{3FAF8E86-EA04-4CFC-9052-B7EA277F3798}" presName="node" presStyleLbl="node1" presStyleIdx="1" presStyleCnt="6">
        <dgm:presLayoutVars>
          <dgm:bulletEnabled val="1"/>
        </dgm:presLayoutVars>
      </dgm:prSet>
      <dgm:spPr/>
    </dgm:pt>
    <dgm:pt modelId="{46058961-6767-4828-A3FE-7C2237E9B810}" type="pres">
      <dgm:prSet presAssocID="{B15E919D-D75C-4429-A24B-17B43E0B5E7A}" presName="sibTrans" presStyleCnt="0"/>
      <dgm:spPr/>
    </dgm:pt>
    <dgm:pt modelId="{86BD0CB7-D8D7-4F4D-B64A-0FE0E7E5FB60}" type="pres">
      <dgm:prSet presAssocID="{AB5253BC-BD4E-40E5-A418-8B4294BFE3F3}" presName="node" presStyleLbl="node1" presStyleIdx="2" presStyleCnt="6">
        <dgm:presLayoutVars>
          <dgm:bulletEnabled val="1"/>
        </dgm:presLayoutVars>
      </dgm:prSet>
      <dgm:spPr/>
    </dgm:pt>
    <dgm:pt modelId="{BD9D27A9-9074-4639-8D3A-11F81AFCC1CF}" type="pres">
      <dgm:prSet presAssocID="{D557AE3C-0B69-4C0A-9A4A-6F62395CBC16}" presName="sibTrans" presStyleCnt="0"/>
      <dgm:spPr/>
    </dgm:pt>
    <dgm:pt modelId="{AD68DAD0-3B52-4D14-9990-9E3C2212F4A2}" type="pres">
      <dgm:prSet presAssocID="{CA3AF6E5-5B9F-46AC-B581-128A48FF2D69}" presName="node" presStyleLbl="node1" presStyleIdx="3" presStyleCnt="6">
        <dgm:presLayoutVars>
          <dgm:bulletEnabled val="1"/>
        </dgm:presLayoutVars>
      </dgm:prSet>
      <dgm:spPr/>
    </dgm:pt>
    <dgm:pt modelId="{CCE25A14-0A78-48FD-955E-5EC7E40B8EA0}" type="pres">
      <dgm:prSet presAssocID="{56FC905A-4F24-4092-BD39-422147A713D0}" presName="sibTrans" presStyleCnt="0"/>
      <dgm:spPr/>
    </dgm:pt>
    <dgm:pt modelId="{E59FDD1B-E022-4675-90DF-3C9499338FD7}" type="pres">
      <dgm:prSet presAssocID="{49F495F4-FF92-4FE0-B85A-98B08AB56F2B}" presName="node" presStyleLbl="node1" presStyleIdx="4" presStyleCnt="6">
        <dgm:presLayoutVars>
          <dgm:bulletEnabled val="1"/>
        </dgm:presLayoutVars>
      </dgm:prSet>
      <dgm:spPr/>
    </dgm:pt>
    <dgm:pt modelId="{9004000E-D54D-41EF-B200-351D7D740677}" type="pres">
      <dgm:prSet presAssocID="{5DC5CBED-3BFA-4C60-B321-41113DFA538C}" presName="sibTrans" presStyleCnt="0"/>
      <dgm:spPr/>
    </dgm:pt>
    <dgm:pt modelId="{15F758E8-3900-4931-B2D8-35CB910AB01A}" type="pres">
      <dgm:prSet presAssocID="{54180502-318C-498A-B543-37A327422D62}" presName="node" presStyleLbl="node1" presStyleIdx="5" presStyleCnt="6">
        <dgm:presLayoutVars>
          <dgm:bulletEnabled val="1"/>
        </dgm:presLayoutVars>
      </dgm:prSet>
      <dgm:spPr/>
    </dgm:pt>
  </dgm:ptLst>
  <dgm:cxnLst>
    <dgm:cxn modelId="{0378360F-D2DB-43EE-ADC1-3B39B43423EB}" srcId="{6B3CC465-A3C8-47E5-B80A-0493CA472AD4}" destId="{CA3AF6E5-5B9F-46AC-B581-128A48FF2D69}" srcOrd="3" destOrd="0" parTransId="{A6B42173-EBF7-4453-A18D-1B48E3B545EA}" sibTransId="{56FC905A-4F24-4092-BD39-422147A713D0}"/>
    <dgm:cxn modelId="{F9857C38-92A1-4F78-95DE-4825CAA2F59C}" type="presOf" srcId="{54180502-318C-498A-B543-37A327422D62}" destId="{15F758E8-3900-4931-B2D8-35CB910AB01A}" srcOrd="0" destOrd="0" presId="urn:microsoft.com/office/officeart/2005/8/layout/default"/>
    <dgm:cxn modelId="{3E5C2068-7A31-4876-BBA6-C1BCAF0BBE66}" srcId="{6B3CC465-A3C8-47E5-B80A-0493CA472AD4}" destId="{E718A7A2-2BD5-4C8D-9825-BAB66172D8CA}" srcOrd="0" destOrd="0" parTransId="{7DF70FB4-81B9-45D3-A1B6-8F7C804088CB}" sibTransId="{D163AF05-D32D-42E1-86AE-6C6982F833AC}"/>
    <dgm:cxn modelId="{B167C76C-7C4A-4737-A4BD-D1F759B40C5F}" type="presOf" srcId="{E718A7A2-2BD5-4C8D-9825-BAB66172D8CA}" destId="{E8E10738-CF31-4135-89CA-A549F5C27959}" srcOrd="0" destOrd="0" presId="urn:microsoft.com/office/officeart/2005/8/layout/default"/>
    <dgm:cxn modelId="{1CF3CB6F-F4FD-45A6-88F3-33AABB516F2C}" type="presOf" srcId="{AB5253BC-BD4E-40E5-A418-8B4294BFE3F3}" destId="{86BD0CB7-D8D7-4F4D-B64A-0FE0E7E5FB60}" srcOrd="0" destOrd="0" presId="urn:microsoft.com/office/officeart/2005/8/layout/default"/>
    <dgm:cxn modelId="{3BF1CB73-C6D4-49B9-A1FE-01139B565D50}" srcId="{6B3CC465-A3C8-47E5-B80A-0493CA472AD4}" destId="{49F495F4-FF92-4FE0-B85A-98B08AB56F2B}" srcOrd="4" destOrd="0" parTransId="{87CD8FBB-A92D-4431-9138-8EDE633BF874}" sibTransId="{5DC5CBED-3BFA-4C60-B321-41113DFA538C}"/>
    <dgm:cxn modelId="{64FA237E-C042-4840-A438-ACC9058F3454}" type="presOf" srcId="{6B3CC465-A3C8-47E5-B80A-0493CA472AD4}" destId="{66D3793B-4F5C-42A2-AB1C-1E5F284D78A0}" srcOrd="0" destOrd="0" presId="urn:microsoft.com/office/officeart/2005/8/layout/default"/>
    <dgm:cxn modelId="{895B6B8A-D95C-40B8-B14B-39C7C92EE0EB}" type="presOf" srcId="{CA3AF6E5-5B9F-46AC-B581-128A48FF2D69}" destId="{AD68DAD0-3B52-4D14-9990-9E3C2212F4A2}" srcOrd="0" destOrd="0" presId="urn:microsoft.com/office/officeart/2005/8/layout/default"/>
    <dgm:cxn modelId="{4ECCFAB1-7CF5-4A7D-9140-F1278223DA9A}" type="presOf" srcId="{49F495F4-FF92-4FE0-B85A-98B08AB56F2B}" destId="{E59FDD1B-E022-4675-90DF-3C9499338FD7}" srcOrd="0" destOrd="0" presId="urn:microsoft.com/office/officeart/2005/8/layout/default"/>
    <dgm:cxn modelId="{A960DFC5-B358-4214-9349-E85CA10CA6C5}" srcId="{6B3CC465-A3C8-47E5-B80A-0493CA472AD4}" destId="{54180502-318C-498A-B543-37A327422D62}" srcOrd="5" destOrd="0" parTransId="{E822269C-EA61-42C6-A065-E9923BD482A0}" sibTransId="{8CB1798E-A973-4898-B03E-9074C5D8F17C}"/>
    <dgm:cxn modelId="{FB9F62E0-4AB7-4EC3-A407-9925DB941849}" srcId="{6B3CC465-A3C8-47E5-B80A-0493CA472AD4}" destId="{AB5253BC-BD4E-40E5-A418-8B4294BFE3F3}" srcOrd="2" destOrd="0" parTransId="{7D80F94C-1BC5-4DCA-BA02-A983813A1DB1}" sibTransId="{D557AE3C-0B69-4C0A-9A4A-6F62395CBC16}"/>
    <dgm:cxn modelId="{7F1026E5-D35B-4B25-B4C4-BF8BC001C971}" srcId="{6B3CC465-A3C8-47E5-B80A-0493CA472AD4}" destId="{3FAF8E86-EA04-4CFC-9052-B7EA277F3798}" srcOrd="1" destOrd="0" parTransId="{BF830982-ACAC-47D5-9E5E-7B74B2883049}" sibTransId="{B15E919D-D75C-4429-A24B-17B43E0B5E7A}"/>
    <dgm:cxn modelId="{DFF8CFF3-9E1F-4D26-AFC8-8E96A730614A}" type="presOf" srcId="{3FAF8E86-EA04-4CFC-9052-B7EA277F3798}" destId="{FB60FAC0-2360-46B2-92D5-1CB475005DC9}" srcOrd="0" destOrd="0" presId="urn:microsoft.com/office/officeart/2005/8/layout/default"/>
    <dgm:cxn modelId="{8F5006F9-278A-48D2-9175-FF486D3D138A}" type="presParOf" srcId="{66D3793B-4F5C-42A2-AB1C-1E5F284D78A0}" destId="{E8E10738-CF31-4135-89CA-A549F5C27959}" srcOrd="0" destOrd="0" presId="urn:microsoft.com/office/officeart/2005/8/layout/default"/>
    <dgm:cxn modelId="{B2F45BB0-2C16-421B-B4EA-BB1C949E6CC8}" type="presParOf" srcId="{66D3793B-4F5C-42A2-AB1C-1E5F284D78A0}" destId="{3C5DB00F-FC15-4405-AEB9-89843DF75E55}" srcOrd="1" destOrd="0" presId="urn:microsoft.com/office/officeart/2005/8/layout/default"/>
    <dgm:cxn modelId="{156A68C0-6B18-4C5E-98E6-852A6472A9B5}" type="presParOf" srcId="{66D3793B-4F5C-42A2-AB1C-1E5F284D78A0}" destId="{FB60FAC0-2360-46B2-92D5-1CB475005DC9}" srcOrd="2" destOrd="0" presId="urn:microsoft.com/office/officeart/2005/8/layout/default"/>
    <dgm:cxn modelId="{93FD578C-A8AA-48B3-B252-8627F323AEB7}" type="presParOf" srcId="{66D3793B-4F5C-42A2-AB1C-1E5F284D78A0}" destId="{46058961-6767-4828-A3FE-7C2237E9B810}" srcOrd="3" destOrd="0" presId="urn:microsoft.com/office/officeart/2005/8/layout/default"/>
    <dgm:cxn modelId="{8491E863-7798-4F34-8AA2-AC58E6DB3BCB}" type="presParOf" srcId="{66D3793B-4F5C-42A2-AB1C-1E5F284D78A0}" destId="{86BD0CB7-D8D7-4F4D-B64A-0FE0E7E5FB60}" srcOrd="4" destOrd="0" presId="urn:microsoft.com/office/officeart/2005/8/layout/default"/>
    <dgm:cxn modelId="{7628DB06-F7E0-43B3-A416-BA5E4FF000DF}" type="presParOf" srcId="{66D3793B-4F5C-42A2-AB1C-1E5F284D78A0}" destId="{BD9D27A9-9074-4639-8D3A-11F81AFCC1CF}" srcOrd="5" destOrd="0" presId="urn:microsoft.com/office/officeart/2005/8/layout/default"/>
    <dgm:cxn modelId="{6620E4FA-87F8-4AE1-BCA0-6A95B6D71FF5}" type="presParOf" srcId="{66D3793B-4F5C-42A2-AB1C-1E5F284D78A0}" destId="{AD68DAD0-3B52-4D14-9990-9E3C2212F4A2}" srcOrd="6" destOrd="0" presId="urn:microsoft.com/office/officeart/2005/8/layout/default"/>
    <dgm:cxn modelId="{70A7D4E0-E0FE-4FF0-9CE2-22033E8CD7BF}" type="presParOf" srcId="{66D3793B-4F5C-42A2-AB1C-1E5F284D78A0}" destId="{CCE25A14-0A78-48FD-955E-5EC7E40B8EA0}" srcOrd="7" destOrd="0" presId="urn:microsoft.com/office/officeart/2005/8/layout/default"/>
    <dgm:cxn modelId="{D413EA61-05BE-48A3-9732-F95C470CD22A}" type="presParOf" srcId="{66D3793B-4F5C-42A2-AB1C-1E5F284D78A0}" destId="{E59FDD1B-E022-4675-90DF-3C9499338FD7}" srcOrd="8" destOrd="0" presId="urn:microsoft.com/office/officeart/2005/8/layout/default"/>
    <dgm:cxn modelId="{1858F66B-ABD3-4A02-8180-91EE261C6EFB}" type="presParOf" srcId="{66D3793B-4F5C-42A2-AB1C-1E5F284D78A0}" destId="{9004000E-D54D-41EF-B200-351D7D740677}" srcOrd="9" destOrd="0" presId="urn:microsoft.com/office/officeart/2005/8/layout/default"/>
    <dgm:cxn modelId="{6636AA69-25BD-4A22-A7EE-87DD503B4971}" type="presParOf" srcId="{66D3793B-4F5C-42A2-AB1C-1E5F284D78A0}" destId="{15F758E8-3900-4931-B2D8-35CB910AB01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12E9B8-C2B0-49A6-85A7-E864870F0214}" type="doc">
      <dgm:prSet loTypeId="urn:microsoft.com/office/officeart/2005/8/layout/hProcess11" loCatId="process" qsTypeId="urn:microsoft.com/office/officeart/2005/8/quickstyle/simple1" qsCatId="simple" csTypeId="urn:microsoft.com/office/officeart/2005/8/colors/accent1_3" csCatId="accent1" phldr="1"/>
      <dgm:spPr/>
    </dgm:pt>
    <dgm:pt modelId="{1A837BE4-B9F5-4334-8E00-18EE655F4646}">
      <dgm:prSet phldrT="[Text]"/>
      <dgm:spPr/>
      <dgm:t>
        <a:bodyPr/>
        <a:lstStyle/>
        <a:p>
          <a:r>
            <a:rPr lang="en-US" dirty="0"/>
            <a:t>Leverage Connecticut Age Well Collaborative as key asset (cross-sector governance and framework, equity focus, municipal and community connections), high ROI</a:t>
          </a:r>
        </a:p>
      </dgm:t>
    </dgm:pt>
    <dgm:pt modelId="{5A861C09-B4B3-4A21-BFFD-1384688E250F}" type="parTrans" cxnId="{3163EA09-F761-4BEE-8CC8-B723C046E1AA}">
      <dgm:prSet/>
      <dgm:spPr/>
      <dgm:t>
        <a:bodyPr/>
        <a:lstStyle/>
        <a:p>
          <a:endParaRPr lang="en-US"/>
        </a:p>
      </dgm:t>
    </dgm:pt>
    <dgm:pt modelId="{9D333BB2-604F-441D-93E9-FE14CEE4B4EA}" type="sibTrans" cxnId="{3163EA09-F761-4BEE-8CC8-B723C046E1AA}">
      <dgm:prSet/>
      <dgm:spPr/>
      <dgm:t>
        <a:bodyPr/>
        <a:lstStyle/>
        <a:p>
          <a:endParaRPr lang="en-US"/>
        </a:p>
      </dgm:t>
    </dgm:pt>
    <dgm:pt modelId="{179760D0-3884-441E-B34B-4A8859799E67}">
      <dgm:prSet phldrT="[Text]"/>
      <dgm:spPr/>
      <dgm:t>
        <a:bodyPr/>
        <a:lstStyle/>
        <a:p>
          <a:r>
            <a:rPr lang="en-US" dirty="0"/>
            <a:t>Continue researching best practices from other states and conduct cost-savings analysis (based on Pennsylvania modeling)</a:t>
          </a:r>
        </a:p>
      </dgm:t>
    </dgm:pt>
    <dgm:pt modelId="{E2172377-A91B-4ED8-8F4C-77732877C677}" type="parTrans" cxnId="{7C613350-26B4-49D9-9801-D13CFE9177E7}">
      <dgm:prSet/>
      <dgm:spPr/>
      <dgm:t>
        <a:bodyPr/>
        <a:lstStyle/>
        <a:p>
          <a:endParaRPr lang="en-US"/>
        </a:p>
      </dgm:t>
    </dgm:pt>
    <dgm:pt modelId="{5F7321AC-944C-4C1E-A8FD-98C7D15B9332}" type="sibTrans" cxnId="{7C613350-26B4-49D9-9801-D13CFE9177E7}">
      <dgm:prSet/>
      <dgm:spPr/>
      <dgm:t>
        <a:bodyPr/>
        <a:lstStyle/>
        <a:p>
          <a:endParaRPr lang="en-US"/>
        </a:p>
      </dgm:t>
    </dgm:pt>
    <dgm:pt modelId="{DCE8619F-254A-47B5-B1F7-1B057BD630CA}">
      <dgm:prSet phldrT="[Text]"/>
      <dgm:spPr/>
      <dgm:t>
        <a:bodyPr/>
        <a:lstStyle/>
        <a:p>
          <a:r>
            <a:rPr lang="en-US" dirty="0"/>
            <a:t>Collaborate with state agencies and other stakeholders to explore interest, long-term partnership and fiscal investment to sustain policy excellence and cost-savings</a:t>
          </a:r>
        </a:p>
      </dgm:t>
    </dgm:pt>
    <dgm:pt modelId="{89FB9965-DFBE-4D77-B617-22F23BC8000E}" type="parTrans" cxnId="{32587942-F246-44E4-B668-5EA14AE0450D}">
      <dgm:prSet/>
      <dgm:spPr/>
      <dgm:t>
        <a:bodyPr/>
        <a:lstStyle/>
        <a:p>
          <a:endParaRPr lang="en-US"/>
        </a:p>
      </dgm:t>
    </dgm:pt>
    <dgm:pt modelId="{D875C6D6-0E33-4630-AFAC-9296836BC963}" type="sibTrans" cxnId="{32587942-F246-44E4-B668-5EA14AE0450D}">
      <dgm:prSet/>
      <dgm:spPr/>
      <dgm:t>
        <a:bodyPr/>
        <a:lstStyle/>
        <a:p>
          <a:endParaRPr lang="en-US"/>
        </a:p>
      </dgm:t>
    </dgm:pt>
    <dgm:pt modelId="{02BE31ED-9F24-42B8-AEBA-7F5027B77066}">
      <dgm:prSet phldrT="[Text]"/>
      <dgm:spPr/>
      <dgm:t>
        <a:bodyPr/>
        <a:lstStyle/>
        <a:p>
          <a:r>
            <a:rPr lang="en-US" dirty="0"/>
            <a:t>Hold statewide summit on multi-sector plans for aging and disability</a:t>
          </a:r>
        </a:p>
      </dgm:t>
    </dgm:pt>
    <dgm:pt modelId="{01C63176-88F0-4247-9B49-D61EC1B231F7}" type="parTrans" cxnId="{2E64BA98-4921-4CB2-9299-A7AA364DDBB8}">
      <dgm:prSet/>
      <dgm:spPr/>
      <dgm:t>
        <a:bodyPr/>
        <a:lstStyle/>
        <a:p>
          <a:endParaRPr lang="en-US"/>
        </a:p>
      </dgm:t>
    </dgm:pt>
    <dgm:pt modelId="{2B0C0016-D507-4480-8A2D-D14ADE93F779}" type="sibTrans" cxnId="{2E64BA98-4921-4CB2-9299-A7AA364DDBB8}">
      <dgm:prSet/>
      <dgm:spPr/>
      <dgm:t>
        <a:bodyPr/>
        <a:lstStyle/>
        <a:p>
          <a:endParaRPr lang="en-US"/>
        </a:p>
      </dgm:t>
    </dgm:pt>
    <dgm:pt modelId="{7E7368DB-61FF-4AA8-B0C4-15045C2D2829}">
      <dgm:prSet phldrT="[Text]"/>
      <dgm:spPr/>
      <dgm:t>
        <a:bodyPr/>
        <a:lstStyle/>
        <a:p>
          <a:r>
            <a:rPr lang="en-US" dirty="0"/>
            <a:t>Formalize MPA initiative through Executive Order (or other mechanism) and sustained investment</a:t>
          </a:r>
        </a:p>
      </dgm:t>
    </dgm:pt>
    <dgm:pt modelId="{C668CC4D-8EA3-41D0-B26B-0F47D38A80F2}" type="parTrans" cxnId="{A172FBBD-D4F0-4A58-B09B-A485F6AC4657}">
      <dgm:prSet/>
      <dgm:spPr/>
      <dgm:t>
        <a:bodyPr/>
        <a:lstStyle/>
        <a:p>
          <a:endParaRPr lang="en-US"/>
        </a:p>
      </dgm:t>
    </dgm:pt>
    <dgm:pt modelId="{74CE13F9-D9E5-4F6A-A769-0E790A7BBD64}" type="sibTrans" cxnId="{A172FBBD-D4F0-4A58-B09B-A485F6AC4657}">
      <dgm:prSet/>
      <dgm:spPr/>
      <dgm:t>
        <a:bodyPr/>
        <a:lstStyle/>
        <a:p>
          <a:endParaRPr lang="en-US"/>
        </a:p>
      </dgm:t>
    </dgm:pt>
    <dgm:pt modelId="{F1F3EE53-34A4-4AB2-8013-0848487C1037}" type="pres">
      <dgm:prSet presAssocID="{8212E9B8-C2B0-49A6-85A7-E864870F0214}" presName="Name0" presStyleCnt="0">
        <dgm:presLayoutVars>
          <dgm:dir/>
          <dgm:resizeHandles val="exact"/>
        </dgm:presLayoutVars>
      </dgm:prSet>
      <dgm:spPr/>
    </dgm:pt>
    <dgm:pt modelId="{3CECC267-10ED-4375-B094-95F35C24AD32}" type="pres">
      <dgm:prSet presAssocID="{8212E9B8-C2B0-49A6-85A7-E864870F0214}" presName="arrow" presStyleLbl="bgShp" presStyleIdx="0" presStyleCnt="1"/>
      <dgm:spPr/>
    </dgm:pt>
    <dgm:pt modelId="{01493685-28A1-42F0-9666-D67F7DB787FB}" type="pres">
      <dgm:prSet presAssocID="{8212E9B8-C2B0-49A6-85A7-E864870F0214}" presName="points" presStyleCnt="0"/>
      <dgm:spPr/>
    </dgm:pt>
    <dgm:pt modelId="{6652E838-E096-4148-9BA4-54566CC0BFED}" type="pres">
      <dgm:prSet presAssocID="{1A837BE4-B9F5-4334-8E00-18EE655F4646}" presName="compositeA" presStyleCnt="0"/>
      <dgm:spPr/>
    </dgm:pt>
    <dgm:pt modelId="{FD80A5B9-C27A-4307-B979-E33F2AD0BA77}" type="pres">
      <dgm:prSet presAssocID="{1A837BE4-B9F5-4334-8E00-18EE655F4646}" presName="textA" presStyleLbl="revTx" presStyleIdx="0" presStyleCnt="5">
        <dgm:presLayoutVars>
          <dgm:bulletEnabled val="1"/>
        </dgm:presLayoutVars>
      </dgm:prSet>
      <dgm:spPr/>
    </dgm:pt>
    <dgm:pt modelId="{10415E43-9815-4F52-A83E-5BAAC21B8133}" type="pres">
      <dgm:prSet presAssocID="{1A837BE4-B9F5-4334-8E00-18EE655F4646}" presName="circleA" presStyleLbl="node1" presStyleIdx="0" presStyleCnt="5"/>
      <dgm:spPr/>
    </dgm:pt>
    <dgm:pt modelId="{6EB0F24C-664D-45E5-8F99-4A3B8DE4B82E}" type="pres">
      <dgm:prSet presAssocID="{1A837BE4-B9F5-4334-8E00-18EE655F4646}" presName="spaceA" presStyleCnt="0"/>
      <dgm:spPr/>
    </dgm:pt>
    <dgm:pt modelId="{FC3AB464-6C3F-49D6-AC3E-F23E751373B2}" type="pres">
      <dgm:prSet presAssocID="{9D333BB2-604F-441D-93E9-FE14CEE4B4EA}" presName="space" presStyleCnt="0"/>
      <dgm:spPr/>
    </dgm:pt>
    <dgm:pt modelId="{8A39A456-A851-45BF-90B0-1C988B955799}" type="pres">
      <dgm:prSet presAssocID="{179760D0-3884-441E-B34B-4A8859799E67}" presName="compositeB" presStyleCnt="0"/>
      <dgm:spPr/>
    </dgm:pt>
    <dgm:pt modelId="{3469206A-F90F-4DA6-BFAF-4FDAEF62B033}" type="pres">
      <dgm:prSet presAssocID="{179760D0-3884-441E-B34B-4A8859799E67}" presName="textB" presStyleLbl="revTx" presStyleIdx="1" presStyleCnt="5">
        <dgm:presLayoutVars>
          <dgm:bulletEnabled val="1"/>
        </dgm:presLayoutVars>
      </dgm:prSet>
      <dgm:spPr/>
    </dgm:pt>
    <dgm:pt modelId="{B839C8AF-58E2-432B-8231-04463E3F078C}" type="pres">
      <dgm:prSet presAssocID="{179760D0-3884-441E-B34B-4A8859799E67}" presName="circleB" presStyleLbl="node1" presStyleIdx="1" presStyleCnt="5"/>
      <dgm:spPr/>
    </dgm:pt>
    <dgm:pt modelId="{3A6396FB-E9E3-4BF3-A154-4503A228D9F2}" type="pres">
      <dgm:prSet presAssocID="{179760D0-3884-441E-B34B-4A8859799E67}" presName="spaceB" presStyleCnt="0"/>
      <dgm:spPr/>
    </dgm:pt>
    <dgm:pt modelId="{52432B30-FFFD-4323-AEC3-6918D39A93D5}" type="pres">
      <dgm:prSet presAssocID="{5F7321AC-944C-4C1E-A8FD-98C7D15B9332}" presName="space" presStyleCnt="0"/>
      <dgm:spPr/>
    </dgm:pt>
    <dgm:pt modelId="{A8E32B3E-1802-4258-A4F7-B205C39CE7E2}" type="pres">
      <dgm:prSet presAssocID="{DCE8619F-254A-47B5-B1F7-1B057BD630CA}" presName="compositeA" presStyleCnt="0"/>
      <dgm:spPr/>
    </dgm:pt>
    <dgm:pt modelId="{310822E8-717B-47D5-A693-8CDEC2BFF353}" type="pres">
      <dgm:prSet presAssocID="{DCE8619F-254A-47B5-B1F7-1B057BD630CA}" presName="textA" presStyleLbl="revTx" presStyleIdx="2" presStyleCnt="5">
        <dgm:presLayoutVars>
          <dgm:bulletEnabled val="1"/>
        </dgm:presLayoutVars>
      </dgm:prSet>
      <dgm:spPr/>
    </dgm:pt>
    <dgm:pt modelId="{09FD5B33-DFDA-4C6B-96EC-B78A30C0F8D1}" type="pres">
      <dgm:prSet presAssocID="{DCE8619F-254A-47B5-B1F7-1B057BD630CA}" presName="circleA" presStyleLbl="node1" presStyleIdx="2" presStyleCnt="5"/>
      <dgm:spPr/>
    </dgm:pt>
    <dgm:pt modelId="{92EF9E91-29B3-4213-84B8-049CF1352D5C}" type="pres">
      <dgm:prSet presAssocID="{DCE8619F-254A-47B5-B1F7-1B057BD630CA}" presName="spaceA" presStyleCnt="0"/>
      <dgm:spPr/>
    </dgm:pt>
    <dgm:pt modelId="{45735CB2-F1C7-4C1E-9EF6-E995B214DA82}" type="pres">
      <dgm:prSet presAssocID="{D875C6D6-0E33-4630-AFAC-9296836BC963}" presName="space" presStyleCnt="0"/>
      <dgm:spPr/>
    </dgm:pt>
    <dgm:pt modelId="{D852B5F5-5F5B-4376-A05E-742E5AF9489D}" type="pres">
      <dgm:prSet presAssocID="{02BE31ED-9F24-42B8-AEBA-7F5027B77066}" presName="compositeB" presStyleCnt="0"/>
      <dgm:spPr/>
    </dgm:pt>
    <dgm:pt modelId="{16573BB1-8B02-46CD-BCBC-29F84781289B}" type="pres">
      <dgm:prSet presAssocID="{02BE31ED-9F24-42B8-AEBA-7F5027B77066}" presName="textB" presStyleLbl="revTx" presStyleIdx="3" presStyleCnt="5">
        <dgm:presLayoutVars>
          <dgm:bulletEnabled val="1"/>
        </dgm:presLayoutVars>
      </dgm:prSet>
      <dgm:spPr/>
    </dgm:pt>
    <dgm:pt modelId="{AE193487-0F54-4A71-9B82-04FA2CAA823B}" type="pres">
      <dgm:prSet presAssocID="{02BE31ED-9F24-42B8-AEBA-7F5027B77066}" presName="circleB" presStyleLbl="node1" presStyleIdx="3" presStyleCnt="5"/>
      <dgm:spPr/>
    </dgm:pt>
    <dgm:pt modelId="{66129A9E-0C10-4DDA-A4E2-1A692C8DDA3A}" type="pres">
      <dgm:prSet presAssocID="{02BE31ED-9F24-42B8-AEBA-7F5027B77066}" presName="spaceB" presStyleCnt="0"/>
      <dgm:spPr/>
    </dgm:pt>
    <dgm:pt modelId="{29BD7DE1-57FF-4F1A-9D01-D9383858CF08}" type="pres">
      <dgm:prSet presAssocID="{2B0C0016-D507-4480-8A2D-D14ADE93F779}" presName="space" presStyleCnt="0"/>
      <dgm:spPr/>
    </dgm:pt>
    <dgm:pt modelId="{1135D7E3-EA94-4C00-8871-3217ACCD851A}" type="pres">
      <dgm:prSet presAssocID="{7E7368DB-61FF-4AA8-B0C4-15045C2D2829}" presName="compositeA" presStyleCnt="0"/>
      <dgm:spPr/>
    </dgm:pt>
    <dgm:pt modelId="{6ECA9CFF-ACFD-49B7-A5CA-04C401ACD63D}" type="pres">
      <dgm:prSet presAssocID="{7E7368DB-61FF-4AA8-B0C4-15045C2D2829}" presName="textA" presStyleLbl="revTx" presStyleIdx="4" presStyleCnt="5">
        <dgm:presLayoutVars>
          <dgm:bulletEnabled val="1"/>
        </dgm:presLayoutVars>
      </dgm:prSet>
      <dgm:spPr/>
    </dgm:pt>
    <dgm:pt modelId="{BB96BA58-133F-4221-84F5-E7BBDA4BD360}" type="pres">
      <dgm:prSet presAssocID="{7E7368DB-61FF-4AA8-B0C4-15045C2D2829}" presName="circleA" presStyleLbl="node1" presStyleIdx="4" presStyleCnt="5"/>
      <dgm:spPr/>
    </dgm:pt>
    <dgm:pt modelId="{49BB0C36-8FB4-47AD-BE70-EABC1989311B}" type="pres">
      <dgm:prSet presAssocID="{7E7368DB-61FF-4AA8-B0C4-15045C2D2829}" presName="spaceA" presStyleCnt="0"/>
      <dgm:spPr/>
    </dgm:pt>
  </dgm:ptLst>
  <dgm:cxnLst>
    <dgm:cxn modelId="{3163EA09-F761-4BEE-8CC8-B723C046E1AA}" srcId="{8212E9B8-C2B0-49A6-85A7-E864870F0214}" destId="{1A837BE4-B9F5-4334-8E00-18EE655F4646}" srcOrd="0" destOrd="0" parTransId="{5A861C09-B4B3-4A21-BFFD-1384688E250F}" sibTransId="{9D333BB2-604F-441D-93E9-FE14CEE4B4EA}"/>
    <dgm:cxn modelId="{8261BF21-F454-4A44-80D1-A4AAD537075F}" type="presOf" srcId="{DCE8619F-254A-47B5-B1F7-1B057BD630CA}" destId="{310822E8-717B-47D5-A693-8CDEC2BFF353}" srcOrd="0" destOrd="0" presId="urn:microsoft.com/office/officeart/2005/8/layout/hProcess11"/>
    <dgm:cxn modelId="{BDE4B532-CF8B-4A5F-B95D-CD532033FF3A}" type="presOf" srcId="{1A837BE4-B9F5-4334-8E00-18EE655F4646}" destId="{FD80A5B9-C27A-4307-B979-E33F2AD0BA77}" srcOrd="0" destOrd="0" presId="urn:microsoft.com/office/officeart/2005/8/layout/hProcess11"/>
    <dgm:cxn modelId="{32587942-F246-44E4-B668-5EA14AE0450D}" srcId="{8212E9B8-C2B0-49A6-85A7-E864870F0214}" destId="{DCE8619F-254A-47B5-B1F7-1B057BD630CA}" srcOrd="2" destOrd="0" parTransId="{89FB9965-DFBE-4D77-B617-22F23BC8000E}" sibTransId="{D875C6D6-0E33-4630-AFAC-9296836BC963}"/>
    <dgm:cxn modelId="{7C613350-26B4-49D9-9801-D13CFE9177E7}" srcId="{8212E9B8-C2B0-49A6-85A7-E864870F0214}" destId="{179760D0-3884-441E-B34B-4A8859799E67}" srcOrd="1" destOrd="0" parTransId="{E2172377-A91B-4ED8-8F4C-77732877C677}" sibTransId="{5F7321AC-944C-4C1E-A8FD-98C7D15B9332}"/>
    <dgm:cxn modelId="{4106758F-5829-4E92-B770-C58376560C72}" type="presOf" srcId="{179760D0-3884-441E-B34B-4A8859799E67}" destId="{3469206A-F90F-4DA6-BFAF-4FDAEF62B033}" srcOrd="0" destOrd="0" presId="urn:microsoft.com/office/officeart/2005/8/layout/hProcess11"/>
    <dgm:cxn modelId="{2E64BA98-4921-4CB2-9299-A7AA364DDBB8}" srcId="{8212E9B8-C2B0-49A6-85A7-E864870F0214}" destId="{02BE31ED-9F24-42B8-AEBA-7F5027B77066}" srcOrd="3" destOrd="0" parTransId="{01C63176-88F0-4247-9B49-D61EC1B231F7}" sibTransId="{2B0C0016-D507-4480-8A2D-D14ADE93F779}"/>
    <dgm:cxn modelId="{47F0069D-0A04-45DD-910E-2FD1788ACC19}" type="presOf" srcId="{7E7368DB-61FF-4AA8-B0C4-15045C2D2829}" destId="{6ECA9CFF-ACFD-49B7-A5CA-04C401ACD63D}" srcOrd="0" destOrd="0" presId="urn:microsoft.com/office/officeart/2005/8/layout/hProcess11"/>
    <dgm:cxn modelId="{3E49A9B6-BE1D-47BE-9C9B-7EAAACE19FFF}" type="presOf" srcId="{8212E9B8-C2B0-49A6-85A7-E864870F0214}" destId="{F1F3EE53-34A4-4AB2-8013-0848487C1037}" srcOrd="0" destOrd="0" presId="urn:microsoft.com/office/officeart/2005/8/layout/hProcess11"/>
    <dgm:cxn modelId="{A172FBBD-D4F0-4A58-B09B-A485F6AC4657}" srcId="{8212E9B8-C2B0-49A6-85A7-E864870F0214}" destId="{7E7368DB-61FF-4AA8-B0C4-15045C2D2829}" srcOrd="4" destOrd="0" parTransId="{C668CC4D-8EA3-41D0-B26B-0F47D38A80F2}" sibTransId="{74CE13F9-D9E5-4F6A-A769-0E790A7BBD64}"/>
    <dgm:cxn modelId="{3E4FE9D0-E3B0-47EF-A3C1-289D55FD2E6A}" type="presOf" srcId="{02BE31ED-9F24-42B8-AEBA-7F5027B77066}" destId="{16573BB1-8B02-46CD-BCBC-29F84781289B}" srcOrd="0" destOrd="0" presId="urn:microsoft.com/office/officeart/2005/8/layout/hProcess11"/>
    <dgm:cxn modelId="{A3A3209B-0295-4B3F-8901-D8D794F4A01C}" type="presParOf" srcId="{F1F3EE53-34A4-4AB2-8013-0848487C1037}" destId="{3CECC267-10ED-4375-B094-95F35C24AD32}" srcOrd="0" destOrd="0" presId="urn:microsoft.com/office/officeart/2005/8/layout/hProcess11"/>
    <dgm:cxn modelId="{7BFC135E-9B0C-4E1D-8CFE-50812F5D570A}" type="presParOf" srcId="{F1F3EE53-34A4-4AB2-8013-0848487C1037}" destId="{01493685-28A1-42F0-9666-D67F7DB787FB}" srcOrd="1" destOrd="0" presId="urn:microsoft.com/office/officeart/2005/8/layout/hProcess11"/>
    <dgm:cxn modelId="{82A038B5-B4A8-495E-93AD-8F222B3BF39B}" type="presParOf" srcId="{01493685-28A1-42F0-9666-D67F7DB787FB}" destId="{6652E838-E096-4148-9BA4-54566CC0BFED}" srcOrd="0" destOrd="0" presId="urn:microsoft.com/office/officeart/2005/8/layout/hProcess11"/>
    <dgm:cxn modelId="{EFE5B359-D7BA-4D89-9216-F460370AE898}" type="presParOf" srcId="{6652E838-E096-4148-9BA4-54566CC0BFED}" destId="{FD80A5B9-C27A-4307-B979-E33F2AD0BA77}" srcOrd="0" destOrd="0" presId="urn:microsoft.com/office/officeart/2005/8/layout/hProcess11"/>
    <dgm:cxn modelId="{247BAF79-00F4-48CA-9D27-027273E94904}" type="presParOf" srcId="{6652E838-E096-4148-9BA4-54566CC0BFED}" destId="{10415E43-9815-4F52-A83E-5BAAC21B8133}" srcOrd="1" destOrd="0" presId="urn:microsoft.com/office/officeart/2005/8/layout/hProcess11"/>
    <dgm:cxn modelId="{DC2D5C68-8925-4A20-A196-4EE6B7458DED}" type="presParOf" srcId="{6652E838-E096-4148-9BA4-54566CC0BFED}" destId="{6EB0F24C-664D-45E5-8F99-4A3B8DE4B82E}" srcOrd="2" destOrd="0" presId="urn:microsoft.com/office/officeart/2005/8/layout/hProcess11"/>
    <dgm:cxn modelId="{883B8F1D-4B6B-4F57-89C0-9A77CCEF470B}" type="presParOf" srcId="{01493685-28A1-42F0-9666-D67F7DB787FB}" destId="{FC3AB464-6C3F-49D6-AC3E-F23E751373B2}" srcOrd="1" destOrd="0" presId="urn:microsoft.com/office/officeart/2005/8/layout/hProcess11"/>
    <dgm:cxn modelId="{C3EE6515-BB6B-4E5B-9E95-FFA21C4B8E4E}" type="presParOf" srcId="{01493685-28A1-42F0-9666-D67F7DB787FB}" destId="{8A39A456-A851-45BF-90B0-1C988B955799}" srcOrd="2" destOrd="0" presId="urn:microsoft.com/office/officeart/2005/8/layout/hProcess11"/>
    <dgm:cxn modelId="{9E4B7E48-0592-453C-8985-46852E2D5DE8}" type="presParOf" srcId="{8A39A456-A851-45BF-90B0-1C988B955799}" destId="{3469206A-F90F-4DA6-BFAF-4FDAEF62B033}" srcOrd="0" destOrd="0" presId="urn:microsoft.com/office/officeart/2005/8/layout/hProcess11"/>
    <dgm:cxn modelId="{95EFDAE5-5BEE-4F05-A206-C0E3F502C777}" type="presParOf" srcId="{8A39A456-A851-45BF-90B0-1C988B955799}" destId="{B839C8AF-58E2-432B-8231-04463E3F078C}" srcOrd="1" destOrd="0" presId="urn:microsoft.com/office/officeart/2005/8/layout/hProcess11"/>
    <dgm:cxn modelId="{0820CD3B-75D5-4E44-BD63-9902EB275013}" type="presParOf" srcId="{8A39A456-A851-45BF-90B0-1C988B955799}" destId="{3A6396FB-E9E3-4BF3-A154-4503A228D9F2}" srcOrd="2" destOrd="0" presId="urn:microsoft.com/office/officeart/2005/8/layout/hProcess11"/>
    <dgm:cxn modelId="{A17B5AAC-ADB5-4579-8AB7-3FB95257A1F5}" type="presParOf" srcId="{01493685-28A1-42F0-9666-D67F7DB787FB}" destId="{52432B30-FFFD-4323-AEC3-6918D39A93D5}" srcOrd="3" destOrd="0" presId="urn:microsoft.com/office/officeart/2005/8/layout/hProcess11"/>
    <dgm:cxn modelId="{54AD2199-8FE8-4376-8545-C9A8903A6828}" type="presParOf" srcId="{01493685-28A1-42F0-9666-D67F7DB787FB}" destId="{A8E32B3E-1802-4258-A4F7-B205C39CE7E2}" srcOrd="4" destOrd="0" presId="urn:microsoft.com/office/officeart/2005/8/layout/hProcess11"/>
    <dgm:cxn modelId="{3FB796C3-7950-4A4A-B959-6D73E581FBF4}" type="presParOf" srcId="{A8E32B3E-1802-4258-A4F7-B205C39CE7E2}" destId="{310822E8-717B-47D5-A693-8CDEC2BFF353}" srcOrd="0" destOrd="0" presId="urn:microsoft.com/office/officeart/2005/8/layout/hProcess11"/>
    <dgm:cxn modelId="{1CA8600B-5986-4F49-ACEC-F47019E0A6C4}" type="presParOf" srcId="{A8E32B3E-1802-4258-A4F7-B205C39CE7E2}" destId="{09FD5B33-DFDA-4C6B-96EC-B78A30C0F8D1}" srcOrd="1" destOrd="0" presId="urn:microsoft.com/office/officeart/2005/8/layout/hProcess11"/>
    <dgm:cxn modelId="{09EEAEB7-F400-4998-ABD5-20206F49A85A}" type="presParOf" srcId="{A8E32B3E-1802-4258-A4F7-B205C39CE7E2}" destId="{92EF9E91-29B3-4213-84B8-049CF1352D5C}" srcOrd="2" destOrd="0" presId="urn:microsoft.com/office/officeart/2005/8/layout/hProcess11"/>
    <dgm:cxn modelId="{C44916BE-DA44-4166-A572-2C993C1AC7DF}" type="presParOf" srcId="{01493685-28A1-42F0-9666-D67F7DB787FB}" destId="{45735CB2-F1C7-4C1E-9EF6-E995B214DA82}" srcOrd="5" destOrd="0" presId="urn:microsoft.com/office/officeart/2005/8/layout/hProcess11"/>
    <dgm:cxn modelId="{148AFBAA-91DE-46B6-9747-ECC6E6CFF6A3}" type="presParOf" srcId="{01493685-28A1-42F0-9666-D67F7DB787FB}" destId="{D852B5F5-5F5B-4376-A05E-742E5AF9489D}" srcOrd="6" destOrd="0" presId="urn:microsoft.com/office/officeart/2005/8/layout/hProcess11"/>
    <dgm:cxn modelId="{BA847F05-6A62-427D-B1D5-E7DF5AC87A0E}" type="presParOf" srcId="{D852B5F5-5F5B-4376-A05E-742E5AF9489D}" destId="{16573BB1-8B02-46CD-BCBC-29F84781289B}" srcOrd="0" destOrd="0" presId="urn:microsoft.com/office/officeart/2005/8/layout/hProcess11"/>
    <dgm:cxn modelId="{D1ED364B-452D-4454-94D8-27A40A6F44F4}" type="presParOf" srcId="{D852B5F5-5F5B-4376-A05E-742E5AF9489D}" destId="{AE193487-0F54-4A71-9B82-04FA2CAA823B}" srcOrd="1" destOrd="0" presId="urn:microsoft.com/office/officeart/2005/8/layout/hProcess11"/>
    <dgm:cxn modelId="{4793B9C2-B14E-41A6-9637-1F0715DB2F43}" type="presParOf" srcId="{D852B5F5-5F5B-4376-A05E-742E5AF9489D}" destId="{66129A9E-0C10-4DDA-A4E2-1A692C8DDA3A}" srcOrd="2" destOrd="0" presId="urn:microsoft.com/office/officeart/2005/8/layout/hProcess11"/>
    <dgm:cxn modelId="{DFD5119E-F528-431E-8F6B-8BD9CA76275F}" type="presParOf" srcId="{01493685-28A1-42F0-9666-D67F7DB787FB}" destId="{29BD7DE1-57FF-4F1A-9D01-D9383858CF08}" srcOrd="7" destOrd="0" presId="urn:microsoft.com/office/officeart/2005/8/layout/hProcess11"/>
    <dgm:cxn modelId="{0676CE11-E471-4F45-9CD7-06F72CBC95F3}" type="presParOf" srcId="{01493685-28A1-42F0-9666-D67F7DB787FB}" destId="{1135D7E3-EA94-4C00-8871-3217ACCD851A}" srcOrd="8" destOrd="0" presId="urn:microsoft.com/office/officeart/2005/8/layout/hProcess11"/>
    <dgm:cxn modelId="{13920F68-AC1D-45E8-908E-04B3AAA845EC}" type="presParOf" srcId="{1135D7E3-EA94-4C00-8871-3217ACCD851A}" destId="{6ECA9CFF-ACFD-49B7-A5CA-04C401ACD63D}" srcOrd="0" destOrd="0" presId="urn:microsoft.com/office/officeart/2005/8/layout/hProcess11"/>
    <dgm:cxn modelId="{F56639EA-BAC0-4407-AC73-1655D6B23550}" type="presParOf" srcId="{1135D7E3-EA94-4C00-8871-3217ACCD851A}" destId="{BB96BA58-133F-4221-84F5-E7BBDA4BD360}" srcOrd="1" destOrd="0" presId="urn:microsoft.com/office/officeart/2005/8/layout/hProcess11"/>
    <dgm:cxn modelId="{69DB41D1-9B18-4D91-B324-78FC0113803F}" type="presParOf" srcId="{1135D7E3-EA94-4C00-8871-3217ACCD851A}" destId="{49BB0C36-8FB4-47AD-BE70-EABC1989311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A1717-5F2A-7F4F-BC69-10EC61D1423C}">
      <dsp:nvSpPr>
        <dsp:cNvPr id="0" name=""/>
        <dsp:cNvSpPr/>
      </dsp:nvSpPr>
      <dsp:spPr>
        <a:xfrm>
          <a:off x="947637" y="729794"/>
          <a:ext cx="7036751" cy="2833319"/>
        </a:xfrm>
        <a:prstGeom prst="round2DiagRect">
          <a:avLst>
            <a:gd name="adj1" fmla="val 0"/>
            <a:gd name="adj2" fmla="val 16670"/>
          </a:avLst>
        </a:prstGeom>
        <a:solidFill>
          <a:srgbClr val="9CD4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14B51-909B-A749-866B-41AB4566EE86}">
      <dsp:nvSpPr>
        <dsp:cNvPr id="0" name=""/>
        <dsp:cNvSpPr/>
      </dsp:nvSpPr>
      <dsp:spPr>
        <a:xfrm>
          <a:off x="4466012" y="1030297"/>
          <a:ext cx="702" cy="2232312"/>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AF191-5B9C-6549-BE71-F6A7D33E2EFE}">
      <dsp:nvSpPr>
        <dsp:cNvPr id="0" name=""/>
        <dsp:cNvSpPr/>
      </dsp:nvSpPr>
      <dsp:spPr>
        <a:xfrm>
          <a:off x="1305891" y="911192"/>
          <a:ext cx="3087409" cy="24040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Philanthropy</a:t>
          </a:r>
        </a:p>
        <a:p>
          <a:pPr marL="0" lvl="0" indent="0" algn="l" defTabSz="800100">
            <a:lnSpc>
              <a:spcPct val="90000"/>
            </a:lnSpc>
            <a:spcBef>
              <a:spcPct val="0"/>
            </a:spcBef>
            <a:spcAft>
              <a:spcPct val="35000"/>
            </a:spcAft>
            <a:buNone/>
          </a:pPr>
          <a:r>
            <a:rPr lang="en-US" sz="1800" kern="1200" dirty="0"/>
            <a:t>State government</a:t>
          </a:r>
        </a:p>
        <a:p>
          <a:pPr marL="0" lvl="0" indent="0" algn="l" defTabSz="800100">
            <a:lnSpc>
              <a:spcPct val="90000"/>
            </a:lnSpc>
            <a:spcBef>
              <a:spcPct val="0"/>
            </a:spcBef>
            <a:spcAft>
              <a:spcPct val="35000"/>
            </a:spcAft>
            <a:buNone/>
          </a:pPr>
          <a:r>
            <a:rPr lang="en-US" sz="1800" kern="1200" dirty="0"/>
            <a:t>Nonprofits (focused on aging policy and services)</a:t>
          </a:r>
        </a:p>
      </dsp:txBody>
      <dsp:txXfrm>
        <a:off x="1305891" y="911192"/>
        <a:ext cx="3087409" cy="2404028"/>
      </dsp:txXfrm>
    </dsp:sp>
    <dsp:sp modelId="{D0390B17-893E-6641-A620-951B8A7B4C4B}">
      <dsp:nvSpPr>
        <dsp:cNvPr id="0" name=""/>
        <dsp:cNvSpPr/>
      </dsp:nvSpPr>
      <dsp:spPr>
        <a:xfrm>
          <a:off x="4778907" y="944439"/>
          <a:ext cx="2906086" cy="24040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Municipal government</a:t>
          </a:r>
        </a:p>
        <a:p>
          <a:pPr marL="0" lvl="0" indent="0" algn="l" defTabSz="800100">
            <a:lnSpc>
              <a:spcPct val="90000"/>
            </a:lnSpc>
            <a:spcBef>
              <a:spcPct val="0"/>
            </a:spcBef>
            <a:spcAft>
              <a:spcPct val="35000"/>
            </a:spcAft>
            <a:buNone/>
          </a:pPr>
          <a:r>
            <a:rPr lang="en-US" sz="1800" kern="1200" dirty="0"/>
            <a:t>Councils of government</a:t>
          </a:r>
        </a:p>
        <a:p>
          <a:pPr marL="0" lvl="0" indent="0" algn="l" defTabSz="800100">
            <a:lnSpc>
              <a:spcPct val="90000"/>
            </a:lnSpc>
            <a:spcBef>
              <a:spcPct val="0"/>
            </a:spcBef>
            <a:spcAft>
              <a:spcPct val="35000"/>
            </a:spcAft>
            <a:buNone/>
          </a:pPr>
          <a:r>
            <a:rPr lang="en-US" sz="1800" kern="1200" dirty="0"/>
            <a:t>Nonprofits (beyond aging)</a:t>
          </a:r>
        </a:p>
        <a:p>
          <a:pPr marL="0" lvl="0" indent="0" algn="l" defTabSz="800100">
            <a:lnSpc>
              <a:spcPct val="90000"/>
            </a:lnSpc>
            <a:spcBef>
              <a:spcPct val="0"/>
            </a:spcBef>
            <a:spcAft>
              <a:spcPct val="35000"/>
            </a:spcAft>
            <a:buNone/>
          </a:pPr>
          <a:r>
            <a:rPr lang="en-US" sz="1800" kern="1200" dirty="0"/>
            <a:t>Community centers of power and grassroots leaders</a:t>
          </a:r>
        </a:p>
      </dsp:txBody>
      <dsp:txXfrm>
        <a:off x="4778907" y="944439"/>
        <a:ext cx="2906086" cy="2404028"/>
      </dsp:txXfrm>
    </dsp:sp>
    <dsp:sp modelId="{6446111D-109B-3841-B6AF-34E9F8EE5613}">
      <dsp:nvSpPr>
        <dsp:cNvPr id="0" name=""/>
        <dsp:cNvSpPr/>
      </dsp:nvSpPr>
      <dsp:spPr>
        <a:xfrm rot="16200000">
          <a:off x="-867636" y="1106389"/>
          <a:ext cx="3090893" cy="878114"/>
        </a:xfrm>
        <a:prstGeom prst="rightArrow">
          <a:avLst>
            <a:gd name="adj1" fmla="val 49830"/>
            <a:gd name="adj2" fmla="val 60660"/>
          </a:avLst>
        </a:prstGeom>
        <a:solidFill>
          <a:schemeClr val="accent5">
            <a:tint val="50000"/>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t>Strengths</a:t>
          </a:r>
        </a:p>
      </dsp:txBody>
      <dsp:txXfrm>
        <a:off x="-734923" y="1459377"/>
        <a:ext cx="2825467" cy="437564"/>
      </dsp:txXfrm>
    </dsp:sp>
    <dsp:sp modelId="{0AC173A5-6FA7-D442-ACE9-F990E768FF19}">
      <dsp:nvSpPr>
        <dsp:cNvPr id="0" name=""/>
        <dsp:cNvSpPr/>
      </dsp:nvSpPr>
      <dsp:spPr>
        <a:xfrm rot="5400000">
          <a:off x="6675505" y="2308403"/>
          <a:ext cx="3090893" cy="878114"/>
        </a:xfrm>
        <a:prstGeom prst="rightArrow">
          <a:avLst>
            <a:gd name="adj1" fmla="val 49830"/>
            <a:gd name="adj2" fmla="val 60660"/>
          </a:avLst>
        </a:prstGeom>
        <a:solidFill>
          <a:schemeClr val="accent5">
            <a:tint val="50000"/>
            <a:hueOff val="-5060854"/>
            <a:satOff val="34057"/>
            <a:lumOff val="1731"/>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t>Opportunities for Growth</a:t>
          </a:r>
        </a:p>
      </dsp:txBody>
      <dsp:txXfrm>
        <a:off x="6808218" y="2395965"/>
        <a:ext cx="2825467" cy="437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A1717-5F2A-7F4F-BC69-10EC61D1423C}">
      <dsp:nvSpPr>
        <dsp:cNvPr id="0" name=""/>
        <dsp:cNvSpPr/>
      </dsp:nvSpPr>
      <dsp:spPr>
        <a:xfrm>
          <a:off x="947637" y="729794"/>
          <a:ext cx="7036751" cy="2833319"/>
        </a:xfrm>
        <a:prstGeom prst="round2DiagRect">
          <a:avLst>
            <a:gd name="adj1" fmla="val 0"/>
            <a:gd name="adj2" fmla="val 16670"/>
          </a:avLst>
        </a:prstGeom>
        <a:solidFill>
          <a:srgbClr val="9CD4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14B51-909B-A749-866B-41AB4566EE86}">
      <dsp:nvSpPr>
        <dsp:cNvPr id="0" name=""/>
        <dsp:cNvSpPr/>
      </dsp:nvSpPr>
      <dsp:spPr>
        <a:xfrm>
          <a:off x="4466012" y="1030297"/>
          <a:ext cx="702" cy="2232312"/>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AF191-5B9C-6549-BE71-F6A7D33E2EFE}">
      <dsp:nvSpPr>
        <dsp:cNvPr id="0" name=""/>
        <dsp:cNvSpPr/>
      </dsp:nvSpPr>
      <dsp:spPr>
        <a:xfrm>
          <a:off x="1305891" y="911192"/>
          <a:ext cx="3087409" cy="24040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Local and regional government (could further grow)</a:t>
          </a:r>
        </a:p>
        <a:p>
          <a:pPr marL="0" lvl="0" indent="0" algn="l" defTabSz="666750">
            <a:lnSpc>
              <a:spcPct val="90000"/>
            </a:lnSpc>
            <a:spcBef>
              <a:spcPct val="0"/>
            </a:spcBef>
            <a:spcAft>
              <a:spcPct val="35000"/>
            </a:spcAft>
            <a:buNone/>
          </a:pPr>
          <a:r>
            <a:rPr lang="en-US" sz="1500" kern="1200" dirty="0"/>
            <a:t>State government (aging-focused)</a:t>
          </a:r>
        </a:p>
        <a:p>
          <a:pPr marL="0" lvl="0" indent="0" algn="l" defTabSz="666750">
            <a:lnSpc>
              <a:spcPct val="90000"/>
            </a:lnSpc>
            <a:spcBef>
              <a:spcPct val="0"/>
            </a:spcBef>
            <a:spcAft>
              <a:spcPct val="35000"/>
            </a:spcAft>
            <a:buNone/>
          </a:pPr>
          <a:r>
            <a:rPr lang="en-US" sz="1500" kern="1200" dirty="0"/>
            <a:t>Nonprofits (broadly based)</a:t>
          </a:r>
        </a:p>
        <a:p>
          <a:pPr marL="0" lvl="0" indent="0" algn="l" defTabSz="666750">
            <a:lnSpc>
              <a:spcPct val="90000"/>
            </a:lnSpc>
            <a:spcBef>
              <a:spcPct val="0"/>
            </a:spcBef>
            <a:spcAft>
              <a:spcPct val="35000"/>
            </a:spcAft>
            <a:buNone/>
          </a:pPr>
          <a:r>
            <a:rPr lang="en-US" sz="1500" kern="1200" dirty="0"/>
            <a:t>Philanthropy</a:t>
          </a:r>
        </a:p>
        <a:p>
          <a:pPr marL="0" lvl="0" indent="0" algn="l" defTabSz="666750">
            <a:lnSpc>
              <a:spcPct val="90000"/>
            </a:lnSpc>
            <a:spcBef>
              <a:spcPct val="0"/>
            </a:spcBef>
            <a:spcAft>
              <a:spcPct val="35000"/>
            </a:spcAft>
            <a:buNone/>
          </a:pPr>
          <a:r>
            <a:rPr lang="en-US" sz="1500" kern="1200" dirty="0"/>
            <a:t>Community members (recently retired professionals)</a:t>
          </a:r>
        </a:p>
      </dsp:txBody>
      <dsp:txXfrm>
        <a:off x="1305891" y="911192"/>
        <a:ext cx="3087409" cy="2404028"/>
      </dsp:txXfrm>
    </dsp:sp>
    <dsp:sp modelId="{D0390B17-893E-6641-A620-951B8A7B4C4B}">
      <dsp:nvSpPr>
        <dsp:cNvPr id="0" name=""/>
        <dsp:cNvSpPr/>
      </dsp:nvSpPr>
      <dsp:spPr>
        <a:xfrm>
          <a:off x="4778907" y="944439"/>
          <a:ext cx="2906086" cy="24040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Disability representation</a:t>
          </a:r>
        </a:p>
        <a:p>
          <a:pPr marL="0" lvl="0" indent="0" algn="l" defTabSz="666750">
            <a:lnSpc>
              <a:spcPct val="90000"/>
            </a:lnSpc>
            <a:spcBef>
              <a:spcPct val="0"/>
            </a:spcBef>
            <a:spcAft>
              <a:spcPct val="35000"/>
            </a:spcAft>
            <a:buNone/>
          </a:pPr>
          <a:r>
            <a:rPr lang="en-US" sz="1500" kern="1200" dirty="0"/>
            <a:t>State government (beyond aging)</a:t>
          </a:r>
        </a:p>
        <a:p>
          <a:pPr marL="0" lvl="0" indent="0" algn="l" defTabSz="666750">
            <a:lnSpc>
              <a:spcPct val="90000"/>
            </a:lnSpc>
            <a:spcBef>
              <a:spcPct val="0"/>
            </a:spcBef>
            <a:spcAft>
              <a:spcPct val="35000"/>
            </a:spcAft>
            <a:buNone/>
          </a:pPr>
          <a:r>
            <a:rPr lang="en-US" sz="1500" kern="1200" dirty="0"/>
            <a:t>Community centers of power, grassroots leaders, and lived experience</a:t>
          </a:r>
        </a:p>
      </dsp:txBody>
      <dsp:txXfrm>
        <a:off x="4778907" y="944439"/>
        <a:ext cx="2906086" cy="2404028"/>
      </dsp:txXfrm>
    </dsp:sp>
    <dsp:sp modelId="{6446111D-109B-3841-B6AF-34E9F8EE5613}">
      <dsp:nvSpPr>
        <dsp:cNvPr id="0" name=""/>
        <dsp:cNvSpPr/>
      </dsp:nvSpPr>
      <dsp:spPr>
        <a:xfrm rot="16200000">
          <a:off x="-867636" y="1106389"/>
          <a:ext cx="3090893" cy="878114"/>
        </a:xfrm>
        <a:prstGeom prst="rightArrow">
          <a:avLst>
            <a:gd name="adj1" fmla="val 49830"/>
            <a:gd name="adj2" fmla="val 60660"/>
          </a:avLst>
        </a:prstGeom>
        <a:solidFill>
          <a:schemeClr val="accent5">
            <a:tint val="50000"/>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t>Strengths</a:t>
          </a:r>
        </a:p>
      </dsp:txBody>
      <dsp:txXfrm>
        <a:off x="-734923" y="1459377"/>
        <a:ext cx="2825467" cy="437564"/>
      </dsp:txXfrm>
    </dsp:sp>
    <dsp:sp modelId="{0AC173A5-6FA7-D442-ACE9-F990E768FF19}">
      <dsp:nvSpPr>
        <dsp:cNvPr id="0" name=""/>
        <dsp:cNvSpPr/>
      </dsp:nvSpPr>
      <dsp:spPr>
        <a:xfrm rot="5400000">
          <a:off x="6675505" y="2308403"/>
          <a:ext cx="3090893" cy="878114"/>
        </a:xfrm>
        <a:prstGeom prst="rightArrow">
          <a:avLst>
            <a:gd name="adj1" fmla="val 49830"/>
            <a:gd name="adj2" fmla="val 60660"/>
          </a:avLst>
        </a:prstGeom>
        <a:solidFill>
          <a:schemeClr val="accent5">
            <a:tint val="50000"/>
            <a:hueOff val="-5060854"/>
            <a:satOff val="34057"/>
            <a:lumOff val="1731"/>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t>Opportunities for Growth</a:t>
          </a:r>
        </a:p>
      </dsp:txBody>
      <dsp:txXfrm>
        <a:off x="6808218" y="2395965"/>
        <a:ext cx="2825467" cy="437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34DB3-386E-4671-9AD4-B2AAA4E4D26E}">
      <dsp:nvSpPr>
        <dsp:cNvPr id="0" name=""/>
        <dsp:cNvSpPr/>
      </dsp:nvSpPr>
      <dsp:spPr>
        <a:xfrm>
          <a:off x="4269" y="158201"/>
          <a:ext cx="2567202" cy="754020"/>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State participating in current multi-state learning collaborative</a:t>
          </a:r>
        </a:p>
      </dsp:txBody>
      <dsp:txXfrm>
        <a:off x="4269" y="158201"/>
        <a:ext cx="2567202" cy="754020"/>
      </dsp:txXfrm>
    </dsp:sp>
    <dsp:sp modelId="{80D6EDEE-5FEC-4C8D-8A56-B17204C1735E}">
      <dsp:nvSpPr>
        <dsp:cNvPr id="0" name=""/>
        <dsp:cNvSpPr/>
      </dsp:nvSpPr>
      <dsp:spPr>
        <a:xfrm>
          <a:off x="4269" y="912221"/>
          <a:ext cx="2567202" cy="2959316"/>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Connecticut, Iowa, Maryland, Massachusetts, Missouri, New Hampshire, Nevada, Pennsylvania, Utah and Washington</a:t>
          </a:r>
        </a:p>
      </dsp:txBody>
      <dsp:txXfrm>
        <a:off x="4269" y="912221"/>
        <a:ext cx="2567202" cy="2959316"/>
      </dsp:txXfrm>
    </dsp:sp>
    <dsp:sp modelId="{EEAFBFFD-F133-4067-8825-42C6AB6A1FE9}">
      <dsp:nvSpPr>
        <dsp:cNvPr id="0" name=""/>
        <dsp:cNvSpPr/>
      </dsp:nvSpPr>
      <dsp:spPr>
        <a:xfrm>
          <a:off x="2930880" y="158201"/>
          <a:ext cx="2567202" cy="754020"/>
        </a:xfrm>
        <a:prstGeom prst="rect">
          <a:avLst/>
        </a:prstGeom>
        <a:solidFill>
          <a:schemeClr val="accent1">
            <a:shade val="50000"/>
            <a:hueOff val="341581"/>
            <a:satOff val="-22336"/>
            <a:lumOff val="24927"/>
            <a:alphaOff val="0"/>
          </a:schemeClr>
        </a:solidFill>
        <a:ln w="12700" cap="flat" cmpd="sng" algn="ctr">
          <a:solidFill>
            <a:schemeClr val="accent1">
              <a:shade val="50000"/>
              <a:hueOff val="341581"/>
              <a:satOff val="-22336"/>
              <a:lumOff val="249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States with existing multisector plans</a:t>
          </a:r>
        </a:p>
      </dsp:txBody>
      <dsp:txXfrm>
        <a:off x="2930880" y="158201"/>
        <a:ext cx="2567202" cy="754020"/>
      </dsp:txXfrm>
    </dsp:sp>
    <dsp:sp modelId="{B78BEFEE-B514-461C-986B-20F88C3F1D25}">
      <dsp:nvSpPr>
        <dsp:cNvPr id="0" name=""/>
        <dsp:cNvSpPr/>
      </dsp:nvSpPr>
      <dsp:spPr>
        <a:xfrm>
          <a:off x="2930880" y="912221"/>
          <a:ext cx="2567202" cy="2959316"/>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California</a:t>
          </a:r>
        </a:p>
        <a:p>
          <a:pPr marL="114300" lvl="1" indent="-114300" algn="l" defTabSz="622300">
            <a:lnSpc>
              <a:spcPct val="90000"/>
            </a:lnSpc>
            <a:spcBef>
              <a:spcPct val="0"/>
            </a:spcBef>
            <a:spcAft>
              <a:spcPct val="15000"/>
            </a:spcAft>
            <a:buChar char="•"/>
          </a:pPr>
          <a:r>
            <a:rPr lang="en-US" sz="1400" kern="1200" dirty="0"/>
            <a:t>Colorado</a:t>
          </a:r>
        </a:p>
        <a:p>
          <a:pPr marL="114300" lvl="1" indent="-114300" algn="l" defTabSz="622300">
            <a:lnSpc>
              <a:spcPct val="90000"/>
            </a:lnSpc>
            <a:spcBef>
              <a:spcPct val="0"/>
            </a:spcBef>
            <a:spcAft>
              <a:spcPct val="15000"/>
            </a:spcAft>
            <a:buChar char="•"/>
          </a:pPr>
          <a:r>
            <a:rPr lang="en-US" sz="1400" kern="1200" dirty="0"/>
            <a:t>Massachusetts</a:t>
          </a:r>
        </a:p>
        <a:p>
          <a:pPr marL="114300" lvl="1" indent="-114300" algn="l" defTabSz="622300">
            <a:lnSpc>
              <a:spcPct val="90000"/>
            </a:lnSpc>
            <a:spcBef>
              <a:spcPct val="0"/>
            </a:spcBef>
            <a:spcAft>
              <a:spcPct val="15000"/>
            </a:spcAft>
            <a:buChar char="•"/>
          </a:pPr>
          <a:r>
            <a:rPr lang="en-US" sz="1400" kern="1200" dirty="0"/>
            <a:t>Minnesota</a:t>
          </a:r>
        </a:p>
        <a:p>
          <a:pPr marL="114300" lvl="1" indent="-114300" algn="l" defTabSz="622300">
            <a:lnSpc>
              <a:spcPct val="90000"/>
            </a:lnSpc>
            <a:spcBef>
              <a:spcPct val="0"/>
            </a:spcBef>
            <a:spcAft>
              <a:spcPct val="15000"/>
            </a:spcAft>
            <a:buChar char="•"/>
          </a:pPr>
          <a:r>
            <a:rPr lang="en-US" sz="1400" kern="1200" dirty="0"/>
            <a:t>Texas</a:t>
          </a:r>
        </a:p>
      </dsp:txBody>
      <dsp:txXfrm>
        <a:off x="2930880" y="912221"/>
        <a:ext cx="2567202" cy="2959316"/>
      </dsp:txXfrm>
    </dsp:sp>
    <dsp:sp modelId="{AD03D098-1602-4704-8538-E8AA53BB42F6}">
      <dsp:nvSpPr>
        <dsp:cNvPr id="0" name=""/>
        <dsp:cNvSpPr/>
      </dsp:nvSpPr>
      <dsp:spPr>
        <a:xfrm>
          <a:off x="5857490" y="158201"/>
          <a:ext cx="2567202" cy="754020"/>
        </a:xfrm>
        <a:prstGeom prst="rect">
          <a:avLst/>
        </a:prstGeom>
        <a:solidFill>
          <a:schemeClr val="accent1">
            <a:shade val="50000"/>
            <a:hueOff val="683161"/>
            <a:satOff val="-44672"/>
            <a:lumOff val="49855"/>
            <a:alphaOff val="0"/>
          </a:schemeClr>
        </a:solidFill>
        <a:ln w="12700" cap="flat" cmpd="sng" algn="ctr">
          <a:solidFill>
            <a:schemeClr val="accent1">
              <a:shade val="50000"/>
              <a:hueOff val="683161"/>
              <a:satOff val="-44672"/>
              <a:lumOff val="49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States with plans in development</a:t>
          </a:r>
        </a:p>
      </dsp:txBody>
      <dsp:txXfrm>
        <a:off x="5857490" y="158201"/>
        <a:ext cx="2567202" cy="754020"/>
      </dsp:txXfrm>
    </dsp:sp>
    <dsp:sp modelId="{1BE6090C-D8AD-40E1-BEC3-9C9AB131C044}">
      <dsp:nvSpPr>
        <dsp:cNvPr id="0" name=""/>
        <dsp:cNvSpPr/>
      </dsp:nvSpPr>
      <dsp:spPr>
        <a:xfrm>
          <a:off x="5857490" y="912221"/>
          <a:ext cx="2567202" cy="2959316"/>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At </a:t>
          </a:r>
          <a:r>
            <a:rPr lang="en-US" sz="1400" kern="1200"/>
            <a:t>least 15 </a:t>
          </a:r>
          <a:r>
            <a:rPr lang="en-US" sz="1400" kern="1200" dirty="0"/>
            <a:t>states, including</a:t>
          </a:r>
        </a:p>
        <a:p>
          <a:pPr marL="114300" lvl="1" indent="-114300" algn="l" defTabSz="622300">
            <a:lnSpc>
              <a:spcPct val="90000"/>
            </a:lnSpc>
            <a:spcBef>
              <a:spcPct val="0"/>
            </a:spcBef>
            <a:spcAft>
              <a:spcPct val="15000"/>
            </a:spcAft>
            <a:buChar char="•"/>
          </a:pPr>
          <a:r>
            <a:rPr lang="en-US" sz="1400" kern="1200" dirty="0"/>
            <a:t>Maryland</a:t>
          </a:r>
        </a:p>
        <a:p>
          <a:pPr marL="114300" lvl="1" indent="-114300" algn="l" defTabSz="622300">
            <a:lnSpc>
              <a:spcPct val="90000"/>
            </a:lnSpc>
            <a:spcBef>
              <a:spcPct val="0"/>
            </a:spcBef>
            <a:spcAft>
              <a:spcPct val="15000"/>
            </a:spcAft>
            <a:buChar char="•"/>
          </a:pPr>
          <a:r>
            <a:rPr lang="en-US" sz="1400" kern="1200" dirty="0"/>
            <a:t>New Hampshire</a:t>
          </a:r>
        </a:p>
        <a:p>
          <a:pPr marL="114300" lvl="1" indent="-114300" algn="l" defTabSz="622300">
            <a:lnSpc>
              <a:spcPct val="90000"/>
            </a:lnSpc>
            <a:spcBef>
              <a:spcPct val="0"/>
            </a:spcBef>
            <a:spcAft>
              <a:spcPct val="15000"/>
            </a:spcAft>
            <a:buChar char="•"/>
          </a:pPr>
          <a:r>
            <a:rPr lang="en-US" sz="1400" kern="1200" dirty="0"/>
            <a:t>Washington</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6 States with Executive Orders/legislation, including</a:t>
          </a:r>
        </a:p>
        <a:p>
          <a:pPr marL="114300" lvl="1" indent="-114300" algn="l" defTabSz="622300">
            <a:lnSpc>
              <a:spcPct val="90000"/>
            </a:lnSpc>
            <a:spcBef>
              <a:spcPct val="0"/>
            </a:spcBef>
            <a:spcAft>
              <a:spcPct val="15000"/>
            </a:spcAft>
            <a:buChar char="•"/>
          </a:pPr>
          <a:r>
            <a:rPr lang="en-US" sz="1400" kern="1200" dirty="0"/>
            <a:t>Vermont</a:t>
          </a:r>
        </a:p>
        <a:p>
          <a:pPr marL="114300" lvl="1" indent="-114300" algn="l" defTabSz="622300">
            <a:lnSpc>
              <a:spcPct val="90000"/>
            </a:lnSpc>
            <a:spcBef>
              <a:spcPct val="0"/>
            </a:spcBef>
            <a:spcAft>
              <a:spcPct val="15000"/>
            </a:spcAft>
            <a:buChar char="•"/>
          </a:pPr>
          <a:r>
            <a:rPr lang="en-US" sz="1400" kern="1200" dirty="0"/>
            <a:t>Pennsylvania</a:t>
          </a:r>
        </a:p>
        <a:p>
          <a:pPr marL="114300" lvl="1" indent="-114300" algn="l" defTabSz="622300">
            <a:lnSpc>
              <a:spcPct val="90000"/>
            </a:lnSpc>
            <a:spcBef>
              <a:spcPct val="0"/>
            </a:spcBef>
            <a:spcAft>
              <a:spcPct val="15000"/>
            </a:spcAft>
            <a:buChar char="•"/>
          </a:pPr>
          <a:r>
            <a:rPr lang="en-US" sz="1400" kern="1200" dirty="0"/>
            <a:t>Utah</a:t>
          </a:r>
        </a:p>
      </dsp:txBody>
      <dsp:txXfrm>
        <a:off x="5857490" y="912221"/>
        <a:ext cx="2567202" cy="2959316"/>
      </dsp:txXfrm>
    </dsp:sp>
    <dsp:sp modelId="{BD142BE9-30C0-4999-B915-3E72EA206B72}">
      <dsp:nvSpPr>
        <dsp:cNvPr id="0" name=""/>
        <dsp:cNvSpPr/>
      </dsp:nvSpPr>
      <dsp:spPr>
        <a:xfrm>
          <a:off x="8784101" y="158201"/>
          <a:ext cx="2567202" cy="754020"/>
        </a:xfrm>
        <a:prstGeom prst="rect">
          <a:avLst/>
        </a:prstGeom>
        <a:solidFill>
          <a:schemeClr val="accent1">
            <a:shade val="50000"/>
            <a:hueOff val="341581"/>
            <a:satOff val="-22336"/>
            <a:lumOff val="24927"/>
            <a:alphaOff val="0"/>
          </a:schemeClr>
        </a:solidFill>
        <a:ln w="12700" cap="flat" cmpd="sng" algn="ctr">
          <a:solidFill>
            <a:schemeClr val="accent1">
              <a:shade val="50000"/>
              <a:hueOff val="341581"/>
              <a:satOff val="-22336"/>
              <a:lumOff val="249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Timeframe</a:t>
          </a:r>
        </a:p>
      </dsp:txBody>
      <dsp:txXfrm>
        <a:off x="8784101" y="158201"/>
        <a:ext cx="2567202" cy="754020"/>
      </dsp:txXfrm>
    </dsp:sp>
    <dsp:sp modelId="{7215729A-E648-4DF4-812F-D647F57EB665}">
      <dsp:nvSpPr>
        <dsp:cNvPr id="0" name=""/>
        <dsp:cNvSpPr/>
      </dsp:nvSpPr>
      <dsp:spPr>
        <a:xfrm>
          <a:off x="8784101" y="912221"/>
          <a:ext cx="2567202" cy="2959316"/>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Dependent upon pre-work before an Executive Order, but initially 1-3 years</a:t>
          </a:r>
        </a:p>
        <a:p>
          <a:pPr marL="114300" lvl="1" indent="-114300" algn="l" defTabSz="622300">
            <a:lnSpc>
              <a:spcPct val="90000"/>
            </a:lnSpc>
            <a:spcBef>
              <a:spcPct val="0"/>
            </a:spcBef>
            <a:spcAft>
              <a:spcPct val="15000"/>
            </a:spcAft>
            <a:buChar char="•"/>
          </a:pPr>
          <a:r>
            <a:rPr lang="en-US" sz="1400" kern="1200" dirty="0"/>
            <a:t>Dependent upon funding</a:t>
          </a:r>
        </a:p>
        <a:p>
          <a:pPr marL="114300" lvl="1" indent="-114300" algn="l" defTabSz="622300">
            <a:lnSpc>
              <a:spcPct val="90000"/>
            </a:lnSpc>
            <a:spcBef>
              <a:spcPct val="0"/>
            </a:spcBef>
            <a:spcAft>
              <a:spcPct val="15000"/>
            </a:spcAft>
            <a:buChar char="•"/>
          </a:pPr>
          <a:r>
            <a:rPr lang="en-US" sz="1400" kern="1200" dirty="0"/>
            <a:t>Plan typically spans 5-10 years; ongoing development, monitoring and implementation</a:t>
          </a:r>
        </a:p>
        <a:p>
          <a:pPr marL="114300" lvl="1" indent="-114300" algn="l" defTabSz="622300">
            <a:lnSpc>
              <a:spcPct val="90000"/>
            </a:lnSpc>
            <a:spcBef>
              <a:spcPct val="0"/>
            </a:spcBef>
            <a:spcAft>
              <a:spcPct val="15000"/>
            </a:spcAft>
            <a:buChar char="•"/>
          </a:pPr>
          <a:r>
            <a:rPr lang="en-US" sz="1400" kern="1200" dirty="0"/>
            <a:t>Intersects with other state planning processes and across levels of government</a:t>
          </a:r>
        </a:p>
        <a:p>
          <a:pPr marL="114300" lvl="1" indent="-114300" algn="l" defTabSz="622300">
            <a:lnSpc>
              <a:spcPct val="90000"/>
            </a:lnSpc>
            <a:spcBef>
              <a:spcPct val="0"/>
            </a:spcBef>
            <a:spcAft>
              <a:spcPct val="15000"/>
            </a:spcAft>
            <a:buChar char="•"/>
          </a:pPr>
          <a:endParaRPr lang="en-US" sz="1400" kern="1200" dirty="0"/>
        </a:p>
      </dsp:txBody>
      <dsp:txXfrm>
        <a:off x="8784101" y="912221"/>
        <a:ext cx="2567202" cy="2959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10738-CF31-4135-89CA-A549F5C27959}">
      <dsp:nvSpPr>
        <dsp:cNvPr id="0" name=""/>
        <dsp:cNvSpPr/>
      </dsp:nvSpPr>
      <dsp:spPr>
        <a:xfrm>
          <a:off x="1161944" y="2516"/>
          <a:ext cx="2573713" cy="154422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Provide framework to plan for 10 years</a:t>
          </a:r>
        </a:p>
      </dsp:txBody>
      <dsp:txXfrm>
        <a:off x="1161944" y="2516"/>
        <a:ext cx="2573713" cy="1544228"/>
      </dsp:txXfrm>
    </dsp:sp>
    <dsp:sp modelId="{FB60FAC0-2360-46B2-92D5-1CB475005DC9}">
      <dsp:nvSpPr>
        <dsp:cNvPr id="0" name=""/>
        <dsp:cNvSpPr/>
      </dsp:nvSpPr>
      <dsp:spPr>
        <a:xfrm>
          <a:off x="3993029" y="2516"/>
          <a:ext cx="2573713" cy="1544228"/>
        </a:xfrm>
        <a:prstGeom prst="rect">
          <a:avLst/>
        </a:prstGeom>
        <a:solidFill>
          <a:schemeClr val="accent1">
            <a:shade val="80000"/>
            <a:hueOff val="121965"/>
            <a:satOff val="-8163"/>
            <a:lumOff val="70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Connect planning efforts across state agencies with aging and disability lens</a:t>
          </a:r>
        </a:p>
      </dsp:txBody>
      <dsp:txXfrm>
        <a:off x="3993029" y="2516"/>
        <a:ext cx="2573713" cy="1544228"/>
      </dsp:txXfrm>
    </dsp:sp>
    <dsp:sp modelId="{86BD0CB7-D8D7-4F4D-B64A-0FE0E7E5FB60}">
      <dsp:nvSpPr>
        <dsp:cNvPr id="0" name=""/>
        <dsp:cNvSpPr/>
      </dsp:nvSpPr>
      <dsp:spPr>
        <a:xfrm>
          <a:off x="1161944" y="1804115"/>
          <a:ext cx="2573713" cy="1544228"/>
        </a:xfrm>
        <a:prstGeom prst="rect">
          <a:avLst/>
        </a:prstGeom>
        <a:solidFill>
          <a:schemeClr val="accent1">
            <a:shade val="80000"/>
            <a:hueOff val="243931"/>
            <a:satOff val="-16325"/>
            <a:lumOff val="14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Transform infrastructure</a:t>
          </a:r>
        </a:p>
      </dsp:txBody>
      <dsp:txXfrm>
        <a:off x="1161944" y="1804115"/>
        <a:ext cx="2573713" cy="1544228"/>
      </dsp:txXfrm>
    </dsp:sp>
    <dsp:sp modelId="{AD68DAD0-3B52-4D14-9990-9E3C2212F4A2}">
      <dsp:nvSpPr>
        <dsp:cNvPr id="0" name=""/>
        <dsp:cNvSpPr/>
      </dsp:nvSpPr>
      <dsp:spPr>
        <a:xfrm>
          <a:off x="3993029" y="1804115"/>
          <a:ext cx="2573713" cy="1544228"/>
        </a:xfrm>
        <a:prstGeom prst="rect">
          <a:avLst/>
        </a:prstGeom>
        <a:solidFill>
          <a:schemeClr val="accent1">
            <a:shade val="80000"/>
            <a:hueOff val="365896"/>
            <a:satOff val="-24488"/>
            <a:lumOff val="210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Improve service coordination</a:t>
          </a:r>
        </a:p>
      </dsp:txBody>
      <dsp:txXfrm>
        <a:off x="3993029" y="1804115"/>
        <a:ext cx="2573713" cy="1544228"/>
      </dsp:txXfrm>
    </dsp:sp>
    <dsp:sp modelId="{E59FDD1B-E022-4675-90DF-3C9499338FD7}">
      <dsp:nvSpPr>
        <dsp:cNvPr id="0" name=""/>
        <dsp:cNvSpPr/>
      </dsp:nvSpPr>
      <dsp:spPr>
        <a:xfrm>
          <a:off x="1161944" y="3605714"/>
          <a:ext cx="2573713" cy="1544228"/>
        </a:xfrm>
        <a:prstGeom prst="rect">
          <a:avLst/>
        </a:prstGeom>
        <a:solidFill>
          <a:schemeClr val="accent1">
            <a:shade val="80000"/>
            <a:hueOff val="487861"/>
            <a:satOff val="-32650"/>
            <a:lumOff val="280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Build community authority and value lived experience</a:t>
          </a:r>
        </a:p>
      </dsp:txBody>
      <dsp:txXfrm>
        <a:off x="1161944" y="3605714"/>
        <a:ext cx="2573713" cy="1544228"/>
      </dsp:txXfrm>
    </dsp:sp>
    <dsp:sp modelId="{15F758E8-3900-4931-B2D8-35CB910AB01A}">
      <dsp:nvSpPr>
        <dsp:cNvPr id="0" name=""/>
        <dsp:cNvSpPr/>
      </dsp:nvSpPr>
      <dsp:spPr>
        <a:xfrm>
          <a:off x="3993029" y="3605714"/>
          <a:ext cx="2573713" cy="1544228"/>
        </a:xfrm>
        <a:prstGeom prst="rect">
          <a:avLst/>
        </a:prstGeom>
        <a:solidFill>
          <a:schemeClr val="accent1">
            <a:shade val="80000"/>
            <a:hueOff val="609826"/>
            <a:satOff val="-40813"/>
            <a:lumOff val="351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Ensure ongoing accountability and evaluation</a:t>
          </a:r>
        </a:p>
      </dsp:txBody>
      <dsp:txXfrm>
        <a:off x="3993029" y="3605714"/>
        <a:ext cx="2573713" cy="1544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CC267-10ED-4375-B094-95F35C24AD32}">
      <dsp:nvSpPr>
        <dsp:cNvPr id="0" name=""/>
        <dsp:cNvSpPr/>
      </dsp:nvSpPr>
      <dsp:spPr>
        <a:xfrm>
          <a:off x="0" y="1280100"/>
          <a:ext cx="11277601" cy="170680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0A5B9-C27A-4307-B979-E33F2AD0BA77}">
      <dsp:nvSpPr>
        <dsp:cNvPr id="0" name=""/>
        <dsp:cNvSpPr/>
      </dsp:nvSpPr>
      <dsp:spPr>
        <a:xfrm>
          <a:off x="4460" y="0"/>
          <a:ext cx="1950176" cy="1706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Leverage Connecticut Age Well Collaborative as key asset (cross-sector governance and framework, equity focus, municipal and community connections), high ROI</a:t>
          </a:r>
        </a:p>
      </dsp:txBody>
      <dsp:txXfrm>
        <a:off x="4460" y="0"/>
        <a:ext cx="1950176" cy="1706801"/>
      </dsp:txXfrm>
    </dsp:sp>
    <dsp:sp modelId="{10415E43-9815-4F52-A83E-5BAAC21B8133}">
      <dsp:nvSpPr>
        <dsp:cNvPr id="0" name=""/>
        <dsp:cNvSpPr/>
      </dsp:nvSpPr>
      <dsp:spPr>
        <a:xfrm>
          <a:off x="766198" y="1920151"/>
          <a:ext cx="426700" cy="426700"/>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9206A-F90F-4DA6-BFAF-4FDAEF62B033}">
      <dsp:nvSpPr>
        <dsp:cNvPr id="0" name=""/>
        <dsp:cNvSpPr/>
      </dsp:nvSpPr>
      <dsp:spPr>
        <a:xfrm>
          <a:off x="2052146" y="2560201"/>
          <a:ext cx="1950176" cy="1706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Continue researching best practices from other states and conduct cost-savings analysis (based on Pennsylvania modeling)</a:t>
          </a:r>
        </a:p>
      </dsp:txBody>
      <dsp:txXfrm>
        <a:off x="2052146" y="2560201"/>
        <a:ext cx="1950176" cy="1706801"/>
      </dsp:txXfrm>
    </dsp:sp>
    <dsp:sp modelId="{B839C8AF-58E2-432B-8231-04463E3F078C}">
      <dsp:nvSpPr>
        <dsp:cNvPr id="0" name=""/>
        <dsp:cNvSpPr/>
      </dsp:nvSpPr>
      <dsp:spPr>
        <a:xfrm>
          <a:off x="2813884" y="1920151"/>
          <a:ext cx="426700" cy="426700"/>
        </a:xfrm>
        <a:prstGeom prst="ellipse">
          <a:avLst/>
        </a:prstGeom>
        <a:solidFill>
          <a:schemeClr val="accent1">
            <a:shade val="80000"/>
            <a:hueOff val="152457"/>
            <a:satOff val="-10203"/>
            <a:lumOff val="87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0822E8-717B-47D5-A693-8CDEC2BFF353}">
      <dsp:nvSpPr>
        <dsp:cNvPr id="0" name=""/>
        <dsp:cNvSpPr/>
      </dsp:nvSpPr>
      <dsp:spPr>
        <a:xfrm>
          <a:off x="4099831" y="0"/>
          <a:ext cx="1950176" cy="1706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Collaborate with state agencies and other stakeholders to explore interest, long-term partnership and fiscal investment to sustain policy excellence and cost-savings</a:t>
          </a:r>
        </a:p>
      </dsp:txBody>
      <dsp:txXfrm>
        <a:off x="4099831" y="0"/>
        <a:ext cx="1950176" cy="1706801"/>
      </dsp:txXfrm>
    </dsp:sp>
    <dsp:sp modelId="{09FD5B33-DFDA-4C6B-96EC-B78A30C0F8D1}">
      <dsp:nvSpPr>
        <dsp:cNvPr id="0" name=""/>
        <dsp:cNvSpPr/>
      </dsp:nvSpPr>
      <dsp:spPr>
        <a:xfrm>
          <a:off x="4861570" y="1920151"/>
          <a:ext cx="426700" cy="426700"/>
        </a:xfrm>
        <a:prstGeom prst="ellipse">
          <a:avLst/>
        </a:prstGeom>
        <a:solidFill>
          <a:schemeClr val="accent1">
            <a:shade val="80000"/>
            <a:hueOff val="304913"/>
            <a:satOff val="-20407"/>
            <a:lumOff val="175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73BB1-8B02-46CD-BCBC-29F84781289B}">
      <dsp:nvSpPr>
        <dsp:cNvPr id="0" name=""/>
        <dsp:cNvSpPr/>
      </dsp:nvSpPr>
      <dsp:spPr>
        <a:xfrm>
          <a:off x="6147517" y="2560201"/>
          <a:ext cx="1950176" cy="1706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Hold statewide summit on multi-sector plans for aging and disability</a:t>
          </a:r>
        </a:p>
      </dsp:txBody>
      <dsp:txXfrm>
        <a:off x="6147517" y="2560201"/>
        <a:ext cx="1950176" cy="1706801"/>
      </dsp:txXfrm>
    </dsp:sp>
    <dsp:sp modelId="{AE193487-0F54-4A71-9B82-04FA2CAA823B}">
      <dsp:nvSpPr>
        <dsp:cNvPr id="0" name=""/>
        <dsp:cNvSpPr/>
      </dsp:nvSpPr>
      <dsp:spPr>
        <a:xfrm>
          <a:off x="6909256" y="1920151"/>
          <a:ext cx="426700" cy="426700"/>
        </a:xfrm>
        <a:prstGeom prst="ellipse">
          <a:avLst/>
        </a:prstGeom>
        <a:solidFill>
          <a:schemeClr val="accent1">
            <a:shade val="80000"/>
            <a:hueOff val="457370"/>
            <a:satOff val="-30610"/>
            <a:lumOff val="263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CA9CFF-ACFD-49B7-A5CA-04C401ACD63D}">
      <dsp:nvSpPr>
        <dsp:cNvPr id="0" name=""/>
        <dsp:cNvSpPr/>
      </dsp:nvSpPr>
      <dsp:spPr>
        <a:xfrm>
          <a:off x="8195203" y="0"/>
          <a:ext cx="1950176" cy="1706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Formalize MPA initiative through Executive Order (or other mechanism) and sustained investment</a:t>
          </a:r>
        </a:p>
      </dsp:txBody>
      <dsp:txXfrm>
        <a:off x="8195203" y="0"/>
        <a:ext cx="1950176" cy="1706801"/>
      </dsp:txXfrm>
    </dsp:sp>
    <dsp:sp modelId="{BB96BA58-133F-4221-84F5-E7BBDA4BD360}">
      <dsp:nvSpPr>
        <dsp:cNvPr id="0" name=""/>
        <dsp:cNvSpPr/>
      </dsp:nvSpPr>
      <dsp:spPr>
        <a:xfrm>
          <a:off x="8956941" y="1920151"/>
          <a:ext cx="426700" cy="426700"/>
        </a:xfrm>
        <a:prstGeom prst="ellipse">
          <a:avLst/>
        </a:prstGeom>
        <a:solidFill>
          <a:schemeClr val="accent1">
            <a:shade val="80000"/>
            <a:hueOff val="609826"/>
            <a:satOff val="-40813"/>
            <a:lumOff val="351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12/12/2023</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12/12/2023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 is the Age Well Collaborative (suggest you include the history you shared with me as many of the members of this group may remember the Livable Community Initiative)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Who is on steering committee for the Collaborative?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 are the purpose and goals of the Collaborative?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 are the Collaborative’s major initiatives?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 is the Collaborative’s potential intersection with state agencies?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a:t>
            </a:fld>
            <a:endParaRPr lang="en-US" dirty="0"/>
          </a:p>
        </p:txBody>
      </p:sp>
    </p:spTree>
    <p:extLst>
      <p:ext uri="{BB962C8B-B14F-4D97-AF65-F5344CB8AC3E}">
        <p14:creationId xmlns:p14="http://schemas.microsoft.com/office/powerpoint/2010/main" val="119772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Quattrocento Sans" panose="020B0502050000020003" pitchFamily="34" charset="0"/>
              </a:rPr>
              <a:t>6 presentations, 40 presenters, 322 total webinar attendees, plus over 300 additional views on YouTube; with CCM</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1101B-C7A8-4B81-86A9-BB39819EA2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67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Quattrocento Sans" panose="020B0502050000020003" pitchFamily="34" charset="0"/>
              </a:rPr>
              <a:t>6 presentations, 40 presenters, 322 total webinar attendees, plus over 300 additional views on YouTube; with CCM</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1101B-C7A8-4B81-86A9-BB39819EA2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33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Segoe UI" panose="020B0502040204020203" pitchFamily="34" charset="0"/>
                <a:ea typeface="Times New Roman" panose="02020603050405020304" pitchFamily="18" charset="0"/>
              </a:rPr>
              <a:t>Age-Friendly Glastonbury</a:t>
            </a:r>
            <a:r>
              <a:rPr lang="en-US" sz="1800" dirty="0">
                <a:effectLst/>
                <a:latin typeface="Segoe UI" panose="020B0502040204020203" pitchFamily="34" charset="0"/>
                <a:ea typeface="Times New Roman" panose="02020603050405020304" pitchFamily="18" charset="0"/>
              </a:rPr>
              <a:t>: A community-wide effort to address the diverse and evolving needs of community members of all ages, especially in relation to infrastructure, outdoor spaces, and other domains of livability.</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Segoe UI" panose="020B0502040204020203" pitchFamily="34" charset="0"/>
                <a:ea typeface="Times New Roman" panose="02020603050405020304" pitchFamily="18" charset="0"/>
              </a:rPr>
              <a:t>Thrive 55+ Active Living Center, Groton</a:t>
            </a:r>
            <a:r>
              <a:rPr lang="en-US" sz="1800" dirty="0">
                <a:effectLst/>
                <a:latin typeface="Segoe UI" panose="020B0502040204020203" pitchFamily="34" charset="0"/>
                <a:ea typeface="Times New Roman" panose="02020603050405020304" pitchFamily="18" charset="0"/>
              </a:rPr>
              <a:t>: For its work toward adopting a new branding identity and for its inclusion efforts for individuals with dementia or socialization issues.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Segoe UI" panose="020B0502040204020203" pitchFamily="34" charset="0"/>
                <a:ea typeface="Times New Roman" panose="02020603050405020304" pitchFamily="18" charset="0"/>
              </a:rPr>
              <a:t>Dementia-Friendly Southington</a:t>
            </a:r>
            <a:r>
              <a:rPr lang="en-US" sz="1800" dirty="0">
                <a:effectLst/>
                <a:latin typeface="Segoe UI" panose="020B0502040204020203" pitchFamily="34" charset="0"/>
                <a:ea typeface="Times New Roman" panose="02020603050405020304" pitchFamily="18" charset="0"/>
              </a:rPr>
              <a:t>: A comprehensive effort to support people experiencing cognitive change, especially through training of municipal staff and community partners.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Segoe UI" panose="020B0502040204020203" pitchFamily="34" charset="0"/>
                <a:ea typeface="Times New Roman" panose="02020603050405020304" pitchFamily="18" charset="0"/>
              </a:rPr>
              <a:t>Connecticut Central State University</a:t>
            </a:r>
            <a:r>
              <a:rPr lang="en-US" sz="1800" dirty="0">
                <a:effectLst/>
                <a:latin typeface="Segoe UI" panose="020B0502040204020203" pitchFamily="34" charset="0"/>
                <a:ea typeface="Times New Roman" panose="02020603050405020304" pitchFamily="18" charset="0"/>
              </a:rPr>
              <a:t>: The first Connecticut university to join the Age-Friendly University Global Network, promoting lifelong learning, intergenerational connection and disrupting ageism.</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6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least 88 Summit attendees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8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to transition to Karen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66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743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Facilitating a culture of intentional inclusion.  Shifting paradigms/broadening options in terms of how we community members engage with government.  Culture change of valuing “lived experience experts.” Started by modeling it ourselves… this year’s Fellowship as statewide pilot for our org, with goals two-fold: (1) co-create this org… who are we and what do we do, and (2) to provide pathway to leadership on our Steering Committee.  21 Fellows.  3 in this room.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1101B-C7A8-4B81-86A9-BB39819EA2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4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Alyssa. Leveraged pro bono support of Yale Social Impact Consulting Club and AIGA 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57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035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Lesley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1789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collective impact partners total</a:t>
            </a:r>
          </a:p>
        </p:txBody>
      </p:sp>
      <p:sp>
        <p:nvSpPr>
          <p:cNvPr id="4" name="Slide Number Placeholder 3"/>
          <p:cNvSpPr>
            <a:spLocks noGrp="1"/>
          </p:cNvSpPr>
          <p:nvPr>
            <p:ph type="sldNum" sz="quarter" idx="5"/>
          </p:nvPr>
        </p:nvSpPr>
        <p:spPr/>
        <p:txBody>
          <a:bodyPr/>
          <a:lstStyle/>
          <a:p>
            <a:fld id="{6B83F1C3-4FA3-4491-97F4-43CA9C8BDFDF}" type="slidenum">
              <a:rPr lang="en-US" smtClean="0"/>
              <a:t>4</a:t>
            </a:fld>
            <a:endParaRPr lang="en-US" dirty="0"/>
          </a:p>
        </p:txBody>
      </p:sp>
    </p:spTree>
    <p:extLst>
      <p:ext uri="{BB962C8B-B14F-4D97-AF65-F5344CB8AC3E}">
        <p14:creationId xmlns:p14="http://schemas.microsoft.com/office/powerpoint/2010/main" val="361702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Lesley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083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Intersection with state agencies</a:t>
            </a:r>
          </a:p>
        </p:txBody>
      </p:sp>
      <p:sp>
        <p:nvSpPr>
          <p:cNvPr id="4" name="Slide Number Placeholder 3"/>
          <p:cNvSpPr>
            <a:spLocks noGrp="1"/>
          </p:cNvSpPr>
          <p:nvPr>
            <p:ph type="sldNum" sz="quarter" idx="5"/>
          </p:nvPr>
        </p:nvSpPr>
        <p:spPr/>
        <p:txBody>
          <a:bodyPr/>
          <a:lstStyle/>
          <a:p>
            <a:fld id="{6B83F1C3-4FA3-4491-97F4-43CA9C8BDFDF}" type="slidenum">
              <a:rPr lang="en-US" smtClean="0"/>
              <a:t>28</a:t>
            </a:fld>
            <a:endParaRPr lang="en-US" dirty="0"/>
          </a:p>
        </p:txBody>
      </p:sp>
    </p:spTree>
    <p:extLst>
      <p:ext uri="{BB962C8B-B14F-4D97-AF65-F5344CB8AC3E}">
        <p14:creationId xmlns:p14="http://schemas.microsoft.com/office/powerpoint/2010/main" val="172266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mj-lt"/>
              </a:rPr>
              <a:t>The Connecticut Healthy Aging Data Report helps residents, agencies, lawmakers and community leaders understand the older people who live in their cities and towns. It provides data and recommendations to help advance healthy aging to aid in building vibrant, healthy communities that work for all ages. Connecticut is one of only four states in the nation to have such extensive data available for healthy aging.</a:t>
            </a:r>
            <a:br>
              <a:rPr lang="en-US" dirty="0">
                <a:latin typeface="+mj-lt"/>
              </a:rPr>
            </a:br>
            <a:br>
              <a:rPr lang="en-US" dirty="0">
                <a:latin typeface="+mj-lt"/>
              </a:rPr>
            </a:br>
            <a:r>
              <a:rPr lang="en-US" b="0" i="0" dirty="0">
                <a:effectLst/>
                <a:latin typeface="+mj-lt"/>
              </a:rPr>
              <a:t>Within this report, you will find interactive maps, in-depth charts, and comprehensive profiles that include nearly 200 indicators of healthy aging for each of the state’s 169 cities and towns, plus 12 neighborhoods in Bridgeport, Hartford, New Haven, and Stamford.</a:t>
            </a:r>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6</a:t>
            </a:fld>
            <a:endParaRPr lang="en-US" dirty="0"/>
          </a:p>
        </p:txBody>
      </p:sp>
    </p:spTree>
    <p:extLst>
      <p:ext uri="{BB962C8B-B14F-4D97-AF65-F5344CB8AC3E}">
        <p14:creationId xmlns:p14="http://schemas.microsoft.com/office/powerpoint/2010/main" val="4085777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Steering Committee</a:t>
            </a:r>
          </a:p>
        </p:txBody>
      </p:sp>
      <p:sp>
        <p:nvSpPr>
          <p:cNvPr id="4" name="Slide Number Placeholder 3"/>
          <p:cNvSpPr>
            <a:spLocks noGrp="1"/>
          </p:cNvSpPr>
          <p:nvPr>
            <p:ph type="sldNum" sz="quarter" idx="5"/>
          </p:nvPr>
        </p:nvSpPr>
        <p:spPr/>
        <p:txBody>
          <a:bodyPr/>
          <a:lstStyle/>
          <a:p>
            <a:fld id="{6B83F1C3-4FA3-4491-97F4-43CA9C8BDFDF}" type="slidenum">
              <a:rPr lang="en-US" smtClean="0"/>
              <a:t>7</a:t>
            </a:fld>
            <a:endParaRPr lang="en-US" dirty="0"/>
          </a:p>
        </p:txBody>
      </p:sp>
    </p:spTree>
    <p:extLst>
      <p:ext uri="{BB962C8B-B14F-4D97-AF65-F5344CB8AC3E}">
        <p14:creationId xmlns:p14="http://schemas.microsoft.com/office/powerpoint/2010/main" val="48017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8</a:t>
            </a:fld>
            <a:endParaRPr lang="en-US" dirty="0"/>
          </a:p>
        </p:txBody>
      </p:sp>
    </p:spTree>
    <p:extLst>
      <p:ext uri="{BB962C8B-B14F-4D97-AF65-F5344CB8AC3E}">
        <p14:creationId xmlns:p14="http://schemas.microsoft.com/office/powerpoint/2010/main" val="74404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10</a:t>
            </a:fld>
            <a:endParaRPr lang="en-US" dirty="0"/>
          </a:p>
        </p:txBody>
      </p:sp>
    </p:spTree>
    <p:extLst>
      <p:ext uri="{BB962C8B-B14F-4D97-AF65-F5344CB8AC3E}">
        <p14:creationId xmlns:p14="http://schemas.microsoft.com/office/powerpoint/2010/main" val="11009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11</a:t>
            </a:fld>
            <a:endParaRPr lang="en-US" dirty="0"/>
          </a:p>
        </p:txBody>
      </p:sp>
    </p:spTree>
    <p:extLst>
      <p:ext uri="{BB962C8B-B14F-4D97-AF65-F5344CB8AC3E}">
        <p14:creationId xmlns:p14="http://schemas.microsoft.com/office/powerpoint/2010/main" val="242975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and Goals</a:t>
            </a:r>
          </a:p>
        </p:txBody>
      </p:sp>
      <p:sp>
        <p:nvSpPr>
          <p:cNvPr id="4" name="Slide Number Placeholder 3"/>
          <p:cNvSpPr>
            <a:spLocks noGrp="1"/>
          </p:cNvSpPr>
          <p:nvPr>
            <p:ph type="sldNum" sz="quarter" idx="5"/>
          </p:nvPr>
        </p:nvSpPr>
        <p:spPr/>
        <p:txBody>
          <a:bodyPr/>
          <a:lstStyle/>
          <a:p>
            <a:fld id="{6B83F1C3-4FA3-4491-97F4-43CA9C8BDFDF}" type="slidenum">
              <a:rPr lang="en-US" smtClean="0"/>
              <a:t>12</a:t>
            </a:fld>
            <a:endParaRPr lang="en-US" dirty="0"/>
          </a:p>
        </p:txBody>
      </p:sp>
    </p:spTree>
    <p:extLst>
      <p:ext uri="{BB962C8B-B14F-4D97-AF65-F5344CB8AC3E}">
        <p14:creationId xmlns:p14="http://schemas.microsoft.com/office/powerpoint/2010/main" val="3713804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Creates an explicit category on equity inclusion and belonging</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Goes beyond health care to include health, well-being and food systems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Emphasizes technology as a critical component of communication and information</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Goes beyond outdoor spaces to include all public spaces (including downtowns) and businesses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Looks at employment as part of a larger category of economic opportunity</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Expands social participation to also include cultural engagement</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Adds a new category to consider public safety and preparedness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Recognizes the importance of families and care partners of affected individuals</a:t>
            </a:r>
          </a:p>
        </p:txBody>
      </p:sp>
      <p:sp>
        <p:nvSpPr>
          <p:cNvPr id="4" name="Slide Number Placeholder 3"/>
          <p:cNvSpPr>
            <a:spLocks noGrp="1"/>
          </p:cNvSpPr>
          <p:nvPr>
            <p:ph type="sldNum" sz="quarter" idx="5"/>
          </p:nvPr>
        </p:nvSpPr>
        <p:spPr/>
        <p:txBody>
          <a:bodyPr/>
          <a:lstStyle/>
          <a:p>
            <a:fld id="{6B83F1C3-4FA3-4491-97F4-43CA9C8BDFDF}" type="slidenum">
              <a:rPr lang="en-US" smtClean="0"/>
              <a:t>15</a:t>
            </a:fld>
            <a:endParaRPr lang="en-US" dirty="0"/>
          </a:p>
        </p:txBody>
      </p:sp>
    </p:spTree>
    <p:extLst>
      <p:ext uri="{BB962C8B-B14F-4D97-AF65-F5344CB8AC3E}">
        <p14:creationId xmlns:p14="http://schemas.microsoft.com/office/powerpoint/2010/main" val="530544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872C2197-ACF2-60A1-4380-32C9CD776C0C}"/>
              </a:ext>
            </a:extLst>
          </p:cNvPr>
          <p:cNvSpPr>
            <a:spLocks noGrp="1"/>
          </p:cNvSpPr>
          <p:nvPr>
            <p:ph type="pic" sz="quarter" idx="11"/>
          </p:nvPr>
        </p:nvSpPr>
        <p:spPr>
          <a:xfrm>
            <a:off x="7277100" y="0"/>
            <a:ext cx="4914900" cy="6858000"/>
          </a:xfrm>
        </p:spPr>
        <p:txBody>
          <a:bodyPr/>
          <a:lstStyle/>
          <a:p>
            <a:r>
              <a:rPr lang="en-US"/>
              <a:t>Click icon to add picture</a:t>
            </a:r>
            <a:endParaRPr lang="en-US" dirty="0"/>
          </a:p>
        </p:txBody>
      </p:sp>
      <p:sp>
        <p:nvSpPr>
          <p:cNvPr id="12" name="Text Placeholder 11">
            <a:extLst>
              <a:ext uri="{FF2B5EF4-FFF2-40B4-BE49-F238E27FC236}">
                <a16:creationId xmlns:a16="http://schemas.microsoft.com/office/drawing/2014/main" id="{96BF8CBA-9088-BD6B-FD04-7302E1630BD3}"/>
              </a:ext>
            </a:extLst>
          </p:cNvPr>
          <p:cNvSpPr>
            <a:spLocks noGrp="1"/>
          </p:cNvSpPr>
          <p:nvPr>
            <p:ph type="body" sz="quarter" idx="12" hasCustomPrompt="1"/>
          </p:nvPr>
        </p:nvSpPr>
        <p:spPr>
          <a:xfrm>
            <a:off x="9172665" y="6215344"/>
            <a:ext cx="2542683" cy="246221"/>
          </a:xfrm>
        </p:spPr>
        <p:txBody>
          <a:bodyPr anchor="ctr" anchorCtr="0"/>
          <a:lstStyle>
            <a:lvl1pPr algn="r">
              <a:defRPr sz="1000" b="0" i="1">
                <a:solidFill>
                  <a:schemeClr val="bg1"/>
                </a:solidFill>
                <a:latin typeface="Segoe UI Light" panose="020B0502040204020203" pitchFamily="34" charset="0"/>
                <a:cs typeface="Segoe UI Light" panose="020B0502040204020203" pitchFamily="34" charset="0"/>
              </a:defRPr>
            </a:lvl1pPr>
          </a:lstStyle>
          <a:p>
            <a:pPr lvl="0"/>
            <a:r>
              <a:rPr lang="en-US" dirty="0"/>
              <a:t>An Initiative of Connecticut Community Care</a:t>
            </a:r>
          </a:p>
        </p:txBody>
      </p:sp>
    </p:spTree>
    <p:extLst>
      <p:ext uri="{BB962C8B-B14F-4D97-AF65-F5344CB8AC3E}">
        <p14:creationId xmlns:p14="http://schemas.microsoft.com/office/powerpoint/2010/main" val="2069463373"/>
      </p:ext>
    </p:extLst>
  </p:cSld>
  <p:clrMapOvr>
    <a:masterClrMapping/>
  </p:clrMapOvr>
  <p:extLst>
    <p:ext uri="{DCECCB84-F9BA-43D5-87BE-67443E8EF086}">
      <p15:sldGuideLst xmlns:p15="http://schemas.microsoft.com/office/powerpoint/2012/main">
        <p15:guide id="1" pos="45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IconSidebar_Lef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1441965"/>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10" name="Picture Placeholder 8">
            <a:extLst>
              <a:ext uri="{FF2B5EF4-FFF2-40B4-BE49-F238E27FC236}">
                <a16:creationId xmlns:a16="http://schemas.microsoft.com/office/drawing/2014/main" id="{B83FC5E0-2F78-9224-8693-3E84C0CE8B37}"/>
              </a:ext>
            </a:extLst>
          </p:cNvPr>
          <p:cNvSpPr>
            <a:spLocks noGrp="1"/>
          </p:cNvSpPr>
          <p:nvPr>
            <p:ph type="pic" sz="quarter" idx="11"/>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3556417318"/>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IconSidebar_Lef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1441965"/>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10" name="Picture Placeholder 8">
            <a:extLst>
              <a:ext uri="{FF2B5EF4-FFF2-40B4-BE49-F238E27FC236}">
                <a16:creationId xmlns:a16="http://schemas.microsoft.com/office/drawing/2014/main" id="{B83FC5E0-2F78-9224-8693-3E84C0CE8B37}"/>
              </a:ext>
            </a:extLst>
          </p:cNvPr>
          <p:cNvSpPr>
            <a:spLocks noGrp="1"/>
          </p:cNvSpPr>
          <p:nvPr>
            <p:ph type="pic" sz="quarter" idx="11"/>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3011404607"/>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IconSidebar_Right">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304391D-D3F4-4CF3-4B87-3409BE466A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
        <p:nvSpPr>
          <p:cNvPr id="4" name="Title 1">
            <a:extLst>
              <a:ext uri="{FF2B5EF4-FFF2-40B4-BE49-F238E27FC236}">
                <a16:creationId xmlns:a16="http://schemas.microsoft.com/office/drawing/2014/main" id="{E1E0C78C-C4F0-69CD-4069-BC6DA8D4C6F8}"/>
              </a:ext>
            </a:extLst>
          </p:cNvPr>
          <p:cNvSpPr>
            <a:spLocks noGrp="1"/>
          </p:cNvSpPr>
          <p:nvPr>
            <p:ph type="title"/>
          </p:nvPr>
        </p:nvSpPr>
        <p:spPr>
          <a:xfrm>
            <a:off x="5791199" y="1441965"/>
            <a:ext cx="5943601" cy="903767"/>
          </a:xfrm>
        </p:spPr>
        <p:txBody>
          <a:bodyPr lIns="0" tIns="0" rIns="0" bIns="0" anchor="t" anchorCtr="0">
            <a:noAutofit/>
          </a:body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43D80A1-2DBD-814E-ABB9-10ADA11DE552}"/>
              </a:ext>
            </a:extLst>
          </p:cNvPr>
          <p:cNvSpPr>
            <a:spLocks noGrp="1"/>
          </p:cNvSpPr>
          <p:nvPr>
            <p:ph type="body" sz="quarter" idx="10"/>
          </p:nvPr>
        </p:nvSpPr>
        <p:spPr>
          <a:xfrm>
            <a:off x="5791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BE85BF08-5110-99C7-1576-05964D955D5D}"/>
              </a:ext>
            </a:extLst>
          </p:cNvPr>
          <p:cNvSpPr>
            <a:spLocks noGrp="1"/>
          </p:cNvSpPr>
          <p:nvPr>
            <p:ph type="pic" sz="quarter" idx="11"/>
          </p:nvPr>
        </p:nvSpPr>
        <p:spPr>
          <a:xfrm>
            <a:off x="5791200" y="685800"/>
            <a:ext cx="549275" cy="549275"/>
          </a:xfrm>
        </p:spPr>
        <p:txBody>
          <a:bodyPr/>
          <a:lstStyle/>
          <a:p>
            <a:r>
              <a:rPr lang="en-US"/>
              <a:t>Click icon to add picture</a:t>
            </a:r>
          </a:p>
        </p:txBody>
      </p:sp>
    </p:spTree>
    <p:extLst>
      <p:ext uri="{BB962C8B-B14F-4D97-AF65-F5344CB8AC3E}">
        <p14:creationId xmlns:p14="http://schemas.microsoft.com/office/powerpoint/2010/main" val="2236408571"/>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IconSidebar_Right">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304391D-D3F4-4CF3-4B87-3409BE466A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
        <p:nvSpPr>
          <p:cNvPr id="4" name="Title 1">
            <a:extLst>
              <a:ext uri="{FF2B5EF4-FFF2-40B4-BE49-F238E27FC236}">
                <a16:creationId xmlns:a16="http://schemas.microsoft.com/office/drawing/2014/main" id="{E1E0C78C-C4F0-69CD-4069-BC6DA8D4C6F8}"/>
              </a:ext>
            </a:extLst>
          </p:cNvPr>
          <p:cNvSpPr>
            <a:spLocks noGrp="1"/>
          </p:cNvSpPr>
          <p:nvPr>
            <p:ph type="title"/>
          </p:nvPr>
        </p:nvSpPr>
        <p:spPr>
          <a:xfrm>
            <a:off x="5791199" y="1441965"/>
            <a:ext cx="5943601" cy="903767"/>
          </a:xfrm>
        </p:spPr>
        <p:txBody>
          <a:bodyPr lIns="0" tIns="0" rIns="0" bIns="0" anchor="t" anchorCtr="0">
            <a:noAutofit/>
          </a:body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43D80A1-2DBD-814E-ABB9-10ADA11DE552}"/>
              </a:ext>
            </a:extLst>
          </p:cNvPr>
          <p:cNvSpPr>
            <a:spLocks noGrp="1"/>
          </p:cNvSpPr>
          <p:nvPr>
            <p:ph type="body" sz="quarter" idx="10"/>
          </p:nvPr>
        </p:nvSpPr>
        <p:spPr>
          <a:xfrm>
            <a:off x="5791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BE85BF08-5110-99C7-1576-05964D955D5D}"/>
              </a:ext>
            </a:extLst>
          </p:cNvPr>
          <p:cNvSpPr>
            <a:spLocks noGrp="1"/>
          </p:cNvSpPr>
          <p:nvPr>
            <p:ph type="pic" sz="quarter" idx="11"/>
          </p:nvPr>
        </p:nvSpPr>
        <p:spPr>
          <a:xfrm>
            <a:off x="5791200" y="685800"/>
            <a:ext cx="549275" cy="549275"/>
          </a:xfrm>
        </p:spPr>
        <p:txBody>
          <a:bodyPr/>
          <a:lstStyle/>
          <a:p>
            <a:r>
              <a:rPr lang="en-US"/>
              <a:t>Click icon to add picture</a:t>
            </a:r>
          </a:p>
        </p:txBody>
      </p:sp>
    </p:spTree>
    <p:extLst>
      <p:ext uri="{BB962C8B-B14F-4D97-AF65-F5344CB8AC3E}">
        <p14:creationId xmlns:p14="http://schemas.microsoft.com/office/powerpoint/2010/main" val="3884755038"/>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IconSidebar_Right">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304391D-D3F4-4CF3-4B87-3409BE466A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
        <p:nvSpPr>
          <p:cNvPr id="4" name="Title 1">
            <a:extLst>
              <a:ext uri="{FF2B5EF4-FFF2-40B4-BE49-F238E27FC236}">
                <a16:creationId xmlns:a16="http://schemas.microsoft.com/office/drawing/2014/main" id="{E1E0C78C-C4F0-69CD-4069-BC6DA8D4C6F8}"/>
              </a:ext>
            </a:extLst>
          </p:cNvPr>
          <p:cNvSpPr>
            <a:spLocks noGrp="1"/>
          </p:cNvSpPr>
          <p:nvPr>
            <p:ph type="title"/>
          </p:nvPr>
        </p:nvSpPr>
        <p:spPr>
          <a:xfrm>
            <a:off x="5791199" y="1441965"/>
            <a:ext cx="5943601" cy="903767"/>
          </a:xfrm>
        </p:spPr>
        <p:txBody>
          <a:bodyPr lIns="0" tIns="0" rIns="0" bIns="0" anchor="t" anchorCtr="0">
            <a:noAutofit/>
          </a:body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43D80A1-2DBD-814E-ABB9-10ADA11DE552}"/>
              </a:ext>
            </a:extLst>
          </p:cNvPr>
          <p:cNvSpPr>
            <a:spLocks noGrp="1"/>
          </p:cNvSpPr>
          <p:nvPr>
            <p:ph type="body" sz="quarter" idx="10"/>
          </p:nvPr>
        </p:nvSpPr>
        <p:spPr>
          <a:xfrm>
            <a:off x="5791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BE85BF08-5110-99C7-1576-05964D955D5D}"/>
              </a:ext>
            </a:extLst>
          </p:cNvPr>
          <p:cNvSpPr>
            <a:spLocks noGrp="1"/>
          </p:cNvSpPr>
          <p:nvPr>
            <p:ph type="pic" sz="quarter" idx="11"/>
          </p:nvPr>
        </p:nvSpPr>
        <p:spPr>
          <a:xfrm>
            <a:off x="5791200" y="685800"/>
            <a:ext cx="549275" cy="549275"/>
          </a:xfrm>
        </p:spPr>
        <p:txBody>
          <a:bodyPr/>
          <a:lstStyle/>
          <a:p>
            <a:r>
              <a:rPr lang="en-US"/>
              <a:t>Click icon to add picture</a:t>
            </a:r>
          </a:p>
        </p:txBody>
      </p:sp>
    </p:spTree>
    <p:extLst>
      <p:ext uri="{BB962C8B-B14F-4D97-AF65-F5344CB8AC3E}">
        <p14:creationId xmlns:p14="http://schemas.microsoft.com/office/powerpoint/2010/main" val="1731943254"/>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8" y="2011680"/>
            <a:ext cx="11277601"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041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8" y="2011680"/>
            <a:ext cx="11277601"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772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8" y="2011680"/>
            <a:ext cx="11277601"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169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10DF0C3A-6F8F-9352-FB8F-CE6BA93C9EFD}"/>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315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4" name="Content Placeholder 4">
            <a:extLst>
              <a:ext uri="{FF2B5EF4-FFF2-40B4-BE49-F238E27FC236}">
                <a16:creationId xmlns:a16="http://schemas.microsoft.com/office/drawing/2014/main" id="{2BC993F3-21E3-828A-37FD-4363AA437036}"/>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4A4789B3-C335-69DE-0E7B-2388C2B71F13}"/>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259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872C2197-ACF2-60A1-4380-32C9CD776C0C}"/>
              </a:ext>
            </a:extLst>
          </p:cNvPr>
          <p:cNvSpPr>
            <a:spLocks noGrp="1"/>
          </p:cNvSpPr>
          <p:nvPr>
            <p:ph type="pic" sz="quarter" idx="11"/>
          </p:nvPr>
        </p:nvSpPr>
        <p:spPr>
          <a:xfrm>
            <a:off x="0" y="0"/>
            <a:ext cx="49149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B09A5F12-4A6F-7171-B42C-26D4F8E561F4}"/>
              </a:ext>
            </a:extLst>
          </p:cNvPr>
          <p:cNvSpPr>
            <a:spLocks noGrp="1"/>
          </p:cNvSpPr>
          <p:nvPr>
            <p:ph type="body" sz="quarter" idx="12" hasCustomPrompt="1"/>
          </p:nvPr>
        </p:nvSpPr>
        <p:spPr>
          <a:xfrm>
            <a:off x="457200" y="5943600"/>
            <a:ext cx="1463040" cy="68580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2638939373"/>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4" name="Content Placeholder 4">
            <a:extLst>
              <a:ext uri="{FF2B5EF4-FFF2-40B4-BE49-F238E27FC236}">
                <a16:creationId xmlns:a16="http://schemas.microsoft.com/office/drawing/2014/main" id="{79505DA2-7559-2570-1C84-80ED785B44CE}"/>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A0D5F6B7-B431-8BBF-6390-C645763C2E03}"/>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197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a:extLst>
              <a:ext uri="{FF2B5EF4-FFF2-40B4-BE49-F238E27FC236}">
                <a16:creationId xmlns:a16="http://schemas.microsoft.com/office/drawing/2014/main" id="{7040EB32-A1B4-FDE3-D1C9-E5EEC5996876}"/>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a:extLst>
              <a:ext uri="{FF2B5EF4-FFF2-40B4-BE49-F238E27FC236}">
                <a16:creationId xmlns:a16="http://schemas.microsoft.com/office/drawing/2014/main" id="{13DED410-0A26-930C-34E4-D626B6D9D205}"/>
              </a:ext>
            </a:extLst>
          </p:cNvPr>
          <p:cNvSpPr>
            <a:spLocks noGrp="1"/>
          </p:cNvSpPr>
          <p:nvPr>
            <p:ph sz="quarter" idx="12"/>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394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8D0FC03C-0295-E688-70E8-0A1F6758904C}"/>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2A7F2097-86B5-8846-18C4-C06B6BDE69E2}"/>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54060E3A-85CA-F277-2E04-46974EF61C7C}"/>
              </a:ext>
            </a:extLst>
          </p:cNvPr>
          <p:cNvSpPr>
            <a:spLocks noGrp="1"/>
          </p:cNvSpPr>
          <p:nvPr>
            <p:ph sz="quarter" idx="12"/>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519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20A84FAD-0663-1383-F126-694873F7AE69}"/>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E7CD7B65-83C6-1BF4-EEF1-DF67C59736DA}"/>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37711263-DF4E-681F-47A0-3870D7548B9E}"/>
              </a:ext>
            </a:extLst>
          </p:cNvPr>
          <p:cNvSpPr>
            <a:spLocks noGrp="1"/>
          </p:cNvSpPr>
          <p:nvPr>
            <p:ph sz="quarter" idx="12"/>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1802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Ico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11277602"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1825026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Ico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11277602"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321485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Ico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11277602"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2996667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Ico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4" name="Content Placeholder 4">
            <a:extLst>
              <a:ext uri="{FF2B5EF4-FFF2-40B4-BE49-F238E27FC236}">
                <a16:creationId xmlns:a16="http://schemas.microsoft.com/office/drawing/2014/main" id="{79D332C3-1A12-E72C-DE93-7A1A75479983}"/>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309A2FBB-9D07-7820-A85B-805268C56B69}"/>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62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Ico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11" name="Content Placeholder 4">
            <a:extLst>
              <a:ext uri="{FF2B5EF4-FFF2-40B4-BE49-F238E27FC236}">
                <a16:creationId xmlns:a16="http://schemas.microsoft.com/office/drawing/2014/main" id="{B21EEEDD-E9CF-3E2C-B9E5-72C3BCB282F2}"/>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6179B7CF-CCE8-951B-CC46-6D45DA164098}"/>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91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Ico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4" name="Content Placeholder 4">
            <a:extLst>
              <a:ext uri="{FF2B5EF4-FFF2-40B4-BE49-F238E27FC236}">
                <a16:creationId xmlns:a16="http://schemas.microsoft.com/office/drawing/2014/main" id="{D883CE07-5B23-6C92-737C-2FC29A4E5505}"/>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ED47176C-2751-F0AC-9D1E-277F36008F29}"/>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36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Sidebar_Lef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1760217250"/>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Ico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9" name="Content Placeholder 4">
            <a:extLst>
              <a:ext uri="{FF2B5EF4-FFF2-40B4-BE49-F238E27FC236}">
                <a16:creationId xmlns:a16="http://schemas.microsoft.com/office/drawing/2014/main" id="{188CE0FD-5EC9-F20D-5580-82F3D9D0E72F}"/>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B6A36B47-21B3-255C-E219-77935D0023A7}"/>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a:extLst>
              <a:ext uri="{FF2B5EF4-FFF2-40B4-BE49-F238E27FC236}">
                <a16:creationId xmlns:a16="http://schemas.microsoft.com/office/drawing/2014/main" id="{D2CD552D-18BA-B722-9C17-AF7E4EFA6038}"/>
              </a:ext>
            </a:extLst>
          </p:cNvPr>
          <p:cNvSpPr>
            <a:spLocks noGrp="1"/>
          </p:cNvSpPr>
          <p:nvPr>
            <p:ph sz="quarter" idx="13"/>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538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Ico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5" name="Content Placeholder 4">
            <a:extLst>
              <a:ext uri="{FF2B5EF4-FFF2-40B4-BE49-F238E27FC236}">
                <a16:creationId xmlns:a16="http://schemas.microsoft.com/office/drawing/2014/main" id="{D9A97F4B-C42E-2BA8-181E-E1E577BF7CCA}"/>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2F657B2B-6B00-E78C-D803-684AEEB3514B}"/>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08A06F05-3FBB-7E41-616D-78BEDC38ED2C}"/>
              </a:ext>
            </a:extLst>
          </p:cNvPr>
          <p:cNvSpPr>
            <a:spLocks noGrp="1"/>
          </p:cNvSpPr>
          <p:nvPr>
            <p:ph sz="quarter" idx="13"/>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5320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Ico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5" name="Content Placeholder 4">
            <a:extLst>
              <a:ext uri="{FF2B5EF4-FFF2-40B4-BE49-F238E27FC236}">
                <a16:creationId xmlns:a16="http://schemas.microsoft.com/office/drawing/2014/main" id="{D3EC5D0B-6F26-E820-DA0A-77AFB4D2ED42}"/>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A3DB05BF-106B-B1AA-B458-99C802940D98}"/>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26D98FD9-3D82-0F04-305A-54F1E6724DEB}"/>
              </a:ext>
            </a:extLst>
          </p:cNvPr>
          <p:cNvSpPr>
            <a:spLocks noGrp="1"/>
          </p:cNvSpPr>
          <p:nvPr>
            <p:ph sz="quarter" idx="13"/>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9487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onPla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B1074A-7992-E0EA-5B3C-C634F6A45B6C}"/>
              </a:ext>
            </a:extLst>
          </p:cNvPr>
          <p:cNvSpPr>
            <a:spLocks noGrp="1"/>
          </p:cNvSpPr>
          <p:nvPr>
            <p:ph type="body" sz="quarter" idx="10"/>
          </p:nvPr>
        </p:nvSpPr>
        <p:spPr>
          <a:xfrm>
            <a:off x="0" y="0"/>
            <a:ext cx="2441575" cy="5759450"/>
          </a:xfrm>
          <a:solidFill>
            <a:srgbClr val="D7EEF7">
              <a:alpha val="90000"/>
            </a:srgbClr>
          </a:solidFill>
        </p:spPr>
        <p:txBody>
          <a:bodyPr lIns="457200" tIns="3090672" rIns="457200"/>
          <a:lstStyle>
            <a:lvl1pPr>
              <a:lnSpc>
                <a:spcPct val="110000"/>
              </a:lnSpc>
              <a:defRPr/>
            </a:lvl1pPr>
          </a:lstStyle>
          <a:p>
            <a:pPr lvl="0"/>
            <a:r>
              <a:rPr lang="en-US"/>
              <a:t>Click to edit Master text styles</a:t>
            </a:r>
          </a:p>
        </p:txBody>
      </p:sp>
      <p:sp>
        <p:nvSpPr>
          <p:cNvPr id="10" name="Text Placeholder 8">
            <a:extLst>
              <a:ext uri="{FF2B5EF4-FFF2-40B4-BE49-F238E27FC236}">
                <a16:creationId xmlns:a16="http://schemas.microsoft.com/office/drawing/2014/main" id="{7FC99065-6EFB-5C04-A3A5-54027B8E654D}"/>
              </a:ext>
            </a:extLst>
          </p:cNvPr>
          <p:cNvSpPr>
            <a:spLocks noGrp="1"/>
          </p:cNvSpPr>
          <p:nvPr>
            <p:ph type="body" sz="quarter" idx="11"/>
          </p:nvPr>
        </p:nvSpPr>
        <p:spPr>
          <a:xfrm>
            <a:off x="2433741" y="0"/>
            <a:ext cx="2441575" cy="5759450"/>
          </a:xfrm>
          <a:solidFill>
            <a:srgbClr val="C8E7F4">
              <a:alpha val="90000"/>
            </a:srgbClr>
          </a:solidFill>
        </p:spPr>
        <p:txBody>
          <a:bodyPr lIns="457200" tIns="3090672" rIns="457200"/>
          <a:lstStyle>
            <a:lvl1pPr>
              <a:lnSpc>
                <a:spcPct val="110000"/>
              </a:lnSpc>
              <a:defRPr/>
            </a:lvl1pPr>
          </a:lstStyle>
          <a:p>
            <a:pPr lvl="0"/>
            <a:r>
              <a:rPr lang="en-US"/>
              <a:t>Click to edit Master text styles</a:t>
            </a:r>
          </a:p>
        </p:txBody>
      </p:sp>
      <p:sp>
        <p:nvSpPr>
          <p:cNvPr id="11" name="Text Placeholder 8">
            <a:extLst>
              <a:ext uri="{FF2B5EF4-FFF2-40B4-BE49-F238E27FC236}">
                <a16:creationId xmlns:a16="http://schemas.microsoft.com/office/drawing/2014/main" id="{A029CB7F-F93C-10F9-6FCD-53B9F2F8A9D4}"/>
              </a:ext>
            </a:extLst>
          </p:cNvPr>
          <p:cNvSpPr>
            <a:spLocks noGrp="1"/>
          </p:cNvSpPr>
          <p:nvPr>
            <p:ph type="body" sz="quarter" idx="12"/>
          </p:nvPr>
        </p:nvSpPr>
        <p:spPr>
          <a:xfrm>
            <a:off x="4867482" y="0"/>
            <a:ext cx="2441575" cy="5759450"/>
          </a:xfrm>
          <a:solidFill>
            <a:srgbClr val="BAE1F2">
              <a:alpha val="90000"/>
            </a:srgbClr>
          </a:solidFill>
        </p:spPr>
        <p:txBody>
          <a:bodyPr lIns="457200" tIns="3090672" rIns="457200"/>
          <a:lstStyle>
            <a:lvl1pPr>
              <a:lnSpc>
                <a:spcPct val="110000"/>
              </a:lnSpc>
              <a:defRPr/>
            </a:lvl1pPr>
          </a:lstStyle>
          <a:p>
            <a:pPr lvl="0"/>
            <a:r>
              <a:rPr lang="en-US"/>
              <a:t>Click to edit Master text styles</a:t>
            </a:r>
          </a:p>
        </p:txBody>
      </p:sp>
      <p:sp>
        <p:nvSpPr>
          <p:cNvPr id="12" name="Text Placeholder 8">
            <a:extLst>
              <a:ext uri="{FF2B5EF4-FFF2-40B4-BE49-F238E27FC236}">
                <a16:creationId xmlns:a16="http://schemas.microsoft.com/office/drawing/2014/main" id="{4CC1F9C8-B3B0-87B1-2AEC-9ABD88FD3133}"/>
              </a:ext>
            </a:extLst>
          </p:cNvPr>
          <p:cNvSpPr>
            <a:spLocks noGrp="1"/>
          </p:cNvSpPr>
          <p:nvPr>
            <p:ph type="body" sz="quarter" idx="13"/>
          </p:nvPr>
        </p:nvSpPr>
        <p:spPr>
          <a:xfrm>
            <a:off x="7301223" y="0"/>
            <a:ext cx="2441575" cy="5759450"/>
          </a:xfrm>
          <a:solidFill>
            <a:srgbClr val="ABDAEF">
              <a:alpha val="90000"/>
            </a:srgbClr>
          </a:solidFill>
        </p:spPr>
        <p:txBody>
          <a:bodyPr lIns="457200" tIns="3090672" rIns="457200"/>
          <a:lstStyle>
            <a:lvl1pPr>
              <a:lnSpc>
                <a:spcPct val="110000"/>
              </a:lnSpc>
              <a:defRPr/>
            </a:lvl1pPr>
          </a:lstStyle>
          <a:p>
            <a:pPr lvl="0"/>
            <a:r>
              <a:rPr lang="en-US"/>
              <a:t>Click to edit Master text styles</a:t>
            </a:r>
          </a:p>
        </p:txBody>
      </p:sp>
      <p:sp>
        <p:nvSpPr>
          <p:cNvPr id="13" name="Text Placeholder 8">
            <a:extLst>
              <a:ext uri="{FF2B5EF4-FFF2-40B4-BE49-F238E27FC236}">
                <a16:creationId xmlns:a16="http://schemas.microsoft.com/office/drawing/2014/main" id="{CF1DF968-72AA-1C10-1271-35E3A4CCC283}"/>
              </a:ext>
            </a:extLst>
          </p:cNvPr>
          <p:cNvSpPr>
            <a:spLocks noGrp="1"/>
          </p:cNvSpPr>
          <p:nvPr>
            <p:ph type="body" sz="quarter" idx="14"/>
          </p:nvPr>
        </p:nvSpPr>
        <p:spPr>
          <a:xfrm>
            <a:off x="9734963" y="0"/>
            <a:ext cx="2441575" cy="5759450"/>
          </a:xfrm>
          <a:solidFill>
            <a:srgbClr val="9CD4EC">
              <a:alpha val="90000"/>
            </a:srgbClr>
          </a:solidFill>
        </p:spPr>
        <p:txBody>
          <a:bodyPr lIns="457200" tIns="3090672" rIns="457200"/>
          <a:lstStyle>
            <a:lvl1pPr>
              <a:lnSpc>
                <a:spcPct val="110000"/>
              </a:lnSpc>
              <a:defRPr/>
            </a:lvl1pPr>
          </a:lstStyle>
          <a:p>
            <a:pPr lvl="0"/>
            <a:r>
              <a:rPr lang="en-US"/>
              <a:t>Click to edit Master text styles</a:t>
            </a:r>
          </a:p>
        </p:txBody>
      </p:sp>
      <p:sp>
        <p:nvSpPr>
          <p:cNvPr id="2" name="Title 1">
            <a:extLst>
              <a:ext uri="{FF2B5EF4-FFF2-40B4-BE49-F238E27FC236}">
                <a16:creationId xmlns:a16="http://schemas.microsoft.com/office/drawing/2014/main" id="{AA8291D2-714F-DFA8-84C1-16049B29216D}"/>
              </a:ext>
            </a:extLst>
          </p:cNvPr>
          <p:cNvSpPr>
            <a:spLocks noGrp="1"/>
          </p:cNvSpPr>
          <p:nvPr>
            <p:ph type="title"/>
          </p:nvPr>
        </p:nvSpPr>
        <p:spPr/>
        <p:txBody>
          <a:bodyPr>
            <a:noAutofit/>
          </a:bodyPr>
          <a:lstStyle/>
          <a:p>
            <a:r>
              <a:rPr lang="en-US"/>
              <a:t>Click to edit Master title style</a:t>
            </a:r>
            <a:endParaRPr lang="en-US" dirty="0"/>
          </a:p>
        </p:txBody>
      </p:sp>
      <p:sp>
        <p:nvSpPr>
          <p:cNvPr id="17" name="Picture Placeholder 15">
            <a:extLst>
              <a:ext uri="{FF2B5EF4-FFF2-40B4-BE49-F238E27FC236}">
                <a16:creationId xmlns:a16="http://schemas.microsoft.com/office/drawing/2014/main" id="{D854F9B7-1265-07D8-472A-D4DCE0113DF3}"/>
              </a:ext>
            </a:extLst>
          </p:cNvPr>
          <p:cNvSpPr>
            <a:spLocks noGrp="1"/>
          </p:cNvSpPr>
          <p:nvPr>
            <p:ph type="pic" sz="quarter" idx="16"/>
          </p:nvPr>
        </p:nvSpPr>
        <p:spPr>
          <a:xfrm>
            <a:off x="2872756" y="2365375"/>
            <a:ext cx="560388" cy="561975"/>
          </a:xfrm>
        </p:spPr>
        <p:txBody>
          <a:bodyPr/>
          <a:lstStyle/>
          <a:p>
            <a:r>
              <a:rPr lang="en-US"/>
              <a:t>Click icon to add picture</a:t>
            </a:r>
          </a:p>
        </p:txBody>
      </p:sp>
      <p:sp>
        <p:nvSpPr>
          <p:cNvPr id="18" name="Picture Placeholder 15">
            <a:extLst>
              <a:ext uri="{FF2B5EF4-FFF2-40B4-BE49-F238E27FC236}">
                <a16:creationId xmlns:a16="http://schemas.microsoft.com/office/drawing/2014/main" id="{7E0C14E7-9989-08AC-3726-7D45A90AAB3E}"/>
              </a:ext>
            </a:extLst>
          </p:cNvPr>
          <p:cNvSpPr>
            <a:spLocks noGrp="1"/>
          </p:cNvSpPr>
          <p:nvPr>
            <p:ph type="pic" sz="quarter" idx="17"/>
          </p:nvPr>
        </p:nvSpPr>
        <p:spPr>
          <a:xfrm>
            <a:off x="5306497" y="2365375"/>
            <a:ext cx="560388" cy="561975"/>
          </a:xfrm>
        </p:spPr>
        <p:txBody>
          <a:bodyPr/>
          <a:lstStyle/>
          <a:p>
            <a:r>
              <a:rPr lang="en-US"/>
              <a:t>Click icon to add picture</a:t>
            </a:r>
          </a:p>
        </p:txBody>
      </p:sp>
      <p:sp>
        <p:nvSpPr>
          <p:cNvPr id="19" name="Picture Placeholder 15">
            <a:extLst>
              <a:ext uri="{FF2B5EF4-FFF2-40B4-BE49-F238E27FC236}">
                <a16:creationId xmlns:a16="http://schemas.microsoft.com/office/drawing/2014/main" id="{BF970F4B-B884-FF36-379A-7EDCF096F4C6}"/>
              </a:ext>
            </a:extLst>
          </p:cNvPr>
          <p:cNvSpPr>
            <a:spLocks noGrp="1"/>
          </p:cNvSpPr>
          <p:nvPr>
            <p:ph type="pic" sz="quarter" idx="18"/>
          </p:nvPr>
        </p:nvSpPr>
        <p:spPr>
          <a:xfrm>
            <a:off x="7740238" y="2365375"/>
            <a:ext cx="560388" cy="561975"/>
          </a:xfrm>
        </p:spPr>
        <p:txBody>
          <a:bodyPr/>
          <a:lstStyle/>
          <a:p>
            <a:r>
              <a:rPr lang="en-US"/>
              <a:t>Click icon to add picture</a:t>
            </a:r>
          </a:p>
        </p:txBody>
      </p:sp>
      <p:sp>
        <p:nvSpPr>
          <p:cNvPr id="20" name="Picture Placeholder 15">
            <a:extLst>
              <a:ext uri="{FF2B5EF4-FFF2-40B4-BE49-F238E27FC236}">
                <a16:creationId xmlns:a16="http://schemas.microsoft.com/office/drawing/2014/main" id="{1EB6EEF3-89CB-A072-1531-5D44F0C311A8}"/>
              </a:ext>
            </a:extLst>
          </p:cNvPr>
          <p:cNvSpPr>
            <a:spLocks noGrp="1"/>
          </p:cNvSpPr>
          <p:nvPr>
            <p:ph type="pic" sz="quarter" idx="19"/>
          </p:nvPr>
        </p:nvSpPr>
        <p:spPr>
          <a:xfrm>
            <a:off x="10166144" y="2365375"/>
            <a:ext cx="560388" cy="561975"/>
          </a:xfrm>
        </p:spPr>
        <p:txBody>
          <a:bodyPr/>
          <a:lstStyle/>
          <a:p>
            <a:r>
              <a:rPr lang="en-US"/>
              <a:t>Click icon to add picture</a:t>
            </a:r>
          </a:p>
        </p:txBody>
      </p:sp>
      <p:sp>
        <p:nvSpPr>
          <p:cNvPr id="21" name="Picture Placeholder 15">
            <a:extLst>
              <a:ext uri="{FF2B5EF4-FFF2-40B4-BE49-F238E27FC236}">
                <a16:creationId xmlns:a16="http://schemas.microsoft.com/office/drawing/2014/main" id="{C1A92E94-9E2F-AE7B-1421-625E35C766BF}"/>
              </a:ext>
            </a:extLst>
          </p:cNvPr>
          <p:cNvSpPr>
            <a:spLocks noGrp="1"/>
          </p:cNvSpPr>
          <p:nvPr>
            <p:ph type="pic" sz="quarter" idx="15"/>
          </p:nvPr>
        </p:nvSpPr>
        <p:spPr>
          <a:xfrm>
            <a:off x="428919" y="2365375"/>
            <a:ext cx="560388" cy="561975"/>
          </a:xfrm>
        </p:spPr>
        <p:txBody>
          <a:bodyPr/>
          <a:lstStyle/>
          <a:p>
            <a:r>
              <a:rPr lang="en-US"/>
              <a:t>Click icon to add picture</a:t>
            </a:r>
            <a:endParaRPr lang="en-US" dirty="0"/>
          </a:p>
        </p:txBody>
      </p:sp>
    </p:spTree>
    <p:extLst>
      <p:ext uri="{BB962C8B-B14F-4D97-AF65-F5344CB8AC3E}">
        <p14:creationId xmlns:p14="http://schemas.microsoft.com/office/powerpoint/2010/main" val="3719590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 + Text">
  <p:cSld name="1_Image + Text">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5791199" y="685800"/>
            <a:ext cx="5943601" cy="90376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5791200" y="2011363"/>
            <a:ext cx="5943600" cy="3570287"/>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800"/>
              </a:spcBef>
              <a:spcAft>
                <a:spcPts val="0"/>
              </a:spcAft>
              <a:buClr>
                <a:schemeClr val="dk1"/>
              </a:buClr>
              <a:buSzPts val="1800"/>
              <a:buNone/>
              <a:defRPr sz="1800"/>
            </a:lvl1pPr>
            <a:lvl2pPr marL="914400" lvl="1" indent="-342900" algn="l">
              <a:lnSpc>
                <a:spcPct val="120000"/>
              </a:lnSpc>
              <a:spcBef>
                <a:spcPts val="600"/>
              </a:spcBef>
              <a:spcAft>
                <a:spcPts val="0"/>
              </a:spcAft>
              <a:buClr>
                <a:schemeClr val="dk1"/>
              </a:buClr>
              <a:buSzPts val="1800"/>
              <a:buChar char="•"/>
              <a:defRPr/>
            </a:lvl2pPr>
            <a:lvl3pPr marL="1371600" lvl="2" indent="-228600" algn="l">
              <a:lnSpc>
                <a:spcPct val="120000"/>
              </a:lnSpc>
              <a:spcBef>
                <a:spcPts val="1800"/>
              </a:spcBef>
              <a:spcAft>
                <a:spcPts val="0"/>
              </a:spcAft>
              <a:buClr>
                <a:schemeClr val="dk1"/>
              </a:buClr>
              <a:buSzPts val="1600"/>
              <a:buNone/>
              <a:defRPr/>
            </a:lvl3pPr>
            <a:lvl4pPr marL="1828800" lvl="3" indent="-330200" algn="l">
              <a:lnSpc>
                <a:spcPct val="120000"/>
              </a:lnSpc>
              <a:spcBef>
                <a:spcPts val="600"/>
              </a:spcBef>
              <a:spcAft>
                <a:spcPts val="0"/>
              </a:spcAft>
              <a:buClr>
                <a:schemeClr val="dk1"/>
              </a:buClr>
              <a:buSzPts val="1600"/>
              <a:buChar char="•"/>
              <a:defRPr/>
            </a:lvl4pPr>
            <a:lvl5pPr marL="2286000" lvl="4" indent="-228600" algn="l">
              <a:lnSpc>
                <a:spcPct val="120000"/>
              </a:lnSpc>
              <a:spcBef>
                <a:spcPts val="120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9"/>
          <p:cNvSpPr>
            <a:spLocks noGrp="1"/>
          </p:cNvSpPr>
          <p:nvPr>
            <p:ph type="pic" idx="2"/>
          </p:nvPr>
        </p:nvSpPr>
        <p:spPr>
          <a:xfrm>
            <a:off x="0" y="0"/>
            <a:ext cx="4914900" cy="6858000"/>
          </a:xfrm>
          <a:prstGeom prst="rect">
            <a:avLst/>
          </a:prstGeom>
          <a:noFill/>
          <a:ln>
            <a:noFill/>
          </a:ln>
        </p:spPr>
      </p:sp>
      <p:sp>
        <p:nvSpPr>
          <p:cNvPr id="40" name="Google Shape;40;p39"/>
          <p:cNvSpPr txBox="1">
            <a:spLocks noGrp="1"/>
          </p:cNvSpPr>
          <p:nvPr>
            <p:ph type="body" idx="3"/>
          </p:nvPr>
        </p:nvSpPr>
        <p:spPr>
          <a:xfrm>
            <a:off x="457200" y="5943600"/>
            <a:ext cx="1463040" cy="6858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20000"/>
              </a:lnSpc>
              <a:spcBef>
                <a:spcPts val="1800"/>
              </a:spcBef>
              <a:spcAft>
                <a:spcPts val="0"/>
              </a:spcAft>
              <a:buClr>
                <a:schemeClr val="dk1"/>
              </a:buClr>
              <a:buSzPts val="1800"/>
              <a:buNone/>
              <a:defRPr/>
            </a:lvl1pPr>
            <a:lvl2pPr marL="914400" lvl="1" indent="-342900" algn="l">
              <a:lnSpc>
                <a:spcPct val="120000"/>
              </a:lnSpc>
              <a:spcBef>
                <a:spcPts val="600"/>
              </a:spcBef>
              <a:spcAft>
                <a:spcPts val="0"/>
              </a:spcAft>
              <a:buClr>
                <a:schemeClr val="dk1"/>
              </a:buClr>
              <a:buSzPts val="1800"/>
              <a:buChar char="•"/>
              <a:defRPr/>
            </a:lvl2pPr>
            <a:lvl3pPr marL="1371600" lvl="2" indent="-228600" algn="l">
              <a:lnSpc>
                <a:spcPct val="120000"/>
              </a:lnSpc>
              <a:spcBef>
                <a:spcPts val="1800"/>
              </a:spcBef>
              <a:spcAft>
                <a:spcPts val="0"/>
              </a:spcAft>
              <a:buClr>
                <a:schemeClr val="dk1"/>
              </a:buClr>
              <a:buSzPts val="1800"/>
              <a:buNone/>
              <a:defRPr/>
            </a:lvl3pPr>
            <a:lvl4pPr marL="1828800" lvl="3" indent="-342900" algn="l">
              <a:lnSpc>
                <a:spcPct val="120000"/>
              </a:lnSpc>
              <a:spcBef>
                <a:spcPts val="600"/>
              </a:spcBef>
              <a:spcAft>
                <a:spcPts val="0"/>
              </a:spcAft>
              <a:buClr>
                <a:schemeClr val="dk1"/>
              </a:buClr>
              <a:buSzPts val="1800"/>
              <a:buChar char="•"/>
              <a:defRPr/>
            </a:lvl4pPr>
            <a:lvl5pPr marL="2286000" lvl="4" indent="-228600" algn="l">
              <a:lnSpc>
                <a:spcPct val="120000"/>
              </a:lnSpc>
              <a:spcBef>
                <a:spcPts val="18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62758415"/>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Le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7B77-CD19-CA0F-09DF-4928BD2DB678}"/>
              </a:ext>
            </a:extLst>
          </p:cNvPr>
          <p:cNvSpPr>
            <a:spLocks noGrp="1"/>
          </p:cNvSpPr>
          <p:nvPr>
            <p:ph type="title"/>
          </p:nvPr>
        </p:nvSpPr>
        <p:spPr>
          <a:xfrm>
            <a:off x="457199" y="1517715"/>
            <a:ext cx="6952269" cy="2639506"/>
          </a:xfrm>
          <a:prstGeom prst="rect">
            <a:avLst/>
          </a:prstGeom>
        </p:spPr>
        <p:txBody>
          <a:bodyPr/>
          <a:lstStyle/>
          <a:p>
            <a:r>
              <a:rPr lang="en-US"/>
              <a:t>Click to edit Master title style</a:t>
            </a:r>
          </a:p>
        </p:txBody>
      </p:sp>
      <p:pic>
        <p:nvPicPr>
          <p:cNvPr id="6" name="Picture 5">
            <a:extLst>
              <a:ext uri="{FF2B5EF4-FFF2-40B4-BE49-F238E27FC236}">
                <a16:creationId xmlns:a16="http://schemas.microsoft.com/office/drawing/2014/main" id="{73C562CF-87BF-D63D-C42A-A5A5C37D2FE3}"/>
              </a:ext>
            </a:extLst>
          </p:cNvPr>
          <p:cNvPicPr>
            <a:picLocks noChangeAspect="1"/>
          </p:cNvPicPr>
          <p:nvPr userDrawn="1"/>
        </p:nvPicPr>
        <p:blipFill>
          <a:blip r:embed="rId2"/>
          <a:stretch>
            <a:fillRect/>
          </a:stretch>
        </p:blipFill>
        <p:spPr>
          <a:xfrm>
            <a:off x="8099686" y="685800"/>
            <a:ext cx="3490645" cy="6172200"/>
          </a:xfrm>
          <a:prstGeom prst="rect">
            <a:avLst/>
          </a:prstGeom>
        </p:spPr>
      </p:pic>
      <p:sp>
        <p:nvSpPr>
          <p:cNvPr id="4" name="Text Placeholder 3">
            <a:extLst>
              <a:ext uri="{FF2B5EF4-FFF2-40B4-BE49-F238E27FC236}">
                <a16:creationId xmlns:a16="http://schemas.microsoft.com/office/drawing/2014/main" id="{7A212CCE-6C8F-86CE-5A83-A51EFEB3B1E8}"/>
              </a:ext>
            </a:extLst>
          </p:cNvPr>
          <p:cNvSpPr>
            <a:spLocks noGrp="1"/>
          </p:cNvSpPr>
          <p:nvPr>
            <p:ph type="body" sz="quarter" idx="11"/>
          </p:nvPr>
        </p:nvSpPr>
        <p:spPr>
          <a:xfrm>
            <a:off x="457200" y="4560888"/>
            <a:ext cx="6951663" cy="641350"/>
          </a:xfrm>
          <a:prstGeom prst="rect">
            <a:avLst/>
          </a:prstGeom>
        </p:spPr>
        <p:txBody>
          <a:bodyPr lIns="0" tIns="0" rIns="0"/>
          <a:lstStyle>
            <a:lvl1pPr>
              <a:defRPr sz="1400" b="1" i="0" cap="all" spc="200" baseline="0">
                <a:latin typeface="Segoe UI" panose="020B0502040204020203" pitchFamily="34" charset="0"/>
                <a:cs typeface="Segoe UI"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3594612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Text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7B77-CD19-CA0F-09DF-4928BD2DB678}"/>
              </a:ext>
            </a:extLst>
          </p:cNvPr>
          <p:cNvSpPr>
            <a:spLocks noGrp="1"/>
          </p:cNvSpPr>
          <p:nvPr>
            <p:ph type="title"/>
          </p:nvPr>
        </p:nvSpPr>
        <p:spPr>
          <a:xfrm>
            <a:off x="457199" y="1517715"/>
            <a:ext cx="9148714" cy="2639506"/>
          </a:xfrm>
          <a:prstGeom prst="rect">
            <a:avLst/>
          </a:prstGeom>
        </p:spPr>
        <p:txBody>
          <a:bodyPr/>
          <a:lstStyle/>
          <a:p>
            <a:r>
              <a:rPr lang="en-US"/>
              <a:t>Click to edit Master title style</a:t>
            </a:r>
          </a:p>
        </p:txBody>
      </p:sp>
      <p:sp>
        <p:nvSpPr>
          <p:cNvPr id="7" name="Text Placeholder 3">
            <a:extLst>
              <a:ext uri="{FF2B5EF4-FFF2-40B4-BE49-F238E27FC236}">
                <a16:creationId xmlns:a16="http://schemas.microsoft.com/office/drawing/2014/main" id="{7CD0EDD3-EF43-4590-022E-115B687611EB}"/>
              </a:ext>
            </a:extLst>
          </p:cNvPr>
          <p:cNvSpPr>
            <a:spLocks noGrp="1"/>
          </p:cNvSpPr>
          <p:nvPr>
            <p:ph type="body" sz="quarter" idx="11"/>
          </p:nvPr>
        </p:nvSpPr>
        <p:spPr>
          <a:xfrm>
            <a:off x="457200" y="4560888"/>
            <a:ext cx="9147917" cy="641350"/>
          </a:xfrm>
          <a:prstGeom prst="rect">
            <a:avLst/>
          </a:prstGeom>
        </p:spPr>
        <p:txBody>
          <a:bodyPr lIns="0" tIns="0" rIns="0"/>
          <a:lstStyle>
            <a:lvl1pPr>
              <a:defRPr sz="1400" b="1" i="0" cap="all" spc="200" baseline="0">
                <a:latin typeface="Segoe UI" panose="020B0502040204020203" pitchFamily="34" charset="0"/>
                <a:cs typeface="Segoe UI"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2093828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_Blue">
    <p:bg>
      <p:bgPr>
        <a:solidFill>
          <a:srgbClr val="0093D0"/>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7E040-28C7-9CC8-3702-1433435602B8}"/>
              </a:ext>
            </a:extLst>
          </p:cNvPr>
          <p:cNvSpPr>
            <a:spLocks noGrp="1"/>
          </p:cNvSpPr>
          <p:nvPr>
            <p:ph type="body" sz="quarter" idx="10"/>
          </p:nvPr>
        </p:nvSpPr>
        <p:spPr>
          <a:xfrm>
            <a:off x="457199" y="685800"/>
            <a:ext cx="7543800" cy="4892040"/>
          </a:xfrm>
          <a:prstGeom prst="rect">
            <a:avLst/>
          </a:prstGeom>
        </p:spPr>
        <p:txBody>
          <a:bodyPr lIns="0" tIns="0" rIns="0" bIns="0" anchor="ctr" anchorCtr="0"/>
          <a:lstStyle/>
          <a:p>
            <a:pPr lvl="0"/>
            <a:r>
              <a:rPr lang="en-US" dirty="0"/>
              <a:t>Click to edit Master text styles</a:t>
            </a:r>
          </a:p>
        </p:txBody>
      </p:sp>
    </p:spTree>
    <p:extLst>
      <p:ext uri="{BB962C8B-B14F-4D97-AF65-F5344CB8AC3E}">
        <p14:creationId xmlns:p14="http://schemas.microsoft.com/office/powerpoint/2010/main" val="242208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_Green">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7E040-28C7-9CC8-3702-1433435602B8}"/>
              </a:ext>
            </a:extLst>
          </p:cNvPr>
          <p:cNvSpPr>
            <a:spLocks noGrp="1"/>
          </p:cNvSpPr>
          <p:nvPr>
            <p:ph type="body" sz="quarter" idx="10"/>
          </p:nvPr>
        </p:nvSpPr>
        <p:spPr>
          <a:xfrm>
            <a:off x="457199" y="685800"/>
            <a:ext cx="7543800" cy="4892040"/>
          </a:xfrm>
          <a:prstGeom prst="rect">
            <a:avLst/>
          </a:prstGeom>
        </p:spPr>
        <p:txBody>
          <a:bodyPr lIns="0" tIns="0" rIns="0" bIns="0" anchor="ctr" anchorCtr="0"/>
          <a:lstStyle/>
          <a:p>
            <a:pPr lvl="0"/>
            <a:r>
              <a:rPr lang="en-US" dirty="0"/>
              <a:t>Click to edit Master text styles</a:t>
            </a:r>
          </a:p>
        </p:txBody>
      </p:sp>
    </p:spTree>
    <p:extLst>
      <p:ext uri="{BB962C8B-B14F-4D97-AF65-F5344CB8AC3E}">
        <p14:creationId xmlns:p14="http://schemas.microsoft.com/office/powerpoint/2010/main" val="4286941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_Red">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7E040-28C7-9CC8-3702-1433435602B8}"/>
              </a:ext>
            </a:extLst>
          </p:cNvPr>
          <p:cNvSpPr>
            <a:spLocks noGrp="1"/>
          </p:cNvSpPr>
          <p:nvPr>
            <p:ph type="body" sz="quarter" idx="10"/>
          </p:nvPr>
        </p:nvSpPr>
        <p:spPr>
          <a:xfrm>
            <a:off x="457199" y="685800"/>
            <a:ext cx="7543800" cy="4892040"/>
          </a:xfrm>
          <a:prstGeom prst="rect">
            <a:avLst/>
          </a:prstGeom>
        </p:spPr>
        <p:txBody>
          <a:bodyPr lIns="0" tIns="0" rIns="0" bIns="0" anchor="ctr" anchorCtr="0"/>
          <a:lstStyle/>
          <a:p>
            <a:pPr lvl="0"/>
            <a:r>
              <a:rPr lang="en-US" dirty="0"/>
              <a:t>Click to edit Master text styles</a:t>
            </a:r>
          </a:p>
        </p:txBody>
      </p:sp>
    </p:spTree>
    <p:extLst>
      <p:ext uri="{BB962C8B-B14F-4D97-AF65-F5344CB8AC3E}">
        <p14:creationId xmlns:p14="http://schemas.microsoft.com/office/powerpoint/2010/main" val="322779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Sidebar_Lef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3878181547"/>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_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7B77-CD19-CA0F-09DF-4928BD2DB6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3125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_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7B77-CD19-CA0F-09DF-4928BD2DB6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8117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_Blue">
    <p:bg>
      <p:bgPr>
        <a:solidFill>
          <a:srgbClr val="0093D0"/>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7E040-28C7-9CC8-3702-1433435602B8}"/>
              </a:ext>
            </a:extLst>
          </p:cNvPr>
          <p:cNvSpPr>
            <a:spLocks noGrp="1"/>
          </p:cNvSpPr>
          <p:nvPr>
            <p:ph type="body" sz="quarter" idx="10"/>
          </p:nvPr>
        </p:nvSpPr>
        <p:spPr>
          <a:xfrm>
            <a:off x="457199" y="685800"/>
            <a:ext cx="7543800" cy="4892040"/>
          </a:xfrm>
          <a:prstGeom prst="rect">
            <a:avLst/>
          </a:prstGeom>
        </p:spPr>
        <p:txBody>
          <a:bodyPr lIns="0" tIns="0" rIns="0" bIns="0" anchor="ctr" anchorCtr="0"/>
          <a:lstStyle/>
          <a:p>
            <a:pPr lvl="0"/>
            <a:r>
              <a:rPr lang="en-US" dirty="0"/>
              <a:t>Click to edit Master text styles</a:t>
            </a:r>
          </a:p>
        </p:txBody>
      </p:sp>
    </p:spTree>
    <p:extLst>
      <p:ext uri="{BB962C8B-B14F-4D97-AF65-F5344CB8AC3E}">
        <p14:creationId xmlns:p14="http://schemas.microsoft.com/office/powerpoint/2010/main" val="856042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_Green">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7E040-28C7-9CC8-3702-1433435602B8}"/>
              </a:ext>
            </a:extLst>
          </p:cNvPr>
          <p:cNvSpPr>
            <a:spLocks noGrp="1"/>
          </p:cNvSpPr>
          <p:nvPr>
            <p:ph type="body" sz="quarter" idx="10"/>
          </p:nvPr>
        </p:nvSpPr>
        <p:spPr>
          <a:xfrm>
            <a:off x="457199" y="685800"/>
            <a:ext cx="7543800" cy="4892040"/>
          </a:xfrm>
          <a:prstGeom prst="rect">
            <a:avLst/>
          </a:prstGeom>
        </p:spPr>
        <p:txBody>
          <a:bodyPr lIns="0" tIns="0" rIns="0" bIns="0" anchor="ctr" anchorCtr="0"/>
          <a:lstStyle/>
          <a:p>
            <a:pPr lvl="0"/>
            <a:r>
              <a:rPr lang="en-US" dirty="0"/>
              <a:t>Click to edit Master text styles</a:t>
            </a:r>
          </a:p>
        </p:txBody>
      </p:sp>
    </p:spTree>
    <p:extLst>
      <p:ext uri="{BB962C8B-B14F-4D97-AF65-F5344CB8AC3E}">
        <p14:creationId xmlns:p14="http://schemas.microsoft.com/office/powerpoint/2010/main" val="3145898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_Red">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97E040-28C7-9CC8-3702-1433435602B8}"/>
              </a:ext>
            </a:extLst>
          </p:cNvPr>
          <p:cNvSpPr>
            <a:spLocks noGrp="1"/>
          </p:cNvSpPr>
          <p:nvPr>
            <p:ph type="body" sz="quarter" idx="10"/>
          </p:nvPr>
        </p:nvSpPr>
        <p:spPr>
          <a:xfrm>
            <a:off x="457199" y="685800"/>
            <a:ext cx="7543800" cy="4892040"/>
          </a:xfrm>
          <a:prstGeom prst="rect">
            <a:avLst/>
          </a:prstGeom>
        </p:spPr>
        <p:txBody>
          <a:bodyPr lIns="0" tIns="0" rIns="0" bIns="0" anchor="ctr" anchorCtr="0"/>
          <a:lstStyle/>
          <a:p>
            <a:pPr lvl="0"/>
            <a:r>
              <a:rPr lang="en-US" dirty="0"/>
              <a:t>Click to edit Master text styles</a:t>
            </a:r>
          </a:p>
        </p:txBody>
      </p:sp>
    </p:spTree>
    <p:extLst>
      <p:ext uri="{BB962C8B-B14F-4D97-AF65-F5344CB8AC3E}">
        <p14:creationId xmlns:p14="http://schemas.microsoft.com/office/powerpoint/2010/main" val="4238545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872C2197-ACF2-60A1-4380-32C9CD776C0C}"/>
              </a:ext>
            </a:extLst>
          </p:cNvPr>
          <p:cNvSpPr>
            <a:spLocks noGrp="1"/>
          </p:cNvSpPr>
          <p:nvPr>
            <p:ph type="pic" sz="quarter" idx="11"/>
          </p:nvPr>
        </p:nvSpPr>
        <p:spPr>
          <a:xfrm>
            <a:off x="7277100" y="0"/>
            <a:ext cx="4914900" cy="6858000"/>
          </a:xfrm>
        </p:spPr>
        <p:txBody>
          <a:bodyPr/>
          <a:lstStyle/>
          <a:p>
            <a:r>
              <a:rPr lang="en-US"/>
              <a:t>Click icon to add picture</a:t>
            </a:r>
            <a:endParaRPr lang="en-US" dirty="0"/>
          </a:p>
        </p:txBody>
      </p:sp>
      <p:sp>
        <p:nvSpPr>
          <p:cNvPr id="12" name="Text Placeholder 11">
            <a:extLst>
              <a:ext uri="{FF2B5EF4-FFF2-40B4-BE49-F238E27FC236}">
                <a16:creationId xmlns:a16="http://schemas.microsoft.com/office/drawing/2014/main" id="{96BF8CBA-9088-BD6B-FD04-7302E1630BD3}"/>
              </a:ext>
            </a:extLst>
          </p:cNvPr>
          <p:cNvSpPr>
            <a:spLocks noGrp="1"/>
          </p:cNvSpPr>
          <p:nvPr>
            <p:ph type="body" sz="quarter" idx="12" hasCustomPrompt="1"/>
          </p:nvPr>
        </p:nvSpPr>
        <p:spPr>
          <a:xfrm>
            <a:off x="9172665" y="6215344"/>
            <a:ext cx="2542683" cy="246221"/>
          </a:xfrm>
        </p:spPr>
        <p:txBody>
          <a:bodyPr anchor="ctr" anchorCtr="0"/>
          <a:lstStyle>
            <a:lvl1pPr algn="r">
              <a:defRPr sz="1000" b="0" i="1">
                <a:solidFill>
                  <a:schemeClr val="bg1"/>
                </a:solidFill>
                <a:latin typeface="Segoe UI Light" panose="020B0502040204020203" pitchFamily="34" charset="0"/>
                <a:cs typeface="Segoe UI Light" panose="020B0502040204020203" pitchFamily="34" charset="0"/>
              </a:defRPr>
            </a:lvl1pPr>
          </a:lstStyle>
          <a:p>
            <a:pPr lvl="0"/>
            <a:r>
              <a:rPr lang="en-US" dirty="0"/>
              <a:t>An Initiative of Connecticut Community Care</a:t>
            </a:r>
          </a:p>
        </p:txBody>
      </p:sp>
    </p:spTree>
    <p:extLst>
      <p:ext uri="{BB962C8B-B14F-4D97-AF65-F5344CB8AC3E}">
        <p14:creationId xmlns:p14="http://schemas.microsoft.com/office/powerpoint/2010/main" val="2679547693"/>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872C2197-ACF2-60A1-4380-32C9CD776C0C}"/>
              </a:ext>
            </a:extLst>
          </p:cNvPr>
          <p:cNvSpPr>
            <a:spLocks noGrp="1"/>
          </p:cNvSpPr>
          <p:nvPr>
            <p:ph type="pic" sz="quarter" idx="11"/>
          </p:nvPr>
        </p:nvSpPr>
        <p:spPr>
          <a:xfrm>
            <a:off x="0" y="0"/>
            <a:ext cx="49149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B09A5F12-4A6F-7171-B42C-26D4F8E561F4}"/>
              </a:ext>
            </a:extLst>
          </p:cNvPr>
          <p:cNvSpPr>
            <a:spLocks noGrp="1"/>
          </p:cNvSpPr>
          <p:nvPr>
            <p:ph type="body" sz="quarter" idx="12" hasCustomPrompt="1"/>
          </p:nvPr>
        </p:nvSpPr>
        <p:spPr>
          <a:xfrm>
            <a:off x="457200" y="5943600"/>
            <a:ext cx="1463040" cy="68580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3085256757"/>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amework">
    <p:bg>
      <p:bgPr>
        <a:solidFill>
          <a:schemeClr val="accent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0B691D-D29C-A1F6-59C4-5A986B632A22}"/>
              </a:ext>
            </a:extLst>
          </p:cNvPr>
          <p:cNvSpPr/>
          <p:nvPr userDrawn="1"/>
        </p:nvSpPr>
        <p:spPr>
          <a:xfrm>
            <a:off x="4914900" y="0"/>
            <a:ext cx="7277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A60CE5-F335-63FB-4694-FA51516A5BAA}"/>
              </a:ext>
            </a:extLst>
          </p:cNvPr>
          <p:cNvPicPr>
            <a:picLocks noChangeAspect="1"/>
          </p:cNvPicPr>
          <p:nvPr userDrawn="1"/>
        </p:nvPicPr>
        <p:blipFill>
          <a:blip r:embed="rId2"/>
          <a:srcRect/>
          <a:stretch/>
        </p:blipFill>
        <p:spPr>
          <a:xfrm>
            <a:off x="5552068" y="429188"/>
            <a:ext cx="6012985" cy="5999622"/>
          </a:xfrm>
          <a:prstGeom prst="rect">
            <a:avLst/>
          </a:prstGeom>
        </p:spPr>
      </p:pic>
      <p:sp>
        <p:nvSpPr>
          <p:cNvPr id="6" name="Title 1">
            <a:extLst>
              <a:ext uri="{FF2B5EF4-FFF2-40B4-BE49-F238E27FC236}">
                <a16:creationId xmlns:a16="http://schemas.microsoft.com/office/drawing/2014/main" id="{C96D078C-F346-E6DF-E9BC-DF62DF98746E}"/>
              </a:ext>
            </a:extLst>
          </p:cNvPr>
          <p:cNvSpPr>
            <a:spLocks noGrp="1"/>
          </p:cNvSpPr>
          <p:nvPr>
            <p:ph type="title"/>
          </p:nvPr>
        </p:nvSpPr>
        <p:spPr>
          <a:xfrm>
            <a:off x="457200" y="2432304"/>
            <a:ext cx="3886200" cy="903767"/>
          </a:xfrm>
        </p:spPr>
        <p:txBody>
          <a:bodyPr lIns="0" tIns="0" rIns="0" bIns="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887580088"/>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Sidebar_Lef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3363440732"/>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Sidebar_Lef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2349184865"/>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Sidebar_Lef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2505135514"/>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ySidebar_Lef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1631128973"/>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Sidebar_Righ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04391D-D3F4-4CF3-4B87-3409BE466AAF}"/>
              </a:ext>
            </a:extLst>
          </p:cNvPr>
          <p:cNvPicPr>
            <a:picLocks noChangeAspect="1"/>
          </p:cNvPicPr>
          <p:nvPr userDrawn="1"/>
        </p:nvPicPr>
        <p:blipFill>
          <a:blip r:embed="rId2"/>
          <a:srcRect/>
          <a:stretch/>
        </p:blipFill>
        <p:spPr>
          <a:xfrm>
            <a:off x="457200" y="5943600"/>
            <a:ext cx="1463040" cy="681848"/>
          </a:xfrm>
          <a:prstGeom prst="rect">
            <a:avLst/>
          </a:prstGeom>
        </p:spPr>
      </p:pic>
    </p:spTree>
    <p:extLst>
      <p:ext uri="{BB962C8B-B14F-4D97-AF65-F5344CB8AC3E}">
        <p14:creationId xmlns:p14="http://schemas.microsoft.com/office/powerpoint/2010/main" val="345792949"/>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Sidebar_Righ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04391D-D3F4-4CF3-4B87-3409BE466AAF}"/>
              </a:ext>
            </a:extLst>
          </p:cNvPr>
          <p:cNvPicPr>
            <a:picLocks noChangeAspect="1"/>
          </p:cNvPicPr>
          <p:nvPr userDrawn="1"/>
        </p:nvPicPr>
        <p:blipFill>
          <a:blip r:embed="rId2"/>
          <a:srcRect/>
          <a:stretch/>
        </p:blipFill>
        <p:spPr>
          <a:xfrm>
            <a:off x="457200" y="5943600"/>
            <a:ext cx="1463040" cy="681848"/>
          </a:xfrm>
          <a:prstGeom prst="rect">
            <a:avLst/>
          </a:prstGeom>
        </p:spPr>
      </p:pic>
    </p:spTree>
    <p:extLst>
      <p:ext uri="{BB962C8B-B14F-4D97-AF65-F5344CB8AC3E}">
        <p14:creationId xmlns:p14="http://schemas.microsoft.com/office/powerpoint/2010/main" val="933409869"/>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ySidebar_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04391D-D3F4-4CF3-4B87-3409BE466AAF}"/>
              </a:ext>
            </a:extLst>
          </p:cNvPr>
          <p:cNvPicPr>
            <a:picLocks noChangeAspect="1"/>
          </p:cNvPicPr>
          <p:nvPr userDrawn="1"/>
        </p:nvPicPr>
        <p:blipFill>
          <a:blip r:embed="rId2"/>
          <a:srcRect/>
          <a:stretch/>
        </p:blipFill>
        <p:spPr>
          <a:xfrm>
            <a:off x="457200" y="5943600"/>
            <a:ext cx="1463040" cy="681848"/>
          </a:xfrm>
          <a:prstGeom prst="rect">
            <a:avLst/>
          </a:prstGeom>
        </p:spPr>
      </p:pic>
    </p:spTree>
    <p:extLst>
      <p:ext uri="{BB962C8B-B14F-4D97-AF65-F5344CB8AC3E}">
        <p14:creationId xmlns:p14="http://schemas.microsoft.com/office/powerpoint/2010/main" val="3734748842"/>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IconSidebar_Lef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1441965"/>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10" name="Picture Placeholder 8">
            <a:extLst>
              <a:ext uri="{FF2B5EF4-FFF2-40B4-BE49-F238E27FC236}">
                <a16:creationId xmlns:a16="http://schemas.microsoft.com/office/drawing/2014/main" id="{B83FC5E0-2F78-9224-8693-3E84C0CE8B37}"/>
              </a:ext>
            </a:extLst>
          </p:cNvPr>
          <p:cNvSpPr>
            <a:spLocks noGrp="1"/>
          </p:cNvSpPr>
          <p:nvPr>
            <p:ph type="pic" sz="quarter" idx="11"/>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2716865957"/>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IconSidebar_Lef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1441965"/>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10" name="Picture Placeholder 8">
            <a:extLst>
              <a:ext uri="{FF2B5EF4-FFF2-40B4-BE49-F238E27FC236}">
                <a16:creationId xmlns:a16="http://schemas.microsoft.com/office/drawing/2014/main" id="{B83FC5E0-2F78-9224-8693-3E84C0CE8B37}"/>
              </a:ext>
            </a:extLst>
          </p:cNvPr>
          <p:cNvSpPr>
            <a:spLocks noGrp="1"/>
          </p:cNvSpPr>
          <p:nvPr>
            <p:ph type="pic" sz="quarter" idx="11"/>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1420495507"/>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IconSidebar_Lef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1441965"/>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10" name="Picture Placeholder 8">
            <a:extLst>
              <a:ext uri="{FF2B5EF4-FFF2-40B4-BE49-F238E27FC236}">
                <a16:creationId xmlns:a16="http://schemas.microsoft.com/office/drawing/2014/main" id="{B83FC5E0-2F78-9224-8693-3E84C0CE8B37}"/>
              </a:ext>
            </a:extLst>
          </p:cNvPr>
          <p:cNvSpPr>
            <a:spLocks noGrp="1"/>
          </p:cNvSpPr>
          <p:nvPr>
            <p:ph type="pic" sz="quarter" idx="11"/>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661793624"/>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IconSidebar_Right">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04391D-D3F4-4CF3-4B87-3409BE466AAF}"/>
              </a:ext>
            </a:extLst>
          </p:cNvPr>
          <p:cNvPicPr>
            <a:picLocks noChangeAspect="1"/>
          </p:cNvPicPr>
          <p:nvPr userDrawn="1"/>
        </p:nvPicPr>
        <p:blipFill>
          <a:blip r:embed="rId2"/>
          <a:srcRect/>
          <a:stretch/>
        </p:blipFill>
        <p:spPr>
          <a:xfrm>
            <a:off x="457200" y="5943600"/>
            <a:ext cx="1463040" cy="681848"/>
          </a:xfrm>
          <a:prstGeom prst="rect">
            <a:avLst/>
          </a:prstGeom>
        </p:spPr>
      </p:pic>
      <p:sp>
        <p:nvSpPr>
          <p:cNvPr id="4" name="Title 1">
            <a:extLst>
              <a:ext uri="{FF2B5EF4-FFF2-40B4-BE49-F238E27FC236}">
                <a16:creationId xmlns:a16="http://schemas.microsoft.com/office/drawing/2014/main" id="{E1E0C78C-C4F0-69CD-4069-BC6DA8D4C6F8}"/>
              </a:ext>
            </a:extLst>
          </p:cNvPr>
          <p:cNvSpPr>
            <a:spLocks noGrp="1"/>
          </p:cNvSpPr>
          <p:nvPr>
            <p:ph type="title"/>
          </p:nvPr>
        </p:nvSpPr>
        <p:spPr>
          <a:xfrm>
            <a:off x="5791199" y="1441965"/>
            <a:ext cx="5943601" cy="903767"/>
          </a:xfrm>
        </p:spPr>
        <p:txBody>
          <a:bodyPr lIns="0" tIns="0" rIns="0" bIns="0" anchor="t" anchorCtr="0">
            <a:noAutofit/>
          </a:body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43D80A1-2DBD-814E-ABB9-10ADA11DE552}"/>
              </a:ext>
            </a:extLst>
          </p:cNvPr>
          <p:cNvSpPr>
            <a:spLocks noGrp="1"/>
          </p:cNvSpPr>
          <p:nvPr>
            <p:ph type="body" sz="quarter" idx="10"/>
          </p:nvPr>
        </p:nvSpPr>
        <p:spPr>
          <a:xfrm>
            <a:off x="5791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BE85BF08-5110-99C7-1576-05964D955D5D}"/>
              </a:ext>
            </a:extLst>
          </p:cNvPr>
          <p:cNvSpPr>
            <a:spLocks noGrp="1"/>
          </p:cNvSpPr>
          <p:nvPr>
            <p:ph type="pic" sz="quarter" idx="11"/>
          </p:nvPr>
        </p:nvSpPr>
        <p:spPr>
          <a:xfrm>
            <a:off x="5791200" y="685800"/>
            <a:ext cx="549275" cy="549275"/>
          </a:xfrm>
        </p:spPr>
        <p:txBody>
          <a:bodyPr/>
          <a:lstStyle/>
          <a:p>
            <a:r>
              <a:rPr lang="en-US"/>
              <a:t>Click icon to add picture</a:t>
            </a:r>
          </a:p>
        </p:txBody>
      </p:sp>
    </p:spTree>
    <p:extLst>
      <p:ext uri="{BB962C8B-B14F-4D97-AF65-F5344CB8AC3E}">
        <p14:creationId xmlns:p14="http://schemas.microsoft.com/office/powerpoint/2010/main" val="1530232116"/>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IconSidebar_Right">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04391D-D3F4-4CF3-4B87-3409BE466AAF}"/>
              </a:ext>
            </a:extLst>
          </p:cNvPr>
          <p:cNvPicPr>
            <a:picLocks noChangeAspect="1"/>
          </p:cNvPicPr>
          <p:nvPr userDrawn="1"/>
        </p:nvPicPr>
        <p:blipFill>
          <a:blip r:embed="rId2"/>
          <a:srcRect/>
          <a:stretch/>
        </p:blipFill>
        <p:spPr>
          <a:xfrm>
            <a:off x="457200" y="5943600"/>
            <a:ext cx="1463040" cy="681848"/>
          </a:xfrm>
          <a:prstGeom prst="rect">
            <a:avLst/>
          </a:prstGeom>
        </p:spPr>
      </p:pic>
      <p:sp>
        <p:nvSpPr>
          <p:cNvPr id="4" name="Title 1">
            <a:extLst>
              <a:ext uri="{FF2B5EF4-FFF2-40B4-BE49-F238E27FC236}">
                <a16:creationId xmlns:a16="http://schemas.microsoft.com/office/drawing/2014/main" id="{E1E0C78C-C4F0-69CD-4069-BC6DA8D4C6F8}"/>
              </a:ext>
            </a:extLst>
          </p:cNvPr>
          <p:cNvSpPr>
            <a:spLocks noGrp="1"/>
          </p:cNvSpPr>
          <p:nvPr>
            <p:ph type="title"/>
          </p:nvPr>
        </p:nvSpPr>
        <p:spPr>
          <a:xfrm>
            <a:off x="5791199" y="1441965"/>
            <a:ext cx="5943601" cy="903767"/>
          </a:xfrm>
        </p:spPr>
        <p:txBody>
          <a:bodyPr lIns="0" tIns="0" rIns="0" bIns="0" anchor="t" anchorCtr="0">
            <a:noAutofit/>
          </a:body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43D80A1-2DBD-814E-ABB9-10ADA11DE552}"/>
              </a:ext>
            </a:extLst>
          </p:cNvPr>
          <p:cNvSpPr>
            <a:spLocks noGrp="1"/>
          </p:cNvSpPr>
          <p:nvPr>
            <p:ph type="body" sz="quarter" idx="10"/>
          </p:nvPr>
        </p:nvSpPr>
        <p:spPr>
          <a:xfrm>
            <a:off x="5791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BE85BF08-5110-99C7-1576-05964D955D5D}"/>
              </a:ext>
            </a:extLst>
          </p:cNvPr>
          <p:cNvSpPr>
            <a:spLocks noGrp="1"/>
          </p:cNvSpPr>
          <p:nvPr>
            <p:ph type="pic" sz="quarter" idx="11"/>
          </p:nvPr>
        </p:nvSpPr>
        <p:spPr>
          <a:xfrm>
            <a:off x="5791200" y="685800"/>
            <a:ext cx="549275" cy="549275"/>
          </a:xfrm>
        </p:spPr>
        <p:txBody>
          <a:bodyPr/>
          <a:lstStyle/>
          <a:p>
            <a:r>
              <a:rPr lang="en-US"/>
              <a:t>Click icon to add picture</a:t>
            </a:r>
          </a:p>
        </p:txBody>
      </p:sp>
    </p:spTree>
    <p:extLst>
      <p:ext uri="{BB962C8B-B14F-4D97-AF65-F5344CB8AC3E}">
        <p14:creationId xmlns:p14="http://schemas.microsoft.com/office/powerpoint/2010/main" val="2309152488"/>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yIconSidebar_Right">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04391D-D3F4-4CF3-4B87-3409BE466AAF}"/>
              </a:ext>
            </a:extLst>
          </p:cNvPr>
          <p:cNvPicPr>
            <a:picLocks noChangeAspect="1"/>
          </p:cNvPicPr>
          <p:nvPr userDrawn="1"/>
        </p:nvPicPr>
        <p:blipFill>
          <a:blip r:embed="rId2"/>
          <a:srcRect/>
          <a:stretch/>
        </p:blipFill>
        <p:spPr>
          <a:xfrm>
            <a:off x="457200" y="5943600"/>
            <a:ext cx="1463040" cy="681848"/>
          </a:xfrm>
          <a:prstGeom prst="rect">
            <a:avLst/>
          </a:prstGeom>
        </p:spPr>
      </p:pic>
      <p:sp>
        <p:nvSpPr>
          <p:cNvPr id="4" name="Title 1">
            <a:extLst>
              <a:ext uri="{FF2B5EF4-FFF2-40B4-BE49-F238E27FC236}">
                <a16:creationId xmlns:a16="http://schemas.microsoft.com/office/drawing/2014/main" id="{E1E0C78C-C4F0-69CD-4069-BC6DA8D4C6F8}"/>
              </a:ext>
            </a:extLst>
          </p:cNvPr>
          <p:cNvSpPr>
            <a:spLocks noGrp="1"/>
          </p:cNvSpPr>
          <p:nvPr>
            <p:ph type="title"/>
          </p:nvPr>
        </p:nvSpPr>
        <p:spPr>
          <a:xfrm>
            <a:off x="5791199" y="1441965"/>
            <a:ext cx="5943601" cy="903767"/>
          </a:xfrm>
        </p:spPr>
        <p:txBody>
          <a:bodyPr lIns="0" tIns="0" rIns="0" bIns="0" anchor="t" anchorCtr="0">
            <a:noAutofit/>
          </a:body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43D80A1-2DBD-814E-ABB9-10ADA11DE552}"/>
              </a:ext>
            </a:extLst>
          </p:cNvPr>
          <p:cNvSpPr>
            <a:spLocks noGrp="1"/>
          </p:cNvSpPr>
          <p:nvPr>
            <p:ph type="body" sz="quarter" idx="10"/>
          </p:nvPr>
        </p:nvSpPr>
        <p:spPr>
          <a:xfrm>
            <a:off x="5791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BE85BF08-5110-99C7-1576-05964D955D5D}"/>
              </a:ext>
            </a:extLst>
          </p:cNvPr>
          <p:cNvSpPr>
            <a:spLocks noGrp="1"/>
          </p:cNvSpPr>
          <p:nvPr>
            <p:ph type="pic" sz="quarter" idx="11"/>
          </p:nvPr>
        </p:nvSpPr>
        <p:spPr>
          <a:xfrm>
            <a:off x="5791200" y="685800"/>
            <a:ext cx="549275" cy="549275"/>
          </a:xfrm>
        </p:spPr>
        <p:txBody>
          <a:bodyPr/>
          <a:lstStyle/>
          <a:p>
            <a:r>
              <a:rPr lang="en-US"/>
              <a:t>Click icon to add picture</a:t>
            </a:r>
          </a:p>
        </p:txBody>
      </p:sp>
    </p:spTree>
    <p:extLst>
      <p:ext uri="{BB962C8B-B14F-4D97-AF65-F5344CB8AC3E}">
        <p14:creationId xmlns:p14="http://schemas.microsoft.com/office/powerpoint/2010/main" val="2325166545"/>
      </p:ext>
    </p:extLst>
  </p:cSld>
  <p:clrMapOvr>
    <a:masterClrMapping/>
  </p:clrMapOvr>
  <p:extLst>
    <p:ext uri="{DCECCB84-F9BA-43D5-87BE-67443E8EF086}">
      <p15:sldGuideLst xmlns:p15="http://schemas.microsoft.com/office/powerpoint/2012/main">
        <p15:guide id="1" pos="3096">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Sidebar_Righ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304391D-D3F4-4CF3-4B87-3409BE466A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Tree>
    <p:extLst>
      <p:ext uri="{BB962C8B-B14F-4D97-AF65-F5344CB8AC3E}">
        <p14:creationId xmlns:p14="http://schemas.microsoft.com/office/powerpoint/2010/main" val="3420225120"/>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ue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8" y="2011680"/>
            <a:ext cx="11277601"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431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8" y="2011680"/>
            <a:ext cx="11277601"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221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y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8" y="2011680"/>
            <a:ext cx="11277601"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938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ue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10DF0C3A-6F8F-9352-FB8F-CE6BA93C9EFD}"/>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090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4" name="Content Placeholder 4">
            <a:extLst>
              <a:ext uri="{FF2B5EF4-FFF2-40B4-BE49-F238E27FC236}">
                <a16:creationId xmlns:a16="http://schemas.microsoft.com/office/drawing/2014/main" id="{2BC993F3-21E3-828A-37FD-4363AA437036}"/>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4A4789B3-C335-69DE-0E7B-2388C2B71F13}"/>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509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y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4" name="Content Placeholder 4">
            <a:extLst>
              <a:ext uri="{FF2B5EF4-FFF2-40B4-BE49-F238E27FC236}">
                <a16:creationId xmlns:a16="http://schemas.microsoft.com/office/drawing/2014/main" id="{79505DA2-7559-2570-1C84-80ED785B44CE}"/>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A0D5F6B7-B431-8BBF-6390-C645763C2E03}"/>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31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a:extLst>
              <a:ext uri="{FF2B5EF4-FFF2-40B4-BE49-F238E27FC236}">
                <a16:creationId xmlns:a16="http://schemas.microsoft.com/office/drawing/2014/main" id="{7040EB32-A1B4-FDE3-D1C9-E5EEC5996876}"/>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a:extLst>
              <a:ext uri="{FF2B5EF4-FFF2-40B4-BE49-F238E27FC236}">
                <a16:creationId xmlns:a16="http://schemas.microsoft.com/office/drawing/2014/main" id="{13DED410-0A26-930C-34E4-D626B6D9D205}"/>
              </a:ext>
            </a:extLst>
          </p:cNvPr>
          <p:cNvSpPr>
            <a:spLocks noGrp="1"/>
          </p:cNvSpPr>
          <p:nvPr>
            <p:ph sz="quarter" idx="12"/>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7828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8D0FC03C-0295-E688-70E8-0A1F6758904C}"/>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2A7F2097-86B5-8846-18C4-C06B6BDE69E2}"/>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54060E3A-85CA-F277-2E04-46974EF61C7C}"/>
              </a:ext>
            </a:extLst>
          </p:cNvPr>
          <p:cNvSpPr>
            <a:spLocks noGrp="1"/>
          </p:cNvSpPr>
          <p:nvPr>
            <p:ph sz="quarter" idx="12"/>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9185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y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p:txBody>
          <a:bodyPr/>
          <a:lstStyle/>
          <a:p>
            <a:r>
              <a:rPr lang="en-US"/>
              <a:t>Click to edit Master title style</a:t>
            </a:r>
          </a:p>
        </p:txBody>
      </p:sp>
      <p:sp>
        <p:nvSpPr>
          <p:cNvPr id="6" name="Content Placeholder 4">
            <a:extLst>
              <a:ext uri="{FF2B5EF4-FFF2-40B4-BE49-F238E27FC236}">
                <a16:creationId xmlns:a16="http://schemas.microsoft.com/office/drawing/2014/main" id="{20A84FAD-0663-1383-F126-694873F7AE69}"/>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E7CD7B65-83C6-1BF4-EEF1-DF67C59736DA}"/>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37711263-DF4E-681F-47A0-3870D7548B9E}"/>
              </a:ext>
            </a:extLst>
          </p:cNvPr>
          <p:cNvSpPr>
            <a:spLocks noGrp="1"/>
          </p:cNvSpPr>
          <p:nvPr>
            <p:ph sz="quarter" idx="12"/>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06132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Ico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11277602"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288738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Sidebar_Righ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304391D-D3F4-4CF3-4B87-3409BE466A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Tree>
    <p:extLst>
      <p:ext uri="{BB962C8B-B14F-4D97-AF65-F5344CB8AC3E}">
        <p14:creationId xmlns:p14="http://schemas.microsoft.com/office/powerpoint/2010/main" val="2441612540"/>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eenIco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11277602"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599371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yIconHeader_1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CA6D6D4C-801D-FE74-3FA6-9ED519C9D108}"/>
              </a:ext>
            </a:extLst>
          </p:cNvPr>
          <p:cNvSpPr>
            <a:spLocks noGrp="1"/>
          </p:cNvSpPr>
          <p:nvPr>
            <p:ph sz="quarter" idx="10"/>
          </p:nvPr>
        </p:nvSpPr>
        <p:spPr>
          <a:xfrm>
            <a:off x="457199" y="2011680"/>
            <a:ext cx="11277602"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2728382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Ico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4" name="Content Placeholder 4">
            <a:extLst>
              <a:ext uri="{FF2B5EF4-FFF2-40B4-BE49-F238E27FC236}">
                <a16:creationId xmlns:a16="http://schemas.microsoft.com/office/drawing/2014/main" id="{79D332C3-1A12-E72C-DE93-7A1A75479983}"/>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309A2FBB-9D07-7820-A85B-805268C56B69}"/>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550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eenIco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11" name="Content Placeholder 4">
            <a:extLst>
              <a:ext uri="{FF2B5EF4-FFF2-40B4-BE49-F238E27FC236}">
                <a16:creationId xmlns:a16="http://schemas.microsoft.com/office/drawing/2014/main" id="{B21EEEDD-E9CF-3E2C-B9E5-72C3BCB282F2}"/>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6179B7CF-CCE8-951B-CC46-6D45DA164098}"/>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825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yIconHeader_2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4" name="Content Placeholder 4">
            <a:extLst>
              <a:ext uri="{FF2B5EF4-FFF2-40B4-BE49-F238E27FC236}">
                <a16:creationId xmlns:a16="http://schemas.microsoft.com/office/drawing/2014/main" id="{D883CE07-5B23-6C92-737C-2FC29A4E5505}"/>
              </a:ext>
            </a:extLst>
          </p:cNvPr>
          <p:cNvSpPr>
            <a:spLocks noGrp="1"/>
          </p:cNvSpPr>
          <p:nvPr>
            <p:ph sz="quarter" idx="10"/>
          </p:nvPr>
        </p:nvSpPr>
        <p:spPr>
          <a:xfrm>
            <a:off x="457199"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ED47176C-2751-F0AC-9D1E-277F36008F29}"/>
              </a:ext>
            </a:extLst>
          </p:cNvPr>
          <p:cNvSpPr>
            <a:spLocks noGrp="1"/>
          </p:cNvSpPr>
          <p:nvPr>
            <p:ph sz="quarter" idx="11"/>
          </p:nvPr>
        </p:nvSpPr>
        <p:spPr>
          <a:xfrm>
            <a:off x="6431280" y="2011680"/>
            <a:ext cx="530352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561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Ico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9" name="Content Placeholder 4">
            <a:extLst>
              <a:ext uri="{FF2B5EF4-FFF2-40B4-BE49-F238E27FC236}">
                <a16:creationId xmlns:a16="http://schemas.microsoft.com/office/drawing/2014/main" id="{188CE0FD-5EC9-F20D-5580-82F3D9D0E72F}"/>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B6A36B47-21B3-255C-E219-77935D0023A7}"/>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a:extLst>
              <a:ext uri="{FF2B5EF4-FFF2-40B4-BE49-F238E27FC236}">
                <a16:creationId xmlns:a16="http://schemas.microsoft.com/office/drawing/2014/main" id="{D2CD552D-18BA-B722-9C17-AF7E4EFA6038}"/>
              </a:ext>
            </a:extLst>
          </p:cNvPr>
          <p:cNvSpPr>
            <a:spLocks noGrp="1"/>
          </p:cNvSpPr>
          <p:nvPr>
            <p:ph sz="quarter" idx="13"/>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327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eenIco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5" name="Content Placeholder 4">
            <a:extLst>
              <a:ext uri="{FF2B5EF4-FFF2-40B4-BE49-F238E27FC236}">
                <a16:creationId xmlns:a16="http://schemas.microsoft.com/office/drawing/2014/main" id="{D9A97F4B-C42E-2BA8-181E-E1E577BF7CCA}"/>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2F657B2B-6B00-E78C-D803-684AEEB3514B}"/>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08A06F05-3FBB-7E41-616D-78BEDC38ED2C}"/>
              </a:ext>
            </a:extLst>
          </p:cNvPr>
          <p:cNvSpPr>
            <a:spLocks noGrp="1"/>
          </p:cNvSpPr>
          <p:nvPr>
            <p:ph sz="quarter" idx="13"/>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1983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ayIconHeader_3C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28AFE-9EA4-0D83-7CD3-E385AEE2D575}"/>
              </a:ext>
            </a:extLst>
          </p:cNvPr>
          <p:cNvSpPr/>
          <p:nvPr userDrawn="1"/>
        </p:nvSpPr>
        <p:spPr>
          <a:xfrm>
            <a:off x="0" y="0"/>
            <a:ext cx="12192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3090672" rIns="457200" rtlCol="0" anchor="t" anchorCtr="0"/>
          <a:lstStyle/>
          <a:p>
            <a:pPr marL="9525"/>
            <a:endParaRPr lang="en-US" dirty="0">
              <a:solidFill>
                <a:schemeClr val="tx1"/>
              </a:solidFill>
            </a:endParaRPr>
          </a:p>
        </p:txBody>
      </p:sp>
      <p:sp>
        <p:nvSpPr>
          <p:cNvPr id="2" name="Title 1">
            <a:extLst>
              <a:ext uri="{FF2B5EF4-FFF2-40B4-BE49-F238E27FC236}">
                <a16:creationId xmlns:a16="http://schemas.microsoft.com/office/drawing/2014/main" id="{D6773305-2ADB-AAAA-B094-5860B0205964}"/>
              </a:ext>
            </a:extLst>
          </p:cNvPr>
          <p:cNvSpPr>
            <a:spLocks noGrp="1"/>
          </p:cNvSpPr>
          <p:nvPr>
            <p:ph type="title"/>
          </p:nvPr>
        </p:nvSpPr>
        <p:spPr>
          <a:xfrm>
            <a:off x="1271017" y="685800"/>
            <a:ext cx="10463784" cy="90376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158C1194-AF9F-1B9F-AC49-F6CCC408699A}"/>
              </a:ext>
            </a:extLst>
          </p:cNvPr>
          <p:cNvSpPr>
            <a:spLocks noGrp="1"/>
          </p:cNvSpPr>
          <p:nvPr>
            <p:ph type="pic" sz="quarter" idx="12"/>
          </p:nvPr>
        </p:nvSpPr>
        <p:spPr>
          <a:xfrm>
            <a:off x="457200" y="685800"/>
            <a:ext cx="549275" cy="549275"/>
          </a:xfrm>
        </p:spPr>
        <p:txBody>
          <a:bodyPr/>
          <a:lstStyle/>
          <a:p>
            <a:r>
              <a:rPr lang="en-US"/>
              <a:t>Click icon to add picture</a:t>
            </a:r>
          </a:p>
        </p:txBody>
      </p:sp>
      <p:sp>
        <p:nvSpPr>
          <p:cNvPr id="5" name="Content Placeholder 4">
            <a:extLst>
              <a:ext uri="{FF2B5EF4-FFF2-40B4-BE49-F238E27FC236}">
                <a16:creationId xmlns:a16="http://schemas.microsoft.com/office/drawing/2014/main" id="{D3EC5D0B-6F26-E820-DA0A-77AFB4D2ED42}"/>
              </a:ext>
            </a:extLst>
          </p:cNvPr>
          <p:cNvSpPr>
            <a:spLocks noGrp="1"/>
          </p:cNvSpPr>
          <p:nvPr>
            <p:ph sz="quarter" idx="10"/>
          </p:nvPr>
        </p:nvSpPr>
        <p:spPr>
          <a:xfrm>
            <a:off x="45719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A3DB05BF-106B-B1AA-B458-99C802940D98}"/>
              </a:ext>
            </a:extLst>
          </p:cNvPr>
          <p:cNvSpPr>
            <a:spLocks noGrp="1"/>
          </p:cNvSpPr>
          <p:nvPr>
            <p:ph sz="quarter" idx="11"/>
          </p:nvPr>
        </p:nvSpPr>
        <p:spPr>
          <a:xfrm>
            <a:off x="4450079"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26D98FD9-3D82-0F04-305A-54F1E6724DEB}"/>
              </a:ext>
            </a:extLst>
          </p:cNvPr>
          <p:cNvSpPr>
            <a:spLocks noGrp="1"/>
          </p:cNvSpPr>
          <p:nvPr>
            <p:ph sz="quarter" idx="13"/>
          </p:nvPr>
        </p:nvSpPr>
        <p:spPr>
          <a:xfrm>
            <a:off x="8442960" y="2011680"/>
            <a:ext cx="3291840" cy="3765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7607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ctionPla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B1074A-7992-E0EA-5B3C-C634F6A45B6C}"/>
              </a:ext>
            </a:extLst>
          </p:cNvPr>
          <p:cNvSpPr>
            <a:spLocks noGrp="1"/>
          </p:cNvSpPr>
          <p:nvPr>
            <p:ph type="body" sz="quarter" idx="10"/>
          </p:nvPr>
        </p:nvSpPr>
        <p:spPr>
          <a:xfrm>
            <a:off x="0" y="0"/>
            <a:ext cx="2441575" cy="5759450"/>
          </a:xfrm>
          <a:solidFill>
            <a:srgbClr val="D7EEF7">
              <a:alpha val="90000"/>
            </a:srgbClr>
          </a:solidFill>
        </p:spPr>
        <p:txBody>
          <a:bodyPr lIns="457200" tIns="3090672" rIns="457200"/>
          <a:lstStyle>
            <a:lvl1pPr>
              <a:lnSpc>
                <a:spcPct val="110000"/>
              </a:lnSpc>
              <a:defRPr/>
            </a:lvl1pPr>
          </a:lstStyle>
          <a:p>
            <a:pPr lvl="0"/>
            <a:r>
              <a:rPr lang="en-US"/>
              <a:t>Click to edit Master text styles</a:t>
            </a:r>
          </a:p>
        </p:txBody>
      </p:sp>
      <p:sp>
        <p:nvSpPr>
          <p:cNvPr id="10" name="Text Placeholder 8">
            <a:extLst>
              <a:ext uri="{FF2B5EF4-FFF2-40B4-BE49-F238E27FC236}">
                <a16:creationId xmlns:a16="http://schemas.microsoft.com/office/drawing/2014/main" id="{7FC99065-6EFB-5C04-A3A5-54027B8E654D}"/>
              </a:ext>
            </a:extLst>
          </p:cNvPr>
          <p:cNvSpPr>
            <a:spLocks noGrp="1"/>
          </p:cNvSpPr>
          <p:nvPr>
            <p:ph type="body" sz="quarter" idx="11"/>
          </p:nvPr>
        </p:nvSpPr>
        <p:spPr>
          <a:xfrm>
            <a:off x="2433741" y="0"/>
            <a:ext cx="2441575" cy="5759450"/>
          </a:xfrm>
          <a:solidFill>
            <a:srgbClr val="C8E7F4">
              <a:alpha val="90000"/>
            </a:srgbClr>
          </a:solidFill>
        </p:spPr>
        <p:txBody>
          <a:bodyPr lIns="457200" tIns="3090672" rIns="457200"/>
          <a:lstStyle>
            <a:lvl1pPr>
              <a:lnSpc>
                <a:spcPct val="110000"/>
              </a:lnSpc>
              <a:defRPr/>
            </a:lvl1pPr>
          </a:lstStyle>
          <a:p>
            <a:pPr lvl="0"/>
            <a:r>
              <a:rPr lang="en-US"/>
              <a:t>Click to edit Master text styles</a:t>
            </a:r>
          </a:p>
        </p:txBody>
      </p:sp>
      <p:sp>
        <p:nvSpPr>
          <p:cNvPr id="11" name="Text Placeholder 8">
            <a:extLst>
              <a:ext uri="{FF2B5EF4-FFF2-40B4-BE49-F238E27FC236}">
                <a16:creationId xmlns:a16="http://schemas.microsoft.com/office/drawing/2014/main" id="{A029CB7F-F93C-10F9-6FCD-53B9F2F8A9D4}"/>
              </a:ext>
            </a:extLst>
          </p:cNvPr>
          <p:cNvSpPr>
            <a:spLocks noGrp="1"/>
          </p:cNvSpPr>
          <p:nvPr>
            <p:ph type="body" sz="quarter" idx="12"/>
          </p:nvPr>
        </p:nvSpPr>
        <p:spPr>
          <a:xfrm>
            <a:off x="4867482" y="0"/>
            <a:ext cx="2441575" cy="5759450"/>
          </a:xfrm>
          <a:solidFill>
            <a:srgbClr val="BAE1F2">
              <a:alpha val="90000"/>
            </a:srgbClr>
          </a:solidFill>
        </p:spPr>
        <p:txBody>
          <a:bodyPr lIns="457200" tIns="3090672" rIns="457200"/>
          <a:lstStyle>
            <a:lvl1pPr>
              <a:lnSpc>
                <a:spcPct val="110000"/>
              </a:lnSpc>
              <a:defRPr/>
            </a:lvl1pPr>
          </a:lstStyle>
          <a:p>
            <a:pPr lvl="0"/>
            <a:r>
              <a:rPr lang="en-US"/>
              <a:t>Click to edit Master text styles</a:t>
            </a:r>
          </a:p>
        </p:txBody>
      </p:sp>
      <p:sp>
        <p:nvSpPr>
          <p:cNvPr id="12" name="Text Placeholder 8">
            <a:extLst>
              <a:ext uri="{FF2B5EF4-FFF2-40B4-BE49-F238E27FC236}">
                <a16:creationId xmlns:a16="http://schemas.microsoft.com/office/drawing/2014/main" id="{4CC1F9C8-B3B0-87B1-2AEC-9ABD88FD3133}"/>
              </a:ext>
            </a:extLst>
          </p:cNvPr>
          <p:cNvSpPr>
            <a:spLocks noGrp="1"/>
          </p:cNvSpPr>
          <p:nvPr>
            <p:ph type="body" sz="quarter" idx="13"/>
          </p:nvPr>
        </p:nvSpPr>
        <p:spPr>
          <a:xfrm>
            <a:off x="7301223" y="0"/>
            <a:ext cx="2441575" cy="5759450"/>
          </a:xfrm>
          <a:solidFill>
            <a:srgbClr val="ABDAEF">
              <a:alpha val="90000"/>
            </a:srgbClr>
          </a:solidFill>
        </p:spPr>
        <p:txBody>
          <a:bodyPr lIns="457200" tIns="3090672" rIns="457200"/>
          <a:lstStyle>
            <a:lvl1pPr>
              <a:lnSpc>
                <a:spcPct val="110000"/>
              </a:lnSpc>
              <a:defRPr/>
            </a:lvl1pPr>
          </a:lstStyle>
          <a:p>
            <a:pPr lvl="0"/>
            <a:r>
              <a:rPr lang="en-US"/>
              <a:t>Click to edit Master text styles</a:t>
            </a:r>
          </a:p>
        </p:txBody>
      </p:sp>
      <p:sp>
        <p:nvSpPr>
          <p:cNvPr id="13" name="Text Placeholder 8">
            <a:extLst>
              <a:ext uri="{FF2B5EF4-FFF2-40B4-BE49-F238E27FC236}">
                <a16:creationId xmlns:a16="http://schemas.microsoft.com/office/drawing/2014/main" id="{CF1DF968-72AA-1C10-1271-35E3A4CCC283}"/>
              </a:ext>
            </a:extLst>
          </p:cNvPr>
          <p:cNvSpPr>
            <a:spLocks noGrp="1"/>
          </p:cNvSpPr>
          <p:nvPr>
            <p:ph type="body" sz="quarter" idx="14"/>
          </p:nvPr>
        </p:nvSpPr>
        <p:spPr>
          <a:xfrm>
            <a:off x="9734963" y="0"/>
            <a:ext cx="2441575" cy="5759450"/>
          </a:xfrm>
          <a:solidFill>
            <a:srgbClr val="9CD4EC">
              <a:alpha val="90000"/>
            </a:srgbClr>
          </a:solidFill>
        </p:spPr>
        <p:txBody>
          <a:bodyPr lIns="457200" tIns="3090672" rIns="457200"/>
          <a:lstStyle>
            <a:lvl1pPr>
              <a:lnSpc>
                <a:spcPct val="110000"/>
              </a:lnSpc>
              <a:defRPr/>
            </a:lvl1pPr>
          </a:lstStyle>
          <a:p>
            <a:pPr lvl="0"/>
            <a:r>
              <a:rPr lang="en-US"/>
              <a:t>Click to edit Master text styles</a:t>
            </a:r>
          </a:p>
        </p:txBody>
      </p:sp>
      <p:sp>
        <p:nvSpPr>
          <p:cNvPr id="2" name="Title 1">
            <a:extLst>
              <a:ext uri="{FF2B5EF4-FFF2-40B4-BE49-F238E27FC236}">
                <a16:creationId xmlns:a16="http://schemas.microsoft.com/office/drawing/2014/main" id="{AA8291D2-714F-DFA8-84C1-16049B29216D}"/>
              </a:ext>
            </a:extLst>
          </p:cNvPr>
          <p:cNvSpPr>
            <a:spLocks noGrp="1"/>
          </p:cNvSpPr>
          <p:nvPr>
            <p:ph type="title"/>
          </p:nvPr>
        </p:nvSpPr>
        <p:spPr/>
        <p:txBody>
          <a:bodyPr>
            <a:noAutofit/>
          </a:bodyPr>
          <a:lstStyle/>
          <a:p>
            <a:r>
              <a:rPr lang="en-US"/>
              <a:t>Click to edit Master title style</a:t>
            </a:r>
            <a:endParaRPr lang="en-US" dirty="0"/>
          </a:p>
        </p:txBody>
      </p:sp>
      <p:sp>
        <p:nvSpPr>
          <p:cNvPr id="17" name="Picture Placeholder 15">
            <a:extLst>
              <a:ext uri="{FF2B5EF4-FFF2-40B4-BE49-F238E27FC236}">
                <a16:creationId xmlns:a16="http://schemas.microsoft.com/office/drawing/2014/main" id="{D854F9B7-1265-07D8-472A-D4DCE0113DF3}"/>
              </a:ext>
            </a:extLst>
          </p:cNvPr>
          <p:cNvSpPr>
            <a:spLocks noGrp="1"/>
          </p:cNvSpPr>
          <p:nvPr>
            <p:ph type="pic" sz="quarter" idx="16"/>
          </p:nvPr>
        </p:nvSpPr>
        <p:spPr>
          <a:xfrm>
            <a:off x="2872756" y="2365375"/>
            <a:ext cx="560388" cy="561975"/>
          </a:xfrm>
        </p:spPr>
        <p:txBody>
          <a:bodyPr/>
          <a:lstStyle/>
          <a:p>
            <a:r>
              <a:rPr lang="en-US"/>
              <a:t>Click icon to add picture</a:t>
            </a:r>
          </a:p>
        </p:txBody>
      </p:sp>
      <p:sp>
        <p:nvSpPr>
          <p:cNvPr id="18" name="Picture Placeholder 15">
            <a:extLst>
              <a:ext uri="{FF2B5EF4-FFF2-40B4-BE49-F238E27FC236}">
                <a16:creationId xmlns:a16="http://schemas.microsoft.com/office/drawing/2014/main" id="{7E0C14E7-9989-08AC-3726-7D45A90AAB3E}"/>
              </a:ext>
            </a:extLst>
          </p:cNvPr>
          <p:cNvSpPr>
            <a:spLocks noGrp="1"/>
          </p:cNvSpPr>
          <p:nvPr>
            <p:ph type="pic" sz="quarter" idx="17"/>
          </p:nvPr>
        </p:nvSpPr>
        <p:spPr>
          <a:xfrm>
            <a:off x="5306497" y="2365375"/>
            <a:ext cx="560388" cy="561975"/>
          </a:xfrm>
        </p:spPr>
        <p:txBody>
          <a:bodyPr/>
          <a:lstStyle/>
          <a:p>
            <a:r>
              <a:rPr lang="en-US"/>
              <a:t>Click icon to add picture</a:t>
            </a:r>
          </a:p>
        </p:txBody>
      </p:sp>
      <p:sp>
        <p:nvSpPr>
          <p:cNvPr id="19" name="Picture Placeholder 15">
            <a:extLst>
              <a:ext uri="{FF2B5EF4-FFF2-40B4-BE49-F238E27FC236}">
                <a16:creationId xmlns:a16="http://schemas.microsoft.com/office/drawing/2014/main" id="{BF970F4B-B884-FF36-379A-7EDCF096F4C6}"/>
              </a:ext>
            </a:extLst>
          </p:cNvPr>
          <p:cNvSpPr>
            <a:spLocks noGrp="1"/>
          </p:cNvSpPr>
          <p:nvPr>
            <p:ph type="pic" sz="quarter" idx="18"/>
          </p:nvPr>
        </p:nvSpPr>
        <p:spPr>
          <a:xfrm>
            <a:off x="7740238" y="2365375"/>
            <a:ext cx="560388" cy="561975"/>
          </a:xfrm>
        </p:spPr>
        <p:txBody>
          <a:bodyPr/>
          <a:lstStyle/>
          <a:p>
            <a:r>
              <a:rPr lang="en-US"/>
              <a:t>Click icon to add picture</a:t>
            </a:r>
          </a:p>
        </p:txBody>
      </p:sp>
      <p:sp>
        <p:nvSpPr>
          <p:cNvPr id="20" name="Picture Placeholder 15">
            <a:extLst>
              <a:ext uri="{FF2B5EF4-FFF2-40B4-BE49-F238E27FC236}">
                <a16:creationId xmlns:a16="http://schemas.microsoft.com/office/drawing/2014/main" id="{1EB6EEF3-89CB-A072-1531-5D44F0C311A8}"/>
              </a:ext>
            </a:extLst>
          </p:cNvPr>
          <p:cNvSpPr>
            <a:spLocks noGrp="1"/>
          </p:cNvSpPr>
          <p:nvPr>
            <p:ph type="pic" sz="quarter" idx="19"/>
          </p:nvPr>
        </p:nvSpPr>
        <p:spPr>
          <a:xfrm>
            <a:off x="10166144" y="2365375"/>
            <a:ext cx="560388" cy="561975"/>
          </a:xfrm>
        </p:spPr>
        <p:txBody>
          <a:bodyPr/>
          <a:lstStyle/>
          <a:p>
            <a:r>
              <a:rPr lang="en-US"/>
              <a:t>Click icon to add picture</a:t>
            </a:r>
          </a:p>
        </p:txBody>
      </p:sp>
      <p:sp>
        <p:nvSpPr>
          <p:cNvPr id="21" name="Picture Placeholder 15">
            <a:extLst>
              <a:ext uri="{FF2B5EF4-FFF2-40B4-BE49-F238E27FC236}">
                <a16:creationId xmlns:a16="http://schemas.microsoft.com/office/drawing/2014/main" id="{C1A92E94-9E2F-AE7B-1421-625E35C766BF}"/>
              </a:ext>
            </a:extLst>
          </p:cNvPr>
          <p:cNvSpPr>
            <a:spLocks noGrp="1"/>
          </p:cNvSpPr>
          <p:nvPr>
            <p:ph type="pic" sz="quarter" idx="15"/>
          </p:nvPr>
        </p:nvSpPr>
        <p:spPr>
          <a:xfrm>
            <a:off x="428919" y="2365375"/>
            <a:ext cx="560388" cy="561975"/>
          </a:xfrm>
        </p:spPr>
        <p:txBody>
          <a:bodyPr/>
          <a:lstStyle/>
          <a:p>
            <a:r>
              <a:rPr lang="en-US"/>
              <a:t>Click icon to add picture</a:t>
            </a:r>
            <a:endParaRPr lang="en-US" dirty="0"/>
          </a:p>
        </p:txBody>
      </p:sp>
    </p:spTree>
    <p:extLst>
      <p:ext uri="{BB962C8B-B14F-4D97-AF65-F5344CB8AC3E}">
        <p14:creationId xmlns:p14="http://schemas.microsoft.com/office/powerpoint/2010/main" val="391870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Sidebar_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5791199" y="685800"/>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5791200" y="2011363"/>
            <a:ext cx="5943600" cy="3570287"/>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304391D-D3F4-4CF3-4B87-3409BE466A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Tree>
    <p:extLst>
      <p:ext uri="{BB962C8B-B14F-4D97-AF65-F5344CB8AC3E}">
        <p14:creationId xmlns:p14="http://schemas.microsoft.com/office/powerpoint/2010/main" val="1053255104"/>
      </p:ext>
    </p:extLst>
  </p:cSld>
  <p:clrMapOvr>
    <a:masterClrMapping/>
  </p:clrMapOvr>
  <p:extLst>
    <p:ext uri="{DCECCB84-F9BA-43D5-87BE-67443E8EF086}">
      <p15:sldGuideLst xmlns:p15="http://schemas.microsoft.com/office/powerpoint/2012/main">
        <p15:guide id="1" pos="3096"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IconSidebar_Lef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FDF1-5D74-1AFB-A642-95534847A226}"/>
              </a:ext>
            </a:extLst>
          </p:cNvPr>
          <p:cNvSpPr>
            <a:spLocks noGrp="1"/>
          </p:cNvSpPr>
          <p:nvPr>
            <p:ph type="title"/>
          </p:nvPr>
        </p:nvSpPr>
        <p:spPr>
          <a:xfrm>
            <a:off x="457199" y="1441965"/>
            <a:ext cx="5943601" cy="903767"/>
          </a:xfrm>
        </p:spPr>
        <p:txBody>
          <a:bodyPr lIns="0" tIns="0" rIns="0" bIns="0" anchor="t" anchorCtr="0">
            <a:noAutofit/>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1EC7DAFE-6173-D138-ED8F-B3F1677EB66F}"/>
              </a:ext>
            </a:extLst>
          </p:cNvPr>
          <p:cNvSpPr>
            <a:spLocks noGrp="1"/>
          </p:cNvSpPr>
          <p:nvPr>
            <p:ph type="body" sz="quarter" idx="10"/>
          </p:nvPr>
        </p:nvSpPr>
        <p:spPr>
          <a:xfrm>
            <a:off x="457200" y="3105699"/>
            <a:ext cx="5943600" cy="2512676"/>
          </a:xfrm>
          <a:prstGeom prst="rect">
            <a:avLst/>
          </a:prstGeom>
        </p:spPr>
        <p:txBody>
          <a:bodyPr lIns="0" tIns="0" rIns="0" bIns="0">
            <a:noAutofit/>
          </a:bodyPr>
          <a:lstStyle>
            <a:lvl1pPr>
              <a:lnSpc>
                <a:spcPct val="120000"/>
              </a:lnSpc>
              <a:spcBef>
                <a:spcPts val="1800"/>
              </a:spcBef>
              <a:defRPr sz="1800"/>
            </a:lvl1pPr>
            <a:lvl2pPr>
              <a:lnSpc>
                <a:spcPct val="120000"/>
              </a:lnSpc>
              <a:spcBef>
                <a:spcPts val="600"/>
              </a:spcBef>
              <a:defRPr/>
            </a:lvl2pPr>
            <a:lvl3pPr>
              <a:lnSpc>
                <a:spcPct val="120000"/>
              </a:lnSpc>
              <a:spcBef>
                <a:spcPts val="1800"/>
              </a:spcBef>
              <a:defRPr/>
            </a:lvl3pPr>
            <a:lvl4pPr>
              <a:lnSpc>
                <a:spcPct val="120000"/>
              </a:lnSpc>
              <a:spcBef>
                <a:spcPts val="600"/>
              </a:spcBef>
              <a:defRPr/>
            </a:lvl4pPr>
            <a:lvl5pPr>
              <a:lnSpc>
                <a:spcPct val="12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9A574C2-2690-FF15-5880-35A657014328}"/>
              </a:ext>
            </a:extLst>
          </p:cNvPr>
          <p:cNvSpPr/>
          <p:nvPr userDrawn="1"/>
        </p:nvSpPr>
        <p:spPr>
          <a:xfrm>
            <a:off x="7277100" y="0"/>
            <a:ext cx="4914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DDEF20-5748-4491-B5EF-C86F1DEF0064}"/>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10" name="Picture Placeholder 8">
            <a:extLst>
              <a:ext uri="{FF2B5EF4-FFF2-40B4-BE49-F238E27FC236}">
                <a16:creationId xmlns:a16="http://schemas.microsoft.com/office/drawing/2014/main" id="{B83FC5E0-2F78-9224-8693-3E84C0CE8B37}"/>
              </a:ext>
            </a:extLst>
          </p:cNvPr>
          <p:cNvSpPr>
            <a:spLocks noGrp="1"/>
          </p:cNvSpPr>
          <p:nvPr>
            <p:ph type="pic" sz="quarter" idx="11"/>
          </p:nvPr>
        </p:nvSpPr>
        <p:spPr>
          <a:xfrm>
            <a:off x="457200" y="685800"/>
            <a:ext cx="549275" cy="549275"/>
          </a:xfrm>
        </p:spPr>
        <p:txBody>
          <a:bodyPr/>
          <a:lstStyle/>
          <a:p>
            <a:r>
              <a:rPr lang="en-US"/>
              <a:t>Click icon to add picture</a:t>
            </a:r>
          </a:p>
        </p:txBody>
      </p:sp>
    </p:spTree>
    <p:extLst>
      <p:ext uri="{BB962C8B-B14F-4D97-AF65-F5344CB8AC3E}">
        <p14:creationId xmlns:p14="http://schemas.microsoft.com/office/powerpoint/2010/main" val="839139676"/>
      </p:ext>
    </p:extLst>
  </p:cSld>
  <p:clrMapOvr>
    <a:masterClrMapping/>
  </p:clrMapOvr>
  <p:extLst>
    <p:ext uri="{DCECCB84-F9BA-43D5-87BE-67443E8EF086}">
      <p15:sldGuideLst xmlns:p15="http://schemas.microsoft.com/office/powerpoint/2012/main">
        <p15:guide id="1" pos="4584">
          <p15:clr>
            <a:srgbClr val="F26B43"/>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40.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41.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image" Target="../media/image9.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theme" Target="../theme/theme7.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685800"/>
            <a:ext cx="11277601" cy="903767"/>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8" name="Picture 7" descr="A picture containing text&#10;&#10;Description automatically generated">
            <a:extLst>
              <a:ext uri="{FF2B5EF4-FFF2-40B4-BE49-F238E27FC236}">
                <a16:creationId xmlns:a16="http://schemas.microsoft.com/office/drawing/2014/main" id="{003DE859-A10C-FF57-40BA-D3020367E760}"/>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457200" y="5943600"/>
            <a:ext cx="1463040" cy="681849"/>
          </a:xfrm>
          <a:prstGeom prst="rect">
            <a:avLst/>
          </a:prstGeom>
        </p:spPr>
      </p:pic>
      <p:sp>
        <p:nvSpPr>
          <p:cNvPr id="11" name="TextBox 10">
            <a:extLst>
              <a:ext uri="{FF2B5EF4-FFF2-40B4-BE49-F238E27FC236}">
                <a16:creationId xmlns:a16="http://schemas.microsoft.com/office/drawing/2014/main" id="{1CEE0A3B-AD24-FCE1-B785-52AC7A754D45}"/>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3" name="Text Placeholder 2">
            <a:extLst>
              <a:ext uri="{FF2B5EF4-FFF2-40B4-BE49-F238E27FC236}">
                <a16:creationId xmlns:a16="http://schemas.microsoft.com/office/drawing/2014/main" id="{AFC742CE-A7A5-A0CA-EFD5-393F7F57DB19}"/>
              </a:ext>
            </a:extLst>
          </p:cNvPr>
          <p:cNvSpPr>
            <a:spLocks noGrp="1"/>
          </p:cNvSpPr>
          <p:nvPr>
            <p:ph type="body" idx="1"/>
          </p:nvPr>
        </p:nvSpPr>
        <p:spPr>
          <a:xfrm>
            <a:off x="457200" y="2057400"/>
            <a:ext cx="11277600" cy="36607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28" r:id="rId3"/>
    <p:sldLayoutId id="2147483730" r:id="rId4"/>
    <p:sldLayoutId id="2147483731" r:id="rId5"/>
    <p:sldLayoutId id="2147483734" r:id="rId6"/>
    <p:sldLayoutId id="2147483735" r:id="rId7"/>
    <p:sldLayoutId id="2147483736" r:id="rId8"/>
    <p:sldLayoutId id="2147483729" r:id="rId9"/>
    <p:sldLayoutId id="2147483732" r:id="rId10"/>
    <p:sldLayoutId id="2147483733" r:id="rId11"/>
    <p:sldLayoutId id="2147483738" r:id="rId12"/>
    <p:sldLayoutId id="2147483737" r:id="rId13"/>
    <p:sldLayoutId id="2147483739" r:id="rId14"/>
    <p:sldLayoutId id="2147483741" r:id="rId15"/>
    <p:sldLayoutId id="2147483742" r:id="rId16"/>
    <p:sldLayoutId id="2147483743" r:id="rId17"/>
    <p:sldLayoutId id="2147483740" r:id="rId18"/>
    <p:sldLayoutId id="2147483717" r:id="rId19"/>
    <p:sldLayoutId id="2147483718" r:id="rId20"/>
    <p:sldLayoutId id="2147483719" r:id="rId21"/>
    <p:sldLayoutId id="2147483721" r:id="rId22"/>
    <p:sldLayoutId id="2147483720" r:id="rId23"/>
    <p:sldLayoutId id="2147483744" r:id="rId24"/>
    <p:sldLayoutId id="2147483745" r:id="rId25"/>
    <p:sldLayoutId id="2147483746" r:id="rId26"/>
    <p:sldLayoutId id="2147483722" r:id="rId27"/>
    <p:sldLayoutId id="2147483716" r:id="rId28"/>
    <p:sldLayoutId id="2147483723" r:id="rId29"/>
    <p:sldLayoutId id="2147483724" r:id="rId30"/>
    <p:sldLayoutId id="2147483725" r:id="rId31"/>
    <p:sldLayoutId id="2147483726" r:id="rId32"/>
    <p:sldLayoutId id="2147483727" r:id="rId33"/>
    <p:sldLayoutId id="2147483792" r:id="rId34"/>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8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5ACBF0"/>
          </p15:clr>
        </p15:guide>
        <p15:guide id="4" pos="7392" userDrawn="1">
          <p15:clr>
            <a:srgbClr val="5ACBF0"/>
          </p15:clr>
        </p15:guide>
        <p15:guide id="5" orient="horz" pos="432"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DFFFDD-9BF1-EA87-4BA1-387B967B8480}"/>
              </a:ext>
            </a:extLst>
          </p:cNvPr>
          <p:cNvSpPr/>
          <p:nvPr userDrawn="1"/>
        </p:nvSpPr>
        <p:spPr>
          <a:xfrm flipV="1">
            <a:off x="0" y="0"/>
            <a:ext cx="12192000" cy="5257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1517715"/>
            <a:ext cx="5638801" cy="2639506"/>
          </a:xfrm>
          <a:prstGeom prst="rect">
            <a:avLst/>
          </a:prstGeom>
        </p:spPr>
        <p:txBody>
          <a:bodyPr vert="horz" lIns="0" tIns="0" rIns="0" bIns="0" rtlCol="0" anchor="ctr" anchorCtr="0">
            <a:noAutofit/>
          </a:bodyPr>
          <a:lstStyle/>
          <a:p>
            <a:r>
              <a:rPr lang="en-US" dirty="0"/>
              <a:t>Click to edit Master title style</a:t>
            </a:r>
          </a:p>
        </p:txBody>
      </p:sp>
      <p:pic>
        <p:nvPicPr>
          <p:cNvPr id="3" name="Picture 2" descr="A picture containing text&#10;&#10;Description automatically generated">
            <a:extLst>
              <a:ext uri="{FF2B5EF4-FFF2-40B4-BE49-F238E27FC236}">
                <a16:creationId xmlns:a16="http://schemas.microsoft.com/office/drawing/2014/main" id="{AA501874-C1A8-4D4E-A038-7847FE690DC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57200" y="5516880"/>
            <a:ext cx="2153454" cy="1003616"/>
          </a:xfrm>
          <a:prstGeom prst="rect">
            <a:avLst/>
          </a:prstGeom>
        </p:spPr>
      </p:pic>
    </p:spTree>
    <p:extLst>
      <p:ext uri="{BB962C8B-B14F-4D97-AF65-F5344CB8AC3E}">
        <p14:creationId xmlns:p14="http://schemas.microsoft.com/office/powerpoint/2010/main" val="2412815963"/>
      </p:ext>
    </p:extLst>
  </p:cSld>
  <p:clrMap bg1="lt1" tx1="dk1" bg2="lt2" tx2="dk2" accent1="accent1" accent2="accent2" accent3="accent3" accent4="accent4" accent5="accent5" accent6="accent6" hlink="hlink" folHlink="folHlink"/>
  <p:sldLayoutIdLst>
    <p:sldLayoutId id="2147483749" r:id="rId1"/>
    <p:sldLayoutId id="2147483748" r:id="rId2"/>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8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7392">
          <p15:clr>
            <a:srgbClr val="5ACBF0"/>
          </p15:clr>
        </p15:guide>
        <p15:guide id="5" orient="horz" pos="432">
          <p15:clr>
            <a:srgbClr val="5ACBF0"/>
          </p15:clr>
        </p15:guide>
        <p15:guide id="6" orient="horz" pos="3744">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8771DD3-1FA8-4BE5-5920-A45315AD6BCC}"/>
              </a:ext>
            </a:extLst>
          </p:cNvPr>
          <p:cNvPicPr>
            <a:picLocks noChangeAspect="1"/>
          </p:cNvPicPr>
          <p:nvPr userDrawn="1"/>
        </p:nvPicPr>
        <p:blipFill>
          <a:blip r:embed="rId5">
            <a:alphaModFix amt="15000"/>
          </a:blip>
          <a:stretch>
            <a:fillRect/>
          </a:stretch>
        </p:blipFill>
        <p:spPr>
          <a:xfrm>
            <a:off x="8115300" y="685800"/>
            <a:ext cx="3459418" cy="6172200"/>
          </a:xfrm>
          <a:prstGeom prst="rect">
            <a:avLst/>
          </a:prstGeom>
        </p:spPr>
      </p:pic>
      <p:pic>
        <p:nvPicPr>
          <p:cNvPr id="4" name="Picture 3">
            <a:extLst>
              <a:ext uri="{FF2B5EF4-FFF2-40B4-BE49-F238E27FC236}">
                <a16:creationId xmlns:a16="http://schemas.microsoft.com/office/drawing/2014/main" id="{D430D5C7-1399-151F-5A31-A600BA0B0653}"/>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457200" y="5943600"/>
            <a:ext cx="1463040" cy="681848"/>
          </a:xfrm>
          <a:prstGeom prst="rect">
            <a:avLst/>
          </a:prstGeom>
        </p:spPr>
      </p:pic>
      <p:sp>
        <p:nvSpPr>
          <p:cNvPr id="5" name="TextBox 4">
            <a:extLst>
              <a:ext uri="{FF2B5EF4-FFF2-40B4-BE49-F238E27FC236}">
                <a16:creationId xmlns:a16="http://schemas.microsoft.com/office/drawing/2014/main" id="{E9D2894A-0BF9-99BA-3746-DD94B887FF7E}"/>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solidFill>
                  <a:schemeClr val="bg1"/>
                </a:solidFill>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3673696019"/>
      </p:ext>
    </p:extLst>
  </p:cSld>
  <p:clrMap bg1="lt1" tx1="dk1" bg2="lt2" tx2="dk2" accent1="accent1" accent2="accent2" accent3="accent3" accent4="accent4" accent5="accent5" accent6="accent6" hlink="hlink" folHlink="folHlink"/>
  <p:sldLayoutIdLst>
    <p:sldLayoutId id="2147483711" r:id="rId1"/>
    <p:sldLayoutId id="2147483707" r:id="rId2"/>
    <p:sldLayoutId id="2147483712" r:id="rId3"/>
  </p:sldLayoutIdLst>
  <p:txStyles>
    <p:titleStyle>
      <a:lvl1pPr algn="l" defTabSz="914400" rtl="0" eaLnBrk="1" latinLnBrk="0" hangingPunct="1">
        <a:lnSpc>
          <a:spcPct val="90000"/>
        </a:lnSpc>
        <a:spcBef>
          <a:spcPts val="1800"/>
        </a:spcBef>
        <a:buNone/>
        <a:defRPr sz="3600" kern="1200">
          <a:solidFill>
            <a:schemeClr val="bg1"/>
          </a:solidFill>
          <a:latin typeface="+mj-lt"/>
          <a:ea typeface="+mj-ea"/>
          <a:cs typeface="+mj-cs"/>
        </a:defRPr>
      </a:lvl1pPr>
    </p:titleStyle>
    <p:bodyStyle>
      <a:lvl1pPr marL="0" indent="0" algn="l" defTabSz="914400" rtl="0" eaLnBrk="1" latinLnBrk="0" hangingPunct="1">
        <a:lnSpc>
          <a:spcPct val="95000"/>
        </a:lnSpc>
        <a:spcBef>
          <a:spcPts val="1800"/>
        </a:spcBef>
        <a:buFont typeface="Arial" panose="020B0604020202020204" pitchFamily="34" charset="0"/>
        <a:buNone/>
        <a:defRPr sz="3600" b="0" i="0" kern="1200">
          <a:solidFill>
            <a:schemeClr val="bg1"/>
          </a:solidFill>
          <a:latin typeface="Segoe UI Light" panose="020B0502040204020203" pitchFamily="34" charset="0"/>
          <a:ea typeface="+mn-ea"/>
          <a:cs typeface="Segoe UI Light" panose="020B05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7392">
          <p15:clr>
            <a:srgbClr val="5ACBF0"/>
          </p15:clr>
        </p15:guide>
        <p15:guide id="5" orient="horz" pos="432">
          <p15:clr>
            <a:srgbClr val="5ACBF0"/>
          </p15:clr>
        </p15:guide>
        <p15:guide id="6" orient="horz" pos="3744">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685800"/>
            <a:ext cx="7658101" cy="4894867"/>
          </a:xfrm>
          <a:prstGeom prst="rect">
            <a:avLst/>
          </a:prstGeom>
        </p:spPr>
        <p:txBody>
          <a:bodyPr vert="horz" lIns="0" tIns="0" rIns="0" bIns="0" rtlCol="0" anchor="ctr" anchorCtr="0">
            <a:normAutofit/>
          </a:bodyPr>
          <a:lstStyle/>
          <a:p>
            <a:r>
              <a:rPr lang="en-US" dirty="0"/>
              <a:t>Click to edit Master title style</a:t>
            </a:r>
          </a:p>
        </p:txBody>
      </p:sp>
      <p:pic>
        <p:nvPicPr>
          <p:cNvPr id="4" name="Picture 3">
            <a:extLst>
              <a:ext uri="{FF2B5EF4-FFF2-40B4-BE49-F238E27FC236}">
                <a16:creationId xmlns:a16="http://schemas.microsoft.com/office/drawing/2014/main" id="{D430D5C7-1399-151F-5A31-A600BA0B0653}"/>
              </a:ext>
            </a:extLst>
          </p:cNvPr>
          <p:cNvPicPr>
            <a:picLocks noChangeAspect="1"/>
          </p:cNvPicPr>
          <p:nvPr userDrawn="1"/>
        </p:nvPicPr>
        <p:blipFill>
          <a:blip r:embed="rId3"/>
          <a:srcRect/>
          <a:stretch/>
        </p:blipFill>
        <p:spPr>
          <a:xfrm>
            <a:off x="457201" y="5943600"/>
            <a:ext cx="1463038" cy="681848"/>
          </a:xfrm>
          <a:prstGeom prst="rect">
            <a:avLst/>
          </a:prstGeom>
        </p:spPr>
      </p:pic>
      <p:pic>
        <p:nvPicPr>
          <p:cNvPr id="6" name="Picture 5" descr="Icon&#10;&#10;Description automatically generated">
            <a:extLst>
              <a:ext uri="{FF2B5EF4-FFF2-40B4-BE49-F238E27FC236}">
                <a16:creationId xmlns:a16="http://schemas.microsoft.com/office/drawing/2014/main" id="{18771DD3-1FA8-4BE5-5920-A45315AD6BCC}"/>
              </a:ext>
            </a:extLst>
          </p:cNvPr>
          <p:cNvPicPr>
            <a:picLocks noChangeAspect="1"/>
          </p:cNvPicPr>
          <p:nvPr userDrawn="1"/>
        </p:nvPicPr>
        <p:blipFill>
          <a:blip r:embed="rId4">
            <a:alphaModFix/>
          </a:blip>
          <a:stretch>
            <a:fillRect/>
          </a:stretch>
        </p:blipFill>
        <p:spPr>
          <a:xfrm>
            <a:off x="8115300" y="685800"/>
            <a:ext cx="3459418" cy="6172200"/>
          </a:xfrm>
          <a:prstGeom prst="rect">
            <a:avLst/>
          </a:prstGeom>
        </p:spPr>
      </p:pic>
      <p:sp>
        <p:nvSpPr>
          <p:cNvPr id="5" name="TextBox 4">
            <a:extLst>
              <a:ext uri="{FF2B5EF4-FFF2-40B4-BE49-F238E27FC236}">
                <a16:creationId xmlns:a16="http://schemas.microsoft.com/office/drawing/2014/main" id="{E9D2894A-0BF9-99BA-3746-DD94B887FF7E}"/>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solidFill>
                  <a:schemeClr val="tx1"/>
                </a:solidFill>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490128076"/>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8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7392">
          <p15:clr>
            <a:srgbClr val="5ACBF0"/>
          </p15:clr>
        </p15:guide>
        <p15:guide id="5" orient="horz" pos="432">
          <p15:clr>
            <a:srgbClr val="5ACBF0"/>
          </p15:clr>
        </p15:guide>
        <p15:guide id="6" orient="horz" pos="3744">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685800"/>
            <a:ext cx="7658101" cy="4894867"/>
          </a:xfrm>
          <a:prstGeom prst="rect">
            <a:avLst/>
          </a:prstGeom>
        </p:spPr>
        <p:txBody>
          <a:bodyPr vert="horz" lIns="0" tIns="0" rIns="0" bIns="0" rtlCol="0" anchor="ctr" anchorCtr="0">
            <a:normAutofit/>
          </a:bodyPr>
          <a:lstStyle/>
          <a:p>
            <a:r>
              <a:rPr lang="en-US" dirty="0"/>
              <a:t>Click to edit Master title style</a:t>
            </a:r>
          </a:p>
        </p:txBody>
      </p:sp>
      <p:pic>
        <p:nvPicPr>
          <p:cNvPr id="4" name="Picture 3">
            <a:extLst>
              <a:ext uri="{FF2B5EF4-FFF2-40B4-BE49-F238E27FC236}">
                <a16:creationId xmlns:a16="http://schemas.microsoft.com/office/drawing/2014/main" id="{D430D5C7-1399-151F-5A31-A600BA0B0653}"/>
              </a:ext>
            </a:extLst>
          </p:cNvPr>
          <p:cNvPicPr>
            <a:picLocks noChangeAspect="1"/>
          </p:cNvPicPr>
          <p:nvPr userDrawn="1"/>
        </p:nvPicPr>
        <p:blipFill>
          <a:blip r:embed="rId3"/>
          <a:srcRect/>
          <a:stretch/>
        </p:blipFill>
        <p:spPr>
          <a:xfrm>
            <a:off x="457201" y="5943600"/>
            <a:ext cx="1463038" cy="681847"/>
          </a:xfrm>
          <a:prstGeom prst="rect">
            <a:avLst/>
          </a:prstGeom>
        </p:spPr>
      </p:pic>
      <p:pic>
        <p:nvPicPr>
          <p:cNvPr id="6" name="Picture 5" descr="Icon&#10;&#10;Description automatically generated">
            <a:extLst>
              <a:ext uri="{FF2B5EF4-FFF2-40B4-BE49-F238E27FC236}">
                <a16:creationId xmlns:a16="http://schemas.microsoft.com/office/drawing/2014/main" id="{18771DD3-1FA8-4BE5-5920-A45315AD6BCC}"/>
              </a:ext>
            </a:extLst>
          </p:cNvPr>
          <p:cNvPicPr>
            <a:picLocks noChangeAspect="1"/>
          </p:cNvPicPr>
          <p:nvPr userDrawn="1"/>
        </p:nvPicPr>
        <p:blipFill>
          <a:blip r:embed="rId4">
            <a:alphaModFix/>
          </a:blip>
          <a:stretch>
            <a:fillRect/>
          </a:stretch>
        </p:blipFill>
        <p:spPr>
          <a:xfrm>
            <a:off x="8115300" y="685800"/>
            <a:ext cx="3459418" cy="6172200"/>
          </a:xfrm>
          <a:prstGeom prst="rect">
            <a:avLst/>
          </a:prstGeom>
        </p:spPr>
      </p:pic>
      <p:sp>
        <p:nvSpPr>
          <p:cNvPr id="5" name="TextBox 4">
            <a:extLst>
              <a:ext uri="{FF2B5EF4-FFF2-40B4-BE49-F238E27FC236}">
                <a16:creationId xmlns:a16="http://schemas.microsoft.com/office/drawing/2014/main" id="{E9D2894A-0BF9-99BA-3746-DD94B887FF7E}"/>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solidFill>
                  <a:schemeClr val="tx1"/>
                </a:solidFill>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2375106874"/>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8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7392">
          <p15:clr>
            <a:srgbClr val="5ACBF0"/>
          </p15:clr>
        </p15:guide>
        <p15:guide id="5" orient="horz" pos="432">
          <p15:clr>
            <a:srgbClr val="5ACBF0"/>
          </p15:clr>
        </p15:guide>
        <p15:guide id="6" orient="horz" pos="3744">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8771DD3-1FA8-4BE5-5920-A45315AD6BCC}"/>
              </a:ext>
            </a:extLst>
          </p:cNvPr>
          <p:cNvPicPr>
            <a:picLocks noChangeAspect="1"/>
          </p:cNvPicPr>
          <p:nvPr userDrawn="1"/>
        </p:nvPicPr>
        <p:blipFill>
          <a:blip r:embed="rId5">
            <a:alphaModFix amt="15000"/>
          </a:blip>
          <a:stretch>
            <a:fillRect/>
          </a:stretch>
        </p:blipFill>
        <p:spPr>
          <a:xfrm>
            <a:off x="8115300" y="685800"/>
            <a:ext cx="3459418" cy="6172200"/>
          </a:xfrm>
          <a:prstGeom prst="rect">
            <a:avLst/>
          </a:prstGeom>
        </p:spPr>
      </p:pic>
      <p:pic>
        <p:nvPicPr>
          <p:cNvPr id="4" name="Picture 3">
            <a:extLst>
              <a:ext uri="{FF2B5EF4-FFF2-40B4-BE49-F238E27FC236}">
                <a16:creationId xmlns:a16="http://schemas.microsoft.com/office/drawing/2014/main" id="{D430D5C7-1399-151F-5A31-A600BA0B0653}"/>
              </a:ext>
            </a:extLst>
          </p:cNvPr>
          <p:cNvPicPr>
            <a:picLocks noChangeAspect="1"/>
          </p:cNvPicPr>
          <p:nvPr userDrawn="1"/>
        </p:nvPicPr>
        <p:blipFill>
          <a:blip r:embed="rId6"/>
          <a:srcRect/>
          <a:stretch/>
        </p:blipFill>
        <p:spPr>
          <a:xfrm>
            <a:off x="457201" y="5943600"/>
            <a:ext cx="1463038" cy="681848"/>
          </a:xfrm>
          <a:prstGeom prst="rect">
            <a:avLst/>
          </a:prstGeom>
        </p:spPr>
      </p:pic>
      <p:sp>
        <p:nvSpPr>
          <p:cNvPr id="5" name="TextBox 4">
            <a:extLst>
              <a:ext uri="{FF2B5EF4-FFF2-40B4-BE49-F238E27FC236}">
                <a16:creationId xmlns:a16="http://schemas.microsoft.com/office/drawing/2014/main" id="{E9D2894A-0BF9-99BA-3746-DD94B887FF7E}"/>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solidFill>
                  <a:schemeClr val="bg1"/>
                </a:solidFill>
                <a:latin typeface="Segoe UI Light" panose="020F0302020204030204" pitchFamily="34" charset="0"/>
                <a:cs typeface="Segoe UI Light" panose="020F0302020204030204" pitchFamily="34" charset="0"/>
              </a:rPr>
              <a:t>An Initiative of Connecticut Community Care</a:t>
            </a:r>
          </a:p>
        </p:txBody>
      </p:sp>
    </p:spTree>
    <p:extLst>
      <p:ext uri="{BB962C8B-B14F-4D97-AF65-F5344CB8AC3E}">
        <p14:creationId xmlns:p14="http://schemas.microsoft.com/office/powerpoint/2010/main" val="13331706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Lst>
  <p:txStyles>
    <p:titleStyle>
      <a:lvl1pPr algn="l" defTabSz="914400" rtl="0" eaLnBrk="1" latinLnBrk="0" hangingPunct="1">
        <a:lnSpc>
          <a:spcPct val="90000"/>
        </a:lnSpc>
        <a:spcBef>
          <a:spcPts val="1800"/>
        </a:spcBef>
        <a:buNone/>
        <a:defRPr sz="3600" kern="1200">
          <a:solidFill>
            <a:schemeClr val="bg1"/>
          </a:solidFill>
          <a:latin typeface="+mj-lt"/>
          <a:ea typeface="+mj-ea"/>
          <a:cs typeface="+mj-cs"/>
        </a:defRPr>
      </a:lvl1pPr>
    </p:titleStyle>
    <p:bodyStyle>
      <a:lvl1pPr marL="0" indent="0" algn="l" defTabSz="914400" rtl="0" eaLnBrk="1" latinLnBrk="0" hangingPunct="1">
        <a:lnSpc>
          <a:spcPct val="95000"/>
        </a:lnSpc>
        <a:spcBef>
          <a:spcPts val="1800"/>
        </a:spcBef>
        <a:buFont typeface="Arial" panose="020B0604020202020204" pitchFamily="34" charset="0"/>
        <a:buNone/>
        <a:defRPr sz="3600" b="0" i="0" kern="1200">
          <a:solidFill>
            <a:schemeClr val="bg1"/>
          </a:solidFill>
          <a:latin typeface="Segoe UI Light" panose="020B0502040204020203" pitchFamily="34" charset="0"/>
          <a:ea typeface="+mn-ea"/>
          <a:cs typeface="Segoe UI Light" panose="020B05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7392">
          <p15:clr>
            <a:srgbClr val="5ACBF0"/>
          </p15:clr>
        </p15:guide>
        <p15:guide id="5" orient="horz" pos="432">
          <p15:clr>
            <a:srgbClr val="5ACBF0"/>
          </p15:clr>
        </p15:guide>
        <p15:guide id="6" orient="horz" pos="3744">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685800"/>
            <a:ext cx="11277601" cy="903767"/>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8" name="Picture 7">
            <a:extLst>
              <a:ext uri="{FF2B5EF4-FFF2-40B4-BE49-F238E27FC236}">
                <a16:creationId xmlns:a16="http://schemas.microsoft.com/office/drawing/2014/main" id="{003DE859-A10C-FF57-40BA-D3020367E760}"/>
              </a:ext>
            </a:extLst>
          </p:cNvPr>
          <p:cNvPicPr>
            <a:picLocks noChangeAspect="1"/>
          </p:cNvPicPr>
          <p:nvPr userDrawn="1"/>
        </p:nvPicPr>
        <p:blipFill>
          <a:blip r:embed="rId36"/>
          <a:srcRect/>
          <a:stretch/>
        </p:blipFill>
        <p:spPr>
          <a:xfrm>
            <a:off x="457200" y="5943600"/>
            <a:ext cx="1463040" cy="681848"/>
          </a:xfrm>
          <a:prstGeom prst="rect">
            <a:avLst/>
          </a:prstGeom>
        </p:spPr>
      </p:pic>
      <p:sp>
        <p:nvSpPr>
          <p:cNvPr id="11" name="TextBox 10">
            <a:extLst>
              <a:ext uri="{FF2B5EF4-FFF2-40B4-BE49-F238E27FC236}">
                <a16:creationId xmlns:a16="http://schemas.microsoft.com/office/drawing/2014/main" id="{1CEE0A3B-AD24-FCE1-B785-52AC7A754D45}"/>
              </a:ext>
            </a:extLst>
          </p:cNvPr>
          <p:cNvSpPr txBox="1"/>
          <p:nvPr userDrawn="1"/>
        </p:nvSpPr>
        <p:spPr>
          <a:xfrm>
            <a:off x="9281653" y="6221360"/>
            <a:ext cx="2542684" cy="246221"/>
          </a:xfrm>
          <a:prstGeom prst="rect">
            <a:avLst/>
          </a:prstGeom>
          <a:noFill/>
        </p:spPr>
        <p:txBody>
          <a:bodyPr wrap="none" rtlCol="0">
            <a:spAutoFit/>
          </a:bodyPr>
          <a:lstStyle/>
          <a:p>
            <a:r>
              <a:rPr lang="en-US" sz="1000" b="0" i="1" dirty="0">
                <a:latin typeface="Segoe UI Light" panose="020F0302020204030204" pitchFamily="34" charset="0"/>
                <a:cs typeface="Segoe UI Light" panose="020F0302020204030204" pitchFamily="34" charset="0"/>
              </a:rPr>
              <a:t>An Initiative of Connecticut Community Care</a:t>
            </a:r>
          </a:p>
        </p:txBody>
      </p:sp>
      <p:sp>
        <p:nvSpPr>
          <p:cNvPr id="3" name="Text Placeholder 2">
            <a:extLst>
              <a:ext uri="{FF2B5EF4-FFF2-40B4-BE49-F238E27FC236}">
                <a16:creationId xmlns:a16="http://schemas.microsoft.com/office/drawing/2014/main" id="{AFC742CE-A7A5-A0CA-EFD5-393F7F57DB19}"/>
              </a:ext>
            </a:extLst>
          </p:cNvPr>
          <p:cNvSpPr>
            <a:spLocks noGrp="1"/>
          </p:cNvSpPr>
          <p:nvPr>
            <p:ph type="body" idx="1"/>
          </p:nvPr>
        </p:nvSpPr>
        <p:spPr>
          <a:xfrm>
            <a:off x="457200" y="2057400"/>
            <a:ext cx="11277600" cy="36607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959147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8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7392">
          <p15:clr>
            <a:srgbClr val="5ACBF0"/>
          </p15:clr>
        </p15:guide>
        <p15:guide id="5" orient="horz" pos="432">
          <p15:clr>
            <a:srgbClr val="5ACBF0"/>
          </p15:clr>
        </p15:guide>
        <p15:guide id="6" orient="horz" pos="3744">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aarpinternational.org/resources/healthy-aging/national-plans"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7.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1312-69AC-C4A5-36F3-CA6A9B9383F1}"/>
              </a:ext>
            </a:extLst>
          </p:cNvPr>
          <p:cNvSpPr>
            <a:spLocks noGrp="1"/>
          </p:cNvSpPr>
          <p:nvPr>
            <p:ph type="title"/>
          </p:nvPr>
        </p:nvSpPr>
        <p:spPr>
          <a:xfrm>
            <a:off x="435934" y="954189"/>
            <a:ext cx="6443331" cy="2639506"/>
          </a:xfrm>
        </p:spPr>
        <p:txBody>
          <a:bodyPr/>
          <a:lstStyle/>
          <a:p>
            <a:r>
              <a:rPr lang="en-US" sz="5000" dirty="0"/>
              <a:t>Developing a Multisector Plan for Aging and Disability</a:t>
            </a:r>
          </a:p>
        </p:txBody>
      </p:sp>
      <p:sp>
        <p:nvSpPr>
          <p:cNvPr id="3" name="Text Placeholder 2">
            <a:extLst>
              <a:ext uri="{FF2B5EF4-FFF2-40B4-BE49-F238E27FC236}">
                <a16:creationId xmlns:a16="http://schemas.microsoft.com/office/drawing/2014/main" id="{9615FE6E-7244-9502-F1FF-45C1E07A3696}"/>
              </a:ext>
            </a:extLst>
          </p:cNvPr>
          <p:cNvSpPr>
            <a:spLocks noGrp="1"/>
          </p:cNvSpPr>
          <p:nvPr>
            <p:ph type="body" sz="quarter" idx="11"/>
          </p:nvPr>
        </p:nvSpPr>
        <p:spPr>
          <a:xfrm>
            <a:off x="435935" y="3997362"/>
            <a:ext cx="6951663" cy="641350"/>
          </a:xfrm>
        </p:spPr>
        <p:txBody>
          <a:bodyPr/>
          <a:lstStyle/>
          <a:p>
            <a:r>
              <a:rPr lang="en-US" dirty="0"/>
              <a:t>Long-term Care Committee</a:t>
            </a:r>
          </a:p>
          <a:p>
            <a:r>
              <a:rPr lang="en-US" dirty="0"/>
              <a:t>December 12, 2023</a:t>
            </a:r>
          </a:p>
        </p:txBody>
      </p:sp>
    </p:spTree>
    <p:extLst>
      <p:ext uri="{BB962C8B-B14F-4D97-AF65-F5344CB8AC3E}">
        <p14:creationId xmlns:p14="http://schemas.microsoft.com/office/powerpoint/2010/main" val="344655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313C-8AB5-0F9A-2346-BE0905A08F29}"/>
              </a:ext>
            </a:extLst>
          </p:cNvPr>
          <p:cNvSpPr>
            <a:spLocks noGrp="1"/>
          </p:cNvSpPr>
          <p:nvPr>
            <p:ph type="title"/>
          </p:nvPr>
        </p:nvSpPr>
        <p:spPr/>
        <p:txBody>
          <a:bodyPr/>
          <a:lstStyle/>
          <a:p>
            <a:r>
              <a:rPr lang="en-US" dirty="0"/>
              <a:t>2023 Representation in Nomination Slate</a:t>
            </a:r>
          </a:p>
        </p:txBody>
      </p:sp>
      <p:sp>
        <p:nvSpPr>
          <p:cNvPr id="4" name="Round Diagonal Corner Rectangle 3">
            <a:extLst>
              <a:ext uri="{FF2B5EF4-FFF2-40B4-BE49-F238E27FC236}">
                <a16:creationId xmlns:a16="http://schemas.microsoft.com/office/drawing/2014/main" id="{00789B4B-7C77-0F4F-1A9B-77DB3D8341DF}"/>
              </a:ext>
            </a:extLst>
          </p:cNvPr>
          <p:cNvSpPr/>
          <p:nvPr/>
        </p:nvSpPr>
        <p:spPr>
          <a:xfrm>
            <a:off x="133991" y="1766155"/>
            <a:ext cx="11841131" cy="4054353"/>
          </a:xfrm>
          <a:prstGeom prst="round2DiagRect">
            <a:avLst>
              <a:gd name="adj1" fmla="val 0"/>
              <a:gd name="adj2" fmla="val 16670"/>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5" name="Straight Connector 4">
            <a:extLst>
              <a:ext uri="{FF2B5EF4-FFF2-40B4-BE49-F238E27FC236}">
                <a16:creationId xmlns:a16="http://schemas.microsoft.com/office/drawing/2014/main" id="{D1260BE3-A4F0-222C-E641-3F06054BF670}"/>
              </a:ext>
            </a:extLst>
          </p:cNvPr>
          <p:cNvSpPr/>
          <p:nvPr/>
        </p:nvSpPr>
        <p:spPr>
          <a:xfrm>
            <a:off x="5566932" y="1979895"/>
            <a:ext cx="7391" cy="3612013"/>
          </a:xfrm>
          <a:prstGeom prst="line">
            <a:avLst/>
          </a:prstGeom>
        </p:spPr>
        <p:style>
          <a:lnRef idx="2">
            <a:schemeClr val="accent5">
              <a:tint val="5000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 name="Group 5">
            <a:extLst>
              <a:ext uri="{FF2B5EF4-FFF2-40B4-BE49-F238E27FC236}">
                <a16:creationId xmlns:a16="http://schemas.microsoft.com/office/drawing/2014/main" id="{F26E03D8-34E6-7F5E-C421-CDB08969EF71}"/>
              </a:ext>
            </a:extLst>
          </p:cNvPr>
          <p:cNvGrpSpPr/>
          <p:nvPr/>
        </p:nvGrpSpPr>
        <p:grpSpPr>
          <a:xfrm>
            <a:off x="457199" y="1915204"/>
            <a:ext cx="5269775" cy="3612013"/>
            <a:chOff x="1305891" y="911192"/>
            <a:chExt cx="3087409" cy="2404028"/>
          </a:xfrm>
        </p:grpSpPr>
        <p:sp>
          <p:nvSpPr>
            <p:cNvPr id="10" name="Rectangle 9">
              <a:extLst>
                <a:ext uri="{FF2B5EF4-FFF2-40B4-BE49-F238E27FC236}">
                  <a16:creationId xmlns:a16="http://schemas.microsoft.com/office/drawing/2014/main" id="{EF64C375-05B6-85F4-2463-6D64D410B1C1}"/>
                </a:ext>
              </a:extLst>
            </p:cNvPr>
            <p:cNvSpPr/>
            <p:nvPr/>
          </p:nvSpPr>
          <p:spPr>
            <a:xfrm>
              <a:off x="1305891" y="911192"/>
              <a:ext cx="3087409" cy="240402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5EE1D39C-C794-11D2-178B-8EB25E39DF70}"/>
                </a:ext>
              </a:extLst>
            </p:cNvPr>
            <p:cNvSpPr txBox="1"/>
            <p:nvPr/>
          </p:nvSpPr>
          <p:spPr>
            <a:xfrm>
              <a:off x="1305891" y="911192"/>
              <a:ext cx="3087409" cy="240402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Local and Regional Government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City of Manchester – Social Services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City of New Haven – Disability Services</a:t>
              </a:r>
            </a:p>
            <a:p>
              <a:pPr marL="0" marR="0">
                <a:spcBef>
                  <a:spcPts val="0"/>
                </a:spcBef>
                <a:spcAft>
                  <a:spcPts val="0"/>
                </a:spcAft>
              </a:pPr>
              <a:r>
                <a:rPr lang="en-US" dirty="0">
                  <a:latin typeface="Calibri" panose="020F0502020204030204" pitchFamily="34" charset="0"/>
                  <a:ea typeface="DengXian" panose="02010600030101010101" pitchFamily="2" charset="-122"/>
                  <a:cs typeface="Times New Roman" panose="02020603050405020304" pitchFamily="18" charset="0"/>
                </a:rPr>
                <a:t>Town of Newington </a:t>
              </a:r>
              <a:r>
                <a:rPr lang="en-US" sz="1800" dirty="0">
                  <a:effectLst/>
                  <a:latin typeface="Calibri" panose="020F0502020204030204" pitchFamily="34" charset="0"/>
                  <a:ea typeface="DengXian" panose="02010600030101010101" pitchFamily="2" charset="-122"/>
                  <a:cs typeface="Times New Roman" panose="02020603050405020304" pitchFamily="18" charset="0"/>
                </a:rPr>
                <a:t>– Parks and Recreation</a:t>
              </a:r>
            </a:p>
            <a:p>
              <a:pPr marL="0" marR="0">
                <a:spcBef>
                  <a:spcPts val="0"/>
                </a:spcBef>
                <a:spcAft>
                  <a:spcPts val="0"/>
                </a:spcAft>
              </a:pPr>
              <a:r>
                <a:rPr lang="en-US" dirty="0">
                  <a:latin typeface="Calibri" panose="020F0502020204030204" pitchFamily="34" charset="0"/>
                  <a:ea typeface="DengXian" panose="02010600030101010101" pitchFamily="2" charset="-122"/>
                  <a:cs typeface="Times New Roman" panose="02020603050405020304" pitchFamily="18" charset="0"/>
                </a:rPr>
                <a:t>Town of Woodbury </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r>
                <a:rPr lang="en-US" dirty="0">
                  <a:latin typeface="Calibri" panose="020F0502020204030204" pitchFamily="34" charset="0"/>
                  <a:ea typeface="DengXian" panose="02010600030101010101" pitchFamily="2" charset="-122"/>
                  <a:cs typeface="Times New Roman" panose="02020603050405020304" pitchFamily="18" charset="0"/>
                </a:rPr>
                <a:t> Senior Services</a:t>
              </a:r>
            </a:p>
            <a:p>
              <a:pPr marL="0" marR="0">
                <a:spcBef>
                  <a:spcPts val="0"/>
                </a:spcBef>
                <a:spcAft>
                  <a:spcPts val="0"/>
                </a:spcAft>
              </a:pPr>
              <a:r>
                <a:rPr lang="en-US" dirty="0">
                  <a:latin typeface="Calibri" panose="020F0502020204030204" pitchFamily="34" charset="0"/>
                  <a:ea typeface="DengXian" panose="02010600030101010101" pitchFamily="2" charset="-122"/>
                  <a:cs typeface="Times New Roman" panose="02020603050405020304" pitchFamily="18" charset="0"/>
                </a:rPr>
                <a:t>Northwest Hills Council of Governments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State Government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600" dirty="0">
                  <a:effectLst/>
                  <a:latin typeface="Calibri" panose="020F0502020204030204" pitchFamily="34" charset="0"/>
                  <a:ea typeface="DengXian" panose="02010600030101010101" pitchFamily="2" charset="-122"/>
                  <a:cs typeface="Times New Roman" panose="02020603050405020304" pitchFamily="18" charset="0"/>
                </a:rPr>
                <a:t>Connecticut Department of Aging and Disability Services</a:t>
              </a:r>
            </a:p>
            <a:p>
              <a:pPr marL="0" marR="0">
                <a:spcBef>
                  <a:spcPts val="0"/>
                </a:spcBef>
                <a:spcAft>
                  <a:spcPts val="0"/>
                </a:spcAft>
              </a:pPr>
              <a:r>
                <a:rPr lang="en-US" sz="1600" dirty="0">
                  <a:effectLst/>
                  <a:latin typeface="Calibri" panose="020F0502020204030204" pitchFamily="34" charset="0"/>
                  <a:ea typeface="DengXian" panose="02010600030101010101" pitchFamily="2" charset="-122"/>
                  <a:cs typeface="Times New Roman" panose="02020603050405020304" pitchFamily="18" charset="0"/>
                </a:rPr>
                <a:t>Commission on Women, Children, Seniors, Equity and Opportunity</a:t>
              </a:r>
              <a:endParaRPr lang="en-US" dirty="0">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600" dirty="0">
                  <a:latin typeface="Calibri" panose="020F0502020204030204" pitchFamily="34" charset="0"/>
                  <a:ea typeface="DengXian" panose="02010600030101010101" pitchFamily="2" charset="-122"/>
                  <a:cs typeface="Times New Roman" panose="02020603050405020304" pitchFamily="18" charset="0"/>
                </a:rPr>
                <a:t>Connecticut Office of Policy and Management, Intergovernmental Policy and Planning Division</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p:txBody>
        </p:sp>
      </p:grpSp>
      <p:grpSp>
        <p:nvGrpSpPr>
          <p:cNvPr id="7" name="Group 6">
            <a:extLst>
              <a:ext uri="{FF2B5EF4-FFF2-40B4-BE49-F238E27FC236}">
                <a16:creationId xmlns:a16="http://schemas.microsoft.com/office/drawing/2014/main" id="{207534B4-3462-B3C2-A42D-D6FB84D92089}"/>
              </a:ext>
            </a:extLst>
          </p:cNvPr>
          <p:cNvGrpSpPr/>
          <p:nvPr/>
        </p:nvGrpSpPr>
        <p:grpSpPr>
          <a:xfrm>
            <a:off x="6050182" y="1927141"/>
            <a:ext cx="5137568" cy="3746072"/>
            <a:chOff x="4778907" y="944439"/>
            <a:chExt cx="2906086" cy="4720708"/>
          </a:xfrm>
        </p:grpSpPr>
        <p:sp>
          <p:nvSpPr>
            <p:cNvPr id="8" name="Rectangle 7">
              <a:extLst>
                <a:ext uri="{FF2B5EF4-FFF2-40B4-BE49-F238E27FC236}">
                  <a16:creationId xmlns:a16="http://schemas.microsoft.com/office/drawing/2014/main" id="{CAC55BAB-EE24-F75E-048B-882DDCD57611}"/>
                </a:ext>
              </a:extLst>
            </p:cNvPr>
            <p:cNvSpPr/>
            <p:nvPr/>
          </p:nvSpPr>
          <p:spPr>
            <a:xfrm>
              <a:off x="4778907" y="944439"/>
              <a:ext cx="2906086" cy="240402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077BD075-85EC-6331-B07D-D25A86495F80}"/>
                </a:ext>
              </a:extLst>
            </p:cNvPr>
            <p:cNvSpPr txBox="1"/>
            <p:nvPr/>
          </p:nvSpPr>
          <p:spPr>
            <a:xfrm>
              <a:off x="4778907" y="944439"/>
              <a:ext cx="2906086" cy="472070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Nonprofit, Academic and Philanthropy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AARP Connecticut</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Aging CT</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Alzheimer’s Association of Connecticut</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Centers for Housing Opportunity</a:t>
              </a: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Connecticut Health Foundation</a:t>
              </a:r>
            </a:p>
            <a:p>
              <a:r>
                <a:rPr lang="en-US" dirty="0">
                  <a:latin typeface="Calibri" panose="020F0502020204030204" pitchFamily="34" charset="0"/>
                  <a:ea typeface="DengXian" panose="02010600030101010101" pitchFamily="2" charset="-122"/>
                  <a:cs typeface="Times New Roman" panose="02020603050405020304" pitchFamily="18" charset="0"/>
                </a:rPr>
                <a:t>Connecticut State Independent Living Council</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Health Equity Solutions</a:t>
              </a:r>
            </a:p>
            <a:p>
              <a:pPr marL="0" marR="0">
                <a:spcBef>
                  <a:spcPts val="0"/>
                </a:spcBef>
                <a:spcAft>
                  <a:spcPts val="0"/>
                </a:spcAft>
              </a:pPr>
              <a:r>
                <a:rPr lang="en-US" dirty="0">
                  <a:latin typeface="Calibri" panose="020F0502020204030204" pitchFamily="34" charset="0"/>
                  <a:ea typeface="DengXian" panose="02010600030101010101" pitchFamily="2" charset="-122"/>
                  <a:cs typeface="Times New Roman" panose="02020603050405020304" pitchFamily="18" charset="0"/>
                </a:rPr>
                <a:t>UCONN Center on Aging</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Community Centers of Power/Grassroots Leaders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Recently retired aging services professionals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Community Leaders Fellowship alumni (2-3)</a:t>
              </a:r>
            </a:p>
          </p:txBody>
        </p:sp>
      </p:grpSp>
      <p:grpSp>
        <p:nvGrpSpPr>
          <p:cNvPr id="16" name="Group 15">
            <a:extLst>
              <a:ext uri="{FF2B5EF4-FFF2-40B4-BE49-F238E27FC236}">
                <a16:creationId xmlns:a16="http://schemas.microsoft.com/office/drawing/2014/main" id="{C42E27F1-28F0-796B-E9C7-76A3F71B81A0}"/>
              </a:ext>
            </a:extLst>
          </p:cNvPr>
          <p:cNvGrpSpPr/>
          <p:nvPr/>
        </p:nvGrpSpPr>
        <p:grpSpPr>
          <a:xfrm>
            <a:off x="457198" y="2824542"/>
            <a:ext cx="9935498" cy="2740753"/>
            <a:chOff x="457198" y="2824542"/>
            <a:chExt cx="9935498" cy="2740753"/>
          </a:xfrm>
        </p:grpSpPr>
        <p:sp>
          <p:nvSpPr>
            <p:cNvPr id="3" name="Rectangle 2">
              <a:extLst>
                <a:ext uri="{FF2B5EF4-FFF2-40B4-BE49-F238E27FC236}">
                  <a16:creationId xmlns:a16="http://schemas.microsoft.com/office/drawing/2014/main" id="{37841E35-4E54-8A9F-AAEE-3088E6CF42AD}"/>
                </a:ext>
              </a:extLst>
            </p:cNvPr>
            <p:cNvSpPr/>
            <p:nvPr/>
          </p:nvSpPr>
          <p:spPr>
            <a:xfrm>
              <a:off x="457200" y="4902226"/>
              <a:ext cx="4045848" cy="554677"/>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B0316E-7B22-9E2A-2C7C-1432A332C59E}"/>
                </a:ext>
              </a:extLst>
            </p:cNvPr>
            <p:cNvSpPr/>
            <p:nvPr/>
          </p:nvSpPr>
          <p:spPr>
            <a:xfrm>
              <a:off x="457198" y="2824542"/>
              <a:ext cx="4193460" cy="813393"/>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FE08D1-79A6-9240-CFE2-CB7590735C43}"/>
                </a:ext>
              </a:extLst>
            </p:cNvPr>
            <p:cNvSpPr/>
            <p:nvPr/>
          </p:nvSpPr>
          <p:spPr>
            <a:xfrm>
              <a:off x="6078617" y="3637936"/>
              <a:ext cx="4314079" cy="28513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56E3EE-7ECD-1AB3-662E-07B87320CE0B}"/>
                </a:ext>
              </a:extLst>
            </p:cNvPr>
            <p:cNvSpPr/>
            <p:nvPr/>
          </p:nvSpPr>
          <p:spPr>
            <a:xfrm>
              <a:off x="6078617" y="4193459"/>
              <a:ext cx="2386958" cy="28513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A2AD5B-821F-0FC3-8555-A7999D0BDA56}"/>
                </a:ext>
              </a:extLst>
            </p:cNvPr>
            <p:cNvSpPr/>
            <p:nvPr/>
          </p:nvSpPr>
          <p:spPr>
            <a:xfrm>
              <a:off x="6050181" y="5280159"/>
              <a:ext cx="4214695" cy="28513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9B2FF65-17DB-E538-FC3D-13D35E45814E}"/>
              </a:ext>
            </a:extLst>
          </p:cNvPr>
          <p:cNvSpPr txBox="1"/>
          <p:nvPr/>
        </p:nvSpPr>
        <p:spPr>
          <a:xfrm>
            <a:off x="2880852" y="6075118"/>
            <a:ext cx="5894122" cy="369332"/>
          </a:xfrm>
          <a:prstGeom prst="rect">
            <a:avLst/>
          </a:prstGeom>
          <a:noFill/>
        </p:spPr>
        <p:txBody>
          <a:bodyPr wrap="square">
            <a:spAutoFit/>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New representation on proposed nomination slate</a:t>
            </a:r>
            <a:endParaRPr lang="en-US" dirty="0"/>
          </a:p>
        </p:txBody>
      </p:sp>
      <p:sp>
        <p:nvSpPr>
          <p:cNvPr id="19" name="Rectangle 18">
            <a:extLst>
              <a:ext uri="{FF2B5EF4-FFF2-40B4-BE49-F238E27FC236}">
                <a16:creationId xmlns:a16="http://schemas.microsoft.com/office/drawing/2014/main" id="{86993AC9-12A6-3316-4945-CD3AF4415FB4}"/>
              </a:ext>
            </a:extLst>
          </p:cNvPr>
          <p:cNvSpPr/>
          <p:nvPr/>
        </p:nvSpPr>
        <p:spPr>
          <a:xfrm>
            <a:off x="2792361" y="6075118"/>
            <a:ext cx="4994787" cy="42612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0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FA68-AD07-E1B9-CB52-DA747FCEED1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33055ED-7F83-B35E-8FCE-5FE442FA4944}"/>
              </a:ext>
            </a:extLst>
          </p:cNvPr>
          <p:cNvPicPr>
            <a:picLocks noChangeAspect="1"/>
          </p:cNvPicPr>
          <p:nvPr/>
        </p:nvPicPr>
        <p:blipFill rotWithShape="1">
          <a:blip r:embed="rId3"/>
          <a:srcRect l="4282" r="5702"/>
          <a:stretch/>
        </p:blipFill>
        <p:spPr>
          <a:xfrm>
            <a:off x="1" y="-12264"/>
            <a:ext cx="12192000" cy="6870264"/>
          </a:xfrm>
          <a:prstGeom prst="rect">
            <a:avLst/>
          </a:prstGeom>
        </p:spPr>
      </p:pic>
    </p:spTree>
    <p:extLst>
      <p:ext uri="{BB962C8B-B14F-4D97-AF65-F5344CB8AC3E}">
        <p14:creationId xmlns:p14="http://schemas.microsoft.com/office/powerpoint/2010/main" val="3912904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828633-A9A4-3976-7C57-9B4A9757D08E}"/>
              </a:ext>
            </a:extLst>
          </p:cNvPr>
          <p:cNvSpPr>
            <a:spLocks noGrp="1"/>
          </p:cNvSpPr>
          <p:nvPr>
            <p:ph type="body" sz="quarter" idx="10"/>
          </p:nvPr>
        </p:nvSpPr>
        <p:spPr/>
        <p:txBody>
          <a:bodyPr/>
          <a:lstStyle/>
          <a:p>
            <a:r>
              <a:rPr lang="en-US" b="1" dirty="0"/>
              <a:t>Vision:</a:t>
            </a:r>
          </a:p>
          <a:p>
            <a:r>
              <a:rPr lang="en-US" sz="2400" dirty="0"/>
              <a:t>Connecticut communities where we all thrive as we grow up and grow older.</a:t>
            </a:r>
          </a:p>
          <a:p>
            <a:endParaRPr lang="en-US" sz="2400" dirty="0"/>
          </a:p>
          <a:p>
            <a:r>
              <a:rPr lang="en-US" b="1" dirty="0"/>
              <a:t>Mission:</a:t>
            </a:r>
          </a:p>
          <a:p>
            <a:r>
              <a:rPr lang="en-US" sz="2400" dirty="0"/>
              <a:t>The Connecticut Age Well Collaborative is a statewide, cross-sector initiative, implementing the state’s statutory livable communities initiative to foster aging, dementia and disability-inclusive communities.</a:t>
            </a:r>
          </a:p>
          <a:p>
            <a:endParaRPr lang="en-US" sz="2400" dirty="0"/>
          </a:p>
        </p:txBody>
      </p:sp>
    </p:spTree>
    <p:extLst>
      <p:ext uri="{BB962C8B-B14F-4D97-AF65-F5344CB8AC3E}">
        <p14:creationId xmlns:p14="http://schemas.microsoft.com/office/powerpoint/2010/main" val="419702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4C92-FBF2-C58A-85D5-D4BD6B3F6CE2}"/>
              </a:ext>
            </a:extLst>
          </p:cNvPr>
          <p:cNvSpPr>
            <a:spLocks noGrp="1"/>
          </p:cNvSpPr>
          <p:nvPr>
            <p:ph type="title"/>
          </p:nvPr>
        </p:nvSpPr>
        <p:spPr/>
        <p:txBody>
          <a:bodyPr/>
          <a:lstStyle/>
          <a:p>
            <a:r>
              <a:rPr lang="en-US" dirty="0"/>
              <a:t>World Health Organization Framework</a:t>
            </a:r>
          </a:p>
        </p:txBody>
      </p:sp>
      <p:pic>
        <p:nvPicPr>
          <p:cNvPr id="4" name="Picture 3">
            <a:extLst>
              <a:ext uri="{FF2B5EF4-FFF2-40B4-BE49-F238E27FC236}">
                <a16:creationId xmlns:a16="http://schemas.microsoft.com/office/drawing/2014/main" id="{3B11AB1D-A13C-8600-C824-C86AB509B2D4}"/>
              </a:ext>
            </a:extLst>
          </p:cNvPr>
          <p:cNvPicPr>
            <a:picLocks noChangeAspect="1"/>
          </p:cNvPicPr>
          <p:nvPr/>
        </p:nvPicPr>
        <p:blipFill rotWithShape="1">
          <a:blip r:embed="rId2"/>
          <a:srcRect l="24779" t="14603" r="26807" b="39683"/>
          <a:stretch/>
        </p:blipFill>
        <p:spPr>
          <a:xfrm>
            <a:off x="2663369" y="1803071"/>
            <a:ext cx="7010401" cy="4137285"/>
          </a:xfrm>
          <a:prstGeom prst="rect">
            <a:avLst/>
          </a:prstGeom>
        </p:spPr>
      </p:pic>
      <p:pic>
        <p:nvPicPr>
          <p:cNvPr id="5" name="Picture 4">
            <a:extLst>
              <a:ext uri="{FF2B5EF4-FFF2-40B4-BE49-F238E27FC236}">
                <a16:creationId xmlns:a16="http://schemas.microsoft.com/office/drawing/2014/main" id="{72C0B986-064D-B06C-FAB4-C7F296645DAF}"/>
              </a:ext>
            </a:extLst>
          </p:cNvPr>
          <p:cNvPicPr>
            <a:picLocks noChangeAspect="1"/>
          </p:cNvPicPr>
          <p:nvPr/>
        </p:nvPicPr>
        <p:blipFill rotWithShape="1">
          <a:blip r:embed="rId2"/>
          <a:srcRect l="24679" t="64639" r="58782" b="13768"/>
          <a:stretch/>
        </p:blipFill>
        <p:spPr>
          <a:xfrm>
            <a:off x="9768114" y="1817584"/>
            <a:ext cx="2394858" cy="1954257"/>
          </a:xfrm>
          <a:prstGeom prst="rect">
            <a:avLst/>
          </a:prstGeom>
        </p:spPr>
      </p:pic>
      <p:pic>
        <p:nvPicPr>
          <p:cNvPr id="6" name="Picture 5">
            <a:extLst>
              <a:ext uri="{FF2B5EF4-FFF2-40B4-BE49-F238E27FC236}">
                <a16:creationId xmlns:a16="http://schemas.microsoft.com/office/drawing/2014/main" id="{43A7FE06-452D-3EF3-FE61-CBCB737C77F8}"/>
              </a:ext>
            </a:extLst>
          </p:cNvPr>
          <p:cNvPicPr>
            <a:picLocks noChangeAspect="1"/>
          </p:cNvPicPr>
          <p:nvPr/>
        </p:nvPicPr>
        <p:blipFill rotWithShape="1">
          <a:blip r:embed="rId2"/>
          <a:srcRect l="41218" t="65023" r="42243" b="13384"/>
          <a:stretch/>
        </p:blipFill>
        <p:spPr>
          <a:xfrm>
            <a:off x="9797142" y="4119153"/>
            <a:ext cx="2394858" cy="1954257"/>
          </a:xfrm>
          <a:prstGeom prst="rect">
            <a:avLst/>
          </a:prstGeom>
        </p:spPr>
      </p:pic>
      <p:pic>
        <p:nvPicPr>
          <p:cNvPr id="7" name="Picture 6">
            <a:extLst>
              <a:ext uri="{FF2B5EF4-FFF2-40B4-BE49-F238E27FC236}">
                <a16:creationId xmlns:a16="http://schemas.microsoft.com/office/drawing/2014/main" id="{300F4CC8-41FA-4FED-858E-A7AA6195597B}"/>
              </a:ext>
            </a:extLst>
          </p:cNvPr>
          <p:cNvPicPr>
            <a:picLocks noChangeAspect="1"/>
          </p:cNvPicPr>
          <p:nvPr/>
        </p:nvPicPr>
        <p:blipFill rotWithShape="1">
          <a:blip r:embed="rId3"/>
          <a:srcRect l="25132" t="19278" r="46124" b="70582"/>
          <a:stretch/>
        </p:blipFill>
        <p:spPr>
          <a:xfrm>
            <a:off x="72571" y="3670459"/>
            <a:ext cx="2526360" cy="557055"/>
          </a:xfrm>
          <a:prstGeom prst="rect">
            <a:avLst/>
          </a:prstGeom>
        </p:spPr>
      </p:pic>
      <p:pic>
        <p:nvPicPr>
          <p:cNvPr id="8" name="Picture 7">
            <a:extLst>
              <a:ext uri="{FF2B5EF4-FFF2-40B4-BE49-F238E27FC236}">
                <a16:creationId xmlns:a16="http://schemas.microsoft.com/office/drawing/2014/main" id="{562D491E-DC82-193A-3F2D-940C20D86768}"/>
              </a:ext>
            </a:extLst>
          </p:cNvPr>
          <p:cNvPicPr>
            <a:picLocks noChangeAspect="1"/>
          </p:cNvPicPr>
          <p:nvPr/>
        </p:nvPicPr>
        <p:blipFill rotWithShape="1">
          <a:blip r:embed="rId3"/>
          <a:srcRect l="73849" t="19502" r="6878" b="70582"/>
          <a:stretch/>
        </p:blipFill>
        <p:spPr>
          <a:xfrm>
            <a:off x="72569" y="2909094"/>
            <a:ext cx="2526359" cy="812380"/>
          </a:xfrm>
          <a:prstGeom prst="rect">
            <a:avLst/>
          </a:prstGeom>
        </p:spPr>
      </p:pic>
    </p:spTree>
    <p:extLst>
      <p:ext uri="{BB962C8B-B14F-4D97-AF65-F5344CB8AC3E}">
        <p14:creationId xmlns:p14="http://schemas.microsoft.com/office/powerpoint/2010/main" val="98794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56BBC3-5F81-E2CF-78DB-78581B609649}"/>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E5C61F7B-FFB0-901F-453C-047A18B4C15B}"/>
              </a:ext>
            </a:extLst>
          </p:cNvPr>
          <p:cNvPicPr>
            <a:picLocks noChangeAspect="1"/>
          </p:cNvPicPr>
          <p:nvPr/>
        </p:nvPicPr>
        <p:blipFill rotWithShape="1">
          <a:blip r:embed="rId2"/>
          <a:srcRect l="5945" t="31199" r="33722" b="15467"/>
          <a:stretch/>
        </p:blipFill>
        <p:spPr>
          <a:xfrm>
            <a:off x="237744" y="128016"/>
            <a:ext cx="11814048" cy="6527098"/>
          </a:xfrm>
          <a:prstGeom prst="rect">
            <a:avLst/>
          </a:prstGeom>
        </p:spPr>
      </p:pic>
    </p:spTree>
    <p:extLst>
      <p:ext uri="{BB962C8B-B14F-4D97-AF65-F5344CB8AC3E}">
        <p14:creationId xmlns:p14="http://schemas.microsoft.com/office/powerpoint/2010/main" val="96809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B19DDDB-DC9B-872A-2052-3A96E97C3D2D}"/>
              </a:ext>
            </a:extLst>
          </p:cNvPr>
          <p:cNvPicPr>
            <a:picLocks noChangeAspect="1"/>
          </p:cNvPicPr>
          <p:nvPr/>
        </p:nvPicPr>
        <p:blipFill>
          <a:blip r:embed="rId3"/>
          <a:stretch>
            <a:fillRect/>
          </a:stretch>
        </p:blipFill>
        <p:spPr>
          <a:xfrm>
            <a:off x="490097" y="148112"/>
            <a:ext cx="6475967" cy="6462025"/>
          </a:xfrm>
          <a:prstGeom prst="rect">
            <a:avLst/>
          </a:prstGeom>
        </p:spPr>
      </p:pic>
      <p:pic>
        <p:nvPicPr>
          <p:cNvPr id="5" name="Picture Placeholder 6" descr="A picture containing person, indoor&#10;&#10;Description automatically generated">
            <a:extLst>
              <a:ext uri="{FF2B5EF4-FFF2-40B4-BE49-F238E27FC236}">
                <a16:creationId xmlns:a16="http://schemas.microsoft.com/office/drawing/2014/main" id="{E58F7AEC-99E7-52FB-BB94-36E8E55D4448}"/>
              </a:ext>
            </a:extLst>
          </p:cNvPr>
          <p:cNvPicPr>
            <a:picLocks noChangeAspect="1"/>
          </p:cNvPicPr>
          <p:nvPr/>
        </p:nvPicPr>
        <p:blipFill>
          <a:blip r:embed="rId4"/>
          <a:srcRect l="1136" r="1136"/>
          <a:stretch>
            <a:fillRect/>
          </a:stretch>
        </p:blipFill>
        <p:spPr>
          <a:xfrm>
            <a:off x="7277100" y="0"/>
            <a:ext cx="4914900" cy="6858000"/>
          </a:xfrm>
          <a:prstGeom prst="rect">
            <a:avLst/>
          </a:prstGeom>
        </p:spPr>
      </p:pic>
    </p:spTree>
    <p:extLst>
      <p:ext uri="{BB962C8B-B14F-4D97-AF65-F5344CB8AC3E}">
        <p14:creationId xmlns:p14="http://schemas.microsoft.com/office/powerpoint/2010/main" val="1315899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3622-EC5D-A27C-547A-E806153CF469}"/>
              </a:ext>
            </a:extLst>
          </p:cNvPr>
          <p:cNvSpPr>
            <a:spLocks noGrp="1"/>
          </p:cNvSpPr>
          <p:nvPr>
            <p:ph type="title"/>
          </p:nvPr>
        </p:nvSpPr>
        <p:spPr>
          <a:xfrm>
            <a:off x="371788" y="789039"/>
            <a:ext cx="7658101" cy="2035277"/>
          </a:xfrm>
        </p:spPr>
        <p:txBody>
          <a:bodyPr/>
          <a:lstStyle/>
          <a:p>
            <a:r>
              <a:rPr lang="en-US" dirty="0"/>
              <a:t>What We Do</a:t>
            </a:r>
          </a:p>
        </p:txBody>
      </p:sp>
      <p:pic>
        <p:nvPicPr>
          <p:cNvPr id="3" name="Picture 2">
            <a:extLst>
              <a:ext uri="{FF2B5EF4-FFF2-40B4-BE49-F238E27FC236}">
                <a16:creationId xmlns:a16="http://schemas.microsoft.com/office/drawing/2014/main" id="{E2C81AA5-6BB0-27CA-41C2-2B9E6E6C4BAF}"/>
              </a:ext>
            </a:extLst>
          </p:cNvPr>
          <p:cNvPicPr>
            <a:picLocks noChangeAspect="1"/>
          </p:cNvPicPr>
          <p:nvPr/>
        </p:nvPicPr>
        <p:blipFill rotWithShape="1">
          <a:blip r:embed="rId2">
            <a:clrChange>
              <a:clrFrom>
                <a:srgbClr val="F5F6F8"/>
              </a:clrFrom>
              <a:clrTo>
                <a:srgbClr val="F5F6F8">
                  <a:alpha val="0"/>
                </a:srgbClr>
              </a:clrTo>
            </a:clrChange>
          </a:blip>
          <a:srcRect l="2020" t="1788" r="4940" b="-1788"/>
          <a:stretch/>
        </p:blipFill>
        <p:spPr>
          <a:xfrm>
            <a:off x="127819" y="2751334"/>
            <a:ext cx="11692393" cy="2564702"/>
          </a:xfrm>
          <a:prstGeom prst="rect">
            <a:avLst/>
          </a:prstGeom>
        </p:spPr>
      </p:pic>
    </p:spTree>
    <p:extLst>
      <p:ext uri="{BB962C8B-B14F-4D97-AF65-F5344CB8AC3E}">
        <p14:creationId xmlns:p14="http://schemas.microsoft.com/office/powerpoint/2010/main" val="4099809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7549-DF16-5C80-C972-E290EDD9A6FC}"/>
              </a:ext>
            </a:extLst>
          </p:cNvPr>
          <p:cNvSpPr>
            <a:spLocks noGrp="1"/>
          </p:cNvSpPr>
          <p:nvPr>
            <p:ph type="title"/>
          </p:nvPr>
        </p:nvSpPr>
        <p:spPr/>
        <p:txBody>
          <a:bodyPr/>
          <a:lstStyle/>
          <a:p>
            <a:r>
              <a:rPr lang="en-US"/>
              <a:t>2023 Age Well Academy</a:t>
            </a:r>
          </a:p>
        </p:txBody>
      </p:sp>
      <p:pic>
        <p:nvPicPr>
          <p:cNvPr id="4" name="Picture 3">
            <a:extLst>
              <a:ext uri="{FF2B5EF4-FFF2-40B4-BE49-F238E27FC236}">
                <a16:creationId xmlns:a16="http://schemas.microsoft.com/office/drawing/2014/main" id="{ECA36CE7-EDE9-53A7-A299-13066F8757F0}"/>
              </a:ext>
            </a:extLst>
          </p:cNvPr>
          <p:cNvPicPr>
            <a:picLocks noChangeAspect="1"/>
          </p:cNvPicPr>
          <p:nvPr/>
        </p:nvPicPr>
        <p:blipFill rotWithShape="1">
          <a:blip r:embed="rId3"/>
          <a:srcRect r="2956"/>
          <a:stretch/>
        </p:blipFill>
        <p:spPr>
          <a:xfrm>
            <a:off x="3407434" y="1839732"/>
            <a:ext cx="8678174" cy="3906011"/>
          </a:xfrm>
          <a:prstGeom prst="rect">
            <a:avLst/>
          </a:prstGeom>
        </p:spPr>
      </p:pic>
      <p:pic>
        <p:nvPicPr>
          <p:cNvPr id="5" name="Picture 2" descr="2023 Age Well Academy: Honoring Lived Experience and Creating Community Authority&#10;Wednesday, October 18 @ 11 am">
            <a:extLst>
              <a:ext uri="{FF2B5EF4-FFF2-40B4-BE49-F238E27FC236}">
                <a16:creationId xmlns:a16="http://schemas.microsoft.com/office/drawing/2014/main" id="{2B4DF215-4C24-49AA-ACAD-051A33D19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24" y="2154437"/>
            <a:ext cx="3104072" cy="310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76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7549-DF16-5C80-C972-E290EDD9A6FC}"/>
              </a:ext>
            </a:extLst>
          </p:cNvPr>
          <p:cNvSpPr>
            <a:spLocks noGrp="1"/>
          </p:cNvSpPr>
          <p:nvPr>
            <p:ph type="title"/>
          </p:nvPr>
        </p:nvSpPr>
        <p:spPr>
          <a:xfrm>
            <a:off x="457198" y="445168"/>
            <a:ext cx="11277601" cy="903767"/>
          </a:xfrm>
        </p:spPr>
        <p:txBody>
          <a:bodyPr/>
          <a:lstStyle/>
          <a:p>
            <a:r>
              <a:rPr lang="en-US" dirty="0"/>
              <a:t>Municipal Resource Guides</a:t>
            </a:r>
          </a:p>
        </p:txBody>
      </p:sp>
      <p:pic>
        <p:nvPicPr>
          <p:cNvPr id="6" name="Picture 5">
            <a:extLst>
              <a:ext uri="{FF2B5EF4-FFF2-40B4-BE49-F238E27FC236}">
                <a16:creationId xmlns:a16="http://schemas.microsoft.com/office/drawing/2014/main" id="{A437FB00-C1F1-C32A-9B7D-7D8845C67617}"/>
              </a:ext>
            </a:extLst>
          </p:cNvPr>
          <p:cNvPicPr>
            <a:picLocks noChangeAspect="1"/>
          </p:cNvPicPr>
          <p:nvPr/>
        </p:nvPicPr>
        <p:blipFill>
          <a:blip r:embed="rId3"/>
          <a:stretch>
            <a:fillRect/>
          </a:stretch>
        </p:blipFill>
        <p:spPr>
          <a:xfrm>
            <a:off x="-1" y="1249519"/>
            <a:ext cx="12192000" cy="5608481"/>
          </a:xfrm>
          <a:prstGeom prst="rect">
            <a:avLst/>
          </a:prstGeom>
        </p:spPr>
      </p:pic>
    </p:spTree>
    <p:extLst>
      <p:ext uri="{BB962C8B-B14F-4D97-AF65-F5344CB8AC3E}">
        <p14:creationId xmlns:p14="http://schemas.microsoft.com/office/powerpoint/2010/main" val="349658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406E-FC4C-D728-72D9-6889ACA48BC9}"/>
              </a:ext>
            </a:extLst>
          </p:cNvPr>
          <p:cNvSpPr>
            <a:spLocks noGrp="1"/>
          </p:cNvSpPr>
          <p:nvPr>
            <p:ph type="title"/>
          </p:nvPr>
        </p:nvSpPr>
        <p:spPr>
          <a:xfrm>
            <a:off x="5279355" y="576192"/>
            <a:ext cx="5943601" cy="903767"/>
          </a:xfrm>
        </p:spPr>
        <p:txBody>
          <a:bodyPr/>
          <a:lstStyle/>
          <a:p>
            <a:r>
              <a:rPr lang="en-US" dirty="0"/>
              <a:t>2023 Wellspring Awards</a:t>
            </a:r>
          </a:p>
        </p:txBody>
      </p:sp>
      <p:pic>
        <p:nvPicPr>
          <p:cNvPr id="6" name="Picture 5">
            <a:extLst>
              <a:ext uri="{FF2B5EF4-FFF2-40B4-BE49-F238E27FC236}">
                <a16:creationId xmlns:a16="http://schemas.microsoft.com/office/drawing/2014/main" id="{36EFF0A2-D970-2E73-9F84-F8025202CAE4}"/>
              </a:ext>
            </a:extLst>
          </p:cNvPr>
          <p:cNvPicPr>
            <a:picLocks noChangeAspect="1"/>
          </p:cNvPicPr>
          <p:nvPr/>
        </p:nvPicPr>
        <p:blipFill rotWithShape="1">
          <a:blip r:embed="rId3"/>
          <a:srcRect t="953" b="1268"/>
          <a:stretch/>
        </p:blipFill>
        <p:spPr>
          <a:xfrm>
            <a:off x="877568" y="235973"/>
            <a:ext cx="3187864" cy="5594555"/>
          </a:xfrm>
          <a:prstGeom prst="rect">
            <a:avLst/>
          </a:prstGeom>
        </p:spPr>
      </p:pic>
      <p:pic>
        <p:nvPicPr>
          <p:cNvPr id="5" name="Picture 4">
            <a:extLst>
              <a:ext uri="{FF2B5EF4-FFF2-40B4-BE49-F238E27FC236}">
                <a16:creationId xmlns:a16="http://schemas.microsoft.com/office/drawing/2014/main" id="{ED80A6B4-3EE6-3E85-DEDA-DFAA31A7CBA7}"/>
              </a:ext>
            </a:extLst>
          </p:cNvPr>
          <p:cNvPicPr>
            <a:picLocks noChangeAspect="1"/>
          </p:cNvPicPr>
          <p:nvPr/>
        </p:nvPicPr>
        <p:blipFill>
          <a:blip r:embed="rId4"/>
          <a:stretch>
            <a:fillRect/>
          </a:stretch>
        </p:blipFill>
        <p:spPr>
          <a:xfrm>
            <a:off x="5279355" y="1479959"/>
            <a:ext cx="3440964" cy="5067701"/>
          </a:xfrm>
          <a:prstGeom prst="rect">
            <a:avLst/>
          </a:prstGeom>
        </p:spPr>
      </p:pic>
      <p:sp>
        <p:nvSpPr>
          <p:cNvPr id="8" name="TextBox 7">
            <a:extLst>
              <a:ext uri="{FF2B5EF4-FFF2-40B4-BE49-F238E27FC236}">
                <a16:creationId xmlns:a16="http://schemas.microsoft.com/office/drawing/2014/main" id="{4B7221FA-0F2C-27B4-AFF6-B1A91BFC6FD4}"/>
              </a:ext>
            </a:extLst>
          </p:cNvPr>
          <p:cNvSpPr txBox="1"/>
          <p:nvPr/>
        </p:nvSpPr>
        <p:spPr>
          <a:xfrm>
            <a:off x="9105498" y="2418400"/>
            <a:ext cx="2845545"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Age-Friendly Glastonbury</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Thrive 55+ Active Living Center, Groton</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Dementia-Friendly Southington</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Connecticut Central State University</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26041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F1ED8-C77F-76A5-2046-EDAF0397D594}"/>
              </a:ext>
            </a:extLst>
          </p:cNvPr>
          <p:cNvSpPr>
            <a:spLocks noGrp="1"/>
          </p:cNvSpPr>
          <p:nvPr>
            <p:ph type="body" sz="quarter" idx="10"/>
          </p:nvPr>
        </p:nvSpPr>
        <p:spPr>
          <a:xfrm>
            <a:off x="457199" y="685800"/>
            <a:ext cx="9133368" cy="4892040"/>
          </a:xfrm>
        </p:spPr>
        <p:txBody>
          <a:bodyPr/>
          <a:lstStyle/>
          <a:p>
            <a:r>
              <a:rPr lang="en-US" dirty="0"/>
              <a:t>Overview: </a:t>
            </a:r>
          </a:p>
          <a:p>
            <a:r>
              <a:rPr lang="en-US" dirty="0"/>
              <a:t>Connecticut Age Well Collaborative</a:t>
            </a:r>
          </a:p>
        </p:txBody>
      </p:sp>
    </p:spTree>
    <p:extLst>
      <p:ext uri="{BB962C8B-B14F-4D97-AF65-F5344CB8AC3E}">
        <p14:creationId xmlns:p14="http://schemas.microsoft.com/office/powerpoint/2010/main" val="306704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406E-FC4C-D728-72D9-6889ACA48BC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8BF5FA0-671D-B196-008E-04E6F947A767}"/>
              </a:ext>
            </a:extLst>
          </p:cNvPr>
          <p:cNvSpPr>
            <a:spLocks noGrp="1"/>
          </p:cNvSpPr>
          <p:nvPr>
            <p:ph type="body" sz="quarter" idx="10"/>
          </p:nvPr>
        </p:nvSpPr>
        <p:spPr/>
        <p:txBody>
          <a:bodyPr/>
          <a:lstStyle/>
          <a:p>
            <a:endParaRPr lang="en-US"/>
          </a:p>
        </p:txBody>
      </p:sp>
      <p:grpSp>
        <p:nvGrpSpPr>
          <p:cNvPr id="4" name="Group 3">
            <a:extLst>
              <a:ext uri="{FF2B5EF4-FFF2-40B4-BE49-F238E27FC236}">
                <a16:creationId xmlns:a16="http://schemas.microsoft.com/office/drawing/2014/main" id="{9F7EA867-576E-7C03-BFBB-B6A64C03430C}"/>
              </a:ext>
            </a:extLst>
          </p:cNvPr>
          <p:cNvGrpSpPr/>
          <p:nvPr/>
        </p:nvGrpSpPr>
        <p:grpSpPr>
          <a:xfrm>
            <a:off x="-1161" y="0"/>
            <a:ext cx="12196338" cy="6876974"/>
            <a:chOff x="-1161" y="0"/>
            <a:chExt cx="12196338" cy="6876974"/>
          </a:xfrm>
        </p:grpSpPr>
        <p:pic>
          <p:nvPicPr>
            <p:cNvPr id="5" name="Picture 4">
              <a:extLst>
                <a:ext uri="{FF2B5EF4-FFF2-40B4-BE49-F238E27FC236}">
                  <a16:creationId xmlns:a16="http://schemas.microsoft.com/office/drawing/2014/main" id="{5465B8E5-E92C-8B4F-C3D5-06FCA07BCA76}"/>
                </a:ext>
              </a:extLst>
            </p:cNvPr>
            <p:cNvPicPr>
              <a:picLocks noChangeAspect="1"/>
            </p:cNvPicPr>
            <p:nvPr/>
          </p:nvPicPr>
          <p:blipFill rotWithShape="1">
            <a:blip r:embed="rId3"/>
            <a:srcRect l="8428" t="3722" r="4939"/>
            <a:stretch/>
          </p:blipFill>
          <p:spPr>
            <a:xfrm>
              <a:off x="0" y="279"/>
              <a:ext cx="3686493" cy="2771271"/>
            </a:xfrm>
            <a:prstGeom prst="rect">
              <a:avLst/>
            </a:prstGeom>
          </p:spPr>
        </p:pic>
        <p:pic>
          <p:nvPicPr>
            <p:cNvPr id="7" name="Picture 6">
              <a:extLst>
                <a:ext uri="{FF2B5EF4-FFF2-40B4-BE49-F238E27FC236}">
                  <a16:creationId xmlns:a16="http://schemas.microsoft.com/office/drawing/2014/main" id="{8A5F33B1-F173-D240-C74B-FCDAB50FD19E}"/>
                </a:ext>
              </a:extLst>
            </p:cNvPr>
            <p:cNvPicPr>
              <a:picLocks noChangeAspect="1"/>
            </p:cNvPicPr>
            <p:nvPr/>
          </p:nvPicPr>
          <p:blipFill rotWithShape="1">
            <a:blip r:embed="rId4"/>
            <a:srcRect l="36187" t="5258" r="8740"/>
            <a:stretch/>
          </p:blipFill>
          <p:spPr>
            <a:xfrm>
              <a:off x="9026013" y="12700"/>
              <a:ext cx="3165987" cy="3633936"/>
            </a:xfrm>
            <a:prstGeom prst="rect">
              <a:avLst/>
            </a:prstGeom>
          </p:spPr>
        </p:pic>
        <p:pic>
          <p:nvPicPr>
            <p:cNvPr id="9" name="Picture 8">
              <a:extLst>
                <a:ext uri="{FF2B5EF4-FFF2-40B4-BE49-F238E27FC236}">
                  <a16:creationId xmlns:a16="http://schemas.microsoft.com/office/drawing/2014/main" id="{828414CE-CA31-A372-B916-9920509E0353}"/>
                </a:ext>
              </a:extLst>
            </p:cNvPr>
            <p:cNvPicPr>
              <a:picLocks noChangeAspect="1"/>
            </p:cNvPicPr>
            <p:nvPr/>
          </p:nvPicPr>
          <p:blipFill rotWithShape="1">
            <a:blip r:embed="rId5"/>
            <a:srcRect t="5334" b="3876"/>
            <a:stretch/>
          </p:blipFill>
          <p:spPr>
            <a:xfrm>
              <a:off x="2596806" y="4443405"/>
              <a:ext cx="4020305" cy="2427501"/>
            </a:xfrm>
            <a:prstGeom prst="rect">
              <a:avLst/>
            </a:prstGeom>
          </p:spPr>
        </p:pic>
        <p:pic>
          <p:nvPicPr>
            <p:cNvPr id="11" name="Picture 10">
              <a:extLst>
                <a:ext uri="{FF2B5EF4-FFF2-40B4-BE49-F238E27FC236}">
                  <a16:creationId xmlns:a16="http://schemas.microsoft.com/office/drawing/2014/main" id="{7D52FF78-6D60-2963-3CDF-19391D9D20CF}"/>
                </a:ext>
              </a:extLst>
            </p:cNvPr>
            <p:cNvPicPr>
              <a:picLocks noChangeAspect="1"/>
            </p:cNvPicPr>
            <p:nvPr/>
          </p:nvPicPr>
          <p:blipFill rotWithShape="1">
            <a:blip r:embed="rId6"/>
            <a:srcRect l="21261" r="4645"/>
            <a:stretch/>
          </p:blipFill>
          <p:spPr>
            <a:xfrm>
              <a:off x="3531826" y="0"/>
              <a:ext cx="3085285" cy="2771550"/>
            </a:xfrm>
            <a:prstGeom prst="rect">
              <a:avLst/>
            </a:prstGeom>
          </p:spPr>
        </p:pic>
        <p:pic>
          <p:nvPicPr>
            <p:cNvPr id="13" name="Picture 12">
              <a:extLst>
                <a:ext uri="{FF2B5EF4-FFF2-40B4-BE49-F238E27FC236}">
                  <a16:creationId xmlns:a16="http://schemas.microsoft.com/office/drawing/2014/main" id="{3D6670D8-3FD7-AF0C-A565-094CC7BA8841}"/>
                </a:ext>
              </a:extLst>
            </p:cNvPr>
            <p:cNvPicPr>
              <a:picLocks noChangeAspect="1"/>
            </p:cNvPicPr>
            <p:nvPr/>
          </p:nvPicPr>
          <p:blipFill rotWithShape="1">
            <a:blip r:embed="rId7"/>
            <a:srcRect t="13946"/>
            <a:stretch/>
          </p:blipFill>
          <p:spPr>
            <a:xfrm>
              <a:off x="6617111" y="3653676"/>
              <a:ext cx="5578066" cy="3223298"/>
            </a:xfrm>
            <a:prstGeom prst="rect">
              <a:avLst/>
            </a:prstGeom>
          </p:spPr>
        </p:pic>
        <p:pic>
          <p:nvPicPr>
            <p:cNvPr id="19" name="Picture 18">
              <a:extLst>
                <a:ext uri="{FF2B5EF4-FFF2-40B4-BE49-F238E27FC236}">
                  <a16:creationId xmlns:a16="http://schemas.microsoft.com/office/drawing/2014/main" id="{CE7DCB99-023D-A08C-08B1-2A92D4A0A33F}"/>
                </a:ext>
              </a:extLst>
            </p:cNvPr>
            <p:cNvPicPr>
              <a:picLocks noChangeAspect="1"/>
            </p:cNvPicPr>
            <p:nvPr/>
          </p:nvPicPr>
          <p:blipFill>
            <a:blip r:embed="rId8"/>
            <a:stretch>
              <a:fillRect/>
            </a:stretch>
          </p:blipFill>
          <p:spPr>
            <a:xfrm>
              <a:off x="0" y="4430499"/>
              <a:ext cx="2612571" cy="2427501"/>
            </a:xfrm>
            <a:prstGeom prst="rect">
              <a:avLst/>
            </a:prstGeom>
          </p:spPr>
        </p:pic>
        <p:pic>
          <p:nvPicPr>
            <p:cNvPr id="21" name="Picture 20">
              <a:extLst>
                <a:ext uri="{FF2B5EF4-FFF2-40B4-BE49-F238E27FC236}">
                  <a16:creationId xmlns:a16="http://schemas.microsoft.com/office/drawing/2014/main" id="{C64D28F1-DEEA-8508-EAA2-504F85226230}"/>
                </a:ext>
              </a:extLst>
            </p:cNvPr>
            <p:cNvPicPr>
              <a:picLocks noChangeAspect="1"/>
            </p:cNvPicPr>
            <p:nvPr/>
          </p:nvPicPr>
          <p:blipFill rotWithShape="1">
            <a:blip r:embed="rId9"/>
            <a:srcRect l="23647" r="22435"/>
            <a:stretch/>
          </p:blipFill>
          <p:spPr>
            <a:xfrm>
              <a:off x="6617111" y="14174"/>
              <a:ext cx="2912499" cy="3633936"/>
            </a:xfrm>
            <a:prstGeom prst="rect">
              <a:avLst/>
            </a:prstGeom>
          </p:spPr>
        </p:pic>
        <p:pic>
          <p:nvPicPr>
            <p:cNvPr id="22" name="Picture 21">
              <a:extLst>
                <a:ext uri="{FF2B5EF4-FFF2-40B4-BE49-F238E27FC236}">
                  <a16:creationId xmlns:a16="http://schemas.microsoft.com/office/drawing/2014/main" id="{4C69D518-4F6E-FDBF-B174-06EC7510182D}"/>
                </a:ext>
              </a:extLst>
            </p:cNvPr>
            <p:cNvPicPr>
              <a:picLocks noChangeAspect="1"/>
            </p:cNvPicPr>
            <p:nvPr/>
          </p:nvPicPr>
          <p:blipFill>
            <a:blip r:embed="rId10"/>
            <a:stretch>
              <a:fillRect/>
            </a:stretch>
          </p:blipFill>
          <p:spPr>
            <a:xfrm>
              <a:off x="3746092" y="2748111"/>
              <a:ext cx="2871019" cy="1900075"/>
            </a:xfrm>
            <a:prstGeom prst="rect">
              <a:avLst/>
            </a:prstGeom>
          </p:spPr>
        </p:pic>
        <p:pic>
          <p:nvPicPr>
            <p:cNvPr id="24" name="Picture 23">
              <a:extLst>
                <a:ext uri="{FF2B5EF4-FFF2-40B4-BE49-F238E27FC236}">
                  <a16:creationId xmlns:a16="http://schemas.microsoft.com/office/drawing/2014/main" id="{C2A4C2AD-9443-C04A-B830-26F2A8959D66}"/>
                </a:ext>
              </a:extLst>
            </p:cNvPr>
            <p:cNvPicPr>
              <a:picLocks noChangeAspect="1"/>
            </p:cNvPicPr>
            <p:nvPr/>
          </p:nvPicPr>
          <p:blipFill rotWithShape="1">
            <a:blip r:embed="rId11"/>
            <a:srcRect l="12787" t="7269" b="14226"/>
            <a:stretch/>
          </p:blipFill>
          <p:spPr>
            <a:xfrm>
              <a:off x="-1161" y="2747039"/>
              <a:ext cx="1550314" cy="1900075"/>
            </a:xfrm>
            <a:prstGeom prst="rect">
              <a:avLst/>
            </a:prstGeom>
          </p:spPr>
        </p:pic>
        <p:pic>
          <p:nvPicPr>
            <p:cNvPr id="26" name="Picture 25">
              <a:extLst>
                <a:ext uri="{FF2B5EF4-FFF2-40B4-BE49-F238E27FC236}">
                  <a16:creationId xmlns:a16="http://schemas.microsoft.com/office/drawing/2014/main" id="{C2293C84-FD14-AE73-8619-4F162A2ECF96}"/>
                </a:ext>
              </a:extLst>
            </p:cNvPr>
            <p:cNvPicPr>
              <a:picLocks noChangeAspect="1"/>
            </p:cNvPicPr>
            <p:nvPr/>
          </p:nvPicPr>
          <p:blipFill rotWithShape="1">
            <a:blip r:embed="rId12"/>
            <a:srcRect l="14524" t="3298" r="16565" b="19974"/>
            <a:stretch/>
          </p:blipFill>
          <p:spPr>
            <a:xfrm>
              <a:off x="1497872" y="2753492"/>
              <a:ext cx="2612571" cy="1900075"/>
            </a:xfrm>
            <a:prstGeom prst="rect">
              <a:avLst/>
            </a:prstGeom>
          </p:spPr>
        </p:pic>
      </p:grpSp>
    </p:spTree>
    <p:extLst>
      <p:ext uri="{BB962C8B-B14F-4D97-AF65-F5344CB8AC3E}">
        <p14:creationId xmlns:p14="http://schemas.microsoft.com/office/powerpoint/2010/main" val="2737219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F8525C-6D08-2AC3-6204-61E40E8100A7}"/>
              </a:ext>
            </a:extLst>
          </p:cNvPr>
          <p:cNvSpPr>
            <a:spLocks noGrp="1"/>
          </p:cNvSpPr>
          <p:nvPr>
            <p:ph type="title"/>
          </p:nvPr>
        </p:nvSpPr>
        <p:spPr>
          <a:xfrm>
            <a:off x="457199" y="685800"/>
            <a:ext cx="5943601" cy="903767"/>
          </a:xfrm>
        </p:spPr>
        <p:txBody>
          <a:bodyPr/>
          <a:lstStyle/>
          <a:p>
            <a:r>
              <a:rPr lang="en-US" dirty="0"/>
              <a:t>Collaborative Selected as State Lead</a:t>
            </a:r>
          </a:p>
        </p:txBody>
      </p:sp>
      <p:sp>
        <p:nvSpPr>
          <p:cNvPr id="5" name="Text Placeholder 2">
            <a:extLst>
              <a:ext uri="{FF2B5EF4-FFF2-40B4-BE49-F238E27FC236}">
                <a16:creationId xmlns:a16="http://schemas.microsoft.com/office/drawing/2014/main" id="{DAF80A1F-E9A3-EC17-D39C-BCF81A2AC959}"/>
              </a:ext>
            </a:extLst>
          </p:cNvPr>
          <p:cNvSpPr>
            <a:spLocks noGrp="1"/>
          </p:cNvSpPr>
          <p:nvPr>
            <p:ph type="body" sz="quarter" idx="10"/>
          </p:nvPr>
        </p:nvSpPr>
        <p:spPr>
          <a:xfrm>
            <a:off x="457200" y="2112650"/>
            <a:ext cx="5943600" cy="3570287"/>
          </a:xfrm>
        </p:spPr>
        <p:txBody>
          <a:bodyPr/>
          <a:lstStyle/>
          <a:p>
            <a:r>
              <a:rPr lang="en-US" dirty="0">
                <a:latin typeface="+mj-lt"/>
              </a:rPr>
              <a:t>Received by e-mail August 29, 2023:</a:t>
            </a:r>
          </a:p>
          <a:p>
            <a:r>
              <a:rPr lang="en-US" i="1" dirty="0">
                <a:latin typeface="+mj-lt"/>
              </a:rPr>
              <a:t>“</a:t>
            </a:r>
            <a:r>
              <a:rPr lang="en-US" sz="1800" i="1" dirty="0">
                <a:effectLst/>
                <a:latin typeface="+mj-lt"/>
                <a:ea typeface="Calibri" panose="020F0502020204030204" pitchFamily="34" charset="0"/>
                <a:cs typeface="Calibri" panose="020F0502020204030204" pitchFamily="34" charset="0"/>
              </a:rPr>
              <a:t>It was lovely to read your state lead application, it is evident that you have spent significant time building the infrastructure to develop and support thriving dementia friendly efforts throughout Connecticut. We are so thrilled welcome you to the DFA network as state lead!”</a:t>
            </a:r>
            <a:endParaRPr lang="en-US" i="1" dirty="0">
              <a:latin typeface="+mj-lt"/>
            </a:endParaRPr>
          </a:p>
        </p:txBody>
      </p:sp>
      <p:pic>
        <p:nvPicPr>
          <p:cNvPr id="6" name="Picture 5" descr="A logo with purple and orange letters&#10;&#10;Description automatically generated">
            <a:extLst>
              <a:ext uri="{FF2B5EF4-FFF2-40B4-BE49-F238E27FC236}">
                <a16:creationId xmlns:a16="http://schemas.microsoft.com/office/drawing/2014/main" id="{429BF549-9128-D654-3CC2-77AE2D82F25C}"/>
              </a:ext>
            </a:extLst>
          </p:cNvPr>
          <p:cNvPicPr>
            <a:picLocks noChangeAspect="1"/>
          </p:cNvPicPr>
          <p:nvPr/>
        </p:nvPicPr>
        <p:blipFill>
          <a:blip r:embed="rId3"/>
          <a:stretch>
            <a:fillRect/>
          </a:stretch>
        </p:blipFill>
        <p:spPr>
          <a:xfrm>
            <a:off x="7608325" y="823034"/>
            <a:ext cx="3488411" cy="1533065"/>
          </a:xfrm>
          <a:prstGeom prst="rect">
            <a:avLst/>
          </a:prstGeom>
        </p:spPr>
      </p:pic>
      <p:sp>
        <p:nvSpPr>
          <p:cNvPr id="7" name="TextBox 6">
            <a:extLst>
              <a:ext uri="{FF2B5EF4-FFF2-40B4-BE49-F238E27FC236}">
                <a16:creationId xmlns:a16="http://schemas.microsoft.com/office/drawing/2014/main" id="{B39630B8-7E5A-283F-1F17-C06F104A81FA}"/>
              </a:ext>
            </a:extLst>
          </p:cNvPr>
          <p:cNvSpPr txBox="1"/>
          <p:nvPr/>
        </p:nvSpPr>
        <p:spPr>
          <a:xfrm>
            <a:off x="7703574" y="2543616"/>
            <a:ext cx="4031226"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Light"/>
                <a:ea typeface="+mn-ea"/>
                <a:cs typeface="+mn-cs"/>
              </a:rPr>
              <a:t>What is Dementia Friendly America (DFA)?</a:t>
            </a:r>
            <a:r>
              <a:rPr kumimoji="0" lang="en-US" sz="1800" b="0" i="0" u="none" strike="noStrike" kern="1200" cap="none" spc="0" normalizeH="0" baseline="0" noProof="0" dirty="0">
                <a:ln>
                  <a:noFill/>
                </a:ln>
                <a:solidFill>
                  <a:srgbClr val="000000"/>
                </a:solidFill>
                <a:effectLst/>
                <a:uLnTx/>
                <a:uFillTx/>
                <a:latin typeface="Segoe UI Light"/>
                <a:ea typeface="+mn-ea"/>
                <a:cs typeface="+mn-cs"/>
              </a:rPr>
              <a:t> DFA is a national network of communities, organizations and individuals seeking to ensure that communities across the U.S. are equipped to support people living with dementia and their caregivers. Dementia friendly communities foster the ability of people living with dementia to remain in community and engage and thrive in day to day living. </a:t>
            </a:r>
          </a:p>
        </p:txBody>
      </p:sp>
    </p:spTree>
    <p:extLst>
      <p:ext uri="{BB962C8B-B14F-4D97-AF65-F5344CB8AC3E}">
        <p14:creationId xmlns:p14="http://schemas.microsoft.com/office/powerpoint/2010/main" val="427554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6E802-5C0F-834C-975F-5060EE17DF1F}"/>
              </a:ext>
            </a:extLst>
          </p:cNvPr>
          <p:cNvPicPr>
            <a:picLocks noChangeAspect="1"/>
          </p:cNvPicPr>
          <p:nvPr/>
        </p:nvPicPr>
        <p:blipFill rotWithShape="1">
          <a:blip r:embed="rId3"/>
          <a:srcRect t="17004" b="3125"/>
          <a:stretch/>
        </p:blipFill>
        <p:spPr>
          <a:xfrm>
            <a:off x="450044" y="127321"/>
            <a:ext cx="11510110" cy="5654233"/>
          </a:xfrm>
          <a:prstGeom prst="rect">
            <a:avLst/>
          </a:prstGeom>
        </p:spPr>
      </p:pic>
      <p:sp>
        <p:nvSpPr>
          <p:cNvPr id="8" name="Rectangle 7">
            <a:extLst>
              <a:ext uri="{FF2B5EF4-FFF2-40B4-BE49-F238E27FC236}">
                <a16:creationId xmlns:a16="http://schemas.microsoft.com/office/drawing/2014/main" id="{CF1FDDBD-A68C-06D0-BE5C-85A0FFA72ED3}"/>
              </a:ext>
            </a:extLst>
          </p:cNvPr>
          <p:cNvSpPr/>
          <p:nvPr/>
        </p:nvSpPr>
        <p:spPr>
          <a:xfrm>
            <a:off x="4481270" y="3682369"/>
            <a:ext cx="3765754" cy="1681316"/>
          </a:xfrm>
          <a:prstGeom prst="rect">
            <a:avLst/>
          </a:prstGeom>
          <a:noFill/>
          <a:ln w="38100">
            <a:solidFill>
              <a:srgbClr val="009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B17A6CF2-EA70-3D88-9BDB-76603A5995AE}"/>
              </a:ext>
            </a:extLst>
          </p:cNvPr>
          <p:cNvSpPr/>
          <p:nvPr/>
        </p:nvSpPr>
        <p:spPr>
          <a:xfrm>
            <a:off x="4033902" y="2352555"/>
            <a:ext cx="4645742" cy="1329814"/>
          </a:xfrm>
          <a:prstGeom prst="rect">
            <a:avLst/>
          </a:prstGeom>
          <a:noFill/>
          <a:ln w="38100">
            <a:solidFill>
              <a:srgbClr val="009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44864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6E802-5C0F-834C-975F-5060EE17DF1F}"/>
              </a:ext>
            </a:extLst>
          </p:cNvPr>
          <p:cNvPicPr>
            <a:picLocks noChangeAspect="1"/>
          </p:cNvPicPr>
          <p:nvPr/>
        </p:nvPicPr>
        <p:blipFill rotWithShape="1">
          <a:blip r:embed="rId3"/>
          <a:srcRect l="32716" t="46945" r="30466" b="11527"/>
          <a:stretch/>
        </p:blipFill>
        <p:spPr>
          <a:xfrm>
            <a:off x="442452" y="403122"/>
            <a:ext cx="3067664" cy="2128147"/>
          </a:xfrm>
          <a:prstGeom prst="rect">
            <a:avLst/>
          </a:prstGeom>
        </p:spPr>
      </p:pic>
      <p:sp>
        <p:nvSpPr>
          <p:cNvPr id="4" name="Right Brace 3">
            <a:extLst>
              <a:ext uri="{FF2B5EF4-FFF2-40B4-BE49-F238E27FC236}">
                <a16:creationId xmlns:a16="http://schemas.microsoft.com/office/drawing/2014/main" id="{F3993D0B-4922-5624-2DCB-832EAA53A6DE}"/>
              </a:ext>
            </a:extLst>
          </p:cNvPr>
          <p:cNvSpPr/>
          <p:nvPr/>
        </p:nvSpPr>
        <p:spPr>
          <a:xfrm>
            <a:off x="3618270" y="483968"/>
            <a:ext cx="1199535" cy="9438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2C072F29-868F-3C78-157C-E5C2CC010608}"/>
              </a:ext>
            </a:extLst>
          </p:cNvPr>
          <p:cNvSpPr txBox="1"/>
          <p:nvPr/>
        </p:nvSpPr>
        <p:spPr>
          <a:xfrm>
            <a:off x="4925959" y="217253"/>
            <a:ext cx="211393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UI"/>
                <a:ea typeface="+mn-ea"/>
                <a:cs typeface="+mn-cs"/>
              </a:rPr>
              <a:t>Community Leaders Fellowship, implemented locally</a:t>
            </a:r>
          </a:p>
        </p:txBody>
      </p:sp>
      <p:sp>
        <p:nvSpPr>
          <p:cNvPr id="6" name="Title 1">
            <a:extLst>
              <a:ext uri="{FF2B5EF4-FFF2-40B4-BE49-F238E27FC236}">
                <a16:creationId xmlns:a16="http://schemas.microsoft.com/office/drawing/2014/main" id="{943A6BEF-A45C-F6E7-CCA3-D5AD0A8195A6}"/>
              </a:ext>
            </a:extLst>
          </p:cNvPr>
          <p:cNvSpPr>
            <a:spLocks noGrp="1"/>
          </p:cNvSpPr>
          <p:nvPr>
            <p:ph type="title"/>
          </p:nvPr>
        </p:nvSpPr>
        <p:spPr>
          <a:xfrm>
            <a:off x="442452" y="3618153"/>
            <a:ext cx="5943601" cy="903767"/>
          </a:xfrm>
        </p:spPr>
        <p:txBody>
          <a:bodyPr>
            <a:normAutofit fontScale="90000"/>
          </a:bodyPr>
          <a:lstStyle/>
          <a:p>
            <a:r>
              <a:rPr lang="en-US"/>
              <a:t>Moving from community-informed to community-involved, and ultimately, to community-driven</a:t>
            </a:r>
          </a:p>
        </p:txBody>
      </p:sp>
      <p:pic>
        <p:nvPicPr>
          <p:cNvPr id="10" name="Picture 9" descr="Diagram, text&#10;&#10;Description automatically generated">
            <a:extLst>
              <a:ext uri="{FF2B5EF4-FFF2-40B4-BE49-F238E27FC236}">
                <a16:creationId xmlns:a16="http://schemas.microsoft.com/office/drawing/2014/main" id="{43D87294-5EE3-3814-2E46-A2729637D8F7}"/>
              </a:ext>
            </a:extLst>
          </p:cNvPr>
          <p:cNvPicPr>
            <a:picLocks noChangeAspect="1"/>
          </p:cNvPicPr>
          <p:nvPr/>
        </p:nvPicPr>
        <p:blipFill>
          <a:blip r:embed="rId4"/>
          <a:stretch>
            <a:fillRect/>
          </a:stretch>
        </p:blipFill>
        <p:spPr>
          <a:xfrm>
            <a:off x="7049729" y="1639"/>
            <a:ext cx="5142271" cy="6856361"/>
          </a:xfrm>
          <a:prstGeom prst="rect">
            <a:avLst/>
          </a:prstGeom>
        </p:spPr>
      </p:pic>
    </p:spTree>
    <p:extLst>
      <p:ext uri="{BB962C8B-B14F-4D97-AF65-F5344CB8AC3E}">
        <p14:creationId xmlns:p14="http://schemas.microsoft.com/office/powerpoint/2010/main" val="3058265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7F1551-5E98-3ADA-8AC7-E03BF1F949BB}"/>
              </a:ext>
            </a:extLst>
          </p:cNvPr>
          <p:cNvPicPr>
            <a:picLocks noChangeAspect="1"/>
          </p:cNvPicPr>
          <p:nvPr/>
        </p:nvPicPr>
        <p:blipFill rotWithShape="1">
          <a:blip r:embed="rId3"/>
          <a:srcRect l="32716" t="46945" r="30466" b="11527"/>
          <a:stretch/>
        </p:blipFill>
        <p:spPr>
          <a:xfrm>
            <a:off x="442452" y="403122"/>
            <a:ext cx="3067664" cy="2128147"/>
          </a:xfrm>
          <a:prstGeom prst="rect">
            <a:avLst/>
          </a:prstGeom>
        </p:spPr>
      </p:pic>
      <p:sp>
        <p:nvSpPr>
          <p:cNvPr id="10" name="Right Brace 9">
            <a:extLst>
              <a:ext uri="{FF2B5EF4-FFF2-40B4-BE49-F238E27FC236}">
                <a16:creationId xmlns:a16="http://schemas.microsoft.com/office/drawing/2014/main" id="{8110886A-2011-E190-5512-9169A8CFDBBF}"/>
              </a:ext>
            </a:extLst>
          </p:cNvPr>
          <p:cNvSpPr/>
          <p:nvPr/>
        </p:nvSpPr>
        <p:spPr>
          <a:xfrm>
            <a:off x="3628103" y="1525507"/>
            <a:ext cx="1199535" cy="9438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AAC4D67D-1290-FB3D-F273-8C4339528C70}"/>
              </a:ext>
            </a:extLst>
          </p:cNvPr>
          <p:cNvSpPr txBox="1"/>
          <p:nvPr/>
        </p:nvSpPr>
        <p:spPr>
          <a:xfrm>
            <a:off x="4881715" y="1525507"/>
            <a:ext cx="21139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Segoe UI"/>
                <a:ea typeface="+mn-ea"/>
                <a:cs typeface="+mn-cs"/>
              </a:rPr>
              <a:t>Disrupting Ageism and Ableism Campaign</a:t>
            </a:r>
          </a:p>
        </p:txBody>
      </p:sp>
      <p:sp>
        <p:nvSpPr>
          <p:cNvPr id="12" name="Title 1">
            <a:extLst>
              <a:ext uri="{FF2B5EF4-FFF2-40B4-BE49-F238E27FC236}">
                <a16:creationId xmlns:a16="http://schemas.microsoft.com/office/drawing/2014/main" id="{A515C677-F4A2-5274-8536-4F41D73B439A}"/>
              </a:ext>
            </a:extLst>
          </p:cNvPr>
          <p:cNvSpPr txBox="1">
            <a:spLocks/>
          </p:cNvSpPr>
          <p:nvPr/>
        </p:nvSpPr>
        <p:spPr>
          <a:xfrm>
            <a:off x="815044" y="3183203"/>
            <a:ext cx="3496492" cy="903767"/>
          </a:xfrm>
          <a:prstGeom prst="rect">
            <a:avLst/>
          </a:prstGeom>
        </p:spPr>
        <p:txBody>
          <a:bodyPr vert="horz" lIns="0" tIns="0" rIns="0" bIns="0" rtlCol="0" anchor="ctr" anchorCtr="0">
            <a:normAutofit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Segoe UI Light"/>
                <a:ea typeface="+mj-ea"/>
                <a:cs typeface="+mj-cs"/>
              </a:rPr>
              <a:t>Ageism and Ableism</a:t>
            </a:r>
          </a:p>
        </p:txBody>
      </p:sp>
      <p:sp>
        <p:nvSpPr>
          <p:cNvPr id="13" name="Text Placeholder 2">
            <a:extLst>
              <a:ext uri="{FF2B5EF4-FFF2-40B4-BE49-F238E27FC236}">
                <a16:creationId xmlns:a16="http://schemas.microsoft.com/office/drawing/2014/main" id="{F1EBE81F-6DEC-3CA7-ACC6-70B9EE189D90}"/>
              </a:ext>
            </a:extLst>
          </p:cNvPr>
          <p:cNvSpPr txBox="1">
            <a:spLocks/>
          </p:cNvSpPr>
          <p:nvPr/>
        </p:nvSpPr>
        <p:spPr>
          <a:xfrm>
            <a:off x="731377" y="4361219"/>
            <a:ext cx="6398627" cy="2011997"/>
          </a:xfrm>
          <a:prstGeom prst="rect">
            <a:avLst/>
          </a:prstGeom>
        </p:spPr>
        <p:txBody>
          <a:bodyPr/>
          <a:lstStyle>
            <a:lvl1pPr marL="0" indent="0" algn="l" defTabSz="914400" rtl="0" eaLnBrk="1" latinLnBrk="0" hangingPunct="1">
              <a:lnSpc>
                <a:spcPct val="120000"/>
              </a:lnSpc>
              <a:spcBef>
                <a:spcPts val="18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457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2pPr>
            <a:lvl3pPr marL="0" indent="0" algn="l" defTabSz="914400" rtl="0" eaLnBrk="1" latinLnBrk="0" hangingPunct="1">
              <a:lnSpc>
                <a:spcPct val="120000"/>
              </a:lnSpc>
              <a:spcBef>
                <a:spcPts val="1800"/>
              </a:spcBef>
              <a:buFont typeface="Arial" panose="020B0604020202020204" pitchFamily="34" charset="0"/>
              <a:buNone/>
              <a:defRPr sz="1600" b="0" i="0" kern="1200">
                <a:solidFill>
                  <a:schemeClr val="tx1"/>
                </a:solidFill>
                <a:latin typeface="Segoe UI Semilight" panose="020B0402040204020203" pitchFamily="34" charset="0"/>
                <a:ea typeface="+mn-ea"/>
                <a:cs typeface="Segoe UI Semilight" panose="020B0402040204020203" pitchFamily="34" charset="0"/>
              </a:defRPr>
            </a:lvl3pPr>
            <a:lvl4pPr marL="457200" indent="-228600" algn="l" defTabSz="914400" rtl="0" eaLnBrk="1" latinLnBrk="0" hangingPunct="1">
              <a:lnSpc>
                <a:spcPct val="120000"/>
              </a:lnSpc>
              <a:spcBef>
                <a:spcPts val="6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0" indent="0" algn="l" defTabSz="914400" rtl="0" eaLnBrk="1" latinLnBrk="0" hangingPunct="1">
              <a:lnSpc>
                <a:spcPct val="120000"/>
              </a:lnSpc>
              <a:spcBef>
                <a:spcPts val="1800"/>
              </a:spcBef>
              <a:buFont typeface="Arial" panose="020B0604020202020204" pitchFamily="34" charset="0"/>
              <a:buNone/>
              <a:defRPr sz="1400" b="1" i="0" kern="1200" cap="all" spc="200" baseline="0">
                <a:solidFill>
                  <a:schemeClr val="tx1"/>
                </a:solidFill>
                <a:latin typeface="+mn-lt"/>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Segoe UI Light"/>
                <a:ea typeface="+mn-ea"/>
                <a:cs typeface="Segoe UI Semilight" panose="020B0402040204020203" pitchFamily="34" charset="0"/>
              </a:rPr>
              <a:t>Stereotypes, discrimination and prejudice directed toward people based on age or ability.</a:t>
            </a:r>
          </a:p>
        </p:txBody>
      </p:sp>
      <p:pic>
        <p:nvPicPr>
          <p:cNvPr id="15" name="Picture 14">
            <a:extLst>
              <a:ext uri="{FF2B5EF4-FFF2-40B4-BE49-F238E27FC236}">
                <a16:creationId xmlns:a16="http://schemas.microsoft.com/office/drawing/2014/main" id="{A380D7D1-C1F4-3ECC-0356-E0C85E2CCEA2}"/>
              </a:ext>
            </a:extLst>
          </p:cNvPr>
          <p:cNvPicPr>
            <a:picLocks noChangeAspect="1"/>
          </p:cNvPicPr>
          <p:nvPr/>
        </p:nvPicPr>
        <p:blipFill>
          <a:blip r:embed="rId4"/>
          <a:stretch>
            <a:fillRect/>
          </a:stretch>
        </p:blipFill>
        <p:spPr>
          <a:xfrm>
            <a:off x="7422175" y="218057"/>
            <a:ext cx="4610337" cy="2147070"/>
          </a:xfrm>
          <a:prstGeom prst="rect">
            <a:avLst/>
          </a:prstGeom>
        </p:spPr>
      </p:pic>
      <p:pic>
        <p:nvPicPr>
          <p:cNvPr id="16" name="Picture 15">
            <a:extLst>
              <a:ext uri="{FF2B5EF4-FFF2-40B4-BE49-F238E27FC236}">
                <a16:creationId xmlns:a16="http://schemas.microsoft.com/office/drawing/2014/main" id="{0B947D58-B6E8-5330-8028-2A4295C9D810}"/>
              </a:ext>
            </a:extLst>
          </p:cNvPr>
          <p:cNvPicPr>
            <a:picLocks noChangeAspect="1"/>
          </p:cNvPicPr>
          <p:nvPr/>
        </p:nvPicPr>
        <p:blipFill>
          <a:blip r:embed="rId5"/>
          <a:stretch>
            <a:fillRect/>
          </a:stretch>
        </p:blipFill>
        <p:spPr>
          <a:xfrm>
            <a:off x="7422175" y="2365127"/>
            <a:ext cx="4610337" cy="3200564"/>
          </a:xfrm>
          <a:prstGeom prst="rect">
            <a:avLst/>
          </a:prstGeom>
        </p:spPr>
      </p:pic>
    </p:spTree>
    <p:extLst>
      <p:ext uri="{BB962C8B-B14F-4D97-AF65-F5344CB8AC3E}">
        <p14:creationId xmlns:p14="http://schemas.microsoft.com/office/powerpoint/2010/main" val="1063041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551A1F-6A65-2F41-6618-9C5CDFBCB7AE}"/>
              </a:ext>
            </a:extLst>
          </p:cNvPr>
          <p:cNvSpPr>
            <a:spLocks noGrp="1"/>
          </p:cNvSpPr>
          <p:nvPr>
            <p:ph type="body" sz="quarter" idx="12"/>
          </p:nvPr>
        </p:nvSpPr>
        <p:spPr/>
        <p:txBody>
          <a:bodyPr/>
          <a:lstStyle/>
          <a:p>
            <a:endParaRPr lang="en-US"/>
          </a:p>
        </p:txBody>
      </p:sp>
      <p:pic>
        <p:nvPicPr>
          <p:cNvPr id="7" name="Picture 6">
            <a:extLst>
              <a:ext uri="{FF2B5EF4-FFF2-40B4-BE49-F238E27FC236}">
                <a16:creationId xmlns:a16="http://schemas.microsoft.com/office/drawing/2014/main" id="{9D523EF1-6E12-3F4E-0F76-AEE872CD6400}"/>
              </a:ext>
            </a:extLst>
          </p:cNvPr>
          <p:cNvPicPr>
            <a:picLocks noChangeAspect="1"/>
          </p:cNvPicPr>
          <p:nvPr/>
        </p:nvPicPr>
        <p:blipFill>
          <a:blip r:embed="rId3"/>
          <a:stretch>
            <a:fillRect/>
          </a:stretch>
        </p:blipFill>
        <p:spPr>
          <a:xfrm>
            <a:off x="331345" y="0"/>
            <a:ext cx="11760804" cy="4464279"/>
          </a:xfrm>
          <a:prstGeom prst="rect">
            <a:avLst/>
          </a:prstGeom>
        </p:spPr>
      </p:pic>
      <p:pic>
        <p:nvPicPr>
          <p:cNvPr id="9" name="Picture 8">
            <a:extLst>
              <a:ext uri="{FF2B5EF4-FFF2-40B4-BE49-F238E27FC236}">
                <a16:creationId xmlns:a16="http://schemas.microsoft.com/office/drawing/2014/main" id="{841F80FD-5A08-15AF-21DB-7EAD43387105}"/>
              </a:ext>
            </a:extLst>
          </p:cNvPr>
          <p:cNvPicPr>
            <a:picLocks noChangeAspect="1"/>
          </p:cNvPicPr>
          <p:nvPr/>
        </p:nvPicPr>
        <p:blipFill>
          <a:blip r:embed="rId4"/>
          <a:stretch>
            <a:fillRect/>
          </a:stretch>
        </p:blipFill>
        <p:spPr>
          <a:xfrm>
            <a:off x="2953765" y="4584736"/>
            <a:ext cx="7532682" cy="1202991"/>
          </a:xfrm>
          <a:prstGeom prst="rect">
            <a:avLst/>
          </a:prstGeom>
        </p:spPr>
      </p:pic>
      <p:pic>
        <p:nvPicPr>
          <p:cNvPr id="11" name="Picture 10">
            <a:extLst>
              <a:ext uri="{FF2B5EF4-FFF2-40B4-BE49-F238E27FC236}">
                <a16:creationId xmlns:a16="http://schemas.microsoft.com/office/drawing/2014/main" id="{DEFCA867-F299-9D72-5544-7B04C55AB85E}"/>
              </a:ext>
            </a:extLst>
          </p:cNvPr>
          <p:cNvPicPr>
            <a:picLocks noChangeAspect="1"/>
          </p:cNvPicPr>
          <p:nvPr/>
        </p:nvPicPr>
        <p:blipFill>
          <a:blip r:embed="rId5"/>
          <a:stretch>
            <a:fillRect/>
          </a:stretch>
        </p:blipFill>
        <p:spPr>
          <a:xfrm>
            <a:off x="438680" y="4595925"/>
            <a:ext cx="2050312" cy="1202990"/>
          </a:xfrm>
          <a:prstGeom prst="rect">
            <a:avLst/>
          </a:prstGeom>
        </p:spPr>
      </p:pic>
    </p:spTree>
    <p:extLst>
      <p:ext uri="{BB962C8B-B14F-4D97-AF65-F5344CB8AC3E}">
        <p14:creationId xmlns:p14="http://schemas.microsoft.com/office/powerpoint/2010/main" val="2136325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0FF344-5F42-78B1-C154-9B76DACCB10B}"/>
              </a:ext>
            </a:extLst>
          </p:cNvPr>
          <p:cNvSpPr/>
          <p:nvPr/>
        </p:nvSpPr>
        <p:spPr>
          <a:xfrm>
            <a:off x="300446" y="5656217"/>
            <a:ext cx="1724297" cy="1201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182D17D9-3589-E8AA-BF65-1B566515CE7B}"/>
              </a:ext>
            </a:extLst>
          </p:cNvPr>
          <p:cNvPicPr>
            <a:picLocks noChangeAspect="1"/>
          </p:cNvPicPr>
          <p:nvPr/>
        </p:nvPicPr>
        <p:blipFill rotWithShape="1">
          <a:blip r:embed="rId3"/>
          <a:srcRect l="36924" t="51619" b="36191"/>
          <a:stretch/>
        </p:blipFill>
        <p:spPr>
          <a:xfrm>
            <a:off x="9300754" y="3540034"/>
            <a:ext cx="2891246" cy="836023"/>
          </a:xfrm>
          <a:prstGeom prst="rect">
            <a:avLst/>
          </a:prstGeom>
        </p:spPr>
      </p:pic>
      <p:pic>
        <p:nvPicPr>
          <p:cNvPr id="8" name="Picture 7">
            <a:extLst>
              <a:ext uri="{FF2B5EF4-FFF2-40B4-BE49-F238E27FC236}">
                <a16:creationId xmlns:a16="http://schemas.microsoft.com/office/drawing/2014/main" id="{375DDF03-B04F-F435-7A7F-39C4ACC119D7}"/>
              </a:ext>
            </a:extLst>
          </p:cNvPr>
          <p:cNvPicPr>
            <a:picLocks noChangeAspect="1"/>
          </p:cNvPicPr>
          <p:nvPr/>
        </p:nvPicPr>
        <p:blipFill rotWithShape="1">
          <a:blip r:embed="rId4"/>
          <a:srcRect t="81250" b="5078"/>
          <a:stretch/>
        </p:blipFill>
        <p:spPr>
          <a:xfrm>
            <a:off x="2929559" y="5434150"/>
            <a:ext cx="4461653" cy="914400"/>
          </a:xfrm>
          <a:prstGeom prst="rect">
            <a:avLst/>
          </a:prstGeom>
        </p:spPr>
      </p:pic>
      <p:pic>
        <p:nvPicPr>
          <p:cNvPr id="3" name="Picture 2">
            <a:extLst>
              <a:ext uri="{FF2B5EF4-FFF2-40B4-BE49-F238E27FC236}">
                <a16:creationId xmlns:a16="http://schemas.microsoft.com/office/drawing/2014/main" id="{3194DFBB-FAE0-65D3-1CCF-95A5CDCB5B6D}"/>
              </a:ext>
            </a:extLst>
          </p:cNvPr>
          <p:cNvPicPr>
            <a:picLocks noChangeAspect="1"/>
          </p:cNvPicPr>
          <p:nvPr/>
        </p:nvPicPr>
        <p:blipFill>
          <a:blip r:embed="rId5"/>
          <a:stretch>
            <a:fillRect/>
          </a:stretch>
        </p:blipFill>
        <p:spPr>
          <a:xfrm>
            <a:off x="126957" y="114190"/>
            <a:ext cx="2530367" cy="6642210"/>
          </a:xfrm>
          <a:prstGeom prst="rect">
            <a:avLst/>
          </a:prstGeom>
        </p:spPr>
      </p:pic>
    </p:spTree>
    <p:extLst>
      <p:ext uri="{BB962C8B-B14F-4D97-AF65-F5344CB8AC3E}">
        <p14:creationId xmlns:p14="http://schemas.microsoft.com/office/powerpoint/2010/main" val="1195350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0FF344-5F42-78B1-C154-9B76DACCB10B}"/>
              </a:ext>
            </a:extLst>
          </p:cNvPr>
          <p:cNvSpPr/>
          <p:nvPr/>
        </p:nvSpPr>
        <p:spPr>
          <a:xfrm>
            <a:off x="300446" y="5656217"/>
            <a:ext cx="1724297" cy="1201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182D17D9-3589-E8AA-BF65-1B566515CE7B}"/>
              </a:ext>
            </a:extLst>
          </p:cNvPr>
          <p:cNvPicPr>
            <a:picLocks noChangeAspect="1"/>
          </p:cNvPicPr>
          <p:nvPr/>
        </p:nvPicPr>
        <p:blipFill>
          <a:blip r:embed="rId3"/>
          <a:stretch>
            <a:fillRect/>
          </a:stretch>
        </p:blipFill>
        <p:spPr>
          <a:xfrm>
            <a:off x="7608246" y="0"/>
            <a:ext cx="4583754" cy="6858000"/>
          </a:xfrm>
          <a:prstGeom prst="rect">
            <a:avLst/>
          </a:prstGeom>
        </p:spPr>
      </p:pic>
      <p:pic>
        <p:nvPicPr>
          <p:cNvPr id="8" name="Picture 7">
            <a:extLst>
              <a:ext uri="{FF2B5EF4-FFF2-40B4-BE49-F238E27FC236}">
                <a16:creationId xmlns:a16="http://schemas.microsoft.com/office/drawing/2014/main" id="{375DDF03-B04F-F435-7A7F-39C4ACC119D7}"/>
              </a:ext>
            </a:extLst>
          </p:cNvPr>
          <p:cNvPicPr>
            <a:picLocks noChangeAspect="1"/>
          </p:cNvPicPr>
          <p:nvPr/>
        </p:nvPicPr>
        <p:blipFill>
          <a:blip r:embed="rId4"/>
          <a:stretch>
            <a:fillRect/>
          </a:stretch>
        </p:blipFill>
        <p:spPr>
          <a:xfrm>
            <a:off x="2929559" y="-1"/>
            <a:ext cx="4461653" cy="6688183"/>
          </a:xfrm>
          <a:prstGeom prst="rect">
            <a:avLst/>
          </a:prstGeom>
        </p:spPr>
      </p:pic>
      <p:pic>
        <p:nvPicPr>
          <p:cNvPr id="10" name="Picture 9">
            <a:extLst>
              <a:ext uri="{FF2B5EF4-FFF2-40B4-BE49-F238E27FC236}">
                <a16:creationId xmlns:a16="http://schemas.microsoft.com/office/drawing/2014/main" id="{2CB3186E-D570-0F96-C2C3-BC8D9850399A}"/>
              </a:ext>
            </a:extLst>
          </p:cNvPr>
          <p:cNvPicPr>
            <a:picLocks noChangeAspect="1"/>
          </p:cNvPicPr>
          <p:nvPr/>
        </p:nvPicPr>
        <p:blipFill>
          <a:blip r:embed="rId5"/>
          <a:stretch>
            <a:fillRect/>
          </a:stretch>
        </p:blipFill>
        <p:spPr>
          <a:xfrm>
            <a:off x="126957" y="114190"/>
            <a:ext cx="2530367" cy="6642210"/>
          </a:xfrm>
          <a:prstGeom prst="rect">
            <a:avLst/>
          </a:prstGeom>
        </p:spPr>
      </p:pic>
    </p:spTree>
    <p:extLst>
      <p:ext uri="{BB962C8B-B14F-4D97-AF65-F5344CB8AC3E}">
        <p14:creationId xmlns:p14="http://schemas.microsoft.com/office/powerpoint/2010/main" val="82699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A57C0-69E8-4377-66C0-6972C817ABD8}"/>
              </a:ext>
            </a:extLst>
          </p:cNvPr>
          <p:cNvSpPr>
            <a:spLocks noGrp="1"/>
          </p:cNvSpPr>
          <p:nvPr>
            <p:ph type="body" sz="quarter" idx="10"/>
          </p:nvPr>
        </p:nvSpPr>
        <p:spPr>
          <a:xfrm>
            <a:off x="457198" y="685800"/>
            <a:ext cx="7931889" cy="4892040"/>
          </a:xfrm>
        </p:spPr>
        <p:txBody>
          <a:bodyPr/>
          <a:lstStyle/>
          <a:p>
            <a:r>
              <a:rPr lang="en-US" dirty="0"/>
              <a:t>Multisector Plans on Aging and Disability</a:t>
            </a:r>
          </a:p>
        </p:txBody>
      </p:sp>
    </p:spTree>
    <p:extLst>
      <p:ext uri="{BB962C8B-B14F-4D97-AF65-F5344CB8AC3E}">
        <p14:creationId xmlns:p14="http://schemas.microsoft.com/office/powerpoint/2010/main" val="1990881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A3B299-F9BA-FFD9-AB4D-B0D0D0C15CF4}"/>
              </a:ext>
            </a:extLst>
          </p:cNvPr>
          <p:cNvSpPr>
            <a:spLocks noGrp="1"/>
          </p:cNvSpPr>
          <p:nvPr>
            <p:ph type="title"/>
          </p:nvPr>
        </p:nvSpPr>
        <p:spPr>
          <a:xfrm>
            <a:off x="457199" y="685800"/>
            <a:ext cx="11277601" cy="903767"/>
          </a:xfrm>
        </p:spPr>
        <p:txBody>
          <a:bodyPr/>
          <a:lstStyle/>
          <a:p>
            <a:r>
              <a:rPr lang="en-US" dirty="0"/>
              <a:t>Multi-Sector Plans for Aging</a:t>
            </a:r>
          </a:p>
        </p:txBody>
      </p:sp>
      <p:sp>
        <p:nvSpPr>
          <p:cNvPr id="5" name="TextBox 4">
            <a:extLst>
              <a:ext uri="{FF2B5EF4-FFF2-40B4-BE49-F238E27FC236}">
                <a16:creationId xmlns:a16="http://schemas.microsoft.com/office/drawing/2014/main" id="{6AFA006F-01E5-441C-DAD1-78C1BEFB786E}"/>
              </a:ext>
            </a:extLst>
          </p:cNvPr>
          <p:cNvSpPr txBox="1"/>
          <p:nvPr/>
        </p:nvSpPr>
        <p:spPr>
          <a:xfrm>
            <a:off x="457199" y="2108988"/>
            <a:ext cx="425704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 multi-sector plan for aging and disability creates a roadmap that helps states transform policy, infrastructure and service coordination for rapidly aging populations and people with disabilities.</a:t>
            </a:r>
          </a:p>
        </p:txBody>
      </p:sp>
      <p:sp>
        <p:nvSpPr>
          <p:cNvPr id="6" name="TextBox 5">
            <a:extLst>
              <a:ext uri="{FF2B5EF4-FFF2-40B4-BE49-F238E27FC236}">
                <a16:creationId xmlns:a16="http://schemas.microsoft.com/office/drawing/2014/main" id="{8A4977D9-B61F-CE6B-E460-21E0BAE97069}"/>
              </a:ext>
            </a:extLst>
          </p:cNvPr>
          <p:cNvSpPr txBox="1"/>
          <p:nvPr/>
        </p:nvSpPr>
        <p:spPr>
          <a:xfrm>
            <a:off x="457199" y="3948421"/>
            <a:ext cx="371856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hlinkClick r:id="rId2"/>
              </a:rPr>
              <a:t>https://www.aarpinternational.org/resources/healthy-aging/national-plans</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64959FCE-9C09-A59B-E1ED-833FE0053348}"/>
              </a:ext>
            </a:extLst>
          </p:cNvPr>
          <p:cNvPicPr>
            <a:picLocks noChangeAspect="1"/>
          </p:cNvPicPr>
          <p:nvPr/>
        </p:nvPicPr>
        <p:blipFill>
          <a:blip r:embed="rId3"/>
          <a:stretch>
            <a:fillRect/>
          </a:stretch>
        </p:blipFill>
        <p:spPr>
          <a:xfrm>
            <a:off x="4742695" y="1859280"/>
            <a:ext cx="6992105" cy="4663440"/>
          </a:xfrm>
          <a:prstGeom prst="rect">
            <a:avLst/>
          </a:prstGeom>
        </p:spPr>
      </p:pic>
    </p:spTree>
    <p:extLst>
      <p:ext uri="{BB962C8B-B14F-4D97-AF65-F5344CB8AC3E}">
        <p14:creationId xmlns:p14="http://schemas.microsoft.com/office/powerpoint/2010/main" val="4222353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96452DC-D33D-FC76-34F6-119114EAC438}"/>
              </a:ext>
            </a:extLst>
          </p:cNvPr>
          <p:cNvSpPr>
            <a:spLocks noGrp="1"/>
          </p:cNvSpPr>
          <p:nvPr>
            <p:ph type="title"/>
          </p:nvPr>
        </p:nvSpPr>
        <p:spPr>
          <a:xfrm>
            <a:off x="457199" y="685800"/>
            <a:ext cx="11277601" cy="903767"/>
          </a:xfrm>
        </p:spPr>
        <p:txBody>
          <a:bodyPr/>
          <a:lstStyle/>
          <a:p>
            <a:r>
              <a:rPr lang="en-US" dirty="0"/>
              <a:t>Our Story</a:t>
            </a:r>
          </a:p>
        </p:txBody>
      </p:sp>
      <p:pic>
        <p:nvPicPr>
          <p:cNvPr id="5" name="Picture 4" descr="Timeline&#10;&#10;Description automatically generated">
            <a:extLst>
              <a:ext uri="{FF2B5EF4-FFF2-40B4-BE49-F238E27FC236}">
                <a16:creationId xmlns:a16="http://schemas.microsoft.com/office/drawing/2014/main" id="{AE3D589C-41A5-31D8-E520-8CF804F85535}"/>
              </a:ext>
            </a:extLst>
          </p:cNvPr>
          <p:cNvPicPr>
            <a:picLocks noChangeAspect="1"/>
          </p:cNvPicPr>
          <p:nvPr/>
        </p:nvPicPr>
        <p:blipFill>
          <a:blip r:embed="rId2"/>
          <a:stretch>
            <a:fillRect/>
          </a:stretch>
        </p:blipFill>
        <p:spPr>
          <a:xfrm>
            <a:off x="4812921" y="1589567"/>
            <a:ext cx="7379079" cy="4153113"/>
          </a:xfrm>
          <a:prstGeom prst="rect">
            <a:avLst/>
          </a:prstGeom>
        </p:spPr>
      </p:pic>
      <p:pic>
        <p:nvPicPr>
          <p:cNvPr id="6" name="Picture 5" descr="Timeline&#10;&#10;Description automatically generated">
            <a:extLst>
              <a:ext uri="{FF2B5EF4-FFF2-40B4-BE49-F238E27FC236}">
                <a16:creationId xmlns:a16="http://schemas.microsoft.com/office/drawing/2014/main" id="{4EBCCC37-43E1-B3C7-E537-FF82A95059C2}"/>
              </a:ext>
            </a:extLst>
          </p:cNvPr>
          <p:cNvPicPr>
            <a:picLocks noChangeAspect="1"/>
          </p:cNvPicPr>
          <p:nvPr/>
        </p:nvPicPr>
        <p:blipFill rotWithShape="1">
          <a:blip r:embed="rId3"/>
          <a:srcRect l="3013" r="4604"/>
          <a:stretch/>
        </p:blipFill>
        <p:spPr>
          <a:xfrm>
            <a:off x="-1" y="1552193"/>
            <a:ext cx="5326914" cy="4178515"/>
          </a:xfrm>
          <a:prstGeom prst="rect">
            <a:avLst/>
          </a:prstGeom>
        </p:spPr>
      </p:pic>
    </p:spTree>
    <p:extLst>
      <p:ext uri="{BB962C8B-B14F-4D97-AF65-F5344CB8AC3E}">
        <p14:creationId xmlns:p14="http://schemas.microsoft.com/office/powerpoint/2010/main" val="3769109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BEA974-33C9-5875-A313-D52801AFEC49}"/>
              </a:ext>
            </a:extLst>
          </p:cNvPr>
          <p:cNvSpPr>
            <a:spLocks noGrp="1"/>
          </p:cNvSpPr>
          <p:nvPr>
            <p:ph type="title"/>
          </p:nvPr>
        </p:nvSpPr>
        <p:spPr>
          <a:xfrm>
            <a:off x="457199" y="685800"/>
            <a:ext cx="6622026" cy="903767"/>
          </a:xfrm>
        </p:spPr>
        <p:txBody>
          <a:bodyPr/>
          <a:lstStyle/>
          <a:p>
            <a:r>
              <a:rPr lang="en-US" dirty="0"/>
              <a:t>Multi-State Learning Collaborative</a:t>
            </a:r>
          </a:p>
        </p:txBody>
      </p:sp>
      <p:sp>
        <p:nvSpPr>
          <p:cNvPr id="5" name="Text Placeholder 2">
            <a:extLst>
              <a:ext uri="{FF2B5EF4-FFF2-40B4-BE49-F238E27FC236}">
                <a16:creationId xmlns:a16="http://schemas.microsoft.com/office/drawing/2014/main" id="{EA31BC1D-3A3E-642E-D63D-9F4675B82CB1}"/>
              </a:ext>
            </a:extLst>
          </p:cNvPr>
          <p:cNvSpPr>
            <a:spLocks noGrp="1"/>
          </p:cNvSpPr>
          <p:nvPr>
            <p:ph type="body" sz="quarter" idx="10"/>
          </p:nvPr>
        </p:nvSpPr>
        <p:spPr>
          <a:xfrm>
            <a:off x="457199" y="2121802"/>
            <a:ext cx="6622026" cy="3204210"/>
          </a:xfrm>
        </p:spPr>
        <p:txBody>
          <a:bodyPr/>
          <a:lstStyle/>
          <a:p>
            <a:r>
              <a:rPr lang="en-US" dirty="0">
                <a:latin typeface="+mj-lt"/>
              </a:rPr>
              <a:t>Team named in Connecticut state application:</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mj-lt"/>
                <a:ea typeface="Times New Roman" panose="02020603050405020304" pitchFamily="18" charset="0"/>
              </a:rPr>
              <a:t>Margaret Gerundo-Murkette, Department of Aging and Disability Services</a:t>
            </a:r>
            <a:endParaRPr lang="en-US" sz="1800" dirty="0">
              <a:effectLst/>
              <a:latin typeface="+mj-lt"/>
              <a:ea typeface="Calibri" panose="020F0502020204030204" pitchFamily="34" charset="0"/>
            </a:endParaRPr>
          </a:p>
          <a:p>
            <a:pPr marL="342900" indent="-342900">
              <a:spcBef>
                <a:spcPts val="0"/>
              </a:spcBef>
              <a:buSzPts val="1000"/>
              <a:buFont typeface="Symbol" panose="05050102010706020507" pitchFamily="18" charset="2"/>
              <a:buChar char=""/>
              <a:tabLst>
                <a:tab pos="457200" algn="l"/>
              </a:tabLst>
            </a:pPr>
            <a:r>
              <a:rPr lang="en-US" sz="1800" dirty="0">
                <a:effectLst/>
                <a:latin typeface="+mj-lt"/>
                <a:ea typeface="Times New Roman" panose="02020603050405020304" pitchFamily="18" charset="0"/>
              </a:rPr>
              <a:t>Alyssa Norwood, Connecticut Age Well Collaborative</a:t>
            </a:r>
            <a:endParaRPr lang="en-US" sz="1800" dirty="0">
              <a:effectLst/>
              <a:latin typeface="+mj-lt"/>
              <a:ea typeface="Calibri" panose="020F0502020204030204" pitchFamily="34" charset="0"/>
            </a:endParaRPr>
          </a:p>
          <a:p>
            <a:pPr marL="342900" indent="-342900">
              <a:spcBef>
                <a:spcPts val="0"/>
              </a:spcBef>
              <a:buSzPts val="1000"/>
              <a:buFont typeface="Symbol" panose="05050102010706020507" pitchFamily="18" charset="2"/>
              <a:buChar char=""/>
              <a:tabLst>
                <a:tab pos="457200" algn="l"/>
              </a:tabLst>
            </a:pPr>
            <a:r>
              <a:rPr lang="en-US" sz="1800" dirty="0">
                <a:effectLst/>
                <a:latin typeface="+mj-lt"/>
                <a:ea typeface="Times New Roman" panose="02020603050405020304" pitchFamily="18" charset="0"/>
              </a:rPr>
              <a:t>Rebecca Auger, Office and Policy and Management, Intergovernmental Policy and Planning Division</a:t>
            </a:r>
            <a:endParaRPr lang="en-US" sz="1800" dirty="0">
              <a:effectLst/>
              <a:latin typeface="+mj-lt"/>
              <a:ea typeface="Calibri" panose="020F0502020204030204" pitchFamily="34" charset="0"/>
            </a:endParaRPr>
          </a:p>
          <a:p>
            <a:pPr marL="342900" indent="-342900">
              <a:spcBef>
                <a:spcPts val="0"/>
              </a:spcBef>
              <a:buSzPts val="1000"/>
              <a:buFont typeface="Symbol" panose="05050102010706020507" pitchFamily="18" charset="2"/>
              <a:buChar char=""/>
              <a:tabLst>
                <a:tab pos="457200" algn="l"/>
              </a:tabLst>
            </a:pPr>
            <a:r>
              <a:rPr lang="en-US" sz="1800" dirty="0">
                <a:effectLst/>
                <a:latin typeface="+mj-lt"/>
                <a:ea typeface="Times New Roman" panose="02020603050405020304" pitchFamily="18" charset="0"/>
              </a:rPr>
              <a:t>Walter Glomb, Connecticut Council of Developmental Disabilities</a:t>
            </a:r>
            <a:endParaRPr lang="en-US" sz="1800" dirty="0">
              <a:effectLst/>
              <a:latin typeface="+mj-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mj-lt"/>
                <a:ea typeface="Times New Roman" panose="02020603050405020304" pitchFamily="18" charset="0"/>
              </a:rPr>
              <a:t>Michael Werner, Legislative Commission on Women, Children, Seniors, Equity and Opportunity</a:t>
            </a:r>
            <a:endParaRPr lang="en-US" sz="1800" dirty="0">
              <a:effectLst/>
              <a:latin typeface="+mj-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mj-lt"/>
                <a:ea typeface="Times New Roman" panose="02020603050405020304" pitchFamily="18" charset="0"/>
              </a:rPr>
              <a:t>Karri Filek, Department of Social Services</a:t>
            </a:r>
            <a:endParaRPr lang="en-US" sz="1800" dirty="0">
              <a:effectLst/>
              <a:latin typeface="+mj-lt"/>
              <a:ea typeface="Calibri" panose="020F0502020204030204" pitchFamily="34" charset="0"/>
            </a:endParaRPr>
          </a:p>
          <a:p>
            <a:pPr marL="285750" indent="-285750">
              <a:buFont typeface="Arial" panose="020B0604020202020204" pitchFamily="34" charset="0"/>
              <a:buChar char="•"/>
            </a:pPr>
            <a:endParaRPr lang="en-US" dirty="0">
              <a:latin typeface="+mj-lt"/>
            </a:endParaRPr>
          </a:p>
        </p:txBody>
      </p:sp>
      <p:pic>
        <p:nvPicPr>
          <p:cNvPr id="6" name="Picture 5">
            <a:extLst>
              <a:ext uri="{FF2B5EF4-FFF2-40B4-BE49-F238E27FC236}">
                <a16:creationId xmlns:a16="http://schemas.microsoft.com/office/drawing/2014/main" id="{1836986E-DE51-CB17-80E2-621FB2EBA079}"/>
              </a:ext>
            </a:extLst>
          </p:cNvPr>
          <p:cNvPicPr>
            <a:picLocks noChangeAspect="1"/>
          </p:cNvPicPr>
          <p:nvPr/>
        </p:nvPicPr>
        <p:blipFill>
          <a:blip r:embed="rId2"/>
          <a:stretch>
            <a:fillRect/>
          </a:stretch>
        </p:blipFill>
        <p:spPr>
          <a:xfrm>
            <a:off x="7475368" y="326625"/>
            <a:ext cx="4623983" cy="2131533"/>
          </a:xfrm>
          <a:prstGeom prst="rect">
            <a:avLst/>
          </a:prstGeom>
        </p:spPr>
      </p:pic>
      <p:pic>
        <p:nvPicPr>
          <p:cNvPr id="7" name="Picture 6">
            <a:extLst>
              <a:ext uri="{FF2B5EF4-FFF2-40B4-BE49-F238E27FC236}">
                <a16:creationId xmlns:a16="http://schemas.microsoft.com/office/drawing/2014/main" id="{75868D8B-6379-2F40-EA7A-05AC2EFCDEEE}"/>
              </a:ext>
            </a:extLst>
          </p:cNvPr>
          <p:cNvPicPr>
            <a:picLocks noChangeAspect="1"/>
          </p:cNvPicPr>
          <p:nvPr/>
        </p:nvPicPr>
        <p:blipFill>
          <a:blip r:embed="rId3"/>
          <a:stretch>
            <a:fillRect/>
          </a:stretch>
        </p:blipFill>
        <p:spPr>
          <a:xfrm>
            <a:off x="7475368" y="2543370"/>
            <a:ext cx="4559534" cy="3988005"/>
          </a:xfrm>
          <a:prstGeom prst="rect">
            <a:avLst/>
          </a:prstGeom>
        </p:spPr>
      </p:pic>
    </p:spTree>
    <p:extLst>
      <p:ext uri="{BB962C8B-B14F-4D97-AF65-F5344CB8AC3E}">
        <p14:creationId xmlns:p14="http://schemas.microsoft.com/office/powerpoint/2010/main" val="3344900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0C64-6B57-3F53-61D8-A6EE37F376F2}"/>
              </a:ext>
            </a:extLst>
          </p:cNvPr>
          <p:cNvSpPr>
            <a:spLocks noGrp="1"/>
          </p:cNvSpPr>
          <p:nvPr>
            <p:ph type="title"/>
          </p:nvPr>
        </p:nvSpPr>
        <p:spPr/>
        <p:txBody>
          <a:bodyPr/>
          <a:lstStyle/>
          <a:p>
            <a:r>
              <a:rPr lang="en-US" dirty="0"/>
              <a:t>Initial National Landscape Analysis</a:t>
            </a:r>
          </a:p>
        </p:txBody>
      </p:sp>
      <p:graphicFrame>
        <p:nvGraphicFramePr>
          <p:cNvPr id="4" name="Diagram 3">
            <a:extLst>
              <a:ext uri="{FF2B5EF4-FFF2-40B4-BE49-F238E27FC236}">
                <a16:creationId xmlns:a16="http://schemas.microsoft.com/office/drawing/2014/main" id="{63831174-A325-FFBD-6614-340E925907C8}"/>
              </a:ext>
            </a:extLst>
          </p:cNvPr>
          <p:cNvGraphicFramePr/>
          <p:nvPr>
            <p:extLst>
              <p:ext uri="{D42A27DB-BD31-4B8C-83A1-F6EECF244321}">
                <p14:modId xmlns:p14="http://schemas.microsoft.com/office/powerpoint/2010/main" val="3451003800"/>
              </p:ext>
            </p:extLst>
          </p:nvPr>
        </p:nvGraphicFramePr>
        <p:xfrm>
          <a:off x="418213" y="1733107"/>
          <a:ext cx="11355573" cy="4029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218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A2BB-F1CA-213A-AD8F-2AD3A34D56F0}"/>
              </a:ext>
            </a:extLst>
          </p:cNvPr>
          <p:cNvSpPr>
            <a:spLocks noGrp="1"/>
          </p:cNvSpPr>
          <p:nvPr>
            <p:ph type="title"/>
          </p:nvPr>
        </p:nvSpPr>
        <p:spPr>
          <a:xfrm>
            <a:off x="467832" y="562147"/>
            <a:ext cx="5943601" cy="903767"/>
          </a:xfrm>
        </p:spPr>
        <p:txBody>
          <a:bodyPr/>
          <a:lstStyle/>
          <a:p>
            <a:r>
              <a:rPr lang="en-US" dirty="0"/>
              <a:t>Broad Goals</a:t>
            </a:r>
          </a:p>
        </p:txBody>
      </p:sp>
      <p:graphicFrame>
        <p:nvGraphicFramePr>
          <p:cNvPr id="10" name="Diagram 9">
            <a:extLst>
              <a:ext uri="{FF2B5EF4-FFF2-40B4-BE49-F238E27FC236}">
                <a16:creationId xmlns:a16="http://schemas.microsoft.com/office/drawing/2014/main" id="{C5BA44A5-4141-CFE3-8C90-3D2F0208157C}"/>
              </a:ext>
            </a:extLst>
          </p:cNvPr>
          <p:cNvGraphicFramePr/>
          <p:nvPr>
            <p:extLst>
              <p:ext uri="{D42A27DB-BD31-4B8C-83A1-F6EECF244321}">
                <p14:modId xmlns:p14="http://schemas.microsoft.com/office/powerpoint/2010/main" val="1396780814"/>
              </p:ext>
            </p:extLst>
          </p:nvPr>
        </p:nvGraphicFramePr>
        <p:xfrm>
          <a:off x="-743098" y="1465914"/>
          <a:ext cx="7728688" cy="5152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5A64E4E2-9366-FB3A-FD1D-31043524635B}"/>
              </a:ext>
            </a:extLst>
          </p:cNvPr>
          <p:cNvSpPr txBox="1"/>
          <p:nvPr/>
        </p:nvSpPr>
        <p:spPr>
          <a:xfrm>
            <a:off x="7622363" y="417104"/>
            <a:ext cx="4031226" cy="1391086"/>
          </a:xfrm>
          <a:prstGeom prst="rect">
            <a:avLst/>
          </a:prstGeom>
          <a:noFill/>
        </p:spPr>
        <p:txBody>
          <a:bodyPr wrap="square">
            <a:spAutoFit/>
          </a:bodyPr>
          <a:lstStyle/>
          <a:p>
            <a:pPr marR="0" lvl="0" fontAlgn="auto">
              <a:lnSpc>
                <a:spcPct val="120000"/>
              </a:lnSpc>
              <a:spcAft>
                <a:spcPts val="0"/>
              </a:spcAft>
              <a:buClrTx/>
              <a:buSzPts val="1000"/>
              <a:tabLst>
                <a:tab pos="457200" algn="l"/>
              </a:tabLst>
              <a:defRPr/>
            </a:pPr>
            <a:r>
              <a:rPr lang="en-US" dirty="0">
                <a:latin typeface="+mj-lt"/>
                <a:cs typeface="Segoe UI Semilight" panose="020B0402040204020203" pitchFamily="34" charset="0"/>
              </a:rPr>
              <a:t>Strengthens rather than replaces!</a:t>
            </a:r>
          </a:p>
          <a:p>
            <a:pPr marL="342900" marR="0" lvl="0" indent="-342900" fontAlgn="auto">
              <a:lnSpc>
                <a:spcPct val="120000"/>
              </a:lnSpc>
              <a:spcAft>
                <a:spcPts val="0"/>
              </a:spcAft>
              <a:buClrTx/>
              <a:buSzPts val="1000"/>
              <a:buFont typeface="Symbol" panose="05050102010706020507" pitchFamily="18" charset="2"/>
              <a:buChar char=""/>
              <a:tabLst>
                <a:tab pos="457200" algn="l"/>
              </a:tabLst>
              <a:defRPr/>
            </a:pPr>
            <a:r>
              <a:rPr lang="en-US" dirty="0">
                <a:latin typeface="+mj-lt"/>
                <a:cs typeface="Segoe UI Semilight" panose="020B0402040204020203" pitchFamily="34" charset="0"/>
              </a:rPr>
              <a:t>Elevates common goals</a:t>
            </a:r>
          </a:p>
          <a:p>
            <a:pPr marL="342900" marR="0" lvl="0" indent="-342900" fontAlgn="auto">
              <a:lnSpc>
                <a:spcPct val="120000"/>
              </a:lnSpc>
              <a:spcAft>
                <a:spcPts val="0"/>
              </a:spcAft>
              <a:buClrTx/>
              <a:buSzPts val="1000"/>
              <a:buFont typeface="Symbol" panose="05050102010706020507" pitchFamily="18" charset="2"/>
              <a:buChar char=""/>
              <a:tabLst>
                <a:tab pos="457200" algn="l"/>
              </a:tabLst>
              <a:defRPr/>
            </a:pPr>
            <a:r>
              <a:rPr lang="en-US" dirty="0">
                <a:latin typeface="+mj-lt"/>
                <a:cs typeface="Segoe UI Semilight" panose="020B0402040204020203" pitchFamily="34" charset="0"/>
              </a:rPr>
              <a:t>Reduces duplication</a:t>
            </a:r>
          </a:p>
          <a:p>
            <a:pPr marL="342900" marR="0" lvl="0" indent="-342900" fontAlgn="auto">
              <a:lnSpc>
                <a:spcPct val="120000"/>
              </a:lnSpc>
              <a:spcAft>
                <a:spcPts val="0"/>
              </a:spcAft>
              <a:buClrTx/>
              <a:buSzPts val="1000"/>
              <a:buFont typeface="Symbol" panose="05050102010706020507" pitchFamily="18" charset="2"/>
              <a:buChar char=""/>
              <a:tabLst>
                <a:tab pos="457200" algn="l"/>
              </a:tabLst>
              <a:defRPr/>
            </a:pPr>
            <a:r>
              <a:rPr lang="en-US" dirty="0">
                <a:latin typeface="+mj-lt"/>
                <a:cs typeface="Segoe UI Semilight" panose="020B0402040204020203" pitchFamily="34" charset="0"/>
              </a:rPr>
              <a:t>Streamlines efforts</a:t>
            </a:r>
          </a:p>
        </p:txBody>
      </p:sp>
      <p:pic>
        <p:nvPicPr>
          <p:cNvPr id="15" name="Picture 14">
            <a:extLst>
              <a:ext uri="{FF2B5EF4-FFF2-40B4-BE49-F238E27FC236}">
                <a16:creationId xmlns:a16="http://schemas.microsoft.com/office/drawing/2014/main" id="{10C5C008-3BDA-6623-4BCF-C628D0D28FC9}"/>
              </a:ext>
            </a:extLst>
          </p:cNvPr>
          <p:cNvPicPr>
            <a:picLocks noChangeAspect="1"/>
          </p:cNvPicPr>
          <p:nvPr/>
        </p:nvPicPr>
        <p:blipFill rotWithShape="1">
          <a:blip r:embed="rId7"/>
          <a:srcRect l="6285"/>
          <a:stretch/>
        </p:blipFill>
        <p:spPr>
          <a:xfrm>
            <a:off x="7445154" y="2425449"/>
            <a:ext cx="4646427" cy="2566559"/>
          </a:xfrm>
          <a:prstGeom prst="rect">
            <a:avLst/>
          </a:prstGeom>
        </p:spPr>
      </p:pic>
      <p:sp>
        <p:nvSpPr>
          <p:cNvPr id="16" name="Rectangle 15">
            <a:extLst>
              <a:ext uri="{FF2B5EF4-FFF2-40B4-BE49-F238E27FC236}">
                <a16:creationId xmlns:a16="http://schemas.microsoft.com/office/drawing/2014/main" id="{ED8648B7-A4E8-6897-11B1-5D22057E262E}"/>
              </a:ext>
            </a:extLst>
          </p:cNvPr>
          <p:cNvSpPr/>
          <p:nvPr/>
        </p:nvSpPr>
        <p:spPr>
          <a:xfrm>
            <a:off x="9165265" y="6134986"/>
            <a:ext cx="2658140" cy="483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6D0D9B-C296-1F0B-8314-AF82A7C1978D}"/>
              </a:ext>
            </a:extLst>
          </p:cNvPr>
          <p:cNvSpPr txBox="1"/>
          <p:nvPr/>
        </p:nvSpPr>
        <p:spPr>
          <a:xfrm>
            <a:off x="7445153" y="5103841"/>
            <a:ext cx="4646427" cy="393890"/>
          </a:xfrm>
          <a:prstGeom prst="rect">
            <a:avLst/>
          </a:prstGeom>
          <a:noFill/>
        </p:spPr>
        <p:txBody>
          <a:bodyPr wrap="square">
            <a:spAutoFit/>
          </a:bodyPr>
          <a:lstStyle/>
          <a:p>
            <a:pPr marR="0" lvl="0" fontAlgn="auto">
              <a:lnSpc>
                <a:spcPct val="120000"/>
              </a:lnSpc>
              <a:spcAft>
                <a:spcPts val="0"/>
              </a:spcAft>
              <a:buClrTx/>
              <a:buSzPts val="1000"/>
              <a:tabLst>
                <a:tab pos="457200" algn="l"/>
              </a:tabLst>
              <a:defRPr/>
            </a:pPr>
            <a:r>
              <a:rPr lang="en-US" i="1" dirty="0">
                <a:latin typeface="+mj-lt"/>
                <a:cs typeface="Segoe UI Semilight" panose="020B0402040204020203" pitchFamily="34" charset="0"/>
              </a:rPr>
              <a:t>Sample graphic from North Carolina MPA</a:t>
            </a:r>
          </a:p>
        </p:txBody>
      </p:sp>
    </p:spTree>
    <p:extLst>
      <p:ext uri="{BB962C8B-B14F-4D97-AF65-F5344CB8AC3E}">
        <p14:creationId xmlns:p14="http://schemas.microsoft.com/office/powerpoint/2010/main" val="3750888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DD2C-319A-9B9C-20AB-0537E51BCA44}"/>
              </a:ext>
            </a:extLst>
          </p:cNvPr>
          <p:cNvSpPr>
            <a:spLocks noGrp="1"/>
          </p:cNvSpPr>
          <p:nvPr>
            <p:ph type="title"/>
          </p:nvPr>
        </p:nvSpPr>
        <p:spPr/>
        <p:txBody>
          <a:bodyPr/>
          <a:lstStyle/>
          <a:p>
            <a:r>
              <a:rPr lang="en-US" dirty="0"/>
              <a:t>Connecticut Approach</a:t>
            </a:r>
          </a:p>
        </p:txBody>
      </p:sp>
      <p:graphicFrame>
        <p:nvGraphicFramePr>
          <p:cNvPr id="4" name="Diagram 3">
            <a:extLst>
              <a:ext uri="{FF2B5EF4-FFF2-40B4-BE49-F238E27FC236}">
                <a16:creationId xmlns:a16="http://schemas.microsoft.com/office/drawing/2014/main" id="{97CF1980-D534-0FE8-91B5-45EAEB8A3205}"/>
              </a:ext>
            </a:extLst>
          </p:cNvPr>
          <p:cNvGraphicFramePr/>
          <p:nvPr>
            <p:extLst>
              <p:ext uri="{D42A27DB-BD31-4B8C-83A1-F6EECF244321}">
                <p14:modId xmlns:p14="http://schemas.microsoft.com/office/powerpoint/2010/main" val="2875631154"/>
              </p:ext>
            </p:extLst>
          </p:nvPr>
        </p:nvGraphicFramePr>
        <p:xfrm>
          <a:off x="702929" y="1905197"/>
          <a:ext cx="11277601" cy="4267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741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8DC19-689B-3896-843D-245DAC83C4AE}"/>
              </a:ext>
            </a:extLst>
          </p:cNvPr>
          <p:cNvSpPr>
            <a:spLocks noGrp="1"/>
          </p:cNvSpPr>
          <p:nvPr>
            <p:ph type="body" sz="quarter" idx="10"/>
          </p:nvPr>
        </p:nvSpPr>
        <p:spPr/>
        <p:txBody>
          <a:bodyPr/>
          <a:lstStyle/>
          <a:p>
            <a:r>
              <a:rPr lang="en-US" dirty="0"/>
              <a:t>Questions?</a:t>
            </a:r>
          </a:p>
        </p:txBody>
      </p:sp>
    </p:spTree>
    <p:extLst>
      <p:ext uri="{BB962C8B-B14F-4D97-AF65-F5344CB8AC3E}">
        <p14:creationId xmlns:p14="http://schemas.microsoft.com/office/powerpoint/2010/main" val="387445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734DF4-4295-A525-F449-7857208D0988}"/>
              </a:ext>
            </a:extLst>
          </p:cNvPr>
          <p:cNvSpPr>
            <a:spLocks noGrp="1"/>
          </p:cNvSpPr>
          <p:nvPr>
            <p:ph type="title"/>
          </p:nvPr>
        </p:nvSpPr>
        <p:spPr>
          <a:xfrm>
            <a:off x="356617" y="685800"/>
            <a:ext cx="10463784" cy="903767"/>
          </a:xfrm>
        </p:spPr>
        <p:txBody>
          <a:bodyPr/>
          <a:lstStyle/>
          <a:p>
            <a:r>
              <a:rPr lang="en-US" dirty="0"/>
              <a:t>Core Collective Impact Partners</a:t>
            </a:r>
          </a:p>
        </p:txBody>
      </p:sp>
      <p:sp>
        <p:nvSpPr>
          <p:cNvPr id="11" name="TextBox 10">
            <a:extLst>
              <a:ext uri="{FF2B5EF4-FFF2-40B4-BE49-F238E27FC236}">
                <a16:creationId xmlns:a16="http://schemas.microsoft.com/office/drawing/2014/main" id="{6DDED98F-DD8F-A9FF-FDF6-6388A516BF45}"/>
              </a:ext>
            </a:extLst>
          </p:cNvPr>
          <p:cNvSpPr txBox="1"/>
          <p:nvPr/>
        </p:nvSpPr>
        <p:spPr>
          <a:xfrm>
            <a:off x="761427" y="3494500"/>
            <a:ext cx="4407565" cy="2271562"/>
          </a:xfrm>
          <a:prstGeom prst="rect">
            <a:avLst/>
          </a:prstGeom>
          <a:noFill/>
          <a:ln>
            <a:solidFill>
              <a:srgbClr val="F04C24"/>
            </a:solidFill>
          </a:ln>
        </p:spPr>
        <p:txBody>
          <a:bodyPr wrap="square" lIns="182880" tIns="137160" rIns="91440" bIns="0" rtlCol="0">
            <a:noAutofit/>
          </a:bodyPr>
          <a:lstStyle/>
          <a:p>
            <a:pPr lvl="0">
              <a:lnSpc>
                <a:spcPct val="120000"/>
              </a:lnSpc>
              <a:spcBef>
                <a:spcPts val="900"/>
              </a:spcBef>
              <a:buClr>
                <a:srgbClr val="7AC143"/>
              </a:buClr>
            </a:pPr>
            <a:r>
              <a:rPr lang="en-US" b="1" dirty="0">
                <a:latin typeface="Segoe UI Semilight" panose="020B0402040204020203" pitchFamily="34" charset="0"/>
                <a:cs typeface="Segoe UI Semilight" panose="020B0402040204020203" pitchFamily="34" charset="0"/>
              </a:rPr>
              <a:t>The Commission on Women, Children, Seniors, Equity and Opportunity</a:t>
            </a:r>
            <a:r>
              <a:rPr lang="en-US" dirty="0">
                <a:latin typeface="Segoe UI Semilight" panose="020B0402040204020203" pitchFamily="34" charset="0"/>
                <a:cs typeface="Segoe UI Semilight" panose="020B0402040204020203" pitchFamily="34" charset="0"/>
              </a:rPr>
              <a:t> delegates its statutory charge (CGS Section 17b-420a) to lead a statewide livable communities initiative to the Connecticut Age Well Collaborative.</a:t>
            </a:r>
          </a:p>
        </p:txBody>
      </p:sp>
      <p:sp>
        <p:nvSpPr>
          <p:cNvPr id="12" name="TextBox 11">
            <a:extLst>
              <a:ext uri="{FF2B5EF4-FFF2-40B4-BE49-F238E27FC236}">
                <a16:creationId xmlns:a16="http://schemas.microsoft.com/office/drawing/2014/main" id="{B48049D8-9EF7-317B-1062-F1519D85CCCA}"/>
              </a:ext>
            </a:extLst>
          </p:cNvPr>
          <p:cNvSpPr txBox="1"/>
          <p:nvPr/>
        </p:nvSpPr>
        <p:spPr>
          <a:xfrm>
            <a:off x="761428" y="1805218"/>
            <a:ext cx="4407564" cy="393359"/>
          </a:xfrm>
          <a:prstGeom prst="rect">
            <a:avLst/>
          </a:prstGeom>
          <a:solidFill>
            <a:srgbClr val="F04C24"/>
          </a:solidFill>
          <a:ln>
            <a:solidFill>
              <a:srgbClr val="F04C24"/>
            </a:solidFill>
          </a:ln>
        </p:spPr>
        <p:txBody>
          <a:bodyPr wrap="none" rtlCol="0" anchor="ctr" anchorCtr="0">
            <a:noAutofit/>
          </a:bodyPr>
          <a:lstStyle/>
          <a:p>
            <a:pPr algn="ctr"/>
            <a:r>
              <a:rPr lang="en-US" sz="1400" b="1" cap="all" spc="200" dirty="0">
                <a:solidFill>
                  <a:schemeClr val="bg1"/>
                </a:solidFill>
              </a:rPr>
              <a:t>Partner and supporter</a:t>
            </a:r>
          </a:p>
        </p:txBody>
      </p:sp>
      <p:pic>
        <p:nvPicPr>
          <p:cNvPr id="13" name="Picture 2" descr="Commission on Women, Children, Seniors, Equity &amp; Opportunity | Facebook">
            <a:extLst>
              <a:ext uri="{FF2B5EF4-FFF2-40B4-BE49-F238E27FC236}">
                <a16:creationId xmlns:a16="http://schemas.microsoft.com/office/drawing/2014/main" id="{7A09452C-01F7-4B94-5773-A61791E928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3" b="10372"/>
          <a:stretch/>
        </p:blipFill>
        <p:spPr bwMode="auto">
          <a:xfrm>
            <a:off x="978484" y="2277733"/>
            <a:ext cx="4026616" cy="1133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21B573-C668-A3C4-007D-FE9078C72B53}"/>
              </a:ext>
            </a:extLst>
          </p:cNvPr>
          <p:cNvSpPr txBox="1"/>
          <p:nvPr/>
        </p:nvSpPr>
        <p:spPr>
          <a:xfrm>
            <a:off x="5667167" y="2001897"/>
            <a:ext cx="6096000" cy="3693319"/>
          </a:xfrm>
          <a:prstGeom prst="rect">
            <a:avLst/>
          </a:prstGeom>
          <a:noFill/>
        </p:spPr>
        <p:txBody>
          <a:bodyPr wrap="square">
            <a:spAutoFit/>
          </a:bodyPr>
          <a:lstStyle/>
          <a:p>
            <a:pPr algn="just"/>
            <a:r>
              <a:rPr lang="en-US" b="1" i="0" u="none" strike="noStrike" dirty="0">
                <a:solidFill>
                  <a:srgbClr val="8B0000"/>
                </a:solidFill>
                <a:effectLst/>
                <a:latin typeface="Times New Roman" panose="02020603050405020304" pitchFamily="18" charset="0"/>
              </a:rPr>
              <a:t>Sec. 17b-420a. “Livable Communities” initiative. Internet portal. Report. Community recognition.</a:t>
            </a:r>
            <a:r>
              <a:rPr lang="en-US" b="0" i="0" u="none" strike="noStrike" dirty="0">
                <a:solidFill>
                  <a:srgbClr val="000000"/>
                </a:solidFill>
                <a:effectLst/>
                <a:latin typeface="Times New Roman" panose="02020603050405020304" pitchFamily="18" charset="0"/>
              </a:rPr>
              <a:t> (a) For purposes of this section, (1) “livable community” means a community with affordable and appropriate housing, infrastructure, community services and transportation options for residents of all ages, and (2) “age in place” means the ability of residents to stay in their own homes or community settings of their choice regardless of age or disability.</a:t>
            </a:r>
          </a:p>
          <a:p>
            <a:pPr algn="just"/>
            <a:r>
              <a:rPr lang="en-US" b="0" i="0" u="none" strike="noStrike" dirty="0">
                <a:solidFill>
                  <a:srgbClr val="000000"/>
                </a:solidFill>
                <a:effectLst/>
                <a:latin typeface="Times New Roman" panose="02020603050405020304" pitchFamily="18" charset="0"/>
              </a:rPr>
              <a:t>(b) The Commission on Women, Children, Seniors, Equity and Opportunity shall establish a “Livable Communities” initiative to serve as a forum for best practices and a clearinghouse for resources to help municipal and state leaders to design livable communities to allow residents of this state to age in place…</a:t>
            </a:r>
          </a:p>
        </p:txBody>
      </p:sp>
    </p:spTree>
    <p:extLst>
      <p:ext uri="{BB962C8B-B14F-4D97-AF65-F5344CB8AC3E}">
        <p14:creationId xmlns:p14="http://schemas.microsoft.com/office/powerpoint/2010/main" val="277498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734DF4-4295-A525-F449-7857208D0988}"/>
              </a:ext>
            </a:extLst>
          </p:cNvPr>
          <p:cNvSpPr>
            <a:spLocks noGrp="1"/>
          </p:cNvSpPr>
          <p:nvPr>
            <p:ph type="title"/>
          </p:nvPr>
        </p:nvSpPr>
        <p:spPr>
          <a:xfrm>
            <a:off x="356617" y="685800"/>
            <a:ext cx="10463784" cy="903767"/>
          </a:xfrm>
        </p:spPr>
        <p:txBody>
          <a:bodyPr/>
          <a:lstStyle/>
          <a:p>
            <a:r>
              <a:rPr lang="en-US" dirty="0"/>
              <a:t>Core Collective Impact Partners: Funders</a:t>
            </a:r>
          </a:p>
        </p:txBody>
      </p:sp>
      <p:sp>
        <p:nvSpPr>
          <p:cNvPr id="2" name="TextBox 1">
            <a:extLst>
              <a:ext uri="{FF2B5EF4-FFF2-40B4-BE49-F238E27FC236}">
                <a16:creationId xmlns:a16="http://schemas.microsoft.com/office/drawing/2014/main" id="{3857124B-F69D-87D3-9840-A19DB6110FED}"/>
              </a:ext>
            </a:extLst>
          </p:cNvPr>
          <p:cNvSpPr txBox="1"/>
          <p:nvPr/>
        </p:nvSpPr>
        <p:spPr>
          <a:xfrm>
            <a:off x="1144715" y="1840491"/>
            <a:ext cx="4407565" cy="393359"/>
          </a:xfrm>
          <a:prstGeom prst="rect">
            <a:avLst/>
          </a:prstGeom>
          <a:solidFill>
            <a:schemeClr val="accent2"/>
          </a:solidFill>
          <a:ln>
            <a:solidFill>
              <a:srgbClr val="0093D0"/>
            </a:solidFill>
          </a:ln>
        </p:spPr>
        <p:txBody>
          <a:bodyPr wrap="none" rtlCol="0" anchor="ctr" anchorCtr="0">
            <a:noAutofit/>
          </a:bodyPr>
          <a:lstStyle/>
          <a:p>
            <a:pPr algn="ctr"/>
            <a:r>
              <a:rPr lang="en-US" sz="1400" b="1" cap="all" spc="200" dirty="0">
                <a:solidFill>
                  <a:schemeClr val="bg1"/>
                </a:solidFill>
              </a:rPr>
              <a:t>Founder and Initiative home</a:t>
            </a:r>
          </a:p>
        </p:txBody>
      </p:sp>
      <p:pic>
        <p:nvPicPr>
          <p:cNvPr id="5" name="Picture 4">
            <a:extLst>
              <a:ext uri="{FF2B5EF4-FFF2-40B4-BE49-F238E27FC236}">
                <a16:creationId xmlns:a16="http://schemas.microsoft.com/office/drawing/2014/main" id="{D1C92387-C8F0-4AF0-6922-01B4395F312A}"/>
              </a:ext>
            </a:extLst>
          </p:cNvPr>
          <p:cNvPicPr>
            <a:picLocks noChangeAspect="1"/>
          </p:cNvPicPr>
          <p:nvPr/>
        </p:nvPicPr>
        <p:blipFill>
          <a:blip r:embed="rId2"/>
          <a:stretch>
            <a:fillRect/>
          </a:stretch>
        </p:blipFill>
        <p:spPr>
          <a:xfrm>
            <a:off x="1091072" y="2490176"/>
            <a:ext cx="4514850" cy="1133475"/>
          </a:xfrm>
          <a:prstGeom prst="rect">
            <a:avLst/>
          </a:prstGeom>
        </p:spPr>
      </p:pic>
      <p:sp>
        <p:nvSpPr>
          <p:cNvPr id="6" name="Rectangle 5">
            <a:extLst>
              <a:ext uri="{FF2B5EF4-FFF2-40B4-BE49-F238E27FC236}">
                <a16:creationId xmlns:a16="http://schemas.microsoft.com/office/drawing/2014/main" id="{7ECBBF5C-795F-1A57-FD8E-C90D5B2C5B17}"/>
              </a:ext>
            </a:extLst>
          </p:cNvPr>
          <p:cNvSpPr/>
          <p:nvPr/>
        </p:nvSpPr>
        <p:spPr>
          <a:xfrm>
            <a:off x="2156066" y="3432075"/>
            <a:ext cx="2674620" cy="19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E18D31-68A3-CEC0-1F78-D69E4F421888}"/>
              </a:ext>
            </a:extLst>
          </p:cNvPr>
          <p:cNvSpPr txBox="1"/>
          <p:nvPr/>
        </p:nvSpPr>
        <p:spPr>
          <a:xfrm>
            <a:off x="6440126" y="1839962"/>
            <a:ext cx="4558362" cy="393359"/>
          </a:xfrm>
          <a:prstGeom prst="rect">
            <a:avLst/>
          </a:prstGeom>
          <a:solidFill>
            <a:schemeClr val="accent5">
              <a:lumMod val="50000"/>
            </a:schemeClr>
          </a:solidFill>
          <a:ln>
            <a:solidFill>
              <a:schemeClr val="accent5">
                <a:lumMod val="50000"/>
              </a:schemeClr>
            </a:solidFill>
          </a:ln>
        </p:spPr>
        <p:txBody>
          <a:bodyPr wrap="none" rtlCol="0" anchor="ctr" anchorCtr="0">
            <a:noAutofit/>
          </a:bodyPr>
          <a:lstStyle/>
          <a:p>
            <a:pPr algn="ctr"/>
            <a:r>
              <a:rPr lang="en-US" sz="1400" b="1" cap="all" spc="200" dirty="0">
                <a:solidFill>
                  <a:schemeClr val="bg1"/>
                </a:solidFill>
              </a:rPr>
              <a:t>Philanthropic funder AND convener</a:t>
            </a:r>
          </a:p>
        </p:txBody>
      </p:sp>
      <p:pic>
        <p:nvPicPr>
          <p:cNvPr id="8" name="Picture 7">
            <a:extLst>
              <a:ext uri="{FF2B5EF4-FFF2-40B4-BE49-F238E27FC236}">
                <a16:creationId xmlns:a16="http://schemas.microsoft.com/office/drawing/2014/main" id="{1988DFC8-B573-5FE1-749E-A3558E26B612}"/>
              </a:ext>
            </a:extLst>
          </p:cNvPr>
          <p:cNvPicPr>
            <a:picLocks noChangeAspect="1"/>
          </p:cNvPicPr>
          <p:nvPr/>
        </p:nvPicPr>
        <p:blipFill rotWithShape="1">
          <a:blip r:embed="rId3"/>
          <a:srcRect t="36089" b="34917"/>
          <a:stretch/>
        </p:blipFill>
        <p:spPr>
          <a:xfrm>
            <a:off x="6957985" y="2390574"/>
            <a:ext cx="3553627" cy="1030339"/>
          </a:xfrm>
          <a:prstGeom prst="rect">
            <a:avLst/>
          </a:prstGeom>
        </p:spPr>
      </p:pic>
      <p:sp>
        <p:nvSpPr>
          <p:cNvPr id="9" name="TextBox 8">
            <a:extLst>
              <a:ext uri="{FF2B5EF4-FFF2-40B4-BE49-F238E27FC236}">
                <a16:creationId xmlns:a16="http://schemas.microsoft.com/office/drawing/2014/main" id="{A234967E-BF31-2437-098C-6B8CECF6DC4D}"/>
              </a:ext>
            </a:extLst>
          </p:cNvPr>
          <p:cNvSpPr txBox="1"/>
          <p:nvPr/>
        </p:nvSpPr>
        <p:spPr>
          <a:xfrm>
            <a:off x="1091072" y="3969453"/>
            <a:ext cx="4407564" cy="393359"/>
          </a:xfrm>
          <a:prstGeom prst="rect">
            <a:avLst/>
          </a:prstGeom>
          <a:solidFill>
            <a:srgbClr val="7AC143"/>
          </a:solidFill>
          <a:ln>
            <a:solidFill>
              <a:srgbClr val="7AC143"/>
            </a:solidFill>
          </a:ln>
        </p:spPr>
        <p:txBody>
          <a:bodyPr wrap="none" rtlCol="0" anchor="ctr" anchorCtr="0">
            <a:noAutofit/>
          </a:bodyPr>
          <a:lstStyle/>
          <a:p>
            <a:pPr algn="ctr"/>
            <a:r>
              <a:rPr lang="en-US" sz="1400" b="1" cap="all" spc="200" dirty="0">
                <a:solidFill>
                  <a:schemeClr val="bg1"/>
                </a:solidFill>
              </a:rPr>
              <a:t>STATE Funder and collaborator</a:t>
            </a:r>
          </a:p>
        </p:txBody>
      </p:sp>
      <p:pic>
        <p:nvPicPr>
          <p:cNvPr id="10" name="Picture 9">
            <a:extLst>
              <a:ext uri="{FF2B5EF4-FFF2-40B4-BE49-F238E27FC236}">
                <a16:creationId xmlns:a16="http://schemas.microsoft.com/office/drawing/2014/main" id="{66B8E19E-7B7B-22ED-571A-3B1393C9836F}"/>
              </a:ext>
            </a:extLst>
          </p:cNvPr>
          <p:cNvPicPr>
            <a:picLocks noChangeAspect="1"/>
          </p:cNvPicPr>
          <p:nvPr/>
        </p:nvPicPr>
        <p:blipFill>
          <a:blip r:embed="rId4"/>
          <a:stretch>
            <a:fillRect/>
          </a:stretch>
        </p:blipFill>
        <p:spPr>
          <a:xfrm>
            <a:off x="2237455" y="4565550"/>
            <a:ext cx="2222084" cy="1481389"/>
          </a:xfrm>
          <a:prstGeom prst="rect">
            <a:avLst/>
          </a:prstGeom>
        </p:spPr>
      </p:pic>
      <p:sp>
        <p:nvSpPr>
          <p:cNvPr id="14" name="TextBox 13">
            <a:extLst>
              <a:ext uri="{FF2B5EF4-FFF2-40B4-BE49-F238E27FC236}">
                <a16:creationId xmlns:a16="http://schemas.microsoft.com/office/drawing/2014/main" id="{A3C9E1BB-F6EC-C030-433A-DD5CBFAD764E}"/>
              </a:ext>
            </a:extLst>
          </p:cNvPr>
          <p:cNvSpPr txBox="1"/>
          <p:nvPr/>
        </p:nvSpPr>
        <p:spPr>
          <a:xfrm>
            <a:off x="6440126" y="3969453"/>
            <a:ext cx="4558362" cy="393359"/>
          </a:xfrm>
          <a:prstGeom prst="rect">
            <a:avLst/>
          </a:prstGeom>
          <a:solidFill>
            <a:srgbClr val="7AC143"/>
          </a:solidFill>
          <a:ln>
            <a:solidFill>
              <a:srgbClr val="7AC143"/>
            </a:solidFill>
          </a:ln>
        </p:spPr>
        <p:txBody>
          <a:bodyPr wrap="none" rtlCol="0" anchor="ctr" anchorCtr="0">
            <a:noAutofit/>
          </a:bodyPr>
          <a:lstStyle/>
          <a:p>
            <a:pPr algn="ctr"/>
            <a:r>
              <a:rPr lang="en-US" sz="1400" b="1" cap="all" spc="200" dirty="0">
                <a:solidFill>
                  <a:schemeClr val="bg1"/>
                </a:solidFill>
              </a:rPr>
              <a:t>NEW Funder</a:t>
            </a:r>
          </a:p>
        </p:txBody>
      </p:sp>
      <p:pic>
        <p:nvPicPr>
          <p:cNvPr id="15" name="Picture 2" descr="No photo description available.">
            <a:extLst>
              <a:ext uri="{FF2B5EF4-FFF2-40B4-BE49-F238E27FC236}">
                <a16:creationId xmlns:a16="http://schemas.microsoft.com/office/drawing/2014/main" id="{BE73E8CF-10AE-9264-3A3E-1B61C1D7B4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952" b="30926"/>
          <a:stretch/>
        </p:blipFill>
        <p:spPr bwMode="auto">
          <a:xfrm>
            <a:off x="7187290" y="4546780"/>
            <a:ext cx="3095015" cy="142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3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57A1B92-3065-EA87-9D6F-DB585FF56E48}"/>
              </a:ext>
            </a:extLst>
          </p:cNvPr>
          <p:cNvSpPr>
            <a:spLocks noGrp="1"/>
          </p:cNvSpPr>
          <p:nvPr>
            <p:ph type="body" sz="quarter" idx="10"/>
          </p:nvPr>
        </p:nvSpPr>
        <p:spPr>
          <a:xfrm>
            <a:off x="155944" y="1287164"/>
            <a:ext cx="2459665" cy="3570287"/>
          </a:xfrm>
        </p:spPr>
        <p:txBody>
          <a:bodyPr/>
          <a:lstStyle/>
          <a:p>
            <a:r>
              <a:rPr lang="en-US" b="0" i="0" dirty="0">
                <a:effectLst/>
                <a:latin typeface="+mj-lt"/>
              </a:rPr>
              <a:t>Connecticut is one of only four states to have such extensive data on healthy aging, with </a:t>
            </a:r>
            <a:r>
              <a:rPr lang="en-US" dirty="0">
                <a:latin typeface="+mj-lt"/>
              </a:rPr>
              <a:t>n</a:t>
            </a:r>
            <a:r>
              <a:rPr lang="en-US" b="0" i="0" dirty="0">
                <a:effectLst/>
                <a:latin typeface="+mj-lt"/>
              </a:rPr>
              <a:t>early 200 indicators for each of the state’s 169 cities and towns, plus 12 neighborhoods in Bridgeport, Hartford, New Haven, and Stamford.</a:t>
            </a:r>
            <a:endParaRPr lang="en-US" dirty="0">
              <a:latin typeface="+mj-lt"/>
            </a:endParaRPr>
          </a:p>
        </p:txBody>
      </p:sp>
      <p:pic>
        <p:nvPicPr>
          <p:cNvPr id="8" name="Picture 7">
            <a:extLst>
              <a:ext uri="{FF2B5EF4-FFF2-40B4-BE49-F238E27FC236}">
                <a16:creationId xmlns:a16="http://schemas.microsoft.com/office/drawing/2014/main" id="{7590379F-FE5D-6DDC-F263-FD71EE0D6441}"/>
              </a:ext>
            </a:extLst>
          </p:cNvPr>
          <p:cNvPicPr>
            <a:picLocks noChangeAspect="1"/>
          </p:cNvPicPr>
          <p:nvPr/>
        </p:nvPicPr>
        <p:blipFill>
          <a:blip r:embed="rId3"/>
          <a:stretch>
            <a:fillRect/>
          </a:stretch>
        </p:blipFill>
        <p:spPr>
          <a:xfrm>
            <a:off x="2819605" y="487074"/>
            <a:ext cx="4291619" cy="5669177"/>
          </a:xfrm>
          <a:prstGeom prst="rect">
            <a:avLst/>
          </a:prstGeom>
        </p:spPr>
      </p:pic>
      <p:pic>
        <p:nvPicPr>
          <p:cNvPr id="9" name="Picture 8">
            <a:extLst>
              <a:ext uri="{FF2B5EF4-FFF2-40B4-BE49-F238E27FC236}">
                <a16:creationId xmlns:a16="http://schemas.microsoft.com/office/drawing/2014/main" id="{E74D45C9-A3DA-64F2-94C7-0F579EA25D03}"/>
              </a:ext>
            </a:extLst>
          </p:cNvPr>
          <p:cNvPicPr>
            <a:picLocks noChangeAspect="1"/>
          </p:cNvPicPr>
          <p:nvPr/>
        </p:nvPicPr>
        <p:blipFill rotWithShape="1">
          <a:blip r:embed="rId4"/>
          <a:srcRect b="6780"/>
          <a:stretch/>
        </p:blipFill>
        <p:spPr>
          <a:xfrm>
            <a:off x="7483387" y="97718"/>
            <a:ext cx="4552669" cy="5571460"/>
          </a:xfrm>
          <a:prstGeom prst="rect">
            <a:avLst/>
          </a:prstGeom>
        </p:spPr>
      </p:pic>
    </p:spTree>
    <p:extLst>
      <p:ext uri="{BB962C8B-B14F-4D97-AF65-F5344CB8AC3E}">
        <p14:creationId xmlns:p14="http://schemas.microsoft.com/office/powerpoint/2010/main" val="106461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C23FB-1EC9-D98F-BB77-9109CF632DF3}"/>
              </a:ext>
            </a:extLst>
          </p:cNvPr>
          <p:cNvSpPr>
            <a:spLocks noGrp="1"/>
          </p:cNvSpPr>
          <p:nvPr>
            <p:ph type="title"/>
          </p:nvPr>
        </p:nvSpPr>
        <p:spPr>
          <a:xfrm>
            <a:off x="486695" y="685800"/>
            <a:ext cx="11277601" cy="903767"/>
          </a:xfrm>
        </p:spPr>
        <p:txBody>
          <a:bodyPr/>
          <a:lstStyle/>
          <a:p>
            <a:r>
              <a:rPr lang="en-US" dirty="0"/>
              <a:t>Summer 2022 Steering Committee Assessment</a:t>
            </a:r>
          </a:p>
        </p:txBody>
      </p:sp>
      <p:graphicFrame>
        <p:nvGraphicFramePr>
          <p:cNvPr id="5" name="Diagram 4">
            <a:extLst>
              <a:ext uri="{FF2B5EF4-FFF2-40B4-BE49-F238E27FC236}">
                <a16:creationId xmlns:a16="http://schemas.microsoft.com/office/drawing/2014/main" id="{BA338D5A-1A07-0A99-93C2-38D49A814698}"/>
              </a:ext>
            </a:extLst>
          </p:cNvPr>
          <p:cNvGraphicFramePr/>
          <p:nvPr/>
        </p:nvGraphicFramePr>
        <p:xfrm>
          <a:off x="1421877" y="1716578"/>
          <a:ext cx="8932026" cy="4292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02DE524-9359-143B-6264-202A45CB3F03}"/>
              </a:ext>
            </a:extLst>
          </p:cNvPr>
          <p:cNvSpPr txBox="1"/>
          <p:nvPr/>
        </p:nvSpPr>
        <p:spPr>
          <a:xfrm>
            <a:off x="2573191" y="5398495"/>
            <a:ext cx="6799797" cy="646331"/>
          </a:xfrm>
          <a:prstGeom prst="rect">
            <a:avLst/>
          </a:prstGeom>
          <a:noFill/>
        </p:spPr>
        <p:txBody>
          <a:bodyPr wrap="square">
            <a:spAutoFit/>
          </a:bodyPr>
          <a:lstStyle/>
          <a:p>
            <a:r>
              <a:rPr lang="en-US" b="1" dirty="0"/>
              <a:t>Goal</a:t>
            </a:r>
            <a:r>
              <a:rPr lang="en-US" dirty="0"/>
              <a:t>: Build on strengths and embody equity through a composition more reflective of Connecticut’s demographics</a:t>
            </a:r>
          </a:p>
        </p:txBody>
      </p:sp>
    </p:spTree>
    <p:extLst>
      <p:ext uri="{BB962C8B-B14F-4D97-AF65-F5344CB8AC3E}">
        <p14:creationId xmlns:p14="http://schemas.microsoft.com/office/powerpoint/2010/main" val="385028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313C-8AB5-0F9A-2346-BE0905A08F29}"/>
              </a:ext>
            </a:extLst>
          </p:cNvPr>
          <p:cNvSpPr>
            <a:spLocks noGrp="1"/>
          </p:cNvSpPr>
          <p:nvPr>
            <p:ph type="title"/>
          </p:nvPr>
        </p:nvSpPr>
        <p:spPr/>
        <p:txBody>
          <a:bodyPr/>
          <a:lstStyle/>
          <a:p>
            <a:r>
              <a:rPr lang="en-US" dirty="0"/>
              <a:t>2022-2023 Organizations Represented</a:t>
            </a:r>
          </a:p>
        </p:txBody>
      </p:sp>
      <p:sp>
        <p:nvSpPr>
          <p:cNvPr id="4" name="Round Diagonal Corner Rectangle 3">
            <a:extLst>
              <a:ext uri="{FF2B5EF4-FFF2-40B4-BE49-F238E27FC236}">
                <a16:creationId xmlns:a16="http://schemas.microsoft.com/office/drawing/2014/main" id="{00789B4B-7C77-0F4F-1A9B-77DB3D8341DF}"/>
              </a:ext>
            </a:extLst>
          </p:cNvPr>
          <p:cNvSpPr/>
          <p:nvPr/>
        </p:nvSpPr>
        <p:spPr>
          <a:xfrm>
            <a:off x="133991" y="1766155"/>
            <a:ext cx="11841131" cy="4054353"/>
          </a:xfrm>
          <a:prstGeom prst="round2DiagRect">
            <a:avLst>
              <a:gd name="adj1" fmla="val 0"/>
              <a:gd name="adj2" fmla="val 16670"/>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5" name="Straight Connector 4">
            <a:extLst>
              <a:ext uri="{FF2B5EF4-FFF2-40B4-BE49-F238E27FC236}">
                <a16:creationId xmlns:a16="http://schemas.microsoft.com/office/drawing/2014/main" id="{D1260BE3-A4F0-222C-E641-3F06054BF670}"/>
              </a:ext>
            </a:extLst>
          </p:cNvPr>
          <p:cNvSpPr/>
          <p:nvPr/>
        </p:nvSpPr>
        <p:spPr>
          <a:xfrm>
            <a:off x="5566932" y="1979895"/>
            <a:ext cx="7391" cy="3612013"/>
          </a:xfrm>
          <a:prstGeom prst="line">
            <a:avLst/>
          </a:prstGeom>
        </p:spPr>
        <p:style>
          <a:lnRef idx="2">
            <a:schemeClr val="accent5">
              <a:tint val="5000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 name="Group 5">
            <a:extLst>
              <a:ext uri="{FF2B5EF4-FFF2-40B4-BE49-F238E27FC236}">
                <a16:creationId xmlns:a16="http://schemas.microsoft.com/office/drawing/2014/main" id="{F26E03D8-34E6-7F5E-C421-CDB08969EF71}"/>
              </a:ext>
            </a:extLst>
          </p:cNvPr>
          <p:cNvGrpSpPr/>
          <p:nvPr/>
        </p:nvGrpSpPr>
        <p:grpSpPr>
          <a:xfrm>
            <a:off x="457199" y="1915205"/>
            <a:ext cx="5269775" cy="2404028"/>
            <a:chOff x="1305891" y="911192"/>
            <a:chExt cx="3087409" cy="2404028"/>
          </a:xfrm>
        </p:grpSpPr>
        <p:sp>
          <p:nvSpPr>
            <p:cNvPr id="10" name="Rectangle 9">
              <a:extLst>
                <a:ext uri="{FF2B5EF4-FFF2-40B4-BE49-F238E27FC236}">
                  <a16:creationId xmlns:a16="http://schemas.microsoft.com/office/drawing/2014/main" id="{EF64C375-05B6-85F4-2463-6D64D410B1C1}"/>
                </a:ext>
              </a:extLst>
            </p:cNvPr>
            <p:cNvSpPr/>
            <p:nvPr/>
          </p:nvSpPr>
          <p:spPr>
            <a:xfrm>
              <a:off x="1305891" y="911192"/>
              <a:ext cx="3087409" cy="240402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5EE1D39C-C794-11D2-178B-8EB25E39DF70}"/>
                </a:ext>
              </a:extLst>
            </p:cNvPr>
            <p:cNvSpPr txBox="1"/>
            <p:nvPr/>
          </p:nvSpPr>
          <p:spPr>
            <a:xfrm>
              <a:off x="1305891" y="911192"/>
              <a:ext cx="3087409" cy="240402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Local and Regional Government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Capitol Regional Council of Governments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City of Manchester – Social Services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City of New Haven – Disability Services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State Government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600" dirty="0">
                  <a:effectLst/>
                  <a:latin typeface="Calibri" panose="020F0502020204030204" pitchFamily="34" charset="0"/>
                  <a:ea typeface="DengXian" panose="02010600030101010101" pitchFamily="2" charset="-122"/>
                  <a:cs typeface="Times New Roman" panose="02020603050405020304" pitchFamily="18" charset="0"/>
                </a:rPr>
                <a:t>Connecticut Department of Aging and Disability Services</a:t>
              </a:r>
            </a:p>
            <a:p>
              <a:pPr marL="0" marR="0">
                <a:spcBef>
                  <a:spcPts val="0"/>
                </a:spcBef>
                <a:spcAft>
                  <a:spcPts val="0"/>
                </a:spcAft>
              </a:pPr>
              <a:r>
                <a:rPr lang="en-US" sz="1600" dirty="0">
                  <a:effectLst/>
                  <a:latin typeface="Calibri" panose="020F0502020204030204" pitchFamily="34" charset="0"/>
                  <a:ea typeface="DengXian" panose="02010600030101010101" pitchFamily="2" charset="-122"/>
                  <a:cs typeface="Times New Roman" panose="02020603050405020304" pitchFamily="18" charset="0"/>
                </a:rPr>
                <a:t>Commission on Women, Children, Seniors, Equity and Opportunity</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Philanthropy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Community Foundation of Eastern CT</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Connecticut Health Foundation</a:t>
              </a:r>
            </a:p>
          </p:txBody>
        </p:sp>
      </p:grpSp>
      <p:grpSp>
        <p:nvGrpSpPr>
          <p:cNvPr id="7" name="Group 6">
            <a:extLst>
              <a:ext uri="{FF2B5EF4-FFF2-40B4-BE49-F238E27FC236}">
                <a16:creationId xmlns:a16="http://schemas.microsoft.com/office/drawing/2014/main" id="{207534B4-3462-B3C2-A42D-D6FB84D92089}"/>
              </a:ext>
            </a:extLst>
          </p:cNvPr>
          <p:cNvGrpSpPr/>
          <p:nvPr/>
        </p:nvGrpSpPr>
        <p:grpSpPr>
          <a:xfrm>
            <a:off x="6050182" y="1927141"/>
            <a:ext cx="5137568" cy="1907693"/>
            <a:chOff x="4778907" y="944439"/>
            <a:chExt cx="2906086" cy="2404028"/>
          </a:xfrm>
        </p:grpSpPr>
        <p:sp>
          <p:nvSpPr>
            <p:cNvPr id="8" name="Rectangle 7">
              <a:extLst>
                <a:ext uri="{FF2B5EF4-FFF2-40B4-BE49-F238E27FC236}">
                  <a16:creationId xmlns:a16="http://schemas.microsoft.com/office/drawing/2014/main" id="{CAC55BAB-EE24-F75E-048B-882DDCD57611}"/>
                </a:ext>
              </a:extLst>
            </p:cNvPr>
            <p:cNvSpPr/>
            <p:nvPr/>
          </p:nvSpPr>
          <p:spPr>
            <a:xfrm>
              <a:off x="4778907" y="944439"/>
              <a:ext cx="2906086" cy="240402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077BD075-85EC-6331-B07D-D25A86495F80}"/>
                </a:ext>
              </a:extLst>
            </p:cNvPr>
            <p:cNvSpPr txBox="1"/>
            <p:nvPr/>
          </p:nvSpPr>
          <p:spPr>
            <a:xfrm>
              <a:off x="4778907" y="944439"/>
              <a:ext cx="2906086" cy="240402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Nonprofit and Academic</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AARP Connecticut</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Alzheimer’s Association</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Center for Housing Opportunity</a:t>
              </a: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Central Connecticut State University</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Connecticut Community Care</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CT Aging</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Leading Age Connecticut</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National Council on Aging</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Community Centers of Power/Grassroots Leaders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Community Members (recently retired professionals)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Cultivation through Community Leaders Fellowship</a:t>
              </a:r>
            </a:p>
          </p:txBody>
        </p:sp>
      </p:grpSp>
    </p:spTree>
    <p:extLst>
      <p:ext uri="{BB962C8B-B14F-4D97-AF65-F5344CB8AC3E}">
        <p14:creationId xmlns:p14="http://schemas.microsoft.com/office/powerpoint/2010/main" val="353826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C23FB-1EC9-D98F-BB77-9109CF632DF3}"/>
              </a:ext>
            </a:extLst>
          </p:cNvPr>
          <p:cNvSpPr>
            <a:spLocks noGrp="1"/>
          </p:cNvSpPr>
          <p:nvPr>
            <p:ph type="title"/>
          </p:nvPr>
        </p:nvSpPr>
        <p:spPr>
          <a:xfrm>
            <a:off x="486695" y="685800"/>
            <a:ext cx="11277601" cy="903767"/>
          </a:xfrm>
        </p:spPr>
        <p:txBody>
          <a:bodyPr/>
          <a:lstStyle/>
          <a:p>
            <a:r>
              <a:rPr lang="en-US" dirty="0"/>
              <a:t>2023 Steering Committee Analysis</a:t>
            </a:r>
          </a:p>
        </p:txBody>
      </p:sp>
      <p:graphicFrame>
        <p:nvGraphicFramePr>
          <p:cNvPr id="5" name="Diagram 4">
            <a:extLst>
              <a:ext uri="{FF2B5EF4-FFF2-40B4-BE49-F238E27FC236}">
                <a16:creationId xmlns:a16="http://schemas.microsoft.com/office/drawing/2014/main" id="{BA338D5A-1A07-0A99-93C2-38D49A814698}"/>
              </a:ext>
            </a:extLst>
          </p:cNvPr>
          <p:cNvGraphicFramePr/>
          <p:nvPr/>
        </p:nvGraphicFramePr>
        <p:xfrm>
          <a:off x="1421877" y="1716578"/>
          <a:ext cx="8932026" cy="4292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02DE524-9359-143B-6264-202A45CB3F03}"/>
              </a:ext>
            </a:extLst>
          </p:cNvPr>
          <p:cNvSpPr txBox="1"/>
          <p:nvPr/>
        </p:nvSpPr>
        <p:spPr>
          <a:xfrm>
            <a:off x="2573191" y="5398495"/>
            <a:ext cx="6799797" cy="923330"/>
          </a:xfrm>
          <a:prstGeom prst="rect">
            <a:avLst/>
          </a:prstGeom>
          <a:noFill/>
        </p:spPr>
        <p:txBody>
          <a:bodyPr wrap="square">
            <a:spAutoFit/>
          </a:bodyPr>
          <a:lstStyle/>
          <a:p>
            <a:r>
              <a:rPr lang="en-US" b="1" dirty="0"/>
              <a:t>Goal</a:t>
            </a:r>
            <a:r>
              <a:rPr lang="en-US" dirty="0"/>
              <a:t>: Further build on strengths and embody equity through a composition more reflective of historically disempowered demographics</a:t>
            </a:r>
          </a:p>
        </p:txBody>
      </p:sp>
    </p:spTree>
    <p:extLst>
      <p:ext uri="{BB962C8B-B14F-4D97-AF65-F5344CB8AC3E}">
        <p14:creationId xmlns:p14="http://schemas.microsoft.com/office/powerpoint/2010/main" val="2375348838"/>
      </p:ext>
    </p:extLst>
  </p:cSld>
  <p:clrMapOvr>
    <a:masterClrMapping/>
  </p:clrMapOvr>
</p:sld>
</file>

<file path=ppt/theme/theme1.xml><?xml version="1.0" encoding="utf-8"?>
<a:theme xmlns:a="http://schemas.openxmlformats.org/drawingml/2006/main" name="Master">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C-03_PPTTemplate" id="{ABA7AFB4-F3A5-FA4D-A9AD-9C43F09C3785}" vid="{FBBC6D71-286F-DA4F-9C55-82E3A37D984E}"/>
    </a:ext>
  </a:extLst>
</a:theme>
</file>

<file path=ppt/theme/theme2.xml><?xml version="1.0" encoding="utf-8"?>
<a:theme xmlns:a="http://schemas.openxmlformats.org/drawingml/2006/main" name="Title_Master">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C-03_PPTTemplate" id="{ABA7AFB4-F3A5-FA4D-A9AD-9C43F09C3785}" vid="{55EED31E-625F-2E4D-A2C7-2F5466E69C15}"/>
    </a:ext>
  </a:extLst>
</a:theme>
</file>

<file path=ppt/theme/theme3.xml><?xml version="1.0" encoding="utf-8"?>
<a:theme xmlns:a="http://schemas.openxmlformats.org/drawingml/2006/main" name="Divider_Master">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C-03_PPTTemplate" id="{ABA7AFB4-F3A5-FA4D-A9AD-9C43F09C3785}" vid="{30679018-C4B0-1342-B009-8E4D3A32E436}"/>
    </a:ext>
  </a:extLst>
</a:theme>
</file>

<file path=ppt/theme/theme4.xml><?xml version="1.0" encoding="utf-8"?>
<a:theme xmlns:a="http://schemas.openxmlformats.org/drawingml/2006/main" name="Divider_Alternate">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C-03_PPTTemplate" id="{ABA7AFB4-F3A5-FA4D-A9AD-9C43F09C3785}" vid="{565244C4-7F35-F44C-A216-51BAC52C2B7F}"/>
    </a:ext>
  </a:extLst>
</a:theme>
</file>

<file path=ppt/theme/theme5.xml><?xml version="1.0" encoding="utf-8"?>
<a:theme xmlns:a="http://schemas.openxmlformats.org/drawingml/2006/main" name="1_Divider_Alternate">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DA7F485-3CA6-7549-B7C6-B856274B52CB}" vid="{FAE59D11-22E6-034D-868F-D0BE660DC9C7}"/>
    </a:ext>
  </a:extLst>
</a:theme>
</file>

<file path=ppt/theme/theme6.xml><?xml version="1.0" encoding="utf-8"?>
<a:theme xmlns:a="http://schemas.openxmlformats.org/drawingml/2006/main" name="1_Divider_Master">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DA7F485-3CA6-7549-B7C6-B856274B52CB}" vid="{640B89E1-5201-EE41-B72A-E2C51D58926B}"/>
    </a:ext>
  </a:extLst>
</a:theme>
</file>

<file path=ppt/theme/theme7.xml><?xml version="1.0" encoding="utf-8"?>
<a:theme xmlns:a="http://schemas.openxmlformats.org/drawingml/2006/main" name="1_Master">
  <a:themeElements>
    <a:clrScheme name="ConnecticutAgeWellCollaborative">
      <a:dk1>
        <a:srgbClr val="000000"/>
      </a:dk1>
      <a:lt1>
        <a:srgbClr val="FFFFFF"/>
      </a:lt1>
      <a:dk2>
        <a:srgbClr val="404040"/>
      </a:dk2>
      <a:lt2>
        <a:srgbClr val="F2F2F2"/>
      </a:lt2>
      <a:accent1>
        <a:srgbClr val="0793CF"/>
      </a:accent1>
      <a:accent2>
        <a:srgbClr val="79C144"/>
      </a:accent2>
      <a:accent3>
        <a:srgbClr val="F04D44"/>
      </a:accent3>
      <a:accent4>
        <a:srgbClr val="E6F3FA"/>
      </a:accent4>
      <a:accent5>
        <a:srgbClr val="EFF8E9"/>
      </a:accent5>
      <a:accent6>
        <a:srgbClr val="FDEAE5"/>
      </a:accent6>
      <a:hlink>
        <a:srgbClr val="0793CF"/>
      </a:hlink>
      <a:folHlink>
        <a:srgbClr val="0793CF"/>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DA7F485-3CA6-7549-B7C6-B856274B52CB}" vid="{D2147875-656E-0E42-B521-F2DC6A8ACFC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CAWC-03_PPTTemplate</Template>
  <TotalTime>2707</TotalTime>
  <Words>1843</Words>
  <Application>Microsoft Office PowerPoint</Application>
  <PresentationFormat>Widescreen</PresentationFormat>
  <Paragraphs>222</Paragraphs>
  <Slides>34</Slides>
  <Notes>21</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34</vt:i4>
      </vt:variant>
    </vt:vector>
  </HeadingPairs>
  <TitlesOfParts>
    <vt:vector size="50" baseType="lpstr">
      <vt:lpstr>Arial</vt:lpstr>
      <vt:lpstr>Calibri</vt:lpstr>
      <vt:lpstr>Calibri Light</vt:lpstr>
      <vt:lpstr>Quattrocento Sans</vt:lpstr>
      <vt:lpstr>Segoe UI</vt:lpstr>
      <vt:lpstr>Segoe UI Light</vt:lpstr>
      <vt:lpstr>Segoe UI Semilight</vt:lpstr>
      <vt:lpstr>Symbol</vt:lpstr>
      <vt:lpstr>Times New Roman</vt:lpstr>
      <vt:lpstr>Master</vt:lpstr>
      <vt:lpstr>Title_Master</vt:lpstr>
      <vt:lpstr>Divider_Master</vt:lpstr>
      <vt:lpstr>Divider_Alternate</vt:lpstr>
      <vt:lpstr>1_Divider_Alternate</vt:lpstr>
      <vt:lpstr>1_Divider_Master</vt:lpstr>
      <vt:lpstr>1_Master</vt:lpstr>
      <vt:lpstr>Developing a Multisector Plan for Aging and Disability</vt:lpstr>
      <vt:lpstr>PowerPoint Presentation</vt:lpstr>
      <vt:lpstr>Our Story</vt:lpstr>
      <vt:lpstr>Core Collective Impact Partners</vt:lpstr>
      <vt:lpstr>Core Collective Impact Partners: Funders</vt:lpstr>
      <vt:lpstr>PowerPoint Presentation</vt:lpstr>
      <vt:lpstr>Summer 2022 Steering Committee Assessment</vt:lpstr>
      <vt:lpstr>2022-2023 Organizations Represented</vt:lpstr>
      <vt:lpstr>2023 Steering Committee Analysis</vt:lpstr>
      <vt:lpstr>2023 Representation in Nomination Slate</vt:lpstr>
      <vt:lpstr>PowerPoint Presentation</vt:lpstr>
      <vt:lpstr>PowerPoint Presentation</vt:lpstr>
      <vt:lpstr>World Health Organization Framework</vt:lpstr>
      <vt:lpstr>PowerPoint Presentation</vt:lpstr>
      <vt:lpstr>PowerPoint Presentation</vt:lpstr>
      <vt:lpstr>What We Do</vt:lpstr>
      <vt:lpstr>2023 Age Well Academy</vt:lpstr>
      <vt:lpstr>Municipal Resource Guides</vt:lpstr>
      <vt:lpstr>2023 Wellspring Awards</vt:lpstr>
      <vt:lpstr>PowerPoint Presentation</vt:lpstr>
      <vt:lpstr>Collaborative Selected as State Lead</vt:lpstr>
      <vt:lpstr>PowerPoint Presentation</vt:lpstr>
      <vt:lpstr>Moving from community-informed to community-involved, and ultimately, to community-driven</vt:lpstr>
      <vt:lpstr>PowerPoint Presentation</vt:lpstr>
      <vt:lpstr>PowerPoint Presentation</vt:lpstr>
      <vt:lpstr>PowerPoint Presentation</vt:lpstr>
      <vt:lpstr>PowerPoint Presentation</vt:lpstr>
      <vt:lpstr>PowerPoint Presentation</vt:lpstr>
      <vt:lpstr>Multi-Sector Plans for Aging</vt:lpstr>
      <vt:lpstr>Multi-State Learning Collaborative</vt:lpstr>
      <vt:lpstr>Initial National Landscape Analysis</vt:lpstr>
      <vt:lpstr>Broad Goals</vt:lpstr>
      <vt:lpstr>Connecticut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Steering Committee Meeting</dc:title>
  <dc:creator>Noriega, Lisa</dc:creator>
  <cp:lastModifiedBy>Morton, Melissa</cp:lastModifiedBy>
  <cp:revision>43</cp:revision>
  <dcterms:created xsi:type="dcterms:W3CDTF">2022-09-19T20:59:19Z</dcterms:created>
  <dcterms:modified xsi:type="dcterms:W3CDTF">2023-12-12T16:56:14Z</dcterms:modified>
</cp:coreProperties>
</file>