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5"/>
  </p:notesMasterIdLst>
  <p:handoutMasterIdLst>
    <p:handoutMasterId r:id="rId36"/>
  </p:handoutMasterIdLst>
  <p:sldIdLst>
    <p:sldId id="281" r:id="rId2"/>
    <p:sldId id="297" r:id="rId3"/>
    <p:sldId id="302" r:id="rId4"/>
    <p:sldId id="353" r:id="rId5"/>
    <p:sldId id="354" r:id="rId6"/>
    <p:sldId id="359" r:id="rId7"/>
    <p:sldId id="336" r:id="rId8"/>
    <p:sldId id="337" r:id="rId9"/>
    <p:sldId id="361" r:id="rId10"/>
    <p:sldId id="360" r:id="rId11"/>
    <p:sldId id="362" r:id="rId12"/>
    <p:sldId id="367" r:id="rId13"/>
    <p:sldId id="342" r:id="rId14"/>
    <p:sldId id="329" r:id="rId15"/>
    <p:sldId id="331" r:id="rId16"/>
    <p:sldId id="332" r:id="rId17"/>
    <p:sldId id="333" r:id="rId18"/>
    <p:sldId id="289" r:id="rId19"/>
    <p:sldId id="363" r:id="rId20"/>
    <p:sldId id="364" r:id="rId21"/>
    <p:sldId id="347" r:id="rId22"/>
    <p:sldId id="348" r:id="rId23"/>
    <p:sldId id="349" r:id="rId24"/>
    <p:sldId id="350" r:id="rId25"/>
    <p:sldId id="368" r:id="rId26"/>
    <p:sldId id="351" r:id="rId27"/>
    <p:sldId id="352" r:id="rId28"/>
    <p:sldId id="358" r:id="rId29"/>
    <p:sldId id="369" r:id="rId30"/>
    <p:sldId id="370" r:id="rId31"/>
    <p:sldId id="365" r:id="rId32"/>
    <p:sldId id="366" r:id="rId33"/>
    <p:sldId id="30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lek, Karri L" initials="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E3D98-4F54-4256-9D7C-68FAAE36194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BC3BF6-67C4-4CF5-A41B-9992FA67AE1F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Sense</a:t>
          </a:r>
        </a:p>
      </dgm:t>
    </dgm:pt>
    <dgm:pt modelId="{1E9A7A70-8322-4613-AD79-CFBECB88FCFF}" type="parTrans" cxnId="{C0302645-3855-4239-BD2D-4C3A12A92334}">
      <dgm:prSet/>
      <dgm:spPr/>
      <dgm:t>
        <a:bodyPr/>
        <a:lstStyle/>
        <a:p>
          <a:endParaRPr lang="en-US"/>
        </a:p>
      </dgm:t>
    </dgm:pt>
    <dgm:pt modelId="{59B68BF2-54AB-47C1-827E-2F55EAE567FE}" type="sibTrans" cxnId="{C0302645-3855-4239-BD2D-4C3A12A92334}">
      <dgm:prSet/>
      <dgm:spPr/>
      <dgm:t>
        <a:bodyPr/>
        <a:lstStyle/>
        <a:p>
          <a:endParaRPr lang="en-US"/>
        </a:p>
      </dgm:t>
    </dgm:pt>
    <dgm:pt modelId="{99B7A0A0-D584-4C62-BCAD-D18AADAAA4F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Identify</a:t>
          </a:r>
        </a:p>
      </dgm:t>
    </dgm:pt>
    <dgm:pt modelId="{66C11226-D1E5-4185-A2FF-5CF8A96257BA}" type="parTrans" cxnId="{293481F9-C6D2-4C9A-AD84-CD4E0D824741}">
      <dgm:prSet/>
      <dgm:spPr/>
      <dgm:t>
        <a:bodyPr/>
        <a:lstStyle/>
        <a:p>
          <a:endParaRPr lang="en-US"/>
        </a:p>
      </dgm:t>
    </dgm:pt>
    <dgm:pt modelId="{058B0A33-9F6E-471A-BF3D-00277168060C}" type="sibTrans" cxnId="{293481F9-C6D2-4C9A-AD84-CD4E0D824741}">
      <dgm:prSet/>
      <dgm:spPr/>
      <dgm:t>
        <a:bodyPr/>
        <a:lstStyle/>
        <a:p>
          <a:endParaRPr lang="en-US"/>
        </a:p>
      </dgm:t>
    </dgm:pt>
    <dgm:pt modelId="{F09EF311-A870-4996-A637-2CA3E16DCE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</a:t>
          </a:r>
        </a:p>
      </dgm:t>
    </dgm:pt>
    <dgm:pt modelId="{591293E5-4026-44DF-B391-BD525DE827DD}" type="parTrans" cxnId="{69E98766-4358-4FEB-B594-57E0C4292CCC}">
      <dgm:prSet/>
      <dgm:spPr/>
      <dgm:t>
        <a:bodyPr/>
        <a:lstStyle/>
        <a:p>
          <a:endParaRPr lang="en-US"/>
        </a:p>
      </dgm:t>
    </dgm:pt>
    <dgm:pt modelId="{26494441-12DC-4C3F-BB04-3AA305C2A045}" type="sibTrans" cxnId="{69E98766-4358-4FEB-B594-57E0C4292CCC}">
      <dgm:prSet/>
      <dgm:spPr/>
      <dgm:t>
        <a:bodyPr/>
        <a:lstStyle/>
        <a:p>
          <a:endParaRPr lang="en-US"/>
        </a:p>
      </dgm:t>
    </dgm:pt>
    <dgm:pt modelId="{01D75D37-456B-48D6-A909-4365A5C13F9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Intervene</a:t>
          </a:r>
        </a:p>
      </dgm:t>
    </dgm:pt>
    <dgm:pt modelId="{2D078AFC-6495-4E34-B79D-75D48B8A90AB}" type="parTrans" cxnId="{9C9D4EF1-BF8C-4AAA-9569-DA3933E85FD3}">
      <dgm:prSet/>
      <dgm:spPr/>
      <dgm:t>
        <a:bodyPr/>
        <a:lstStyle/>
        <a:p>
          <a:endParaRPr lang="en-US"/>
        </a:p>
      </dgm:t>
    </dgm:pt>
    <dgm:pt modelId="{ED569FF7-0920-4F9D-BE4C-C7C54B866962}" type="sibTrans" cxnId="{9C9D4EF1-BF8C-4AAA-9569-DA3933E85FD3}">
      <dgm:prSet/>
      <dgm:spPr/>
      <dgm:t>
        <a:bodyPr/>
        <a:lstStyle/>
        <a:p>
          <a:endParaRPr lang="en-US"/>
        </a:p>
      </dgm:t>
    </dgm:pt>
    <dgm:pt modelId="{B4E94292-FD0C-40FB-8089-37A37CD167C7}" type="pres">
      <dgm:prSet presAssocID="{F76E3D98-4F54-4256-9D7C-68FAAE3619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EA47C-BD15-40C7-925D-44B6C19B2101}" type="pres">
      <dgm:prSet presAssocID="{0ABC3BF6-67C4-4CF5-A41B-9992FA67AE1F}" presName="dummy" presStyleCnt="0"/>
      <dgm:spPr/>
    </dgm:pt>
    <dgm:pt modelId="{12D40741-8932-4469-B181-DB0D18444F40}" type="pres">
      <dgm:prSet presAssocID="{0ABC3BF6-67C4-4CF5-A41B-9992FA67AE1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30DF-193C-4656-9854-286377AA203B}" type="pres">
      <dgm:prSet presAssocID="{59B68BF2-54AB-47C1-827E-2F55EAE567FE}" presName="sibTrans" presStyleLbl="node1" presStyleIdx="0" presStyleCnt="4"/>
      <dgm:spPr/>
      <dgm:t>
        <a:bodyPr/>
        <a:lstStyle/>
        <a:p>
          <a:endParaRPr lang="en-US"/>
        </a:p>
      </dgm:t>
    </dgm:pt>
    <dgm:pt modelId="{FCC92D88-5B0E-4F4C-BB82-88BFE54BEF34}" type="pres">
      <dgm:prSet presAssocID="{99B7A0A0-D584-4C62-BCAD-D18AADAAA4FD}" presName="dummy" presStyleCnt="0"/>
      <dgm:spPr/>
    </dgm:pt>
    <dgm:pt modelId="{0B286E70-0083-458B-8849-7975132A93AE}" type="pres">
      <dgm:prSet presAssocID="{99B7A0A0-D584-4C62-BCAD-D18AADAAA4F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ADA44-E8C7-475D-955E-0745F32267C8}" type="pres">
      <dgm:prSet presAssocID="{058B0A33-9F6E-471A-BF3D-00277168060C}" presName="sibTrans" presStyleLbl="node1" presStyleIdx="1" presStyleCnt="4"/>
      <dgm:spPr/>
      <dgm:t>
        <a:bodyPr/>
        <a:lstStyle/>
        <a:p>
          <a:endParaRPr lang="en-US"/>
        </a:p>
      </dgm:t>
    </dgm:pt>
    <dgm:pt modelId="{15CE87D9-BDF9-4BB0-A4C7-6E9F70CC34C3}" type="pres">
      <dgm:prSet presAssocID="{F09EF311-A870-4996-A637-2CA3E16DCE06}" presName="dummy" presStyleCnt="0"/>
      <dgm:spPr/>
    </dgm:pt>
    <dgm:pt modelId="{0089BEE0-183C-40E7-8540-C8645CFD9329}" type="pres">
      <dgm:prSet presAssocID="{F09EF311-A870-4996-A637-2CA3E16DCE0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F4912-2D14-46E3-A11E-68515CD33F7A}" type="pres">
      <dgm:prSet presAssocID="{26494441-12DC-4C3F-BB04-3AA305C2A045}" presName="sibTrans" presStyleLbl="node1" presStyleIdx="2" presStyleCnt="4"/>
      <dgm:spPr/>
      <dgm:t>
        <a:bodyPr/>
        <a:lstStyle/>
        <a:p>
          <a:endParaRPr lang="en-US"/>
        </a:p>
      </dgm:t>
    </dgm:pt>
    <dgm:pt modelId="{45869AFC-7B83-4C1B-A3CD-DDFB11A5C817}" type="pres">
      <dgm:prSet presAssocID="{01D75D37-456B-48D6-A909-4365A5C13F9A}" presName="dummy" presStyleCnt="0"/>
      <dgm:spPr/>
    </dgm:pt>
    <dgm:pt modelId="{44088A36-2FA9-43BD-8B12-E1F143368D9C}" type="pres">
      <dgm:prSet presAssocID="{01D75D37-456B-48D6-A909-4365A5C13F9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61022-853A-4453-A0B1-6983DBE3EAFF}" type="pres">
      <dgm:prSet presAssocID="{ED569FF7-0920-4F9D-BE4C-C7C54B866962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48E7CCA-A463-4DEE-90D4-6F0D341CAE55}" type="presOf" srcId="{01D75D37-456B-48D6-A909-4365A5C13F9A}" destId="{44088A36-2FA9-43BD-8B12-E1F143368D9C}" srcOrd="0" destOrd="0" presId="urn:microsoft.com/office/officeart/2005/8/layout/cycle1"/>
    <dgm:cxn modelId="{8BF0E3CB-57DF-4641-B3F4-A8AED0F4E7B6}" type="presOf" srcId="{058B0A33-9F6E-471A-BF3D-00277168060C}" destId="{DD0ADA44-E8C7-475D-955E-0745F32267C8}" srcOrd="0" destOrd="0" presId="urn:microsoft.com/office/officeart/2005/8/layout/cycle1"/>
    <dgm:cxn modelId="{7DF4072F-8026-495A-B487-621173216418}" type="presOf" srcId="{99B7A0A0-D584-4C62-BCAD-D18AADAAA4FD}" destId="{0B286E70-0083-458B-8849-7975132A93AE}" srcOrd="0" destOrd="0" presId="urn:microsoft.com/office/officeart/2005/8/layout/cycle1"/>
    <dgm:cxn modelId="{3A65D213-51B9-4E0A-97A5-CE593CE6D81F}" type="presOf" srcId="{0ABC3BF6-67C4-4CF5-A41B-9992FA67AE1F}" destId="{12D40741-8932-4469-B181-DB0D18444F40}" srcOrd="0" destOrd="0" presId="urn:microsoft.com/office/officeart/2005/8/layout/cycle1"/>
    <dgm:cxn modelId="{C0302645-3855-4239-BD2D-4C3A12A92334}" srcId="{F76E3D98-4F54-4256-9D7C-68FAAE36194C}" destId="{0ABC3BF6-67C4-4CF5-A41B-9992FA67AE1F}" srcOrd="0" destOrd="0" parTransId="{1E9A7A70-8322-4613-AD79-CFBECB88FCFF}" sibTransId="{59B68BF2-54AB-47C1-827E-2F55EAE567FE}"/>
    <dgm:cxn modelId="{293481F9-C6D2-4C9A-AD84-CD4E0D824741}" srcId="{F76E3D98-4F54-4256-9D7C-68FAAE36194C}" destId="{99B7A0A0-D584-4C62-BCAD-D18AADAAA4FD}" srcOrd="1" destOrd="0" parTransId="{66C11226-D1E5-4185-A2FF-5CF8A96257BA}" sibTransId="{058B0A33-9F6E-471A-BF3D-00277168060C}"/>
    <dgm:cxn modelId="{0F4BF23E-792C-4365-99D3-796D858BF79E}" type="presOf" srcId="{26494441-12DC-4C3F-BB04-3AA305C2A045}" destId="{60CF4912-2D14-46E3-A11E-68515CD33F7A}" srcOrd="0" destOrd="0" presId="urn:microsoft.com/office/officeart/2005/8/layout/cycle1"/>
    <dgm:cxn modelId="{606A7BC7-DE38-4819-8B85-0585652598E8}" type="presOf" srcId="{59B68BF2-54AB-47C1-827E-2F55EAE567FE}" destId="{EDF830DF-193C-4656-9854-286377AA203B}" srcOrd="0" destOrd="0" presId="urn:microsoft.com/office/officeart/2005/8/layout/cycle1"/>
    <dgm:cxn modelId="{9C9D4EF1-BF8C-4AAA-9569-DA3933E85FD3}" srcId="{F76E3D98-4F54-4256-9D7C-68FAAE36194C}" destId="{01D75D37-456B-48D6-A909-4365A5C13F9A}" srcOrd="3" destOrd="0" parTransId="{2D078AFC-6495-4E34-B79D-75D48B8A90AB}" sibTransId="{ED569FF7-0920-4F9D-BE4C-C7C54B866962}"/>
    <dgm:cxn modelId="{29B579B9-5FFC-40C0-9C5D-1D06958E98E3}" type="presOf" srcId="{F76E3D98-4F54-4256-9D7C-68FAAE36194C}" destId="{B4E94292-FD0C-40FB-8089-37A37CD167C7}" srcOrd="0" destOrd="0" presId="urn:microsoft.com/office/officeart/2005/8/layout/cycle1"/>
    <dgm:cxn modelId="{19F49E84-B73B-4497-B489-BB830836CBF6}" type="presOf" srcId="{F09EF311-A870-4996-A637-2CA3E16DCE06}" destId="{0089BEE0-183C-40E7-8540-C8645CFD9329}" srcOrd="0" destOrd="0" presId="urn:microsoft.com/office/officeart/2005/8/layout/cycle1"/>
    <dgm:cxn modelId="{0B8BDC9F-177D-45A6-B2C6-D161AAD1D5A3}" type="presOf" srcId="{ED569FF7-0920-4F9D-BE4C-C7C54B866962}" destId="{A1F61022-853A-4453-A0B1-6983DBE3EAFF}" srcOrd="0" destOrd="0" presId="urn:microsoft.com/office/officeart/2005/8/layout/cycle1"/>
    <dgm:cxn modelId="{69E98766-4358-4FEB-B594-57E0C4292CCC}" srcId="{F76E3D98-4F54-4256-9D7C-68FAAE36194C}" destId="{F09EF311-A870-4996-A637-2CA3E16DCE06}" srcOrd="2" destOrd="0" parTransId="{591293E5-4026-44DF-B391-BD525DE827DD}" sibTransId="{26494441-12DC-4C3F-BB04-3AA305C2A045}"/>
    <dgm:cxn modelId="{FF8E92B0-6FDA-44EA-967A-66D8E3AB219F}" type="presParOf" srcId="{B4E94292-FD0C-40FB-8089-37A37CD167C7}" destId="{A16EA47C-BD15-40C7-925D-44B6C19B2101}" srcOrd="0" destOrd="0" presId="urn:microsoft.com/office/officeart/2005/8/layout/cycle1"/>
    <dgm:cxn modelId="{741F80D5-FB14-41F8-B5F7-A0CBB7068338}" type="presParOf" srcId="{B4E94292-FD0C-40FB-8089-37A37CD167C7}" destId="{12D40741-8932-4469-B181-DB0D18444F40}" srcOrd="1" destOrd="0" presId="urn:microsoft.com/office/officeart/2005/8/layout/cycle1"/>
    <dgm:cxn modelId="{B2B11E7D-1343-46ED-BA44-5C0056C3415B}" type="presParOf" srcId="{B4E94292-FD0C-40FB-8089-37A37CD167C7}" destId="{EDF830DF-193C-4656-9854-286377AA203B}" srcOrd="2" destOrd="0" presId="urn:microsoft.com/office/officeart/2005/8/layout/cycle1"/>
    <dgm:cxn modelId="{F8FF7869-5591-474C-A4C5-579ECE1FAAB4}" type="presParOf" srcId="{B4E94292-FD0C-40FB-8089-37A37CD167C7}" destId="{FCC92D88-5B0E-4F4C-BB82-88BFE54BEF34}" srcOrd="3" destOrd="0" presId="urn:microsoft.com/office/officeart/2005/8/layout/cycle1"/>
    <dgm:cxn modelId="{A09950FD-AF1D-4E3E-835B-F53F84A3EB33}" type="presParOf" srcId="{B4E94292-FD0C-40FB-8089-37A37CD167C7}" destId="{0B286E70-0083-458B-8849-7975132A93AE}" srcOrd="4" destOrd="0" presId="urn:microsoft.com/office/officeart/2005/8/layout/cycle1"/>
    <dgm:cxn modelId="{DC973ABC-5F19-4491-89F8-DCD35AE3BD4A}" type="presParOf" srcId="{B4E94292-FD0C-40FB-8089-37A37CD167C7}" destId="{DD0ADA44-E8C7-475D-955E-0745F32267C8}" srcOrd="5" destOrd="0" presId="urn:microsoft.com/office/officeart/2005/8/layout/cycle1"/>
    <dgm:cxn modelId="{C52F2441-A862-4D49-A187-CE168F0BAF77}" type="presParOf" srcId="{B4E94292-FD0C-40FB-8089-37A37CD167C7}" destId="{15CE87D9-BDF9-4BB0-A4C7-6E9F70CC34C3}" srcOrd="6" destOrd="0" presId="urn:microsoft.com/office/officeart/2005/8/layout/cycle1"/>
    <dgm:cxn modelId="{7D2A5B7C-566E-4E69-B633-DB4A0B4A5D40}" type="presParOf" srcId="{B4E94292-FD0C-40FB-8089-37A37CD167C7}" destId="{0089BEE0-183C-40E7-8540-C8645CFD9329}" srcOrd="7" destOrd="0" presId="urn:microsoft.com/office/officeart/2005/8/layout/cycle1"/>
    <dgm:cxn modelId="{543ED4F1-8D33-4BD1-91DF-EC35597659F1}" type="presParOf" srcId="{B4E94292-FD0C-40FB-8089-37A37CD167C7}" destId="{60CF4912-2D14-46E3-A11E-68515CD33F7A}" srcOrd="8" destOrd="0" presId="urn:microsoft.com/office/officeart/2005/8/layout/cycle1"/>
    <dgm:cxn modelId="{739B7A03-9F10-44AE-8C6B-3038DB6C32D0}" type="presParOf" srcId="{B4E94292-FD0C-40FB-8089-37A37CD167C7}" destId="{45869AFC-7B83-4C1B-A3CD-DDFB11A5C817}" srcOrd="9" destOrd="0" presId="urn:microsoft.com/office/officeart/2005/8/layout/cycle1"/>
    <dgm:cxn modelId="{347710B0-FB93-49DE-8D77-8D967567E85A}" type="presParOf" srcId="{B4E94292-FD0C-40FB-8089-37A37CD167C7}" destId="{44088A36-2FA9-43BD-8B12-E1F143368D9C}" srcOrd="10" destOrd="0" presId="urn:microsoft.com/office/officeart/2005/8/layout/cycle1"/>
    <dgm:cxn modelId="{44050184-B661-4212-B992-9E2893A39FFC}" type="presParOf" srcId="{B4E94292-FD0C-40FB-8089-37A37CD167C7}" destId="{A1F61022-853A-4453-A0B1-6983DBE3EAF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40741-8932-4469-B181-DB0D18444F40}">
      <dsp:nvSpPr>
        <dsp:cNvPr id="0" name=""/>
        <dsp:cNvSpPr/>
      </dsp:nvSpPr>
      <dsp:spPr>
        <a:xfrm>
          <a:off x="973435" y="33416"/>
          <a:ext cx="534464" cy="53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rgbClr val="FF0000"/>
              </a:solidFill>
            </a:rPr>
            <a:t>Sense</a:t>
          </a:r>
        </a:p>
      </dsp:txBody>
      <dsp:txXfrm>
        <a:off x="973435" y="33416"/>
        <a:ext cx="534464" cy="534464"/>
      </dsp:txXfrm>
    </dsp:sp>
    <dsp:sp modelId="{EDF830DF-193C-4656-9854-286377AA203B}">
      <dsp:nvSpPr>
        <dsp:cNvPr id="0" name=""/>
        <dsp:cNvSpPr/>
      </dsp:nvSpPr>
      <dsp:spPr>
        <a:xfrm>
          <a:off x="30912" y="-446"/>
          <a:ext cx="1510850" cy="1510850"/>
        </a:xfrm>
        <a:prstGeom prst="circularArrow">
          <a:avLst>
            <a:gd name="adj1" fmla="val 6898"/>
            <a:gd name="adj2" fmla="val 465040"/>
            <a:gd name="adj3" fmla="val 550727"/>
            <a:gd name="adj4" fmla="val 20584233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86E70-0083-458B-8849-7975132A93AE}">
      <dsp:nvSpPr>
        <dsp:cNvPr id="0" name=""/>
        <dsp:cNvSpPr/>
      </dsp:nvSpPr>
      <dsp:spPr>
        <a:xfrm>
          <a:off x="973435" y="942076"/>
          <a:ext cx="534464" cy="53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bg1"/>
              </a:solidFill>
            </a:rPr>
            <a:t>Identify</a:t>
          </a:r>
        </a:p>
      </dsp:txBody>
      <dsp:txXfrm>
        <a:off x="973435" y="942076"/>
        <a:ext cx="534464" cy="534464"/>
      </dsp:txXfrm>
    </dsp:sp>
    <dsp:sp modelId="{DD0ADA44-E8C7-475D-955E-0745F32267C8}">
      <dsp:nvSpPr>
        <dsp:cNvPr id="0" name=""/>
        <dsp:cNvSpPr/>
      </dsp:nvSpPr>
      <dsp:spPr>
        <a:xfrm>
          <a:off x="30912" y="-446"/>
          <a:ext cx="1510850" cy="1510850"/>
        </a:xfrm>
        <a:prstGeom prst="circularArrow">
          <a:avLst>
            <a:gd name="adj1" fmla="val 6898"/>
            <a:gd name="adj2" fmla="val 465040"/>
            <a:gd name="adj3" fmla="val 5950727"/>
            <a:gd name="adj4" fmla="val 4384233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9BEE0-183C-40E7-8540-C8645CFD9329}">
      <dsp:nvSpPr>
        <dsp:cNvPr id="0" name=""/>
        <dsp:cNvSpPr/>
      </dsp:nvSpPr>
      <dsp:spPr>
        <a:xfrm>
          <a:off x="64775" y="942076"/>
          <a:ext cx="534464" cy="53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bg1"/>
              </a:solidFill>
            </a:rPr>
            <a:t>Assess</a:t>
          </a:r>
        </a:p>
      </dsp:txBody>
      <dsp:txXfrm>
        <a:off x="64775" y="942076"/>
        <a:ext cx="534464" cy="534464"/>
      </dsp:txXfrm>
    </dsp:sp>
    <dsp:sp modelId="{60CF4912-2D14-46E3-A11E-68515CD33F7A}">
      <dsp:nvSpPr>
        <dsp:cNvPr id="0" name=""/>
        <dsp:cNvSpPr/>
      </dsp:nvSpPr>
      <dsp:spPr>
        <a:xfrm>
          <a:off x="30912" y="-446"/>
          <a:ext cx="1510850" cy="1510850"/>
        </a:xfrm>
        <a:prstGeom prst="circularArrow">
          <a:avLst>
            <a:gd name="adj1" fmla="val 6898"/>
            <a:gd name="adj2" fmla="val 465040"/>
            <a:gd name="adj3" fmla="val 11350727"/>
            <a:gd name="adj4" fmla="val 9784233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88A36-2FA9-43BD-8B12-E1F143368D9C}">
      <dsp:nvSpPr>
        <dsp:cNvPr id="0" name=""/>
        <dsp:cNvSpPr/>
      </dsp:nvSpPr>
      <dsp:spPr>
        <a:xfrm>
          <a:off x="64775" y="33416"/>
          <a:ext cx="534464" cy="53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bg1"/>
              </a:solidFill>
            </a:rPr>
            <a:t>Intervene</a:t>
          </a:r>
        </a:p>
      </dsp:txBody>
      <dsp:txXfrm>
        <a:off x="64775" y="33416"/>
        <a:ext cx="534464" cy="534464"/>
      </dsp:txXfrm>
    </dsp:sp>
    <dsp:sp modelId="{A1F61022-853A-4453-A0B1-6983DBE3EAFF}">
      <dsp:nvSpPr>
        <dsp:cNvPr id="0" name=""/>
        <dsp:cNvSpPr/>
      </dsp:nvSpPr>
      <dsp:spPr>
        <a:xfrm>
          <a:off x="30912" y="-446"/>
          <a:ext cx="1510850" cy="1510850"/>
        </a:xfrm>
        <a:prstGeom prst="circularArrow">
          <a:avLst>
            <a:gd name="adj1" fmla="val 6898"/>
            <a:gd name="adj2" fmla="val 465040"/>
            <a:gd name="adj3" fmla="val 16750727"/>
            <a:gd name="adj4" fmla="val 15184233"/>
            <a:gd name="adj5" fmla="val 804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B244-1869-4FD5-8F14-7309310AC90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9F4C-0E81-48C9-951A-5DE26476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33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0D3D47-FAF6-4BD6-8220-69AC64CD582B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BFAB-8A4C-4286-8338-AC7A23CD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Guest Speaker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0BFAB-8A4C-4286-8338-AC7A23CD33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0BFAB-8A4C-4286-8338-AC7A23CD33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participants based off of paid claims data</a:t>
            </a:r>
            <a:r>
              <a:rPr lang="en-US" baseline="0" dirty="0" smtClean="0"/>
              <a:t> from March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0BFAB-8A4C-4286-8338-AC7A23CD33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7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0BFAB-8A4C-4286-8338-AC7A23CD33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EA14F129-E352-40B7-8503-98BDDD55D6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2DF08B49-43EC-4B69-AF7B-E9EAD196E4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27806">
              <a:spcBef>
                <a:spcPct val="0"/>
              </a:spcBef>
            </a:pPr>
            <a:endParaRPr lang="en-US" altLang="en-US" sz="160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08038BF8-9016-455A-94E0-D517836E4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26188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9125" indent="-307356" defTabSz="1226188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042" indent="-245885" defTabSz="1226188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2811" indent="-245885" defTabSz="1226188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16198" indent="-245885" defTabSz="1226188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2084" indent="-245885" defTabSz="12261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7971" indent="-245885" defTabSz="12261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3858" indent="-245885" defTabSz="12261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79745" indent="-245885" defTabSz="12261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6FCD04-919F-4A35-84B3-9A6BF3621B4D}" type="slidenum">
              <a:rPr lang="en-US" altLang="en-US" sz="130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7366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0BFAB-8A4C-4286-8338-AC7A23CD33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3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473E75-7666-4CF2-BBD4-1C63D46A9AE6}" type="datetime1">
              <a:rPr lang="en-US" smtClean="0"/>
              <a:t>9/14/2019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8F7DE-B5F4-472D-9BF3-42C9DF9B94AF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D784F-63F6-4627-92AA-84A6412D4C49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9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8374" y="1263126"/>
            <a:ext cx="7422626" cy="430887"/>
          </a:xfrm>
        </p:spPr>
        <p:txBody>
          <a:bodyPr anchor="t">
            <a:spAutoFit/>
          </a:bodyPr>
          <a:lstStyle>
            <a:lvl1pPr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2881" y="1861968"/>
            <a:ext cx="7428119" cy="419010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Clr>
                <a:srgbClr val="68307A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44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3600"/>
            <a:ext cx="9144000" cy="923925"/>
          </a:xfrm>
          <a:prstGeom prst="rect">
            <a:avLst/>
          </a:prstGeom>
          <a:solidFill>
            <a:srgbClr val="D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2514600"/>
            <a:ext cx="9144000" cy="3429000"/>
          </a:xfrm>
          <a:prstGeom prst="rect">
            <a:avLst/>
          </a:prstGeom>
          <a:solidFill>
            <a:srgbClr val="68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74" y="1459452"/>
            <a:ext cx="7422626" cy="53250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82613" y="2881312"/>
            <a:ext cx="6313487" cy="414338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6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8374" y="1263126"/>
            <a:ext cx="7422626" cy="430887"/>
          </a:xfrm>
        </p:spPr>
        <p:txBody>
          <a:bodyPr anchor="t">
            <a:spAutoFit/>
          </a:bodyPr>
          <a:lstStyle>
            <a:lvl1pPr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2881" y="1861968"/>
            <a:ext cx="7428119" cy="419010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Clr>
                <a:srgbClr val="68307A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53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3600"/>
            <a:ext cx="9144000" cy="923925"/>
          </a:xfrm>
          <a:prstGeom prst="rect">
            <a:avLst/>
          </a:prstGeom>
          <a:solidFill>
            <a:srgbClr val="D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2514600"/>
            <a:ext cx="9144000" cy="3429000"/>
          </a:xfrm>
          <a:prstGeom prst="rect">
            <a:avLst/>
          </a:prstGeom>
          <a:solidFill>
            <a:srgbClr val="68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74" y="1459452"/>
            <a:ext cx="7422626" cy="53250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82613" y="2881312"/>
            <a:ext cx="6313487" cy="414338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8374" y="1263126"/>
            <a:ext cx="7422626" cy="430887"/>
          </a:xfrm>
        </p:spPr>
        <p:txBody>
          <a:bodyPr anchor="t">
            <a:spAutoFit/>
          </a:bodyPr>
          <a:lstStyle>
            <a:lvl1pPr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2881" y="1861968"/>
            <a:ext cx="7428119" cy="419010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Clr>
                <a:srgbClr val="68307A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12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3600"/>
            <a:ext cx="9144000" cy="923925"/>
          </a:xfrm>
          <a:prstGeom prst="rect">
            <a:avLst/>
          </a:prstGeom>
          <a:solidFill>
            <a:srgbClr val="D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2514600"/>
            <a:ext cx="9144000" cy="3429000"/>
          </a:xfrm>
          <a:prstGeom prst="rect">
            <a:avLst/>
          </a:prstGeom>
          <a:solidFill>
            <a:srgbClr val="68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74" y="1459452"/>
            <a:ext cx="7422626" cy="53250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82613" y="2881312"/>
            <a:ext cx="6313487" cy="414338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2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8374" y="1263126"/>
            <a:ext cx="7422626" cy="430887"/>
          </a:xfrm>
        </p:spPr>
        <p:txBody>
          <a:bodyPr anchor="t">
            <a:spAutoFit/>
          </a:bodyPr>
          <a:lstStyle>
            <a:lvl1pPr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2881" y="1861968"/>
            <a:ext cx="7428119" cy="419010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Clr>
                <a:srgbClr val="68307A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79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3600"/>
            <a:ext cx="9144000" cy="923925"/>
          </a:xfrm>
          <a:prstGeom prst="rect">
            <a:avLst/>
          </a:prstGeom>
          <a:solidFill>
            <a:srgbClr val="D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2514600"/>
            <a:ext cx="9144000" cy="3429000"/>
          </a:xfrm>
          <a:prstGeom prst="rect">
            <a:avLst/>
          </a:prstGeom>
          <a:solidFill>
            <a:srgbClr val="68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74" y="1459452"/>
            <a:ext cx="7422626" cy="53250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82613" y="2881312"/>
            <a:ext cx="6313487" cy="414338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7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FC195-0130-40D6-9AE0-A51E74231682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82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8374" y="1263126"/>
            <a:ext cx="7422626" cy="430887"/>
          </a:xfrm>
        </p:spPr>
        <p:txBody>
          <a:bodyPr anchor="t">
            <a:spAutoFit/>
          </a:bodyPr>
          <a:lstStyle>
            <a:lvl1pPr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2881" y="1861968"/>
            <a:ext cx="7428119" cy="419010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Clr>
                <a:srgbClr val="68307A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32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vid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3600"/>
            <a:ext cx="9144000" cy="923925"/>
          </a:xfrm>
          <a:prstGeom prst="rect">
            <a:avLst/>
          </a:prstGeom>
          <a:solidFill>
            <a:srgbClr val="D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2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DESIGN01\Design\MONEY_FOLLOWS\003082_01_MPCT_PPT\PPT\Images\st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96013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2514600"/>
            <a:ext cx="9144000" cy="3429000"/>
          </a:xfrm>
          <a:prstGeom prst="rect">
            <a:avLst/>
          </a:prstGeom>
          <a:solidFill>
            <a:srgbClr val="68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81800" y="6481763"/>
            <a:ext cx="1447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292C2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ym typeface="Symbol"/>
              </a:rPr>
              <a:t>The State of Connecticut</a:t>
            </a:r>
            <a:endParaRPr lang="en-US" b="1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2613" y="6480175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292C28"/>
                </a:solidFill>
                <a:latin typeface="Arial" charset="0"/>
                <a:cs typeface="Arial" charset="0"/>
                <a:sym typeface="Symbol" pitchFamily="18" charset="2"/>
              </a:rPr>
              <a:t> 2017 My Place CT</a:t>
            </a:r>
            <a:endParaRPr lang="en-US" sz="800" b="1" dirty="0">
              <a:solidFill>
                <a:srgbClr val="292C28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74" y="1459452"/>
            <a:ext cx="7422626" cy="53250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82613" y="2881312"/>
            <a:ext cx="6313487" cy="414338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1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CC9B5-7759-4518-B90D-F6F3B34F442D}" type="datetime1">
              <a:rPr lang="en-US" smtClean="0"/>
              <a:t>9/14/2019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92CE1-45B2-459E-86D1-43BC4B4713BB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301A1-41C6-4E3C-95E2-E6B66657B6EA}" type="datetime1">
              <a:rPr lang="en-US" smtClean="0"/>
              <a:t>9/14/2019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2E5A4-4C17-49D5-A2A9-B52873393AB4}" type="datetime1">
              <a:rPr lang="en-US" smtClean="0"/>
              <a:t>9/14/2019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615C6-CB4E-44AB-85C4-335C2A6A0A40}" type="datetime1">
              <a:rPr lang="en-US" smtClean="0"/>
              <a:t>9/14/2019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C659F-51D9-4DFF-AF2D-8C788BE67499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3D6F2-2559-4E15-99C0-F53E3BD92463}" type="datetime1">
              <a:rPr lang="en-US" smtClean="0"/>
              <a:t>9/14/2019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2725DA92-F72E-4574-AD88-9644118C13EA}" type="datetime1">
              <a:rPr lang="en-US" smtClean="0"/>
              <a:t>9/14/2019</a:t>
            </a:fld>
            <a:endParaRPr 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2CC02-F079-4113-84A4-15FB3E8B11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670" r:id="rId12"/>
    <p:sldLayoutId id="2147483672" r:id="rId13"/>
    <p:sldLayoutId id="2147483735" r:id="rId14"/>
    <p:sldLayoutId id="2147483737" r:id="rId15"/>
    <p:sldLayoutId id="2147483748" r:id="rId16"/>
    <p:sldLayoutId id="2147483750" r:id="rId17"/>
    <p:sldLayoutId id="2147483774" r:id="rId18"/>
    <p:sldLayoutId id="2147483776" r:id="rId19"/>
    <p:sldLayoutId id="2147483800" r:id="rId20"/>
    <p:sldLayoutId id="2147483802" r:id="rId2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t.gov/-/media/Departments-and-Agencies/DSS/Health-and-Home-Care/Medicaid-Long-Term-Care-Demand-Projections/NEWS-RELEASE.pdf?la=e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8.jpeg"/><Relationship Id="rId10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diagramDrawing" Target="../diagrams/drawin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DSS Community Options</a:t>
            </a:r>
          </a:p>
          <a:p>
            <a:r>
              <a:rPr lang="en-US" sz="2400" dirty="0" smtClean="0"/>
              <a:t>Money Follows the Person </a:t>
            </a:r>
          </a:p>
          <a:p>
            <a:r>
              <a:rPr lang="en-US" sz="2400" dirty="0" smtClean="0"/>
              <a:t>Strategy Group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0" dirty="0" smtClean="0"/>
              <a:t>Medicaid Long Term Services &amp; Supports Rebalancing Updates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35" y="2585808"/>
            <a:ext cx="5229955" cy="32770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3" y="6037622"/>
            <a:ext cx="6877050" cy="4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3153"/>
            <a:ext cx="3584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2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or Unhappy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50" y="2423861"/>
            <a:ext cx="5363324" cy="36009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3" y="6037622"/>
            <a:ext cx="6877050" cy="4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3153"/>
            <a:ext cx="3584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3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4F7CB2-C780-4884-916D-B4F70AAB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75297" cy="69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Community First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2571-02F4-4B8D-948F-906E4252C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Community First </a:t>
            </a:r>
            <a:r>
              <a:rPr lang="en-US" sz="4000" b="1" dirty="0" smtClean="0"/>
              <a:t>Choice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8626 unique applications since inception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/>
              <a:t>2349 assigned to be assessed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2785 active CFC participants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(this includes participants using CFC with various waivers)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5291 cases </a:t>
            </a:r>
            <a:r>
              <a:rPr lang="en-US" sz="1800" b="1" dirty="0">
                <a:solidFill>
                  <a:schemeClr val="tx1"/>
                </a:solidFill>
              </a:rPr>
              <a:t>recommended for </a:t>
            </a:r>
            <a:r>
              <a:rPr lang="en-US" sz="1800" b="1" dirty="0" smtClean="0">
                <a:solidFill>
                  <a:schemeClr val="tx1"/>
                </a:solidFill>
              </a:rPr>
              <a:t>closure/closed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883 pending </a:t>
            </a:r>
            <a:r>
              <a:rPr lang="en-US" sz="1800" b="1" dirty="0">
                <a:solidFill>
                  <a:schemeClr val="tx1"/>
                </a:solidFill>
              </a:rPr>
              <a:t>assignment to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6DBE3-15B1-4A80-A0BD-5CD8B065D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Community First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Connecticut continues to see demand for CFC</a:t>
            </a:r>
          </a:p>
          <a:p>
            <a:endParaRPr lang="en-US" sz="2400" dirty="0" smtClean="0"/>
          </a:p>
          <a:p>
            <a:r>
              <a:rPr lang="en-US" sz="2400" dirty="0" smtClean="0"/>
              <a:t>We continue to see changes to the workforce.  Each additional participant accessing services, grows the workforce by a  2:1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2571-02F4-4B8D-948F-906E4252C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Assessment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2571-02F4-4B8D-948F-906E4252C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Universal Assessment (UA)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38600"/>
          </a:xfrm>
        </p:spPr>
        <p:txBody>
          <a:bodyPr/>
          <a:lstStyle/>
          <a:p>
            <a:r>
              <a:rPr lang="en-US" sz="1800" dirty="0" smtClean="0"/>
              <a:t>Currently the UA is used across multiple Medicaid programs to inform a participants Level of Care and Level of Need when assessing for access to Long Term Services and Supports </a:t>
            </a:r>
          </a:p>
          <a:p>
            <a:r>
              <a:rPr lang="en-US" sz="1800" dirty="0" smtClean="0"/>
              <a:t>In coordination with UConn Center on Aging a Quality Management (QM) Plan has been developed and is in the early stages of implementation</a:t>
            </a:r>
          </a:p>
          <a:p>
            <a:pPr lvl="1"/>
            <a:r>
              <a:rPr lang="en-US" sz="1400" dirty="0" smtClean="0"/>
              <a:t>QM Goals include</a:t>
            </a:r>
          </a:p>
          <a:p>
            <a:pPr lvl="2"/>
            <a:r>
              <a:rPr lang="en-US" sz="1400" dirty="0" smtClean="0"/>
              <a:t>Training &amp; Continued Education</a:t>
            </a:r>
          </a:p>
          <a:p>
            <a:pPr lvl="2"/>
            <a:r>
              <a:rPr lang="en-US" sz="1400" dirty="0" smtClean="0"/>
              <a:t>Data Reliability and Accuracy</a:t>
            </a:r>
            <a:endParaRPr lang="en-US" sz="1400" dirty="0"/>
          </a:p>
          <a:p>
            <a:pPr marL="342900" lvl="1" indent="-342900">
              <a:buFont typeface="Wingdings" pitchFamily="2" charset="2"/>
              <a:buChar char="l"/>
            </a:pPr>
            <a:r>
              <a:rPr lang="en-US" sz="1800" dirty="0" smtClean="0">
                <a:ea typeface="+mn-ea"/>
                <a:cs typeface="+mn-cs"/>
              </a:rPr>
              <a:t>New Level of Care Screening Tool will launch in October 2019.  This will be a shorter tool with Core items selected to evaluate Level of Care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2571-02F4-4B8D-948F-906E4252C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Place 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FA534-31AD-443C-B57D-66AE400B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Place CT</a:t>
            </a:r>
            <a:endParaRPr lang="en-US" dirty="0"/>
          </a:p>
        </p:txBody>
      </p:sp>
      <p:pic>
        <p:nvPicPr>
          <p:cNvPr id="6" name="Content Placeholder 5" descr="LTPC MyPlaceCT slides 2019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26120" r="19639" b="18258"/>
          <a:stretch/>
        </p:blipFill>
        <p:spPr>
          <a:xfrm>
            <a:off x="838200" y="2362200"/>
            <a:ext cx="7747692" cy="43891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</a:t>
            </a:r>
            <a:r>
              <a:rPr lang="en-US" dirty="0" smtClean="0">
                <a:solidFill>
                  <a:schemeClr val="accent4"/>
                </a:solidFill>
              </a:rPr>
              <a:t>	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MFP </a:t>
            </a:r>
            <a:r>
              <a:rPr lang="en-US" dirty="0" smtClean="0"/>
              <a:t>Benchmarks</a:t>
            </a:r>
          </a:p>
          <a:p>
            <a:r>
              <a:rPr lang="en-US" dirty="0" smtClean="0"/>
              <a:t>CFC</a:t>
            </a:r>
          </a:p>
          <a:p>
            <a:r>
              <a:rPr lang="en-US" dirty="0"/>
              <a:t>Universal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My Place CT</a:t>
            </a:r>
          </a:p>
          <a:p>
            <a:r>
              <a:rPr lang="en-US" dirty="0" smtClean="0"/>
              <a:t>My Care Options</a:t>
            </a:r>
          </a:p>
          <a:p>
            <a:r>
              <a:rPr lang="en-US" dirty="0" smtClean="0"/>
              <a:t>Smart Home Technology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77DE4-6A98-40E6-8AFC-9DAE056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Place CT</a:t>
            </a:r>
            <a:endParaRPr lang="en-US" dirty="0"/>
          </a:p>
        </p:txBody>
      </p:sp>
      <p:pic>
        <p:nvPicPr>
          <p:cNvPr id="5" name="Content Placeholder 4" descr="LTPC MyPlaceCT slides 2019 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26114" r="19292" b="18456"/>
          <a:stretch/>
        </p:blipFill>
        <p:spPr>
          <a:xfrm>
            <a:off x="1066800" y="2485748"/>
            <a:ext cx="7444518" cy="4181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9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6" y="2324725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white"/>
                </a:solidFill>
                <a:cs typeface="Arial" charset="0"/>
              </a:rPr>
              <a:t>My Care Options</a:t>
            </a:r>
            <a:endParaRPr lang="en-US" sz="4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FA534-31AD-443C-B57D-66AE400BA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LTSS strategy that uses predictive methodology to support discharge of people from nursing homes to community.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Governor’s Initiative: </a:t>
            </a:r>
            <a:r>
              <a:rPr lang="en-US" dirty="0" smtClean="0">
                <a:hlinkClick r:id="rId2"/>
              </a:rPr>
              <a:t>Medicaid-Long-Term-Care-Demand-Projections NEWS-RELEASE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7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information on all LTSS options under Medicaid to allow a person to make an informed choice of how and where to receive services</a:t>
            </a:r>
          </a:p>
          <a:p>
            <a:r>
              <a:rPr lang="en-US" dirty="0" smtClean="0"/>
              <a:t>Create a support path to Medicaid while accessing Home and Community Based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4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Options: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Short Term Plan</a:t>
            </a:r>
          </a:p>
          <a:p>
            <a:r>
              <a:rPr lang="en-US" dirty="0" smtClean="0"/>
              <a:t>Individuals active on DSS’ Medicare Savings Program (MSP) that also have recently paid nursing facility claims</a:t>
            </a:r>
          </a:p>
          <a:p>
            <a:pPr lvl="2"/>
            <a:r>
              <a:rPr lang="en-US" dirty="0" smtClean="0"/>
              <a:t>Paid Claims under the MSP benefit</a:t>
            </a:r>
          </a:p>
          <a:p>
            <a:pPr marL="0" indent="0">
              <a:buNone/>
            </a:pPr>
            <a:r>
              <a:rPr lang="en-US" dirty="0" smtClean="0"/>
              <a:t>Future Plan</a:t>
            </a:r>
          </a:p>
          <a:p>
            <a:r>
              <a:rPr lang="en-US" dirty="0" smtClean="0"/>
              <a:t>Access to MDS data and “Indicators to predict a potential for a long-term stay in a nursing home”</a:t>
            </a:r>
          </a:p>
        </p:txBody>
      </p:sp>
    </p:spTree>
    <p:extLst>
      <p:ext uri="{BB962C8B-B14F-4D97-AF65-F5344CB8AC3E}">
        <p14:creationId xmlns:p14="http://schemas.microsoft.com/office/powerpoint/2010/main" val="197157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Options: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ADL Dependence</a:t>
            </a:r>
          </a:p>
          <a:p>
            <a:r>
              <a:rPr lang="en-US" sz="1600" dirty="0" smtClean="0"/>
              <a:t>Age</a:t>
            </a:r>
          </a:p>
          <a:p>
            <a:r>
              <a:rPr lang="en-US" sz="1600" dirty="0" smtClean="0"/>
              <a:t>Gender</a:t>
            </a:r>
          </a:p>
          <a:p>
            <a:r>
              <a:rPr lang="en-US" sz="1600" dirty="0" smtClean="0"/>
              <a:t>Martial Status (unmarried)</a:t>
            </a:r>
          </a:p>
          <a:p>
            <a:r>
              <a:rPr lang="en-US" sz="1600" dirty="0" smtClean="0"/>
              <a:t>Incontinence</a:t>
            </a:r>
          </a:p>
          <a:p>
            <a:r>
              <a:rPr lang="en-US" sz="1600" dirty="0" smtClean="0"/>
              <a:t>Moderate to sever cognitive impairment</a:t>
            </a:r>
          </a:p>
          <a:p>
            <a:r>
              <a:rPr lang="en-US" sz="1600" dirty="0" smtClean="0"/>
              <a:t>Diabetes diagnosis</a:t>
            </a:r>
          </a:p>
          <a:p>
            <a:r>
              <a:rPr lang="en-US" sz="1600" dirty="0" smtClean="0"/>
              <a:t>Heart failure diagnosis</a:t>
            </a:r>
          </a:p>
          <a:p>
            <a:r>
              <a:rPr lang="en-US" sz="1600" dirty="0" smtClean="0"/>
              <a:t>Alzheimer’s Disease or dementia diagnosis</a:t>
            </a:r>
          </a:p>
          <a:p>
            <a:r>
              <a:rPr lang="en-US" sz="1600" dirty="0" smtClean="0"/>
              <a:t>End state disease	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Cancer diagnosis</a:t>
            </a:r>
          </a:p>
          <a:p>
            <a:r>
              <a:rPr lang="en-US" sz="1600" dirty="0" smtClean="0"/>
              <a:t>Severe mental illness diagnosis</a:t>
            </a:r>
          </a:p>
          <a:p>
            <a:r>
              <a:rPr lang="en-US" sz="1600" dirty="0" smtClean="0"/>
              <a:t>Hip fracture</a:t>
            </a:r>
          </a:p>
          <a:p>
            <a:r>
              <a:rPr lang="en-US" sz="1600" dirty="0" smtClean="0"/>
              <a:t>Falls</a:t>
            </a:r>
          </a:p>
          <a:p>
            <a:r>
              <a:rPr lang="en-US" sz="1600" dirty="0" smtClean="0"/>
              <a:t>Prior nursing facility stay or prior formal care</a:t>
            </a:r>
          </a:p>
          <a:p>
            <a:r>
              <a:rPr lang="en-US" sz="1600" dirty="0" smtClean="0"/>
              <a:t>Daily behavior problems</a:t>
            </a:r>
          </a:p>
          <a:p>
            <a:r>
              <a:rPr lang="en-US" sz="1600" dirty="0" smtClean="0"/>
              <a:t>Living alone</a:t>
            </a:r>
          </a:p>
          <a:p>
            <a:r>
              <a:rPr lang="en-US" sz="1600" dirty="0" smtClean="0"/>
              <a:t>Lack of family support </a:t>
            </a:r>
          </a:p>
          <a:p>
            <a:r>
              <a:rPr lang="en-US" sz="1600" dirty="0" smtClean="0"/>
              <a:t>Housing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" y="6066979"/>
            <a:ext cx="6872287" cy="4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15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Specialized staff providing LTSS information</a:t>
            </a:r>
          </a:p>
          <a:p>
            <a:r>
              <a:rPr lang="en-US" sz="2400" dirty="0" smtClean="0"/>
              <a:t>Connection to information and/or services that might best serve a person</a:t>
            </a:r>
          </a:p>
          <a:p>
            <a:r>
              <a:rPr lang="en-US" sz="2400" dirty="0" smtClean="0"/>
              <a:t>Private/Public Partnership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Access to dedicated LTSS Eligibility </a:t>
            </a:r>
            <a:r>
              <a:rPr lang="en-US" sz="2400" dirty="0" smtClean="0"/>
              <a:t>staff</a:t>
            </a:r>
          </a:p>
          <a:p>
            <a:r>
              <a:rPr lang="en-US" sz="2400" dirty="0" smtClean="0"/>
              <a:t>Automated </a:t>
            </a:r>
            <a:r>
              <a:rPr lang="en-US" sz="2400" dirty="0"/>
              <a:t>tools to allow a person to understand the Medicaid reduction of assets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48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 Options: Next Steps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Steps</a:t>
            </a:r>
          </a:p>
          <a:p>
            <a:r>
              <a:rPr lang="en-US" dirty="0" smtClean="0"/>
              <a:t>Anticipated Start Date: October/November 2019</a:t>
            </a:r>
          </a:p>
          <a:p>
            <a:r>
              <a:rPr lang="en-US" dirty="0" smtClean="0"/>
              <a:t>Short term plan while waiting for MDS data</a:t>
            </a:r>
          </a:p>
          <a:p>
            <a:r>
              <a:rPr lang="en-US" dirty="0" smtClean="0"/>
              <a:t>Finalizing details of the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1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Home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4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Care Professionals</a:t>
            </a:r>
          </a:p>
          <a:p>
            <a:r>
              <a:rPr lang="en-US" dirty="0" smtClean="0"/>
              <a:t>Technology Experts</a:t>
            </a:r>
          </a:p>
          <a:p>
            <a:r>
              <a:rPr lang="en-US" dirty="0" smtClean="0"/>
              <a:t>People living with the Disease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Will collaborate around solving barriers that are the major causes of people living with Dementia becoming or remaining institutionalized.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Presenters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Dawn Lambert, DSS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Julia </a:t>
            </a:r>
            <a:r>
              <a:rPr lang="en-US" dirty="0">
                <a:solidFill>
                  <a:prstClr val="black"/>
                </a:solidFill>
              </a:rPr>
              <a:t>Evans Starr, </a:t>
            </a:r>
            <a:r>
              <a:rPr lang="en-US" dirty="0" smtClean="0">
                <a:solidFill>
                  <a:prstClr val="black"/>
                </a:solidFill>
              </a:rPr>
              <a:t>Consultant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Karri </a:t>
            </a:r>
            <a:r>
              <a:rPr lang="en-US" dirty="0">
                <a:solidFill>
                  <a:prstClr val="black"/>
                </a:solidFill>
              </a:rPr>
              <a:t>Filek, </a:t>
            </a:r>
            <a:r>
              <a:rPr lang="en-US" dirty="0" smtClean="0">
                <a:solidFill>
                  <a:prstClr val="black"/>
                </a:solidFill>
              </a:rPr>
              <a:t>DSS</a:t>
            </a:r>
          </a:p>
          <a:p>
            <a:pPr lvl="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Tamara </a:t>
            </a:r>
            <a:r>
              <a:rPr lang="en-US" dirty="0">
                <a:solidFill>
                  <a:prstClr val="black"/>
                </a:solidFill>
              </a:rPr>
              <a:t>Lopez, DSS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UCONN</a:t>
            </a:r>
          </a:p>
          <a:p>
            <a:r>
              <a:rPr lang="en-US" sz="2000" dirty="0" smtClean="0"/>
              <a:t>North Eastern University</a:t>
            </a:r>
          </a:p>
          <a:p>
            <a:r>
              <a:rPr lang="en-US" sz="2000" dirty="0" smtClean="0"/>
              <a:t>Oak Hill ( Neat Market Place)</a:t>
            </a:r>
          </a:p>
          <a:p>
            <a:r>
              <a:rPr lang="en-US" sz="2000" dirty="0" smtClean="0"/>
              <a:t>Live Well</a:t>
            </a:r>
          </a:p>
          <a:p>
            <a:r>
              <a:rPr lang="en-US" sz="2000" dirty="0" smtClean="0"/>
              <a:t>Alzheimer's Resource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CT Innovations (under review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AARP</a:t>
            </a:r>
          </a:p>
          <a:p>
            <a:r>
              <a:rPr lang="en-US" sz="2000" dirty="0" smtClean="0"/>
              <a:t>ARC of CT (mid-state)</a:t>
            </a:r>
          </a:p>
          <a:p>
            <a:r>
              <a:rPr lang="en-US" sz="2000" dirty="0" smtClean="0"/>
              <a:t>East Conn</a:t>
            </a:r>
          </a:p>
          <a:p>
            <a:r>
              <a:rPr lang="en-US" sz="2000" dirty="0" smtClean="0"/>
              <a:t>Hartford Health Care</a:t>
            </a:r>
          </a:p>
          <a:p>
            <a:r>
              <a:rPr lang="en-US" sz="2000" dirty="0" smtClean="0"/>
              <a:t>MIT (under review)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8A186A-2EB2-4124-9A3F-35C8D0DE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648276" cy="58521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87155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xmlns="" id="{91F27569-326F-4E56-A436-82D06926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6"/>
          <a:stretch>
            <a:fillRect/>
          </a:stretch>
        </p:blipFill>
        <p:spPr bwMode="auto">
          <a:xfrm>
            <a:off x="3999020" y="4822925"/>
            <a:ext cx="2912129" cy="11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9F78B8-BE03-4820-BC56-BF39CB180394}"/>
              </a:ext>
            </a:extLst>
          </p:cNvPr>
          <p:cNvGrpSpPr>
            <a:grpSpLocks/>
          </p:cNvGrpSpPr>
          <p:nvPr/>
        </p:nvGrpSpPr>
        <p:grpSpPr bwMode="auto">
          <a:xfrm>
            <a:off x="6397177" y="3200400"/>
            <a:ext cx="2189349" cy="2151529"/>
            <a:chOff x="0" y="3810000"/>
            <a:chExt cx="5230109" cy="3657600"/>
          </a:xfrm>
        </p:grpSpPr>
        <p:pic>
          <p:nvPicPr>
            <p:cNvPr id="18444" name="Picture 3">
              <a:extLst>
                <a:ext uri="{FF2B5EF4-FFF2-40B4-BE49-F238E27FC236}">
                  <a16:creationId xmlns:a16="http://schemas.microsoft.com/office/drawing/2014/main" xmlns="" id="{E9235A9D-848C-4689-AAE2-BDAEFF98D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6"/>
            <a:stretch>
              <a:fillRect/>
            </a:stretch>
          </p:blipFill>
          <p:spPr bwMode="auto">
            <a:xfrm>
              <a:off x="0" y="3810000"/>
              <a:ext cx="245564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">
              <a:extLst>
                <a:ext uri="{FF2B5EF4-FFF2-40B4-BE49-F238E27FC236}">
                  <a16:creationId xmlns:a16="http://schemas.microsoft.com/office/drawing/2014/main" xmlns="" id="{5A84DD13-7730-4F8D-8125-D08D9C1920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12" y="4724400"/>
              <a:ext cx="3442897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1A8055E-CA65-44BD-A38B-4F87ACA9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5652"/>
            <a:ext cx="2724080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08F67EB3-2BA5-4460-B38C-4D0060C4B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4"/>
          <a:stretch>
            <a:fillRect/>
          </a:stretch>
        </p:blipFill>
        <p:spPr bwMode="auto">
          <a:xfrm>
            <a:off x="1066800" y="685800"/>
            <a:ext cx="2736687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62984FFA-2D0A-476B-9296-CE0D94D7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35" y="1040224"/>
            <a:ext cx="2179895" cy="193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10">
            <a:extLst>
              <a:ext uri="{FF2B5EF4-FFF2-40B4-BE49-F238E27FC236}">
                <a16:creationId xmlns:a16="http://schemas.microsoft.com/office/drawing/2014/main" xmlns="" id="{E7D11111-6BB6-47ED-BBBC-ED412CE47F6A}"/>
              </a:ext>
            </a:extLst>
          </p:cNvPr>
          <p:cNvGrpSpPr>
            <a:grpSpLocks/>
          </p:cNvGrpSpPr>
          <p:nvPr/>
        </p:nvGrpSpPr>
        <p:grpSpPr bwMode="auto">
          <a:xfrm>
            <a:off x="6771246" y="228600"/>
            <a:ext cx="1572676" cy="1531003"/>
            <a:chOff x="3006768" y="962025"/>
            <a:chExt cx="8201024" cy="5543549"/>
          </a:xfrm>
        </p:grpSpPr>
        <p:pic>
          <p:nvPicPr>
            <p:cNvPr id="18442" name="Picture 1">
              <a:extLst>
                <a:ext uri="{FF2B5EF4-FFF2-40B4-BE49-F238E27FC236}">
                  <a16:creationId xmlns:a16="http://schemas.microsoft.com/office/drawing/2014/main" xmlns="" id="{3FC12FDA-D2A1-488A-A74D-070A7937DD3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/>
            <a:stretch>
              <a:fillRect/>
            </a:stretch>
          </p:blipFill>
          <p:spPr bwMode="auto">
            <a:xfrm>
              <a:off x="3006768" y="962025"/>
              <a:ext cx="8143875" cy="55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xmlns="" id="{3122AF62-0898-445C-8E3E-93C540076BBD}"/>
                </a:ext>
              </a:extLst>
            </p:cNvPr>
            <p:cNvGraphicFramePr/>
            <p:nvPr/>
          </p:nvGraphicFramePr>
          <p:xfrm>
            <a:off x="3006768" y="962025"/>
            <a:ext cx="8201024" cy="54673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A2841174-3E26-4FC8-996F-26B43C01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B99D595E-8C1F-4F36-B7C7-5C082D04BE33}"/>
              </a:ext>
            </a:extLst>
          </p:cNvPr>
          <p:cNvSpPr txBox="1">
            <a:spLocks/>
          </p:cNvSpPr>
          <p:nvPr/>
        </p:nvSpPr>
        <p:spPr>
          <a:xfrm>
            <a:off x="1305836" y="6356537"/>
            <a:ext cx="543135" cy="365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141171" rtl="0" eaLnBrk="1" latinLnBrk="0" hangingPunct="1">
              <a:defRPr sz="224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0586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71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1757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2342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928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3514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4099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4685" algn="l" defTabSz="1141171" rtl="0" eaLnBrk="1" latinLnBrk="0" hangingPunct="1">
              <a:defRPr sz="2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982" dirty="0"/>
              <a:t>Cook</a:t>
            </a:r>
          </a:p>
        </p:txBody>
      </p:sp>
    </p:spTree>
    <p:extLst>
      <p:ext uri="{BB962C8B-B14F-4D97-AF65-F5344CB8AC3E}">
        <p14:creationId xmlns:p14="http://schemas.microsoft.com/office/powerpoint/2010/main" val="11214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2571-02F4-4B8D-948F-906E4252C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MFP Benchmarks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MFP Benchmarks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a typeface="Times New Roman"/>
                <a:cs typeface="Calibri"/>
              </a:rPr>
              <a:t>Transition 5200 people from qualified institutions to the community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dirty="0"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a typeface="Times New Roman"/>
                <a:cs typeface="Calibri"/>
              </a:rPr>
              <a:t>Increase dollars to home and community based services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dirty="0"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a typeface="Times New Roman"/>
                <a:cs typeface="Calibri"/>
              </a:rPr>
              <a:t>Increase hospital discharges to the community rather than to institutions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dirty="0"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a typeface="Times New Roman"/>
                <a:cs typeface="Calibri"/>
              </a:rPr>
              <a:t>Increase probability of returning to the community during the six months following nursing home admission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dirty="0"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a typeface="Times New Roman"/>
                <a:cs typeface="Calibri"/>
              </a:rPr>
              <a:t>Increase the percentage of long term care participants living in the community compared to an institution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b="1" dirty="0"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b="1" dirty="0"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dirty="0">
              <a:ea typeface="Times New Roman"/>
              <a:cs typeface="Times New Roman"/>
            </a:endParaRP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9636" y="5778727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(Based on latest data available at the end of the quarter</a:t>
            </a:r>
            <a:r>
              <a:rPr lang="en-US" sz="1050" dirty="0"/>
              <a:t>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" y="6066979"/>
            <a:ext cx="6872287" cy="4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MFP Benchmark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7361280" cy="164592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949950"/>
            <a:ext cx="6877050" cy="42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3153"/>
            <a:ext cx="3584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74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2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2767012"/>
            <a:ext cx="5400675" cy="29146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949950"/>
            <a:ext cx="6877050" cy="42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6376421"/>
            <a:ext cx="3584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20" y="2362200"/>
            <a:ext cx="5134985" cy="37242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3" y="6037622"/>
            <a:ext cx="6877050" cy="4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3153"/>
            <a:ext cx="3584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19" y="2657256"/>
            <a:ext cx="5458587" cy="3134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C02-F079-4113-84A4-15FB3E8B119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3" y="6037622"/>
            <a:ext cx="6877050" cy="4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3153"/>
            <a:ext cx="35845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0068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682</Words>
  <Application>Microsoft Office PowerPoint</Application>
  <PresentationFormat>On-screen Show (4:3)</PresentationFormat>
  <Paragraphs>167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Theme1</vt:lpstr>
      <vt:lpstr>Medicaid Long Term Services &amp; Supports Rebalancing Updates</vt:lpstr>
      <vt:lpstr>Topics </vt:lpstr>
      <vt:lpstr>Presenters</vt:lpstr>
      <vt:lpstr>MFP Benchmarks</vt:lpstr>
      <vt:lpstr>MFP Benchmarks</vt:lpstr>
      <vt:lpstr>MFP Benchmark 1</vt:lpstr>
      <vt:lpstr>Benchmark 2</vt:lpstr>
      <vt:lpstr>Benchmark 3</vt:lpstr>
      <vt:lpstr>Benchmark 4</vt:lpstr>
      <vt:lpstr>Benchmark 5</vt:lpstr>
      <vt:lpstr>Happy or Unhappy</vt:lpstr>
      <vt:lpstr>PowerPoint Presentation</vt:lpstr>
      <vt:lpstr>  Community First Choice</vt:lpstr>
      <vt:lpstr>Community First Choice</vt:lpstr>
      <vt:lpstr>Community First Choice</vt:lpstr>
      <vt:lpstr>Universal Assessment</vt:lpstr>
      <vt:lpstr>Universal Assessment (UA)</vt:lpstr>
      <vt:lpstr>My Place CT</vt:lpstr>
      <vt:lpstr>My Place CT</vt:lpstr>
      <vt:lpstr>My Place CT</vt:lpstr>
      <vt:lpstr>My Care Options</vt:lpstr>
      <vt:lpstr>My Care Options</vt:lpstr>
      <vt:lpstr>My Care Options: Goals</vt:lpstr>
      <vt:lpstr>My Care Options: Population</vt:lpstr>
      <vt:lpstr>My Care Options: Predictors</vt:lpstr>
      <vt:lpstr>My Care Options: Benefits</vt:lpstr>
      <vt:lpstr>My Care Options: Next Steps</vt:lpstr>
      <vt:lpstr>Smart Home Technology</vt:lpstr>
      <vt:lpstr>The Vision</vt:lpstr>
      <vt:lpstr>Partners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First Choice HUSKY Health Benefit</dc:title>
  <dc:creator>Painter, Mairead R.</dc:creator>
  <cp:lastModifiedBy>Morton, Melissa</cp:lastModifiedBy>
  <cp:revision>81</cp:revision>
  <cp:lastPrinted>2018-09-11T11:35:36Z</cp:lastPrinted>
  <dcterms:created xsi:type="dcterms:W3CDTF">2017-09-06T17:58:17Z</dcterms:created>
  <dcterms:modified xsi:type="dcterms:W3CDTF">2019-09-14T14:22:12Z</dcterms:modified>
</cp:coreProperties>
</file>