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59" r:id="rId9"/>
    <p:sldId id="271" r:id="rId10"/>
    <p:sldId id="278" r:id="rId11"/>
    <p:sldId id="279" r:id="rId12"/>
    <p:sldId id="280" r:id="rId13"/>
    <p:sldId id="262" r:id="rId14"/>
    <p:sldId id="263" r:id="rId15"/>
    <p:sldId id="268" r:id="rId16"/>
    <p:sldId id="265" r:id="rId17"/>
    <p:sldId id="281" r:id="rId18"/>
    <p:sldId id="277" r:id="rId19"/>
    <p:sldId id="269" r:id="rId20"/>
    <p:sldId id="270" r:id="rId21"/>
    <p:sldId id="274" r:id="rId22"/>
    <p:sldId id="275" r:id="rId23"/>
    <p:sldId id="276" r:id="rId24"/>
    <p:sldId id="266" r:id="rId25"/>
    <p:sldId id="2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123DA7-5D75-4027-87C7-FC5EFB9D02D8}">
          <p14:sldIdLst>
            <p14:sldId id="256"/>
            <p14:sldId id="257"/>
          </p14:sldIdLst>
        </p14:section>
        <p14:section name="Introductions" id="{CAB4F6EB-5353-4810-8E00-54845F79C147}">
          <p14:sldIdLst>
            <p14:sldId id="258"/>
            <p14:sldId id="261"/>
          </p14:sldIdLst>
        </p14:section>
        <p14:section name="Introductory  Remarks" id="{12BF7551-BA7B-49BA-B232-F6489495D525}">
          <p14:sldIdLst>
            <p14:sldId id="259"/>
            <p14:sldId id="271"/>
            <p14:sldId id="278"/>
            <p14:sldId id="279"/>
            <p14:sldId id="280"/>
          </p14:sldIdLst>
        </p14:section>
        <p14:section name="Public Comment" id="{685863DD-1EA3-47E0-B38B-0A5BADE1EF4C}">
          <p14:sldIdLst>
            <p14:sldId id="262"/>
          </p14:sldIdLst>
        </p14:section>
        <p14:section name="Discuss and Create Bylaws" id="{6FEC7209-1DF5-4E48-850D-FBEF45ED4AFF}">
          <p14:sldIdLst>
            <p14:sldId id="263"/>
            <p14:sldId id="268"/>
          </p14:sldIdLst>
        </p14:section>
        <p14:section name="Priority Topics" id="{C603D622-20F7-491D-B187-3AAD21C3894A}">
          <p14:sldIdLst>
            <p14:sldId id="265"/>
            <p14:sldId id="281"/>
            <p14:sldId id="277"/>
            <p14:sldId id="269"/>
            <p14:sldId id="270"/>
            <p14:sldId id="274"/>
            <p14:sldId id="275"/>
            <p14:sldId id="276"/>
          </p14:sldIdLst>
        </p14:section>
        <p14:section name="Roundtable Discussion" id="{30C6EE02-E8C1-4200-A119-E8AD26AB3C19}">
          <p14:sldIdLst>
            <p14:sldId id="266"/>
          </p14:sldIdLst>
        </p14:section>
        <p14:section name="Adjourn" id="{DDAE2796-9961-40EA-9308-69F02FE933EE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8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1A5F5-8BAF-4138-9594-5B80F1484643}" v="14" dt="2022-03-30T17:24:34.440"/>
    <p1510:client id="{066EE4BD-7702-8F26-E0C7-8297A9EEB03E}" v="1" dt="2022-03-31T11:05:58.553"/>
    <p1510:client id="{1FBBEBA5-AD5E-4463-AEED-20FCE7A8CFD4}" v="210" dt="2022-03-30T19:41:06.656"/>
    <p1510:client id="{8B821D76-C6D6-4D79-839B-ABEE56BE97EB}" v="26" dt="2022-03-30T19:28:52.711"/>
    <p1510:client id="{935A0780-D9BB-45C7-B63B-D2089EE06C35}" v="17" dt="2022-03-31T11:39:11.090"/>
    <p1510:client id="{B641BA85-6E37-4179-B811-791DF477C4B9}" v="2" dt="2022-03-30T19:52:22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E405A-39B2-4A16-89DD-E07DB5EB1E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D9BC0A-C303-4B48-BEC7-D382048938AA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>
              <a:solidFill>
                <a:schemeClr val="bg1"/>
              </a:solidFill>
              <a:latin typeface="Gill Sans MT" panose="020B0502020104020203" pitchFamily="34" charset="0"/>
            </a:rPr>
            <a:t>Aerial Imagery Data Acquisition</a:t>
          </a:r>
          <a:endParaRPr lang="en-US"/>
        </a:p>
      </dgm:t>
    </dgm:pt>
    <dgm:pt modelId="{42BB6188-E13C-4294-A58C-EC8E5372EAE2}" type="parTrans" cxnId="{A1BCDE35-BFEE-4764-ACBE-033D5302FD58}">
      <dgm:prSet/>
      <dgm:spPr/>
      <dgm:t>
        <a:bodyPr/>
        <a:lstStyle/>
        <a:p>
          <a:endParaRPr lang="en-US"/>
        </a:p>
      </dgm:t>
    </dgm:pt>
    <dgm:pt modelId="{245373AC-D3C2-419F-88AE-6D02378330B9}" type="sibTrans" cxnId="{A1BCDE35-BFEE-4764-ACBE-033D5302FD58}">
      <dgm:prSet/>
      <dgm:spPr/>
      <dgm:t>
        <a:bodyPr/>
        <a:lstStyle/>
        <a:p>
          <a:endParaRPr lang="en-US"/>
        </a:p>
      </dgm:t>
    </dgm:pt>
    <dgm:pt modelId="{668926C2-315D-44A5-8912-6393B0AAC54F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>
              <a:solidFill>
                <a:schemeClr val="bg1"/>
              </a:solidFill>
              <a:latin typeface="Gill Sans MT" panose="020B0502020104020203" pitchFamily="34" charset="0"/>
            </a:rPr>
            <a:t>Geospatial Open Data Clearinghouse</a:t>
          </a:r>
          <a:endParaRPr lang="en-US"/>
        </a:p>
      </dgm:t>
    </dgm:pt>
    <dgm:pt modelId="{9C8FDB10-E6E2-48AE-8576-3D37B890A5B4}" type="parTrans" cxnId="{E53A972D-B672-470D-82F3-6751AFEAF5F8}">
      <dgm:prSet/>
      <dgm:spPr/>
      <dgm:t>
        <a:bodyPr/>
        <a:lstStyle/>
        <a:p>
          <a:endParaRPr lang="en-US"/>
        </a:p>
      </dgm:t>
    </dgm:pt>
    <dgm:pt modelId="{371E6609-6BC8-412B-ADF6-DAD1C26919E3}" type="sibTrans" cxnId="{E53A972D-B672-470D-82F3-6751AFEAF5F8}">
      <dgm:prSet/>
      <dgm:spPr/>
      <dgm:t>
        <a:bodyPr/>
        <a:lstStyle/>
        <a:p>
          <a:endParaRPr lang="en-US"/>
        </a:p>
      </dgm:t>
    </dgm:pt>
    <dgm:pt modelId="{7A12A76C-D549-4CC0-8E2E-6A04EAE986ED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>
              <a:solidFill>
                <a:schemeClr val="bg1"/>
              </a:solidFill>
              <a:latin typeface="Gill Sans MT" panose="020B0502020104020203" pitchFamily="34" charset="0"/>
            </a:rPr>
            <a:t>Statewide Addressing and Geocoding</a:t>
          </a:r>
          <a:endParaRPr lang="en-US"/>
        </a:p>
      </dgm:t>
    </dgm:pt>
    <dgm:pt modelId="{332D1C97-8CF1-4592-8498-7ED62E4DAF94}" type="parTrans" cxnId="{82CA350A-D921-42B4-AC1F-96DCCC329FF0}">
      <dgm:prSet/>
      <dgm:spPr/>
      <dgm:t>
        <a:bodyPr/>
        <a:lstStyle/>
        <a:p>
          <a:endParaRPr lang="en-US"/>
        </a:p>
      </dgm:t>
    </dgm:pt>
    <dgm:pt modelId="{67C91D1B-A6FB-4981-B543-D1AD09B4AEB6}" type="sibTrans" cxnId="{82CA350A-D921-42B4-AC1F-96DCCC329FF0}">
      <dgm:prSet/>
      <dgm:spPr/>
      <dgm:t>
        <a:bodyPr/>
        <a:lstStyle/>
        <a:p>
          <a:endParaRPr lang="en-US"/>
        </a:p>
      </dgm:t>
    </dgm:pt>
    <dgm:pt modelId="{D70C6720-DD5C-4EB9-9B1F-0F7F8C0ECCF1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>
              <a:solidFill>
                <a:schemeClr val="bg1"/>
              </a:solidFill>
              <a:latin typeface="Gill Sans MT" panose="020B0502020104020203" pitchFamily="34" charset="0"/>
            </a:rPr>
            <a:t>Broadband Mapping </a:t>
          </a:r>
          <a:endParaRPr lang="en-US"/>
        </a:p>
      </dgm:t>
    </dgm:pt>
    <dgm:pt modelId="{8269E06C-9379-4A1F-B8AB-68DCA31F79F9}" type="parTrans" cxnId="{2E60F4D4-4534-46BA-9704-67B35AAF1778}">
      <dgm:prSet/>
      <dgm:spPr/>
      <dgm:t>
        <a:bodyPr/>
        <a:lstStyle/>
        <a:p>
          <a:endParaRPr lang="en-US"/>
        </a:p>
      </dgm:t>
    </dgm:pt>
    <dgm:pt modelId="{C4E3F0D5-4763-472E-9B8F-EBE3F2C050A8}" type="sibTrans" cxnId="{2E60F4D4-4534-46BA-9704-67B35AAF1778}">
      <dgm:prSet/>
      <dgm:spPr/>
      <dgm:t>
        <a:bodyPr/>
        <a:lstStyle/>
        <a:p>
          <a:endParaRPr lang="en-US"/>
        </a:p>
      </dgm:t>
    </dgm:pt>
    <dgm:pt modelId="{E12917B1-B279-40FF-87B8-603C979DC723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>
              <a:solidFill>
                <a:schemeClr val="bg1"/>
              </a:solidFill>
              <a:latin typeface="Gill Sans MT" panose="020B0502020104020203" pitchFamily="34" charset="0"/>
            </a:rPr>
            <a:t>CAMA Working Group</a:t>
          </a:r>
          <a:endParaRPr lang="en-US"/>
        </a:p>
      </dgm:t>
    </dgm:pt>
    <dgm:pt modelId="{7199015B-C1DB-47A0-A1C7-C6E61B860D9B}" type="parTrans" cxnId="{620592AA-F061-4F2D-9976-8558A14E3AB2}">
      <dgm:prSet/>
      <dgm:spPr/>
      <dgm:t>
        <a:bodyPr/>
        <a:lstStyle/>
        <a:p>
          <a:endParaRPr lang="en-US"/>
        </a:p>
      </dgm:t>
    </dgm:pt>
    <dgm:pt modelId="{B050DC01-3B8F-4775-8864-5D3739BC113F}" type="sibTrans" cxnId="{620592AA-F061-4F2D-9976-8558A14E3AB2}">
      <dgm:prSet/>
      <dgm:spPr/>
      <dgm:t>
        <a:bodyPr/>
        <a:lstStyle/>
        <a:p>
          <a:endParaRPr lang="en-US"/>
        </a:p>
      </dgm:t>
    </dgm:pt>
    <dgm:pt modelId="{97754D08-F812-4F84-827F-B80E797F7EAA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>
              <a:solidFill>
                <a:schemeClr val="bg1"/>
              </a:solidFill>
              <a:latin typeface="Gill Sans MT" panose="020B0502020104020203" pitchFamily="34" charset="0"/>
            </a:rPr>
            <a:t>Parcel Drafting Standards</a:t>
          </a:r>
          <a:endParaRPr lang="en-US"/>
        </a:p>
      </dgm:t>
    </dgm:pt>
    <dgm:pt modelId="{003E97A9-AFF2-46E7-B0AF-A957D11EDE1D}" type="parTrans" cxnId="{9769F0AF-E176-4980-89B3-8CA6C40684E3}">
      <dgm:prSet/>
      <dgm:spPr/>
      <dgm:t>
        <a:bodyPr/>
        <a:lstStyle/>
        <a:p>
          <a:endParaRPr lang="en-US"/>
        </a:p>
      </dgm:t>
    </dgm:pt>
    <dgm:pt modelId="{F63967C7-F6F4-4359-A4E7-2918625A32AE}" type="sibTrans" cxnId="{9769F0AF-E176-4980-89B3-8CA6C40684E3}">
      <dgm:prSet/>
      <dgm:spPr/>
      <dgm:t>
        <a:bodyPr/>
        <a:lstStyle/>
        <a:p>
          <a:endParaRPr lang="en-US"/>
        </a:p>
      </dgm:t>
    </dgm:pt>
    <dgm:pt modelId="{B816EA85-2C25-44C6-8BB8-DE3AA55516AF}" type="pres">
      <dgm:prSet presAssocID="{E3AE405A-39B2-4A16-89DD-E07DB5EB1E14}" presName="linear" presStyleCnt="0">
        <dgm:presLayoutVars>
          <dgm:animLvl val="lvl"/>
          <dgm:resizeHandles val="exact"/>
        </dgm:presLayoutVars>
      </dgm:prSet>
      <dgm:spPr/>
    </dgm:pt>
    <dgm:pt modelId="{D00B4943-CBCD-411C-8142-E9411FEB1704}" type="pres">
      <dgm:prSet presAssocID="{FCD9BC0A-C303-4B48-BEC7-D382048938A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AE5D960-7172-41B6-8C39-6A3847F601B9}" type="pres">
      <dgm:prSet presAssocID="{245373AC-D3C2-419F-88AE-6D02378330B9}" presName="spacer" presStyleCnt="0"/>
      <dgm:spPr/>
    </dgm:pt>
    <dgm:pt modelId="{5F6C7DBC-C73D-4A91-A06D-07FECC24AFEC}" type="pres">
      <dgm:prSet presAssocID="{668926C2-315D-44A5-8912-6393B0AAC54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4ED1721-860F-42E3-9011-5A01E1156CE1}" type="pres">
      <dgm:prSet presAssocID="{371E6609-6BC8-412B-ADF6-DAD1C26919E3}" presName="spacer" presStyleCnt="0"/>
      <dgm:spPr/>
    </dgm:pt>
    <dgm:pt modelId="{A4355F97-348A-4E6A-A6DF-B987605E974D}" type="pres">
      <dgm:prSet presAssocID="{7A12A76C-D549-4CC0-8E2E-6A04EAE986E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593F260-F224-48E5-A21F-0D91AE0A4F3E}" type="pres">
      <dgm:prSet presAssocID="{67C91D1B-A6FB-4981-B543-D1AD09B4AEB6}" presName="spacer" presStyleCnt="0"/>
      <dgm:spPr/>
    </dgm:pt>
    <dgm:pt modelId="{806BD4C5-4D5D-4EEA-B743-66DFDF4160D3}" type="pres">
      <dgm:prSet presAssocID="{D70C6720-DD5C-4EB9-9B1F-0F7F8C0ECCF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56C2801-D906-4B82-A665-AAF16A508E2C}" type="pres">
      <dgm:prSet presAssocID="{C4E3F0D5-4763-472E-9B8F-EBE3F2C050A8}" presName="spacer" presStyleCnt="0"/>
      <dgm:spPr/>
    </dgm:pt>
    <dgm:pt modelId="{575AAFF1-806E-457F-8099-21EC3DE5A072}" type="pres">
      <dgm:prSet presAssocID="{E12917B1-B279-40FF-87B8-603C979DC72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EA7856E-656C-4C20-AE51-176741B3D191}" type="pres">
      <dgm:prSet presAssocID="{B050DC01-3B8F-4775-8864-5D3739BC113F}" presName="spacer" presStyleCnt="0"/>
      <dgm:spPr/>
    </dgm:pt>
    <dgm:pt modelId="{863DACCB-A68C-494F-8708-5E869136EACA}" type="pres">
      <dgm:prSet presAssocID="{97754D08-F812-4F84-827F-B80E797F7EA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2CA350A-D921-42B4-AC1F-96DCCC329FF0}" srcId="{E3AE405A-39B2-4A16-89DD-E07DB5EB1E14}" destId="{7A12A76C-D549-4CC0-8E2E-6A04EAE986ED}" srcOrd="2" destOrd="0" parTransId="{332D1C97-8CF1-4592-8498-7ED62E4DAF94}" sibTransId="{67C91D1B-A6FB-4981-B543-D1AD09B4AEB6}"/>
    <dgm:cxn modelId="{6162B60D-8BBC-4954-AECA-AA3EC2D40523}" type="presOf" srcId="{668926C2-315D-44A5-8912-6393B0AAC54F}" destId="{5F6C7DBC-C73D-4A91-A06D-07FECC24AFEC}" srcOrd="0" destOrd="0" presId="urn:microsoft.com/office/officeart/2005/8/layout/vList2"/>
    <dgm:cxn modelId="{3A4F612A-7914-4814-905B-464B7594F70F}" type="presOf" srcId="{7A12A76C-D549-4CC0-8E2E-6A04EAE986ED}" destId="{A4355F97-348A-4E6A-A6DF-B987605E974D}" srcOrd="0" destOrd="0" presId="urn:microsoft.com/office/officeart/2005/8/layout/vList2"/>
    <dgm:cxn modelId="{E53A972D-B672-470D-82F3-6751AFEAF5F8}" srcId="{E3AE405A-39B2-4A16-89DD-E07DB5EB1E14}" destId="{668926C2-315D-44A5-8912-6393B0AAC54F}" srcOrd="1" destOrd="0" parTransId="{9C8FDB10-E6E2-48AE-8576-3D37B890A5B4}" sibTransId="{371E6609-6BC8-412B-ADF6-DAD1C26919E3}"/>
    <dgm:cxn modelId="{A1BCDE35-BFEE-4764-ACBE-033D5302FD58}" srcId="{E3AE405A-39B2-4A16-89DD-E07DB5EB1E14}" destId="{FCD9BC0A-C303-4B48-BEC7-D382048938AA}" srcOrd="0" destOrd="0" parTransId="{42BB6188-E13C-4294-A58C-EC8E5372EAE2}" sibTransId="{245373AC-D3C2-419F-88AE-6D02378330B9}"/>
    <dgm:cxn modelId="{46CCA85B-3420-42BB-A9DA-003237933D8A}" type="presOf" srcId="{E12917B1-B279-40FF-87B8-603C979DC723}" destId="{575AAFF1-806E-457F-8099-21EC3DE5A072}" srcOrd="0" destOrd="0" presId="urn:microsoft.com/office/officeart/2005/8/layout/vList2"/>
    <dgm:cxn modelId="{CD3EB75D-0C31-45B3-BCCE-D902EB1D3809}" type="presOf" srcId="{FCD9BC0A-C303-4B48-BEC7-D382048938AA}" destId="{D00B4943-CBCD-411C-8142-E9411FEB1704}" srcOrd="0" destOrd="0" presId="urn:microsoft.com/office/officeart/2005/8/layout/vList2"/>
    <dgm:cxn modelId="{52AD2647-DDE8-4562-8F31-992A5C434EC8}" type="presOf" srcId="{97754D08-F812-4F84-827F-B80E797F7EAA}" destId="{863DACCB-A68C-494F-8708-5E869136EACA}" srcOrd="0" destOrd="0" presId="urn:microsoft.com/office/officeart/2005/8/layout/vList2"/>
    <dgm:cxn modelId="{620592AA-F061-4F2D-9976-8558A14E3AB2}" srcId="{E3AE405A-39B2-4A16-89DD-E07DB5EB1E14}" destId="{E12917B1-B279-40FF-87B8-603C979DC723}" srcOrd="4" destOrd="0" parTransId="{7199015B-C1DB-47A0-A1C7-C6E61B860D9B}" sibTransId="{B050DC01-3B8F-4775-8864-5D3739BC113F}"/>
    <dgm:cxn modelId="{9769F0AF-E176-4980-89B3-8CA6C40684E3}" srcId="{E3AE405A-39B2-4A16-89DD-E07DB5EB1E14}" destId="{97754D08-F812-4F84-827F-B80E797F7EAA}" srcOrd="5" destOrd="0" parTransId="{003E97A9-AFF2-46E7-B0AF-A957D11EDE1D}" sibTransId="{F63967C7-F6F4-4359-A4E7-2918625A32AE}"/>
    <dgm:cxn modelId="{2E60F4D4-4534-46BA-9704-67B35AAF1778}" srcId="{E3AE405A-39B2-4A16-89DD-E07DB5EB1E14}" destId="{D70C6720-DD5C-4EB9-9B1F-0F7F8C0ECCF1}" srcOrd="3" destOrd="0" parTransId="{8269E06C-9379-4A1F-B8AB-68DCA31F79F9}" sibTransId="{C4E3F0D5-4763-472E-9B8F-EBE3F2C050A8}"/>
    <dgm:cxn modelId="{4FCE35D7-6C29-4D05-A761-424A76E29488}" type="presOf" srcId="{E3AE405A-39B2-4A16-89DD-E07DB5EB1E14}" destId="{B816EA85-2C25-44C6-8BB8-DE3AA55516AF}" srcOrd="0" destOrd="0" presId="urn:microsoft.com/office/officeart/2005/8/layout/vList2"/>
    <dgm:cxn modelId="{491997E1-77BC-41A8-AED9-F4EF81A1DFDF}" type="presOf" srcId="{D70C6720-DD5C-4EB9-9B1F-0F7F8C0ECCF1}" destId="{806BD4C5-4D5D-4EEA-B743-66DFDF4160D3}" srcOrd="0" destOrd="0" presId="urn:microsoft.com/office/officeart/2005/8/layout/vList2"/>
    <dgm:cxn modelId="{7ACE3449-C7A7-4867-9EEE-A3D70A6BAF97}" type="presParOf" srcId="{B816EA85-2C25-44C6-8BB8-DE3AA55516AF}" destId="{D00B4943-CBCD-411C-8142-E9411FEB1704}" srcOrd="0" destOrd="0" presId="urn:microsoft.com/office/officeart/2005/8/layout/vList2"/>
    <dgm:cxn modelId="{C168C22D-56D5-4447-A360-2585294AA9BE}" type="presParOf" srcId="{B816EA85-2C25-44C6-8BB8-DE3AA55516AF}" destId="{7AE5D960-7172-41B6-8C39-6A3847F601B9}" srcOrd="1" destOrd="0" presId="urn:microsoft.com/office/officeart/2005/8/layout/vList2"/>
    <dgm:cxn modelId="{6628581A-CD9A-44B4-BF4D-E342423064D2}" type="presParOf" srcId="{B816EA85-2C25-44C6-8BB8-DE3AA55516AF}" destId="{5F6C7DBC-C73D-4A91-A06D-07FECC24AFEC}" srcOrd="2" destOrd="0" presId="urn:microsoft.com/office/officeart/2005/8/layout/vList2"/>
    <dgm:cxn modelId="{DBF3FCFC-FF57-4448-84D4-69565E23BA93}" type="presParOf" srcId="{B816EA85-2C25-44C6-8BB8-DE3AA55516AF}" destId="{A4ED1721-860F-42E3-9011-5A01E1156CE1}" srcOrd="3" destOrd="0" presId="urn:microsoft.com/office/officeart/2005/8/layout/vList2"/>
    <dgm:cxn modelId="{018B6D64-5ADC-4B33-83AF-BE4C9833DFA7}" type="presParOf" srcId="{B816EA85-2C25-44C6-8BB8-DE3AA55516AF}" destId="{A4355F97-348A-4E6A-A6DF-B987605E974D}" srcOrd="4" destOrd="0" presId="urn:microsoft.com/office/officeart/2005/8/layout/vList2"/>
    <dgm:cxn modelId="{ABC567F8-46EF-43BA-9235-97F7AE5F7371}" type="presParOf" srcId="{B816EA85-2C25-44C6-8BB8-DE3AA55516AF}" destId="{C593F260-F224-48E5-A21F-0D91AE0A4F3E}" srcOrd="5" destOrd="0" presId="urn:microsoft.com/office/officeart/2005/8/layout/vList2"/>
    <dgm:cxn modelId="{B8758B7B-5C75-43FF-B4A9-BC6B93725AC6}" type="presParOf" srcId="{B816EA85-2C25-44C6-8BB8-DE3AA55516AF}" destId="{806BD4C5-4D5D-4EEA-B743-66DFDF4160D3}" srcOrd="6" destOrd="0" presId="urn:microsoft.com/office/officeart/2005/8/layout/vList2"/>
    <dgm:cxn modelId="{134343CF-CE46-4DF8-AE26-5F8E28031DE9}" type="presParOf" srcId="{B816EA85-2C25-44C6-8BB8-DE3AA55516AF}" destId="{756C2801-D906-4B82-A665-AAF16A508E2C}" srcOrd="7" destOrd="0" presId="urn:microsoft.com/office/officeart/2005/8/layout/vList2"/>
    <dgm:cxn modelId="{F8AD9088-7864-4999-BF9D-08F253CCCAB3}" type="presParOf" srcId="{B816EA85-2C25-44C6-8BB8-DE3AA55516AF}" destId="{575AAFF1-806E-457F-8099-21EC3DE5A072}" srcOrd="8" destOrd="0" presId="urn:microsoft.com/office/officeart/2005/8/layout/vList2"/>
    <dgm:cxn modelId="{48E4E926-D08F-4EB9-A449-93338CEE0170}" type="presParOf" srcId="{B816EA85-2C25-44C6-8BB8-DE3AA55516AF}" destId="{EEA7856E-656C-4C20-AE51-176741B3D191}" srcOrd="9" destOrd="0" presId="urn:microsoft.com/office/officeart/2005/8/layout/vList2"/>
    <dgm:cxn modelId="{3E34FAE9-C4DA-44D4-AE86-650DF1335B8B}" type="presParOf" srcId="{B816EA85-2C25-44C6-8BB8-DE3AA55516AF}" destId="{863DACCB-A68C-494F-8708-5E869136EAC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B4943-CBCD-411C-8142-E9411FEB1704}">
      <dsp:nvSpPr>
        <dsp:cNvPr id="0" name=""/>
        <dsp:cNvSpPr/>
      </dsp:nvSpPr>
      <dsp:spPr>
        <a:xfrm>
          <a:off x="0" y="386282"/>
          <a:ext cx="6024653" cy="695565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chemeClr val="bg1"/>
              </a:solidFill>
              <a:latin typeface="Gill Sans MT" panose="020B0502020104020203" pitchFamily="34" charset="0"/>
            </a:rPr>
            <a:t>Aerial Imagery Data Acquisition</a:t>
          </a:r>
          <a:endParaRPr lang="en-US" sz="2900" kern="1200"/>
        </a:p>
      </dsp:txBody>
      <dsp:txXfrm>
        <a:off x="33955" y="420237"/>
        <a:ext cx="5956743" cy="627655"/>
      </dsp:txXfrm>
    </dsp:sp>
    <dsp:sp modelId="{5F6C7DBC-C73D-4A91-A06D-07FECC24AFEC}">
      <dsp:nvSpPr>
        <dsp:cNvPr id="0" name=""/>
        <dsp:cNvSpPr/>
      </dsp:nvSpPr>
      <dsp:spPr>
        <a:xfrm>
          <a:off x="0" y="1165367"/>
          <a:ext cx="6024653" cy="695565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chemeClr val="bg1"/>
              </a:solidFill>
              <a:latin typeface="Gill Sans MT" panose="020B0502020104020203" pitchFamily="34" charset="0"/>
            </a:rPr>
            <a:t>Geospatial Open Data Clearinghouse</a:t>
          </a:r>
          <a:endParaRPr lang="en-US" sz="2900" kern="1200"/>
        </a:p>
      </dsp:txBody>
      <dsp:txXfrm>
        <a:off x="33955" y="1199322"/>
        <a:ext cx="5956743" cy="627655"/>
      </dsp:txXfrm>
    </dsp:sp>
    <dsp:sp modelId="{A4355F97-348A-4E6A-A6DF-B987605E974D}">
      <dsp:nvSpPr>
        <dsp:cNvPr id="0" name=""/>
        <dsp:cNvSpPr/>
      </dsp:nvSpPr>
      <dsp:spPr>
        <a:xfrm>
          <a:off x="0" y="1944452"/>
          <a:ext cx="6024653" cy="695565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chemeClr val="bg1"/>
              </a:solidFill>
              <a:latin typeface="Gill Sans MT" panose="020B0502020104020203" pitchFamily="34" charset="0"/>
            </a:rPr>
            <a:t>Statewide Addressing and Geocoding</a:t>
          </a:r>
          <a:endParaRPr lang="en-US" sz="2900" kern="1200"/>
        </a:p>
      </dsp:txBody>
      <dsp:txXfrm>
        <a:off x="33955" y="1978407"/>
        <a:ext cx="5956743" cy="627655"/>
      </dsp:txXfrm>
    </dsp:sp>
    <dsp:sp modelId="{806BD4C5-4D5D-4EEA-B743-66DFDF4160D3}">
      <dsp:nvSpPr>
        <dsp:cNvPr id="0" name=""/>
        <dsp:cNvSpPr/>
      </dsp:nvSpPr>
      <dsp:spPr>
        <a:xfrm>
          <a:off x="0" y="2723537"/>
          <a:ext cx="6024653" cy="695565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chemeClr val="bg1"/>
              </a:solidFill>
              <a:latin typeface="Gill Sans MT" panose="020B0502020104020203" pitchFamily="34" charset="0"/>
            </a:rPr>
            <a:t>Broadband Mapping </a:t>
          </a:r>
          <a:endParaRPr lang="en-US" sz="2900" kern="1200"/>
        </a:p>
      </dsp:txBody>
      <dsp:txXfrm>
        <a:off x="33955" y="2757492"/>
        <a:ext cx="5956743" cy="627655"/>
      </dsp:txXfrm>
    </dsp:sp>
    <dsp:sp modelId="{575AAFF1-806E-457F-8099-21EC3DE5A072}">
      <dsp:nvSpPr>
        <dsp:cNvPr id="0" name=""/>
        <dsp:cNvSpPr/>
      </dsp:nvSpPr>
      <dsp:spPr>
        <a:xfrm>
          <a:off x="0" y="3502622"/>
          <a:ext cx="6024653" cy="695565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chemeClr val="bg1"/>
              </a:solidFill>
              <a:latin typeface="Gill Sans MT" panose="020B0502020104020203" pitchFamily="34" charset="0"/>
            </a:rPr>
            <a:t>CAMA Working Group</a:t>
          </a:r>
          <a:endParaRPr lang="en-US" sz="2900" kern="1200"/>
        </a:p>
      </dsp:txBody>
      <dsp:txXfrm>
        <a:off x="33955" y="3536577"/>
        <a:ext cx="5956743" cy="627655"/>
      </dsp:txXfrm>
    </dsp:sp>
    <dsp:sp modelId="{863DACCB-A68C-494F-8708-5E869136EACA}">
      <dsp:nvSpPr>
        <dsp:cNvPr id="0" name=""/>
        <dsp:cNvSpPr/>
      </dsp:nvSpPr>
      <dsp:spPr>
        <a:xfrm>
          <a:off x="0" y="4281707"/>
          <a:ext cx="6024653" cy="695565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>
              <a:solidFill>
                <a:schemeClr val="bg1"/>
              </a:solidFill>
              <a:latin typeface="Gill Sans MT" panose="020B0502020104020203" pitchFamily="34" charset="0"/>
            </a:rPr>
            <a:t>Parcel Drafting Standards</a:t>
          </a:r>
          <a:endParaRPr lang="en-US" sz="2900" kern="1200"/>
        </a:p>
      </dsp:txBody>
      <dsp:txXfrm>
        <a:off x="33955" y="4315662"/>
        <a:ext cx="5956743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E9C2-CA45-4B62-9E9B-336385C9C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0D926-F92A-4C45-8BD3-70FB5EDB8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242F9-9DB7-4703-9994-7C8146A6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7F2B-34BE-4134-A802-F34CC598ADB8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2D6A3-18F2-4409-9427-E25F33E1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6F9FA-B824-4C7C-A936-4B3C8EDD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13BB-9356-463D-BF2A-1FA4A6F94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D84ED-D6C2-457F-B354-9B3334795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E4EC3-DA26-41A6-8FD3-5C8874788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AAA7E-A20A-47EC-8E16-0EA9D8FE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7F2B-34BE-4134-A802-F34CC598ADB8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BD3BF-BBE5-42FF-B377-A048803D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77755-BB84-47F9-B1B2-3C332863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13BB-9356-463D-BF2A-1FA4A6F94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847FC-9896-43C5-B5B2-8B54D5F8A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63CFB-946B-4E2B-B607-1BD9A5E7F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199EB-A6C4-431B-81F3-30C2FB92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7F2B-34BE-4134-A802-F34CC598ADB8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46AEA-D16B-422C-A07A-2E9023E4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E8BB6-28A2-45C2-B27F-7D15FAC3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13BB-9356-463D-BF2A-1FA4A6F94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2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DE42-D009-4ED9-8DD2-D3303039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34107-50DA-4966-87EC-6285AC0CC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BA848-056B-4A0F-9C85-26DD52B96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7F2B-34BE-4134-A802-F34CC598ADB8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325A2-BACD-42EE-BF8B-F9C87C2C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CDC1F-3F92-4B08-A8C4-E7E958CF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13BB-9356-463D-BF2A-1FA4A6F94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1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81E6-EB0E-4291-A3B3-B48EA67B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AE8DF-16FC-4D81-96F5-F57003488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CBF68-721B-4286-90E4-EA606BBA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7F2B-34BE-4134-A802-F34CC598ADB8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D6ABC-3E8E-41E4-9716-64305A62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DFC7C-437A-449E-AED5-F1279152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13BB-9356-463D-BF2A-1FA4A6F94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6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82DC-F9B6-4873-AB56-86486B7F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86F5A-CCB7-4FD4-891A-E7DB6CA4B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C82E-996E-4C14-A6D4-9D746C87B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379CB-24F0-4764-8406-7E776D9E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7F2B-34BE-4134-A802-F34CC598ADB8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6A854-5F38-46CD-9151-817D5B20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D4951-76AB-475B-8BCC-71F2AE44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13BB-9356-463D-BF2A-1FA4A6F94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42F62-56FF-41EE-A340-EB9CE434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6B832-8E30-4C74-8994-652C9E347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3E8BA-44A1-4AE9-9D22-A78C270C4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82299E-695B-44C8-8718-019941F0E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A1229-9810-4791-B88F-CF180AAE1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899AA9-8913-4ECD-AA57-795FB26D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7F2B-34BE-4134-A802-F34CC598ADB8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B58B63-A0D4-43FD-9A8D-B486269F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C4089C-0717-4AD6-A7FF-2D00A7C5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13BB-9356-463D-BF2A-1FA4A6F94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2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386A-B81B-461C-B202-22838EBB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92ADF-2E48-41E1-AA8A-F88F2681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7F2B-34BE-4134-A802-F34CC598ADB8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8E897-C969-448D-9558-AB46BFAE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27976-5123-4A27-892F-3EF1B936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13BB-9356-463D-BF2A-1FA4A6F94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5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8E6623-17C8-43F4-888A-9DEEAC3C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7F2B-34BE-4134-A802-F34CC598ADB8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C2C62-86DD-4BC1-8B20-8364C309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5CCA8-C270-4946-AB17-BD98E3AC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13BB-9356-463D-BF2A-1FA4A6F94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1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B285A-F6FA-4CB0-A473-1A053502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D08D3-7532-44D2-B71E-73319A93D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DAF9C-F7BC-4829-B539-EB1F260D4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069EB-57CB-46AE-89F4-C085A255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7F2B-34BE-4134-A802-F34CC598ADB8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A6297-25C2-4C52-8675-1D170858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2A472-0BF2-4B83-8FB1-800F8C14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13BB-9356-463D-BF2A-1FA4A6F94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3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36061-5A62-43AC-A569-3B1087DBB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D350C9-52E8-441C-AC6C-A8BDFF582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96FB2-3026-4DCF-9F45-A70517C48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1064F-0165-4FDF-AD45-D027BF36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7F2B-34BE-4134-A802-F34CC598ADB8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A7426-AF30-423A-AC89-B6D80706D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728B9-B0AE-446D-9645-EC36A0C5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13BB-9356-463D-BF2A-1FA4A6F94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1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5E541-14FB-4E78-A010-1FCA0C76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C5498-3374-485C-BBEC-3E3E69B8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ECC1-8E0D-48D5-A0D4-FCA26A7F2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07F2B-34BE-4134-A802-F34CC598ADB8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A9A28-5C14-418E-B1A1-0970E0A9B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60E4E-832D-42DE-9FD0-C6F57F8AF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813BB-9356-463D-BF2A-1FA4A6F94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0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E116CD-B223-4EBA-B0CE-D8D46C7A351C}"/>
              </a:ext>
            </a:extLst>
          </p:cNvPr>
          <p:cNvSpPr/>
          <p:nvPr/>
        </p:nvSpPr>
        <p:spPr>
          <a:xfrm>
            <a:off x="0" y="844394"/>
            <a:ext cx="12192000" cy="6013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57;p26">
            <a:extLst>
              <a:ext uri="{FF2B5EF4-FFF2-40B4-BE49-F238E27FC236}">
                <a16:creationId xmlns:a16="http://schemas.microsoft.com/office/drawing/2014/main" id="{B66379A1-4126-4B0E-96C4-1984782776A9}"/>
              </a:ext>
            </a:extLst>
          </p:cNvPr>
          <p:cNvSpPr txBox="1">
            <a:spLocks/>
          </p:cNvSpPr>
          <p:nvPr/>
        </p:nvSpPr>
        <p:spPr>
          <a:xfrm>
            <a:off x="864041" y="1892144"/>
            <a:ext cx="10418247" cy="13422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March 31, 2022</a:t>
            </a:r>
          </a:p>
        </p:txBody>
      </p:sp>
      <p:sp>
        <p:nvSpPr>
          <p:cNvPr id="5" name="Google Shape;158;p26">
            <a:extLst>
              <a:ext uri="{FF2B5EF4-FFF2-40B4-BE49-F238E27FC236}">
                <a16:creationId xmlns:a16="http://schemas.microsoft.com/office/drawing/2014/main" id="{FBC617CB-8B73-474D-A93B-D24AC4A5CF94}"/>
              </a:ext>
            </a:extLst>
          </p:cNvPr>
          <p:cNvSpPr txBox="1"/>
          <p:nvPr/>
        </p:nvSpPr>
        <p:spPr>
          <a:xfrm>
            <a:off x="864041" y="844394"/>
            <a:ext cx="10558925" cy="663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  <a:cs typeface="Arial"/>
                <a:sym typeface="Arial"/>
              </a:rPr>
              <a:t>CT GIS Advisory Council Meeting</a:t>
            </a:r>
            <a:endParaRPr sz="4800" b="1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  <a:cs typeface="Arial"/>
              <a:sym typeface="Arial"/>
            </a:endParaRPr>
          </a:p>
        </p:txBody>
      </p:sp>
      <p:pic>
        <p:nvPicPr>
          <p:cNvPr id="6" name="Google Shape;159;p26">
            <a:extLst>
              <a:ext uri="{FF2B5EF4-FFF2-40B4-BE49-F238E27FC236}">
                <a16:creationId xmlns:a16="http://schemas.microsoft.com/office/drawing/2014/main" id="{7FC148BF-9991-4F2A-9FFC-A91B04B5D5E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47300" y="4826802"/>
            <a:ext cx="1459027" cy="1498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7557B1-41AC-404E-8428-24FA0A047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r="14776"/>
          <a:stretch/>
        </p:blipFill>
        <p:spPr>
          <a:xfrm>
            <a:off x="229687" y="4826802"/>
            <a:ext cx="2611248" cy="18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3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;p28">
            <a:extLst>
              <a:ext uri="{FF2B5EF4-FFF2-40B4-BE49-F238E27FC236}">
                <a16:creationId xmlns:a16="http://schemas.microsoft.com/office/drawing/2014/main" id="{6CE75128-229A-4588-BDA9-9859DC67861A}"/>
              </a:ext>
            </a:extLst>
          </p:cNvPr>
          <p:cNvSpPr txBox="1">
            <a:spLocks/>
          </p:cNvSpPr>
          <p:nvPr/>
        </p:nvSpPr>
        <p:spPr>
          <a:xfrm>
            <a:off x="3422467" y="2551734"/>
            <a:ext cx="7204800" cy="1914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b="1">
                <a:solidFill>
                  <a:schemeClr val="lt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Public Comment</a:t>
            </a:r>
            <a:endParaRPr lang="en-US" sz="4800" b="1">
              <a:solidFill>
                <a:schemeClr val="lt1"/>
              </a:solidFill>
              <a:latin typeface="Gill Sans MT" panose="020B0502020104020203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" name="Google Shape;177;p28">
            <a:extLst>
              <a:ext uri="{FF2B5EF4-FFF2-40B4-BE49-F238E27FC236}">
                <a16:creationId xmlns:a16="http://schemas.microsoft.com/office/drawing/2014/main" id="{D78BD1B4-8AF0-4269-9A1F-E14D3B0186DA}"/>
              </a:ext>
            </a:extLst>
          </p:cNvPr>
          <p:cNvCxnSpPr/>
          <p:nvPr/>
        </p:nvCxnSpPr>
        <p:spPr>
          <a:xfrm>
            <a:off x="2722333" y="2075600"/>
            <a:ext cx="0" cy="2238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159;p26">
            <a:extLst>
              <a:ext uri="{FF2B5EF4-FFF2-40B4-BE49-F238E27FC236}">
                <a16:creationId xmlns:a16="http://schemas.microsoft.com/office/drawing/2014/main" id="{842D2AA3-5947-4788-9F19-B16E612315A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7543" y="5176362"/>
            <a:ext cx="1118784" cy="1149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66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;p28">
            <a:extLst>
              <a:ext uri="{FF2B5EF4-FFF2-40B4-BE49-F238E27FC236}">
                <a16:creationId xmlns:a16="http://schemas.microsoft.com/office/drawing/2014/main" id="{6CE75128-229A-4588-BDA9-9859DC67861A}"/>
              </a:ext>
            </a:extLst>
          </p:cNvPr>
          <p:cNvSpPr txBox="1">
            <a:spLocks/>
          </p:cNvSpPr>
          <p:nvPr/>
        </p:nvSpPr>
        <p:spPr>
          <a:xfrm>
            <a:off x="3422467" y="2551734"/>
            <a:ext cx="7204800" cy="1914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b="1">
                <a:solidFill>
                  <a:schemeClr val="lt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Creation and Discussion of Bylaws</a:t>
            </a:r>
            <a:endParaRPr lang="en-US" sz="4800" b="1">
              <a:solidFill>
                <a:schemeClr val="lt1"/>
              </a:solidFill>
              <a:latin typeface="Gill Sans MT" panose="020B0502020104020203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" name="Google Shape;177;p28">
            <a:extLst>
              <a:ext uri="{FF2B5EF4-FFF2-40B4-BE49-F238E27FC236}">
                <a16:creationId xmlns:a16="http://schemas.microsoft.com/office/drawing/2014/main" id="{D78BD1B4-8AF0-4269-9A1F-E14D3B0186DA}"/>
              </a:ext>
            </a:extLst>
          </p:cNvPr>
          <p:cNvCxnSpPr/>
          <p:nvPr/>
        </p:nvCxnSpPr>
        <p:spPr>
          <a:xfrm>
            <a:off x="2722333" y="2075600"/>
            <a:ext cx="0" cy="2238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159;p26">
            <a:extLst>
              <a:ext uri="{FF2B5EF4-FFF2-40B4-BE49-F238E27FC236}">
                <a16:creationId xmlns:a16="http://schemas.microsoft.com/office/drawing/2014/main" id="{E1BA79A3-1DF9-4422-9AB3-341B5639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7543" y="5176362"/>
            <a:ext cx="1118784" cy="1149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53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4F478-0747-4E2A-98CE-307653B6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Gill Sans MT" panose="020B0502020104020203" pitchFamily="34" charset="0"/>
              </a:rPr>
              <a:t>Creation of Bylaws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3EE05-633D-4A35-9693-CEE4B960C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400">
                <a:latin typeface="Gill Sans MT" panose="020B0502020104020203" pitchFamily="34" charset="0"/>
              </a:rPr>
              <a:t>Voting Structure</a:t>
            </a:r>
          </a:p>
          <a:p>
            <a:r>
              <a:rPr lang="en-US" sz="2400">
                <a:latin typeface="Gill Sans MT" panose="020B0502020104020203" pitchFamily="34" charset="0"/>
              </a:rPr>
              <a:t>Meeting Frequency</a:t>
            </a:r>
          </a:p>
          <a:p>
            <a:r>
              <a:rPr lang="en-US" sz="2400">
                <a:latin typeface="Gill Sans MT" panose="020B0502020104020203" pitchFamily="34" charset="0"/>
              </a:rPr>
              <a:t>Working groups</a:t>
            </a:r>
          </a:p>
          <a:p>
            <a:pPr lvl="1"/>
            <a:r>
              <a:rPr lang="en-US" sz="2000">
                <a:latin typeface="Gill Sans MT" panose="020B0502020104020203" pitchFamily="34" charset="0"/>
              </a:rPr>
              <a:t>Composition</a:t>
            </a:r>
          </a:p>
          <a:p>
            <a:pPr lvl="1"/>
            <a:r>
              <a:rPr lang="en-US" sz="2000">
                <a:latin typeface="Gill Sans MT" panose="020B0502020104020203" pitchFamily="34" charset="0"/>
              </a:rPr>
              <a:t>Mechanism for discussion and adoption of working group recommendations.</a:t>
            </a:r>
          </a:p>
        </p:txBody>
      </p:sp>
    </p:spTree>
    <p:extLst>
      <p:ext uri="{BB962C8B-B14F-4D97-AF65-F5344CB8AC3E}">
        <p14:creationId xmlns:p14="http://schemas.microsoft.com/office/powerpoint/2010/main" val="2627430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;p28">
            <a:extLst>
              <a:ext uri="{FF2B5EF4-FFF2-40B4-BE49-F238E27FC236}">
                <a16:creationId xmlns:a16="http://schemas.microsoft.com/office/drawing/2014/main" id="{6CE75128-229A-4588-BDA9-9859DC67861A}"/>
              </a:ext>
            </a:extLst>
          </p:cNvPr>
          <p:cNvSpPr txBox="1">
            <a:spLocks/>
          </p:cNvSpPr>
          <p:nvPr/>
        </p:nvSpPr>
        <p:spPr>
          <a:xfrm>
            <a:off x="3422467" y="2551734"/>
            <a:ext cx="7204800" cy="1914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b="1">
                <a:solidFill>
                  <a:schemeClr val="lt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GIS Office Priority Topics</a:t>
            </a:r>
            <a:endParaRPr lang="en-US" sz="4800" b="1">
              <a:solidFill>
                <a:schemeClr val="lt1"/>
              </a:solidFill>
              <a:latin typeface="Gill Sans MT" panose="020B0502020104020203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" name="Google Shape;177;p28">
            <a:extLst>
              <a:ext uri="{FF2B5EF4-FFF2-40B4-BE49-F238E27FC236}">
                <a16:creationId xmlns:a16="http://schemas.microsoft.com/office/drawing/2014/main" id="{D78BD1B4-8AF0-4269-9A1F-E14D3B0186DA}"/>
              </a:ext>
            </a:extLst>
          </p:cNvPr>
          <p:cNvCxnSpPr/>
          <p:nvPr/>
        </p:nvCxnSpPr>
        <p:spPr>
          <a:xfrm>
            <a:off x="2722333" y="2075600"/>
            <a:ext cx="0" cy="2238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159;p26">
            <a:extLst>
              <a:ext uri="{FF2B5EF4-FFF2-40B4-BE49-F238E27FC236}">
                <a16:creationId xmlns:a16="http://schemas.microsoft.com/office/drawing/2014/main" id="{33F1DD34-14D2-4B78-B6FC-6EA8CF7F643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7543" y="5176362"/>
            <a:ext cx="1118784" cy="1149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63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2692FD-8819-428E-B2FF-33C086EE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Topics List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D65571-D516-4FF4-BC2E-D669EE861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833189"/>
              </p:ext>
            </p:extLst>
          </p:nvPr>
        </p:nvGraphicFramePr>
        <p:xfrm>
          <a:off x="5437491" y="747222"/>
          <a:ext cx="6024654" cy="5363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02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4F478-0747-4E2A-98CE-307653B6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Gill Sans MT" panose="020B0502020104020203" pitchFamily="34" charset="0"/>
              </a:rPr>
              <a:t>Aerial Imagery Data Acquisition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3EE05-633D-4A35-9693-CEE4B960C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400">
                <a:latin typeface="Gill Sans MT" panose="020B0502020104020203" pitchFamily="34" charset="0"/>
              </a:rPr>
              <a:t>Create working group to begin the process of procuring the Spring 2023 Flight.</a:t>
            </a:r>
          </a:p>
          <a:p>
            <a:pPr lvl="1"/>
            <a:r>
              <a:rPr lang="en-US" sz="2000">
                <a:latin typeface="Gill Sans MT" panose="020B0502020104020203" pitchFamily="34" charset="0"/>
              </a:rPr>
              <a:t>Write white paper on requirements and concerns regarding data products, quality, and other considerations.</a:t>
            </a:r>
          </a:p>
        </p:txBody>
      </p:sp>
    </p:spTree>
    <p:extLst>
      <p:ext uri="{BB962C8B-B14F-4D97-AF65-F5344CB8AC3E}">
        <p14:creationId xmlns:p14="http://schemas.microsoft.com/office/powerpoint/2010/main" val="228193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F8FBA-77F5-4169-BA8C-1D754A29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508710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Gill Sans MT" panose="020B0502020104020203" pitchFamily="34" charset="0"/>
              </a:rPr>
              <a:t>Geospatial Open Data Clearinghouse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F4C04-7EAE-4F72-8965-40AEE432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400"/>
              <a:t>Create a working group to do a needs assessment of GIS community and other audiences for the GIS Clearinghouse.</a:t>
            </a:r>
          </a:p>
          <a:p>
            <a:pPr lvl="1"/>
            <a:r>
              <a:rPr lang="en-US" sz="2000">
                <a:latin typeface="Gill Sans MT" panose="020B0502020104020203" pitchFamily="34" charset="0"/>
              </a:rPr>
              <a:t>Make recommendation on suggested topology for federation with other clearinghouses.</a:t>
            </a:r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6201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F8FBA-77F5-4169-BA8C-1D754A29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Gill Sans MT" panose="020B0502020104020203" pitchFamily="34" charset="0"/>
              </a:rPr>
              <a:t>Statewide Addressing and Geocoding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F4C04-7EAE-4F72-8965-40AEE432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400">
                <a:latin typeface="Gill Sans MT" panose="020B0502020104020203" pitchFamily="34" charset="0"/>
              </a:rPr>
              <a:t>Discuss challenges with statewide addressing.</a:t>
            </a:r>
          </a:p>
          <a:p>
            <a:pPr lvl="1"/>
            <a:r>
              <a:rPr lang="en-US" sz="2000">
                <a:latin typeface="Gill Sans MT" panose="020B0502020104020203" pitchFamily="34" charset="0"/>
              </a:rPr>
              <a:t>Dan Czaja to speak about creating a framework to provide more timely updates to DESPP for inclusion in the statewide address point layer.</a:t>
            </a:r>
          </a:p>
          <a:p>
            <a:r>
              <a:rPr lang="en-US" sz="2400">
                <a:latin typeface="Gill Sans MT" panose="020B0502020104020203" pitchFamily="34" charset="0"/>
              </a:rPr>
              <a:t>Discuss GISO Proposal to create a statewide public geocoder.</a:t>
            </a:r>
          </a:p>
          <a:p>
            <a:pPr lvl="1"/>
            <a:r>
              <a:rPr lang="en-US" sz="2000">
                <a:latin typeface="Gill Sans MT" panose="020B0502020104020203" pitchFamily="34" charset="0"/>
              </a:rPr>
              <a:t>Coordination between DESPP, DOT, and OPM.</a:t>
            </a:r>
          </a:p>
        </p:txBody>
      </p:sp>
    </p:spTree>
    <p:extLst>
      <p:ext uri="{BB962C8B-B14F-4D97-AF65-F5344CB8AC3E}">
        <p14:creationId xmlns:p14="http://schemas.microsoft.com/office/powerpoint/2010/main" val="3429166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F8FBA-77F5-4169-BA8C-1D754A29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Gill Sans MT" panose="020B0502020104020203" pitchFamily="34" charset="0"/>
              </a:rPr>
              <a:t>Broadband Mapping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F4C04-7EAE-4F72-8965-40AEE432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160" y="0"/>
            <a:ext cx="6024654" cy="4551909"/>
          </a:xfrm>
        </p:spPr>
        <p:txBody>
          <a:bodyPr anchor="ctr">
            <a:normAutofit/>
          </a:bodyPr>
          <a:lstStyle/>
          <a:p>
            <a:r>
              <a:rPr lang="en-US" sz="2400">
                <a:latin typeface="Gill Sans MT" panose="020B0502020104020203" pitchFamily="34" charset="0"/>
                <a:cs typeface="Arial" panose="020B0604020202020204" pitchFamily="34" charset="0"/>
              </a:rPr>
              <a:t>FCC Remap and Data Request (2/1~4/1) </a:t>
            </a:r>
          </a:p>
          <a:p>
            <a:r>
              <a:rPr lang="en-US" sz="2400">
                <a:latin typeface="Gill Sans MT" panose="020B0502020104020203" pitchFamily="34" charset="0"/>
                <a:cs typeface="Arial" panose="020B0604020202020204" pitchFamily="34" charset="0"/>
              </a:rPr>
              <a:t>ISP data collection (4/1 ~ 5/31)</a:t>
            </a:r>
          </a:p>
          <a:p>
            <a:pPr>
              <a:lnSpc>
                <a:spcPct val="120000"/>
              </a:lnSpc>
            </a:pPr>
            <a:r>
              <a:rPr lang="en-US" sz="2400">
                <a:latin typeface="Gill Sans MT" panose="020B0502020104020203" pitchFamily="34" charset="0"/>
                <a:cs typeface="Arial" panose="020B0604020202020204" pitchFamily="34" charset="0"/>
              </a:rPr>
              <a:t>Secondary data collection (3/1 ~)</a:t>
            </a:r>
          </a:p>
          <a:p>
            <a:pPr lvl="1">
              <a:lnSpc>
                <a:spcPct val="120000"/>
              </a:lnSpc>
            </a:pPr>
            <a:r>
              <a:rPr lang="en-US" sz="2000">
                <a:latin typeface="Gill Sans MT" panose="020B0502020104020203" pitchFamily="34" charset="0"/>
                <a:cs typeface="Arial" panose="020B0604020202020204" pitchFamily="34" charset="0"/>
              </a:rPr>
              <a:t>CCM survey support and cooperation</a:t>
            </a:r>
          </a:p>
          <a:p>
            <a:pPr lvl="1">
              <a:lnSpc>
                <a:spcPct val="120000"/>
              </a:lnSpc>
            </a:pPr>
            <a:r>
              <a:rPr lang="en-US" sz="2000">
                <a:latin typeface="Gill Sans MT" panose="020B0502020104020203" pitchFamily="34" charset="0"/>
                <a:cs typeface="Arial" panose="020B0604020202020204" pitchFamily="34" charset="0"/>
              </a:rPr>
              <a:t>Local data collection with NRZs</a:t>
            </a:r>
          </a:p>
          <a:p>
            <a:pPr lvl="1">
              <a:lnSpc>
                <a:spcPct val="120000"/>
              </a:lnSpc>
            </a:pPr>
            <a:r>
              <a:rPr lang="en-US" sz="2000">
                <a:latin typeface="Gill Sans MT" panose="020B0502020104020203" pitchFamily="34" charset="0"/>
                <a:cs typeface="Arial" panose="020B0604020202020204" pitchFamily="34" charset="0"/>
              </a:rPr>
              <a:t>Targeted data collection with municipalities</a:t>
            </a:r>
          </a:p>
          <a:p>
            <a:pPr>
              <a:lnSpc>
                <a:spcPct val="120000"/>
              </a:lnSpc>
            </a:pPr>
            <a:r>
              <a:rPr lang="en-US" sz="2400">
                <a:latin typeface="Gill Sans MT" panose="020B0502020104020203" pitchFamily="34" charset="0"/>
                <a:cs typeface="Arial" panose="020B0604020202020204" pitchFamily="34" charset="0"/>
              </a:rPr>
              <a:t>Broadband Mapping Hub  (Coming soon)</a:t>
            </a:r>
          </a:p>
          <a:p>
            <a:pPr>
              <a:lnSpc>
                <a:spcPct val="120000"/>
              </a:lnSpc>
            </a:pPr>
            <a:r>
              <a:rPr lang="en-US" sz="2400">
                <a:latin typeface="Gill Sans MT" panose="020B0502020104020203" pitchFamily="34" charset="0"/>
                <a:cs typeface="Arial" panose="020B0604020202020204" pitchFamily="34" charset="0"/>
              </a:rPr>
              <a:t>Broadband Map </a:t>
            </a:r>
            <a:br>
              <a:rPr lang="en-US" sz="2400">
                <a:latin typeface="Gill Sans MT" panose="020B0502020104020203" pitchFamily="34" charset="0"/>
                <a:cs typeface="Arial" panose="020B0604020202020204" pitchFamily="34" charset="0"/>
              </a:rPr>
            </a:br>
            <a:r>
              <a:rPr lang="en-US" sz="2400">
                <a:latin typeface="Gill Sans MT" panose="020B0502020104020203" pitchFamily="34" charset="0"/>
                <a:cs typeface="Arial" panose="020B0604020202020204" pitchFamily="34" charset="0"/>
              </a:rPr>
              <a:t>(by 12/1/2022)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11541D-C866-E06C-00A6-612985303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64" y="3636962"/>
            <a:ext cx="3953434" cy="320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22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F8FBA-77F5-4169-BA8C-1D754A29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Gill Sans MT" panose="020B0502020104020203" pitchFamily="34" charset="0"/>
              </a:rPr>
              <a:t>CAMA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F4C04-7EAE-4F72-8965-40AEE432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400">
                <a:latin typeface="Gill Sans MT" panose="020B0502020104020203" pitchFamily="34" charset="0"/>
              </a:rPr>
              <a:t>Update of the activities of the CAMA working group.</a:t>
            </a:r>
          </a:p>
          <a:p>
            <a:pPr lvl="1"/>
            <a:r>
              <a:rPr lang="en-US" sz="2000">
                <a:latin typeface="Gill Sans MT" panose="020B0502020104020203" pitchFamily="34" charset="0"/>
              </a:rPr>
              <a:t>Coordination with COGs and Municipalities</a:t>
            </a:r>
          </a:p>
          <a:p>
            <a:pPr lvl="1"/>
            <a:r>
              <a:rPr lang="en-US" sz="2000">
                <a:latin typeface="Gill Sans MT" panose="020B0502020104020203" pitchFamily="34" charset="0"/>
              </a:rPr>
              <a:t>Plan for Statewide Parcel Layer/Viewer</a:t>
            </a:r>
          </a:p>
        </p:txBody>
      </p:sp>
    </p:spTree>
    <p:extLst>
      <p:ext uri="{BB962C8B-B14F-4D97-AF65-F5344CB8AC3E}">
        <p14:creationId xmlns:p14="http://schemas.microsoft.com/office/powerpoint/2010/main" val="156700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8C6A8-AF2A-4C65-B2DA-396469CE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80010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Gill Sans MT" panose="020B0502020104020203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EF508-6E48-4A22-B081-61CFD195F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674" y="1342612"/>
            <a:ext cx="6024654" cy="4172776"/>
          </a:xfrm>
        </p:spPr>
        <p:txBody>
          <a:bodyPr anchor="ctr">
            <a:normAutofit/>
          </a:bodyPr>
          <a:lstStyle/>
          <a:p>
            <a:r>
              <a:rPr lang="en-US" b="1">
                <a:latin typeface="Gill Sans MT" panose="020B0502020104020203" pitchFamily="34" charset="0"/>
              </a:rPr>
              <a:t>Introductions</a:t>
            </a:r>
          </a:p>
          <a:p>
            <a:r>
              <a:rPr lang="en-US" b="1">
                <a:latin typeface="Gill Sans MT" panose="020B0502020104020203" pitchFamily="34" charset="0"/>
              </a:rPr>
              <a:t>Introductory Remarks</a:t>
            </a:r>
          </a:p>
          <a:p>
            <a:r>
              <a:rPr lang="en-US" b="1">
                <a:latin typeface="Gill Sans MT" panose="020B0502020104020203" pitchFamily="34" charset="0"/>
              </a:rPr>
              <a:t>Public Comment</a:t>
            </a:r>
          </a:p>
          <a:p>
            <a:r>
              <a:rPr lang="en-US" b="1">
                <a:latin typeface="Gill Sans MT" panose="020B0502020104020203" pitchFamily="34" charset="0"/>
              </a:rPr>
              <a:t>Discuss and Create Bylaws</a:t>
            </a:r>
          </a:p>
          <a:p>
            <a:r>
              <a:rPr lang="en-US" b="1">
                <a:latin typeface="Gill Sans MT" panose="020B0502020104020203" pitchFamily="34" charset="0"/>
              </a:rPr>
              <a:t>Develop GISO Priority Topics</a:t>
            </a:r>
          </a:p>
          <a:p>
            <a:r>
              <a:rPr lang="en-US" b="1">
                <a:latin typeface="Gill Sans MT" panose="020B0502020104020203" pitchFamily="34" charset="0"/>
              </a:rPr>
              <a:t>Roundtable Discussion</a:t>
            </a:r>
          </a:p>
          <a:p>
            <a:r>
              <a:rPr lang="en-US" b="1">
                <a:latin typeface="Gill Sans MT" panose="020B0502020104020203" pitchFamily="34" charset="0"/>
              </a:rPr>
              <a:t>Adjourn</a:t>
            </a:r>
          </a:p>
          <a:p>
            <a:endParaRPr lang="en-US" sz="240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0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8F8FBA-77F5-4169-BA8C-1D754A29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Gill Sans MT" panose="020B0502020104020203" pitchFamily="34" charset="0"/>
              </a:rPr>
              <a:t>Parcel Drafting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F4C04-7EAE-4F72-8965-40AEE432C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en-US" sz="2400">
                <a:latin typeface="Gill Sans MT" panose="020B0502020104020203" pitchFamily="34" charset="0"/>
              </a:rPr>
              <a:t>Discuss the creation of guidelines for varying parcel drafting scenarios and how to resolve them.</a:t>
            </a:r>
          </a:p>
        </p:txBody>
      </p:sp>
    </p:spTree>
    <p:extLst>
      <p:ext uri="{BB962C8B-B14F-4D97-AF65-F5344CB8AC3E}">
        <p14:creationId xmlns:p14="http://schemas.microsoft.com/office/powerpoint/2010/main" val="2583884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;p28">
            <a:extLst>
              <a:ext uri="{FF2B5EF4-FFF2-40B4-BE49-F238E27FC236}">
                <a16:creationId xmlns:a16="http://schemas.microsoft.com/office/drawing/2014/main" id="{6CE75128-229A-4588-BDA9-9859DC67861A}"/>
              </a:ext>
            </a:extLst>
          </p:cNvPr>
          <p:cNvSpPr txBox="1">
            <a:spLocks/>
          </p:cNvSpPr>
          <p:nvPr/>
        </p:nvSpPr>
        <p:spPr>
          <a:xfrm>
            <a:off x="3422467" y="2551734"/>
            <a:ext cx="7204800" cy="1914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b="1">
                <a:solidFill>
                  <a:schemeClr val="lt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Roundtable Discussion</a:t>
            </a:r>
            <a:endParaRPr lang="en-US" sz="4800" b="1">
              <a:solidFill>
                <a:schemeClr val="lt1"/>
              </a:solidFill>
              <a:latin typeface="Gill Sans MT" panose="020B0502020104020203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" name="Google Shape;177;p28">
            <a:extLst>
              <a:ext uri="{FF2B5EF4-FFF2-40B4-BE49-F238E27FC236}">
                <a16:creationId xmlns:a16="http://schemas.microsoft.com/office/drawing/2014/main" id="{D78BD1B4-8AF0-4269-9A1F-E14D3B0186DA}"/>
              </a:ext>
            </a:extLst>
          </p:cNvPr>
          <p:cNvCxnSpPr/>
          <p:nvPr/>
        </p:nvCxnSpPr>
        <p:spPr>
          <a:xfrm>
            <a:off x="2722333" y="2075600"/>
            <a:ext cx="0" cy="2238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159;p26">
            <a:extLst>
              <a:ext uri="{FF2B5EF4-FFF2-40B4-BE49-F238E27FC236}">
                <a16:creationId xmlns:a16="http://schemas.microsoft.com/office/drawing/2014/main" id="{477A1D3A-3C53-4CF7-BECF-7732E51F9D1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7543" y="5176362"/>
            <a:ext cx="1118784" cy="1149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597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;p28">
            <a:extLst>
              <a:ext uri="{FF2B5EF4-FFF2-40B4-BE49-F238E27FC236}">
                <a16:creationId xmlns:a16="http://schemas.microsoft.com/office/drawing/2014/main" id="{6CE75128-229A-4588-BDA9-9859DC67861A}"/>
              </a:ext>
            </a:extLst>
          </p:cNvPr>
          <p:cNvSpPr txBox="1">
            <a:spLocks/>
          </p:cNvSpPr>
          <p:nvPr/>
        </p:nvSpPr>
        <p:spPr>
          <a:xfrm>
            <a:off x="3422467" y="2551734"/>
            <a:ext cx="7204800" cy="1914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b="1">
                <a:solidFill>
                  <a:schemeClr val="lt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Final Thoughts/Adjourn</a:t>
            </a:r>
            <a:endParaRPr lang="en-US" sz="4800" b="1">
              <a:solidFill>
                <a:schemeClr val="lt1"/>
              </a:solidFill>
              <a:latin typeface="Gill Sans MT" panose="020B0502020104020203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" name="Google Shape;177;p28">
            <a:extLst>
              <a:ext uri="{FF2B5EF4-FFF2-40B4-BE49-F238E27FC236}">
                <a16:creationId xmlns:a16="http://schemas.microsoft.com/office/drawing/2014/main" id="{D78BD1B4-8AF0-4269-9A1F-E14D3B0186DA}"/>
              </a:ext>
            </a:extLst>
          </p:cNvPr>
          <p:cNvCxnSpPr/>
          <p:nvPr/>
        </p:nvCxnSpPr>
        <p:spPr>
          <a:xfrm>
            <a:off x="2722333" y="2075600"/>
            <a:ext cx="0" cy="2238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159;p26">
            <a:extLst>
              <a:ext uri="{FF2B5EF4-FFF2-40B4-BE49-F238E27FC236}">
                <a16:creationId xmlns:a16="http://schemas.microsoft.com/office/drawing/2014/main" id="{F276017C-04BB-41D7-AC06-82A455F8481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7543" y="5176362"/>
            <a:ext cx="1118784" cy="1149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17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;p28">
            <a:extLst>
              <a:ext uri="{FF2B5EF4-FFF2-40B4-BE49-F238E27FC236}">
                <a16:creationId xmlns:a16="http://schemas.microsoft.com/office/drawing/2014/main" id="{6CE75128-229A-4588-BDA9-9859DC67861A}"/>
              </a:ext>
            </a:extLst>
          </p:cNvPr>
          <p:cNvSpPr txBox="1">
            <a:spLocks/>
          </p:cNvSpPr>
          <p:nvPr/>
        </p:nvSpPr>
        <p:spPr>
          <a:xfrm>
            <a:off x="3422467" y="2551734"/>
            <a:ext cx="7204800" cy="1914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b="1">
                <a:solidFill>
                  <a:schemeClr val="lt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Introductions</a:t>
            </a:r>
            <a:endParaRPr lang="en-US" sz="4800" b="1">
              <a:solidFill>
                <a:schemeClr val="lt1"/>
              </a:solidFill>
              <a:latin typeface="Gill Sans MT" panose="020B0502020104020203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" name="Google Shape;177;p28">
            <a:extLst>
              <a:ext uri="{FF2B5EF4-FFF2-40B4-BE49-F238E27FC236}">
                <a16:creationId xmlns:a16="http://schemas.microsoft.com/office/drawing/2014/main" id="{D78BD1B4-8AF0-4269-9A1F-E14D3B0186DA}"/>
              </a:ext>
            </a:extLst>
          </p:cNvPr>
          <p:cNvCxnSpPr/>
          <p:nvPr/>
        </p:nvCxnSpPr>
        <p:spPr>
          <a:xfrm>
            <a:off x="2722333" y="2075600"/>
            <a:ext cx="0" cy="2238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159;p26">
            <a:extLst>
              <a:ext uri="{FF2B5EF4-FFF2-40B4-BE49-F238E27FC236}">
                <a16:creationId xmlns:a16="http://schemas.microsoft.com/office/drawing/2014/main" id="{25784461-C10D-4D27-803B-80119214F94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7543" y="5176362"/>
            <a:ext cx="1118784" cy="1149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31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B8DC9-5402-4935-BA2A-7C58E154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Gill Sans MT" panose="020B0502020104020203" pitchFamily="34" charset="0"/>
              </a:rPr>
              <a:t>Advisory Council Membership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E5BC2818-E697-4FA3-BD83-AB6BDB0A62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227"/>
              </p:ext>
            </p:extLst>
          </p:nvPr>
        </p:nvGraphicFramePr>
        <p:xfrm>
          <a:off x="5194889" y="917739"/>
          <a:ext cx="6509857" cy="5355244"/>
        </p:xfrm>
        <a:graphic>
          <a:graphicData uri="http://schemas.openxmlformats.org/drawingml/2006/table">
            <a:tbl>
              <a:tblPr/>
              <a:tblGrid>
                <a:gridCol w="3244436">
                  <a:extLst>
                    <a:ext uri="{9D8B030D-6E8A-4147-A177-3AD203B41FA5}">
                      <a16:colId xmlns:a16="http://schemas.microsoft.com/office/drawing/2014/main" val="89255275"/>
                    </a:ext>
                  </a:extLst>
                </a:gridCol>
                <a:gridCol w="3265421">
                  <a:extLst>
                    <a:ext uri="{9D8B030D-6E8A-4147-A177-3AD203B41FA5}">
                      <a16:colId xmlns:a16="http://schemas.microsoft.com/office/drawing/2014/main" val="3972125724"/>
                    </a:ext>
                  </a:extLst>
                </a:gridCol>
              </a:tblGrid>
              <a:tr h="36439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Appointing Authority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8F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</a:rPr>
                        <a:t>Appointee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8F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401444"/>
                  </a:ext>
                </a:extLst>
              </a:tr>
              <a:tr h="33272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3336370"/>
                  </a:ext>
                </a:extLst>
              </a:tr>
              <a:tr h="33272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Alfredo Herrera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1676059"/>
                  </a:ext>
                </a:extLst>
              </a:tr>
              <a:tr h="33272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OPM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Scott Gaul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956030"/>
                  </a:ext>
                </a:extLst>
              </a:tr>
              <a:tr h="33272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DEEP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Stuart DeLand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6126341"/>
                  </a:ext>
                </a:extLst>
              </a:tr>
              <a:tr h="33272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ConnDOT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Greg Ciparelli 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4153506"/>
                  </a:ext>
                </a:extLst>
              </a:tr>
              <a:tr h="33272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DESPP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 Czaja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1748697"/>
                  </a:ext>
                </a:extLst>
              </a:tr>
              <a:tr h="33272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DPH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Gary Archambault 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6194126"/>
                  </a:ext>
                </a:extLst>
              </a:tr>
              <a:tr h="33272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CTCOG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Erik Snowden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3006781"/>
                  </a:ext>
                </a:extLst>
              </a:tr>
              <a:tr h="33272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CTCOG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 Hoover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3096097"/>
                  </a:ext>
                </a:extLst>
              </a:tr>
              <a:tr h="33272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CCM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Thad J. Dymkowski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3661973"/>
                  </a:ext>
                </a:extLst>
              </a:tr>
              <a:tr h="33272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CCM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Guszkowski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3289835"/>
                  </a:ext>
                </a:extLst>
              </a:tr>
              <a:tr h="33272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Uconn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Emily Wilson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343027"/>
                  </a:ext>
                </a:extLst>
              </a:tr>
              <a:tr h="33272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PURA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 Sampiere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8521787"/>
                  </a:ext>
                </a:extLst>
              </a:tr>
              <a:tr h="33272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Meghan McGaffin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3268596"/>
                  </a:ext>
                </a:extLst>
              </a:tr>
              <a:tr h="33272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Vacant</a:t>
                      </a:r>
                    </a:p>
                  </a:txBody>
                  <a:tcPr marL="38163" marR="38163" marT="38163" marB="3816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6324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32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F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;p28">
            <a:extLst>
              <a:ext uri="{FF2B5EF4-FFF2-40B4-BE49-F238E27FC236}">
                <a16:creationId xmlns:a16="http://schemas.microsoft.com/office/drawing/2014/main" id="{6CE75128-229A-4588-BDA9-9859DC67861A}"/>
              </a:ext>
            </a:extLst>
          </p:cNvPr>
          <p:cNvSpPr txBox="1">
            <a:spLocks/>
          </p:cNvSpPr>
          <p:nvPr/>
        </p:nvSpPr>
        <p:spPr>
          <a:xfrm>
            <a:off x="3422467" y="2551734"/>
            <a:ext cx="7204800" cy="1914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b="1">
                <a:solidFill>
                  <a:schemeClr val="lt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Introductory Remarks</a:t>
            </a:r>
            <a:endParaRPr lang="en-US" sz="4800" b="1">
              <a:solidFill>
                <a:schemeClr val="lt1"/>
              </a:solidFill>
              <a:latin typeface="Gill Sans MT" panose="020B0502020104020203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" name="Google Shape;177;p28">
            <a:extLst>
              <a:ext uri="{FF2B5EF4-FFF2-40B4-BE49-F238E27FC236}">
                <a16:creationId xmlns:a16="http://schemas.microsoft.com/office/drawing/2014/main" id="{D78BD1B4-8AF0-4269-9A1F-E14D3B0186DA}"/>
              </a:ext>
            </a:extLst>
          </p:cNvPr>
          <p:cNvCxnSpPr/>
          <p:nvPr/>
        </p:nvCxnSpPr>
        <p:spPr>
          <a:xfrm>
            <a:off x="2722333" y="2075600"/>
            <a:ext cx="0" cy="22380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159;p26">
            <a:extLst>
              <a:ext uri="{FF2B5EF4-FFF2-40B4-BE49-F238E27FC236}">
                <a16:creationId xmlns:a16="http://schemas.microsoft.com/office/drawing/2014/main" id="{9AFF309F-5B6A-4CC9-86A9-9CB56387701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87543" y="5176362"/>
            <a:ext cx="1118784" cy="1149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95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B8DC9-5402-4935-BA2A-7C58E154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Gill Sans MT" panose="020B0502020104020203" pitchFamily="34" charset="0"/>
              </a:rPr>
              <a:t>Legislative Basis for the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8DAF-04CD-4B1E-AFDC-718B769E7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674" y="1175790"/>
            <a:ext cx="6024654" cy="5257800"/>
          </a:xfrm>
        </p:spPr>
        <p:txBody>
          <a:bodyPr anchor="ctr"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200" b="0" i="0">
                <a:effectLst/>
                <a:latin typeface="Gill Sans MT" panose="020B0502020104020203" pitchFamily="34" charset="0"/>
              </a:rPr>
              <a:t>The Geographic Information Systems (GIS) Advisory Council was established pursuant to Section 79 of Public Act 21-2 of the June 2021 Special Session.  The GIS Advisory Council consults with the Geographic Information Officer (GIO) to establish goals on matters relating to:</a:t>
            </a:r>
          </a:p>
          <a:p>
            <a:pPr lvl="1">
              <a:spcAft>
                <a:spcPts val="1200"/>
              </a:spcAft>
            </a:pPr>
            <a:r>
              <a:rPr lang="en-US" sz="2200" b="0" i="0">
                <a:effectLst/>
                <a:latin typeface="Gill Sans MT" panose="020B0502020104020203" pitchFamily="34" charset="0"/>
              </a:rPr>
              <a:t>the coordination, procurement, processing, storage and distribution of free and public GIS data; and</a:t>
            </a:r>
          </a:p>
          <a:p>
            <a:pPr lvl="1">
              <a:spcAft>
                <a:spcPts val="1200"/>
              </a:spcAft>
            </a:pPr>
            <a:r>
              <a:rPr lang="en-US" sz="2200" b="0" i="0">
                <a:effectLst/>
                <a:latin typeface="Gill Sans MT" panose="020B0502020104020203" pitchFamily="34" charset="0"/>
              </a:rPr>
              <a:t>the powers and duties of the GIO and the GIS Office as described in CGS Sec. 4d-90.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200" b="0" i="0">
                <a:effectLst/>
                <a:latin typeface="Gill Sans MT" panose="020B0502020104020203" pitchFamily="34" charset="0"/>
              </a:rPr>
              <a:t>The GIS Advisory Council also develops priorities for the GIS Office, develops annually a five-year plan for the performance of such office, and makes recommendations to the GIO concerning such priorities and plan.</a:t>
            </a:r>
          </a:p>
          <a:p>
            <a:endParaRPr lang="en-US" sz="220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0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B8DC9-5402-4935-BA2A-7C58E154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Gill Sans MT" panose="020B0502020104020203" pitchFamily="34" charset="0"/>
              </a:rPr>
              <a:t>GIS Office &amp; GIO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8DAF-04CD-4B1E-AFDC-718B769E7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516" y="177800"/>
            <a:ext cx="7085584" cy="6565900"/>
          </a:xfrm>
        </p:spPr>
        <p:txBody>
          <a:bodyPr anchor="ctr">
            <a:normAutofit/>
          </a:bodyPr>
          <a:lstStyle/>
          <a:p>
            <a:pPr marL="0" indent="0" algn="l">
              <a:buNone/>
            </a:pPr>
            <a:r>
              <a:rPr lang="en-US" sz="2400" b="0" i="0">
                <a:solidFill>
                  <a:srgbClr val="0A0A0A"/>
                </a:solidFill>
                <a:effectLst/>
                <a:latin typeface="Gill Sans MT" panose="020B0502020104020203" pitchFamily="34" charset="0"/>
              </a:rPr>
              <a:t>OPM's Geographic Information Systems (GIS) Office was established in 2022 following passage of Public Act 21-2 during the 2021 June Special Session.  It is directed by a Geographic Information Officer (GIO) and resides within the Data and Policy Analytics Unit of OPM.</a:t>
            </a:r>
          </a:p>
          <a:p>
            <a:pPr marL="0" indent="0" algn="l">
              <a:buNone/>
            </a:pPr>
            <a:r>
              <a:rPr lang="en-US" sz="2400" b="0" i="0">
                <a:solidFill>
                  <a:srgbClr val="0A0A0A"/>
                </a:solidFill>
                <a:effectLst/>
                <a:latin typeface="Gill Sans MT" panose="020B0502020104020203" pitchFamily="34" charset="0"/>
              </a:rPr>
              <a:t>The GIS Office is responsible for:</a:t>
            </a:r>
          </a:p>
          <a:p>
            <a:pPr lvl="1"/>
            <a:r>
              <a:rPr lang="en-US" sz="1800" b="0" i="0">
                <a:solidFill>
                  <a:srgbClr val="0A0A0A"/>
                </a:solidFill>
                <a:effectLst/>
                <a:latin typeface="Gill Sans MT" panose="020B0502020104020203" pitchFamily="34" charset="0"/>
              </a:rPr>
              <a:t>coordinating the collection, compilation and dissemination of GIS data across the state, including from and to state agencies, regional councils of governments, municipalities and other constituencies;</a:t>
            </a:r>
          </a:p>
          <a:p>
            <a:pPr lvl="1"/>
            <a:r>
              <a:rPr lang="en-US" sz="1800" b="0" i="0">
                <a:solidFill>
                  <a:srgbClr val="0A0A0A"/>
                </a:solidFill>
                <a:effectLst/>
                <a:latin typeface="Gill Sans MT" panose="020B0502020104020203" pitchFamily="34" charset="0"/>
              </a:rPr>
              <a:t>managing a publicly accessible geospatial data clearinghouse;</a:t>
            </a:r>
          </a:p>
          <a:p>
            <a:pPr lvl="1"/>
            <a:r>
              <a:rPr lang="en-US" sz="1800" b="0" i="0">
                <a:solidFill>
                  <a:srgbClr val="0A0A0A"/>
                </a:solidFill>
                <a:effectLst/>
                <a:latin typeface="Gill Sans MT" panose="020B0502020104020203" pitchFamily="34" charset="0"/>
              </a:rPr>
              <a:t>using GIS to support economic development efforts in the state;</a:t>
            </a:r>
          </a:p>
          <a:p>
            <a:pPr lvl="1"/>
            <a:r>
              <a:rPr lang="en-US" sz="1800" b="0" i="0">
                <a:solidFill>
                  <a:srgbClr val="0A0A0A"/>
                </a:solidFill>
                <a:effectLst/>
                <a:latin typeface="Gill Sans MT" panose="020B0502020104020203" pitchFamily="34" charset="0"/>
              </a:rPr>
              <a:t>provide training and outreach on the use of GIS;</a:t>
            </a:r>
          </a:p>
          <a:p>
            <a:pPr lvl="1"/>
            <a:r>
              <a:rPr lang="en-US" sz="1800" b="0" i="0">
                <a:solidFill>
                  <a:srgbClr val="0A0A0A"/>
                </a:solidFill>
                <a:effectLst/>
                <a:latin typeface="Gill Sans MT" panose="020B0502020104020203" pitchFamily="34" charset="0"/>
              </a:rPr>
              <a:t>administering a statewide </a:t>
            </a:r>
            <a:r>
              <a:rPr lang="en-US" sz="1800" b="0" i="0" err="1">
                <a:solidFill>
                  <a:srgbClr val="0A0A0A"/>
                </a:solidFill>
                <a:effectLst/>
                <a:latin typeface="Gill Sans MT" panose="020B0502020104020203" pitchFamily="34" charset="0"/>
              </a:rPr>
              <a:t>orthoimagery</a:t>
            </a:r>
            <a:r>
              <a:rPr lang="en-US" sz="1800" b="0" i="0">
                <a:solidFill>
                  <a:srgbClr val="0A0A0A"/>
                </a:solidFill>
                <a:effectLst/>
                <a:latin typeface="Gill Sans MT" panose="020B0502020104020203" pitchFamily="34" charset="0"/>
              </a:rPr>
              <a:t> and lidar program;</a:t>
            </a:r>
          </a:p>
          <a:p>
            <a:pPr lvl="1"/>
            <a:r>
              <a:rPr lang="en-US" sz="1800" b="0" i="0">
                <a:solidFill>
                  <a:srgbClr val="0A0A0A"/>
                </a:solidFill>
                <a:effectLst/>
                <a:latin typeface="Gill Sans MT" panose="020B0502020104020203" pitchFamily="34" charset="0"/>
              </a:rPr>
              <a:t>adopting geospatial data standards, guidelines, and procedures;</a:t>
            </a:r>
          </a:p>
          <a:p>
            <a:pPr lvl="1"/>
            <a:r>
              <a:rPr lang="en-US" sz="1800" b="0" i="0">
                <a:solidFill>
                  <a:srgbClr val="0A0A0A"/>
                </a:solidFill>
                <a:effectLst/>
                <a:latin typeface="Gill Sans MT" panose="020B0502020104020203" pitchFamily="34" charset="0"/>
              </a:rPr>
              <a:t>performing technical data processing to aggregate and organize existing datasets and create new datasets; and</a:t>
            </a:r>
          </a:p>
          <a:p>
            <a:pPr lvl="1"/>
            <a:r>
              <a:rPr lang="en-US" sz="1800" b="0" i="0">
                <a:solidFill>
                  <a:srgbClr val="0A0A0A"/>
                </a:solidFill>
                <a:effectLst/>
                <a:latin typeface="Gill Sans MT" panose="020B0502020104020203" pitchFamily="34" charset="0"/>
              </a:rPr>
              <a:t>develop broadband data and mapping in accordance with Public Act 21-159.</a:t>
            </a:r>
          </a:p>
        </p:txBody>
      </p:sp>
    </p:spTree>
    <p:extLst>
      <p:ext uri="{BB962C8B-B14F-4D97-AF65-F5344CB8AC3E}">
        <p14:creationId xmlns:p14="http://schemas.microsoft.com/office/powerpoint/2010/main" val="282559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B8DC9-5402-4935-BA2A-7C58E154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Gill Sans MT" panose="020B0502020104020203" pitchFamily="34" charset="0"/>
              </a:rPr>
              <a:t>Important Milestone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8DAF-04CD-4B1E-AFDC-718B769E7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516" y="177800"/>
            <a:ext cx="7085584" cy="6565900"/>
          </a:xfrm>
        </p:spPr>
        <p:txBody>
          <a:bodyPr anchor="ctr">
            <a:normAutofit/>
          </a:bodyPr>
          <a:lstStyle/>
          <a:p>
            <a:pPr marL="0" indent="0" algn="l">
              <a:buNone/>
            </a:pPr>
            <a:r>
              <a:rPr lang="en-US" sz="2400" b="0" i="0">
                <a:solidFill>
                  <a:srgbClr val="0A0A0A"/>
                </a:solidFill>
                <a:effectLst/>
                <a:latin typeface="Gill Sans MT" panose="020B0502020104020203" pitchFamily="34" charset="0"/>
              </a:rPr>
              <a:t>First meeting of the GIS Advisory Council</a:t>
            </a:r>
          </a:p>
          <a:p>
            <a:pPr marL="0" indent="0" algn="l">
              <a:buNone/>
            </a:pPr>
            <a:endParaRPr lang="en-US" sz="2400">
              <a:solidFill>
                <a:srgbClr val="0A0A0A"/>
              </a:solidFill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endParaRPr lang="en-US" sz="2400" b="0" i="0">
              <a:solidFill>
                <a:srgbClr val="0A0A0A"/>
              </a:solidFill>
              <a:effectLst/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r>
              <a:rPr lang="en-US" sz="2400">
                <a:solidFill>
                  <a:srgbClr val="0A0A0A"/>
                </a:solidFill>
                <a:latin typeface="Gill Sans MT" panose="020B0502020104020203" pitchFamily="34" charset="0"/>
              </a:rPr>
              <a:t>Special thanks to everyone involved in the legislative process that made this possible.</a:t>
            </a:r>
            <a:endParaRPr lang="en-US" sz="1800" b="0" i="0">
              <a:solidFill>
                <a:srgbClr val="0A0A0A"/>
              </a:solidFill>
              <a:effectLst/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5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6B8DC9-5402-4935-BA2A-7C58E154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Gill Sans MT" panose="020B0502020104020203" pitchFamily="34" charset="0"/>
              </a:rPr>
              <a:t>NSGIC Maturity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8DAF-04CD-4B1E-AFDC-718B769E7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026" y="207191"/>
            <a:ext cx="7085584" cy="3061789"/>
          </a:xfrm>
        </p:spPr>
        <p:txBody>
          <a:bodyPr anchor="ctr">
            <a:normAutofit/>
          </a:bodyPr>
          <a:lstStyle/>
          <a:p>
            <a:pPr marL="0" indent="0" algn="l">
              <a:buNone/>
            </a:pPr>
            <a:r>
              <a:rPr lang="en-US" sz="2400" b="0" i="0">
                <a:solidFill>
                  <a:srgbClr val="0A0A0A"/>
                </a:solidFill>
                <a:effectLst/>
                <a:latin typeface="Gill Sans MT" panose="020B0502020104020203" pitchFamily="34" charset="0"/>
              </a:rPr>
              <a:t>The NSGIC Geospatial Maturity Assessment (GMA) provides NSGIC members, sponsors, and other partners with a summary of geospatial initiatives, capabilities, and issues within and across state governments.</a:t>
            </a:r>
          </a:p>
          <a:p>
            <a:pPr marL="0" indent="0" algn="l">
              <a:buNone/>
            </a:pPr>
            <a:endParaRPr lang="en-US" sz="2400">
              <a:solidFill>
                <a:srgbClr val="0A0A0A"/>
              </a:solidFill>
              <a:latin typeface="Gill Sans MT" panose="020B0502020104020203" pitchFamily="34" charset="0"/>
            </a:endParaRPr>
          </a:p>
          <a:p>
            <a:pPr marL="0" indent="0" algn="l">
              <a:buNone/>
            </a:pPr>
            <a:r>
              <a:rPr lang="en-US" sz="2400" b="0" i="0">
                <a:solidFill>
                  <a:srgbClr val="0A0A0A"/>
                </a:solidFill>
                <a:effectLst/>
                <a:latin typeface="Gill Sans MT" panose="020B0502020104020203" pitchFamily="34" charset="0"/>
              </a:rPr>
              <a:t>How </a:t>
            </a:r>
            <a:r>
              <a:rPr lang="en-US" sz="2400">
                <a:solidFill>
                  <a:srgbClr val="0A0A0A"/>
                </a:solidFill>
                <a:latin typeface="Gill Sans MT" panose="020B0502020104020203" pitchFamily="34" charset="0"/>
              </a:rPr>
              <a:t>we did:</a:t>
            </a:r>
          </a:p>
          <a:p>
            <a:endParaRPr lang="en-US" sz="1800" b="0" i="0">
              <a:solidFill>
                <a:srgbClr val="0A0A0A"/>
              </a:solidFill>
              <a:effectLst/>
              <a:latin typeface="Gill Sans MT" panose="020B0502020104020203" pitchFamily="34" charset="0"/>
            </a:endParaRPr>
          </a:p>
        </p:txBody>
      </p:sp>
      <p:pic>
        <p:nvPicPr>
          <p:cNvPr id="5" name="Picture 4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16CEE468-F435-46AF-A39A-3C40D1749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27"/>
          <a:stretch/>
        </p:blipFill>
        <p:spPr>
          <a:xfrm>
            <a:off x="4890516" y="3047228"/>
            <a:ext cx="7042479" cy="21208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89DE05-DDF5-47BB-B144-7335C1166435}"/>
              </a:ext>
            </a:extLst>
          </p:cNvPr>
          <p:cNvSpPr/>
          <p:nvPr/>
        </p:nvSpPr>
        <p:spPr>
          <a:xfrm>
            <a:off x="4859741" y="4695243"/>
            <a:ext cx="7042479" cy="153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6B6E6-E159-4EF0-B910-070DCFB4DE32}"/>
              </a:ext>
            </a:extLst>
          </p:cNvPr>
          <p:cNvSpPr txBox="1"/>
          <p:nvPr/>
        </p:nvSpPr>
        <p:spPr>
          <a:xfrm>
            <a:off x="4907026" y="6109017"/>
            <a:ext cx="7042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A0A0A"/>
                </a:solidFill>
                <a:latin typeface="Gill Sans MT" panose="020B0502020104020203" pitchFamily="34" charset="0"/>
              </a:rPr>
              <a:t>Special thanks to Eric Lindquist for assisting in the completion of this first assessment last year.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3973505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B30F33FD16B34CAA58F1E18E2776DF" ma:contentTypeVersion="13" ma:contentTypeDescription="Create a new document." ma:contentTypeScope="" ma:versionID="939e172f2deb8613f68d7560911d5cc7">
  <xsd:schema xmlns:xsd="http://www.w3.org/2001/XMLSchema" xmlns:xs="http://www.w3.org/2001/XMLSchema" xmlns:p="http://schemas.microsoft.com/office/2006/metadata/properties" xmlns:ns1="http://schemas.microsoft.com/sharepoint/v3" xmlns:ns2="0fb435e6-22b0-445c-904d-be41999f5336" xmlns:ns3="48422074-7e3b-440f-89bb-11ca9694c809" targetNamespace="http://schemas.microsoft.com/office/2006/metadata/properties" ma:root="true" ma:fieldsID="1dca456320e6669a32ed779806e14090" ns1:_="" ns2:_="" ns3:_="">
    <xsd:import namespace="http://schemas.microsoft.com/sharepoint/v3"/>
    <xsd:import namespace="0fb435e6-22b0-445c-904d-be41999f5336"/>
    <xsd:import namespace="48422074-7e3b-440f-89bb-11ca9694c8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435e6-22b0-445c-904d-be41999f53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22074-7e3b-440f-89bb-11ca9694c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3F4533-EE67-40B9-9675-64567ADCA487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sharepoint/v3"/>
    <ds:schemaRef ds:uri="http://purl.org/dc/terms/"/>
    <ds:schemaRef ds:uri="http://schemas.microsoft.com/office/infopath/2007/PartnerControls"/>
    <ds:schemaRef ds:uri="48422074-7e3b-440f-89bb-11ca9694c809"/>
    <ds:schemaRef ds:uri="0fb435e6-22b0-445c-904d-be41999f533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F4655B-3DC6-468B-A205-7D207532CB7D}">
  <ds:schemaRefs>
    <ds:schemaRef ds:uri="0fb435e6-22b0-445c-904d-be41999f5336"/>
    <ds:schemaRef ds:uri="48422074-7e3b-440f-89bb-11ca9694c8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AF29ADF-504A-41AF-8E58-6D27F9F3C6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Widescreen</PresentationFormat>
  <Paragraphs>113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Office Theme</vt:lpstr>
      <vt:lpstr>PowerPoint Presentation</vt:lpstr>
      <vt:lpstr>Agenda</vt:lpstr>
      <vt:lpstr>PowerPoint Presentation</vt:lpstr>
      <vt:lpstr>Advisory Council Membership</vt:lpstr>
      <vt:lpstr>PowerPoint Presentation</vt:lpstr>
      <vt:lpstr>Legislative Basis for the Council</vt:lpstr>
      <vt:lpstr>GIS Office &amp; GIO</vt:lpstr>
      <vt:lpstr>Important Milestone</vt:lpstr>
      <vt:lpstr>NSGIC Maturity Assessment</vt:lpstr>
      <vt:lpstr>PowerPoint Presentation</vt:lpstr>
      <vt:lpstr>PowerPoint Presentation</vt:lpstr>
      <vt:lpstr>Creation of Bylaws</vt:lpstr>
      <vt:lpstr>PowerPoint Presentation</vt:lpstr>
      <vt:lpstr>Topics List</vt:lpstr>
      <vt:lpstr>Aerial Imagery Data Acquisition</vt:lpstr>
      <vt:lpstr>Geospatial Open Data Clearinghouse</vt:lpstr>
      <vt:lpstr>Statewide Addressing and Geocoding</vt:lpstr>
      <vt:lpstr>Broadband Mapping </vt:lpstr>
      <vt:lpstr>CAMA Working Group</vt:lpstr>
      <vt:lpstr>Parcel Drafting Standards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Herrera, Alfredo</dc:creator>
  <cp:lastModifiedBy>Herrera, Alfredo</cp:lastModifiedBy>
  <cp:revision>11</cp:revision>
  <dcterms:created xsi:type="dcterms:W3CDTF">2022-03-30T13:53:07Z</dcterms:created>
  <dcterms:modified xsi:type="dcterms:W3CDTF">2022-03-31T15:32:18Z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0x0101009DB30F33FD16B34CAA58F1E18E2776DF</vt:lpwstr>
  </property>
</Properties>
</file>