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50" r:id="rId2"/>
    <p:sldId id="351" r:id="rId3"/>
    <p:sldId id="418" r:id="rId4"/>
    <p:sldId id="396" r:id="rId5"/>
    <p:sldId id="393" r:id="rId6"/>
    <p:sldId id="395" r:id="rId7"/>
    <p:sldId id="394" r:id="rId8"/>
    <p:sldId id="432" r:id="rId9"/>
    <p:sldId id="425" r:id="rId10"/>
    <p:sldId id="426" r:id="rId11"/>
    <p:sldId id="433" r:id="rId12"/>
    <p:sldId id="427" r:id="rId13"/>
    <p:sldId id="434" r:id="rId14"/>
    <p:sldId id="428" r:id="rId15"/>
    <p:sldId id="429" r:id="rId16"/>
    <p:sldId id="430" r:id="rId17"/>
    <p:sldId id="419" r:id="rId18"/>
    <p:sldId id="420" r:id="rId19"/>
    <p:sldId id="421" r:id="rId20"/>
    <p:sldId id="445" r:id="rId21"/>
    <p:sldId id="444" r:id="rId22"/>
    <p:sldId id="381" r:id="rId23"/>
    <p:sldId id="436" r:id="rId24"/>
    <p:sldId id="435" r:id="rId25"/>
    <p:sldId id="437" r:id="rId26"/>
    <p:sldId id="438" r:id="rId27"/>
    <p:sldId id="446" r:id="rId28"/>
    <p:sldId id="443" r:id="rId29"/>
    <p:sldId id="398" r:id="rId30"/>
    <p:sldId id="431" r:id="rId31"/>
    <p:sldId id="441" r:id="rId32"/>
    <p:sldId id="439" r:id="rId33"/>
    <p:sldId id="440" r:id="rId34"/>
    <p:sldId id="447" r:id="rId35"/>
    <p:sldId id="448" r:id="rId36"/>
    <p:sldId id="413" r:id="rId37"/>
    <p:sldId id="449" r:id="rId38"/>
    <p:sldId id="414" r:id="rId3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19" autoAdjust="0"/>
    <p:restoredTop sz="94692" autoAdjust="0"/>
  </p:normalViewPr>
  <p:slideViewPr>
    <p:cSldViewPr>
      <p:cViewPr>
        <p:scale>
          <a:sx n="100" d="100"/>
          <a:sy n="100" d="100"/>
        </p:scale>
        <p:origin x="-492" y="-32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56" y="-108"/>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ConneCT</a:t>
            </a:r>
          </a:p>
        </c:rich>
      </c:tx>
      <c:layout/>
      <c:overlay val="0"/>
    </c:title>
    <c:autoTitleDeleted val="0"/>
    <c:plotArea>
      <c:layout/>
      <c:barChart>
        <c:barDir val="col"/>
        <c:grouping val="clustered"/>
        <c:varyColors val="0"/>
        <c:ser>
          <c:idx val="0"/>
          <c:order val="0"/>
          <c:tx>
            <c:strRef>
              <c:f>Data!$A$27</c:f>
              <c:strCache>
                <c:ptCount val="1"/>
                <c:pt idx="0">
                  <c:v>Federal Funds</c:v>
                </c:pt>
              </c:strCache>
            </c:strRef>
          </c:tx>
          <c:invertIfNegative val="0"/>
          <c:cat>
            <c:strRef>
              <c:f>Data!$B$26:$D$26</c:f>
              <c:strCache>
                <c:ptCount val="3"/>
                <c:pt idx="0">
                  <c:v>SFY 13</c:v>
                </c:pt>
                <c:pt idx="1">
                  <c:v>SFY14</c:v>
                </c:pt>
                <c:pt idx="2">
                  <c:v>SFY15</c:v>
                </c:pt>
              </c:strCache>
            </c:strRef>
          </c:cat>
          <c:val>
            <c:numRef>
              <c:f>Data!$B$27:$D$27</c:f>
              <c:numCache>
                <c:formatCode>_(* #,##0_);_(* \(#,##0\);_(* "-"??_);_(@_)</c:formatCode>
                <c:ptCount val="3"/>
                <c:pt idx="0">
                  <c:v>5522435</c:v>
                </c:pt>
                <c:pt idx="1">
                  <c:v>2676709</c:v>
                </c:pt>
              </c:numCache>
            </c:numRef>
          </c:val>
        </c:ser>
        <c:ser>
          <c:idx val="1"/>
          <c:order val="1"/>
          <c:tx>
            <c:strRef>
              <c:f>Data!$A$28</c:f>
              <c:strCache>
                <c:ptCount val="1"/>
                <c:pt idx="0">
                  <c:v>CEPF</c:v>
                </c:pt>
              </c:strCache>
            </c:strRef>
          </c:tx>
          <c:invertIfNegative val="0"/>
          <c:cat>
            <c:strRef>
              <c:f>Data!$B$26:$D$26</c:f>
              <c:strCache>
                <c:ptCount val="3"/>
                <c:pt idx="0">
                  <c:v>SFY 13</c:v>
                </c:pt>
                <c:pt idx="1">
                  <c:v>SFY14</c:v>
                </c:pt>
                <c:pt idx="2">
                  <c:v>SFY15</c:v>
                </c:pt>
              </c:strCache>
            </c:strRef>
          </c:cat>
          <c:val>
            <c:numRef>
              <c:f>Data!$B$28:$D$28</c:f>
              <c:numCache>
                <c:formatCode>_(* #,##0_);_(* \(#,##0\);_(* "-"??_);_(@_)</c:formatCode>
                <c:ptCount val="3"/>
                <c:pt idx="0">
                  <c:v>2871850</c:v>
                </c:pt>
                <c:pt idx="1">
                  <c:v>1780628</c:v>
                </c:pt>
              </c:numCache>
            </c:numRef>
          </c:val>
        </c:ser>
        <c:ser>
          <c:idx val="2"/>
          <c:order val="2"/>
          <c:tx>
            <c:strRef>
              <c:f>Data!$A$29</c:f>
              <c:strCache>
                <c:ptCount val="1"/>
                <c:pt idx="0">
                  <c:v>IT Capital Investment Funds</c:v>
                </c:pt>
              </c:strCache>
            </c:strRef>
          </c:tx>
          <c:invertIfNegative val="0"/>
          <c:cat>
            <c:strRef>
              <c:f>Data!$B$26:$D$26</c:f>
              <c:strCache>
                <c:ptCount val="3"/>
                <c:pt idx="0">
                  <c:v>SFY 13</c:v>
                </c:pt>
                <c:pt idx="1">
                  <c:v>SFY14</c:v>
                </c:pt>
                <c:pt idx="2">
                  <c:v>SFY15</c:v>
                </c:pt>
              </c:strCache>
            </c:strRef>
          </c:cat>
          <c:val>
            <c:numRef>
              <c:f>Data!$B$29:$D$29</c:f>
              <c:numCache>
                <c:formatCode>_(* #,##0_);_(* \(#,##0\);_(* "-"??_);_(@_)</c:formatCode>
                <c:ptCount val="3"/>
                <c:pt idx="0">
                  <c:v>5242546</c:v>
                </c:pt>
                <c:pt idx="1">
                  <c:v>3307495</c:v>
                </c:pt>
              </c:numCache>
            </c:numRef>
          </c:val>
        </c:ser>
        <c:dLbls>
          <c:showLegendKey val="0"/>
          <c:showVal val="0"/>
          <c:showCatName val="0"/>
          <c:showSerName val="0"/>
          <c:showPercent val="0"/>
          <c:showBubbleSize val="0"/>
        </c:dLbls>
        <c:gapWidth val="150"/>
        <c:axId val="35913088"/>
        <c:axId val="35915264"/>
      </c:barChart>
      <c:catAx>
        <c:axId val="35913088"/>
        <c:scaling>
          <c:orientation val="minMax"/>
        </c:scaling>
        <c:delete val="0"/>
        <c:axPos val="b"/>
        <c:title>
          <c:tx>
            <c:rich>
              <a:bodyPr/>
              <a:lstStyle/>
              <a:p>
                <a:pPr>
                  <a:defRPr/>
                </a:pPr>
                <a:r>
                  <a:rPr lang="en-US"/>
                  <a:t>Year</a:t>
                </a:r>
              </a:p>
            </c:rich>
          </c:tx>
          <c:layout/>
          <c:overlay val="0"/>
        </c:title>
        <c:majorTickMark val="out"/>
        <c:minorTickMark val="none"/>
        <c:tickLblPos val="nextTo"/>
        <c:crossAx val="35915264"/>
        <c:crosses val="autoZero"/>
        <c:auto val="1"/>
        <c:lblAlgn val="ctr"/>
        <c:lblOffset val="100"/>
        <c:noMultiLvlLbl val="0"/>
      </c:catAx>
      <c:valAx>
        <c:axId val="35915264"/>
        <c:scaling>
          <c:orientation val="minMax"/>
        </c:scaling>
        <c:delete val="0"/>
        <c:axPos val="l"/>
        <c:title>
          <c:tx>
            <c:rich>
              <a:bodyPr rot="-5400000" vert="horz"/>
              <a:lstStyle/>
              <a:p>
                <a:pPr>
                  <a:defRPr/>
                </a:pPr>
                <a:r>
                  <a:rPr lang="en-US"/>
                  <a:t>Expenditures</a:t>
                </a:r>
              </a:p>
            </c:rich>
          </c:tx>
          <c:layout/>
          <c:overlay val="0"/>
        </c:title>
        <c:numFmt formatCode="_(* #,##0_);_(* \(#,##0\);_(* &quot;-&quot;??_);_(@_)" sourceLinked="1"/>
        <c:majorTickMark val="out"/>
        <c:minorTickMark val="none"/>
        <c:tickLblPos val="nextTo"/>
        <c:crossAx val="35913088"/>
        <c:crosses val="autoZero"/>
        <c:crossBetween val="between"/>
      </c:valAx>
      <c:dTable>
        <c:showHorzBorder val="1"/>
        <c:showVertBorder val="1"/>
        <c:showOutline val="1"/>
        <c:showKeys val="1"/>
      </c:dTable>
    </c:plotArea>
    <c:legend>
      <c:legendPos val="b"/>
      <c:layout/>
      <c:overlay val="0"/>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Health Insurance Exchange &amp; Integrated Eligibility System Project</a:t>
            </a:r>
          </a:p>
        </c:rich>
      </c:tx>
      <c:layout/>
      <c:overlay val="0"/>
    </c:title>
    <c:autoTitleDeleted val="0"/>
    <c:plotArea>
      <c:layout/>
      <c:barChart>
        <c:barDir val="col"/>
        <c:grouping val="clustered"/>
        <c:varyColors val="0"/>
        <c:ser>
          <c:idx val="0"/>
          <c:order val="0"/>
          <c:tx>
            <c:strRef>
              <c:f>Data!$A$11</c:f>
              <c:strCache>
                <c:ptCount val="1"/>
                <c:pt idx="0">
                  <c:v>Federal Funds</c:v>
                </c:pt>
              </c:strCache>
            </c:strRef>
          </c:tx>
          <c:invertIfNegative val="0"/>
          <c:cat>
            <c:strRef>
              <c:f>Data!$B$10:$E$10</c:f>
              <c:strCache>
                <c:ptCount val="4"/>
                <c:pt idx="0">
                  <c:v>SFY 13</c:v>
                </c:pt>
                <c:pt idx="1">
                  <c:v>SFY14</c:v>
                </c:pt>
                <c:pt idx="2">
                  <c:v>SFY15</c:v>
                </c:pt>
                <c:pt idx="3">
                  <c:v>SFY16</c:v>
                </c:pt>
              </c:strCache>
            </c:strRef>
          </c:cat>
          <c:val>
            <c:numRef>
              <c:f>Data!$B$11:$E$11</c:f>
              <c:numCache>
                <c:formatCode>_(* #,##0_);_(* \(#,##0\);_(* "-"??_);_(@_)</c:formatCode>
                <c:ptCount val="4"/>
                <c:pt idx="0">
                  <c:v>4435509</c:v>
                </c:pt>
                <c:pt idx="1">
                  <c:v>42552108</c:v>
                </c:pt>
                <c:pt idx="2">
                  <c:v>42539533</c:v>
                </c:pt>
                <c:pt idx="3">
                  <c:v>4757594</c:v>
                </c:pt>
              </c:numCache>
            </c:numRef>
          </c:val>
        </c:ser>
        <c:ser>
          <c:idx val="1"/>
          <c:order val="1"/>
          <c:tx>
            <c:strRef>
              <c:f>Data!$A$12</c:f>
              <c:strCache>
                <c:ptCount val="1"/>
                <c:pt idx="0">
                  <c:v>IT Capital Investment Funds</c:v>
                </c:pt>
              </c:strCache>
            </c:strRef>
          </c:tx>
          <c:invertIfNegative val="0"/>
          <c:cat>
            <c:strRef>
              <c:f>Data!$B$10:$E$10</c:f>
              <c:strCache>
                <c:ptCount val="4"/>
                <c:pt idx="0">
                  <c:v>SFY 13</c:v>
                </c:pt>
                <c:pt idx="1">
                  <c:v>SFY14</c:v>
                </c:pt>
                <c:pt idx="2">
                  <c:v>SFY15</c:v>
                </c:pt>
                <c:pt idx="3">
                  <c:v>SFY16</c:v>
                </c:pt>
              </c:strCache>
            </c:strRef>
          </c:cat>
          <c:val>
            <c:numRef>
              <c:f>Data!$B$12:$E$12</c:f>
              <c:numCache>
                <c:formatCode>_(* #,##0_);_(* \(#,##0\);_(* "-"??_);_(@_)</c:formatCode>
                <c:ptCount val="4"/>
                <c:pt idx="0">
                  <c:v>527298</c:v>
                </c:pt>
                <c:pt idx="1">
                  <c:v>6472448</c:v>
                </c:pt>
                <c:pt idx="2">
                  <c:v>6121934</c:v>
                </c:pt>
                <c:pt idx="3">
                  <c:v>698362</c:v>
                </c:pt>
              </c:numCache>
            </c:numRef>
          </c:val>
        </c:ser>
        <c:dLbls>
          <c:showLegendKey val="0"/>
          <c:showVal val="0"/>
          <c:showCatName val="0"/>
          <c:showSerName val="0"/>
          <c:showPercent val="0"/>
          <c:showBubbleSize val="0"/>
        </c:dLbls>
        <c:gapWidth val="150"/>
        <c:axId val="67989504"/>
        <c:axId val="67991424"/>
      </c:barChart>
      <c:catAx>
        <c:axId val="67989504"/>
        <c:scaling>
          <c:orientation val="minMax"/>
        </c:scaling>
        <c:delete val="1"/>
        <c:axPos val="b"/>
        <c:title>
          <c:tx>
            <c:rich>
              <a:bodyPr/>
              <a:lstStyle/>
              <a:p>
                <a:pPr>
                  <a:defRPr/>
                </a:pPr>
                <a:r>
                  <a:rPr lang="en-US"/>
                  <a:t>Year</a:t>
                </a:r>
              </a:p>
            </c:rich>
          </c:tx>
          <c:layout/>
          <c:overlay val="0"/>
        </c:title>
        <c:majorTickMark val="out"/>
        <c:minorTickMark val="none"/>
        <c:tickLblPos val="nextTo"/>
        <c:crossAx val="67991424"/>
        <c:crosses val="autoZero"/>
        <c:auto val="1"/>
        <c:lblAlgn val="ctr"/>
        <c:lblOffset val="100"/>
        <c:noMultiLvlLbl val="0"/>
      </c:catAx>
      <c:valAx>
        <c:axId val="67991424"/>
        <c:scaling>
          <c:orientation val="minMax"/>
          <c:max val="40000000"/>
          <c:min val="0"/>
        </c:scaling>
        <c:delete val="0"/>
        <c:axPos val="l"/>
        <c:title>
          <c:tx>
            <c:rich>
              <a:bodyPr rot="-5400000" vert="horz"/>
              <a:lstStyle/>
              <a:p>
                <a:pPr>
                  <a:defRPr/>
                </a:pPr>
                <a:r>
                  <a:rPr lang="en-US"/>
                  <a:t>Expenditures</a:t>
                </a:r>
              </a:p>
            </c:rich>
          </c:tx>
          <c:layout/>
          <c:overlay val="0"/>
        </c:title>
        <c:numFmt formatCode="_(* #,##0_);_(* \(#,##0\);_(* &quot;-&quot;??_);_(@_)" sourceLinked="1"/>
        <c:majorTickMark val="out"/>
        <c:minorTickMark val="none"/>
        <c:tickLblPos val="nextTo"/>
        <c:crossAx val="67989504"/>
        <c:crosses val="autoZero"/>
        <c:crossBetween val="between"/>
        <c:majorUnit val="10000000"/>
      </c:valAx>
      <c:dTable>
        <c:showHorzBorder val="1"/>
        <c:showVertBorder val="1"/>
        <c:showOutline val="1"/>
        <c:showKeys val="1"/>
      </c:dTable>
    </c:plotArea>
    <c:legend>
      <c:legendPos val="b"/>
      <c:layout/>
      <c:overlay val="0"/>
    </c:legend>
    <c:plotVisOnly val="1"/>
    <c:dispBlanksAs val="gap"/>
    <c:showDLblsOverMax val="0"/>
  </c:chart>
  <c:spPr>
    <a:ln>
      <a:solidFill>
        <a:schemeClr val="tx1"/>
      </a:solidFill>
    </a:ln>
  </c:spPr>
  <c:txPr>
    <a:bodyPr/>
    <a:lstStyle/>
    <a:p>
      <a:pPr>
        <a:defRPr sz="1200">
          <a:latin typeface="Arial" pitchFamily="34" charset="0"/>
          <a:cs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6" tIns="46378" rIns="92756" bIns="4637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169"/>
          </a:xfrm>
          <a:prstGeom prst="rect">
            <a:avLst/>
          </a:prstGeom>
        </p:spPr>
        <p:txBody>
          <a:bodyPr vert="horz" lIns="92756" tIns="46378" rIns="92756" bIns="46378" rtlCol="0"/>
          <a:lstStyle>
            <a:lvl1pPr algn="r">
              <a:defRPr sz="1200"/>
            </a:lvl1pPr>
          </a:lstStyle>
          <a:p>
            <a:fld id="{7E2F73D5-EEF7-4581-AAA2-43ABE916F4FF}" type="datetimeFigureOut">
              <a:rPr lang="en-US" smtClean="0"/>
              <a:pPr/>
              <a:t>9/10/2013</a:t>
            </a:fld>
            <a:endParaRPr lang="en-US" dirty="0"/>
          </a:p>
        </p:txBody>
      </p:sp>
      <p:sp>
        <p:nvSpPr>
          <p:cNvPr id="4" name="Footer Placeholder 3"/>
          <p:cNvSpPr>
            <a:spLocks noGrp="1"/>
          </p:cNvSpPr>
          <p:nvPr>
            <p:ph type="ftr" sz="quarter" idx="2"/>
          </p:nvPr>
        </p:nvSpPr>
        <p:spPr>
          <a:xfrm>
            <a:off x="0" y="8760606"/>
            <a:ext cx="3037840" cy="461169"/>
          </a:xfrm>
          <a:prstGeom prst="rect">
            <a:avLst/>
          </a:prstGeom>
        </p:spPr>
        <p:txBody>
          <a:bodyPr vert="horz" lIns="92756" tIns="46378" rIns="92756"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2756" tIns="46378" rIns="92756" bIns="46378" rtlCol="0" anchor="b"/>
          <a:lstStyle>
            <a:lvl1pPr algn="r">
              <a:defRPr sz="1200"/>
            </a:lvl1pPr>
          </a:lstStyle>
          <a:p>
            <a:fld id="{E2C6C37C-3C35-4BF2-BADD-7FD19BF0B99D}" type="slidenum">
              <a:rPr lang="en-US" smtClean="0"/>
              <a:pPr/>
              <a:t>‹#›</a:t>
            </a:fld>
            <a:endParaRPr lang="en-US" dirty="0"/>
          </a:p>
        </p:txBody>
      </p:sp>
    </p:spTree>
    <p:extLst>
      <p:ext uri="{BB962C8B-B14F-4D97-AF65-F5344CB8AC3E}">
        <p14:creationId xmlns:p14="http://schemas.microsoft.com/office/powerpoint/2010/main" val="1125965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6" tIns="46378" rIns="92756"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6" tIns="46378" rIns="92756" bIns="46378" rtlCol="0"/>
          <a:lstStyle>
            <a:lvl1pPr algn="r">
              <a:defRPr sz="1200"/>
            </a:lvl1pPr>
          </a:lstStyle>
          <a:p>
            <a:fld id="{686B0AB0-70A9-4077-BFBF-5F065F4D5C2A}" type="datetimeFigureOut">
              <a:rPr lang="en-US" smtClean="0"/>
              <a:pPr/>
              <a:t>9/10/2013</a:t>
            </a:fld>
            <a:endParaRPr lang="en-US" dirty="0"/>
          </a:p>
        </p:txBody>
      </p:sp>
      <p:sp>
        <p:nvSpPr>
          <p:cNvPr id="4" name="Slide Image Placeholder 3"/>
          <p:cNvSpPr>
            <a:spLocks noGrp="1" noRot="1" noChangeAspect="1"/>
          </p:cNvSpPr>
          <p:nvPr>
            <p:ph type="sldImg" idx="2"/>
          </p:nvPr>
        </p:nvSpPr>
        <p:spPr>
          <a:xfrm>
            <a:off x="1200150" y="692150"/>
            <a:ext cx="4610100" cy="3459163"/>
          </a:xfrm>
          <a:prstGeom prst="rect">
            <a:avLst/>
          </a:prstGeom>
          <a:noFill/>
          <a:ln w="12700">
            <a:solidFill>
              <a:prstClr val="black"/>
            </a:solidFill>
          </a:ln>
        </p:spPr>
        <p:txBody>
          <a:bodyPr vert="horz" lIns="92756" tIns="46378" rIns="92756"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6" tIns="46378" rIns="92756"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6"/>
            <a:ext cx="3037840" cy="461169"/>
          </a:xfrm>
          <a:prstGeom prst="rect">
            <a:avLst/>
          </a:prstGeom>
        </p:spPr>
        <p:txBody>
          <a:bodyPr vert="horz" lIns="92756" tIns="46378" rIns="92756"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2756" tIns="46378" rIns="92756" bIns="46378" rtlCol="0" anchor="b"/>
          <a:lstStyle>
            <a:lvl1pPr algn="r">
              <a:defRPr sz="1200"/>
            </a:lvl1pPr>
          </a:lstStyle>
          <a:p>
            <a:fld id="{01F4E84B-94F3-4839-A14C-629A93A4E066}" type="slidenum">
              <a:rPr lang="en-US" smtClean="0"/>
              <a:pPr/>
              <a:t>‹#›</a:t>
            </a:fld>
            <a:endParaRPr lang="en-US" dirty="0"/>
          </a:p>
        </p:txBody>
      </p:sp>
    </p:spTree>
    <p:extLst>
      <p:ext uri="{BB962C8B-B14F-4D97-AF65-F5344CB8AC3E}">
        <p14:creationId xmlns:p14="http://schemas.microsoft.com/office/powerpoint/2010/main" val="283987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3A79FF-8914-412A-A011-54F42C87369B}" type="datetime1">
              <a:rPr lang="en-US" smtClean="0"/>
              <a:t>9/10/2013</a:t>
            </a:fld>
            <a:endParaRPr lang="en-US" dirty="0"/>
          </a:p>
        </p:txBody>
      </p:sp>
      <p:sp>
        <p:nvSpPr>
          <p:cNvPr id="5" name="Footer Placeholder 4"/>
          <p:cNvSpPr>
            <a:spLocks noGrp="1"/>
          </p:cNvSpPr>
          <p:nvPr>
            <p:ph type="ftr" sz="quarter" idx="11"/>
          </p:nvPr>
        </p:nvSpPr>
        <p:spPr/>
        <p:txBody>
          <a:bodyPr/>
          <a:lstStyle/>
          <a:p>
            <a:r>
              <a:rPr lang="en-US" dirty="0" smtClean="0"/>
              <a:t>DSS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Rectangle 7"/>
          <p:cNvSpPr/>
          <p:nvPr userDrawn="1"/>
        </p:nvSpPr>
        <p:spPr>
          <a:xfrm>
            <a:off x="0" y="0"/>
            <a:ext cx="60198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3124200" y="0"/>
            <a:ext cx="6019800" cy="838200"/>
          </a:xfrm>
          <a:prstGeom prst="rect">
            <a:avLst/>
          </a:prstGeom>
          <a:gradFill>
            <a:gsLst>
              <a:gs pos="39000">
                <a:schemeClr val="tx2"/>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 descr="Description: Connecticut Department of Social Services Logo"/>
          <p:cNvPicPr>
            <a:picLocks noChangeAspect="1" noChangeArrowheads="1"/>
          </p:cNvPicPr>
          <p:nvPr userDrawn="1"/>
        </p:nvPicPr>
        <p:blipFill>
          <a:blip r:embed="rId2" cstate="print"/>
          <a:srcRect t="26667" b="13333"/>
          <a:stretch>
            <a:fillRect/>
          </a:stretch>
        </p:blipFill>
        <p:spPr bwMode="auto">
          <a:xfrm>
            <a:off x="6448037" y="0"/>
            <a:ext cx="2695963" cy="838200"/>
          </a:xfrm>
          <a:prstGeom prst="rect">
            <a:avLst/>
          </a:prstGeom>
          <a:noFill/>
          <a:ln w="9525">
            <a:noFill/>
            <a:miter lim="800000"/>
            <a:headEnd/>
            <a:tailEnd/>
          </a:ln>
        </p:spPr>
      </p:pic>
      <p:sp>
        <p:nvSpPr>
          <p:cNvPr id="11" name="Title 1"/>
          <p:cNvSpPr txBox="1">
            <a:spLocks/>
          </p:cNvSpPr>
          <p:nvPr userDrawn="1"/>
        </p:nvSpPr>
        <p:spPr>
          <a:xfrm>
            <a:off x="152400" y="116632"/>
            <a:ext cx="6400800" cy="645368"/>
          </a:xfrm>
          <a:prstGeom prst="rect">
            <a:avLst/>
          </a:prstGeom>
        </p:spPr>
        <p:txBody>
          <a:bodyPr vert="horz" lIns="91440" tIns="45720" rIns="91440" bIns="45720" rtlCol="0" anchor="ctr">
            <a:normAutofit/>
          </a:bodyPr>
          <a:lstStyle>
            <a:lvl1pPr algn="l">
              <a:defRPr sz="2000" b="1">
                <a:solidFill>
                  <a:schemeClr val="bg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j-lt"/>
                <a:ea typeface="+mj-ea"/>
                <a:cs typeface="+mj-cs"/>
              </a:rPr>
              <a:t>HIX/IE Project – Weekly DSS PM Meeting</a:t>
            </a:r>
            <a:br>
              <a:rPr kumimoji="0" lang="en-US" sz="2000" b="1" i="0" u="none" strike="noStrike" kern="1200" cap="none" spc="0" normalizeH="0" baseline="0" noProof="0" dirty="0" smtClean="0">
                <a:ln>
                  <a:noFill/>
                </a:ln>
                <a:solidFill>
                  <a:schemeClr val="bg1"/>
                </a:solidFill>
                <a:effectLst/>
                <a:uLnTx/>
                <a:uFillTx/>
                <a:latin typeface="+mj-lt"/>
                <a:ea typeface="+mj-ea"/>
                <a:cs typeface="+mj-cs"/>
              </a:rPr>
            </a:br>
            <a:r>
              <a:rPr kumimoji="0" lang="en-US" sz="1400" b="0" i="1" u="none" strike="noStrike" kern="1200" cap="none" spc="0" normalizeH="0" baseline="0" noProof="0" dirty="0" smtClean="0">
                <a:ln>
                  <a:noFill/>
                </a:ln>
                <a:solidFill>
                  <a:schemeClr val="bg1"/>
                </a:solidFill>
                <a:effectLst/>
                <a:uLnTx/>
                <a:uFillTx/>
                <a:latin typeface="+mj-lt"/>
                <a:ea typeface="+mj-ea"/>
                <a:cs typeface="+mj-cs"/>
              </a:rPr>
              <a:t>Agenda October 23</a:t>
            </a:r>
            <a:endParaRPr kumimoji="0" lang="en-US" sz="1600" b="0" i="1"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0"/>
            <a:ext cx="6019800" cy="838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067D0B5-048E-45BB-B841-2382440A4C0E}" type="datetime1">
              <a:rPr lang="en-US" smtClean="0"/>
              <a:t>9/10/2013</a:t>
            </a:fld>
            <a:endParaRPr lang="en-US" dirty="0"/>
          </a:p>
        </p:txBody>
      </p:sp>
      <p:sp>
        <p:nvSpPr>
          <p:cNvPr id="5" name="Footer Placeholder 4"/>
          <p:cNvSpPr>
            <a:spLocks noGrp="1"/>
          </p:cNvSpPr>
          <p:nvPr>
            <p:ph type="ftr" sz="quarter" idx="11"/>
          </p:nvPr>
        </p:nvSpPr>
        <p:spPr/>
        <p:txBody>
          <a:bodyPr/>
          <a:lstStyle/>
          <a:p>
            <a:r>
              <a:rPr lang="en-US" dirty="0" smtClean="0"/>
              <a:t>DSS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Rectangle 6"/>
          <p:cNvSpPr/>
          <p:nvPr userDrawn="1"/>
        </p:nvSpPr>
        <p:spPr>
          <a:xfrm>
            <a:off x="3124200" y="0"/>
            <a:ext cx="6019800" cy="838200"/>
          </a:xfrm>
          <a:prstGeom prst="rect">
            <a:avLst/>
          </a:prstGeom>
          <a:gradFill>
            <a:gsLst>
              <a:gs pos="39000">
                <a:schemeClr val="tx2"/>
              </a:gs>
              <a:gs pos="50000">
                <a:schemeClr val="accent1">
                  <a:tint val="44500"/>
                  <a:satMod val="160000"/>
                </a:schemeClr>
              </a:gs>
              <a:gs pos="100000">
                <a:schemeClr val="accent1">
                  <a:tint val="23500"/>
                  <a:satMod val="1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 descr="Description: Connecticut Department of Social Services Logo"/>
          <p:cNvPicPr>
            <a:picLocks noChangeAspect="1" noChangeArrowheads="1"/>
          </p:cNvPicPr>
          <p:nvPr userDrawn="1"/>
        </p:nvPicPr>
        <p:blipFill>
          <a:blip r:embed="rId2" cstate="print"/>
          <a:srcRect t="26667" b="13333"/>
          <a:stretch>
            <a:fillRect/>
          </a:stretch>
        </p:blipFill>
        <p:spPr bwMode="auto">
          <a:xfrm>
            <a:off x="6448037" y="0"/>
            <a:ext cx="2695963" cy="838200"/>
          </a:xfrm>
          <a:prstGeom prst="rect">
            <a:avLst/>
          </a:prstGeom>
          <a:noFill/>
          <a:ln w="9525">
            <a:noFill/>
            <a:miter lim="800000"/>
            <a:headEnd/>
            <a:tailEnd/>
          </a:ln>
        </p:spPr>
      </p:pic>
      <p:sp>
        <p:nvSpPr>
          <p:cNvPr id="9" name="Title 1"/>
          <p:cNvSpPr>
            <a:spLocks noGrp="1"/>
          </p:cNvSpPr>
          <p:nvPr userDrawn="1">
            <p:ph type="title"/>
          </p:nvPr>
        </p:nvSpPr>
        <p:spPr>
          <a:xfrm>
            <a:off x="152400" y="116632"/>
            <a:ext cx="6400800" cy="645368"/>
          </a:xfrm>
        </p:spPr>
        <p:txBody>
          <a:bodyPr>
            <a:normAutofit/>
          </a:bodyPr>
          <a:lstStyle>
            <a:lvl1pPr algn="l">
              <a:defRPr sz="2000" b="1">
                <a:solidFill>
                  <a:schemeClr val="bg1"/>
                </a:solidFill>
              </a:defRPr>
            </a:lvl1pPr>
          </a:lstStyle>
          <a:p>
            <a:r>
              <a:rPr lang="en-US" dirty="0" smtClean="0"/>
              <a:t>HIX/IE Project – Weekly DSS PM Meeting</a:t>
            </a:r>
            <a:br>
              <a:rPr lang="en-US" dirty="0" smtClean="0"/>
            </a:br>
            <a:r>
              <a:rPr lang="en-US" sz="1400" b="0" i="1" dirty="0" smtClean="0"/>
              <a:t>Agenda October 23</a:t>
            </a:r>
            <a:endParaRPr lang="en-US" sz="1600" b="0" i="1"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24E4E-0426-4C82-BED6-30022B9679DB}" type="datetime1">
              <a:rPr lang="en-US" smtClean="0"/>
              <a:t>9/10/2013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DSS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gif"/><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9" name="TextBox 8"/>
          <p:cNvSpPr txBox="1"/>
          <p:nvPr/>
        </p:nvSpPr>
        <p:spPr>
          <a:xfrm>
            <a:off x="1524000" y="2438400"/>
            <a:ext cx="6215051" cy="1200329"/>
          </a:xfrm>
          <a:prstGeom prst="rect">
            <a:avLst/>
          </a:prstGeom>
          <a:noFill/>
        </p:spPr>
        <p:txBody>
          <a:bodyPr wrap="square" rtlCol="0">
            <a:spAutoFit/>
          </a:bodyPr>
          <a:lstStyle/>
          <a:p>
            <a:pPr algn="ctr"/>
            <a:r>
              <a:rPr lang="en-US" sz="3600" dirty="0" smtClean="0">
                <a:cs typeface="Arial" pitchFamily="34" charset="0"/>
              </a:rPr>
              <a:t>DSS IT Capital Investment Briefing</a:t>
            </a:r>
            <a:endParaRPr lang="en-US" sz="3600" i="1" dirty="0">
              <a:cs typeface="Arial" pitchFamily="34" charset="0"/>
            </a:endParaRPr>
          </a:p>
        </p:txBody>
      </p:sp>
      <p:sp>
        <p:nvSpPr>
          <p:cNvPr id="10" name="TextBox 9"/>
          <p:cNvSpPr txBox="1"/>
          <p:nvPr/>
        </p:nvSpPr>
        <p:spPr>
          <a:xfrm>
            <a:off x="3174182" y="4038600"/>
            <a:ext cx="2954655" cy="461665"/>
          </a:xfrm>
          <a:prstGeom prst="rect">
            <a:avLst/>
          </a:prstGeom>
          <a:noFill/>
        </p:spPr>
        <p:txBody>
          <a:bodyPr wrap="none" rtlCol="0">
            <a:spAutoFit/>
          </a:bodyPr>
          <a:lstStyle/>
          <a:p>
            <a:pPr algn="ctr"/>
            <a:r>
              <a:rPr lang="en-US" sz="2400" i="1" dirty="0" smtClean="0">
                <a:latin typeface="Trebuchet MS" pitchFamily="34" charset="0"/>
              </a:rPr>
              <a:t>September 11, 2013</a:t>
            </a:r>
            <a:endParaRPr lang="en-US" sz="2400" i="1" dirty="0">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sp>
        <p:nvSpPr>
          <p:cNvPr id="4" name="Title 3"/>
          <p:cNvSpPr>
            <a:spLocks noGrp="1"/>
          </p:cNvSpPr>
          <p:nvPr>
            <p:ph type="title"/>
          </p:nvPr>
        </p:nvSpPr>
        <p:spPr/>
        <p:txBody>
          <a:bodyPr>
            <a:noAutofit/>
          </a:bodyPr>
          <a:lstStyle/>
          <a:p>
            <a:r>
              <a:rPr lang="en-US" sz="2400" dirty="0"/>
              <a:t>A Closer Look…</a:t>
            </a:r>
            <a:br>
              <a:rPr lang="en-US" sz="2400" dirty="0"/>
            </a:br>
            <a:r>
              <a:rPr lang="en-US" sz="2400" dirty="0"/>
              <a:t>CT </a:t>
            </a:r>
            <a:r>
              <a:rPr lang="en-US" sz="2400" dirty="0" smtClean="0"/>
              <a:t>Document Management and Workflow</a:t>
            </a:r>
            <a:endParaRPr lang="en-US" sz="2400" dirty="0"/>
          </a:p>
        </p:txBody>
      </p:sp>
      <p:sp>
        <p:nvSpPr>
          <p:cNvPr id="5" name="TextBox 4"/>
          <p:cNvSpPr txBox="1">
            <a:spLocks/>
          </p:cNvSpPr>
          <p:nvPr/>
        </p:nvSpPr>
        <p:spPr>
          <a:xfrm>
            <a:off x="2197248" y="1649325"/>
            <a:ext cx="763156"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Post Office Manchester, CT</a:t>
            </a:r>
            <a:endParaRPr kumimoji="0" lang="en-US" sz="800" b="1" i="0" u="none" strike="noStrike" kern="0" cap="none" spc="0" normalizeH="0" baseline="0" noProof="0" dirty="0">
              <a:ln>
                <a:noFill/>
              </a:ln>
              <a:solidFill>
                <a:srgbClr val="002776"/>
              </a:solidFill>
              <a:effectLst/>
              <a:uLnTx/>
              <a:uFillTx/>
            </a:endParaRPr>
          </a:p>
        </p:txBody>
      </p:sp>
      <p:sp>
        <p:nvSpPr>
          <p:cNvPr id="6" name="TextBox 5"/>
          <p:cNvSpPr txBox="1">
            <a:spLocks/>
          </p:cNvSpPr>
          <p:nvPr/>
        </p:nvSpPr>
        <p:spPr>
          <a:xfrm>
            <a:off x="2412075" y="4225904"/>
            <a:ext cx="654807"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DSS Office</a:t>
            </a:r>
            <a:endParaRPr kumimoji="0" lang="en-US" sz="800" b="1" i="0" u="none" strike="noStrike" kern="0" cap="none" spc="0" normalizeH="0" baseline="0" noProof="0" dirty="0">
              <a:ln>
                <a:noFill/>
              </a:ln>
              <a:solidFill>
                <a:srgbClr val="002776"/>
              </a:solidFill>
              <a:effectLst/>
              <a:uLnTx/>
              <a:uFillTx/>
            </a:endParaRPr>
          </a:p>
        </p:txBody>
      </p:sp>
      <p:grpSp>
        <p:nvGrpSpPr>
          <p:cNvPr id="7" name="Group 6"/>
          <p:cNvGrpSpPr/>
          <p:nvPr/>
        </p:nvGrpSpPr>
        <p:grpSpPr>
          <a:xfrm>
            <a:off x="7152705" y="1871520"/>
            <a:ext cx="709577" cy="976958"/>
            <a:chOff x="5188757" y="1140710"/>
            <a:chExt cx="709577" cy="976958"/>
          </a:xfrm>
        </p:grpSpPr>
        <p:pic>
          <p:nvPicPr>
            <p:cNvPr id="8" name="Picture 19" descr="C:\Users\huppala\Documents\ICons\Iconography_NEW\building 01.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8757" y="1140710"/>
              <a:ext cx="709577" cy="8390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a:spLocks/>
            </p:cNvSpPr>
            <p:nvPr/>
          </p:nvSpPr>
          <p:spPr>
            <a:xfrm>
              <a:off x="5188757" y="1994557"/>
              <a:ext cx="709577"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BEST</a:t>
              </a:r>
              <a:endParaRPr kumimoji="0" lang="en-US" sz="800" b="1" i="0" u="none" strike="noStrike" kern="0" cap="none" spc="0" normalizeH="0" baseline="0" noProof="0" dirty="0">
                <a:ln>
                  <a:noFill/>
                </a:ln>
                <a:solidFill>
                  <a:srgbClr val="002776"/>
                </a:solidFill>
                <a:effectLst/>
                <a:uLnTx/>
                <a:uFillTx/>
              </a:endParaRPr>
            </a:p>
          </p:txBody>
        </p:sp>
      </p:grpSp>
      <p:grpSp>
        <p:nvGrpSpPr>
          <p:cNvPr id="10" name="Group 9"/>
          <p:cNvGrpSpPr/>
          <p:nvPr/>
        </p:nvGrpSpPr>
        <p:grpSpPr>
          <a:xfrm>
            <a:off x="1151628" y="3381499"/>
            <a:ext cx="460375" cy="604653"/>
            <a:chOff x="190566" y="1744133"/>
            <a:chExt cx="460375" cy="604653"/>
          </a:xfrm>
        </p:grpSpPr>
        <p:sp>
          <p:nvSpPr>
            <p:cNvPr id="11" name="TextBox 10"/>
            <p:cNvSpPr txBox="1">
              <a:spLocks/>
            </p:cNvSpPr>
            <p:nvPr/>
          </p:nvSpPr>
          <p:spPr>
            <a:xfrm>
              <a:off x="190566" y="2225675"/>
              <a:ext cx="460375"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Fax</a:t>
              </a:r>
              <a:endParaRPr kumimoji="0" lang="en-US" sz="800" b="1" i="0" u="none" strike="noStrike" kern="0" cap="none" spc="0" normalizeH="0" baseline="0" noProof="0" dirty="0">
                <a:ln>
                  <a:noFill/>
                </a:ln>
                <a:solidFill>
                  <a:srgbClr val="002776"/>
                </a:solidFill>
                <a:effectLst/>
                <a:uLnTx/>
                <a:uFillTx/>
              </a:endParaRPr>
            </a:p>
          </p:txBody>
        </p:sp>
        <p:pic>
          <p:nvPicPr>
            <p:cNvPr id="12" name="Picture 2" descr="C:\Users\huppala\Documents\ICons\Iconography_NEW\fax 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020" y="1744133"/>
              <a:ext cx="423466" cy="4614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151628" y="5250517"/>
            <a:ext cx="602133" cy="513002"/>
            <a:chOff x="190566" y="3092450"/>
            <a:chExt cx="602133" cy="513002"/>
          </a:xfrm>
        </p:grpSpPr>
        <p:sp>
          <p:nvSpPr>
            <p:cNvPr id="14" name="TextBox 13"/>
            <p:cNvSpPr txBox="1">
              <a:spLocks/>
            </p:cNvSpPr>
            <p:nvPr/>
          </p:nvSpPr>
          <p:spPr>
            <a:xfrm>
              <a:off x="190566" y="3482341"/>
              <a:ext cx="602133"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Walk-in</a:t>
              </a:r>
              <a:endParaRPr kumimoji="0" lang="en-US" sz="800" b="1" i="0" u="none" strike="noStrike" kern="0" cap="none" spc="0" normalizeH="0" baseline="0" noProof="0" dirty="0">
                <a:ln>
                  <a:noFill/>
                </a:ln>
                <a:solidFill>
                  <a:srgbClr val="002776"/>
                </a:solidFill>
                <a:effectLst/>
                <a:uLnTx/>
                <a:uFillTx/>
              </a:endParaRPr>
            </a:p>
          </p:txBody>
        </p:sp>
        <p:pic>
          <p:nvPicPr>
            <p:cNvPr id="15" name="Picture 4" descr="C:\Users\huppala\Documents\ICons\ICONS\Client walk-in with documents_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603" y="3092450"/>
              <a:ext cx="518058" cy="36062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Arrow Connector 10"/>
          <p:cNvCxnSpPr>
            <a:stCxn id="12" idx="3"/>
          </p:cNvCxnSpPr>
          <p:nvPr/>
        </p:nvCxnSpPr>
        <p:spPr>
          <a:xfrm>
            <a:off x="1593548" y="3612216"/>
            <a:ext cx="581889" cy="883599"/>
          </a:xfrm>
          <a:prstGeom prst="bentConnector3">
            <a:avLst>
              <a:gd name="adj1" fmla="val 50000"/>
            </a:avLst>
          </a:prstGeom>
          <a:noFill/>
          <a:ln w="9525" cap="flat" cmpd="sng" algn="ctr">
            <a:solidFill>
              <a:srgbClr val="002776"/>
            </a:solidFill>
            <a:prstDash val="solid"/>
            <a:headEnd type="none" w="med" len="med"/>
            <a:tailEnd type="triangle" w="med" len="med"/>
          </a:ln>
          <a:effectLst/>
        </p:spPr>
      </p:cxnSp>
      <p:cxnSp>
        <p:nvCxnSpPr>
          <p:cNvPr id="17" name="Straight Arrow Connector 16"/>
          <p:cNvCxnSpPr>
            <a:stCxn id="39" idx="3"/>
          </p:cNvCxnSpPr>
          <p:nvPr/>
        </p:nvCxnSpPr>
        <p:spPr>
          <a:xfrm>
            <a:off x="1578518" y="4483990"/>
            <a:ext cx="596919" cy="11825"/>
          </a:xfrm>
          <a:prstGeom prst="straightConnector1">
            <a:avLst/>
          </a:prstGeom>
          <a:noFill/>
          <a:ln w="9525" cap="flat" cmpd="sng" algn="ctr">
            <a:solidFill>
              <a:srgbClr val="002776"/>
            </a:solidFill>
            <a:prstDash val="solid"/>
            <a:headEnd type="none" w="med" len="med"/>
            <a:tailEnd type="triangle" w="med" len="med"/>
          </a:ln>
          <a:effectLst/>
        </p:spPr>
      </p:cxnSp>
      <p:cxnSp>
        <p:nvCxnSpPr>
          <p:cNvPr id="18" name="Straight Arrow Connector 31"/>
          <p:cNvCxnSpPr>
            <a:stCxn id="15" idx="3"/>
          </p:cNvCxnSpPr>
          <p:nvPr/>
        </p:nvCxnSpPr>
        <p:spPr>
          <a:xfrm flipV="1">
            <a:off x="1711723" y="4495815"/>
            <a:ext cx="463714" cy="935016"/>
          </a:xfrm>
          <a:prstGeom prst="bentConnector3">
            <a:avLst>
              <a:gd name="adj1" fmla="val 37219"/>
            </a:avLst>
          </a:prstGeom>
          <a:noFill/>
          <a:ln w="9525" cap="flat" cmpd="sng" algn="ctr">
            <a:solidFill>
              <a:srgbClr val="002776"/>
            </a:solidFill>
            <a:prstDash val="solid"/>
            <a:headEnd type="none" w="med" len="med"/>
            <a:tailEnd type="triangle" w="med" len="med"/>
          </a:ln>
          <a:effectLst/>
        </p:spPr>
      </p:cxnSp>
      <p:cxnSp>
        <p:nvCxnSpPr>
          <p:cNvPr id="19" name="Straight Arrow Connector 42"/>
          <p:cNvCxnSpPr>
            <a:stCxn id="52" idx="2"/>
            <a:endCxn id="57" idx="2"/>
          </p:cNvCxnSpPr>
          <p:nvPr/>
        </p:nvCxnSpPr>
        <p:spPr>
          <a:xfrm rot="5400000" flipH="1" flipV="1">
            <a:off x="2304329" y="3306568"/>
            <a:ext cx="1460426" cy="1159005"/>
          </a:xfrm>
          <a:prstGeom prst="bentConnector3">
            <a:avLst>
              <a:gd name="adj1" fmla="val -15653"/>
            </a:avLst>
          </a:prstGeom>
          <a:noFill/>
          <a:ln w="9525" cap="flat" cmpd="sng" algn="ctr">
            <a:solidFill>
              <a:srgbClr val="002776"/>
            </a:solidFill>
            <a:prstDash val="solid"/>
            <a:headEnd type="none" w="med" len="med"/>
            <a:tailEnd type="triangle" w="med" len="med"/>
          </a:ln>
          <a:effectLst/>
        </p:spPr>
      </p:cxnSp>
      <p:sp>
        <p:nvSpPr>
          <p:cNvPr id="20" name="TextBox 19"/>
          <p:cNvSpPr txBox="1"/>
          <p:nvPr/>
        </p:nvSpPr>
        <p:spPr>
          <a:xfrm>
            <a:off x="2532650" y="4866760"/>
            <a:ext cx="1033140"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UPS</a:t>
            </a:r>
            <a:r>
              <a:rPr lang="en-US" sz="800" kern="0" dirty="0">
                <a:solidFill>
                  <a:srgbClr val="002776"/>
                </a:solidFill>
              </a:rPr>
              <a:t> </a:t>
            </a:r>
            <a:r>
              <a:rPr lang="en-US" sz="800" kern="0" dirty="0" smtClean="0">
                <a:solidFill>
                  <a:srgbClr val="002776"/>
                </a:solidFill>
              </a:rPr>
              <a:t>- </a:t>
            </a:r>
            <a:r>
              <a:rPr kumimoji="0" lang="en-US" sz="800" b="0" i="0" u="none" strike="noStrike" kern="0" cap="none" spc="0" normalizeH="0" baseline="0" noProof="0" dirty="0" smtClean="0">
                <a:ln>
                  <a:noFill/>
                </a:ln>
                <a:solidFill>
                  <a:srgbClr val="002776"/>
                </a:solidFill>
                <a:effectLst/>
                <a:uLnTx/>
                <a:uFillTx/>
              </a:rPr>
              <a:t>1 Business Day</a:t>
            </a:r>
            <a:endParaRPr kumimoji="0" lang="en-US" sz="800" b="0" i="0" u="none" strike="noStrike" kern="0" cap="none" spc="0" normalizeH="0" baseline="0" noProof="0" dirty="0">
              <a:ln>
                <a:noFill/>
              </a:ln>
              <a:solidFill>
                <a:srgbClr val="002776"/>
              </a:solidFill>
              <a:effectLst/>
              <a:uLnTx/>
              <a:uFillTx/>
            </a:endParaRPr>
          </a:p>
        </p:txBody>
      </p:sp>
      <p:cxnSp>
        <p:nvCxnSpPr>
          <p:cNvPr id="21" name="Straight Arrow Connector 42"/>
          <p:cNvCxnSpPr>
            <a:stCxn id="47" idx="3"/>
            <a:endCxn id="57" idx="0"/>
          </p:cNvCxnSpPr>
          <p:nvPr/>
        </p:nvCxnSpPr>
        <p:spPr>
          <a:xfrm>
            <a:off x="2956200" y="1428600"/>
            <a:ext cx="657845" cy="1507466"/>
          </a:xfrm>
          <a:prstGeom prst="bentConnector2">
            <a:avLst/>
          </a:prstGeom>
          <a:noFill/>
          <a:ln w="9525" cap="flat" cmpd="sng" algn="ctr">
            <a:solidFill>
              <a:srgbClr val="002776"/>
            </a:solidFill>
            <a:prstDash val="solid"/>
            <a:headEnd type="triangle" w="med" len="med"/>
            <a:tailEnd type="triangle" w="med" len="med"/>
          </a:ln>
          <a:effectLst/>
        </p:spPr>
      </p:cxnSp>
      <p:sp>
        <p:nvSpPr>
          <p:cNvPr id="22" name="TextBox 21"/>
          <p:cNvSpPr txBox="1"/>
          <p:nvPr/>
        </p:nvSpPr>
        <p:spPr>
          <a:xfrm>
            <a:off x="3073807" y="1298448"/>
            <a:ext cx="1079551"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Daily Pick-up</a:t>
            </a:r>
            <a:endParaRPr kumimoji="0" lang="en-US" sz="800" b="0" i="0" u="none" strike="noStrike" kern="0" cap="none" spc="0" normalizeH="0" baseline="0" noProof="0" dirty="0">
              <a:ln>
                <a:noFill/>
              </a:ln>
              <a:solidFill>
                <a:srgbClr val="002776"/>
              </a:solidFill>
              <a:effectLst/>
              <a:uLnTx/>
              <a:uFillTx/>
            </a:endParaRPr>
          </a:p>
        </p:txBody>
      </p:sp>
      <p:grpSp>
        <p:nvGrpSpPr>
          <p:cNvPr id="23" name="Group 22"/>
          <p:cNvGrpSpPr/>
          <p:nvPr/>
        </p:nvGrpSpPr>
        <p:grpSpPr>
          <a:xfrm>
            <a:off x="4436270" y="3570423"/>
            <a:ext cx="602083" cy="746445"/>
            <a:chOff x="4357257" y="359319"/>
            <a:chExt cx="602083" cy="746445"/>
          </a:xfrm>
        </p:grpSpPr>
        <p:pic>
          <p:nvPicPr>
            <p:cNvPr id="24" name="Picture 22" descr="C:\Users\huppala\Documents\ICons\Iconography_NEW\fax 01_5.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8111" y="359319"/>
              <a:ext cx="460375" cy="50165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357257" y="859543"/>
              <a:ext cx="602083"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Expedited</a:t>
              </a:r>
              <a:br>
                <a:rPr kumimoji="0" lang="en-US" sz="800" b="1" i="0" u="none" strike="noStrike" kern="0" cap="none" spc="0" normalizeH="0" baseline="0" noProof="0" dirty="0" smtClean="0">
                  <a:ln>
                    <a:noFill/>
                  </a:ln>
                  <a:solidFill>
                    <a:srgbClr val="002776"/>
                  </a:solidFill>
                  <a:effectLst/>
                  <a:uLnTx/>
                  <a:uFillTx/>
                </a:rPr>
              </a:br>
              <a:r>
                <a:rPr kumimoji="0" lang="en-US" sz="800" b="1" i="0" u="none" strike="noStrike" kern="0" cap="none" spc="0" normalizeH="0" baseline="0" noProof="0" dirty="0" smtClean="0">
                  <a:ln>
                    <a:noFill/>
                  </a:ln>
                  <a:solidFill>
                    <a:srgbClr val="002776"/>
                  </a:solidFill>
                  <a:effectLst/>
                  <a:uLnTx/>
                  <a:uFillTx/>
                </a:rPr>
                <a:t>Fax</a:t>
              </a:r>
              <a:endParaRPr kumimoji="0" lang="en-US" sz="800" b="1" i="0" u="none" strike="noStrike" kern="0" cap="none" spc="0" normalizeH="0" baseline="0" noProof="0" dirty="0">
                <a:ln>
                  <a:noFill/>
                </a:ln>
                <a:solidFill>
                  <a:srgbClr val="002776"/>
                </a:solidFill>
                <a:effectLst/>
                <a:uLnTx/>
                <a:uFillTx/>
              </a:endParaRPr>
            </a:p>
          </p:txBody>
        </p:sp>
      </p:grpSp>
      <p:cxnSp>
        <p:nvCxnSpPr>
          <p:cNvPr id="26" name="Straight Arrow Connector 42"/>
          <p:cNvCxnSpPr>
            <a:stCxn id="24" idx="0"/>
            <a:endCxn id="59" idx="2"/>
          </p:cNvCxnSpPr>
          <p:nvPr/>
        </p:nvCxnSpPr>
        <p:spPr>
          <a:xfrm rot="16200000" flipV="1">
            <a:off x="4528920" y="3362031"/>
            <a:ext cx="414565" cy="2220"/>
          </a:xfrm>
          <a:prstGeom prst="bentConnector3">
            <a:avLst>
              <a:gd name="adj1" fmla="val 50000"/>
            </a:avLst>
          </a:prstGeom>
          <a:noFill/>
          <a:ln w="9525" cap="flat" cmpd="sng" algn="ctr">
            <a:solidFill>
              <a:srgbClr val="002776"/>
            </a:solidFill>
            <a:prstDash val="solid"/>
            <a:headEnd type="none" w="med" len="med"/>
            <a:tailEnd type="triangle" w="med" len="med"/>
          </a:ln>
          <a:effectLst/>
        </p:spPr>
      </p:cxnSp>
      <p:grpSp>
        <p:nvGrpSpPr>
          <p:cNvPr id="27" name="Group 26"/>
          <p:cNvGrpSpPr/>
          <p:nvPr/>
        </p:nvGrpSpPr>
        <p:grpSpPr>
          <a:xfrm>
            <a:off x="4738478" y="2111141"/>
            <a:ext cx="2484587" cy="619703"/>
            <a:chOff x="3374605" y="1380331"/>
            <a:chExt cx="2484587" cy="619703"/>
          </a:xfrm>
        </p:grpSpPr>
        <p:grpSp>
          <p:nvGrpSpPr>
            <p:cNvPr id="28" name="Group 27"/>
            <p:cNvGrpSpPr/>
            <p:nvPr/>
          </p:nvGrpSpPr>
          <p:grpSpPr>
            <a:xfrm>
              <a:off x="3374605" y="1505743"/>
              <a:ext cx="2484587" cy="271463"/>
              <a:chOff x="3812272" y="1615757"/>
              <a:chExt cx="1051963" cy="271463"/>
            </a:xfrm>
          </p:grpSpPr>
          <p:cxnSp>
            <p:nvCxnSpPr>
              <p:cNvPr id="31" name="Straight Arrow Connector 42"/>
              <p:cNvCxnSpPr/>
              <p:nvPr/>
            </p:nvCxnSpPr>
            <p:spPr>
              <a:xfrm flipH="1">
                <a:off x="3812272" y="1615757"/>
                <a:ext cx="1050028" cy="0"/>
              </a:xfrm>
              <a:prstGeom prst="straightConnector1">
                <a:avLst/>
              </a:prstGeom>
              <a:noFill/>
              <a:ln w="9525" cap="flat" cmpd="sng" algn="ctr">
                <a:solidFill>
                  <a:srgbClr val="002776"/>
                </a:solidFill>
                <a:prstDash val="dash"/>
                <a:headEnd type="none" w="med" len="med"/>
                <a:tailEnd type="none" w="med" len="med"/>
              </a:ln>
              <a:effectLst/>
            </p:spPr>
          </p:cxnSp>
          <p:cxnSp>
            <p:nvCxnSpPr>
              <p:cNvPr id="32" name="Straight Arrow Connector 42"/>
              <p:cNvCxnSpPr/>
              <p:nvPr/>
            </p:nvCxnSpPr>
            <p:spPr>
              <a:xfrm flipH="1">
                <a:off x="3812272" y="1887220"/>
                <a:ext cx="1051963" cy="0"/>
              </a:xfrm>
              <a:prstGeom prst="straightConnector1">
                <a:avLst/>
              </a:prstGeom>
              <a:noFill/>
              <a:ln w="9525" cap="flat" cmpd="sng" algn="ctr">
                <a:solidFill>
                  <a:srgbClr val="002776"/>
                </a:solidFill>
                <a:prstDash val="dash"/>
                <a:headEnd type="none" w="med" len="med"/>
                <a:tailEnd type="none" w="med" len="med"/>
              </a:ln>
              <a:effectLst/>
            </p:spPr>
          </p:cxnSp>
        </p:grpSp>
        <p:sp>
          <p:nvSpPr>
            <p:cNvPr id="29" name="TextBox 28"/>
            <p:cNvSpPr txBox="1"/>
            <p:nvPr/>
          </p:nvSpPr>
          <p:spPr>
            <a:xfrm>
              <a:off x="4513514" y="1380331"/>
              <a:ext cx="1148576"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Expedited Fax: 2hr SLA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002776"/>
                  </a:solidFill>
                  <a:effectLst/>
                  <a:uLnTx/>
                  <a:uFillTx/>
                </a:rPr>
                <a:t>Transmission Every 2hrs.</a:t>
              </a:r>
              <a:endParaRPr kumimoji="0" lang="en-US" sz="600" b="0" i="0" u="none" strike="noStrike" kern="0" cap="none" spc="0" normalizeH="0" baseline="0" noProof="0" dirty="0">
                <a:ln>
                  <a:noFill/>
                </a:ln>
                <a:solidFill>
                  <a:srgbClr val="002776"/>
                </a:solidFill>
                <a:effectLst/>
                <a:uLnTx/>
                <a:uFillTx/>
              </a:endParaRPr>
            </a:p>
          </p:txBody>
        </p:sp>
        <p:sp>
          <p:nvSpPr>
            <p:cNvPr id="30" name="TextBox 29"/>
            <p:cNvSpPr txBox="1"/>
            <p:nvPr/>
          </p:nvSpPr>
          <p:spPr>
            <a:xfrm>
              <a:off x="4528283" y="1784590"/>
              <a:ext cx="1148576"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All Other Docs: 24hr SLA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002776"/>
                  </a:solidFill>
                  <a:effectLst/>
                  <a:uLnTx/>
                  <a:uFillTx/>
                </a:rPr>
                <a:t>Transmission Every 2hrs.</a:t>
              </a:r>
              <a:endParaRPr kumimoji="0" lang="en-US" sz="600" b="0" i="0" u="none" strike="noStrike" kern="0" cap="none" spc="0" normalizeH="0" baseline="0" noProof="0" dirty="0">
                <a:ln>
                  <a:noFill/>
                </a:ln>
                <a:solidFill>
                  <a:srgbClr val="002776"/>
                </a:solidFill>
                <a:effectLst/>
                <a:uLnTx/>
                <a:uFillTx/>
              </a:endParaRPr>
            </a:p>
          </p:txBody>
        </p:sp>
      </p:grpSp>
      <p:cxnSp>
        <p:nvCxnSpPr>
          <p:cNvPr id="33" name="Straight Arrow Connector 42"/>
          <p:cNvCxnSpPr>
            <a:stCxn id="9" idx="2"/>
            <a:endCxn id="50" idx="0"/>
          </p:cNvCxnSpPr>
          <p:nvPr/>
        </p:nvCxnSpPr>
        <p:spPr>
          <a:xfrm>
            <a:off x="7507494" y="2848478"/>
            <a:ext cx="4317" cy="1329024"/>
          </a:xfrm>
          <a:prstGeom prst="straightConnector1">
            <a:avLst/>
          </a:prstGeom>
          <a:noFill/>
          <a:ln w="9525" cap="flat" cmpd="sng" algn="ctr">
            <a:solidFill>
              <a:srgbClr val="002776"/>
            </a:solidFill>
            <a:prstDash val="solid"/>
            <a:headEnd type="none" w="med" len="med"/>
            <a:tailEnd type="triangle" w="med" len="med"/>
          </a:ln>
          <a:effectLst/>
        </p:spPr>
      </p:cxnSp>
      <p:sp>
        <p:nvSpPr>
          <p:cNvPr id="34" name="TextBox 33"/>
          <p:cNvSpPr txBox="1"/>
          <p:nvPr/>
        </p:nvSpPr>
        <p:spPr>
          <a:xfrm>
            <a:off x="7591481" y="2971192"/>
            <a:ext cx="371897" cy="24622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Batch</a:t>
            </a:r>
            <a:br>
              <a:rPr kumimoji="0" lang="en-US" sz="800" b="0" i="0" u="none" strike="noStrike" kern="0" cap="none" spc="0" normalizeH="0" baseline="0" noProof="0" dirty="0" smtClean="0">
                <a:ln>
                  <a:noFill/>
                </a:ln>
                <a:solidFill>
                  <a:srgbClr val="002776"/>
                </a:solidFill>
                <a:effectLst/>
                <a:uLnTx/>
                <a:uFillTx/>
              </a:rPr>
            </a:br>
            <a:r>
              <a:rPr kumimoji="0" lang="en-US" sz="800" b="0" i="0" u="none" strike="noStrike" kern="0" cap="none" spc="0" normalizeH="0" baseline="0" noProof="0" dirty="0" smtClean="0">
                <a:ln>
                  <a:noFill/>
                </a:ln>
                <a:solidFill>
                  <a:srgbClr val="002776"/>
                </a:solidFill>
                <a:effectLst/>
                <a:uLnTx/>
                <a:uFillTx/>
              </a:rPr>
              <a:t>Process</a:t>
            </a:r>
            <a:endParaRPr kumimoji="0" lang="en-US" sz="800" b="0" i="0" u="none" strike="noStrike" kern="0" cap="none" spc="0" normalizeH="0" baseline="0" noProof="0" dirty="0">
              <a:ln>
                <a:noFill/>
              </a:ln>
              <a:solidFill>
                <a:srgbClr val="002776"/>
              </a:solidFill>
              <a:effectLst/>
              <a:uLnTx/>
              <a:uFillTx/>
            </a:endParaRPr>
          </a:p>
        </p:txBody>
      </p:sp>
      <p:sp>
        <p:nvSpPr>
          <p:cNvPr id="35" name="TextBox 34"/>
          <p:cNvSpPr txBox="1"/>
          <p:nvPr/>
        </p:nvSpPr>
        <p:spPr>
          <a:xfrm>
            <a:off x="6630057" y="2971192"/>
            <a:ext cx="593011" cy="369332"/>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4AM – 6AM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12PM – 1PM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5PM – 8PM</a:t>
            </a:r>
            <a:endParaRPr kumimoji="0" lang="en-US" sz="800" b="0" i="0" u="none" strike="noStrike" kern="0" cap="none" spc="0" normalizeH="0" baseline="0" noProof="0" dirty="0">
              <a:ln>
                <a:noFill/>
              </a:ln>
              <a:solidFill>
                <a:srgbClr val="002776"/>
              </a:solidFill>
              <a:effectLst/>
              <a:uLnTx/>
              <a:uFillTx/>
            </a:endParaRPr>
          </a:p>
        </p:txBody>
      </p:sp>
      <p:sp>
        <p:nvSpPr>
          <p:cNvPr id="36" name="Right Brace 35"/>
          <p:cNvSpPr/>
          <p:nvPr/>
        </p:nvSpPr>
        <p:spPr>
          <a:xfrm>
            <a:off x="7259987" y="2971192"/>
            <a:ext cx="204494" cy="362802"/>
          </a:xfrm>
          <a:prstGeom prst="rightBrace">
            <a:avLst/>
          </a:prstGeom>
          <a:noFill/>
          <a:ln w="9525" cap="flat" cmpd="sng" algn="ctr">
            <a:solidFill>
              <a:srgbClr val="002776">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Arial"/>
              <a:ea typeface="+mn-ea"/>
              <a:cs typeface="+mn-cs"/>
            </a:endParaRPr>
          </a:p>
        </p:txBody>
      </p:sp>
      <p:grpSp>
        <p:nvGrpSpPr>
          <p:cNvPr id="37" name="Group 36"/>
          <p:cNvGrpSpPr/>
          <p:nvPr/>
        </p:nvGrpSpPr>
        <p:grpSpPr>
          <a:xfrm>
            <a:off x="1151628" y="4308599"/>
            <a:ext cx="460375" cy="509018"/>
            <a:chOff x="-393634" y="2368550"/>
            <a:chExt cx="460375" cy="509018"/>
          </a:xfrm>
        </p:grpSpPr>
        <p:sp>
          <p:nvSpPr>
            <p:cNvPr id="38" name="TextBox 37"/>
            <p:cNvSpPr txBox="1">
              <a:spLocks/>
            </p:cNvSpPr>
            <p:nvPr/>
          </p:nvSpPr>
          <p:spPr>
            <a:xfrm>
              <a:off x="-393634" y="2754457"/>
              <a:ext cx="460375"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Mail</a:t>
              </a:r>
              <a:endParaRPr kumimoji="0" lang="en-US" sz="800" b="1" i="0" u="none" strike="noStrike" kern="0" cap="none" spc="0" normalizeH="0" baseline="0" noProof="0" dirty="0">
                <a:ln>
                  <a:noFill/>
                </a:ln>
                <a:solidFill>
                  <a:srgbClr val="002776"/>
                </a:solidFill>
                <a:effectLst/>
                <a:uLnTx/>
                <a:uFillTx/>
              </a:endParaRPr>
            </a:p>
          </p:txBody>
        </p:sp>
        <p:pic>
          <p:nvPicPr>
            <p:cNvPr id="39" name="Picture 38" descr="email 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149" y="2368550"/>
              <a:ext cx="393405" cy="350781"/>
            </a:xfrm>
            <a:prstGeom prst="rect">
              <a:avLst/>
            </a:prstGeom>
          </p:spPr>
        </p:pic>
      </p:grpSp>
      <p:grpSp>
        <p:nvGrpSpPr>
          <p:cNvPr id="40" name="Group 39"/>
          <p:cNvGrpSpPr/>
          <p:nvPr/>
        </p:nvGrpSpPr>
        <p:grpSpPr>
          <a:xfrm>
            <a:off x="4007436" y="2070659"/>
            <a:ext cx="849190" cy="758112"/>
            <a:chOff x="2643563" y="1339849"/>
            <a:chExt cx="849190" cy="758112"/>
          </a:xfrm>
        </p:grpSpPr>
        <p:sp>
          <p:nvSpPr>
            <p:cNvPr id="41" name="TextBox 40"/>
            <p:cNvSpPr txBox="1">
              <a:spLocks/>
            </p:cNvSpPr>
            <p:nvPr/>
          </p:nvSpPr>
          <p:spPr>
            <a:xfrm>
              <a:off x="2643563" y="1974850"/>
              <a:ext cx="849190"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Scan Optics</a:t>
              </a:r>
              <a:endParaRPr kumimoji="0" lang="en-US" sz="800" b="1" i="0" u="none" strike="noStrike" kern="0" cap="none" spc="0" normalizeH="0" baseline="0" noProof="0" dirty="0">
                <a:ln>
                  <a:noFill/>
                </a:ln>
                <a:solidFill>
                  <a:srgbClr val="002776"/>
                </a:solidFill>
                <a:effectLst/>
                <a:uLnTx/>
                <a:uFillTx/>
              </a:endParaRPr>
            </a:p>
          </p:txBody>
        </p:sp>
        <p:pic>
          <p:nvPicPr>
            <p:cNvPr id="42" name="Picture 41" descr="building 03.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4945" y="1339849"/>
              <a:ext cx="602102" cy="643389"/>
            </a:xfrm>
            <a:prstGeom prst="rect">
              <a:avLst/>
            </a:prstGeom>
          </p:spPr>
        </p:pic>
      </p:grpSp>
      <p:grpSp>
        <p:nvGrpSpPr>
          <p:cNvPr id="43" name="Group 42"/>
          <p:cNvGrpSpPr/>
          <p:nvPr/>
        </p:nvGrpSpPr>
        <p:grpSpPr>
          <a:xfrm>
            <a:off x="1033673" y="1245411"/>
            <a:ext cx="695956" cy="459740"/>
            <a:chOff x="50800" y="730501"/>
            <a:chExt cx="695956" cy="459740"/>
          </a:xfrm>
        </p:grpSpPr>
        <p:sp>
          <p:nvSpPr>
            <p:cNvPr id="44" name="TextBox 43"/>
            <p:cNvSpPr txBox="1">
              <a:spLocks/>
            </p:cNvSpPr>
            <p:nvPr/>
          </p:nvSpPr>
          <p:spPr>
            <a:xfrm>
              <a:off x="50800" y="944020"/>
              <a:ext cx="695956"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Central PO </a:t>
              </a:r>
              <a:br>
                <a:rPr kumimoji="0" lang="en-US" sz="800" b="1" i="0" u="none" strike="noStrike" kern="0" cap="none" spc="0" normalizeH="0" baseline="0" noProof="0" dirty="0" smtClean="0">
                  <a:ln>
                    <a:noFill/>
                  </a:ln>
                  <a:solidFill>
                    <a:srgbClr val="002776"/>
                  </a:solidFill>
                  <a:effectLst/>
                  <a:uLnTx/>
                  <a:uFillTx/>
                </a:rPr>
              </a:br>
              <a:r>
                <a:rPr kumimoji="0" lang="en-US" sz="800" b="1" i="0" u="none" strike="noStrike" kern="0" cap="none" spc="0" normalizeH="0" baseline="0" noProof="0" dirty="0" smtClean="0">
                  <a:ln>
                    <a:noFill/>
                  </a:ln>
                  <a:solidFill>
                    <a:srgbClr val="002776"/>
                  </a:solidFill>
                  <a:effectLst/>
                  <a:uLnTx/>
                  <a:uFillTx/>
                </a:rPr>
                <a:t>Box Mail</a:t>
              </a:r>
              <a:endParaRPr kumimoji="0" lang="en-US" sz="800" b="1" i="0" u="none" strike="noStrike" kern="0" cap="none" spc="0" normalizeH="0" baseline="0" noProof="0" dirty="0">
                <a:ln>
                  <a:noFill/>
                </a:ln>
                <a:solidFill>
                  <a:srgbClr val="002776"/>
                </a:solidFill>
                <a:effectLst/>
                <a:uLnTx/>
                <a:uFillTx/>
              </a:endParaRPr>
            </a:p>
          </p:txBody>
        </p:sp>
        <p:pic>
          <p:nvPicPr>
            <p:cNvPr id="45" name="Picture 5" descr="C:\Users\huppala\Documents\ICons\ICONS\Mail clerk.png"/>
            <p:cNvPicPr>
              <a:picLocks noChangeArrowheads="1"/>
            </p:cNvPicPr>
            <p:nvPr/>
          </p:nvPicPr>
          <p:blipFill rotWithShape="1">
            <a:blip r:embed="rId8" cstate="print">
              <a:extLst>
                <a:ext uri="{28A0092B-C50C-407E-A947-70E740481C1C}">
                  <a14:useLocalDpi xmlns:a14="http://schemas.microsoft.com/office/drawing/2010/main" val="0"/>
                </a:ext>
              </a:extLst>
            </a:blip>
            <a:srcRect l="6804" t="22641" r="45491" b="60958"/>
            <a:stretch/>
          </p:blipFill>
          <p:spPr bwMode="auto">
            <a:xfrm>
              <a:off x="50800" y="730501"/>
              <a:ext cx="695956" cy="213519"/>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26" descr="C:\Users\huppala\Documents\ICons\ICONS\County assistance office_1.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59173" y="3653071"/>
            <a:ext cx="752734" cy="5518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building 05.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7248" y="1211923"/>
            <a:ext cx="758952" cy="433354"/>
          </a:xfrm>
          <a:prstGeom prst="rect">
            <a:avLst/>
          </a:prstGeom>
        </p:spPr>
      </p:pic>
      <p:sp>
        <p:nvSpPr>
          <p:cNvPr id="48" name="TextBox 47"/>
          <p:cNvSpPr txBox="1"/>
          <p:nvPr/>
        </p:nvSpPr>
        <p:spPr>
          <a:xfrm>
            <a:off x="246273" y="2394510"/>
            <a:ext cx="0" cy="138499"/>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srgbClr val="002776"/>
              </a:solidFill>
              <a:effectLst/>
              <a:uLnTx/>
              <a:uFillTx/>
            </a:endParaRPr>
          </a:p>
        </p:txBody>
      </p:sp>
      <p:cxnSp>
        <p:nvCxnSpPr>
          <p:cNvPr id="49" name="Straight Arrow Connector 48"/>
          <p:cNvCxnSpPr>
            <a:endCxn id="47" idx="1"/>
          </p:cNvCxnSpPr>
          <p:nvPr/>
        </p:nvCxnSpPr>
        <p:spPr>
          <a:xfrm>
            <a:off x="1652798" y="1428600"/>
            <a:ext cx="544450" cy="0"/>
          </a:xfrm>
          <a:prstGeom prst="straightConnector1">
            <a:avLst/>
          </a:prstGeom>
          <a:noFill/>
          <a:ln w="9525" cap="flat" cmpd="sng" algn="ctr">
            <a:solidFill>
              <a:srgbClr val="002776"/>
            </a:solidFill>
            <a:prstDash val="solid"/>
            <a:headEnd type="none" w="med" len="med"/>
            <a:tailEnd type="triangle" w="med" len="med"/>
          </a:ln>
          <a:effectLst/>
        </p:spPr>
      </p:cxnSp>
      <p:pic>
        <p:nvPicPr>
          <p:cNvPr id="50" name="Picture 49" descr="C:\Users\jschneidman\Documents\CT\Logo\DSS_Logo_Bold_Blue.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57068" y="4177502"/>
            <a:ext cx="909485" cy="67699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973032" y="4864026"/>
            <a:ext cx="1079551"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ConneCT WP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Work Items Created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or Appended</a:t>
            </a:r>
            <a:endParaRPr kumimoji="0" lang="en-US" sz="800" b="0" i="0" u="none" strike="noStrike" kern="0" cap="none" spc="0" normalizeH="0" baseline="0" noProof="0" dirty="0">
              <a:ln>
                <a:noFill/>
              </a:ln>
              <a:solidFill>
                <a:srgbClr val="002776"/>
              </a:solidFill>
              <a:effectLst/>
              <a:uLnTx/>
              <a:uFillTx/>
            </a:endParaRPr>
          </a:p>
        </p:txBody>
      </p:sp>
      <p:sp>
        <p:nvSpPr>
          <p:cNvPr id="52" name="Rectangle 51"/>
          <p:cNvSpPr/>
          <p:nvPr/>
        </p:nvSpPr>
        <p:spPr bwMode="auto">
          <a:xfrm>
            <a:off x="2175437" y="4396492"/>
            <a:ext cx="559206" cy="219792"/>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800" dirty="0" smtClean="0">
                <a:solidFill>
                  <a:schemeClr val="bg2"/>
                </a:solidFill>
              </a:rPr>
              <a:t>Mail-Room</a:t>
            </a:r>
            <a:endParaRPr kumimoji="0" lang="en-US" sz="800" b="0" i="0" u="none" strike="noStrike" cap="none" normalizeH="0" baseline="0" dirty="0" smtClean="0">
              <a:ln>
                <a:noFill/>
              </a:ln>
              <a:solidFill>
                <a:schemeClr val="bg2"/>
              </a:solidFill>
              <a:effectLst/>
            </a:endParaRPr>
          </a:p>
        </p:txBody>
      </p:sp>
      <p:sp>
        <p:nvSpPr>
          <p:cNvPr id="53" name="Rectangle 52"/>
          <p:cNvSpPr/>
          <p:nvPr/>
        </p:nvSpPr>
        <p:spPr bwMode="auto">
          <a:xfrm>
            <a:off x="2735540" y="4396492"/>
            <a:ext cx="559206" cy="219792"/>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800" dirty="0" smtClean="0">
                <a:solidFill>
                  <a:schemeClr val="bg2"/>
                </a:solidFill>
              </a:rPr>
              <a:t>Workers</a:t>
            </a:r>
            <a:endParaRPr kumimoji="0" lang="en-US" sz="800" b="0" i="0" u="none" strike="noStrike" cap="none" normalizeH="0" baseline="0" dirty="0" smtClean="0">
              <a:ln>
                <a:noFill/>
              </a:ln>
              <a:solidFill>
                <a:schemeClr val="bg2"/>
              </a:solidFill>
              <a:effectLst/>
            </a:endParaRPr>
          </a:p>
        </p:txBody>
      </p:sp>
      <p:sp>
        <p:nvSpPr>
          <p:cNvPr id="54" name="Rectangle 53"/>
          <p:cNvSpPr/>
          <p:nvPr/>
        </p:nvSpPr>
        <p:spPr bwMode="auto">
          <a:xfrm>
            <a:off x="2035323" y="3590316"/>
            <a:ext cx="1412727" cy="1159409"/>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smtClean="0">
              <a:ln>
                <a:noFill/>
              </a:ln>
              <a:solidFill>
                <a:schemeClr val="tx1"/>
              </a:solidFill>
              <a:effectLst/>
              <a:latin typeface="Arial" charset="0"/>
            </a:endParaRPr>
          </a:p>
        </p:txBody>
      </p:sp>
      <p:cxnSp>
        <p:nvCxnSpPr>
          <p:cNvPr id="55" name="Straight Arrow Connector 42"/>
          <p:cNvCxnSpPr>
            <a:endCxn id="53" idx="3"/>
          </p:cNvCxnSpPr>
          <p:nvPr/>
        </p:nvCxnSpPr>
        <p:spPr>
          <a:xfrm flipH="1">
            <a:off x="3294746" y="4506388"/>
            <a:ext cx="3652210" cy="0"/>
          </a:xfrm>
          <a:prstGeom prst="straightConnector1">
            <a:avLst/>
          </a:prstGeom>
          <a:noFill/>
          <a:ln w="9525" cap="flat" cmpd="sng" algn="ctr">
            <a:solidFill>
              <a:srgbClr val="002776"/>
            </a:solidFill>
            <a:prstDash val="solid"/>
            <a:headEnd type="none" w="med" len="med"/>
            <a:tailEnd type="triangle" w="med" len="med"/>
          </a:ln>
          <a:effectLst/>
        </p:spPr>
      </p:cxnSp>
      <p:grpSp>
        <p:nvGrpSpPr>
          <p:cNvPr id="56" name="Group 55"/>
          <p:cNvGrpSpPr/>
          <p:nvPr/>
        </p:nvGrpSpPr>
        <p:grpSpPr>
          <a:xfrm>
            <a:off x="3325110" y="2936066"/>
            <a:ext cx="2248791" cy="219792"/>
            <a:chOff x="7163573" y="1129962"/>
            <a:chExt cx="2248791" cy="219792"/>
          </a:xfrm>
        </p:grpSpPr>
        <p:sp>
          <p:nvSpPr>
            <p:cNvPr id="57" name="Rectangle 56"/>
            <p:cNvSpPr/>
            <p:nvPr/>
          </p:nvSpPr>
          <p:spPr bwMode="auto">
            <a:xfrm>
              <a:off x="7172905" y="1129962"/>
              <a:ext cx="559206" cy="219792"/>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800" dirty="0" smtClean="0">
                  <a:solidFill>
                    <a:schemeClr val="bg2"/>
                  </a:solidFill>
                </a:rPr>
                <a:t>Prep</a:t>
              </a:r>
              <a:endParaRPr kumimoji="0" lang="en-US" sz="800" b="0" i="0" u="none" strike="noStrike" cap="none" normalizeH="0" baseline="0" dirty="0" smtClean="0">
                <a:ln>
                  <a:noFill/>
                </a:ln>
                <a:solidFill>
                  <a:schemeClr val="bg2"/>
                </a:solidFill>
                <a:effectLst/>
              </a:endParaRPr>
            </a:p>
          </p:txBody>
        </p:sp>
        <p:sp>
          <p:nvSpPr>
            <p:cNvPr id="58" name="Rectangle 57"/>
            <p:cNvSpPr/>
            <p:nvPr/>
          </p:nvSpPr>
          <p:spPr bwMode="auto">
            <a:xfrm>
              <a:off x="7733008" y="1129962"/>
              <a:ext cx="559206" cy="219792"/>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800" dirty="0" smtClean="0">
                  <a:solidFill>
                    <a:schemeClr val="bg2"/>
                  </a:solidFill>
                </a:rPr>
                <a:t>Scan</a:t>
              </a:r>
              <a:endParaRPr kumimoji="0" lang="en-US" sz="800" b="0" i="0" u="none" strike="noStrike" cap="none" normalizeH="0" baseline="0" dirty="0" smtClean="0">
                <a:ln>
                  <a:noFill/>
                </a:ln>
                <a:solidFill>
                  <a:schemeClr val="bg2"/>
                </a:solidFill>
                <a:effectLst/>
              </a:endParaRPr>
            </a:p>
          </p:txBody>
        </p:sp>
        <p:sp>
          <p:nvSpPr>
            <p:cNvPr id="59" name="Rectangle 58"/>
            <p:cNvSpPr/>
            <p:nvPr/>
          </p:nvSpPr>
          <p:spPr bwMode="auto">
            <a:xfrm>
              <a:off x="8293952" y="1129962"/>
              <a:ext cx="559206" cy="219792"/>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800" dirty="0" smtClean="0">
                  <a:solidFill>
                    <a:schemeClr val="bg2"/>
                  </a:solidFill>
                </a:rPr>
                <a:t>Form ID</a:t>
              </a:r>
              <a:endParaRPr kumimoji="0" lang="en-US" sz="800" b="0" i="0" u="none" strike="noStrike" cap="none" normalizeH="0" baseline="0" dirty="0" smtClean="0">
                <a:ln>
                  <a:noFill/>
                </a:ln>
                <a:solidFill>
                  <a:schemeClr val="bg2"/>
                </a:solidFill>
                <a:effectLst/>
              </a:endParaRPr>
            </a:p>
          </p:txBody>
        </p:sp>
        <p:sp>
          <p:nvSpPr>
            <p:cNvPr id="60" name="Rectangle 59"/>
            <p:cNvSpPr/>
            <p:nvPr/>
          </p:nvSpPr>
          <p:spPr bwMode="auto">
            <a:xfrm>
              <a:off x="8853158" y="1129962"/>
              <a:ext cx="559206" cy="219792"/>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indent="-231775" algn="ctr" defTabSz="914400" rtl="0" eaLnBrk="1" fontAlgn="base" latinLnBrk="0" hangingPunct="1">
                <a:lnSpc>
                  <a:spcPct val="106000"/>
                </a:lnSpc>
                <a:spcBef>
                  <a:spcPct val="0"/>
                </a:spcBef>
                <a:spcAft>
                  <a:spcPct val="0"/>
                </a:spcAft>
                <a:buClrTx/>
                <a:buSzTx/>
                <a:buFont typeface="Wingdings 2" pitchFamily="18" charset="2"/>
                <a:buNone/>
                <a:tabLst/>
              </a:pPr>
              <a:r>
                <a:rPr lang="en-US" sz="800" dirty="0" smtClean="0">
                  <a:solidFill>
                    <a:schemeClr val="bg2"/>
                  </a:solidFill>
                </a:rPr>
                <a:t>Client ID</a:t>
              </a:r>
              <a:endParaRPr kumimoji="0" lang="en-US" sz="800" b="0" i="0" u="none" strike="noStrike" cap="none" normalizeH="0" baseline="0" dirty="0" smtClean="0">
                <a:ln>
                  <a:noFill/>
                </a:ln>
                <a:solidFill>
                  <a:schemeClr val="bg2"/>
                </a:solidFill>
                <a:effectLst/>
              </a:endParaRPr>
            </a:p>
          </p:txBody>
        </p:sp>
        <p:cxnSp>
          <p:nvCxnSpPr>
            <p:cNvPr id="61" name="Straight Arrow Connector 60"/>
            <p:cNvCxnSpPr/>
            <p:nvPr/>
          </p:nvCxnSpPr>
          <p:spPr>
            <a:xfrm>
              <a:off x="7163573" y="1129962"/>
              <a:ext cx="569435" cy="0"/>
            </a:xfrm>
            <a:prstGeom prst="straightConnector1">
              <a:avLst/>
            </a:prstGeom>
            <a:noFill/>
            <a:ln w="9525" cap="flat" cmpd="sng" algn="ctr">
              <a:solidFill>
                <a:srgbClr val="002776"/>
              </a:solidFill>
              <a:prstDash val="solid"/>
              <a:headEnd type="none" w="med" len="med"/>
              <a:tailEnd type="triangle" w="med" len="med"/>
            </a:ln>
            <a:effectLst/>
          </p:spPr>
        </p:cxnSp>
        <p:cxnSp>
          <p:nvCxnSpPr>
            <p:cNvPr id="62" name="Straight Arrow Connector 61"/>
            <p:cNvCxnSpPr/>
            <p:nvPr/>
          </p:nvCxnSpPr>
          <p:spPr>
            <a:xfrm>
              <a:off x="7733008" y="1129962"/>
              <a:ext cx="569435" cy="0"/>
            </a:xfrm>
            <a:prstGeom prst="straightConnector1">
              <a:avLst/>
            </a:prstGeom>
            <a:noFill/>
            <a:ln w="9525" cap="flat" cmpd="sng" algn="ctr">
              <a:solidFill>
                <a:srgbClr val="002776"/>
              </a:solidFill>
              <a:prstDash val="solid"/>
              <a:headEnd type="none" w="med" len="med"/>
              <a:tailEnd type="triangle" w="med" len="med"/>
            </a:ln>
            <a:effectLst/>
          </p:spPr>
        </p:cxnSp>
        <p:cxnSp>
          <p:nvCxnSpPr>
            <p:cNvPr id="63" name="Straight Arrow Connector 62"/>
            <p:cNvCxnSpPr/>
            <p:nvPr/>
          </p:nvCxnSpPr>
          <p:spPr>
            <a:xfrm>
              <a:off x="8302443" y="1129962"/>
              <a:ext cx="569435" cy="0"/>
            </a:xfrm>
            <a:prstGeom prst="straightConnector1">
              <a:avLst/>
            </a:prstGeom>
            <a:noFill/>
            <a:ln w="9525" cap="flat" cmpd="sng" algn="ctr">
              <a:solidFill>
                <a:srgbClr val="002776"/>
              </a:solidFill>
              <a:prstDash val="solid"/>
              <a:headEnd type="none" w="med" len="med"/>
              <a:tailEnd type="triangle" w="med" len="med"/>
            </a:ln>
            <a:effectLst/>
          </p:spPr>
        </p:cxnSp>
      </p:grpSp>
      <p:sp>
        <p:nvSpPr>
          <p:cNvPr id="64" name="Rectangle 63"/>
          <p:cNvSpPr/>
          <p:nvPr/>
        </p:nvSpPr>
        <p:spPr bwMode="auto">
          <a:xfrm>
            <a:off x="3193095" y="1935695"/>
            <a:ext cx="2512380" cy="1398299"/>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65" name="Rectangle 64"/>
          <p:cNvSpPr/>
          <p:nvPr/>
        </p:nvSpPr>
        <p:spPr bwMode="auto">
          <a:xfrm>
            <a:off x="6966006" y="4177501"/>
            <a:ext cx="1105627" cy="1073015"/>
          </a:xfrm>
          <a:prstGeom prst="rect">
            <a:avLst/>
          </a:prstGeom>
          <a:no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smtClean="0">
              <a:ln>
                <a:noFill/>
              </a:ln>
              <a:solidFill>
                <a:schemeClr val="tx1"/>
              </a:solidFill>
              <a:effectLst/>
              <a:latin typeface="Arial" charset="0"/>
            </a:endParaRPr>
          </a:p>
        </p:txBody>
      </p:sp>
      <p:pic>
        <p:nvPicPr>
          <p:cNvPr id="66"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1606"/>
          <a:stretch/>
        </p:blipFill>
        <p:spPr bwMode="auto">
          <a:xfrm>
            <a:off x="4422950" y="5341158"/>
            <a:ext cx="1403969" cy="889484"/>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7" name="Straight Arrow Connector 42"/>
          <p:cNvCxnSpPr>
            <a:stCxn id="66" idx="3"/>
            <a:endCxn id="65" idx="2"/>
          </p:cNvCxnSpPr>
          <p:nvPr/>
        </p:nvCxnSpPr>
        <p:spPr>
          <a:xfrm flipV="1">
            <a:off x="5826919" y="5250516"/>
            <a:ext cx="1691901" cy="535384"/>
          </a:xfrm>
          <a:prstGeom prst="bentConnector2">
            <a:avLst/>
          </a:prstGeom>
          <a:noFill/>
          <a:ln w="9525" cap="flat" cmpd="sng" algn="ctr">
            <a:solidFill>
              <a:srgbClr val="002776"/>
            </a:solidFill>
            <a:prstDash val="dash"/>
            <a:headEnd type="none" w="med" len="med"/>
            <a:tailEnd type="triangle" w="med" len="med"/>
          </a:ln>
          <a:effectLst/>
        </p:spPr>
      </p:cxnSp>
      <p:sp>
        <p:nvSpPr>
          <p:cNvPr id="68" name="TextBox 67"/>
          <p:cNvSpPr txBox="1"/>
          <p:nvPr/>
        </p:nvSpPr>
        <p:spPr>
          <a:xfrm>
            <a:off x="4568037" y="6259217"/>
            <a:ext cx="1079551" cy="12311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2776"/>
                </a:solidFill>
                <a:effectLst/>
                <a:uLnTx/>
                <a:uFillTx/>
              </a:rPr>
              <a:t>ConneCT CP</a:t>
            </a:r>
          </a:p>
        </p:txBody>
      </p:sp>
      <p:sp>
        <p:nvSpPr>
          <p:cNvPr id="69" name="TextBox 68"/>
          <p:cNvSpPr txBox="1"/>
          <p:nvPr/>
        </p:nvSpPr>
        <p:spPr>
          <a:xfrm>
            <a:off x="6188567" y="5681125"/>
            <a:ext cx="1033140" cy="36933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02776"/>
                </a:solidFill>
                <a:effectLst/>
                <a:uLnTx/>
                <a:uFillTx/>
              </a:rPr>
              <a:t>*NEW*</a:t>
            </a:r>
            <a:br>
              <a:rPr kumimoji="0" lang="en-US" sz="800" b="0" i="0" u="none" strike="noStrike" kern="0" cap="none" spc="0" normalizeH="0" baseline="0" noProof="0" dirty="0" smtClean="0">
                <a:ln>
                  <a:noFill/>
                </a:ln>
                <a:solidFill>
                  <a:srgbClr val="002776"/>
                </a:solidFill>
                <a:effectLst/>
                <a:uLnTx/>
                <a:uFillTx/>
              </a:rPr>
            </a:br>
            <a:r>
              <a:rPr kumimoji="0" lang="en-US" sz="800" b="0" i="0" u="none" strike="noStrike" kern="0" cap="none" spc="0" normalizeH="0" baseline="0" noProof="0" dirty="0" smtClean="0">
                <a:ln>
                  <a:noFill/>
                </a:ln>
                <a:solidFill>
                  <a:srgbClr val="002776"/>
                </a:solidFill>
                <a:effectLst/>
                <a:uLnTx/>
                <a:uFillTx/>
              </a:rPr>
              <a:t>Online Applications, Changes</a:t>
            </a:r>
            <a:r>
              <a:rPr kumimoji="0" lang="en-US" sz="800" b="0" i="0" u="none" strike="noStrike" kern="0" cap="none" spc="0" normalizeH="0" noProof="0" dirty="0" smtClean="0">
                <a:ln>
                  <a:noFill/>
                </a:ln>
                <a:solidFill>
                  <a:srgbClr val="002776"/>
                </a:solidFill>
                <a:effectLst/>
                <a:uLnTx/>
                <a:uFillTx/>
              </a:rPr>
              <a:t> and </a:t>
            </a:r>
            <a:r>
              <a:rPr kumimoji="0" lang="en-US" sz="800" b="0" i="0" u="none" strike="noStrike" kern="0" cap="none" spc="0" normalizeH="0" noProof="0" dirty="0" err="1" smtClean="0">
                <a:ln>
                  <a:noFill/>
                </a:ln>
                <a:solidFill>
                  <a:srgbClr val="002776"/>
                </a:solidFill>
                <a:effectLst/>
                <a:uLnTx/>
                <a:uFillTx/>
              </a:rPr>
              <a:t>Redes</a:t>
            </a:r>
            <a:endParaRPr kumimoji="0" lang="en-US" sz="800" b="0" i="0" u="none" strike="noStrike" kern="0" cap="none" spc="0" normalizeH="0" baseline="0" noProof="0" dirty="0">
              <a:ln>
                <a:noFill/>
              </a:ln>
              <a:solidFill>
                <a:srgbClr val="002776"/>
              </a:solidFill>
              <a:effectLst/>
              <a:uLnTx/>
              <a:uFillTx/>
            </a:endParaRPr>
          </a:p>
        </p:txBody>
      </p:sp>
    </p:spTree>
    <p:extLst>
      <p:ext uri="{BB962C8B-B14F-4D97-AF65-F5344CB8AC3E}">
        <p14:creationId xmlns:p14="http://schemas.microsoft.com/office/powerpoint/2010/main" val="276607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
        <p:nvSpPr>
          <p:cNvPr id="4" name="Title 3"/>
          <p:cNvSpPr>
            <a:spLocks noGrp="1"/>
          </p:cNvSpPr>
          <p:nvPr>
            <p:ph type="title"/>
          </p:nvPr>
        </p:nvSpPr>
        <p:spPr/>
        <p:txBody>
          <a:bodyPr>
            <a:normAutofit fontScale="90000"/>
          </a:bodyPr>
          <a:lstStyle/>
          <a:p>
            <a:r>
              <a:rPr lang="en-US" sz="2700" dirty="0"/>
              <a:t>A Closer Look…</a:t>
            </a:r>
            <a:br>
              <a:rPr lang="en-US" sz="2700" dirty="0"/>
            </a:br>
            <a:r>
              <a:rPr lang="en-US" sz="2700" dirty="0"/>
              <a:t>CT Document Management and Workflow</a:t>
            </a:r>
          </a:p>
        </p:txBody>
      </p:sp>
      <p:pic>
        <p:nvPicPr>
          <p:cNvPr id="5" name="Picture 7"/>
          <p:cNvPicPr>
            <a:picLocks noChangeAspect="1" noChangeArrowheads="1"/>
          </p:cNvPicPr>
          <p:nvPr/>
        </p:nvPicPr>
        <p:blipFill>
          <a:blip r:embed="rId2" cstate="print"/>
          <a:srcRect/>
          <a:stretch>
            <a:fillRect/>
          </a:stretch>
        </p:blipFill>
        <p:spPr bwMode="auto">
          <a:xfrm>
            <a:off x="1054100" y="1900008"/>
            <a:ext cx="7975600" cy="2981786"/>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152400" y="3117322"/>
            <a:ext cx="482600" cy="623358"/>
          </a:xfrm>
          <a:prstGeom prst="rect">
            <a:avLst/>
          </a:prstGeom>
          <a:noFill/>
          <a:ln w="9525">
            <a:noFill/>
            <a:miter lim="800000"/>
            <a:headEnd/>
            <a:tailEnd/>
          </a:ln>
        </p:spPr>
      </p:pic>
      <p:sp>
        <p:nvSpPr>
          <p:cNvPr id="7" name="Rectangle 6"/>
          <p:cNvSpPr/>
          <p:nvPr/>
        </p:nvSpPr>
        <p:spPr bwMode="auto">
          <a:xfrm>
            <a:off x="5384800" y="3670300"/>
            <a:ext cx="15875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609600" y="3251200"/>
            <a:ext cx="393700" cy="330200"/>
          </a:xfrm>
          <a:prstGeom prst="rightArrow">
            <a:avLst/>
          </a:prstGeom>
          <a:solidFill>
            <a:schemeClr val="accent1"/>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7206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A Closer Look…</a:t>
            </a:r>
            <a:br>
              <a:rPr lang="en-US" sz="2400" dirty="0"/>
            </a:br>
            <a:r>
              <a:rPr lang="en-US" sz="2400" dirty="0"/>
              <a:t>CT </a:t>
            </a:r>
            <a:r>
              <a:rPr lang="en-US" sz="2400" dirty="0" smtClean="0"/>
              <a:t>Document Management and Workflow</a:t>
            </a:r>
            <a:endParaRPr lang="en-US" sz="2400" dirty="0"/>
          </a:p>
        </p:txBody>
      </p:sp>
      <p:sp>
        <p:nvSpPr>
          <p:cNvPr id="70" name="Rounded Rectangle 69"/>
          <p:cNvSpPr/>
          <p:nvPr/>
        </p:nvSpPr>
        <p:spPr>
          <a:xfrm>
            <a:off x="886990" y="1614590"/>
            <a:ext cx="7897781" cy="3792631"/>
          </a:xfrm>
          <a:prstGeom prst="roundRect">
            <a:avLst>
              <a:gd name="adj" fmla="val 0"/>
            </a:avLst>
          </a:prstGeom>
          <a:solidFill>
            <a:srgbClr val="72C7E7">
              <a:lumMod val="40000"/>
              <a:lumOff val="60000"/>
            </a:srgbClr>
          </a:solidFill>
          <a:ln w="25400" cap="flat" cmpd="sng" algn="ctr">
            <a:solidFill>
              <a:srgbClr val="72C7E7">
                <a:lumMod val="40000"/>
                <a:lumOff val="60000"/>
              </a:srgbClr>
            </a:solidFill>
            <a:prstDash val="solid"/>
          </a:ln>
          <a:effectLst/>
        </p:spPr>
        <p:txBody>
          <a:bodyPr tIns="9144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000000"/>
              </a:solidFill>
              <a:effectLst/>
              <a:uLnTx/>
              <a:uFillTx/>
              <a:latin typeface="Arial"/>
              <a:ea typeface="+mn-ea"/>
              <a:cs typeface="+mn-cs"/>
            </a:endParaRPr>
          </a:p>
        </p:txBody>
      </p:sp>
      <p:pic>
        <p:nvPicPr>
          <p:cNvPr id="71" name="Picture 99" descr="Woman using computer at desk_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040" y="1437814"/>
            <a:ext cx="7223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16"/>
          <p:cNvSpPr txBox="1">
            <a:spLocks noChangeArrowheads="1"/>
          </p:cNvSpPr>
          <p:nvPr/>
        </p:nvSpPr>
        <p:spPr bwMode="auto">
          <a:xfrm>
            <a:off x="450814" y="2026777"/>
            <a:ext cx="87235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charset="0"/>
                <a:cs typeface="Arial" charset="0"/>
              </a:rPr>
              <a:t>DSS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latin typeface="Arial" charset="0"/>
                <a:cs typeface="Arial" charset="0"/>
              </a:rPr>
              <a:t>Processing</a:t>
            </a:r>
            <a:br>
              <a:rPr kumimoji="0" lang="en-US" sz="1000" b="1" i="0" u="none" strike="noStrike" kern="0" cap="none" spc="0" normalizeH="0" baseline="0" noProof="0" dirty="0" smtClean="0">
                <a:ln>
                  <a:noFill/>
                </a:ln>
                <a:solidFill>
                  <a:srgbClr val="000000"/>
                </a:solidFill>
                <a:effectLst/>
                <a:uLnTx/>
                <a:uFillTx/>
                <a:latin typeface="Arial" charset="0"/>
                <a:cs typeface="Arial" charset="0"/>
              </a:rPr>
            </a:br>
            <a:r>
              <a:rPr kumimoji="0" lang="en-US" sz="1000" b="1" i="0" u="none" strike="noStrike" kern="0" cap="none" spc="0" normalizeH="0" baseline="0" noProof="0" dirty="0" smtClean="0">
                <a:ln>
                  <a:noFill/>
                </a:ln>
                <a:solidFill>
                  <a:srgbClr val="000000"/>
                </a:solidFill>
                <a:effectLst/>
                <a:uLnTx/>
                <a:uFillTx/>
                <a:latin typeface="Arial" charset="0"/>
                <a:cs typeface="Arial" charset="0"/>
              </a:rPr>
              <a:t>Workers</a:t>
            </a:r>
          </a:p>
        </p:txBody>
      </p:sp>
      <p:pic>
        <p:nvPicPr>
          <p:cNvPr id="73" name="Picture 11"/>
          <p:cNvPicPr>
            <a:picLocks noChangeAspect="1" noChangeArrowheads="1"/>
          </p:cNvPicPr>
          <p:nvPr/>
        </p:nvPicPr>
        <p:blipFill>
          <a:blip r:embed="rId3"/>
          <a:srcRect/>
          <a:stretch>
            <a:fillRect/>
          </a:stretch>
        </p:blipFill>
        <p:spPr bwMode="auto">
          <a:xfrm>
            <a:off x="1513138" y="1941103"/>
            <a:ext cx="3361844" cy="3117776"/>
          </a:xfrm>
          <a:prstGeom prst="rect">
            <a:avLst/>
          </a:prstGeom>
          <a:noFill/>
          <a:ln w="9525">
            <a:noFill/>
            <a:miter lim="800000"/>
            <a:headEnd/>
            <a:tailEnd/>
          </a:ln>
        </p:spPr>
      </p:pic>
      <p:sp>
        <p:nvSpPr>
          <p:cNvPr id="74" name="TextBox 73"/>
          <p:cNvSpPr txBox="1"/>
          <p:nvPr/>
        </p:nvSpPr>
        <p:spPr bwMode="auto">
          <a:xfrm>
            <a:off x="2066341" y="1712133"/>
            <a:ext cx="2220234" cy="221688"/>
          </a:xfrm>
          <a:prstGeom prst="rect">
            <a:avLst/>
          </a:prstGeom>
        </p:spPr>
        <p:txBody>
          <a:bodyPr wrap="square" rtlCol="0">
            <a:noAutofit/>
          </a:bodyPr>
          <a:lstStyle/>
          <a:p>
            <a:pPr marL="1588" algn="ctr" rtl="0" fontAlgn="base">
              <a:lnSpc>
                <a:spcPct val="106000"/>
              </a:lnSpc>
              <a:spcBef>
                <a:spcPct val="40000"/>
              </a:spcBef>
              <a:spcAft>
                <a:spcPct val="0"/>
              </a:spcAft>
              <a:buClr>
                <a:srgbClr val="000000"/>
              </a:buClr>
            </a:pPr>
            <a:r>
              <a:rPr lang="en-US" sz="1000" b="1" dirty="0" smtClean="0">
                <a:latin typeface="Arial" charset="0"/>
                <a:ea typeface="+mn-ea"/>
                <a:cs typeface="Arial" charset="0"/>
              </a:rPr>
              <a:t>ConneCT Worker Portal</a:t>
            </a:r>
            <a:endParaRPr lang="en-US" sz="1400" b="1" dirty="0" smtClean="0">
              <a:latin typeface="Arial" charset="0"/>
              <a:ea typeface="+mn-ea"/>
              <a:cs typeface="Arial" charset="0"/>
            </a:endParaRPr>
          </a:p>
        </p:txBody>
      </p:sp>
      <p:pic>
        <p:nvPicPr>
          <p:cNvPr id="75" name="Picture 11"/>
          <p:cNvPicPr>
            <a:picLocks noChangeAspect="1" noChangeArrowheads="1"/>
          </p:cNvPicPr>
          <p:nvPr/>
        </p:nvPicPr>
        <p:blipFill>
          <a:blip r:embed="rId3"/>
          <a:srcRect/>
          <a:stretch>
            <a:fillRect/>
          </a:stretch>
        </p:blipFill>
        <p:spPr bwMode="auto">
          <a:xfrm>
            <a:off x="5027382" y="1941103"/>
            <a:ext cx="3361844" cy="3117776"/>
          </a:xfrm>
          <a:prstGeom prst="rect">
            <a:avLst/>
          </a:prstGeom>
          <a:noFill/>
          <a:ln w="9525">
            <a:noFill/>
            <a:miter lim="800000"/>
            <a:headEnd/>
            <a:tailEnd/>
          </a:ln>
        </p:spPr>
      </p:pic>
      <p:pic>
        <p:nvPicPr>
          <p:cNvPr id="76" name="Picture 3"/>
          <p:cNvPicPr>
            <a:picLocks noChangeAspect="1" noChangeArrowheads="1"/>
          </p:cNvPicPr>
          <p:nvPr/>
        </p:nvPicPr>
        <p:blipFill>
          <a:blip r:embed="rId4"/>
          <a:srcRect l="3645" t="9416" r="2904" b="4707"/>
          <a:stretch>
            <a:fillRect/>
          </a:stretch>
        </p:blipFill>
        <p:spPr bwMode="auto">
          <a:xfrm>
            <a:off x="5212670" y="2126686"/>
            <a:ext cx="2980398" cy="2268164"/>
          </a:xfrm>
          <a:prstGeom prst="rect">
            <a:avLst/>
          </a:prstGeom>
          <a:noFill/>
          <a:ln w="9525">
            <a:solidFill>
              <a:schemeClr val="bg1"/>
            </a:solidFill>
            <a:miter lim="800000"/>
            <a:headEnd/>
            <a:tailEnd/>
          </a:ln>
        </p:spPr>
      </p:pic>
      <p:sp>
        <p:nvSpPr>
          <p:cNvPr id="77" name="Rounded Rectangle 76"/>
          <p:cNvSpPr/>
          <p:nvPr/>
        </p:nvSpPr>
        <p:spPr>
          <a:xfrm>
            <a:off x="6040610" y="2004713"/>
            <a:ext cx="890648" cy="329889"/>
          </a:xfrm>
          <a:prstGeom prst="roundRect">
            <a:avLst>
              <a:gd name="adj" fmla="val 8725"/>
            </a:avLst>
          </a:prstGeom>
          <a:noFill/>
          <a:ln w="9525" cap="flat" cmpd="sng" algn="ctr">
            <a:solidFill>
              <a:schemeClr val="tx1"/>
            </a:solidFill>
            <a:prstDash val="solid"/>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effectLst/>
                <a:uLnTx/>
                <a:uFillTx/>
                <a:latin typeface="Arial"/>
                <a:ea typeface="+mn-ea"/>
                <a:cs typeface="+mn-cs"/>
              </a:rPr>
              <a:t>Client Accounts</a:t>
            </a:r>
            <a:endParaRPr kumimoji="0" lang="en-US" sz="800" b="1" i="0" u="none" strike="noStrike" kern="0" cap="none" spc="0" normalizeH="0" baseline="0" noProof="0" dirty="0">
              <a:ln>
                <a:noFill/>
              </a:ln>
              <a:effectLst/>
              <a:uLnTx/>
              <a:uFillTx/>
              <a:latin typeface="Arial"/>
              <a:ea typeface="+mn-ea"/>
              <a:cs typeface="+mn-cs"/>
            </a:endParaRPr>
          </a:p>
        </p:txBody>
      </p:sp>
      <p:sp>
        <p:nvSpPr>
          <p:cNvPr id="78" name="TextBox 77"/>
          <p:cNvSpPr txBox="1"/>
          <p:nvPr/>
        </p:nvSpPr>
        <p:spPr bwMode="auto">
          <a:xfrm>
            <a:off x="5598187" y="1712133"/>
            <a:ext cx="2220234" cy="221688"/>
          </a:xfrm>
          <a:prstGeom prst="rect">
            <a:avLst/>
          </a:prstGeom>
        </p:spPr>
        <p:txBody>
          <a:bodyPr wrap="square" rtlCol="0">
            <a:noAutofit/>
          </a:bodyPr>
          <a:lstStyle/>
          <a:p>
            <a:pPr marL="1588" algn="ctr" rtl="0" fontAlgn="base">
              <a:lnSpc>
                <a:spcPct val="106000"/>
              </a:lnSpc>
              <a:spcBef>
                <a:spcPct val="40000"/>
              </a:spcBef>
              <a:spcAft>
                <a:spcPct val="0"/>
              </a:spcAft>
              <a:buClr>
                <a:srgbClr val="000000"/>
              </a:buClr>
            </a:pPr>
            <a:r>
              <a:rPr lang="en-US" sz="1000" b="1" dirty="0" smtClean="0">
                <a:latin typeface="Arial" charset="0"/>
                <a:ea typeface="+mn-ea"/>
                <a:cs typeface="Arial" charset="0"/>
              </a:rPr>
              <a:t>EMS Eligibility System</a:t>
            </a:r>
            <a:endParaRPr lang="en-US" sz="1400" b="1" dirty="0" smtClean="0">
              <a:latin typeface="Arial" charset="0"/>
              <a:ea typeface="+mn-ea"/>
              <a:cs typeface="Arial" charset="0"/>
            </a:endParaRPr>
          </a:p>
        </p:txBody>
      </p:sp>
      <p:grpSp>
        <p:nvGrpSpPr>
          <p:cNvPr id="79" name="Group 78"/>
          <p:cNvGrpSpPr/>
          <p:nvPr/>
        </p:nvGrpSpPr>
        <p:grpSpPr>
          <a:xfrm>
            <a:off x="1663873" y="2026777"/>
            <a:ext cx="3049642" cy="2444273"/>
            <a:chOff x="231773" y="987197"/>
            <a:chExt cx="8753475" cy="5591176"/>
          </a:xfrm>
        </p:grpSpPr>
        <p:pic>
          <p:nvPicPr>
            <p:cNvPr id="80" name="Picture 2" descr="C:\Users\JSCHNE~1\AppData\Local\Temp\SNAGHTML651db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773" y="987197"/>
              <a:ext cx="8753475" cy="559117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jschneidman\Desktop\ct gold star WEB.jp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80090" y="2181929"/>
              <a:ext cx="3422196" cy="20767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2485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Title 3"/>
          <p:cNvSpPr>
            <a:spLocks noGrp="1"/>
          </p:cNvSpPr>
          <p:nvPr>
            <p:ph type="title"/>
          </p:nvPr>
        </p:nvSpPr>
        <p:spPr/>
        <p:txBody>
          <a:bodyPr>
            <a:noAutofit/>
          </a:bodyPr>
          <a:lstStyle/>
          <a:p>
            <a:r>
              <a:rPr lang="en-US" dirty="0" smtClean="0"/>
              <a:t>ConneCT Document Management and Workflow – </a:t>
            </a:r>
            <a:br>
              <a:rPr lang="en-US" dirty="0" smtClean="0"/>
            </a:br>
            <a:r>
              <a:rPr lang="en-US" dirty="0" smtClean="0"/>
              <a:t>Enabling Real-Time Document Tracking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969520"/>
            <a:ext cx="7104063"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892629" y="4604657"/>
            <a:ext cx="7402285" cy="2122714"/>
          </a:xfrm>
          <a:prstGeom prst="rect">
            <a:avLst/>
          </a:prstGeom>
          <a:no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1885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sp>
        <p:nvSpPr>
          <p:cNvPr id="4" name="Title 3"/>
          <p:cNvSpPr>
            <a:spLocks noGrp="1"/>
          </p:cNvSpPr>
          <p:nvPr>
            <p:ph type="title"/>
          </p:nvPr>
        </p:nvSpPr>
        <p:spPr/>
        <p:txBody>
          <a:bodyPr/>
          <a:lstStyle/>
          <a:p>
            <a:r>
              <a:rPr lang="en-US" dirty="0" smtClean="0"/>
              <a:t>ConneCT Modification Releases (Draft Plan)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028700"/>
            <a:ext cx="849880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94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Title 3"/>
          <p:cNvSpPr>
            <a:spLocks noGrp="1"/>
          </p:cNvSpPr>
          <p:nvPr>
            <p:ph type="title"/>
          </p:nvPr>
        </p:nvSpPr>
        <p:spPr/>
        <p:txBody>
          <a:bodyPr/>
          <a:lstStyle/>
          <a:p>
            <a:r>
              <a:rPr lang="en-US" dirty="0" smtClean="0"/>
              <a:t>ConneCT – Current Risks and Issues</a:t>
            </a:r>
            <a:endParaRPr lang="en-US" dirty="0"/>
          </a:p>
        </p:txBody>
      </p:sp>
      <p:sp>
        <p:nvSpPr>
          <p:cNvPr id="6" name="SHP_217"/>
          <p:cNvSpPr txBox="1">
            <a:spLocks noChangeArrowheads="1"/>
          </p:cNvSpPr>
          <p:nvPr/>
        </p:nvSpPr>
        <p:spPr bwMode="auto">
          <a:xfrm>
            <a:off x="406400" y="1032868"/>
            <a:ext cx="8339138"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ct val="40000"/>
              </a:spcBef>
              <a:spcAft>
                <a:spcPct val="0"/>
              </a:spcAft>
              <a:buClr>
                <a:schemeClr val="tx1"/>
              </a:buClr>
              <a:buSzPct val="80000"/>
              <a:buFont typeface="Wingdings" pitchFamily="2" charset="2"/>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Tx/>
              <a:buFont typeface="Wingdings 2" pitchFamily="18" charset="2"/>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Tx/>
              <a:buFont typeface="Arial" charset="0"/>
              <a:buChar char="–"/>
              <a:defRPr>
                <a:solidFill>
                  <a:schemeClr val="tx1"/>
                </a:solidFill>
                <a:latin typeface="+mn-lt"/>
              </a:defRPr>
            </a:lvl3pPr>
            <a:lvl4pPr marL="681038" indent="-222250" algn="l" rtl="0" eaLnBrk="1" fontAlgn="base" hangingPunct="1">
              <a:lnSpc>
                <a:spcPct val="106000"/>
              </a:lnSpc>
              <a:spcBef>
                <a:spcPct val="20000"/>
              </a:spcBef>
              <a:spcAft>
                <a:spcPct val="0"/>
              </a:spcAft>
              <a:buClrTx/>
              <a:buChar char="•"/>
              <a:defRPr>
                <a:solidFill>
                  <a:schemeClr val="tx1"/>
                </a:solidFill>
                <a:latin typeface="+mn-lt"/>
              </a:defRPr>
            </a:lvl4pPr>
            <a:lvl5pPr marL="1722438" indent="-236538" algn="l" rtl="0" eaLnBrk="1" fontAlgn="base" hangingPunct="1">
              <a:spcBef>
                <a:spcPct val="20000"/>
              </a:spcBef>
              <a:spcAft>
                <a:spcPct val="0"/>
              </a:spcAft>
              <a:buClr>
                <a:schemeClr val="tx1"/>
              </a:buClr>
              <a:buChar char="–"/>
              <a:defRPr sz="1200">
                <a:solidFill>
                  <a:schemeClr val="tx1"/>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0" marR="0" lvl="0" indent="0" algn="l" defTabSz="914400" rtl="0" eaLnBrk="1" fontAlgn="base" latinLnBrk="0" hangingPunct="1">
              <a:lnSpc>
                <a:spcPct val="106000"/>
              </a:lnSpc>
              <a:spcBef>
                <a:spcPct val="40000"/>
              </a:spcBef>
              <a:spcAft>
                <a:spcPct val="0"/>
              </a:spcAft>
              <a:buClr>
                <a:srgbClr val="000000"/>
              </a:buClr>
              <a:buSzPct val="80000"/>
              <a:buFont typeface="Wingdings" pitchFamily="2" charset="2"/>
              <a:buNone/>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6000"/>
              </a:lnSpc>
              <a:spcBef>
                <a:spcPct val="40000"/>
              </a:spcBef>
              <a:spcAft>
                <a:spcPct val="0"/>
              </a:spcAft>
              <a:buClr>
                <a:srgbClr val="000000"/>
              </a:buClr>
              <a:buSzPct val="80000"/>
              <a:buFont typeface="Wingdings" pitchFamily="2" charset="2"/>
              <a:buNone/>
              <a:tabLst/>
              <a:defRPr/>
            </a:pPr>
            <a:r>
              <a:rPr kumimoji="0" lang="en-US" sz="2000" b="0" i="0" u="sng" strike="noStrike" kern="0" cap="none" spc="0" normalizeH="0" baseline="0" noProof="0" dirty="0" smtClean="0">
                <a:ln>
                  <a:noFill/>
                </a:ln>
                <a:solidFill>
                  <a:srgbClr val="000000"/>
                </a:solidFill>
                <a:effectLst/>
                <a:uLnTx/>
                <a:uFillTx/>
                <a:latin typeface="Arial"/>
                <a:ea typeface="+mn-ea"/>
                <a:cs typeface="+mn-cs"/>
              </a:rPr>
              <a:t>Risks:</a:t>
            </a:r>
            <a:endParaRPr kumimoji="0" lang="en-US" sz="2000" b="1" i="1" u="sng" strike="noStrike" kern="0" cap="none" spc="0" normalizeH="0" baseline="0" noProof="0" dirty="0" smtClean="0">
              <a:ln>
                <a:noFill/>
              </a:ln>
              <a:solidFill>
                <a:srgbClr val="000000"/>
              </a:solidFill>
              <a:effectLst/>
              <a:uLnTx/>
              <a:uFillTx/>
              <a:latin typeface="Arial"/>
              <a:ea typeface="+mn-ea"/>
              <a:cs typeface="+mn-cs"/>
            </a:endParaRP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State resource competition for upcoming releases and other projects.</a:t>
            </a:r>
          </a:p>
          <a:p>
            <a:pPr marL="0" marR="0" lvl="0" indent="0" algn="l" defTabSz="914400" rtl="0" eaLnBrk="1" fontAlgn="base" latinLnBrk="0" hangingPunct="1">
              <a:lnSpc>
                <a:spcPct val="106000"/>
              </a:lnSpc>
              <a:spcBef>
                <a:spcPct val="40000"/>
              </a:spcBef>
              <a:spcAft>
                <a:spcPct val="0"/>
              </a:spcAft>
              <a:buClr>
                <a:srgbClr val="000000"/>
              </a:buClr>
              <a:buSzPct val="80000"/>
              <a:buFont typeface="Wingdings" pitchFamily="2" charset="2"/>
              <a:buNone/>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6000"/>
              </a:lnSpc>
              <a:spcBef>
                <a:spcPct val="40000"/>
              </a:spcBef>
              <a:spcAft>
                <a:spcPct val="0"/>
              </a:spcAft>
              <a:buClr>
                <a:srgbClr val="000000"/>
              </a:buClr>
              <a:buSzPct val="80000"/>
              <a:buFont typeface="Wingdings" pitchFamily="2" charset="2"/>
              <a:buNone/>
              <a:tabLst/>
              <a:defRPr/>
            </a:pPr>
            <a:r>
              <a:rPr kumimoji="0" lang="en-US" sz="2000" b="0" i="0" u="sng" strike="noStrike" kern="0" cap="none" spc="0" normalizeH="0" baseline="0" noProof="0" dirty="0" smtClean="0">
                <a:ln>
                  <a:noFill/>
                </a:ln>
                <a:solidFill>
                  <a:srgbClr val="000000"/>
                </a:solidFill>
                <a:effectLst/>
                <a:uLnTx/>
                <a:uFillTx/>
                <a:latin typeface="Arial"/>
                <a:ea typeface="+mn-ea"/>
                <a:cs typeface="+mn-cs"/>
              </a:rPr>
              <a:t>Issues:</a:t>
            </a:r>
            <a:endParaRPr kumimoji="0" lang="en-US" sz="2000" b="1" i="1" u="sng" strike="noStrike" kern="0" cap="none" spc="0" normalizeH="0" baseline="0" noProof="0" dirty="0" smtClean="0">
              <a:ln>
                <a:noFill/>
              </a:ln>
              <a:solidFill>
                <a:srgbClr val="000000"/>
              </a:solidFill>
              <a:effectLst/>
              <a:uLnTx/>
              <a:uFillTx/>
              <a:latin typeface="Arial"/>
              <a:ea typeface="+mn-ea"/>
              <a:cs typeface="+mn-cs"/>
            </a:endParaRP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Challenges with scanning/indexing at the current full production volume.</a:t>
            </a: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Analysis and refinement of business processes has been challenging with aggressive rollout approach.</a:t>
            </a: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Intermittent production issues have impacted production up-time.</a:t>
            </a: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endParaRPr kumimoji="0" lang="en-US" sz="2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256862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sp>
        <p:nvSpPr>
          <p:cNvPr id="4" name="Title 3"/>
          <p:cNvSpPr>
            <a:spLocks noGrp="1"/>
          </p:cNvSpPr>
          <p:nvPr>
            <p:ph type="title"/>
          </p:nvPr>
        </p:nvSpPr>
        <p:spPr/>
        <p:txBody>
          <a:bodyPr/>
          <a:lstStyle/>
          <a:p>
            <a:r>
              <a:rPr lang="en-US" dirty="0" smtClean="0"/>
              <a:t>ConneCT – Results and Impacts</a:t>
            </a:r>
            <a:endParaRPr lang="en-US" dirty="0"/>
          </a:p>
        </p:txBody>
      </p:sp>
      <p:sp>
        <p:nvSpPr>
          <p:cNvPr id="9" name="SHP_217"/>
          <p:cNvSpPr txBox="1">
            <a:spLocks noChangeArrowheads="1"/>
          </p:cNvSpPr>
          <p:nvPr/>
        </p:nvSpPr>
        <p:spPr bwMode="auto">
          <a:xfrm>
            <a:off x="406400" y="1032868"/>
            <a:ext cx="8339138"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ct val="40000"/>
              </a:spcBef>
              <a:spcAft>
                <a:spcPct val="0"/>
              </a:spcAft>
              <a:buClr>
                <a:schemeClr val="tx1"/>
              </a:buClr>
              <a:buSzPct val="80000"/>
              <a:buFont typeface="Wingdings" pitchFamily="2" charset="2"/>
              <a:buNone/>
              <a:defRPr sz="2000">
                <a:solidFill>
                  <a:schemeClr val="tx1"/>
                </a:solidFill>
                <a:latin typeface="+mn-lt"/>
                <a:ea typeface="+mn-ea"/>
                <a:cs typeface="+mn-cs"/>
              </a:defRPr>
            </a:lvl1pPr>
            <a:lvl2pPr marL="227013" indent="-225425" algn="l" rtl="0" eaLnBrk="1" fontAlgn="base" hangingPunct="1">
              <a:lnSpc>
                <a:spcPct val="106000"/>
              </a:lnSpc>
              <a:spcBef>
                <a:spcPct val="40000"/>
              </a:spcBef>
              <a:spcAft>
                <a:spcPct val="0"/>
              </a:spcAft>
              <a:buClrTx/>
              <a:buFont typeface="Wingdings 2" pitchFamily="18" charset="2"/>
              <a:buChar char="¡"/>
              <a:defRPr sz="2000">
                <a:solidFill>
                  <a:schemeClr val="tx1"/>
                </a:solidFill>
                <a:latin typeface="+mn-lt"/>
              </a:defRPr>
            </a:lvl2pPr>
            <a:lvl3pPr marL="457200" indent="-228600" algn="l" rtl="0" eaLnBrk="1" fontAlgn="base" hangingPunct="1">
              <a:lnSpc>
                <a:spcPct val="106000"/>
              </a:lnSpc>
              <a:spcBef>
                <a:spcPct val="20000"/>
              </a:spcBef>
              <a:spcAft>
                <a:spcPct val="0"/>
              </a:spcAft>
              <a:buClrTx/>
              <a:buFont typeface="Arial" charset="0"/>
              <a:buChar char="–"/>
              <a:defRPr sz="1800">
                <a:solidFill>
                  <a:schemeClr val="tx1"/>
                </a:solidFill>
                <a:latin typeface="+mn-lt"/>
              </a:defRPr>
            </a:lvl3pPr>
            <a:lvl4pPr marL="681038" indent="-222250" algn="l" rtl="0" eaLnBrk="1" fontAlgn="base" hangingPunct="1">
              <a:lnSpc>
                <a:spcPct val="106000"/>
              </a:lnSpc>
              <a:spcBef>
                <a:spcPct val="20000"/>
              </a:spcBef>
              <a:spcAft>
                <a:spcPct val="0"/>
              </a:spcAft>
              <a:buClrTx/>
              <a:buChar char="•"/>
              <a:defRPr sz="1800">
                <a:solidFill>
                  <a:schemeClr val="tx1"/>
                </a:solidFill>
                <a:latin typeface="+mn-lt"/>
              </a:defRPr>
            </a:lvl4pPr>
            <a:lvl5pPr marL="1722438" indent="-236538" algn="l" rtl="0" eaLnBrk="1" fontAlgn="base" hangingPunct="1">
              <a:spcBef>
                <a:spcPct val="20000"/>
              </a:spcBef>
              <a:spcAft>
                <a:spcPct val="0"/>
              </a:spcAft>
              <a:buClr>
                <a:srgbClr val="121C64"/>
              </a:buClr>
              <a:buChar char="–"/>
              <a:defRPr sz="1200">
                <a:solidFill>
                  <a:srgbClr val="121C64"/>
                </a:solidFill>
                <a:latin typeface="+mn-lt"/>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defRPr>
            </a:lvl9pPr>
          </a:lstStyle>
          <a:p>
            <a:pPr marL="0" marR="0" lvl="0" indent="0" algn="l" defTabSz="914400" rtl="0" eaLnBrk="1" fontAlgn="base" latinLnBrk="0" hangingPunct="1">
              <a:lnSpc>
                <a:spcPct val="106000"/>
              </a:lnSpc>
              <a:spcBef>
                <a:spcPct val="40000"/>
              </a:spcBef>
              <a:spcAft>
                <a:spcPct val="0"/>
              </a:spcAft>
              <a:buClr>
                <a:srgbClr val="000000"/>
              </a:buClr>
              <a:buSzPct val="80000"/>
              <a:buFont typeface="Wingdings" pitchFamily="2" charset="2"/>
              <a:buNone/>
              <a:tabLst/>
              <a:defRPr/>
            </a:pPr>
            <a:r>
              <a:rPr kumimoji="0" lang="en-US" sz="2000" b="0" i="0" u="none" strike="noStrike" kern="0" cap="none" spc="0" normalizeH="0" baseline="0" noProof="0" dirty="0" smtClean="0">
                <a:ln>
                  <a:noFill/>
                </a:ln>
                <a:solidFill>
                  <a:srgbClr val="000000"/>
                </a:solidFill>
                <a:effectLst/>
                <a:uLnTx/>
                <a:uFillTx/>
                <a:latin typeface="Arial"/>
                <a:ea typeface="+mn-ea"/>
                <a:cs typeface="+mn-cs"/>
              </a:rPr>
              <a:t>While recently implemented </a:t>
            </a:r>
            <a:r>
              <a:rPr kumimoji="0" lang="en-US" sz="2000" b="0" i="1" u="none" strike="noStrike" kern="0" cap="none" spc="0" normalizeH="0" baseline="0" noProof="0" dirty="0" smtClean="0">
                <a:ln>
                  <a:noFill/>
                </a:ln>
                <a:solidFill>
                  <a:srgbClr val="000000"/>
                </a:solidFill>
                <a:effectLst/>
                <a:uLnTx/>
                <a:uFillTx/>
                <a:latin typeface="Arial"/>
                <a:ea typeface="+mn-ea"/>
                <a:cs typeface="+mn-cs"/>
              </a:rPr>
              <a:t>(fully operational July 8, 2013), </a:t>
            </a:r>
            <a:r>
              <a:rPr kumimoji="0" lang="en-US" sz="2000" b="0" i="0" u="none" strike="noStrike" kern="0" cap="none" spc="0" normalizeH="0" baseline="0" noProof="0" dirty="0" smtClean="0">
                <a:ln>
                  <a:noFill/>
                </a:ln>
                <a:solidFill>
                  <a:srgbClr val="000000"/>
                </a:solidFill>
                <a:effectLst/>
                <a:uLnTx/>
                <a:uFillTx/>
                <a:latin typeface="Arial"/>
                <a:ea typeface="+mn-ea"/>
                <a:cs typeface="+mn-cs"/>
              </a:rPr>
              <a:t>ConneCT has already started to make a significant impact:</a:t>
            </a:r>
            <a:endParaRPr kumimoji="0" lang="en-US" sz="2000" b="1" i="1" u="none" strike="noStrike" kern="0" cap="none" spc="0" normalizeH="0" baseline="0" noProof="0" dirty="0" smtClean="0">
              <a:ln>
                <a:noFill/>
              </a:ln>
              <a:solidFill>
                <a:srgbClr val="000000"/>
              </a:solidFill>
              <a:effectLst/>
              <a:uLnTx/>
              <a:uFillTx/>
              <a:latin typeface="Arial"/>
              <a:ea typeface="+mn-ea"/>
              <a:cs typeface="+mn-cs"/>
            </a:endParaRP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30,015 Online Accounts Created </a:t>
            </a: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50,000+ IVR Accounts Created </a:t>
            </a: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127,308 Calls Answered by the Benefit Center</a:t>
            </a:r>
          </a:p>
          <a:p>
            <a:pPr marL="457200" marR="0" lvl="2" indent="-228600" algn="l" defTabSz="914400" rtl="0" eaLnBrk="1" fontAlgn="base" latinLnBrk="0" hangingPunct="1">
              <a:lnSpc>
                <a:spcPct val="106000"/>
              </a:lnSpc>
              <a:spcBef>
                <a:spcPct val="20000"/>
              </a:spcBef>
              <a:spcAft>
                <a:spcPct val="0"/>
              </a:spcAft>
              <a:buClrTx/>
              <a:buSzTx/>
              <a:buFont typeface="Arial" charset="0"/>
              <a:buChar char="–"/>
              <a:tabLst/>
              <a:defRPr/>
            </a:pPr>
            <a:r>
              <a:rPr kumimoji="0" lang="en-US" sz="1800" b="0" i="0" u="none" strike="noStrike" kern="0" cap="none" spc="0" normalizeH="0" baseline="0" noProof="0" dirty="0" smtClean="0">
                <a:ln>
                  <a:noFill/>
                </a:ln>
                <a:solidFill>
                  <a:srgbClr val="000000"/>
                </a:solidFill>
                <a:effectLst/>
                <a:uLnTx/>
                <a:uFillTx/>
                <a:latin typeface="Arial"/>
              </a:rPr>
              <a:t>29,302 Interviews Conducted via Phone</a:t>
            </a:r>
          </a:p>
          <a:p>
            <a:pPr marL="227013" marR="0" lvl="1" indent="-225425" algn="l" defTabSz="914400" rtl="0" eaLnBrk="1" fontAlgn="base" latinLnBrk="0" hangingPunct="1">
              <a:lnSpc>
                <a:spcPct val="106000"/>
              </a:lnSpc>
              <a:spcBef>
                <a:spcPct val="40000"/>
              </a:spcBef>
              <a:spcAft>
                <a:spcPct val="0"/>
              </a:spcAft>
              <a:buClrTx/>
              <a:buSzTx/>
              <a:buFont typeface="Wingdings 2" pitchFamily="18" charset="2"/>
              <a:buChar char="¡"/>
              <a:tabLst/>
              <a:defRPr/>
            </a:pPr>
            <a:r>
              <a:rPr kumimoji="0" lang="en-US" sz="2000" b="0" i="0" u="none" strike="noStrike" kern="0" cap="none" spc="0" normalizeH="0" baseline="0" noProof="0" dirty="0" smtClean="0">
                <a:ln>
                  <a:noFill/>
                </a:ln>
                <a:solidFill>
                  <a:srgbClr val="000000"/>
                </a:solidFill>
                <a:effectLst/>
                <a:uLnTx/>
                <a:uFillTx/>
                <a:latin typeface="Arial"/>
              </a:rPr>
              <a:t>~1M Legacy and New Documents Committed into </a:t>
            </a:r>
            <a:r>
              <a:rPr kumimoji="0" lang="en-US" sz="2000" b="0" i="0" u="none" strike="noStrike" kern="0" cap="none" spc="0" normalizeH="0" baseline="0" noProof="0" dirty="0" err="1" smtClean="0">
                <a:ln>
                  <a:noFill/>
                </a:ln>
                <a:solidFill>
                  <a:srgbClr val="000000"/>
                </a:solidFill>
                <a:effectLst/>
                <a:uLnTx/>
                <a:uFillTx/>
                <a:latin typeface="Arial"/>
              </a:rPr>
              <a:t>FileNet</a:t>
            </a:r>
            <a:r>
              <a:rPr kumimoji="0" lang="en-US" sz="2000" b="0" i="0" u="none" strike="noStrike" kern="0" cap="none" spc="0" normalizeH="0" baseline="0" noProof="0" dirty="0" smtClean="0">
                <a:ln>
                  <a:noFill/>
                </a:ln>
                <a:solidFill>
                  <a:srgbClr val="000000"/>
                </a:solidFill>
                <a:effectLst/>
                <a:uLnTx/>
                <a:uFillTx/>
                <a:latin typeface="Arial"/>
              </a:rPr>
              <a:t> (Doc </a:t>
            </a:r>
            <a:r>
              <a:rPr kumimoji="0" lang="en-US" sz="2000" b="0" i="0" u="none" strike="noStrike" kern="0" cap="none" spc="0" normalizeH="0" baseline="0" noProof="0" dirty="0" err="1" smtClean="0">
                <a:ln>
                  <a:noFill/>
                </a:ln>
                <a:solidFill>
                  <a:srgbClr val="000000"/>
                </a:solidFill>
                <a:effectLst/>
                <a:uLnTx/>
                <a:uFillTx/>
                <a:latin typeface="Arial"/>
              </a:rPr>
              <a:t>Mgmt</a:t>
            </a:r>
            <a:r>
              <a:rPr kumimoji="0" lang="en-US" sz="2000" b="0" i="0" u="none" strike="noStrike" kern="0" cap="none" spc="0" normalizeH="0" baseline="0" noProof="0" dirty="0" smtClean="0">
                <a:ln>
                  <a:noFill/>
                </a:ln>
                <a:solidFill>
                  <a:srgbClr val="000000"/>
                </a:solidFill>
                <a:effectLst/>
                <a:uLnTx/>
                <a:uFillTx/>
                <a:latin typeface="Arial"/>
              </a:rPr>
              <a:t>)</a:t>
            </a:r>
          </a:p>
        </p:txBody>
      </p:sp>
      <p:sp>
        <p:nvSpPr>
          <p:cNvPr id="10" name="SHP_218"/>
          <p:cNvSpPr>
            <a:spLocks noChangeArrowheads="1"/>
          </p:cNvSpPr>
          <p:nvPr/>
        </p:nvSpPr>
        <p:spPr bwMode="auto">
          <a:xfrm>
            <a:off x="464023" y="4332983"/>
            <a:ext cx="8270543" cy="1874406"/>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72000" rIns="108000" bIns="72000" anchor="b" anchorCtr="1">
            <a:spAutoFit/>
          </a:bodyPr>
          <a:lstStyle/>
          <a:p>
            <a:pPr marL="0" marR="0" lvl="0" indent="0" algn="ctr" defTabSz="914400" eaLnBrk="1" fontAlgn="auto" latinLnBrk="0" hangingPunct="1">
              <a:lnSpc>
                <a:spcPct val="106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“This series of technological improvements will gradually change the service landscape at DSS for the benefit of Connecticut residents, the agency’s dedicated staff, and taxpayers in general.  We are literally taking an agency from obsolescence in terms of overwhelmed phones and laborious paper processing into the modern age of business systems</a:t>
            </a:r>
            <a:r>
              <a:rPr kumimoji="0" lang="en-US" sz="1800" b="0" i="0" u="none" strike="noStrike" kern="0" cap="none" spc="0" normalizeH="0" baseline="0" noProof="0" dirty="0" smtClean="0">
                <a:ln>
                  <a:noFill/>
                </a:ln>
                <a:solidFill>
                  <a:sysClr val="windowText" lastClr="000000"/>
                </a:solidFill>
                <a:effectLst/>
                <a:uLnTx/>
                <a:uFillTx/>
              </a:rPr>
              <a:t>.”</a:t>
            </a:r>
          </a:p>
          <a:p>
            <a:pPr marL="0" marR="0" lvl="0" indent="0" algn="r" defTabSz="914400" eaLnBrk="1" fontAlgn="auto" latinLnBrk="0" hangingPunct="1">
              <a:lnSpc>
                <a:spcPct val="106000"/>
              </a:lnSpc>
              <a:spcBef>
                <a:spcPts val="0"/>
              </a:spcBef>
              <a:spcAft>
                <a:spcPts val="0"/>
              </a:spcAft>
              <a:buClrTx/>
              <a:buSzTx/>
              <a:buFontTx/>
              <a:buNone/>
              <a:tabLst/>
              <a:defRPr/>
            </a:pPr>
            <a:r>
              <a:rPr kumimoji="0" lang="en-US" sz="1400" b="0" i="1" u="none" strike="noStrike" kern="0" cap="none" spc="0" normalizeH="0" baseline="0" noProof="0" dirty="0" smtClean="0">
                <a:ln>
                  <a:noFill/>
                </a:ln>
                <a:solidFill>
                  <a:sysClr val="windowText" lastClr="000000"/>
                </a:solidFill>
                <a:effectLst/>
                <a:uLnTx/>
                <a:uFillTx/>
              </a:rPr>
              <a:t>-Governor </a:t>
            </a:r>
            <a:r>
              <a:rPr kumimoji="0" lang="en-US" sz="1400" b="0" i="1" u="none" strike="noStrike" kern="0" cap="none" spc="0" normalizeH="0" baseline="0" noProof="0" dirty="0" err="1" smtClean="0">
                <a:ln>
                  <a:noFill/>
                </a:ln>
                <a:solidFill>
                  <a:sysClr val="windowText" lastClr="000000"/>
                </a:solidFill>
                <a:effectLst/>
                <a:uLnTx/>
                <a:uFillTx/>
              </a:rPr>
              <a:t>Dannel</a:t>
            </a:r>
            <a:r>
              <a:rPr kumimoji="0" lang="en-US" sz="1400" b="0" i="1" u="none" strike="noStrike" kern="0" cap="none" spc="0" normalizeH="0" baseline="0" noProof="0" dirty="0" smtClean="0">
                <a:ln>
                  <a:noFill/>
                </a:ln>
                <a:solidFill>
                  <a:sysClr val="windowText" lastClr="000000"/>
                </a:solidFill>
                <a:effectLst/>
                <a:uLnTx/>
                <a:uFillTx/>
              </a:rPr>
              <a:t> Malloy</a:t>
            </a:r>
            <a:endParaRPr kumimoji="0" lang="en-US" sz="1400" b="0" i="1"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2435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Estimates (SFY 13 – SFY </a:t>
            </a:r>
            <a:r>
              <a:rPr lang="en-US" dirty="0" smtClean="0"/>
              <a:t>14) - ConneCT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804111"/>
              </p:ext>
            </p:extLst>
          </p:nvPr>
        </p:nvGraphicFramePr>
        <p:xfrm>
          <a:off x="876300" y="1524000"/>
          <a:ext cx="7162800" cy="2870162"/>
        </p:xfrm>
        <a:graphic>
          <a:graphicData uri="http://schemas.openxmlformats.org/drawingml/2006/table">
            <a:tbl>
              <a:tblPr firstRow="1" firstCol="1" bandRow="1">
                <a:tableStyleId>{5940675A-B579-460E-94D1-54222C63F5DA}</a:tableStyleId>
              </a:tblPr>
              <a:tblGrid>
                <a:gridCol w="1432430"/>
                <a:gridCol w="1432430"/>
                <a:gridCol w="1432430"/>
                <a:gridCol w="1432430"/>
                <a:gridCol w="1433080"/>
              </a:tblGrid>
              <a:tr h="891506">
                <a:tc>
                  <a:txBody>
                    <a:bodyPr/>
                    <a:lstStyle/>
                    <a:p>
                      <a:pPr marL="0" marR="0">
                        <a:lnSpc>
                          <a:spcPct val="115000"/>
                        </a:lnSpc>
                        <a:spcBef>
                          <a:spcPts val="0"/>
                        </a:spcBef>
                        <a:spcAft>
                          <a:spcPts val="0"/>
                        </a:spcAft>
                      </a:pPr>
                      <a:r>
                        <a:rPr lang="en-US" sz="1200" b="1" dirty="0">
                          <a:effectLst/>
                        </a:rPr>
                        <a:t>Estimated Total Development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total Capital Funding Request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Annual Operating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One Time Financial Benefit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Recurring Annual Financial Benefit</a:t>
                      </a:r>
                      <a:endParaRPr lang="en-US" sz="1200" b="1" dirty="0">
                        <a:effectLst/>
                        <a:latin typeface="Calibri"/>
                        <a:ea typeface="Times New Roman"/>
                        <a:cs typeface="Times New Roman"/>
                      </a:endParaRPr>
                    </a:p>
                  </a:txBody>
                  <a:tcPr marL="68580" marR="68580" marT="0" marB="0"/>
                </a:tc>
              </a:tr>
              <a:tr h="296160">
                <a:tc>
                  <a:txBody>
                    <a:bodyPr/>
                    <a:lstStyle/>
                    <a:p>
                      <a:pPr marL="0" marR="0">
                        <a:lnSpc>
                          <a:spcPct val="115000"/>
                        </a:lnSpc>
                        <a:spcBef>
                          <a:spcPts val="0"/>
                        </a:spcBef>
                        <a:spcAft>
                          <a:spcPts val="0"/>
                        </a:spcAft>
                      </a:pPr>
                      <a:r>
                        <a:rPr lang="en-US" sz="1200">
                          <a:effectLst/>
                        </a:rPr>
                        <a:t>$21,401,663</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$8,550,041</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$4,652,061</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$10,478,858</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$2,279,510</a:t>
                      </a:r>
                      <a:endParaRPr lang="en-US" sz="1200" dirty="0">
                        <a:effectLst/>
                        <a:latin typeface="Calibri"/>
                        <a:ea typeface="Times New Roman"/>
                        <a:cs typeface="Times New Roman"/>
                      </a:endParaRPr>
                    </a:p>
                  </a:txBody>
                  <a:tcPr marL="68580" marR="68580" marT="0" marB="0"/>
                </a:tc>
              </a:tr>
              <a:tr h="284149">
                <a:tc gridSpan="5">
                  <a:txBody>
                    <a:bodyPr/>
                    <a:lstStyle/>
                    <a:p>
                      <a:pPr marL="0" marR="0" algn="ctr">
                        <a:lnSpc>
                          <a:spcPct val="115000"/>
                        </a:lnSpc>
                        <a:spcBef>
                          <a:spcPts val="0"/>
                        </a:spcBef>
                        <a:spcAft>
                          <a:spcPts val="0"/>
                        </a:spcAft>
                      </a:pPr>
                      <a:endParaRPr lang="en-US" sz="1200" b="1" dirty="0" smtClean="0">
                        <a:effectLst/>
                      </a:endParaRPr>
                    </a:p>
                    <a:p>
                      <a:pPr marL="0" marR="0" algn="ctr">
                        <a:lnSpc>
                          <a:spcPct val="115000"/>
                        </a:lnSpc>
                        <a:spcBef>
                          <a:spcPts val="0"/>
                        </a:spcBef>
                        <a:spcAft>
                          <a:spcPts val="0"/>
                        </a:spcAft>
                      </a:pPr>
                      <a:r>
                        <a:rPr lang="en-US" sz="1200" b="1" dirty="0" smtClean="0">
                          <a:effectLst/>
                        </a:rPr>
                        <a:t>Explanation </a:t>
                      </a:r>
                      <a:r>
                        <a:rPr lang="en-US" sz="1200" b="1" dirty="0">
                          <a:effectLst/>
                        </a:rPr>
                        <a:t>of Estimates</a:t>
                      </a:r>
                      <a:endParaRPr lang="en-US" sz="1200" b="1"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5185">
                <a:tc gridSpan="5">
                  <a:txBody>
                    <a:bodyPr/>
                    <a:lstStyle/>
                    <a:p>
                      <a:pPr marL="0" marR="0">
                        <a:lnSpc>
                          <a:spcPct val="115000"/>
                        </a:lnSpc>
                        <a:spcBef>
                          <a:spcPts val="0"/>
                        </a:spcBef>
                        <a:spcAft>
                          <a:spcPts val="0"/>
                        </a:spcAft>
                      </a:pPr>
                      <a:endParaRPr lang="en-US" sz="1200" dirty="0" smtClean="0">
                        <a:effectLst/>
                      </a:endParaRPr>
                    </a:p>
                    <a:p>
                      <a:pPr marL="0" marR="0">
                        <a:lnSpc>
                          <a:spcPct val="115000"/>
                        </a:lnSpc>
                        <a:spcBef>
                          <a:spcPts val="0"/>
                        </a:spcBef>
                        <a:spcAft>
                          <a:spcPts val="0"/>
                        </a:spcAft>
                      </a:pPr>
                      <a:r>
                        <a:rPr lang="en-US" sz="1200" dirty="0" smtClean="0">
                          <a:effectLst/>
                        </a:rPr>
                        <a:t>The </a:t>
                      </a:r>
                      <a:r>
                        <a:rPr lang="en-US" sz="1200" dirty="0">
                          <a:effectLst/>
                        </a:rPr>
                        <a:t>total development </a:t>
                      </a:r>
                      <a:r>
                        <a:rPr lang="en-US" sz="1200" dirty="0" smtClean="0">
                          <a:effectLst/>
                        </a:rPr>
                        <a:t>costs</a:t>
                      </a:r>
                      <a:r>
                        <a:rPr lang="en-US" sz="1200" baseline="0" dirty="0" smtClean="0">
                          <a:effectLst/>
                        </a:rPr>
                        <a:t> indicated above are</a:t>
                      </a:r>
                      <a:r>
                        <a:rPr lang="en-US" sz="1200" dirty="0" smtClean="0">
                          <a:effectLst/>
                        </a:rPr>
                        <a:t> </a:t>
                      </a:r>
                      <a:r>
                        <a:rPr lang="en-US" sz="1200" dirty="0">
                          <a:effectLst/>
                        </a:rPr>
                        <a:t>reimbursed by the Federal Government at a 49% FFP rate.  The “One Time Financial Benefit” of $10,478,858 shown above reflects  $2,279,714 of FFP against the Capital Equipment Purchase Fund expenditures of $</a:t>
                      </a:r>
                      <a:r>
                        <a:rPr lang="en-US" sz="1200" dirty="0" smtClean="0">
                          <a:effectLst/>
                        </a:rPr>
                        <a:t>4,652,478, </a:t>
                      </a:r>
                      <a:r>
                        <a:rPr lang="en-US" sz="1200" dirty="0">
                          <a:effectLst/>
                        </a:rPr>
                        <a:t>in addition to the FFP of $8,199,144 </a:t>
                      </a:r>
                      <a:r>
                        <a:rPr lang="en-US" sz="1200" dirty="0" smtClean="0">
                          <a:effectLst/>
                        </a:rPr>
                        <a:t>for</a:t>
                      </a:r>
                      <a:r>
                        <a:rPr lang="en-US" sz="1200" baseline="0" dirty="0" smtClean="0">
                          <a:effectLst/>
                        </a:rPr>
                        <a:t> the federal share of this initiative.</a:t>
                      </a:r>
                    </a:p>
                    <a:p>
                      <a:pPr marL="0" marR="0">
                        <a:lnSpc>
                          <a:spcPct val="115000"/>
                        </a:lnSpc>
                        <a:spcBef>
                          <a:spcPts val="0"/>
                        </a:spcBef>
                        <a:spcAft>
                          <a:spcPts val="0"/>
                        </a:spcAft>
                      </a:pPr>
                      <a:endParaRPr lang="en-US" sz="1200" baseline="0" dirty="0" smtClean="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TextBox 5"/>
          <p:cNvSpPr txBox="1"/>
          <p:nvPr/>
        </p:nvSpPr>
        <p:spPr>
          <a:xfrm>
            <a:off x="990600" y="4953000"/>
            <a:ext cx="7086600" cy="1200329"/>
          </a:xfrm>
          <a:prstGeom prst="rect">
            <a:avLst/>
          </a:prstGeom>
          <a:noFill/>
        </p:spPr>
        <p:txBody>
          <a:bodyPr wrap="square" rtlCol="0">
            <a:spAutoFit/>
          </a:bodyPr>
          <a:lstStyle/>
          <a:p>
            <a:pPr marL="285750" indent="-285750">
              <a:buFont typeface="Arial" pitchFamily="34" charset="0"/>
              <a:buChar char="•"/>
            </a:pPr>
            <a:r>
              <a:rPr lang="en-US" dirty="0" smtClean="0"/>
              <a:t>Funding requested for the </a:t>
            </a:r>
            <a:r>
              <a:rPr lang="en-US" dirty="0" err="1" smtClean="0"/>
              <a:t>ConneCT</a:t>
            </a:r>
            <a:r>
              <a:rPr lang="en-US" dirty="0" smtClean="0"/>
              <a:t> project through this submission reflects the final allocation of funds for SFY 2014 consistent with the funding amounts approved in our original submission to the Committee.</a:t>
            </a:r>
            <a:endParaRPr lang="en-US" dirty="0"/>
          </a:p>
        </p:txBody>
      </p:sp>
    </p:spTree>
    <p:extLst>
      <p:ext uri="{BB962C8B-B14F-4D97-AF65-F5344CB8AC3E}">
        <p14:creationId xmlns:p14="http://schemas.microsoft.com/office/powerpoint/2010/main" val="2884822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&amp; Projected Expenditures – ConneCT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2793"/>
              </p:ext>
            </p:extLst>
          </p:nvPr>
        </p:nvGraphicFramePr>
        <p:xfrm>
          <a:off x="838200" y="1981200"/>
          <a:ext cx="5499100" cy="3208973"/>
        </p:xfrm>
        <a:graphic>
          <a:graphicData uri="http://schemas.openxmlformats.org/drawingml/2006/table">
            <a:tbl>
              <a:tblPr>
                <a:tableStyleId>{616DA210-FB5B-4158-B5E0-FEB733F419BA}</a:tableStyleId>
              </a:tblPr>
              <a:tblGrid>
                <a:gridCol w="4069525"/>
                <a:gridCol w="1429575"/>
              </a:tblGrid>
              <a:tr h="228600">
                <a:tc gridSpan="2">
                  <a:txBody>
                    <a:bodyPr/>
                    <a:lstStyle/>
                    <a:p>
                      <a:pPr algn="ctr" fontAlgn="b"/>
                      <a:r>
                        <a:rPr lang="en-US" sz="1400" b="1" u="none" strike="noStrike" dirty="0">
                          <a:effectLst/>
                          <a:latin typeface="Arial" pitchFamily="34" charset="0"/>
                          <a:cs typeface="Arial" pitchFamily="34" charset="0"/>
                        </a:rPr>
                        <a:t>Actual and Projected Development Expenditures</a:t>
                      </a:r>
                      <a:endParaRPr lang="en-US" sz="1400" b="1"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n-US"/>
                    </a:p>
                  </a:txBody>
                  <a:tcPr/>
                </a:tc>
              </a:tr>
              <a:tr h="190500">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itchFamily="34" charset="0"/>
                        <a:cs typeface="Arial" pitchFamily="34" charset="0"/>
                      </a:endParaRPr>
                    </a:p>
                  </a:txBody>
                  <a:tcPr marL="9525" marR="9525" marT="9525" marB="0" anchor="b"/>
                </a:tc>
              </a:tr>
              <a:tr h="200025">
                <a:tc>
                  <a:txBody>
                    <a:bodyPr/>
                    <a:lstStyle/>
                    <a:p>
                      <a:pPr algn="l" fontAlgn="b"/>
                      <a:r>
                        <a:rPr lang="en-US" sz="1200" b="1" u="none" strike="noStrike" dirty="0">
                          <a:effectLst/>
                          <a:latin typeface="Arial" pitchFamily="34" charset="0"/>
                          <a:cs typeface="Arial" pitchFamily="34" charset="0"/>
                        </a:rPr>
                        <a:t>Actual Expenditures:</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dirty="0">
                          <a:effectLst/>
                          <a:latin typeface="Arial" pitchFamily="34" charset="0"/>
                          <a:cs typeface="Arial" pitchFamily="34" charset="0"/>
                        </a:rPr>
                        <a:t>  SFY 2009</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a:effectLst/>
                          <a:latin typeface="Arial" pitchFamily="34" charset="0"/>
                          <a:cs typeface="Arial" pitchFamily="34" charset="0"/>
                        </a:rPr>
                        <a:t>859,840 </a:t>
                      </a:r>
                      <a:endParaRPr lang="en-US" sz="1200" b="0" i="0" u="none" strike="noStrike">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dirty="0">
                          <a:effectLst/>
                          <a:latin typeface="Arial" pitchFamily="34" charset="0"/>
                          <a:cs typeface="Arial" pitchFamily="34" charset="0"/>
                        </a:rPr>
                        <a:t>  SFY 2010</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a:effectLst/>
                          <a:latin typeface="Arial" pitchFamily="34" charset="0"/>
                          <a:cs typeface="Arial" pitchFamily="34" charset="0"/>
                        </a:rPr>
                        <a:t>441,458 </a:t>
                      </a:r>
                      <a:endParaRPr lang="en-US" sz="1200" b="0" i="0" u="none" strike="noStrike">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a:effectLst/>
                          <a:latin typeface="Arial" pitchFamily="34" charset="0"/>
                          <a:cs typeface="Arial" pitchFamily="34" charset="0"/>
                        </a:rPr>
                        <a:t>  SFY 2011</a:t>
                      </a:r>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a:effectLst/>
                          <a:latin typeface="Arial" pitchFamily="34" charset="0"/>
                          <a:cs typeface="Arial" pitchFamily="34" charset="0"/>
                        </a:rPr>
                        <a:t>894,014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a:effectLst/>
                          <a:latin typeface="Arial" pitchFamily="34" charset="0"/>
                          <a:cs typeface="Arial" pitchFamily="34" charset="0"/>
                        </a:rPr>
                        <a:t>  SFY 2012</a:t>
                      </a:r>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a:effectLst/>
                          <a:latin typeface="Arial" pitchFamily="34" charset="0"/>
                          <a:cs typeface="Arial" pitchFamily="34" charset="0"/>
                        </a:rPr>
                        <a:t>4,793,671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dirty="0">
                          <a:effectLst/>
                          <a:latin typeface="Arial" pitchFamily="34" charset="0"/>
                          <a:cs typeface="Arial" pitchFamily="34" charset="0"/>
                        </a:rPr>
                        <a:t>  SFY </a:t>
                      </a:r>
                      <a:r>
                        <a:rPr lang="en-US" sz="1200" u="none" strike="noStrike" dirty="0" smtClean="0">
                          <a:effectLst/>
                          <a:latin typeface="Arial" pitchFamily="34" charset="0"/>
                          <a:cs typeface="Arial" pitchFamily="34" charset="0"/>
                        </a:rPr>
                        <a:t>2013</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smtClean="0">
                          <a:effectLst/>
                          <a:latin typeface="Arial" pitchFamily="34" charset="0"/>
                          <a:cs typeface="Arial" pitchFamily="34" charset="0"/>
                        </a:rPr>
                        <a:t>13,636,831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09550">
                <a:tc>
                  <a:txBody>
                    <a:bodyPr/>
                    <a:lstStyle/>
                    <a:p>
                      <a:pPr algn="l" fontAlgn="b"/>
                      <a:r>
                        <a:rPr lang="en-US" sz="1200" u="none" strike="noStrike" dirty="0">
                          <a:effectLst/>
                          <a:latin typeface="Arial" pitchFamily="34" charset="0"/>
                          <a:cs typeface="Arial" pitchFamily="34" charset="0"/>
                        </a:rPr>
                        <a:t>    Total Actual Expenditures Through </a:t>
                      </a:r>
                      <a:r>
                        <a:rPr lang="en-US" sz="1200" u="none" strike="noStrike" dirty="0" smtClean="0">
                          <a:effectLst/>
                          <a:latin typeface="Arial" pitchFamily="34" charset="0"/>
                          <a:cs typeface="Arial" pitchFamily="34" charset="0"/>
                        </a:rPr>
                        <a:t>SFY 2013</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b="1" u="none" strike="noStrike" dirty="0" smtClean="0">
                          <a:effectLst/>
                          <a:latin typeface="Arial" pitchFamily="34" charset="0"/>
                          <a:cs typeface="Arial" pitchFamily="34" charset="0"/>
                        </a:rPr>
                        <a:t>20,625,814 </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endParaRPr lang="en-US" sz="12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00978">
                <a:tc>
                  <a:txBody>
                    <a:bodyPr/>
                    <a:lstStyle/>
                    <a:p>
                      <a:pPr algn="l" fontAlgn="b"/>
                      <a:r>
                        <a:rPr lang="en-US" sz="1200" b="1" u="none" strike="noStrike" dirty="0">
                          <a:effectLst/>
                          <a:latin typeface="Arial" pitchFamily="34" charset="0"/>
                          <a:cs typeface="Arial" pitchFamily="34" charset="0"/>
                        </a:rPr>
                        <a:t>Projected Expenditures:</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r>
                        <a:rPr lang="en-US" sz="1200" u="none" strike="noStrike" dirty="0">
                          <a:effectLst/>
                          <a:latin typeface="Arial" pitchFamily="34" charset="0"/>
                          <a:cs typeface="Arial" pitchFamily="34" charset="0"/>
                        </a:rPr>
                        <a:t>  SFY 2014</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u="none" strike="noStrike" dirty="0" smtClean="0">
                          <a:effectLst/>
                          <a:latin typeface="Arial" pitchFamily="34" charset="0"/>
                          <a:cs typeface="Arial" pitchFamily="34" charset="0"/>
                        </a:rPr>
                        <a:t>7,764,832 </a:t>
                      </a:r>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190500">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38125">
                <a:tc>
                  <a:txBody>
                    <a:bodyPr/>
                    <a:lstStyle/>
                    <a:p>
                      <a:pPr algn="l" fontAlgn="b"/>
                      <a:r>
                        <a:rPr lang="en-US" sz="1200" b="1" u="none" strike="noStrike" dirty="0">
                          <a:effectLst/>
                          <a:latin typeface="Arial" pitchFamily="34" charset="0"/>
                          <a:cs typeface="Arial" pitchFamily="34" charset="0"/>
                        </a:rPr>
                        <a:t>Grand Total All Expenditures</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n-US" sz="1200" b="1" u="none" strike="noStrike" dirty="0">
                          <a:effectLst/>
                          <a:latin typeface="Arial" pitchFamily="34" charset="0"/>
                          <a:cs typeface="Arial" pitchFamily="34" charset="0"/>
                        </a:rPr>
                        <a:t>28,390,646 </a:t>
                      </a:r>
                      <a:endParaRPr lang="en-US" sz="1200" b="1" i="0" u="none" strike="noStrike" dirty="0">
                        <a:solidFill>
                          <a:srgbClr val="000000"/>
                        </a:solidFill>
                        <a:effectLst/>
                        <a:latin typeface="Arial" pitchFamily="34" charset="0"/>
                        <a:cs typeface="Arial" pitchFamily="34" charset="0"/>
                      </a:endParaRPr>
                    </a:p>
                  </a:txBody>
                  <a:tcPr marL="9525" marR="9525" marT="9525" marB="0" anchor="b"/>
                </a:tc>
              </a:tr>
              <a:tr h="200025">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Arial" pitchFamily="34" charset="0"/>
                        <a:cs typeface="Arial" pitchFamily="34" charset="0"/>
                      </a:endParaRPr>
                    </a:p>
                  </a:txBody>
                  <a:tcPr marL="9525" marR="9525" marT="9525" marB="0" anchor="b"/>
                </a:tc>
              </a:tr>
              <a:tr h="200025">
                <a:tc gridSpan="2">
                  <a:txBody>
                    <a:bodyPr/>
                    <a:lstStyle/>
                    <a:p>
                      <a:pPr marL="0" indent="0" algn="l" fontAlgn="b">
                        <a:buFont typeface="Arial" pitchFamily="34" charset="0"/>
                        <a:buNone/>
                      </a:pPr>
                      <a:endParaRPr lang="en-US" sz="1200" i="1" u="none" strike="noStrike" dirty="0" smtClean="0">
                        <a:effectLst/>
                        <a:latin typeface="Arial" pitchFamily="34" charset="0"/>
                        <a:cs typeface="Arial" pitchFamily="34" charset="0"/>
                      </a:endParaRPr>
                    </a:p>
                  </a:txBody>
                  <a:tcPr marL="9525" marR="9525" marT="9525" marB="0" anchor="b"/>
                </a:tc>
                <a:tc hMerge="1">
                  <a:txBody>
                    <a:bodyPr/>
                    <a:lstStyle/>
                    <a:p>
                      <a:endParaRPr lang="en-US" dirty="0"/>
                    </a:p>
                  </a:txBody>
                  <a:tcPr/>
                </a:tc>
              </a:tr>
            </a:tbl>
          </a:graphicData>
        </a:graphic>
      </p:graphicFrame>
      <p:sp>
        <p:nvSpPr>
          <p:cNvPr id="3" name="TextBox 2"/>
          <p:cNvSpPr txBox="1"/>
          <p:nvPr/>
        </p:nvSpPr>
        <p:spPr>
          <a:xfrm>
            <a:off x="6705600" y="2895600"/>
            <a:ext cx="2286000" cy="769441"/>
          </a:xfrm>
          <a:prstGeom prst="rect">
            <a:avLst/>
          </a:prstGeom>
          <a:noFill/>
          <a:ln>
            <a:solidFill>
              <a:schemeClr val="accent1"/>
            </a:solidFill>
          </a:ln>
        </p:spPr>
        <p:txBody>
          <a:bodyPr wrap="square" rtlCol="0">
            <a:spAutoFit/>
          </a:bodyPr>
          <a:lstStyle/>
          <a:p>
            <a:r>
              <a:rPr lang="en-US" sz="1100" dirty="0" smtClean="0">
                <a:latin typeface="Arial" pitchFamily="34" charset="0"/>
                <a:cs typeface="Arial" pitchFamily="34" charset="0"/>
              </a:rPr>
              <a:t>$20.6 m expended in prior years</a:t>
            </a:r>
          </a:p>
          <a:p>
            <a:r>
              <a:rPr lang="en-US" sz="1100" dirty="0" smtClean="0">
                <a:latin typeface="Arial" pitchFamily="34" charset="0"/>
                <a:cs typeface="Arial" pitchFamily="34" charset="0"/>
              </a:rPr>
              <a:t>$</a:t>
            </a:r>
            <a:r>
              <a:rPr lang="en-US" sz="1100" dirty="0">
                <a:latin typeface="Arial" pitchFamily="34" charset="0"/>
                <a:cs typeface="Arial" pitchFamily="34" charset="0"/>
              </a:rPr>
              <a:t> </a:t>
            </a:r>
            <a:r>
              <a:rPr lang="en-US" sz="1100" dirty="0" smtClean="0">
                <a:latin typeface="Arial" pitchFamily="34" charset="0"/>
                <a:cs typeface="Arial" pitchFamily="34" charset="0"/>
              </a:rPr>
              <a:t> 7.8 m for 2014 costs</a:t>
            </a:r>
          </a:p>
          <a:p>
            <a:endParaRPr lang="en-US" sz="1100" dirty="0">
              <a:latin typeface="Arial" pitchFamily="34" charset="0"/>
              <a:cs typeface="Arial" pitchFamily="34" charset="0"/>
            </a:endParaRPr>
          </a:p>
          <a:p>
            <a:r>
              <a:rPr lang="en-US" sz="1100" dirty="0" smtClean="0">
                <a:latin typeface="Arial" pitchFamily="34" charset="0"/>
                <a:cs typeface="Arial" pitchFamily="34" charset="0"/>
              </a:rPr>
              <a:t>$28.4 m total project cost</a:t>
            </a:r>
            <a:endParaRPr lang="en-US" sz="11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507332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Actual &amp; Projected </a:t>
            </a:r>
            <a:r>
              <a:rPr lang="en-US" dirty="0"/>
              <a:t>Expenditures (SFY 13 – SFY 14</a:t>
            </a:r>
            <a:r>
              <a:rPr lang="en-US" dirty="0" smtClean="0"/>
              <a:t>) - ConneCT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59569436"/>
              </p:ext>
            </p:extLst>
          </p:nvPr>
        </p:nvGraphicFramePr>
        <p:xfrm>
          <a:off x="1828800" y="5943600"/>
          <a:ext cx="5638800" cy="200025"/>
        </p:xfrm>
        <a:graphic>
          <a:graphicData uri="http://schemas.openxmlformats.org/drawingml/2006/table">
            <a:tbl>
              <a:tblPr>
                <a:tableStyleId>{2D5ABB26-0587-4C30-8999-92F81FD0307C}</a:tableStyleId>
              </a:tblPr>
              <a:tblGrid>
                <a:gridCol w="5638800"/>
              </a:tblGrid>
              <a:tr h="200025">
                <a:tc>
                  <a:txBody>
                    <a:bodyPr/>
                    <a:lstStyle/>
                    <a:p>
                      <a:pPr algn="l" fontAlgn="b"/>
                      <a:r>
                        <a:rPr lang="en-US" sz="1200" i="1" u="none" strike="noStrike" dirty="0" smtClean="0">
                          <a:effectLst/>
                        </a:rPr>
                        <a:t>*Does </a:t>
                      </a:r>
                      <a:r>
                        <a:rPr lang="en-US" sz="1200" i="1" u="none" strike="noStrike" dirty="0">
                          <a:effectLst/>
                        </a:rPr>
                        <a:t>not include </a:t>
                      </a:r>
                      <a:r>
                        <a:rPr lang="en-US" sz="1200" i="1" u="none" strike="noStrike" dirty="0" smtClean="0">
                          <a:effectLst/>
                        </a:rPr>
                        <a:t>Maintenance</a:t>
                      </a:r>
                      <a:r>
                        <a:rPr lang="en-US" sz="1200" i="1" u="none" strike="noStrike" baseline="0" dirty="0" smtClean="0">
                          <a:effectLst/>
                        </a:rPr>
                        <a:t> &amp; Operation</a:t>
                      </a:r>
                      <a:r>
                        <a:rPr lang="en-US" sz="1200" i="1" u="none" strike="noStrike" dirty="0" smtClean="0">
                          <a:effectLst/>
                        </a:rPr>
                        <a:t> </a:t>
                      </a:r>
                      <a:r>
                        <a:rPr lang="en-US" sz="1200" i="1" u="none" strike="noStrike" dirty="0">
                          <a:effectLst/>
                        </a:rPr>
                        <a:t>e</a:t>
                      </a:r>
                      <a:r>
                        <a:rPr lang="en-US" sz="1200" i="1" u="none" strike="noStrike" dirty="0" smtClean="0">
                          <a:effectLst/>
                        </a:rPr>
                        <a:t>xpenditures (SFY14 </a:t>
                      </a:r>
                      <a:r>
                        <a:rPr lang="en-US" sz="1200" i="1" u="none" strike="noStrike" dirty="0">
                          <a:effectLst/>
                        </a:rPr>
                        <a:t>- $4.5m, SFY15 - $4.7m</a:t>
                      </a:r>
                      <a:r>
                        <a:rPr lang="en-US" sz="1200" i="1" u="none" strike="noStrike" dirty="0" smtClean="0">
                          <a:effectLst/>
                        </a:rPr>
                        <a:t>).</a:t>
                      </a:r>
                      <a:endParaRPr lang="en-US" sz="1200" b="0" i="1" u="none" strike="noStrike" dirty="0">
                        <a:solidFill>
                          <a:srgbClr val="000000"/>
                        </a:solidFill>
                        <a:effectLst/>
                        <a:latin typeface="Times New Roman"/>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58680774"/>
              </p:ext>
            </p:extLst>
          </p:nvPr>
        </p:nvGraphicFramePr>
        <p:xfrm>
          <a:off x="1800225" y="1347787"/>
          <a:ext cx="5543550" cy="4162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180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Title 5"/>
          <p:cNvSpPr>
            <a:spLocks noGrp="1"/>
          </p:cNvSpPr>
          <p:nvPr>
            <p:ph type="title"/>
          </p:nvPr>
        </p:nvSpPr>
        <p:spPr/>
        <p:txBody>
          <a:bodyPr>
            <a:normAutofit fontScale="90000"/>
          </a:bodyPr>
          <a:lstStyle/>
          <a:p>
            <a:r>
              <a:rPr lang="en-US" dirty="0" smtClean="0"/>
              <a:t>Contents </a:t>
            </a:r>
            <a:br>
              <a:rPr lang="en-US" dirty="0" smtClean="0"/>
            </a:br>
            <a:endParaRPr lang="en-US" dirty="0"/>
          </a:p>
        </p:txBody>
      </p:sp>
      <p:sp>
        <p:nvSpPr>
          <p:cNvPr id="7" name="Content Placeholder 2"/>
          <p:cNvSpPr txBox="1">
            <a:spLocks/>
          </p:cNvSpPr>
          <p:nvPr/>
        </p:nvSpPr>
        <p:spPr>
          <a:xfrm>
            <a:off x="152400" y="1143000"/>
            <a:ext cx="8839200" cy="5029200"/>
          </a:xfrm>
          <a:prstGeom prst="rect">
            <a:avLst/>
          </a:prstGeom>
        </p:spPr>
        <p:txBody>
          <a:bodyPr>
            <a:noAutofit/>
          </a:bodyPr>
          <a:lstStyle/>
          <a:p>
            <a:pPr marL="684213" marR="0" lvl="2" indent="-342900" algn="l" defTabSz="914400" rtl="0" eaLnBrk="1" fontAlgn="auto" latinLnBrk="0" hangingPunct="1">
              <a:lnSpc>
                <a:spcPct val="100000"/>
              </a:lnSpc>
              <a:spcBef>
                <a:spcPts val="1200"/>
              </a:spcBef>
              <a:spcAft>
                <a:spcPts val="0"/>
              </a:spcAft>
              <a:buClr>
                <a:srgbClr val="97989A"/>
              </a:buClr>
              <a:buSzPct val="80000"/>
              <a:buFont typeface="+mj-lt"/>
              <a:buAutoNum type="arabicPeriod"/>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341313" lvl="2">
              <a:spcBef>
                <a:spcPts val="1200"/>
              </a:spcBef>
              <a:buClr>
                <a:srgbClr val="97989A"/>
              </a:buClr>
              <a:buSzPct val="80000"/>
            </a:pPr>
            <a:r>
              <a:rPr lang="en-US" sz="2800" b="1" dirty="0" smtClean="0">
                <a:cs typeface="Arial" pitchFamily="34" charset="0"/>
              </a:rPr>
              <a:t>ConneCT </a:t>
            </a:r>
            <a:r>
              <a:rPr lang="en-US" sz="2800" b="1" dirty="0">
                <a:cs typeface="Arial" pitchFamily="34" charset="0"/>
              </a:rPr>
              <a:t>(Modernization of Client Service Delivery) </a:t>
            </a:r>
            <a:endParaRPr lang="en-US" sz="2800" b="1" dirty="0" smtClean="0">
              <a:cs typeface="Arial" pitchFamily="34" charset="0"/>
            </a:endParaRPr>
          </a:p>
          <a:p>
            <a:pPr marL="341313" lvl="2">
              <a:spcBef>
                <a:spcPts val="1200"/>
              </a:spcBef>
              <a:buClr>
                <a:srgbClr val="97989A"/>
              </a:buClr>
              <a:buSzPct val="80000"/>
            </a:pPr>
            <a:endParaRPr lang="en-US" sz="2800" dirty="0" smtClean="0">
              <a:cs typeface="Arial" pitchFamily="34" charset="0"/>
            </a:endParaRPr>
          </a:p>
          <a:p>
            <a:pPr marL="341313" lvl="2" algn="ctr">
              <a:spcBef>
                <a:spcPts val="1200"/>
              </a:spcBef>
              <a:buClr>
                <a:srgbClr val="97989A"/>
              </a:buClr>
              <a:buSzPct val="80000"/>
            </a:pPr>
            <a:r>
              <a:rPr lang="en-US" sz="2800" dirty="0" smtClean="0">
                <a:cs typeface="Arial" pitchFamily="34" charset="0"/>
              </a:rPr>
              <a:t>and </a:t>
            </a:r>
          </a:p>
          <a:p>
            <a:pPr marL="341313" lvl="2">
              <a:spcBef>
                <a:spcPts val="1200"/>
              </a:spcBef>
              <a:buClr>
                <a:srgbClr val="97989A"/>
              </a:buClr>
              <a:buSzPct val="80000"/>
            </a:pPr>
            <a:endParaRPr lang="en-US" sz="2800" dirty="0">
              <a:cs typeface="Arial" pitchFamily="34" charset="0"/>
            </a:endParaRPr>
          </a:p>
          <a:p>
            <a:pPr marL="341313" lvl="2">
              <a:spcBef>
                <a:spcPts val="1200"/>
              </a:spcBef>
              <a:buClr>
                <a:srgbClr val="97989A"/>
              </a:buClr>
              <a:buSzPct val="80000"/>
            </a:pPr>
            <a:r>
              <a:rPr lang="en-US" sz="2800" b="1" dirty="0" smtClean="0">
                <a:cs typeface="Arial" pitchFamily="34" charset="0"/>
              </a:rPr>
              <a:t>Health </a:t>
            </a:r>
            <a:r>
              <a:rPr lang="en-US" sz="2800" b="1" dirty="0">
                <a:cs typeface="Arial" pitchFamily="34" charset="0"/>
              </a:rPr>
              <a:t>Insurance </a:t>
            </a:r>
            <a:r>
              <a:rPr lang="en-US" sz="2800" b="1" dirty="0" smtClean="0">
                <a:cs typeface="Arial" pitchFamily="34" charset="0"/>
              </a:rPr>
              <a:t>Marketplace/Integrated </a:t>
            </a:r>
            <a:r>
              <a:rPr lang="en-US" sz="2800" b="1" dirty="0">
                <a:cs typeface="Arial" pitchFamily="34" charset="0"/>
              </a:rPr>
              <a:t>Eligibility </a:t>
            </a:r>
            <a:r>
              <a:rPr lang="en-US" sz="2800" b="1" dirty="0" smtClean="0">
                <a:cs typeface="Arial" pitchFamily="34" charset="0"/>
              </a:rPr>
              <a:t>Project </a:t>
            </a:r>
          </a:p>
          <a:p>
            <a:pPr marL="341313" lvl="2">
              <a:spcBef>
                <a:spcPts val="1200"/>
              </a:spcBef>
              <a:buClr>
                <a:srgbClr val="97989A"/>
              </a:buClr>
              <a:buSzPct val="80000"/>
            </a:pPr>
            <a:r>
              <a:rPr lang="en-US" sz="2800" b="1" dirty="0" smtClean="0">
                <a:cs typeface="Arial" pitchFamily="34" charset="0"/>
              </a:rPr>
              <a:t>(Access Health CT/IEP) – Tiers 1, 2, 3, and 4</a:t>
            </a:r>
          </a:p>
          <a:p>
            <a:pPr marL="684213" lvl="2" indent="-342900">
              <a:spcBef>
                <a:spcPts val="1200"/>
              </a:spcBef>
              <a:buClr>
                <a:srgbClr val="97989A"/>
              </a:buClr>
              <a:buSzPct val="80000"/>
              <a:buFont typeface="+mj-lt"/>
              <a:buAutoNum type="arabicPeriod"/>
            </a:pPr>
            <a:endParaRPr lang="en-US" sz="2400" dirty="0">
              <a:cs typeface="Arial" pitchFamily="34" charset="0"/>
            </a:endParaRPr>
          </a:p>
          <a:p>
            <a:pPr marL="341313" lvl="2">
              <a:spcBef>
                <a:spcPts val="1200"/>
              </a:spcBef>
              <a:buClr>
                <a:srgbClr val="97989A"/>
              </a:buClr>
              <a:buSzPct val="80000"/>
            </a:pPr>
            <a:endParaRPr lang="en-US" sz="2400" dirty="0" smtClean="0">
              <a:cs typeface="Arial" pitchFamily="34" charset="0"/>
            </a:endParaRPr>
          </a:p>
          <a:p>
            <a:pPr marL="684213" lvl="2" indent="-342900">
              <a:spcBef>
                <a:spcPts val="1200"/>
              </a:spcBef>
              <a:buClr>
                <a:srgbClr val="97989A"/>
              </a:buClr>
              <a:buSzPct val="80000"/>
              <a:buFont typeface="+mj-lt"/>
              <a:buAutoNum type="arabicPeriod"/>
            </a:pPr>
            <a:endParaRPr lang="en-US" sz="2400" dirty="0" smtClean="0">
              <a:cs typeface="Arial" pitchFamily="34" charset="0"/>
            </a:endParaRPr>
          </a:p>
          <a:p>
            <a:pPr marL="684213" lvl="2" indent="-342900">
              <a:spcBef>
                <a:spcPts val="1200"/>
              </a:spcBef>
              <a:buClr>
                <a:srgbClr val="97989A"/>
              </a:buClr>
              <a:buSzPct val="80000"/>
              <a:buFont typeface="+mj-lt"/>
              <a:buAutoNum type="arabicPeriod"/>
            </a:pPr>
            <a:endParaRPr lang="en-US" sz="2400" dirty="0" smtClean="0">
              <a:cs typeface="Arial" pitchFamily="34" charset="0"/>
            </a:endParaRPr>
          </a:p>
          <a:p>
            <a:pPr marL="573088" marR="0" lvl="2" indent="-231775" algn="l" defTabSz="914400" rtl="0" eaLnBrk="1" fontAlgn="auto" latinLnBrk="0" hangingPunct="1">
              <a:lnSpc>
                <a:spcPct val="100000"/>
              </a:lnSpc>
              <a:spcBef>
                <a:spcPts val="1200"/>
              </a:spcBef>
              <a:spcAft>
                <a:spcPts val="0"/>
              </a:spcAft>
              <a:buClr>
                <a:srgbClr val="97989A"/>
              </a:buClr>
              <a:buSzPct val="80000"/>
              <a:buFont typeface="Courier New" pitchFamily="49" charset="0"/>
              <a:buChar char="o"/>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573088" marR="0" lvl="2" indent="-231775" algn="l" defTabSz="914400" rtl="0" eaLnBrk="1" fontAlgn="auto" latinLnBrk="0" hangingPunct="1">
              <a:lnSpc>
                <a:spcPct val="100000"/>
              </a:lnSpc>
              <a:spcBef>
                <a:spcPts val="1200"/>
              </a:spcBef>
              <a:spcAft>
                <a:spcPts val="0"/>
              </a:spcAft>
              <a:buClr>
                <a:srgbClr val="97989A"/>
              </a:buClr>
              <a:buSzPct val="80000"/>
              <a:buFont typeface="Courier New" pitchFamily="49" charset="0"/>
              <a:buChar char="o"/>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177800" marR="0" lvl="1" indent="-109538"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166688" marR="0" lvl="0" indent="-166688"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00338D"/>
              </a:solidFill>
              <a:effectLst/>
              <a:uLnTx/>
              <a:uFillTx/>
              <a:ea typeface="+mn-ea"/>
              <a:cs typeface="Arial" pitchFamily="34" charset="0"/>
            </a:endParaRPr>
          </a:p>
          <a:p>
            <a:pPr marL="439738" marR="0" lvl="2" indent="-166688" algn="l" defTabSz="914400" rtl="0" eaLnBrk="1" fontAlgn="auto" latinLnBrk="0" hangingPunct="1">
              <a:lnSpc>
                <a:spcPct val="100000"/>
              </a:lnSpc>
              <a:spcBef>
                <a:spcPts val="1200"/>
              </a:spcBef>
              <a:spcAft>
                <a:spcPts val="0"/>
              </a:spcAft>
              <a:buClr>
                <a:srgbClr val="97989A"/>
              </a:buClr>
              <a:buSzPct val="80000"/>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00338D"/>
              </a:solidFill>
              <a:effectLst/>
              <a:uLnTx/>
              <a:uFillTx/>
              <a:ea typeface="+mn-ea"/>
              <a:cs typeface="Arial" pitchFamily="34" charset="0"/>
            </a:endParaRP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rgbClr val="00338D"/>
              </a:solidFill>
              <a:effectLst/>
              <a:uLnTx/>
              <a:uFillTx/>
              <a:ea typeface="+mn-ea"/>
              <a:cs typeface="Arial" pitchFamily="34" charset="0"/>
            </a:endParaRPr>
          </a:p>
        </p:txBody>
      </p:sp>
      <p:sp>
        <p:nvSpPr>
          <p:cNvPr id="9" name="Rectangle 8"/>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Right Arrow 7"/>
          <p:cNvSpPr/>
          <p:nvPr/>
        </p:nvSpPr>
        <p:spPr bwMode="auto">
          <a:xfrm rot="19982963">
            <a:off x="222734" y="3144429"/>
            <a:ext cx="9111080" cy="424543"/>
          </a:xfrm>
          <a:prstGeom prst="rightArrow">
            <a:avLst/>
          </a:prstGeom>
          <a:solidFill>
            <a:schemeClr val="bg2">
              <a:alpha val="2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1" i="0" u="none" strike="noStrike" kern="0" cap="none" spc="0" normalizeH="0" baseline="0" noProof="0" dirty="0" smtClean="0">
              <a:ln>
                <a:noFill/>
              </a:ln>
              <a:solidFill>
                <a:srgbClr val="FFFFFF"/>
              </a:solidFill>
              <a:effectLst/>
              <a:uLnTx/>
              <a:uFillTx/>
              <a:latin typeface="Arial" charset="0"/>
            </a:endParaRPr>
          </a:p>
        </p:txBody>
      </p:sp>
      <p:sp>
        <p:nvSpPr>
          <p:cNvPr id="9" name="Right Arrow 8"/>
          <p:cNvSpPr/>
          <p:nvPr/>
        </p:nvSpPr>
        <p:spPr bwMode="auto">
          <a:xfrm rot="16200000">
            <a:off x="-1484503" y="3047287"/>
            <a:ext cx="4233116"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Reach and Impact</a:t>
            </a:r>
          </a:p>
        </p:txBody>
      </p:sp>
      <p:sp>
        <p:nvSpPr>
          <p:cNvPr id="10" name="Rectangle 9"/>
          <p:cNvSpPr/>
          <p:nvPr/>
        </p:nvSpPr>
        <p:spPr>
          <a:xfrm>
            <a:off x="860656" y="4310764"/>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pic>
        <p:nvPicPr>
          <p:cNvPr id="11" name="Picture 3" descr="C:\Users\jschneidman\Documents\CT\Logo\DSS_Logo_Bold_Blu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39"/>
          <a:stretch/>
        </p:blipFill>
        <p:spPr bwMode="auto">
          <a:xfrm>
            <a:off x="1242407" y="4393370"/>
            <a:ext cx="1119724" cy="7706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76203" y="3418122"/>
            <a:ext cx="1883226" cy="859984"/>
          </a:xfrm>
          <a:prstGeom prst="rect">
            <a:avLst/>
          </a:prstGeom>
          <a:solidFill>
            <a:srgbClr val="FFFFFF"/>
          </a:solidFill>
          <a:ln w="38100" cap="flat" cmpd="sng" algn="ctr">
            <a:solidFill>
              <a:schemeClr val="accent2"/>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sp>
        <p:nvSpPr>
          <p:cNvPr id="13" name="Rectangle 12"/>
          <p:cNvSpPr/>
          <p:nvPr/>
        </p:nvSpPr>
        <p:spPr>
          <a:xfrm>
            <a:off x="4692087" y="2514595"/>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(DSS)</a:t>
            </a:r>
            <a:endParaRPr kumimoji="0" lang="en-US" sz="1100" b="1" i="0" u="none" strike="noStrike" kern="0" cap="none" spc="0" normalizeH="0" noProof="0" dirty="0" smtClean="0">
              <a:ln>
                <a:noFill/>
              </a:ln>
              <a:solidFill>
                <a:srgbClr val="121C64"/>
              </a:solidFill>
              <a:effectLst/>
              <a:uLnTx/>
              <a:uFillTx/>
              <a:latin typeface="Arial"/>
              <a:cs typeface="+mn-cs"/>
            </a:endParaRPr>
          </a:p>
        </p:txBody>
      </p:sp>
      <p:sp>
        <p:nvSpPr>
          <p:cNvPr id="14" name="Rectangle 13"/>
          <p:cNvSpPr/>
          <p:nvPr/>
        </p:nvSpPr>
        <p:spPr>
          <a:xfrm>
            <a:off x="6607971" y="1621953"/>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(Cross-Agency)</a:t>
            </a:r>
            <a:endParaRPr kumimoji="0" lang="en-US" sz="1100" b="1" i="0" u="none" strike="noStrike" kern="0" cap="none" spc="0" normalizeH="0" noProof="0" dirty="0" smtClean="0">
              <a:ln>
                <a:noFill/>
              </a:ln>
              <a:solidFill>
                <a:srgbClr val="121C64"/>
              </a:solidFill>
              <a:effectLst/>
              <a:uLnTx/>
              <a:uFillTx/>
              <a:latin typeface="Arial"/>
              <a:cs typeface="+mn-cs"/>
            </a:endParaRPr>
          </a:p>
        </p:txBody>
      </p:sp>
      <p:pic>
        <p:nvPicPr>
          <p:cNvPr id="15" name="Picture 2" descr="C:\Users\jschneidman\Desktop\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200" y="3657599"/>
            <a:ext cx="1761141" cy="3982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auto">
          <a:xfrm>
            <a:off x="860656" y="339018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channels for DSS clients to get information.</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technology tools for DSS workers.</a:t>
            </a:r>
          </a:p>
        </p:txBody>
      </p:sp>
      <p:sp>
        <p:nvSpPr>
          <p:cNvPr id="18" name="TextBox 17"/>
          <p:cNvSpPr txBox="1"/>
          <p:nvPr/>
        </p:nvSpPr>
        <p:spPr bwMode="auto">
          <a:xfrm>
            <a:off x="2776203" y="250226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population of clients who purchase/receive medical insurance.</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quasi-public agency.</a:t>
            </a:r>
          </a:p>
        </p:txBody>
      </p:sp>
      <p:sp>
        <p:nvSpPr>
          <p:cNvPr id="19" name="TextBox 18"/>
          <p:cNvSpPr txBox="1"/>
          <p:nvPr/>
        </p:nvSpPr>
        <p:spPr bwMode="auto">
          <a:xfrm>
            <a:off x="4692087" y="1785263"/>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Increased automation to improve service delivery to all DSS clients.</a:t>
            </a:r>
          </a:p>
        </p:txBody>
      </p:sp>
      <p:sp>
        <p:nvSpPr>
          <p:cNvPr id="20" name="TextBox 19"/>
          <p:cNvSpPr txBox="1"/>
          <p:nvPr/>
        </p:nvSpPr>
        <p:spPr bwMode="auto">
          <a:xfrm>
            <a:off x="6607971" y="892642"/>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Enables cross-agency collaboration and the ability to serve the “whole client”.</a:t>
            </a:r>
          </a:p>
        </p:txBody>
      </p:sp>
      <p:sp>
        <p:nvSpPr>
          <p:cNvPr id="21" name="TextBox 20"/>
          <p:cNvSpPr txBox="1"/>
          <p:nvPr/>
        </p:nvSpPr>
        <p:spPr bwMode="auto">
          <a:xfrm>
            <a:off x="2809541" y="3435307"/>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1</a:t>
            </a:r>
            <a:endParaRPr lang="en-US" sz="1200" u="sng" dirty="0" smtClean="0">
              <a:solidFill>
                <a:srgbClr val="FF0000"/>
              </a:solidFill>
            </a:endParaRPr>
          </a:p>
        </p:txBody>
      </p:sp>
      <p:sp>
        <p:nvSpPr>
          <p:cNvPr id="22" name="TextBox 21"/>
          <p:cNvSpPr txBox="1"/>
          <p:nvPr/>
        </p:nvSpPr>
        <p:spPr bwMode="auto">
          <a:xfrm>
            <a:off x="4725085" y="253874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Tiers 2 and 3</a:t>
            </a:r>
            <a:endParaRPr lang="en-US" sz="1200" u="sng" dirty="0" smtClean="0">
              <a:solidFill>
                <a:srgbClr val="FF0000"/>
              </a:solidFill>
            </a:endParaRPr>
          </a:p>
        </p:txBody>
      </p:sp>
      <p:sp>
        <p:nvSpPr>
          <p:cNvPr id="23" name="TextBox 22"/>
          <p:cNvSpPr txBox="1"/>
          <p:nvPr/>
        </p:nvSpPr>
        <p:spPr bwMode="auto">
          <a:xfrm>
            <a:off x="6640969" y="164060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4</a:t>
            </a:r>
            <a:endParaRPr lang="en-US" sz="1200" u="sng" dirty="0" smtClean="0">
              <a:solidFill>
                <a:srgbClr val="FF0000"/>
              </a:solidFill>
            </a:endParaRPr>
          </a:p>
        </p:txBody>
      </p:sp>
      <p:sp>
        <p:nvSpPr>
          <p:cNvPr id="24" name="Right Arrow 23"/>
          <p:cNvSpPr/>
          <p:nvPr/>
        </p:nvSpPr>
        <p:spPr bwMode="auto">
          <a:xfrm>
            <a:off x="531063" y="5181600"/>
            <a:ext cx="8117178"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Time</a:t>
            </a:r>
          </a:p>
        </p:txBody>
      </p:sp>
      <p:cxnSp>
        <p:nvCxnSpPr>
          <p:cNvPr id="25" name="Elbow Connector 28"/>
          <p:cNvCxnSpPr>
            <a:stCxn id="10" idx="3"/>
            <a:endCxn id="12" idx="2"/>
          </p:cNvCxnSpPr>
          <p:nvPr/>
        </p:nvCxnSpPr>
        <p:spPr bwMode="auto">
          <a:xfrm flipV="1">
            <a:off x="2743882" y="4278106"/>
            <a:ext cx="973934"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6" name="Elbow Connector 29"/>
          <p:cNvCxnSpPr>
            <a:stCxn id="12" idx="3"/>
            <a:endCxn id="13" idx="2"/>
          </p:cNvCxnSpPr>
          <p:nvPr/>
        </p:nvCxnSpPr>
        <p:spPr bwMode="auto">
          <a:xfrm flipV="1">
            <a:off x="4659429" y="3374579"/>
            <a:ext cx="974271" cy="473535"/>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7" name="Elbow Connector 32"/>
          <p:cNvCxnSpPr>
            <a:stCxn id="13" idx="3"/>
            <a:endCxn id="14" idx="2"/>
          </p:cNvCxnSpPr>
          <p:nvPr/>
        </p:nvCxnSpPr>
        <p:spPr bwMode="auto">
          <a:xfrm flipV="1">
            <a:off x="6575313" y="2481937"/>
            <a:ext cx="974271"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sp>
        <p:nvSpPr>
          <p:cNvPr id="28" name="Title 1"/>
          <p:cNvSpPr>
            <a:spLocks noGrp="1"/>
          </p:cNvSpPr>
          <p:nvPr>
            <p:ph type="title"/>
          </p:nvPr>
        </p:nvSpPr>
        <p:spPr/>
        <p:txBody>
          <a:bodyPr>
            <a:normAutofit/>
          </a:bodyPr>
          <a:lstStyle/>
          <a:p>
            <a:r>
              <a:rPr lang="en-US" dirty="0" smtClean="0"/>
              <a:t>Achieving Incremental “Wins” for DSS and Connecticut</a:t>
            </a:r>
            <a:endParaRPr lang="en-US" dirty="0"/>
          </a:p>
        </p:txBody>
      </p:sp>
      <p:sp>
        <p:nvSpPr>
          <p:cNvPr id="30" name="Rectangle 29"/>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P_218"/>
          <p:cNvSpPr>
            <a:spLocks noChangeArrowheads="1"/>
          </p:cNvSpPr>
          <p:nvPr/>
        </p:nvSpPr>
        <p:spPr bwMode="auto">
          <a:xfrm>
            <a:off x="909638" y="5791200"/>
            <a:ext cx="7340600" cy="79789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2000" b="1" dirty="0" smtClean="0"/>
              <a:t>These projects build on each successful milestone to increase reach and impact.</a:t>
            </a:r>
            <a:endParaRPr lang="en-US" sz="2000" b="1" dirty="0"/>
          </a:p>
        </p:txBody>
      </p:sp>
    </p:spTree>
    <p:extLst>
      <p:ext uri="{BB962C8B-B14F-4D97-AF65-F5344CB8AC3E}">
        <p14:creationId xmlns:p14="http://schemas.microsoft.com/office/powerpoint/2010/main" val="2524185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838200"/>
          </a:xfrm>
        </p:spPr>
        <p:txBody>
          <a:bodyPr>
            <a:noAutofit/>
          </a:bodyPr>
          <a:lstStyle/>
          <a:p>
            <a:r>
              <a:rPr lang="en-US" dirty="0"/>
              <a:t>Health Insurance Exchange &amp; Integrated Eligibility System Project </a:t>
            </a:r>
            <a:r>
              <a:rPr lang="en-US" dirty="0" smtClean="0"/>
              <a:t>(HIX / IEP) – Tiers 1, 2, 3, and 4</a:t>
            </a:r>
            <a:endParaRPr lang="en-US" dirty="0"/>
          </a:p>
        </p:txBody>
      </p:sp>
      <p:sp>
        <p:nvSpPr>
          <p:cNvPr id="3" name="Content Placeholder 2"/>
          <p:cNvSpPr>
            <a:spLocks noGrp="1"/>
          </p:cNvSpPr>
          <p:nvPr>
            <p:ph idx="1"/>
          </p:nvPr>
        </p:nvSpPr>
        <p:spPr>
          <a:xfrm>
            <a:off x="381000" y="1295400"/>
            <a:ext cx="7848600" cy="4525963"/>
          </a:xfrm>
        </p:spPr>
        <p:txBody>
          <a:bodyPr>
            <a:normAutofit/>
          </a:bodyPr>
          <a:lstStyle/>
          <a:p>
            <a:pPr marL="0" indent="0">
              <a:buNone/>
            </a:pPr>
            <a:r>
              <a:rPr lang="en-US" sz="1800" b="1" u="sng" dirty="0"/>
              <a:t>Project Overview</a:t>
            </a:r>
          </a:p>
          <a:p>
            <a:pPr marL="0" indent="0">
              <a:buNone/>
            </a:pPr>
            <a:endParaRPr lang="en-US" sz="1600" dirty="0"/>
          </a:p>
          <a:p>
            <a:pPr marL="0" indent="0">
              <a:buNone/>
            </a:pPr>
            <a:r>
              <a:rPr lang="en-US" sz="1800" b="1" dirty="0" smtClean="0"/>
              <a:t>Purpose</a:t>
            </a:r>
            <a:r>
              <a:rPr lang="en-US" sz="1800" dirty="0" smtClean="0"/>
              <a:t>: The </a:t>
            </a:r>
            <a:r>
              <a:rPr lang="en-US" sz="1800" dirty="0"/>
              <a:t>Department of Social Services Integrated Eligibility System project will replace the Department’s existing 24 year old Eligibility Management System (EMS). The integrated eligibility platform, once designed, developed and implemented, will provide a seamless eligibility and enrollment process for Medicaid, CHIP and the CTHIX, and will ultimately be used to determine eligibility for other social service programs (e.g., SNAP, TFA).  Specifically, the planned integrated eligibility function will initially address federal requirements for eligibility determinations for advance premium tax credits and reduced cost sharing through the Exchange, MAGI-based eligibility for Medicaid, complete individual responsibility exemption determinations, and coordinate enrollment. </a:t>
            </a:r>
            <a:endParaRPr lang="en-US" sz="1800" dirty="0" smtClean="0"/>
          </a:p>
          <a:p>
            <a:pPr marL="0" indent="0">
              <a:buNone/>
            </a:pPr>
            <a:endParaRPr lang="en-US" sz="1800" dirty="0"/>
          </a:p>
          <a:p>
            <a:pPr marL="0" indent="0">
              <a:buNone/>
            </a:pPr>
            <a:endParaRPr lang="en-US" sz="1800" dirty="0"/>
          </a:p>
          <a:p>
            <a:pPr marL="0" indent="0">
              <a:buNone/>
            </a:pPr>
            <a:r>
              <a:rPr lang="en-US" sz="1800" b="1" dirty="0"/>
              <a:t>Anticipated Project </a:t>
            </a:r>
            <a:r>
              <a:rPr lang="en-US" sz="1800" b="1" dirty="0" smtClean="0"/>
              <a:t>Timeline</a:t>
            </a:r>
            <a:r>
              <a:rPr lang="en-US" sz="1800" dirty="0" smtClean="0"/>
              <a:t>: 02/1/12 - 12/31/15</a:t>
            </a:r>
            <a:endParaRPr lang="en-US"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254079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P_1558"/>
          <p:cNvGraphicFramePr>
            <a:graphicFrameLocks/>
          </p:cNvGraphicFramePr>
          <p:nvPr>
            <p:extLst>
              <p:ext uri="{D42A27DB-BD31-4B8C-83A1-F6EECF244321}">
                <p14:modId xmlns:p14="http://schemas.microsoft.com/office/powerpoint/2010/main" val="1430569783"/>
              </p:ext>
            </p:extLst>
          </p:nvPr>
        </p:nvGraphicFramePr>
        <p:xfrm>
          <a:off x="306388" y="1400823"/>
          <a:ext cx="8337550" cy="1253236"/>
        </p:xfrm>
        <a:graphic>
          <a:graphicData uri="http://schemas.openxmlformats.org/drawingml/2006/table">
            <a:tbl>
              <a:tblPr/>
              <a:tblGrid>
                <a:gridCol w="2586043"/>
                <a:gridCol w="443245"/>
                <a:gridCol w="441910"/>
                <a:gridCol w="443245"/>
                <a:gridCol w="441911"/>
                <a:gridCol w="443245"/>
                <a:gridCol w="441910"/>
                <a:gridCol w="443245"/>
                <a:gridCol w="441911"/>
                <a:gridCol w="443245"/>
                <a:gridCol w="441910"/>
                <a:gridCol w="441910"/>
                <a:gridCol w="441910"/>
                <a:gridCol w="441910"/>
              </a:tblGrid>
              <a:tr h="2673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horzOverflow="overflow">
                    <a:lnL>
                      <a:noFill/>
                    </a:lnL>
                    <a:lnR w="12700" cap="flat" cmpd="sng" algn="ctr">
                      <a:solidFill>
                        <a:srgbClr val="FFFFFF"/>
                      </a:solidFill>
                      <a:prstDash val="solid"/>
                      <a:round/>
                      <a:headEnd type="none" w="med" len="med"/>
                      <a:tailEnd type="none" w="med" len="med"/>
                    </a:lnR>
                    <a:lnT>
                      <a:noFill/>
                    </a:lnT>
                    <a:lnB>
                      <a:noFill/>
                    </a:lnB>
                    <a:lnTlToBr>
                      <a:noFill/>
                    </a:lnTlToBr>
                    <a:lnBlToTr>
                      <a:noFill/>
                    </a:lnBlToTr>
                    <a:noFill/>
                  </a:tcPr>
                </a:tc>
                <a:tc>
                  <a:txBody>
                    <a:bodyPr/>
                    <a:lstStyle/>
                    <a:p>
                      <a:pPr algn="ctr"/>
                      <a:r>
                        <a:rPr lang="en-US" sz="1600" b="1" dirty="0" smtClean="0">
                          <a:solidFill>
                            <a:schemeClr val="bg1"/>
                          </a:solidFill>
                          <a:latin typeface="Arial" pitchFamily="34" charset="0"/>
                          <a:cs typeface="Arial" pitchFamily="34" charset="0"/>
                        </a:rPr>
                        <a:t>O</a:t>
                      </a:r>
                      <a:endParaRPr lang="en-US" sz="1600" b="1" dirty="0">
                        <a:solidFill>
                          <a:schemeClr val="bg1"/>
                        </a:solidFill>
                        <a:latin typeface="Arial" pitchFamily="34" charset="0"/>
                        <a:cs typeface="Arial" pitchFamily="34" charset="0"/>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p>
                      <a:pPr algn="ctr"/>
                      <a:r>
                        <a:rPr lang="en-US" sz="1600" b="1" dirty="0" smtClean="0">
                          <a:solidFill>
                            <a:schemeClr val="bg1"/>
                          </a:solidFill>
                          <a:latin typeface="Arial" pitchFamily="34" charset="0"/>
                          <a:cs typeface="Arial" pitchFamily="34" charset="0"/>
                        </a:rPr>
                        <a:t>N</a:t>
                      </a:r>
                      <a:endParaRPr lang="en-US" sz="1600" b="1" dirty="0">
                        <a:solidFill>
                          <a:schemeClr val="bg1"/>
                        </a:solidFill>
                        <a:latin typeface="Arial" pitchFamily="34" charset="0"/>
                        <a:cs typeface="Arial" pitchFamily="34" charset="0"/>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p>
                      <a:pPr algn="ctr"/>
                      <a:r>
                        <a:rPr lang="en-US" sz="1600" b="1" dirty="0" smtClean="0">
                          <a:solidFill>
                            <a:schemeClr val="bg1"/>
                          </a:solidFill>
                          <a:latin typeface="Arial" pitchFamily="34" charset="0"/>
                          <a:cs typeface="Arial" pitchFamily="34" charset="0"/>
                        </a:rPr>
                        <a:t>D</a:t>
                      </a:r>
                      <a:endParaRPr lang="en-US" sz="1600" b="1" dirty="0">
                        <a:solidFill>
                          <a:schemeClr val="bg1"/>
                        </a:solidFill>
                        <a:latin typeface="Arial" pitchFamily="34" charset="0"/>
                        <a:cs typeface="Arial" pitchFamily="34" charset="0"/>
                      </a:endParaRP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J</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F</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M</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A</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M</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J</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J</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A</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S</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O</a:t>
                      </a:r>
                    </a:p>
                  </a:txBody>
                  <a:tcPr marL="45720" marR="45720" marT="27432" marB="274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4066B2"/>
                    </a:solidFill>
                  </a:tcPr>
                </a:tc>
              </a:tr>
              <a:tr h="1898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400" b="0" i="0" u="none" strike="noStrike" cap="none" normalizeH="0" baseline="0" dirty="0" smtClean="0">
                          <a:ln>
                            <a:noFill/>
                          </a:ln>
                          <a:solidFill>
                            <a:schemeClr val="tx1"/>
                          </a:solidFill>
                          <a:effectLst/>
                          <a:latin typeface="Arial" charset="0"/>
                        </a:rPr>
                        <a:t>R1: Plan Management</a:t>
                      </a:r>
                    </a:p>
                  </a:txBody>
                  <a:tcPr marL="45720" marR="45720" marT="27432" marB="27432" horzOverflow="overflow">
                    <a:lnL>
                      <a:noFill/>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r>
              <a:tr h="2673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400" b="0" i="0" u="none" strike="noStrike" cap="none" normalizeH="0" baseline="0" dirty="0" smtClean="0">
                          <a:ln>
                            <a:noFill/>
                          </a:ln>
                          <a:solidFill>
                            <a:schemeClr val="tx1"/>
                          </a:solidFill>
                          <a:effectLst/>
                          <a:latin typeface="Arial" charset="0"/>
                        </a:rPr>
                        <a:t>R2: Core Functionality</a:t>
                      </a:r>
                    </a:p>
                  </a:txBody>
                  <a:tcPr marL="45720" marR="45720" marT="27432" marB="27432" horzOverflow="overflow">
                    <a:lnL>
                      <a:noFill/>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r>
              <a:tr h="2673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defRPr/>
                      </a:pPr>
                      <a:r>
                        <a:rPr kumimoji="0" lang="en-US" sz="1400" b="0" i="0" u="none" strike="noStrike" cap="none" normalizeH="0" baseline="0" dirty="0" smtClean="0">
                          <a:ln>
                            <a:noFill/>
                          </a:ln>
                          <a:solidFill>
                            <a:schemeClr val="tx1"/>
                          </a:solidFill>
                          <a:effectLst/>
                          <a:latin typeface="Arial" charset="0"/>
                        </a:rPr>
                        <a:t>R3/R4: Deferred Functionality</a:t>
                      </a:r>
                    </a:p>
                  </a:txBody>
                  <a:tcPr marL="45720" marR="45720" marT="27432" marB="27432" horzOverflow="overflow">
                    <a:lnL>
                      <a:noFill/>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marL="45720" marR="45720" marT="27432" marB="27432" anchor="ctr"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a:noFill/>
                    </a:lnT>
                    <a:lnB>
                      <a:noFill/>
                    </a:lnB>
                    <a:lnTlToBr>
                      <a:noFill/>
                    </a:lnTlToBr>
                    <a:lnBlToTr>
                      <a:noFill/>
                    </a:lnBlToTr>
                    <a:noFill/>
                  </a:tcPr>
                </a:tc>
              </a:tr>
            </a:tbl>
          </a:graphicData>
        </a:graphic>
      </p:graphicFrame>
      <p:sp>
        <p:nvSpPr>
          <p:cNvPr id="5" name="SHP_573"/>
          <p:cNvSpPr>
            <a:spLocks noChangeArrowheads="1"/>
          </p:cNvSpPr>
          <p:nvPr/>
        </p:nvSpPr>
        <p:spPr bwMode="auto">
          <a:xfrm>
            <a:off x="2895600" y="1781935"/>
            <a:ext cx="3544463" cy="176526"/>
          </a:xfrm>
          <a:prstGeom prst="rect">
            <a:avLst/>
          </a:prstGeom>
          <a:solidFill>
            <a:srgbClr val="003399"/>
          </a:solidFill>
          <a:ln w="12700" algn="ctr">
            <a:solidFill>
              <a:srgbClr val="003399"/>
            </a:solidFill>
            <a:miter lim="800000"/>
            <a:headEnd/>
            <a:tailEnd/>
          </a:ln>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6" name="SHP_560"/>
          <p:cNvSpPr>
            <a:spLocks noChangeArrowheads="1"/>
          </p:cNvSpPr>
          <p:nvPr/>
        </p:nvSpPr>
        <p:spPr bwMode="auto">
          <a:xfrm rot="-2637502">
            <a:off x="6373388" y="1804317"/>
            <a:ext cx="133350" cy="131763"/>
          </a:xfrm>
          <a:prstGeom prst="rect">
            <a:avLst/>
          </a:prstGeom>
          <a:solidFill>
            <a:srgbClr val="80CC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7" name="SHP_573"/>
          <p:cNvSpPr>
            <a:spLocks noChangeArrowheads="1"/>
          </p:cNvSpPr>
          <p:nvPr/>
        </p:nvSpPr>
        <p:spPr bwMode="auto">
          <a:xfrm>
            <a:off x="2895600" y="2081292"/>
            <a:ext cx="5301545" cy="181969"/>
          </a:xfrm>
          <a:prstGeom prst="rect">
            <a:avLst/>
          </a:prstGeom>
          <a:solidFill>
            <a:srgbClr val="003399"/>
          </a:solidFill>
          <a:ln w="12700" algn="ctr">
            <a:solidFill>
              <a:srgbClr val="003399"/>
            </a:solidFill>
            <a:miter lim="800000"/>
            <a:headEnd/>
            <a:tailEnd/>
          </a:ln>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8" name="SHP_560"/>
          <p:cNvSpPr>
            <a:spLocks noChangeArrowheads="1"/>
          </p:cNvSpPr>
          <p:nvPr/>
        </p:nvSpPr>
        <p:spPr bwMode="auto">
          <a:xfrm rot="-2637502">
            <a:off x="8145038" y="2109117"/>
            <a:ext cx="133350" cy="131763"/>
          </a:xfrm>
          <a:prstGeom prst="rect">
            <a:avLst/>
          </a:prstGeom>
          <a:solidFill>
            <a:srgbClr val="80CCCC"/>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2000" tIns="72000" rIns="72000" bIns="72000" anchor="ctr"/>
          <a:lstStyle/>
          <a:p>
            <a:pPr marL="0" marR="0" lvl="0" indent="0" algn="ctr" defTabSz="914400" eaLnBrk="0" fontAlgn="auto" latinLnBrk="0" hangingPunct="0">
              <a:lnSpc>
                <a:spcPct val="106000"/>
              </a:lnSpc>
              <a:spcBef>
                <a:spcPts val="0"/>
              </a:spcBef>
              <a:spcAft>
                <a:spcPts val="0"/>
              </a:spcAft>
              <a:buClrTx/>
              <a:buSzTx/>
              <a:buFont typeface="Wingdings 2" pitchFamily="18" charset="2"/>
              <a:buChar char="¡"/>
              <a:tabLst/>
              <a:defRPr/>
            </a:pPr>
            <a:endParaRPr kumimoji="0" lang="en-US" sz="1800" b="1" i="0" u="none" strike="noStrike" kern="0" cap="none" spc="0" normalizeH="0" baseline="0" noProof="0">
              <a:ln>
                <a:noFill/>
              </a:ln>
              <a:solidFill>
                <a:sysClr val="windowText" lastClr="000000"/>
              </a:solidFill>
              <a:effectLst/>
              <a:uLnTx/>
              <a:uFillTx/>
            </a:endParaRPr>
          </a:p>
        </p:txBody>
      </p:sp>
      <p:sp>
        <p:nvSpPr>
          <p:cNvPr id="9" name="Right Arrow 8"/>
          <p:cNvSpPr/>
          <p:nvPr/>
        </p:nvSpPr>
        <p:spPr bwMode="auto">
          <a:xfrm>
            <a:off x="8211713" y="2315840"/>
            <a:ext cx="436987" cy="329613"/>
          </a:xfrm>
          <a:prstGeom prst="rightArrow">
            <a:avLst/>
          </a:prstGeom>
          <a:solidFill>
            <a:srgbClr val="003399"/>
          </a:solidFill>
          <a:ln w="9525" cap="flat" cmpd="sng" algn="ctr">
            <a:solidFill>
              <a:srgbClr val="4066B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lvl="0" indent="-231775" algn="l"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2400" b="0" i="0" u="none" strike="noStrike" kern="0" cap="none" spc="0" normalizeH="0" baseline="0" noProof="0" smtClean="0">
              <a:ln>
                <a:noFill/>
              </a:ln>
              <a:solidFill>
                <a:srgbClr val="000000"/>
              </a:solidFill>
              <a:effectLst/>
              <a:uLnTx/>
              <a:uFillTx/>
              <a:latin typeface="Arial" charset="0"/>
            </a:endParaRPr>
          </a:p>
        </p:txBody>
      </p:sp>
      <p:cxnSp>
        <p:nvCxnSpPr>
          <p:cNvPr id="10" name="Straight Connector 9"/>
          <p:cNvCxnSpPr>
            <a:stCxn id="6" idx="0"/>
            <a:endCxn id="13" idx="3"/>
          </p:cNvCxnSpPr>
          <p:nvPr/>
        </p:nvCxnSpPr>
        <p:spPr bwMode="auto">
          <a:xfrm flipH="1" flipV="1">
            <a:off x="5204353" y="1084445"/>
            <a:ext cx="1189979" cy="738329"/>
          </a:xfrm>
          <a:prstGeom prst="line">
            <a:avLst/>
          </a:prstGeom>
          <a:solidFill>
            <a:schemeClr val="accent1"/>
          </a:solidFill>
          <a:ln w="9525" cap="flat" cmpd="sng" algn="ctr">
            <a:solidFill>
              <a:srgbClr val="003399"/>
            </a:solidFill>
            <a:prstDash val="solid"/>
            <a:round/>
            <a:headEnd type="none" w="med" len="med"/>
            <a:tailEnd type="none" w="med" len="med"/>
          </a:ln>
          <a:effectLst/>
        </p:spPr>
      </p:cxnSp>
      <p:cxnSp>
        <p:nvCxnSpPr>
          <p:cNvPr id="11" name="Straight Connector 10"/>
          <p:cNvCxnSpPr>
            <a:stCxn id="8" idx="1"/>
            <a:endCxn id="14" idx="3"/>
          </p:cNvCxnSpPr>
          <p:nvPr/>
        </p:nvCxnSpPr>
        <p:spPr bwMode="auto">
          <a:xfrm flipH="1">
            <a:off x="6877487" y="2221280"/>
            <a:ext cx="1286231" cy="687262"/>
          </a:xfrm>
          <a:prstGeom prst="line">
            <a:avLst/>
          </a:prstGeom>
          <a:solidFill>
            <a:schemeClr val="accent1"/>
          </a:solidFill>
          <a:ln w="9525" cap="flat" cmpd="sng" algn="ctr">
            <a:solidFill>
              <a:srgbClr val="003399"/>
            </a:solidFill>
            <a:prstDash val="solid"/>
            <a:round/>
            <a:headEnd type="none" w="med" len="med"/>
            <a:tailEnd type="none" w="med" len="med"/>
          </a:ln>
          <a:effectLst/>
        </p:spPr>
      </p:cxnSp>
      <p:cxnSp>
        <p:nvCxnSpPr>
          <p:cNvPr id="12" name="Straight Connector 11"/>
          <p:cNvCxnSpPr>
            <a:endCxn id="15" idx="0"/>
          </p:cNvCxnSpPr>
          <p:nvPr/>
        </p:nvCxnSpPr>
        <p:spPr bwMode="auto">
          <a:xfrm flipH="1">
            <a:off x="7634326" y="2564911"/>
            <a:ext cx="795880" cy="558001"/>
          </a:xfrm>
          <a:prstGeom prst="line">
            <a:avLst/>
          </a:prstGeom>
          <a:solidFill>
            <a:schemeClr val="accent1"/>
          </a:solidFill>
          <a:ln w="9525" cap="flat" cmpd="sng" algn="ctr">
            <a:solidFill>
              <a:srgbClr val="003399"/>
            </a:solidFill>
            <a:prstDash val="solid"/>
            <a:round/>
            <a:headEnd type="none" w="med" len="med"/>
            <a:tailEnd type="none" w="med" len="med"/>
          </a:ln>
          <a:effectLst/>
        </p:spPr>
      </p:cxnSp>
      <p:sp>
        <p:nvSpPr>
          <p:cNvPr id="13" name="TextBox 12"/>
          <p:cNvSpPr txBox="1"/>
          <p:nvPr/>
        </p:nvSpPr>
        <p:spPr bwMode="auto">
          <a:xfrm>
            <a:off x="2667000" y="883014"/>
            <a:ext cx="2537353" cy="402861"/>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dirty="0" smtClean="0"/>
              <a:t>June 2013: Enables the Loading of Plan Data (Currently Live)</a:t>
            </a:r>
            <a:endParaRPr lang="en-US" sz="1200" dirty="0" smtClean="0"/>
          </a:p>
        </p:txBody>
      </p:sp>
      <p:sp>
        <p:nvSpPr>
          <p:cNvPr id="14" name="TextBox 13"/>
          <p:cNvSpPr txBox="1"/>
          <p:nvPr/>
        </p:nvSpPr>
        <p:spPr bwMode="auto">
          <a:xfrm>
            <a:off x="4667831" y="2692883"/>
            <a:ext cx="2209656" cy="431317"/>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dirty="0" smtClean="0"/>
              <a:t>October 2013: Allows Clients to Browse, Apply, Shop and Enroll</a:t>
            </a:r>
          </a:p>
        </p:txBody>
      </p:sp>
      <p:sp>
        <p:nvSpPr>
          <p:cNvPr id="15" name="TextBox 14"/>
          <p:cNvSpPr txBox="1"/>
          <p:nvPr/>
        </p:nvSpPr>
        <p:spPr bwMode="auto">
          <a:xfrm>
            <a:off x="6533790" y="3122912"/>
            <a:ext cx="2201072" cy="429913"/>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dirty="0" smtClean="0"/>
              <a:t>Provides Additional Functionality to Enhance the Marketplace</a:t>
            </a:r>
          </a:p>
        </p:txBody>
      </p:sp>
      <p:grpSp>
        <p:nvGrpSpPr>
          <p:cNvPr id="16" name="Group 15"/>
          <p:cNvGrpSpPr/>
          <p:nvPr/>
        </p:nvGrpSpPr>
        <p:grpSpPr>
          <a:xfrm>
            <a:off x="1017249" y="3162300"/>
            <a:ext cx="7109503" cy="3583793"/>
            <a:chOff x="366625" y="3200400"/>
            <a:chExt cx="7109503" cy="3583793"/>
          </a:xfrm>
        </p:grpSpPr>
        <p:pic>
          <p:nvPicPr>
            <p:cNvPr id="17" name="Picture 5" descr="C:\Users\jschneidman\Desktop\00 - LandingPage Default v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625" y="3200400"/>
              <a:ext cx="4282367" cy="33647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C:\Users\jschneidman\Desktop\02 - BrowsePlans vFin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192"/>
            <a:stretch/>
          </p:blipFill>
          <p:spPr bwMode="auto">
            <a:xfrm>
              <a:off x="3199277" y="3848101"/>
              <a:ext cx="4276851" cy="293609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9" name="Title 1"/>
          <p:cNvSpPr>
            <a:spLocks noGrp="1"/>
          </p:cNvSpPr>
          <p:nvPr>
            <p:ph type="title"/>
          </p:nvPr>
        </p:nvSpPr>
        <p:spPr/>
        <p:txBody>
          <a:bodyPr/>
          <a:lstStyle/>
          <a:p>
            <a:r>
              <a:rPr lang="en-US" dirty="0" smtClean="0"/>
              <a:t>Tier 1 Update and Timeline – Access Health CT</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dirty="0"/>
          </a:p>
        </p:txBody>
      </p:sp>
      <p:sp>
        <p:nvSpPr>
          <p:cNvPr id="4" name="Title 3"/>
          <p:cNvSpPr>
            <a:spLocks noGrp="1"/>
          </p:cNvSpPr>
          <p:nvPr>
            <p:ph type="title"/>
          </p:nvPr>
        </p:nvSpPr>
        <p:spPr/>
        <p:txBody>
          <a:bodyPr>
            <a:normAutofit fontScale="90000"/>
          </a:bodyPr>
          <a:lstStyle/>
          <a:p>
            <a:r>
              <a:rPr lang="en-US" dirty="0" smtClean="0">
                <a:latin typeface="Arial" pitchFamily="34" charset="0"/>
                <a:cs typeface="Arial" pitchFamily="34" charset="0"/>
              </a:rPr>
              <a:t>Access Health IE PMO </a:t>
            </a:r>
            <a:r>
              <a:rPr lang="en-US" dirty="0">
                <a:latin typeface="Arial" pitchFamily="34" charset="0"/>
                <a:cs typeface="Arial" pitchFamily="34" charset="0"/>
              </a:rPr>
              <a:t>IT Program Plan Completion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dirty="0">
                <a:latin typeface="Arial" pitchFamily="34" charset="0"/>
                <a:cs typeface="Arial" pitchFamily="34" charset="0"/>
              </a:rPr>
              <a:t>per the </a:t>
            </a:r>
            <a:r>
              <a:rPr lang="en-US" dirty="0" smtClean="0">
                <a:latin typeface="Arial" pitchFamily="34" charset="0"/>
                <a:cs typeface="Arial" pitchFamily="34" charset="0"/>
              </a:rPr>
              <a:t>IE PMO </a:t>
            </a:r>
            <a:r>
              <a:rPr lang="en-US" dirty="0">
                <a:latin typeface="Arial" pitchFamily="34" charset="0"/>
                <a:cs typeface="Arial" pitchFamily="34" charset="0"/>
              </a:rPr>
              <a:t>work plan)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9388401"/>
              </p:ext>
            </p:extLst>
          </p:nvPr>
        </p:nvGraphicFramePr>
        <p:xfrm>
          <a:off x="0" y="914400"/>
          <a:ext cx="9144000" cy="5006295"/>
        </p:xfrm>
        <a:graphic>
          <a:graphicData uri="http://schemas.openxmlformats.org/drawingml/2006/table">
            <a:tbl>
              <a:tblPr/>
              <a:tblGrid>
                <a:gridCol w="1239087"/>
                <a:gridCol w="963733"/>
                <a:gridCol w="871950"/>
                <a:gridCol w="894897"/>
                <a:gridCol w="1262032"/>
                <a:gridCol w="1376763"/>
                <a:gridCol w="1766845"/>
                <a:gridCol w="768693"/>
              </a:tblGrid>
              <a:tr h="319891">
                <a:tc gridSpan="8">
                  <a:txBody>
                    <a:bodyPr/>
                    <a:lstStyle/>
                    <a:p>
                      <a:pPr algn="ctr" fontAlgn="ctr"/>
                      <a:r>
                        <a:rPr lang="en-US" sz="1100" b="0" i="0" u="none" strike="noStrike" dirty="0">
                          <a:solidFill>
                            <a:srgbClr val="000000"/>
                          </a:solidFill>
                          <a:latin typeface="Calibri"/>
                        </a:rPr>
                        <a:t>IEPMO Program Plan Completion as of 8-30-13</a:t>
                      </a:r>
                    </a:p>
                  </a:txBody>
                  <a:tcPr marL="7633" marR="7633" marT="763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46D0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3681">
                <a:tc>
                  <a:txBody>
                    <a:bodyPr/>
                    <a:lstStyle/>
                    <a:p>
                      <a:pPr algn="ctr" fontAlgn="ctr"/>
                      <a:r>
                        <a:rPr lang="en-US" sz="1100" b="0" i="0" u="none" strike="noStrike">
                          <a:solidFill>
                            <a:srgbClr val="000000"/>
                          </a:solidFill>
                          <a:latin typeface="Calibri"/>
                        </a:rPr>
                        <a:t>Phase</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IT/OPS</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Current Completion</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Weight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IT Total</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Start Date</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Finish Date</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Previous</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431852">
                <a:tc rowSpan="3">
                  <a:txBody>
                    <a:bodyPr/>
                    <a:lstStyle/>
                    <a:p>
                      <a:pPr algn="l" fontAlgn="ctr"/>
                      <a:r>
                        <a:rPr lang="en-US" sz="1100" b="0" i="0" u="none" strike="noStrike">
                          <a:solidFill>
                            <a:srgbClr val="000000"/>
                          </a:solidFill>
                          <a:latin typeface="Calibri"/>
                        </a:rPr>
                        <a:t>Planning</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R0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100%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dirty="0">
                          <a:solidFill>
                            <a:srgbClr val="000000"/>
                          </a:solidFill>
                          <a:latin typeface="Calibri"/>
                        </a:rPr>
                        <a:t>0.5</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US" sz="1100" b="0" i="0" u="none" strike="noStrike">
                          <a:solidFill>
                            <a:srgbClr val="000000"/>
                          </a:solidFill>
                          <a:latin typeface="Calibri"/>
                        </a:rPr>
                        <a:t>100%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US" sz="1100" b="0" i="0" u="none" strike="noStrike">
                          <a:solidFill>
                            <a:srgbClr val="000000"/>
                          </a:solidFill>
                          <a:latin typeface="Calibri"/>
                        </a:rPr>
                        <a:t>05/14/2012</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US" sz="1100" b="0" i="0" u="none" strike="noStrike">
                          <a:solidFill>
                            <a:srgbClr val="000000"/>
                          </a:solidFill>
                          <a:latin typeface="Calibri"/>
                        </a:rPr>
                        <a:t>11/15/2013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3">
                  <a:txBody>
                    <a:bodyPr/>
                    <a:lstStyle/>
                    <a:p>
                      <a:pPr algn="ctr" fontAlgn="ctr"/>
                      <a:r>
                        <a:rPr lang="en-US" sz="1100" b="0" i="0" u="none" strike="noStrike">
                          <a:solidFill>
                            <a:srgbClr val="000000"/>
                          </a:solidFill>
                          <a:latin typeface="Calibri"/>
                        </a:rPr>
                        <a:t>100%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9891">
                <a:tc vMerge="1">
                  <a:txBody>
                    <a:bodyPr/>
                    <a:lstStyle/>
                    <a:p>
                      <a:endParaRPr lang="en-US"/>
                    </a:p>
                  </a:txBody>
                  <a:tcPr/>
                </a:tc>
                <a:tc>
                  <a:txBody>
                    <a:bodyPr/>
                    <a:lstStyle/>
                    <a:p>
                      <a:pPr algn="ctr" fontAlgn="ctr"/>
                      <a:r>
                        <a:rPr lang="en-US" sz="1100" b="0" i="0" u="none" strike="noStrike">
                          <a:solidFill>
                            <a:srgbClr val="000000"/>
                          </a:solidFill>
                          <a:latin typeface="Calibri"/>
                        </a:rPr>
                        <a:t>R1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100%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0.5</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1852">
                <a:tc vMerge="1">
                  <a:txBody>
                    <a:bodyPr/>
                    <a:lstStyle/>
                    <a:p>
                      <a:endParaRPr lang="en-US"/>
                    </a:p>
                  </a:txBody>
                  <a:tcPr/>
                </a:tc>
                <a:tc>
                  <a:txBody>
                    <a:bodyPr/>
                    <a:lstStyle/>
                    <a:p>
                      <a:pPr algn="ctr" fontAlgn="ctr"/>
                      <a:r>
                        <a:rPr lang="en-US" sz="1100" b="0" i="0" u="none" strike="noStrike">
                          <a:solidFill>
                            <a:srgbClr val="000000"/>
                          </a:solidFill>
                          <a:latin typeface="Calibri"/>
                        </a:rPr>
                        <a:t>R2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100%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891">
                <a:tc>
                  <a:txBody>
                    <a:bodyPr/>
                    <a:lstStyle/>
                    <a:p>
                      <a:pPr algn="l" fontAlgn="ctr"/>
                      <a:r>
                        <a:rPr lang="en-US" sz="1100" b="0" i="0" u="none" strike="noStrike">
                          <a:solidFill>
                            <a:srgbClr val="000000"/>
                          </a:solidFill>
                          <a:latin typeface="Calibri"/>
                        </a:rPr>
                        <a:t>Design</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6D0A"/>
                    </a:solidFill>
                  </a:tcPr>
                </a:tc>
                <a:tc>
                  <a:txBody>
                    <a:bodyPr/>
                    <a:lstStyle/>
                    <a:p>
                      <a:pPr algn="ctr" fontAlgn="ctr"/>
                      <a:r>
                        <a:rPr lang="en-US" sz="1100" b="0" i="0" u="none" strike="noStrike">
                          <a:solidFill>
                            <a:srgbClr val="000000"/>
                          </a:solidFill>
                          <a:latin typeface="Calibri"/>
                        </a:rPr>
                        <a:t>R1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99%</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0.93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99%</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07/10/2012</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09/16/2013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98%</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9891">
                <a:tc>
                  <a:txBody>
                    <a:bodyPr/>
                    <a:lstStyle/>
                    <a:p>
                      <a:pPr algn="l" fontAlgn="ctr"/>
                      <a:r>
                        <a:rPr lang="en-US" sz="1100" b="0" i="0" u="none" strike="noStrike">
                          <a:solidFill>
                            <a:srgbClr val="000000"/>
                          </a:solidFill>
                          <a:latin typeface="Calibri"/>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R2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93%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0.07</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891">
                <a:tc>
                  <a:txBody>
                    <a:bodyPr/>
                    <a:lstStyle/>
                    <a:p>
                      <a:pPr algn="l" fontAlgn="ctr"/>
                      <a:r>
                        <a:rPr lang="en-US" sz="1100" b="0" i="0" u="none" strike="noStrike">
                          <a:solidFill>
                            <a:srgbClr val="000000"/>
                          </a:solidFill>
                          <a:latin typeface="Calibri"/>
                        </a:rPr>
                        <a:t>Development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6D0A"/>
                    </a:solidFill>
                  </a:tcPr>
                </a:tc>
                <a:tc>
                  <a:txBody>
                    <a:bodyPr/>
                    <a:lstStyle/>
                    <a:p>
                      <a:pPr algn="ctr" fontAlgn="ctr"/>
                      <a:r>
                        <a:rPr lang="en-US" sz="1100" b="0" i="0" u="none" strike="noStrike">
                          <a:solidFill>
                            <a:srgbClr val="000000"/>
                          </a:solidFill>
                          <a:latin typeface="Calibri"/>
                        </a:rPr>
                        <a:t>R1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99%</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0.31</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95%</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08/16/2012</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09/30/2013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93%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9891">
                <a:tc>
                  <a:txBody>
                    <a:bodyPr/>
                    <a:lstStyle/>
                    <a:p>
                      <a:pPr algn="l" fontAlgn="ctr"/>
                      <a:r>
                        <a:rPr lang="en-US" sz="1100" b="0" i="0" u="none" strike="noStrike">
                          <a:solidFill>
                            <a:srgbClr val="000000"/>
                          </a:solidFill>
                          <a:latin typeface="Calibri"/>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R2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93%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0.69</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891">
                <a:tc>
                  <a:txBody>
                    <a:bodyPr/>
                    <a:lstStyle/>
                    <a:p>
                      <a:pPr algn="l" fontAlgn="ctr"/>
                      <a:r>
                        <a:rPr lang="en-US" sz="1100" b="0" i="0" u="none" strike="noStrike">
                          <a:solidFill>
                            <a:srgbClr val="000000"/>
                          </a:solidFill>
                          <a:latin typeface="Calibri"/>
                        </a:rPr>
                        <a:t>Implementation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6D0A"/>
                    </a:solidFill>
                  </a:tcPr>
                </a:tc>
                <a:tc>
                  <a:txBody>
                    <a:bodyPr/>
                    <a:lstStyle/>
                    <a:p>
                      <a:pPr algn="ctr" fontAlgn="ctr"/>
                      <a:r>
                        <a:rPr lang="en-US" sz="1100" b="0" i="0" u="none" strike="noStrike">
                          <a:solidFill>
                            <a:srgbClr val="000000"/>
                          </a:solidFill>
                          <a:latin typeface="Calibri"/>
                        </a:rPr>
                        <a:t>R1 IT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99%</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0.14</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71%</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10/19/2012</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10/03/2013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62%</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9891">
                <a:tc>
                  <a:txBody>
                    <a:bodyPr/>
                    <a:lstStyle/>
                    <a:p>
                      <a:pPr algn="l" fontAlgn="ctr"/>
                      <a:r>
                        <a:rPr lang="en-US" sz="1100" b="0" i="0" u="none" strike="noStrike">
                          <a:solidFill>
                            <a:srgbClr val="000000"/>
                          </a:solidFill>
                          <a:latin typeface="Calibri"/>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R2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67%</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0.86</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19891">
                <a:tc>
                  <a:txBody>
                    <a:bodyPr/>
                    <a:lstStyle/>
                    <a:p>
                      <a:pPr algn="l" fontAlgn="ctr"/>
                      <a:r>
                        <a:rPr lang="en-US" sz="1100" b="0" i="0" u="none" strike="noStrike">
                          <a:solidFill>
                            <a:srgbClr val="000000"/>
                          </a:solidFill>
                          <a:latin typeface="Calibri"/>
                        </a:rPr>
                        <a:t>Operations</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6D0A"/>
                    </a:solidFill>
                  </a:tcPr>
                </a:tc>
                <a:tc>
                  <a:txBody>
                    <a:bodyPr/>
                    <a:lstStyle/>
                    <a:p>
                      <a:pPr algn="ctr" fontAlgn="ctr"/>
                      <a:r>
                        <a:rPr lang="en-US" sz="1100" b="0" i="0" u="none" strike="noStrike">
                          <a:solidFill>
                            <a:srgbClr val="000000"/>
                          </a:solidFill>
                          <a:latin typeface="Calibri"/>
                        </a:rPr>
                        <a:t>R1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21%</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0.05</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1%</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06/04/2013</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a:solidFill>
                            <a:srgbClr val="000000"/>
                          </a:solidFill>
                          <a:latin typeface="Calibri"/>
                        </a:rPr>
                        <a:t>12/31/2014</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en-US" sz="1100" b="0" i="0" u="none" strike="noStrike" dirty="0">
                          <a:solidFill>
                            <a:srgbClr val="000000"/>
                          </a:solidFill>
                          <a:latin typeface="Calibri"/>
                        </a:rPr>
                        <a:t>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19891">
                <a:tc>
                  <a:txBody>
                    <a:bodyPr/>
                    <a:lstStyle/>
                    <a:p>
                      <a:pPr algn="l" fontAlgn="ctr"/>
                      <a:r>
                        <a:rPr lang="en-US" sz="1100" b="0" i="0" u="none" strike="noStrike">
                          <a:solidFill>
                            <a:srgbClr val="000000"/>
                          </a:solidFill>
                          <a:latin typeface="Calibri"/>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46D0A"/>
                    </a:solidFill>
                  </a:tcPr>
                </a:tc>
                <a:tc>
                  <a:txBody>
                    <a:bodyPr/>
                    <a:lstStyle/>
                    <a:p>
                      <a:pPr algn="ctr" fontAlgn="ctr"/>
                      <a:r>
                        <a:rPr lang="en-US" sz="1100" b="0" i="0" u="none" strike="noStrike">
                          <a:solidFill>
                            <a:srgbClr val="000000"/>
                          </a:solidFill>
                          <a:latin typeface="Calibri"/>
                        </a:rPr>
                        <a:t>R2 IT</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a:solidFill>
                            <a:srgbClr val="000000"/>
                          </a:solidFill>
                          <a:latin typeface="Calibri"/>
                        </a:rPr>
                        <a:t>0%</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100" b="0" i="0" u="none" strike="noStrike" dirty="0">
                          <a:solidFill>
                            <a:srgbClr val="000000"/>
                          </a:solidFill>
                          <a:latin typeface="Calibri"/>
                        </a:rPr>
                        <a:t>0.95</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310585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dirty="0"/>
          </a:p>
        </p:txBody>
      </p:sp>
      <p:sp>
        <p:nvSpPr>
          <p:cNvPr id="4" name="Title 3"/>
          <p:cNvSpPr>
            <a:spLocks noGrp="1"/>
          </p:cNvSpPr>
          <p:nvPr>
            <p:ph type="title"/>
          </p:nvPr>
        </p:nvSpPr>
        <p:spPr/>
        <p:txBody>
          <a:bodyPr/>
          <a:lstStyle/>
          <a:p>
            <a:endParaRPr lang="en-US"/>
          </a:p>
        </p:txBody>
      </p:sp>
      <p:sp>
        <p:nvSpPr>
          <p:cNvPr id="5" name="Rectangle 4"/>
          <p:cNvSpPr/>
          <p:nvPr/>
        </p:nvSpPr>
        <p:spPr>
          <a:xfrm>
            <a:off x="6172200" y="4419600"/>
            <a:ext cx="2971800" cy="685800"/>
          </a:xfrm>
          <a:prstGeom prst="rect">
            <a:avLst/>
          </a:prstGeom>
          <a:solidFill>
            <a:sysClr val="window" lastClr="FFFFFF"/>
          </a:solidFill>
          <a:ln w="15875" cap="flat" cmpd="sng" algn="ctr">
            <a:noFill/>
            <a:prstDash val="solid"/>
          </a:ln>
          <a:effectLst/>
        </p:spPr>
        <p:txBody>
          <a:bodyPr rtlCol="0" anchor="t"/>
          <a:lstStyle/>
          <a:p>
            <a:pPr>
              <a:defRPr/>
            </a:pPr>
            <a:r>
              <a:rPr lang="en-US" sz="800" b="1" i="1" kern="0" dirty="0">
                <a:solidFill>
                  <a:sysClr val="windowText" lastClr="000000"/>
                </a:solidFill>
                <a:latin typeface="Century Gothic"/>
              </a:rPr>
              <a:t>legend</a:t>
            </a:r>
          </a:p>
          <a:p>
            <a:pPr>
              <a:defRPr/>
            </a:pPr>
            <a:endParaRPr lang="en-US" sz="1000" b="1" kern="0" dirty="0">
              <a:solidFill>
                <a:sysClr val="windowText" lastClr="000000"/>
              </a:solidFill>
              <a:latin typeface="Century Gothic"/>
            </a:endParaRPr>
          </a:p>
          <a:p>
            <a:pPr>
              <a:defRPr/>
            </a:pPr>
            <a:endParaRPr lang="en-US" sz="1000" b="1" kern="0" dirty="0">
              <a:solidFill>
                <a:sysClr val="windowText" lastClr="000000"/>
              </a:solidFill>
              <a:latin typeface="Century Gothic"/>
            </a:endParaRPr>
          </a:p>
        </p:txBody>
      </p:sp>
      <p:sp>
        <p:nvSpPr>
          <p:cNvPr id="6" name="Rectangle 5"/>
          <p:cNvSpPr/>
          <p:nvPr/>
        </p:nvSpPr>
        <p:spPr>
          <a:xfrm>
            <a:off x="0" y="0"/>
            <a:ext cx="9144000" cy="2819400"/>
          </a:xfrm>
          <a:prstGeom prst="rect">
            <a:avLst/>
          </a:prstGeom>
          <a:solidFill>
            <a:sysClr val="window" lastClr="FFFFFF">
              <a:lumMod val="95000"/>
            </a:sysClr>
          </a:solidFill>
          <a:ln w="15875" cap="flat" cmpd="sng" algn="ctr">
            <a:solidFill>
              <a:srgbClr val="C5D1D7"/>
            </a:solidFill>
            <a:prstDash val="solid"/>
          </a:ln>
          <a:effectLst/>
        </p:spPr>
        <p:txBody>
          <a:bodyPr rtlCol="0" anchor="t"/>
          <a:lstStyle/>
          <a:p>
            <a:pPr>
              <a:defRPr/>
            </a:pPr>
            <a:endParaRPr lang="en-US" sz="900" b="1" kern="0" dirty="0">
              <a:solidFill>
                <a:sysClr val="windowText" lastClr="000000"/>
              </a:solidFill>
              <a:latin typeface="Century Gothic"/>
            </a:endParaRPr>
          </a:p>
          <a:p>
            <a:pPr>
              <a:defRPr/>
            </a:pPr>
            <a:endParaRPr lang="en-US" sz="900" b="1" kern="0" dirty="0">
              <a:solidFill>
                <a:sysClr val="windowText" lastClr="000000"/>
              </a:solidFill>
              <a:latin typeface="Century Gothic"/>
            </a:endParaRPr>
          </a:p>
          <a:p>
            <a:pPr>
              <a:defRPr/>
            </a:pPr>
            <a:endParaRPr lang="en-US" sz="900" b="1" kern="0" dirty="0">
              <a:solidFill>
                <a:sysClr val="windowText" lastClr="000000"/>
              </a:solidFill>
              <a:latin typeface="Century Gothic"/>
            </a:endParaRPr>
          </a:p>
          <a:p>
            <a:pPr>
              <a:defRPr/>
            </a:pPr>
            <a:r>
              <a:rPr lang="en-US" sz="900" b="1" kern="0" dirty="0">
                <a:solidFill>
                  <a:sysClr val="windowText" lastClr="000000"/>
                </a:solidFill>
                <a:latin typeface="Century Gothic"/>
              </a:rPr>
              <a:t>Summary – milestones</a:t>
            </a:r>
          </a:p>
        </p:txBody>
      </p:sp>
      <p:graphicFrame>
        <p:nvGraphicFramePr>
          <p:cNvPr id="7" name="Table 6"/>
          <p:cNvGraphicFramePr>
            <a:graphicFrameLocks noGrp="1"/>
          </p:cNvGraphicFramePr>
          <p:nvPr/>
        </p:nvGraphicFramePr>
        <p:xfrm>
          <a:off x="0" y="163032"/>
          <a:ext cx="9022080" cy="2450781"/>
        </p:xfrm>
        <a:graphic>
          <a:graphicData uri="http://schemas.openxmlformats.org/drawingml/2006/table">
            <a:tbl>
              <a:tblPr/>
              <a:tblGrid>
                <a:gridCol w="1295400"/>
                <a:gridCol w="228600"/>
                <a:gridCol w="914400"/>
                <a:gridCol w="914400"/>
                <a:gridCol w="914400"/>
                <a:gridCol w="914400"/>
                <a:gridCol w="1463040"/>
                <a:gridCol w="1463040"/>
                <a:gridCol w="914400"/>
              </a:tblGrid>
              <a:tr h="183352">
                <a:tc gridSpan="3">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endParaRPr lang="en-US" sz="900" b="1" i="0" u="none" strike="noStrike" dirty="0">
                        <a:solidFill>
                          <a:srgbClr val="000000"/>
                        </a:solidFill>
                        <a:latin typeface="Calibri"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4">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endParaRPr lang="en-US" sz="1000" b="1" i="0" u="none" strike="noStrike" dirty="0">
                        <a:solidFill>
                          <a:srgbClr val="000000"/>
                        </a:solidFill>
                        <a:latin typeface="Calibri"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algn="ctr" fontAlgn="b"/>
                      <a:endParaRPr lang="en-US" sz="900" b="1" i="0" u="none" strike="noStrike" dirty="0">
                        <a:solidFill>
                          <a:srgbClr val="000000"/>
                        </a:solidFill>
                        <a:latin typeface="Arial Narrow"/>
                      </a:endParaRPr>
                    </a:p>
                  </a:txBody>
                  <a:tcPr marL="9525" marR="9525" marT="9525" marB="0" anchor="b">
                    <a:lnL>
                      <a:noFill/>
                    </a:lnL>
                    <a:lnR>
                      <a:noFill/>
                    </a:lnR>
                    <a:lnT>
                      <a:noFill/>
                    </a:lnT>
                    <a:lnB>
                      <a:noFill/>
                    </a:lnB>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endParaRPr lang="en-US" sz="900" b="1" i="0" u="none" strike="noStrike" dirty="0">
                        <a:solidFill>
                          <a:srgbClr val="000000"/>
                        </a:solidFill>
                        <a:latin typeface="Calibri"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endParaRPr lang="en-US" sz="900" b="1" i="0" u="none" strike="noStrike" dirty="0">
                        <a:solidFill>
                          <a:srgbClr val="000000"/>
                        </a:solidFill>
                        <a:latin typeface="Calibri"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r>
              <a:tr h="273848">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r>
                        <a:rPr lang="en-US" sz="1000" b="0" i="0" u="none" strike="noStrike" dirty="0">
                          <a:solidFill>
                            <a:srgbClr val="000000"/>
                          </a:solidFill>
                          <a:latin typeface="Calibri" pitchFamily="34" charset="0"/>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Calibri" pitchFamily="34" charset="0"/>
                        </a:rPr>
                        <a:t>FEB</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Calibri" pitchFamily="34" charset="0"/>
                        </a:rPr>
                        <a:t>MAR</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Calibri" pitchFamily="34" charset="0"/>
                        </a:rPr>
                        <a:t>APR</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Calibri" pitchFamily="34" charset="0"/>
                        </a:rPr>
                        <a:t>MAY</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latin typeface="Calibri" pitchFamily="34" charset="0"/>
                        </a:rPr>
                        <a:t>JUN</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r>
                        <a:rPr lang="en-US" sz="1000" b="1" i="0" u="none" strike="noStrike" dirty="0" smtClean="0">
                          <a:solidFill>
                            <a:srgbClr val="000000"/>
                          </a:solidFill>
                          <a:latin typeface="Calibri" pitchFamily="34" charset="0"/>
                        </a:rPr>
                        <a:t>JUL</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r>
                        <a:rPr lang="en-US" sz="1000" b="1" i="0" u="none" strike="noStrike" dirty="0" smtClean="0">
                          <a:solidFill>
                            <a:srgbClr val="000000"/>
                          </a:solidFill>
                          <a:latin typeface="Calibri" pitchFamily="34" charset="0"/>
                        </a:rPr>
                        <a:t>AUG</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b"/>
                      <a:r>
                        <a:rPr lang="en-US" sz="1000" b="1" i="0" u="none" strike="noStrike" dirty="0" smtClean="0">
                          <a:solidFill>
                            <a:srgbClr val="000000"/>
                          </a:solidFill>
                          <a:latin typeface="Calibri" pitchFamily="34" charset="0"/>
                        </a:rPr>
                        <a:t>SEP</a:t>
                      </a:r>
                      <a:endParaRPr lang="en-US" sz="1000" b="1" i="0" u="none" strike="noStrike" dirty="0">
                        <a:solidFill>
                          <a:srgbClr val="000000"/>
                        </a:solidFill>
                        <a:latin typeface="Calibri" pitchFamily="34" charset="0"/>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301752">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ctr"/>
                      <a:r>
                        <a:rPr lang="en-US" sz="1400" b="1" i="0" u="none" strike="noStrike" dirty="0" smtClean="0">
                          <a:solidFill>
                            <a:srgbClr val="FFFFFF"/>
                          </a:solidFill>
                          <a:latin typeface="Calibri" pitchFamily="34" charset="0"/>
                        </a:rPr>
                        <a:t>Reqs/ Planning</a:t>
                      </a:r>
                      <a:endParaRPr lang="en-US" sz="1400" b="1" i="0" u="none" strike="noStrike" dirty="0">
                        <a:solidFill>
                          <a:srgbClr val="FFFFFF"/>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r>
                        <a:rPr lang="en-US" sz="1000" b="0" i="0" u="none" strike="noStrike" dirty="0">
                          <a:solidFill>
                            <a:srgbClr val="000000"/>
                          </a:solidFill>
                          <a:latin typeface="Calibri"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r>
                        <a:rPr lang="en-US" sz="1000" b="0" i="0" u="none" strike="noStrike" dirty="0">
                          <a:solidFill>
                            <a:srgbClr val="000000"/>
                          </a:solidFill>
                          <a:latin typeface="Calibri"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smtClean="0">
                        <a:solidFill>
                          <a:srgbClr val="000000"/>
                        </a:solidFill>
                        <a:latin typeface="Calibri" pitchFamily="34" charset="0"/>
                      </a:endParaRPr>
                    </a:p>
                    <a:p>
                      <a:pPr algn="l" fontAlgn="b"/>
                      <a:endParaRPr lang="en-US" sz="1000" b="0" i="0" u="none" strike="noStrike" dirty="0">
                        <a:solidFill>
                          <a:srgbClr val="000000"/>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384048">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ctr"/>
                      <a:r>
                        <a:rPr lang="en-US" sz="1400" b="1" i="0" u="none" strike="noStrike" dirty="0" smtClean="0">
                          <a:solidFill>
                            <a:srgbClr val="FFFFFF"/>
                          </a:solidFill>
                          <a:latin typeface="Calibri" pitchFamily="34" charset="0"/>
                        </a:rPr>
                        <a:t>Infrastructure</a:t>
                      </a:r>
                      <a:endParaRPr lang="en-US" sz="1400" b="1" i="0" u="none" strike="noStrike" dirty="0">
                        <a:solidFill>
                          <a:srgbClr val="FFFFFF"/>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304800">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ctr"/>
                      <a:r>
                        <a:rPr lang="en-US" sz="1400" b="1" i="0" u="none" strike="noStrike" dirty="0" smtClean="0">
                          <a:solidFill>
                            <a:srgbClr val="FFFFFF"/>
                          </a:solidFill>
                          <a:latin typeface="Calibri" pitchFamily="34" charset="0"/>
                        </a:rPr>
                        <a:t>Design</a:t>
                      </a:r>
                      <a:endParaRPr lang="en-US" sz="1400" b="1" i="0" u="none" strike="noStrike" dirty="0">
                        <a:solidFill>
                          <a:srgbClr val="FFFFFF"/>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r>
                        <a:rPr lang="en-US" sz="1000" b="0" i="0" u="none" strike="noStrike" dirty="0">
                          <a:solidFill>
                            <a:srgbClr val="000000"/>
                          </a:solidFill>
                          <a:latin typeface="Calibri"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r>
                        <a:rPr lang="en-US" sz="1000" b="0" i="0" u="none" strike="noStrike" dirty="0">
                          <a:solidFill>
                            <a:srgbClr val="000000"/>
                          </a:solidFill>
                          <a:latin typeface="Calibri" pitchFamily="34" charset="0"/>
                        </a:rPr>
                        <a:t>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228600">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ctr"/>
                      <a:r>
                        <a:rPr lang="en-US" sz="1400" b="1" i="0" u="none" strike="noStrike" dirty="0" smtClean="0">
                          <a:solidFill>
                            <a:srgbClr val="FFFFFF"/>
                          </a:solidFill>
                          <a:latin typeface="Calibri" pitchFamily="34" charset="0"/>
                        </a:rPr>
                        <a:t>Development</a:t>
                      </a:r>
                      <a:endParaRPr lang="en-US" sz="1400" b="1" i="0" u="none" strike="noStrike" dirty="0">
                        <a:solidFill>
                          <a:srgbClr val="FFFFFF"/>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365760">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FFFFFF"/>
                          </a:solidFill>
                          <a:latin typeface="Calibri" pitchFamily="34" charset="0"/>
                        </a:rPr>
                        <a:t>Testing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r h="396048">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ctr" fontAlgn="ctr"/>
                      <a:r>
                        <a:rPr lang="en-US" sz="1400" b="1" i="0" u="none" strike="noStrike" dirty="0" smtClean="0">
                          <a:solidFill>
                            <a:srgbClr val="FFFFFF"/>
                          </a:solidFill>
                          <a:latin typeface="Calibri" pitchFamily="34" charset="0"/>
                        </a:rPr>
                        <a:t>Implementation</a:t>
                      </a:r>
                      <a:endParaRPr lang="en-US" sz="1400" b="1" i="0" u="none" strike="noStrike" dirty="0">
                        <a:solidFill>
                          <a:srgbClr val="FFFFFF"/>
                        </a:solidFill>
                        <a:latin typeface="Calibri"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entury Gothic"/>
                        </a:defRPr>
                      </a:lvl1pPr>
                      <a:lvl2pPr marL="457200" algn="l" defTabSz="457200" rtl="0" eaLnBrk="1" latinLnBrk="0" hangingPunct="1">
                        <a:defRPr sz="1800" kern="1200">
                          <a:solidFill>
                            <a:schemeClr val="tx1"/>
                          </a:solidFill>
                          <a:latin typeface="Century Gothic"/>
                        </a:defRPr>
                      </a:lvl2pPr>
                      <a:lvl3pPr marL="914400" algn="l" defTabSz="457200" rtl="0" eaLnBrk="1" latinLnBrk="0" hangingPunct="1">
                        <a:defRPr sz="1800" kern="1200">
                          <a:solidFill>
                            <a:schemeClr val="tx1"/>
                          </a:solidFill>
                          <a:latin typeface="Century Gothic"/>
                        </a:defRPr>
                      </a:lvl3pPr>
                      <a:lvl4pPr marL="1371600" algn="l" defTabSz="457200" rtl="0" eaLnBrk="1" latinLnBrk="0" hangingPunct="1">
                        <a:defRPr sz="1800" kern="1200">
                          <a:solidFill>
                            <a:schemeClr val="tx1"/>
                          </a:solidFill>
                          <a:latin typeface="Century Gothic"/>
                        </a:defRPr>
                      </a:lvl4pPr>
                      <a:lvl5pPr marL="1828800" algn="l" defTabSz="457200" rtl="0" eaLnBrk="1" latinLnBrk="0" hangingPunct="1">
                        <a:defRPr sz="1800" kern="1200">
                          <a:solidFill>
                            <a:schemeClr val="tx1"/>
                          </a:solidFill>
                          <a:latin typeface="Century Gothic"/>
                        </a:defRPr>
                      </a:lvl5pPr>
                      <a:lvl6pPr marL="2286000" algn="l" defTabSz="457200" rtl="0" eaLnBrk="1" latinLnBrk="0" hangingPunct="1">
                        <a:defRPr sz="1800" kern="1200">
                          <a:solidFill>
                            <a:schemeClr val="tx1"/>
                          </a:solidFill>
                          <a:latin typeface="Century Gothic"/>
                        </a:defRPr>
                      </a:lvl6pPr>
                      <a:lvl7pPr marL="2743200" algn="l" defTabSz="457200" rtl="0" eaLnBrk="1" latinLnBrk="0" hangingPunct="1">
                        <a:defRPr sz="1800" kern="1200">
                          <a:solidFill>
                            <a:schemeClr val="tx1"/>
                          </a:solidFill>
                          <a:latin typeface="Century Gothic"/>
                        </a:defRPr>
                      </a:lvl7pPr>
                      <a:lvl8pPr marL="3200400" algn="l" defTabSz="457200" rtl="0" eaLnBrk="1" latinLnBrk="0" hangingPunct="1">
                        <a:defRPr sz="1800" kern="1200">
                          <a:solidFill>
                            <a:schemeClr val="tx1"/>
                          </a:solidFill>
                          <a:latin typeface="Century Gothic"/>
                        </a:defRPr>
                      </a:lvl8pPr>
                      <a:lvl9pPr marL="3657600" algn="l" defTabSz="457200" rtl="0" eaLnBrk="1" latinLnBrk="0" hangingPunct="1">
                        <a:defRPr sz="1800" kern="1200">
                          <a:solidFill>
                            <a:schemeClr val="tx1"/>
                          </a:solidFill>
                          <a:latin typeface="Century Gothic"/>
                        </a:defRPr>
                      </a:lvl9pPr>
                    </a:lstStyle>
                    <a:p>
                      <a:pPr algn="l" fontAlgn="b"/>
                      <a:endParaRPr lang="en-US" sz="1000" b="0" i="0" u="none" strike="noStrike" dirty="0">
                        <a:solidFill>
                          <a:srgbClr val="000000"/>
                        </a:solidFill>
                        <a:latin typeface="Calibri"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bl>
          </a:graphicData>
        </a:graphic>
      </p:graphicFrame>
      <p:cxnSp>
        <p:nvCxnSpPr>
          <p:cNvPr id="8" name="Straight Connector 7"/>
          <p:cNvCxnSpPr/>
          <p:nvPr/>
        </p:nvCxnSpPr>
        <p:spPr>
          <a:xfrm>
            <a:off x="7959236" y="463438"/>
            <a:ext cx="0" cy="2133600"/>
          </a:xfrm>
          <a:prstGeom prst="line">
            <a:avLst/>
          </a:prstGeom>
          <a:noFill/>
          <a:ln w="19050" cap="flat" cmpd="sng" algn="ctr">
            <a:solidFill>
              <a:srgbClr val="9E3039"/>
            </a:solidFill>
            <a:prstDash val="solid"/>
          </a:ln>
          <a:effectLst/>
        </p:spPr>
      </p:cxnSp>
      <p:sp>
        <p:nvSpPr>
          <p:cNvPr id="9" name="TextBox 8"/>
          <p:cNvSpPr txBox="1"/>
          <p:nvPr/>
        </p:nvSpPr>
        <p:spPr>
          <a:xfrm rot="16200000">
            <a:off x="7492669" y="381931"/>
            <a:ext cx="286938" cy="123111"/>
          </a:xfrm>
          <a:prstGeom prst="rect">
            <a:avLst/>
          </a:prstGeom>
          <a:noFill/>
        </p:spPr>
        <p:txBody>
          <a:bodyPr wrap="none" lIns="0" tIns="0" rIns="0" bIns="0" rtlCol="0">
            <a:spAutoFit/>
          </a:bodyPr>
          <a:lstStyle/>
          <a:p>
            <a:pPr>
              <a:defRPr/>
            </a:pPr>
            <a:r>
              <a:rPr lang="en-US" sz="800" kern="0" dirty="0">
                <a:solidFill>
                  <a:srgbClr val="9E3039"/>
                </a:solidFill>
              </a:rPr>
              <a:t>Today</a:t>
            </a:r>
          </a:p>
        </p:txBody>
      </p:sp>
      <p:sp>
        <p:nvSpPr>
          <p:cNvPr id="10" name="Title 1"/>
          <p:cNvSpPr txBox="1">
            <a:spLocks/>
          </p:cNvSpPr>
          <p:nvPr/>
        </p:nvSpPr>
        <p:spPr>
          <a:xfrm>
            <a:off x="0" y="-178130"/>
            <a:ext cx="9144000" cy="492028"/>
          </a:xfrm>
          <a:prstGeom prst="rect">
            <a:avLst/>
          </a:prstGeom>
          <a:solidFill>
            <a:schemeClr val="accent2"/>
          </a:solidFill>
        </p:spPr>
        <p:txBody>
          <a:bodyPr/>
          <a:lstStyle/>
          <a:p>
            <a:pPr>
              <a:lnSpc>
                <a:spcPts val="4000"/>
              </a:lnSpc>
              <a:spcBef>
                <a:spcPct val="0"/>
              </a:spcBef>
              <a:defRPr/>
            </a:pPr>
            <a:r>
              <a:rPr lang="en-US" sz="2000" b="1" dirty="0" smtClean="0">
                <a:solidFill>
                  <a:srgbClr val="FFFFFF"/>
                </a:solidFill>
                <a:latin typeface="Arial" pitchFamily="34" charset="0"/>
                <a:cs typeface="Arial" pitchFamily="34" charset="0"/>
              </a:rPr>
              <a:t>Access Health CT </a:t>
            </a:r>
            <a:r>
              <a:rPr lang="en-US" sz="2000" b="1" dirty="0">
                <a:solidFill>
                  <a:srgbClr val="FFFFFF"/>
                </a:solidFill>
                <a:latin typeface="Arial" pitchFamily="34" charset="0"/>
                <a:cs typeface="Arial" pitchFamily="34" charset="0"/>
              </a:rPr>
              <a:t>/ </a:t>
            </a:r>
            <a:r>
              <a:rPr lang="en-US" sz="2000" b="1" dirty="0" smtClean="0">
                <a:solidFill>
                  <a:srgbClr val="FFFFFF"/>
                </a:solidFill>
                <a:latin typeface="Arial" pitchFamily="34" charset="0"/>
                <a:cs typeface="Arial" pitchFamily="34" charset="0"/>
              </a:rPr>
              <a:t>Integrated Eligibility </a:t>
            </a:r>
            <a:r>
              <a:rPr lang="en-US" sz="2000" b="1" dirty="0">
                <a:solidFill>
                  <a:srgbClr val="FFFFFF"/>
                </a:solidFill>
                <a:latin typeface="Arial" pitchFamily="34" charset="0"/>
                <a:cs typeface="Arial" pitchFamily="34" charset="0"/>
              </a:rPr>
              <a:t>PMO IT Dashboard </a:t>
            </a:r>
            <a:r>
              <a:rPr lang="en-US" sz="2000" b="1" dirty="0">
                <a:solidFill>
                  <a:prstClr val="black"/>
                </a:solidFill>
                <a:latin typeface="Arial" pitchFamily="34" charset="0"/>
                <a:cs typeface="Arial" pitchFamily="34" charset="0"/>
              </a:rPr>
              <a:t>	</a:t>
            </a:r>
            <a:r>
              <a:rPr lang="en-US" sz="2000" b="1" dirty="0" smtClean="0">
                <a:solidFill>
                  <a:prstClr val="black"/>
                </a:solidFill>
                <a:latin typeface="Arial" pitchFamily="34" charset="0"/>
                <a:cs typeface="Arial" pitchFamily="34" charset="0"/>
              </a:rPr>
              <a:t>  08/30/2013</a:t>
            </a:r>
            <a:r>
              <a:rPr lang="en-US" sz="2000" b="1" dirty="0">
                <a:solidFill>
                  <a:prstClr val="black"/>
                </a:solidFill>
                <a:latin typeface="Arial" pitchFamily="34" charset="0"/>
                <a:cs typeface="Arial" pitchFamily="34" charset="0"/>
              </a:rPr>
              <a:t>		                      </a:t>
            </a:r>
            <a:r>
              <a:rPr lang="en-US" sz="2000" b="1" dirty="0" smtClean="0">
                <a:solidFill>
                  <a:srgbClr val="FFFFFF"/>
                </a:solidFill>
                <a:latin typeface="Arial" pitchFamily="34" charset="0"/>
                <a:cs typeface="Arial" pitchFamily="34" charset="0"/>
              </a:rPr>
              <a:t>0</a:t>
            </a:r>
            <a:r>
              <a:rPr lang="en-US" sz="2000" b="1" dirty="0" smtClean="0">
                <a:solidFill>
                  <a:prstClr val="white"/>
                </a:solidFill>
                <a:latin typeface="Arial" pitchFamily="34" charset="0"/>
                <a:cs typeface="Arial" pitchFamily="34" charset="0"/>
              </a:rPr>
              <a:t>8/30/13</a:t>
            </a:r>
            <a:endParaRPr lang="en-US" sz="2400" b="1" dirty="0">
              <a:solidFill>
                <a:srgbClr val="FF0000"/>
              </a:solidFill>
              <a:latin typeface="Arial" pitchFamily="34" charset="0"/>
              <a:cs typeface="Arial" pitchFamily="34" charset="0"/>
            </a:endParaRPr>
          </a:p>
        </p:txBody>
      </p:sp>
      <p:sp>
        <p:nvSpPr>
          <p:cNvPr id="11" name="Oval 10"/>
          <p:cNvSpPr/>
          <p:nvPr/>
        </p:nvSpPr>
        <p:spPr>
          <a:xfrm>
            <a:off x="1874901" y="1346073"/>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3i</a:t>
            </a:r>
          </a:p>
        </p:txBody>
      </p:sp>
      <p:cxnSp>
        <p:nvCxnSpPr>
          <p:cNvPr id="12" name="Straight Connector 11"/>
          <p:cNvCxnSpPr/>
          <p:nvPr/>
        </p:nvCxnSpPr>
        <p:spPr>
          <a:xfrm>
            <a:off x="2895600" y="2880526"/>
            <a:ext cx="0" cy="0"/>
          </a:xfrm>
          <a:prstGeom prst="line">
            <a:avLst/>
          </a:prstGeom>
          <a:noFill/>
          <a:ln w="9525" cap="flat" cmpd="sng" algn="ctr">
            <a:solidFill>
              <a:srgbClr val="646B86"/>
            </a:solidFill>
            <a:prstDash val="solid"/>
          </a:ln>
          <a:effectLst/>
        </p:spPr>
      </p:cxnSp>
      <p:sp>
        <p:nvSpPr>
          <p:cNvPr id="13" name="Rectangle 12"/>
          <p:cNvSpPr/>
          <p:nvPr/>
        </p:nvSpPr>
        <p:spPr>
          <a:xfrm>
            <a:off x="0" y="2541318"/>
            <a:ext cx="9144000" cy="4316682"/>
          </a:xfrm>
          <a:prstGeom prst="rect">
            <a:avLst/>
          </a:prstGeom>
          <a:solidFill>
            <a:sysClr val="window" lastClr="FFFFFF"/>
          </a:solidFill>
          <a:ln w="3175" cap="flat" cmpd="sng" algn="ctr">
            <a:noFill/>
            <a:prstDash val="solid"/>
          </a:ln>
          <a:effectLst/>
        </p:spPr>
        <p:txBody>
          <a:bodyPr numCol="3" rtlCol="0" anchor="t">
            <a:noAutofit/>
          </a:bodyPr>
          <a:lstStyle/>
          <a:p>
            <a:pPr>
              <a:defRPr/>
            </a:pPr>
            <a:r>
              <a:rPr lang="en-US" sz="950" b="1" u="sng" kern="0" dirty="0">
                <a:solidFill>
                  <a:sysClr val="windowText" lastClr="000000"/>
                </a:solidFill>
              </a:rPr>
              <a:t>Requirements and Planning</a:t>
            </a:r>
          </a:p>
          <a:p>
            <a:pPr marL="112713" indent="-112713">
              <a:defRPr/>
            </a:pPr>
            <a:r>
              <a:rPr lang="en-US" sz="950" kern="0" dirty="0">
                <a:solidFill>
                  <a:sysClr val="windowText" lastClr="000000"/>
                </a:solidFill>
              </a:rPr>
              <a:t>(1a) *Preliminary IRS ACA </a:t>
            </a:r>
            <a:r>
              <a:rPr lang="en-US" sz="950" kern="0" dirty="0">
                <a:solidFill>
                  <a:srgbClr val="464646">
                    <a:lumMod val="50000"/>
                  </a:srgbClr>
                </a:solidFill>
              </a:rPr>
              <a:t>Safeguard Procedures       </a:t>
            </a:r>
          </a:p>
          <a:p>
            <a:pPr>
              <a:defRPr/>
            </a:pPr>
            <a:r>
              <a:rPr lang="en-US" sz="950" kern="0" dirty="0">
                <a:solidFill>
                  <a:srgbClr val="464646">
                    <a:lumMod val="50000"/>
                  </a:srgbClr>
                </a:solidFill>
              </a:rPr>
              <a:t>         Report &amp; System Security Plan due   </a:t>
            </a:r>
          </a:p>
          <a:p>
            <a:pPr>
              <a:defRPr/>
            </a:pPr>
            <a:r>
              <a:rPr lang="en-US" sz="950" kern="0" dirty="0">
                <a:solidFill>
                  <a:srgbClr val="464646">
                    <a:lumMod val="50000"/>
                  </a:srgbClr>
                </a:solidFill>
              </a:rPr>
              <a:t>         (Apr 1)</a:t>
            </a:r>
          </a:p>
          <a:p>
            <a:pPr>
              <a:defRPr/>
            </a:pPr>
            <a:r>
              <a:rPr lang="en-US" sz="950" kern="0" dirty="0">
                <a:solidFill>
                  <a:srgbClr val="464646">
                    <a:lumMod val="50000"/>
                  </a:srgbClr>
                </a:solidFill>
              </a:rPr>
              <a:t>(1d) *Privacy Impact Assessment Complete  </a:t>
            </a:r>
          </a:p>
          <a:p>
            <a:pPr>
              <a:defRPr/>
            </a:pPr>
            <a:r>
              <a:rPr lang="en-US" sz="950" kern="0" dirty="0">
                <a:solidFill>
                  <a:srgbClr val="464646">
                    <a:lumMod val="50000"/>
                  </a:srgbClr>
                </a:solidFill>
              </a:rPr>
              <a:t>        (May 15)</a:t>
            </a:r>
          </a:p>
          <a:p>
            <a:pPr>
              <a:defRPr/>
            </a:pPr>
            <a:r>
              <a:rPr lang="en-US" sz="900" kern="0" dirty="0">
                <a:solidFill>
                  <a:srgbClr val="464646">
                    <a:lumMod val="50000"/>
                  </a:srgbClr>
                </a:solidFill>
              </a:rPr>
              <a:t>(1e) *Preliminary Interconnection Security   </a:t>
            </a:r>
          </a:p>
          <a:p>
            <a:pPr>
              <a:defRPr/>
            </a:pPr>
            <a:r>
              <a:rPr lang="en-US" sz="900" kern="0" dirty="0">
                <a:solidFill>
                  <a:srgbClr val="464646">
                    <a:lumMod val="50000"/>
                  </a:srgbClr>
                </a:solidFill>
              </a:rPr>
              <a:t>          Agreement must be provided </a:t>
            </a:r>
            <a:r>
              <a:rPr lang="en-US" sz="900" kern="0" dirty="0" smtClean="0">
                <a:solidFill>
                  <a:srgbClr val="464646">
                    <a:lumMod val="50000"/>
                  </a:srgbClr>
                </a:solidFill>
              </a:rPr>
              <a:t>(May </a:t>
            </a:r>
            <a:r>
              <a:rPr lang="en-US" sz="900" kern="0" dirty="0">
                <a:solidFill>
                  <a:srgbClr val="464646">
                    <a:lumMod val="50000"/>
                  </a:srgbClr>
                </a:solidFill>
              </a:rPr>
              <a:t>17)</a:t>
            </a:r>
          </a:p>
          <a:p>
            <a:pPr>
              <a:defRPr/>
            </a:pPr>
            <a:r>
              <a:rPr lang="en-US" sz="950" kern="0" dirty="0" smtClean="0">
                <a:solidFill>
                  <a:srgbClr val="464646">
                    <a:lumMod val="50000"/>
                  </a:srgbClr>
                </a:solidFill>
              </a:rPr>
              <a:t>(</a:t>
            </a:r>
            <a:r>
              <a:rPr lang="en-US" sz="950" kern="0" dirty="0">
                <a:solidFill>
                  <a:srgbClr val="464646">
                    <a:lumMod val="50000"/>
                  </a:srgbClr>
                </a:solidFill>
              </a:rPr>
              <a:t>1g) *Final State Determination (Jul 1)</a:t>
            </a:r>
          </a:p>
          <a:p>
            <a:pPr>
              <a:tabLst>
                <a:tab pos="114300" algn="l"/>
              </a:tabLst>
              <a:defRPr/>
            </a:pPr>
            <a:r>
              <a:rPr lang="en-US" sz="950" kern="0" dirty="0">
                <a:solidFill>
                  <a:srgbClr val="464646">
                    <a:lumMod val="50000"/>
                  </a:srgbClr>
                </a:solidFill>
              </a:rPr>
              <a:t>(1h) *Computer Matching </a:t>
            </a:r>
            <a:r>
              <a:rPr lang="en-US" sz="950" kern="0" dirty="0" smtClean="0">
                <a:solidFill>
                  <a:srgbClr val="464646">
                    <a:lumMod val="50000"/>
                  </a:srgbClr>
                </a:solidFill>
              </a:rPr>
              <a:t>Agreement (Aug 15)</a:t>
            </a:r>
            <a:endParaRPr lang="en-US" sz="950" kern="0" dirty="0">
              <a:solidFill>
                <a:srgbClr val="464646">
                  <a:lumMod val="50000"/>
                </a:srgbClr>
              </a:solidFill>
            </a:endParaRPr>
          </a:p>
          <a:p>
            <a:pPr>
              <a:defRPr/>
            </a:pPr>
            <a:r>
              <a:rPr lang="en-US" sz="950" kern="0" dirty="0">
                <a:solidFill>
                  <a:srgbClr val="464646">
                    <a:lumMod val="50000"/>
                  </a:srgbClr>
                </a:solidFill>
              </a:rPr>
              <a:t>(1i) *Submit Final ACA Safeguard    </a:t>
            </a:r>
          </a:p>
          <a:p>
            <a:pPr>
              <a:defRPr/>
            </a:pPr>
            <a:r>
              <a:rPr lang="en-US" sz="950" kern="0" dirty="0">
                <a:solidFill>
                  <a:srgbClr val="464646">
                    <a:lumMod val="50000"/>
                  </a:srgbClr>
                </a:solidFill>
              </a:rPr>
              <a:t>       Procedures Report &amp; Final System Security    </a:t>
            </a:r>
          </a:p>
          <a:p>
            <a:pPr>
              <a:defRPr/>
            </a:pPr>
            <a:r>
              <a:rPr lang="en-US" sz="950" kern="0" dirty="0">
                <a:solidFill>
                  <a:srgbClr val="464646">
                    <a:lumMod val="50000"/>
                  </a:srgbClr>
                </a:solidFill>
              </a:rPr>
              <a:t>       Plan to IRS (Jul 1)</a:t>
            </a:r>
          </a:p>
          <a:p>
            <a:pPr marL="112713" indent="-112713">
              <a:defRPr/>
            </a:pPr>
            <a:r>
              <a:rPr lang="en-US" sz="950" kern="0" dirty="0">
                <a:solidFill>
                  <a:srgbClr val="464646">
                    <a:lumMod val="50000"/>
                  </a:srgbClr>
                </a:solidFill>
              </a:rPr>
              <a:t>(1j) </a:t>
            </a:r>
            <a:r>
              <a:rPr lang="en-US" sz="950" kern="0" dirty="0">
                <a:solidFill>
                  <a:srgbClr val="464646">
                    <a:lumMod val="50000"/>
                  </a:srgbClr>
                </a:solidFill>
                <a:ea typeface="Calibri" pitchFamily="34" charset="0"/>
                <a:cs typeface="Arial" pitchFamily="34" charset="0"/>
              </a:rPr>
              <a:t>*Final Interconnection Security Agreement  </a:t>
            </a:r>
          </a:p>
          <a:p>
            <a:pPr marL="112713" indent="-112713">
              <a:defRPr/>
            </a:pPr>
            <a:r>
              <a:rPr lang="en-US" sz="950" kern="0" dirty="0">
                <a:solidFill>
                  <a:srgbClr val="464646">
                    <a:lumMod val="50000"/>
                  </a:srgbClr>
                </a:solidFill>
                <a:ea typeface="Calibri" pitchFamily="34" charset="0"/>
                <a:cs typeface="Arial" pitchFamily="34" charset="0"/>
              </a:rPr>
              <a:t>       due (Sep 1)</a:t>
            </a:r>
            <a:endParaRPr lang="en-US" sz="950" kern="0" dirty="0">
              <a:solidFill>
                <a:srgbClr val="464646">
                  <a:lumMod val="50000"/>
                </a:srgbClr>
              </a:solidFill>
              <a:cs typeface="Arial" pitchFamily="34" charset="0"/>
            </a:endParaRPr>
          </a:p>
          <a:p>
            <a:pPr eaLnBrk="0" fontAlgn="base" hangingPunct="0">
              <a:spcBef>
                <a:spcPct val="0"/>
              </a:spcBef>
              <a:spcAft>
                <a:spcPct val="0"/>
              </a:spcAft>
              <a:defRPr/>
            </a:pPr>
            <a:r>
              <a:rPr lang="en-US" sz="950" kern="0" dirty="0">
                <a:solidFill>
                  <a:srgbClr val="464646">
                    <a:lumMod val="50000"/>
                  </a:srgbClr>
                </a:solidFill>
                <a:ea typeface="Calibri" pitchFamily="34" charset="0"/>
                <a:cs typeface="Arial" pitchFamily="34" charset="0"/>
              </a:rPr>
              <a:t>(1k)*Business Partner Agreements must be   </a:t>
            </a:r>
          </a:p>
          <a:p>
            <a:pPr eaLnBrk="0" fontAlgn="base" hangingPunct="0">
              <a:spcBef>
                <a:spcPct val="0"/>
              </a:spcBef>
              <a:spcAft>
                <a:spcPct val="0"/>
              </a:spcAft>
              <a:defRPr/>
            </a:pPr>
            <a:r>
              <a:rPr lang="en-US" sz="950" kern="0" dirty="0">
                <a:solidFill>
                  <a:srgbClr val="464646">
                    <a:lumMod val="50000"/>
                  </a:srgbClr>
                </a:solidFill>
                <a:ea typeface="Calibri" pitchFamily="34" charset="0"/>
                <a:cs typeface="Arial" pitchFamily="34" charset="0"/>
              </a:rPr>
              <a:t>        complete (Sep 30)</a:t>
            </a:r>
          </a:p>
          <a:p>
            <a:pPr marL="112713" indent="-112713">
              <a:defRPr/>
            </a:pPr>
            <a:r>
              <a:rPr lang="en-US" sz="1000" kern="0" dirty="0">
                <a:solidFill>
                  <a:srgbClr val="464646">
                    <a:lumMod val="50000"/>
                  </a:srgbClr>
                </a:solidFill>
              </a:rPr>
              <a:t>(1l)  Submit Establishment Design Review &amp; IT  </a:t>
            </a:r>
          </a:p>
          <a:p>
            <a:pPr marL="112713" indent="-112713">
              <a:defRPr/>
            </a:pPr>
            <a:r>
              <a:rPr lang="en-US" sz="1000" kern="0" dirty="0">
                <a:solidFill>
                  <a:srgbClr val="464646">
                    <a:lumMod val="50000"/>
                  </a:srgbClr>
                </a:solidFill>
              </a:rPr>
              <a:t>        consultation/presentation to CMS </a:t>
            </a:r>
          </a:p>
          <a:p>
            <a:pPr marL="112713" indent="-112713">
              <a:defRPr/>
            </a:pPr>
            <a:r>
              <a:rPr lang="en-US" sz="1000" kern="0" dirty="0">
                <a:solidFill>
                  <a:srgbClr val="464646">
                    <a:lumMod val="50000"/>
                  </a:srgbClr>
                </a:solidFill>
              </a:rPr>
              <a:t>        (March 27-28) </a:t>
            </a:r>
          </a:p>
          <a:p>
            <a:pPr>
              <a:defRPr/>
            </a:pPr>
            <a:r>
              <a:rPr lang="en-US" sz="900" b="1" u="sng" kern="0" dirty="0">
                <a:solidFill>
                  <a:sysClr val="windowText" lastClr="000000"/>
                </a:solidFill>
                <a:cs typeface="Arial" pitchFamily="34" charset="0"/>
              </a:rPr>
              <a:t>Infrastructure</a:t>
            </a:r>
          </a:p>
          <a:p>
            <a:pPr marL="112713" indent="-112713">
              <a:defRPr/>
            </a:pPr>
            <a:r>
              <a:rPr lang="en-US" sz="900" b="1" kern="0" dirty="0">
                <a:solidFill>
                  <a:sysClr val="windowText" lastClr="000000"/>
                </a:solidFill>
              </a:rPr>
              <a:t>UAT</a:t>
            </a:r>
          </a:p>
          <a:p>
            <a:pPr marL="112713" indent="-112713">
              <a:defRPr/>
            </a:pPr>
            <a:r>
              <a:rPr lang="en-US" sz="900" kern="0" dirty="0" smtClean="0">
                <a:solidFill>
                  <a:sysClr val="windowText" lastClr="000000"/>
                </a:solidFill>
              </a:rPr>
              <a:t>(</a:t>
            </a:r>
            <a:r>
              <a:rPr lang="en-US" sz="900" kern="0" dirty="0">
                <a:solidFill>
                  <a:sysClr val="windowText" lastClr="000000"/>
                </a:solidFill>
              </a:rPr>
              <a:t>7g) R2 SIM/SAM </a:t>
            </a:r>
            <a:r>
              <a:rPr lang="en-US" sz="900" kern="0" dirty="0" smtClean="0">
                <a:solidFill>
                  <a:sysClr val="windowText" lastClr="000000"/>
                </a:solidFill>
              </a:rPr>
              <a:t>Configuration (Jun 17 – 21)</a:t>
            </a:r>
            <a:endParaRPr lang="en-US" sz="900" kern="0" dirty="0">
              <a:solidFill>
                <a:sysClr val="windowText" lastClr="000000"/>
              </a:solidFill>
            </a:endParaRPr>
          </a:p>
          <a:p>
            <a:pPr marL="112713" indent="-112713">
              <a:defRPr/>
            </a:pPr>
            <a:r>
              <a:rPr lang="en-US" sz="900" kern="0" dirty="0">
                <a:solidFill>
                  <a:sysClr val="windowText" lastClr="000000"/>
                </a:solidFill>
              </a:rPr>
              <a:t>(7h) R2 </a:t>
            </a:r>
            <a:r>
              <a:rPr lang="en-US" sz="900" kern="0" dirty="0" err="1">
                <a:solidFill>
                  <a:sysClr val="windowText" lastClr="000000"/>
                </a:solidFill>
              </a:rPr>
              <a:t>Informatica</a:t>
            </a:r>
            <a:r>
              <a:rPr lang="en-US" sz="900" kern="0" dirty="0">
                <a:solidFill>
                  <a:sysClr val="windowText" lastClr="000000"/>
                </a:solidFill>
              </a:rPr>
              <a:t> </a:t>
            </a:r>
            <a:r>
              <a:rPr lang="en-US" sz="900" kern="0" dirty="0" smtClean="0">
                <a:solidFill>
                  <a:sysClr val="windowText" lastClr="000000"/>
                </a:solidFill>
              </a:rPr>
              <a:t>Configuration (Jun 24 – Jul 5) </a:t>
            </a:r>
            <a:endParaRPr lang="en-US" sz="900" kern="0" dirty="0">
              <a:solidFill>
                <a:sysClr val="windowText" lastClr="000000"/>
              </a:solidFill>
            </a:endParaRPr>
          </a:p>
          <a:p>
            <a:pPr marL="112713" indent="-112713">
              <a:defRPr/>
            </a:pPr>
            <a:r>
              <a:rPr lang="en-US" sz="900" kern="0" dirty="0">
                <a:solidFill>
                  <a:sysClr val="windowText" lastClr="000000"/>
                </a:solidFill>
              </a:rPr>
              <a:t>(7i) R2 UAT Deployment </a:t>
            </a:r>
            <a:r>
              <a:rPr lang="en-US" sz="900" kern="0" dirty="0" smtClean="0">
                <a:solidFill>
                  <a:sysClr val="windowText" lastClr="000000"/>
                </a:solidFill>
              </a:rPr>
              <a:t>(Aug 21)</a:t>
            </a:r>
            <a:endParaRPr lang="en-US" sz="900" kern="0" dirty="0">
              <a:solidFill>
                <a:sysClr val="windowText" lastClr="000000"/>
              </a:solidFill>
            </a:endParaRPr>
          </a:p>
          <a:p>
            <a:pPr marL="112713" indent="-112713">
              <a:defRPr/>
            </a:pPr>
            <a:r>
              <a:rPr lang="en-US" sz="900" kern="0" dirty="0">
                <a:solidFill>
                  <a:sysClr val="windowText" lastClr="000000"/>
                </a:solidFill>
              </a:rPr>
              <a:t>(7w) R2 UAT Shakedown </a:t>
            </a:r>
            <a:r>
              <a:rPr lang="en-US" sz="900" kern="0" dirty="0" smtClean="0">
                <a:solidFill>
                  <a:sysClr val="windowText" lastClr="000000"/>
                </a:solidFill>
              </a:rPr>
              <a:t>(Jul 2 – Aug 21)</a:t>
            </a:r>
          </a:p>
          <a:p>
            <a:pPr marL="112713" indent="-112713">
              <a:defRPr/>
            </a:pPr>
            <a:r>
              <a:rPr lang="en-US" sz="900" kern="0" dirty="0" smtClean="0">
                <a:solidFill>
                  <a:sysClr val="windowText" lastClr="000000"/>
                </a:solidFill>
              </a:rPr>
              <a:t>(7b) R2 SMS Module Install Complete (Jul 1)</a:t>
            </a:r>
          </a:p>
          <a:p>
            <a:pPr marL="112713" indent="-112713">
              <a:defRPr/>
            </a:pPr>
            <a:r>
              <a:rPr lang="en-US" sz="900" kern="0" dirty="0" smtClean="0">
                <a:solidFill>
                  <a:sysClr val="windowText" lastClr="000000"/>
                </a:solidFill>
              </a:rPr>
              <a:t>(7c) R2 </a:t>
            </a:r>
            <a:r>
              <a:rPr lang="en-US" sz="900" kern="0" dirty="0" err="1" smtClean="0">
                <a:solidFill>
                  <a:sysClr val="windowText" lastClr="000000"/>
                </a:solidFill>
              </a:rPr>
              <a:t>Filenet</a:t>
            </a:r>
            <a:r>
              <a:rPr lang="en-US" sz="900" kern="0" dirty="0" smtClean="0">
                <a:solidFill>
                  <a:sysClr val="windowText" lastClr="000000"/>
                </a:solidFill>
              </a:rPr>
              <a:t> Configuration (May 31 – Jun 28)</a:t>
            </a:r>
          </a:p>
          <a:p>
            <a:pPr marL="112713" indent="-112713">
              <a:defRPr/>
            </a:pPr>
            <a:r>
              <a:rPr lang="en-US" sz="900" b="1" kern="0" dirty="0" smtClean="0">
                <a:solidFill>
                  <a:sysClr val="windowText" lastClr="000000"/>
                </a:solidFill>
              </a:rPr>
              <a:t>Staging </a:t>
            </a:r>
            <a:endParaRPr lang="en-US" sz="900" b="1" kern="0" dirty="0">
              <a:solidFill>
                <a:sysClr val="windowText" lastClr="000000"/>
              </a:solidFill>
            </a:endParaRPr>
          </a:p>
          <a:p>
            <a:pPr marL="112713" indent="-112713">
              <a:defRPr/>
            </a:pPr>
            <a:r>
              <a:rPr lang="en-US" sz="900" kern="0" dirty="0" smtClean="0">
                <a:solidFill>
                  <a:schemeClr val="bg1">
                    <a:lumMod val="10000"/>
                  </a:schemeClr>
                </a:solidFill>
              </a:rPr>
              <a:t>(</a:t>
            </a:r>
            <a:r>
              <a:rPr lang="en-US" sz="900" kern="0" dirty="0">
                <a:solidFill>
                  <a:schemeClr val="bg1">
                    <a:lumMod val="10000"/>
                  </a:schemeClr>
                </a:solidFill>
              </a:rPr>
              <a:t>7n</a:t>
            </a:r>
            <a:r>
              <a:rPr lang="en-US" sz="900" kern="0" dirty="0" smtClean="0">
                <a:solidFill>
                  <a:schemeClr val="bg1">
                    <a:lumMod val="10000"/>
                  </a:schemeClr>
                </a:solidFill>
              </a:rPr>
              <a:t>) R2 SIM/SAM </a:t>
            </a:r>
            <a:r>
              <a:rPr lang="en-US" sz="900" kern="0" dirty="0">
                <a:solidFill>
                  <a:schemeClr val="bg1">
                    <a:lumMod val="10000"/>
                  </a:schemeClr>
                </a:solidFill>
              </a:rPr>
              <a:t>Install (May 14 – </a:t>
            </a:r>
            <a:r>
              <a:rPr lang="en-US" sz="900" kern="0" dirty="0" smtClean="0">
                <a:solidFill>
                  <a:schemeClr val="bg1">
                    <a:lumMod val="10000"/>
                  </a:schemeClr>
                </a:solidFill>
              </a:rPr>
              <a:t>Jun 14)</a:t>
            </a:r>
            <a:endParaRPr lang="en-US" sz="900" kern="0" dirty="0">
              <a:solidFill>
                <a:schemeClr val="bg1">
                  <a:lumMod val="10000"/>
                </a:schemeClr>
              </a:solidFill>
            </a:endParaRPr>
          </a:p>
          <a:p>
            <a:pPr marL="112713" indent="-112713">
              <a:defRPr/>
            </a:pPr>
            <a:r>
              <a:rPr lang="en-US" sz="900" kern="0" dirty="0">
                <a:solidFill>
                  <a:sysClr val="windowText" lastClr="000000"/>
                </a:solidFill>
              </a:rPr>
              <a:t>(7o) R2 Staging SIM/SAM Config. </a:t>
            </a:r>
            <a:r>
              <a:rPr lang="en-US" sz="900" kern="0" dirty="0" smtClean="0">
                <a:solidFill>
                  <a:sysClr val="windowText" lastClr="000000"/>
                </a:solidFill>
              </a:rPr>
              <a:t>(Jul 29 – Aug 9)</a:t>
            </a:r>
            <a:endParaRPr lang="en-US" sz="900" kern="0" dirty="0">
              <a:solidFill>
                <a:sysClr val="windowText" lastClr="000000"/>
              </a:solidFill>
            </a:endParaRPr>
          </a:p>
          <a:p>
            <a:pPr marL="112713" indent="-112713">
              <a:defRPr/>
            </a:pPr>
            <a:r>
              <a:rPr lang="en-US" sz="900" kern="0" dirty="0">
                <a:solidFill>
                  <a:sysClr val="windowText" lastClr="000000"/>
                </a:solidFill>
              </a:rPr>
              <a:t>(7p) </a:t>
            </a:r>
            <a:r>
              <a:rPr lang="en-US" sz="900" kern="0" dirty="0">
                <a:solidFill>
                  <a:sysClr val="windowText" lastClr="000000"/>
                </a:solidFill>
                <a:cs typeface="Arial" pitchFamily="34" charset="0"/>
              </a:rPr>
              <a:t>R2 Staging Deployment </a:t>
            </a:r>
            <a:r>
              <a:rPr lang="en-US" sz="900" kern="0" dirty="0" smtClean="0">
                <a:solidFill>
                  <a:sysClr val="windowText" lastClr="000000"/>
                </a:solidFill>
                <a:cs typeface="Arial" pitchFamily="34" charset="0"/>
              </a:rPr>
              <a:t>(Aug 19)</a:t>
            </a:r>
          </a:p>
          <a:p>
            <a:pPr marL="112713" indent="-112713">
              <a:defRPr/>
            </a:pPr>
            <a:r>
              <a:rPr lang="en-US" sz="900" kern="0" dirty="0" smtClean="0">
                <a:solidFill>
                  <a:sysClr val="windowText" lastClr="000000"/>
                </a:solidFill>
                <a:cs typeface="Arial" pitchFamily="34" charset="0"/>
              </a:rPr>
              <a:t>(7d) R2 Software Base Configuration (Jun 6 – Aug 14)</a:t>
            </a:r>
          </a:p>
          <a:p>
            <a:pPr marL="112713" indent="-112713">
              <a:defRPr/>
            </a:pPr>
            <a:r>
              <a:rPr lang="en-US" sz="900" kern="0" dirty="0" smtClean="0">
                <a:solidFill>
                  <a:sysClr val="windowText" lastClr="000000"/>
                </a:solidFill>
                <a:cs typeface="Arial" pitchFamily="34" charset="0"/>
              </a:rPr>
              <a:t>(7l) R2 SMS Module Install Complete (Jul 12)</a:t>
            </a:r>
            <a:endParaRPr lang="en-US" sz="900" kern="0" dirty="0">
              <a:solidFill>
                <a:sysClr val="windowText" lastClr="000000"/>
              </a:solidFill>
            </a:endParaRPr>
          </a:p>
          <a:p>
            <a:pPr marL="112713" indent="-112713">
              <a:defRPr/>
            </a:pPr>
            <a:r>
              <a:rPr lang="en-US" sz="900" b="1" kern="0" dirty="0">
                <a:solidFill>
                  <a:sysClr val="windowText" lastClr="000000"/>
                </a:solidFill>
              </a:rPr>
              <a:t>Production</a:t>
            </a:r>
          </a:p>
          <a:p>
            <a:pPr marL="112713" indent="-112713">
              <a:defRPr/>
            </a:pPr>
            <a:r>
              <a:rPr lang="en-US" sz="900" kern="0" dirty="0" smtClean="0">
                <a:solidFill>
                  <a:schemeClr val="bg1">
                    <a:lumMod val="10000"/>
                  </a:schemeClr>
                </a:solidFill>
                <a:latin typeface="Calibri" pitchFamily="34" charset="0"/>
              </a:rPr>
              <a:t>(7t) R2 Vanilla Software Install (Jun 5 – Jul 19)</a:t>
            </a:r>
          </a:p>
          <a:p>
            <a:pPr marL="112713" indent="-112713">
              <a:defRPr/>
            </a:pPr>
            <a:r>
              <a:rPr lang="en-US" sz="900" kern="0" dirty="0" smtClean="0">
                <a:solidFill>
                  <a:schemeClr val="bg1">
                    <a:lumMod val="10000"/>
                  </a:schemeClr>
                </a:solidFill>
                <a:latin typeface="Calibri" pitchFamily="34" charset="0"/>
              </a:rPr>
              <a:t>(7x) R2 SIM/SAM Install (Jul 15 – was Aug 28, now Sep 4)</a:t>
            </a:r>
          </a:p>
          <a:p>
            <a:pPr marL="112713" indent="-112713">
              <a:defRPr/>
            </a:pPr>
            <a:r>
              <a:rPr lang="en-US" sz="900" kern="0" dirty="0" smtClean="0">
                <a:solidFill>
                  <a:sysClr val="windowText" lastClr="000000"/>
                </a:solidFill>
                <a:latin typeface="Calibri" pitchFamily="34" charset="0"/>
              </a:rPr>
              <a:t>(7y) R2 </a:t>
            </a:r>
            <a:r>
              <a:rPr lang="en-US" sz="900" kern="0" dirty="0" err="1" smtClean="0">
                <a:solidFill>
                  <a:sysClr val="windowText" lastClr="000000"/>
                </a:solidFill>
                <a:latin typeface="Calibri" pitchFamily="34" charset="0"/>
              </a:rPr>
              <a:t>Informatica</a:t>
            </a:r>
            <a:r>
              <a:rPr lang="en-US" sz="900" kern="0" dirty="0" smtClean="0">
                <a:solidFill>
                  <a:sysClr val="windowText" lastClr="000000"/>
                </a:solidFill>
                <a:latin typeface="Calibri" pitchFamily="34" charset="0"/>
              </a:rPr>
              <a:t> Configuration (Jun 10 – 20)</a:t>
            </a:r>
          </a:p>
          <a:p>
            <a:pPr marL="112713" indent="-112713">
              <a:defRPr/>
            </a:pPr>
            <a:r>
              <a:rPr lang="en-US" sz="900" kern="0" dirty="0" smtClean="0">
                <a:solidFill>
                  <a:sysClr val="windowText" lastClr="000000"/>
                </a:solidFill>
                <a:latin typeface="Calibri" pitchFamily="34" charset="0"/>
              </a:rPr>
              <a:t>(7m) R2 </a:t>
            </a:r>
            <a:r>
              <a:rPr lang="en-US" sz="900" kern="0" dirty="0" err="1" smtClean="0">
                <a:solidFill>
                  <a:sysClr val="windowText" lastClr="000000"/>
                </a:solidFill>
                <a:latin typeface="Calibri" pitchFamily="34" charset="0"/>
              </a:rPr>
              <a:t>Filenet</a:t>
            </a:r>
            <a:r>
              <a:rPr lang="en-US" sz="900" kern="0" dirty="0" smtClean="0">
                <a:solidFill>
                  <a:sysClr val="windowText" lastClr="000000"/>
                </a:solidFill>
                <a:latin typeface="Calibri" pitchFamily="34" charset="0"/>
              </a:rPr>
              <a:t> Configuration (Jun 17 – was Aug 16, now Sep 6)</a:t>
            </a:r>
          </a:p>
          <a:p>
            <a:pPr marL="112713" indent="-112713">
              <a:defRPr/>
            </a:pPr>
            <a:r>
              <a:rPr lang="en-US" sz="900" kern="0" dirty="0" smtClean="0">
                <a:solidFill>
                  <a:sysClr val="windowText" lastClr="000000"/>
                </a:solidFill>
                <a:latin typeface="Calibri" pitchFamily="34" charset="0"/>
              </a:rPr>
              <a:t>(7r) R2 SIM/SAM Configuration (Jul 29 – Aug 1)</a:t>
            </a:r>
          </a:p>
          <a:p>
            <a:pPr marL="112713" indent="-112713">
              <a:defRPr/>
            </a:pPr>
            <a:r>
              <a:rPr lang="en-US" sz="900" kern="0" dirty="0" smtClean="0">
                <a:solidFill>
                  <a:sysClr val="windowText" lastClr="000000"/>
                </a:solidFill>
                <a:latin typeface="Calibri" pitchFamily="34" charset="0"/>
              </a:rPr>
              <a:t>(7s) R2 SMS Module Install Complete (Jul 29)</a:t>
            </a:r>
          </a:p>
          <a:p>
            <a:pPr marL="112713" indent="-112713">
              <a:defRPr/>
            </a:pPr>
            <a:r>
              <a:rPr lang="en-US" sz="900" kern="0" dirty="0" smtClean="0">
                <a:solidFill>
                  <a:sysClr val="windowText" lastClr="000000"/>
                </a:solidFill>
                <a:latin typeface="Calibri" pitchFamily="34" charset="0"/>
              </a:rPr>
              <a:t>(7z) R2 Deployment (was Aug 28, now Sep 6)</a:t>
            </a:r>
            <a:r>
              <a:rPr lang="en-US" sz="900" b="1" kern="0" dirty="0" smtClean="0">
                <a:solidFill>
                  <a:srgbClr val="FF0000"/>
                </a:solidFill>
                <a:latin typeface="Calibri" pitchFamily="34" charset="0"/>
              </a:rPr>
              <a:t> </a:t>
            </a:r>
          </a:p>
          <a:p>
            <a:pPr marL="112713" indent="-112713">
              <a:defRPr/>
            </a:pPr>
            <a:r>
              <a:rPr lang="en-US" sz="900" b="1" kern="0" dirty="0" smtClean="0">
                <a:solidFill>
                  <a:srgbClr val="FFC000"/>
                </a:solidFill>
                <a:latin typeface="Calibri" pitchFamily="34" charset="0"/>
              </a:rPr>
              <a:t>(7u) BEST MOU in AHCT legal review (Feb 8)</a:t>
            </a:r>
            <a:endParaRPr lang="en-US" sz="900" kern="0" dirty="0">
              <a:solidFill>
                <a:srgbClr val="FFC000"/>
              </a:solidFill>
            </a:endParaRPr>
          </a:p>
          <a:p>
            <a:pPr defTabSz="0">
              <a:defRPr/>
            </a:pPr>
            <a:r>
              <a:rPr lang="en-US" sz="950" b="1" u="sng" kern="0" dirty="0">
                <a:solidFill>
                  <a:srgbClr val="464646">
                    <a:lumMod val="50000"/>
                  </a:srgbClr>
                </a:solidFill>
                <a:cs typeface="Arial" pitchFamily="34" charset="0"/>
              </a:rPr>
              <a:t>Design</a:t>
            </a:r>
            <a:r>
              <a:rPr lang="en-US" sz="950" kern="0" dirty="0">
                <a:solidFill>
                  <a:srgbClr val="464646">
                    <a:lumMod val="50000"/>
                  </a:srgbClr>
                </a:solidFill>
              </a:rPr>
              <a:t/>
            </a:r>
            <a:br>
              <a:rPr lang="en-US" sz="950" kern="0" dirty="0">
                <a:solidFill>
                  <a:srgbClr val="464646">
                    <a:lumMod val="50000"/>
                  </a:srgbClr>
                </a:solidFill>
              </a:rPr>
            </a:br>
            <a:r>
              <a:rPr lang="en-US" sz="950" b="1" kern="0" dirty="0">
                <a:solidFill>
                  <a:srgbClr val="FFC000"/>
                </a:solidFill>
                <a:cs typeface="Arial" pitchFamily="34" charset="0"/>
              </a:rPr>
              <a:t>(3b) </a:t>
            </a:r>
            <a:r>
              <a:rPr lang="en-US" sz="950" b="1" kern="0" dirty="0">
                <a:solidFill>
                  <a:srgbClr val="FFC000"/>
                </a:solidFill>
              </a:rPr>
              <a:t>Technical Design (Due Feb 1)</a:t>
            </a:r>
          </a:p>
          <a:p>
            <a:pPr marL="228600" indent="-228600" defTabSz="0">
              <a:defRPr/>
            </a:pPr>
            <a:r>
              <a:rPr lang="en-US" sz="950" kern="0" dirty="0">
                <a:solidFill>
                  <a:srgbClr val="464646">
                    <a:lumMod val="50000"/>
                  </a:srgbClr>
                </a:solidFill>
              </a:rPr>
              <a:t>(3i) R2 Design Complete (Mar 15)</a:t>
            </a:r>
          </a:p>
          <a:p>
            <a:pPr marL="112713" indent="-112713">
              <a:defRPr/>
            </a:pPr>
            <a:r>
              <a:rPr lang="en-US" sz="950" b="1" kern="0" dirty="0">
                <a:solidFill>
                  <a:srgbClr val="464646">
                    <a:lumMod val="50000"/>
                  </a:srgbClr>
                </a:solidFill>
              </a:rPr>
              <a:t>Telephony – Design</a:t>
            </a:r>
          </a:p>
          <a:p>
            <a:pPr marL="112713" indent="-112713">
              <a:defRPr/>
            </a:pPr>
            <a:r>
              <a:rPr lang="en-US" sz="950" kern="0" dirty="0">
                <a:solidFill>
                  <a:schemeClr val="bg1">
                    <a:lumMod val="10000"/>
                  </a:schemeClr>
                </a:solidFill>
              </a:rPr>
              <a:t>(10n) IVR &amp; Outbound Dialer </a:t>
            </a:r>
            <a:r>
              <a:rPr lang="en-US" sz="950" kern="0" dirty="0" smtClean="0">
                <a:solidFill>
                  <a:schemeClr val="bg1">
                    <a:lumMod val="10000"/>
                  </a:schemeClr>
                </a:solidFill>
              </a:rPr>
              <a:t>(Aug 12)</a:t>
            </a:r>
            <a:endParaRPr lang="en-US" sz="950" kern="0" dirty="0">
              <a:solidFill>
                <a:schemeClr val="bg1">
                  <a:lumMod val="10000"/>
                </a:schemeClr>
              </a:solidFill>
            </a:endParaRPr>
          </a:p>
          <a:p>
            <a:pPr marL="112713" indent="-112713">
              <a:defRPr/>
            </a:pPr>
            <a:r>
              <a:rPr lang="en-US" sz="950" kern="0" dirty="0">
                <a:solidFill>
                  <a:srgbClr val="464646">
                    <a:lumMod val="50000"/>
                  </a:srgbClr>
                </a:solidFill>
              </a:rPr>
              <a:t>(10o) Telephone System &amp; Call Recording (Jul 25)</a:t>
            </a:r>
          </a:p>
          <a:p>
            <a:pPr marL="112713" indent="-112713">
              <a:defRPr/>
            </a:pPr>
            <a:r>
              <a:rPr lang="en-US" sz="950" kern="0" dirty="0">
                <a:solidFill>
                  <a:srgbClr val="464646">
                    <a:lumMod val="50000"/>
                  </a:srgbClr>
                </a:solidFill>
              </a:rPr>
              <a:t>(10p) </a:t>
            </a:r>
            <a:r>
              <a:rPr lang="en-US" sz="1000" kern="0" dirty="0">
                <a:solidFill>
                  <a:srgbClr val="464646">
                    <a:lumMod val="50000"/>
                  </a:srgbClr>
                </a:solidFill>
              </a:rPr>
              <a:t>WFM System </a:t>
            </a:r>
            <a:r>
              <a:rPr lang="en-US" sz="1000" kern="0" dirty="0" smtClean="0">
                <a:solidFill>
                  <a:srgbClr val="464646">
                    <a:lumMod val="50000"/>
                  </a:srgbClr>
                </a:solidFill>
              </a:rPr>
              <a:t>(Aug 21)</a:t>
            </a:r>
            <a:endParaRPr lang="en-US" sz="950" b="1" u="sng" kern="0" dirty="0">
              <a:solidFill>
                <a:srgbClr val="464646">
                  <a:lumMod val="50000"/>
                </a:srgbClr>
              </a:solidFill>
            </a:endParaRPr>
          </a:p>
          <a:p>
            <a:pPr marL="112713" indent="-112713">
              <a:defRPr/>
            </a:pPr>
            <a:r>
              <a:rPr lang="en-US" sz="950" b="1" u="sng" kern="0" dirty="0">
                <a:solidFill>
                  <a:srgbClr val="464646">
                    <a:lumMod val="50000"/>
                  </a:srgbClr>
                </a:solidFill>
              </a:rPr>
              <a:t>Development</a:t>
            </a:r>
          </a:p>
          <a:p>
            <a:pPr>
              <a:defRPr/>
            </a:pPr>
            <a:r>
              <a:rPr lang="en-US" sz="950" b="1" kern="0" dirty="0">
                <a:solidFill>
                  <a:srgbClr val="FFC000"/>
                </a:solidFill>
              </a:rPr>
              <a:t>(3j) R2 Development Complete </a:t>
            </a:r>
            <a:r>
              <a:rPr lang="en-US" sz="950" b="1" kern="0" dirty="0" smtClean="0">
                <a:solidFill>
                  <a:srgbClr val="FFC000"/>
                </a:solidFill>
              </a:rPr>
              <a:t>(Aug 2)</a:t>
            </a:r>
            <a:endParaRPr lang="en-US" sz="950" b="1" kern="0" dirty="0">
              <a:solidFill>
                <a:srgbClr val="FFC000"/>
              </a:solidFill>
            </a:endParaRPr>
          </a:p>
          <a:p>
            <a:pPr>
              <a:defRPr/>
            </a:pPr>
            <a:r>
              <a:rPr lang="en-US" sz="950" b="1" kern="0" dirty="0">
                <a:solidFill>
                  <a:srgbClr val="FFC000"/>
                </a:solidFill>
              </a:rPr>
              <a:t>(</a:t>
            </a:r>
            <a:r>
              <a:rPr lang="en-US" sz="950" b="1" kern="0" dirty="0" smtClean="0">
                <a:solidFill>
                  <a:srgbClr val="FFC000"/>
                </a:solidFill>
              </a:rPr>
              <a:t>3n) </a:t>
            </a:r>
            <a:r>
              <a:rPr lang="en-US" sz="950" b="1" kern="0" dirty="0">
                <a:solidFill>
                  <a:srgbClr val="FFC000"/>
                </a:solidFill>
              </a:rPr>
              <a:t>System changes for new </a:t>
            </a:r>
            <a:r>
              <a:rPr lang="en-US" sz="950" b="1" kern="0" dirty="0" smtClean="0">
                <a:solidFill>
                  <a:srgbClr val="FFC000"/>
                </a:solidFill>
              </a:rPr>
              <a:t>SSA </a:t>
            </a:r>
          </a:p>
          <a:p>
            <a:pPr>
              <a:defRPr/>
            </a:pPr>
            <a:r>
              <a:rPr lang="en-US" sz="950" b="1" u="sng" kern="0" dirty="0" smtClean="0">
                <a:solidFill>
                  <a:srgbClr val="464646">
                    <a:lumMod val="50000"/>
                  </a:srgbClr>
                </a:solidFill>
              </a:rPr>
              <a:t>Testing</a:t>
            </a:r>
          </a:p>
          <a:p>
            <a:pPr>
              <a:defRPr/>
            </a:pPr>
            <a:r>
              <a:rPr lang="en-US" sz="1000" kern="0" dirty="0" smtClean="0">
                <a:solidFill>
                  <a:sysClr val="windowText" lastClr="000000"/>
                </a:solidFill>
              </a:rPr>
              <a:t>(12b) Finalize UAT Scenarios (Jun 28)</a:t>
            </a:r>
          </a:p>
          <a:p>
            <a:pPr>
              <a:defRPr/>
            </a:pPr>
            <a:r>
              <a:rPr lang="en-US" sz="1000" kern="0" dirty="0" smtClean="0">
                <a:solidFill>
                  <a:sysClr val="windowText" lastClr="000000"/>
                </a:solidFill>
              </a:rPr>
              <a:t>(12c) Create UAT Training Schedule (Jul 5)</a:t>
            </a:r>
          </a:p>
          <a:p>
            <a:pPr>
              <a:defRPr/>
            </a:pPr>
            <a:r>
              <a:rPr lang="en-US" sz="1000" kern="0" dirty="0" smtClean="0">
                <a:solidFill>
                  <a:sysClr val="windowText" lastClr="000000"/>
                </a:solidFill>
              </a:rPr>
              <a:t>(12d) Select and Prepare Training Rooms (Jul 5)</a:t>
            </a:r>
          </a:p>
          <a:p>
            <a:pPr>
              <a:defRPr/>
            </a:pPr>
            <a:r>
              <a:rPr lang="en-US" sz="1000" kern="0" dirty="0" smtClean="0">
                <a:solidFill>
                  <a:sysClr val="windowText" lastClr="000000"/>
                </a:solidFill>
              </a:rPr>
              <a:t>(12e) Week 1 Training Overview (Jul 16 – 18)</a:t>
            </a:r>
          </a:p>
          <a:p>
            <a:pPr>
              <a:defRPr/>
            </a:pPr>
            <a:r>
              <a:rPr lang="en-US" sz="1000" kern="0" dirty="0" smtClean="0">
                <a:solidFill>
                  <a:schemeClr val="bg1">
                    <a:lumMod val="10000"/>
                  </a:schemeClr>
                </a:solidFill>
              </a:rPr>
              <a:t>(12f) Complete UAT </a:t>
            </a:r>
            <a:r>
              <a:rPr lang="en-US" sz="1000" kern="0" dirty="0" err="1" smtClean="0">
                <a:solidFill>
                  <a:schemeClr val="bg1">
                    <a:lumMod val="10000"/>
                  </a:schemeClr>
                </a:solidFill>
              </a:rPr>
              <a:t>Env</a:t>
            </a:r>
            <a:r>
              <a:rPr lang="en-US" sz="1000" kern="0" dirty="0" smtClean="0">
                <a:solidFill>
                  <a:schemeClr val="bg1">
                    <a:lumMod val="10000"/>
                  </a:schemeClr>
                </a:solidFill>
              </a:rPr>
              <a:t>. and Testing Checklist (Jul 24)</a:t>
            </a:r>
          </a:p>
          <a:p>
            <a:pPr>
              <a:defRPr/>
            </a:pPr>
            <a:r>
              <a:rPr lang="en-US" sz="1000" kern="0" dirty="0" smtClean="0">
                <a:solidFill>
                  <a:sysClr val="windowText" lastClr="000000"/>
                </a:solidFill>
              </a:rPr>
              <a:t>(12g) Week 2 Training (Jul 22 – 26)</a:t>
            </a:r>
          </a:p>
          <a:p>
            <a:pPr>
              <a:defRPr/>
            </a:pPr>
            <a:r>
              <a:rPr lang="en-US" sz="1000" b="1" kern="0" dirty="0" smtClean="0">
                <a:solidFill>
                  <a:srgbClr val="FFC000"/>
                </a:solidFill>
              </a:rPr>
              <a:t>(3k) R2 SIT (Aug 15)</a:t>
            </a:r>
          </a:p>
          <a:p>
            <a:pPr>
              <a:defRPr/>
            </a:pPr>
            <a:r>
              <a:rPr lang="en-US" sz="950" kern="0" dirty="0" smtClean="0">
                <a:solidFill>
                  <a:schemeClr val="bg1">
                    <a:lumMod val="10000"/>
                  </a:schemeClr>
                </a:solidFill>
              </a:rPr>
              <a:t>(12h) Prepare test scripts for UAT (Aug 30)</a:t>
            </a:r>
          </a:p>
          <a:p>
            <a:pPr>
              <a:defRPr/>
            </a:pPr>
            <a:r>
              <a:rPr lang="en-US" sz="1000" kern="0" dirty="0" smtClean="0">
                <a:solidFill>
                  <a:schemeClr val="bg1">
                    <a:lumMod val="10000"/>
                  </a:schemeClr>
                </a:solidFill>
              </a:rPr>
              <a:t>(2q) Start R2 UAT (Aug)</a:t>
            </a:r>
          </a:p>
          <a:p>
            <a:pPr>
              <a:defRPr/>
            </a:pPr>
            <a:r>
              <a:rPr lang="en-US" sz="1000" kern="0" dirty="0" smtClean="0">
                <a:solidFill>
                  <a:schemeClr val="bg1">
                    <a:lumMod val="10000"/>
                  </a:schemeClr>
                </a:solidFill>
              </a:rPr>
              <a:t>(12i) UAT Execution Kickoff (Jul 31)</a:t>
            </a:r>
          </a:p>
          <a:p>
            <a:pPr>
              <a:defRPr/>
            </a:pPr>
            <a:r>
              <a:rPr lang="en-US" sz="1000" kern="0" dirty="0" smtClean="0">
                <a:solidFill>
                  <a:sysClr val="windowText" lastClr="000000"/>
                </a:solidFill>
              </a:rPr>
              <a:t>(12j) Final UAT Schedule – Cycle 2 (Aug 16)</a:t>
            </a:r>
          </a:p>
          <a:p>
            <a:pPr>
              <a:defRPr/>
            </a:pPr>
            <a:r>
              <a:rPr lang="en-US" sz="1000" kern="0" dirty="0" smtClean="0">
                <a:solidFill>
                  <a:srgbClr val="464646">
                    <a:lumMod val="50000"/>
                  </a:srgbClr>
                </a:solidFill>
              </a:rPr>
              <a:t>(3l) R2 UAT/ Go No-Go (Sep 13)</a:t>
            </a:r>
          </a:p>
          <a:p>
            <a:pPr>
              <a:defRPr/>
            </a:pPr>
            <a:r>
              <a:rPr lang="en-US" sz="1000" kern="0" dirty="0" smtClean="0">
                <a:solidFill>
                  <a:sysClr val="windowText" lastClr="000000"/>
                </a:solidFill>
              </a:rPr>
              <a:t>(12k) Final UAT Schedule – Cycle 3 (Aug 30)</a:t>
            </a:r>
          </a:p>
          <a:p>
            <a:pPr>
              <a:defRPr/>
            </a:pPr>
            <a:r>
              <a:rPr lang="en-US" sz="1000" kern="0" dirty="0" smtClean="0">
                <a:solidFill>
                  <a:sysClr val="windowText" lastClr="000000"/>
                </a:solidFill>
              </a:rPr>
              <a:t>(12l) R2 UAT Exit Review Meeting (Sep 17)</a:t>
            </a:r>
          </a:p>
          <a:p>
            <a:pPr>
              <a:defRPr/>
            </a:pPr>
            <a:r>
              <a:rPr lang="en-US" sz="1000" kern="0" dirty="0" smtClean="0">
                <a:solidFill>
                  <a:sysClr val="windowText" lastClr="000000"/>
                </a:solidFill>
              </a:rPr>
              <a:t>(12n) Final UAT Schedule – Cycle 4 (Sep 6)</a:t>
            </a:r>
          </a:p>
          <a:p>
            <a:pPr>
              <a:defRPr/>
            </a:pPr>
            <a:r>
              <a:rPr lang="en-US" sz="950" b="1" u="sng" kern="0" dirty="0" smtClean="0">
                <a:solidFill>
                  <a:srgbClr val="464646">
                    <a:lumMod val="50000"/>
                  </a:srgbClr>
                </a:solidFill>
              </a:rPr>
              <a:t>Implementation</a:t>
            </a:r>
            <a:endParaRPr lang="en-US" sz="950" b="1" u="sng" kern="0" dirty="0">
              <a:solidFill>
                <a:srgbClr val="464646">
                  <a:lumMod val="50000"/>
                </a:srgbClr>
              </a:solidFill>
            </a:endParaRPr>
          </a:p>
          <a:p>
            <a:pPr>
              <a:defRPr/>
            </a:pPr>
            <a:r>
              <a:rPr lang="en-US" sz="950" b="1" kern="0" dirty="0" err="1" smtClean="0">
                <a:solidFill>
                  <a:sysClr val="windowText" lastClr="000000"/>
                </a:solidFill>
              </a:rPr>
              <a:t>ConneCT</a:t>
            </a:r>
            <a:endParaRPr lang="en-US" sz="950" kern="0" dirty="0">
              <a:solidFill>
                <a:sysClr val="windowText" lastClr="000000"/>
              </a:solidFill>
            </a:endParaRPr>
          </a:p>
          <a:p>
            <a:pPr>
              <a:defRPr/>
            </a:pPr>
            <a:r>
              <a:rPr lang="en-US" sz="950" kern="0" dirty="0">
                <a:solidFill>
                  <a:schemeClr val="bg1">
                    <a:lumMod val="10000"/>
                  </a:schemeClr>
                </a:solidFill>
              </a:rPr>
              <a:t>(2h) </a:t>
            </a:r>
            <a:r>
              <a:rPr lang="en-US" sz="950" kern="0" dirty="0" err="1">
                <a:solidFill>
                  <a:schemeClr val="bg1">
                    <a:lumMod val="10000"/>
                  </a:schemeClr>
                </a:solidFill>
              </a:rPr>
              <a:t>Xsfr</a:t>
            </a:r>
            <a:r>
              <a:rPr lang="en-US" sz="950" kern="0" dirty="0">
                <a:solidFill>
                  <a:schemeClr val="bg1">
                    <a:lumMod val="10000"/>
                  </a:schemeClr>
                </a:solidFill>
              </a:rPr>
              <a:t> Case-base to Task-base (Jul 8)</a:t>
            </a:r>
          </a:p>
          <a:p>
            <a:pPr>
              <a:defRPr/>
            </a:pPr>
            <a:r>
              <a:rPr lang="en-US" sz="950" kern="0" dirty="0">
                <a:solidFill>
                  <a:sysClr val="windowText" lastClr="000000"/>
                </a:solidFill>
              </a:rPr>
              <a:t>(2i) Online </a:t>
            </a:r>
            <a:r>
              <a:rPr lang="en-US" sz="950" kern="0" dirty="0" err="1">
                <a:solidFill>
                  <a:sysClr val="windowText" lastClr="000000"/>
                </a:solidFill>
              </a:rPr>
              <a:t>App&amp;Redets</a:t>
            </a:r>
            <a:r>
              <a:rPr lang="en-US" sz="950" kern="0" dirty="0">
                <a:solidFill>
                  <a:sysClr val="windowText" lastClr="000000"/>
                </a:solidFill>
              </a:rPr>
              <a:t> [R6&amp;R7] (Aug </a:t>
            </a:r>
            <a:r>
              <a:rPr lang="en-US" sz="950" kern="0" dirty="0">
                <a:solidFill>
                  <a:srgbClr val="FDE9D2">
                    <a:lumMod val="10000"/>
                  </a:srgbClr>
                </a:solidFill>
              </a:rPr>
              <a:t>13)</a:t>
            </a:r>
            <a:endParaRPr lang="en-US" sz="950" b="1" kern="0" dirty="0">
              <a:solidFill>
                <a:srgbClr val="FDE9D2">
                  <a:lumMod val="10000"/>
                </a:srgbClr>
              </a:solidFill>
            </a:endParaRPr>
          </a:p>
          <a:p>
            <a:pPr>
              <a:defRPr/>
            </a:pPr>
            <a:r>
              <a:rPr lang="en-US" sz="950" b="1" kern="0" dirty="0">
                <a:solidFill>
                  <a:srgbClr val="FDE9D2">
                    <a:lumMod val="10000"/>
                  </a:srgbClr>
                </a:solidFill>
              </a:rPr>
              <a:t>EMS/</a:t>
            </a:r>
            <a:r>
              <a:rPr lang="en-US" sz="950" b="1" kern="0" dirty="0" err="1">
                <a:solidFill>
                  <a:srgbClr val="FDE9D2">
                    <a:lumMod val="10000"/>
                  </a:srgbClr>
                </a:solidFill>
              </a:rPr>
              <a:t>ConneXions</a:t>
            </a:r>
            <a:r>
              <a:rPr lang="en-US" sz="950" b="1" kern="0" dirty="0">
                <a:solidFill>
                  <a:srgbClr val="FDE9D2">
                    <a:lumMod val="10000"/>
                  </a:srgbClr>
                </a:solidFill>
              </a:rPr>
              <a:t>/MMIS</a:t>
            </a:r>
          </a:p>
          <a:p>
            <a:pPr>
              <a:defRPr/>
            </a:pPr>
            <a:r>
              <a:rPr lang="en-US" sz="950" kern="0" dirty="0" smtClean="0">
                <a:solidFill>
                  <a:schemeClr val="bg1">
                    <a:lumMod val="10000"/>
                  </a:schemeClr>
                </a:solidFill>
              </a:rPr>
              <a:t>(</a:t>
            </a:r>
            <a:r>
              <a:rPr lang="en-US" sz="950" kern="0" dirty="0">
                <a:solidFill>
                  <a:schemeClr val="bg1">
                    <a:lumMod val="10000"/>
                  </a:schemeClr>
                </a:solidFill>
              </a:rPr>
              <a:t>2o) </a:t>
            </a:r>
            <a:r>
              <a:rPr lang="en-US" sz="950" kern="0" dirty="0" err="1">
                <a:solidFill>
                  <a:schemeClr val="bg1">
                    <a:lumMod val="10000"/>
                  </a:schemeClr>
                </a:solidFill>
              </a:rPr>
              <a:t>ConneXions</a:t>
            </a:r>
            <a:r>
              <a:rPr lang="en-US" sz="950" kern="0" dirty="0">
                <a:solidFill>
                  <a:schemeClr val="bg1">
                    <a:lumMod val="10000"/>
                  </a:schemeClr>
                </a:solidFill>
              </a:rPr>
              <a:t> MPI load </a:t>
            </a:r>
            <a:r>
              <a:rPr lang="en-US" sz="950" kern="0" dirty="0" smtClean="0">
                <a:solidFill>
                  <a:schemeClr val="bg1">
                    <a:lumMod val="10000"/>
                  </a:schemeClr>
                </a:solidFill>
              </a:rPr>
              <a:t>file developed (Jun 26)</a:t>
            </a:r>
            <a:endParaRPr lang="en-US" sz="950" kern="0" dirty="0">
              <a:solidFill>
                <a:schemeClr val="bg1">
                  <a:lumMod val="10000"/>
                </a:schemeClr>
              </a:solidFill>
            </a:endParaRPr>
          </a:p>
          <a:p>
            <a:pPr>
              <a:defRPr/>
            </a:pPr>
            <a:r>
              <a:rPr lang="en-US" sz="950" b="1" kern="0" dirty="0" smtClean="0">
                <a:solidFill>
                  <a:srgbClr val="FFC000"/>
                </a:solidFill>
              </a:rPr>
              <a:t>(2s) Go live open enrollment (Oct 1)</a:t>
            </a:r>
            <a:endParaRPr lang="en-US" sz="950" b="1" kern="0" dirty="0">
              <a:solidFill>
                <a:srgbClr val="FFC000"/>
              </a:solidFill>
            </a:endParaRPr>
          </a:p>
          <a:p>
            <a:pPr>
              <a:defRPr/>
            </a:pPr>
            <a:r>
              <a:rPr lang="en-US" sz="950" b="1" kern="0" dirty="0">
                <a:solidFill>
                  <a:srgbClr val="464646">
                    <a:lumMod val="50000"/>
                  </a:srgbClr>
                </a:solidFill>
              </a:rPr>
              <a:t>MAXIMUS Data &amp; </a:t>
            </a:r>
            <a:r>
              <a:rPr lang="en-US" sz="950" b="1" kern="0" dirty="0">
                <a:solidFill>
                  <a:sysClr val="windowText" lastClr="000000"/>
                </a:solidFill>
              </a:rPr>
              <a:t>Voice Circuits</a:t>
            </a:r>
          </a:p>
          <a:p>
            <a:pPr marL="112713" indent="-112713">
              <a:defRPr/>
            </a:pPr>
            <a:r>
              <a:rPr lang="en-US" sz="950" kern="0" dirty="0">
                <a:solidFill>
                  <a:sysClr val="windowText" lastClr="000000"/>
                </a:solidFill>
              </a:rPr>
              <a:t>(10l) Voice Circuits </a:t>
            </a:r>
            <a:r>
              <a:rPr lang="en-US" sz="950" kern="0" dirty="0" smtClean="0">
                <a:solidFill>
                  <a:sysClr val="windowText" lastClr="000000"/>
                </a:solidFill>
              </a:rPr>
              <a:t>(Jul 22)</a:t>
            </a:r>
            <a:endParaRPr lang="en-US" sz="950" kern="0" dirty="0">
              <a:solidFill>
                <a:sysClr val="windowText" lastClr="000000"/>
              </a:solidFill>
            </a:endParaRPr>
          </a:p>
          <a:p>
            <a:pPr marL="112713" indent="-112713">
              <a:defRPr/>
            </a:pPr>
            <a:r>
              <a:rPr lang="en-US" sz="950" kern="0" dirty="0">
                <a:solidFill>
                  <a:sysClr val="windowText" lastClr="000000"/>
                </a:solidFill>
              </a:rPr>
              <a:t>(10m) ACD (Jul 16)</a:t>
            </a:r>
          </a:p>
          <a:p>
            <a:pPr marL="112713" indent="-112713">
              <a:defRPr/>
            </a:pPr>
            <a:r>
              <a:rPr lang="en-US" sz="950" b="1" kern="0" dirty="0">
                <a:solidFill>
                  <a:sysClr val="windowText" lastClr="000000"/>
                </a:solidFill>
              </a:rPr>
              <a:t>MAXIMUS CRM/KMS</a:t>
            </a:r>
          </a:p>
          <a:p>
            <a:pPr marL="112713" indent="-112713">
              <a:defRPr/>
            </a:pPr>
            <a:r>
              <a:rPr lang="en-US" sz="950" b="1" kern="0" dirty="0" smtClean="0">
                <a:solidFill>
                  <a:srgbClr val="FFC000"/>
                </a:solidFill>
              </a:rPr>
              <a:t>(</a:t>
            </a:r>
            <a:r>
              <a:rPr lang="en-US" sz="950" b="1" kern="0" dirty="0">
                <a:solidFill>
                  <a:srgbClr val="FFC000"/>
                </a:solidFill>
              </a:rPr>
              <a:t>10t) </a:t>
            </a:r>
            <a:r>
              <a:rPr lang="en-US" sz="950" b="1" kern="0" dirty="0" err="1">
                <a:solidFill>
                  <a:srgbClr val="FFC000"/>
                </a:solidFill>
              </a:rPr>
              <a:t>Env</a:t>
            </a:r>
            <a:r>
              <a:rPr lang="en-US" sz="950" b="1" kern="0" dirty="0">
                <a:solidFill>
                  <a:srgbClr val="FFC000"/>
                </a:solidFill>
              </a:rPr>
              <a:t> Set-up </a:t>
            </a:r>
            <a:r>
              <a:rPr lang="en-US" sz="950" b="1" kern="0" dirty="0" smtClean="0">
                <a:solidFill>
                  <a:srgbClr val="FFC000"/>
                </a:solidFill>
              </a:rPr>
              <a:t>(was Jul 24, now Aug 14)</a:t>
            </a:r>
            <a:endParaRPr lang="en-US" sz="950" b="1" kern="0" dirty="0">
              <a:solidFill>
                <a:srgbClr val="FFC000"/>
              </a:solidFill>
            </a:endParaRPr>
          </a:p>
          <a:p>
            <a:pPr marL="112713" indent="-112713">
              <a:defRPr/>
            </a:pPr>
            <a:r>
              <a:rPr lang="en-US" sz="950" kern="0" dirty="0">
                <a:solidFill>
                  <a:sysClr val="windowText" lastClr="000000"/>
                </a:solidFill>
              </a:rPr>
              <a:t>(10y) KMS Set-up </a:t>
            </a:r>
            <a:r>
              <a:rPr lang="en-US" sz="950" kern="0" dirty="0" smtClean="0">
                <a:solidFill>
                  <a:sysClr val="windowText" lastClr="000000"/>
                </a:solidFill>
              </a:rPr>
              <a:t>(Aug 11)</a:t>
            </a:r>
            <a:endParaRPr lang="en-US" sz="950" kern="0" dirty="0">
              <a:solidFill>
                <a:sysClr val="windowText" lastClr="000000"/>
              </a:solidFill>
            </a:endParaRPr>
          </a:p>
          <a:p>
            <a:pPr marL="112713" indent="-112713">
              <a:defRPr/>
            </a:pPr>
            <a:r>
              <a:rPr lang="en-US" sz="900" b="1" kern="0" dirty="0" smtClean="0">
                <a:solidFill>
                  <a:sysClr val="windowText" lastClr="000000"/>
                </a:solidFill>
                <a:cs typeface="Arial" pitchFamily="34" charset="0"/>
              </a:rPr>
              <a:t>*</a:t>
            </a:r>
            <a:r>
              <a:rPr lang="en-US" sz="1000" b="1" kern="0" dirty="0">
                <a:solidFill>
                  <a:sysClr val="windowText" lastClr="000000"/>
                </a:solidFill>
                <a:cs typeface="Arial" pitchFamily="34" charset="0"/>
              </a:rPr>
              <a:t>Indicates CMS </a:t>
            </a:r>
            <a:r>
              <a:rPr lang="en-US" sz="1000" b="1" kern="0" dirty="0">
                <a:solidFill>
                  <a:sysClr val="windowText" lastClr="000000"/>
                </a:solidFill>
                <a:ea typeface="Calibri" pitchFamily="34" charset="0"/>
                <a:cs typeface="Arial" pitchFamily="34" charset="0"/>
              </a:rPr>
              <a:t>Critical Activities and Important  for Conditionally Approved SBEs</a:t>
            </a:r>
          </a:p>
        </p:txBody>
      </p:sp>
      <p:sp>
        <p:nvSpPr>
          <p:cNvPr id="14" name="Oval 13"/>
          <p:cNvSpPr/>
          <p:nvPr/>
        </p:nvSpPr>
        <p:spPr>
          <a:xfrm>
            <a:off x="7242522" y="2038992"/>
            <a:ext cx="283464" cy="182880"/>
          </a:xfrm>
          <a:prstGeom prst="ellipse">
            <a:avLst/>
          </a:prstGeom>
          <a:solidFill>
            <a:srgbClr val="FFC000"/>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3k</a:t>
            </a:r>
          </a:p>
        </p:txBody>
      </p:sp>
      <p:sp>
        <p:nvSpPr>
          <p:cNvPr id="15" name="Oval 14"/>
          <p:cNvSpPr/>
          <p:nvPr/>
        </p:nvSpPr>
        <p:spPr>
          <a:xfrm>
            <a:off x="5172275" y="2224917"/>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r>
              <a:rPr lang="en-US" sz="800" b="1" kern="0" dirty="0">
                <a:solidFill>
                  <a:sysClr val="window" lastClr="FFFFFF"/>
                </a:solidFill>
                <a:latin typeface="Century Gothic"/>
              </a:rPr>
              <a:t>2h</a:t>
            </a:r>
          </a:p>
        </p:txBody>
      </p:sp>
      <p:cxnSp>
        <p:nvCxnSpPr>
          <p:cNvPr id="16" name="Straight Connector 15"/>
          <p:cNvCxnSpPr/>
          <p:nvPr/>
        </p:nvCxnSpPr>
        <p:spPr>
          <a:xfrm>
            <a:off x="1295400" y="1386674"/>
            <a:ext cx="0" cy="0"/>
          </a:xfrm>
          <a:prstGeom prst="line">
            <a:avLst/>
          </a:prstGeom>
          <a:noFill/>
          <a:ln w="9525" cap="flat" cmpd="sng" algn="ctr">
            <a:solidFill>
              <a:srgbClr val="646B86"/>
            </a:solidFill>
            <a:prstDash val="solid"/>
          </a:ln>
          <a:effectLst/>
        </p:spPr>
      </p:cxnSp>
      <p:sp>
        <p:nvSpPr>
          <p:cNvPr id="17" name="Diamond 16"/>
          <p:cNvSpPr/>
          <p:nvPr/>
        </p:nvSpPr>
        <p:spPr>
          <a:xfrm>
            <a:off x="1809750" y="685800"/>
            <a:ext cx="685800" cy="152400"/>
          </a:xfrm>
          <a:prstGeom prst="diamond">
            <a:avLst/>
          </a:prstGeom>
          <a:solidFill>
            <a:schemeClr val="tx1">
              <a:lumMod val="50000"/>
            </a:schemeClr>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1l</a:t>
            </a:r>
          </a:p>
        </p:txBody>
      </p:sp>
      <p:sp>
        <p:nvSpPr>
          <p:cNvPr id="18" name="Diamond 17"/>
          <p:cNvSpPr/>
          <p:nvPr/>
        </p:nvSpPr>
        <p:spPr>
          <a:xfrm>
            <a:off x="2114550" y="807720"/>
            <a:ext cx="685800" cy="152400"/>
          </a:xfrm>
          <a:prstGeom prst="diamond">
            <a:avLst/>
          </a:prstGeom>
          <a:solidFill>
            <a:schemeClr val="tx1">
              <a:lumMod val="50000"/>
            </a:schemeClr>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1a</a:t>
            </a:r>
          </a:p>
        </p:txBody>
      </p:sp>
      <p:sp>
        <p:nvSpPr>
          <p:cNvPr id="19" name="Diamond 18"/>
          <p:cNvSpPr/>
          <p:nvPr/>
        </p:nvSpPr>
        <p:spPr>
          <a:xfrm>
            <a:off x="3467100" y="647700"/>
            <a:ext cx="685800" cy="152400"/>
          </a:xfrm>
          <a:prstGeom prst="diamond">
            <a:avLst/>
          </a:prstGeom>
          <a:solidFill>
            <a:schemeClr val="tx1">
              <a:lumMod val="50000"/>
            </a:schemeClr>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1d</a:t>
            </a:r>
          </a:p>
        </p:txBody>
      </p:sp>
      <p:sp>
        <p:nvSpPr>
          <p:cNvPr id="20" name="Diamond 19"/>
          <p:cNvSpPr/>
          <p:nvPr/>
        </p:nvSpPr>
        <p:spPr>
          <a:xfrm>
            <a:off x="3505200" y="828675"/>
            <a:ext cx="685800" cy="152400"/>
          </a:xfrm>
          <a:prstGeom prst="diamond">
            <a:avLst/>
          </a:prstGeom>
          <a:solidFill>
            <a:schemeClr val="tx1">
              <a:lumMod val="50000"/>
            </a:schemeClr>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1e</a:t>
            </a:r>
          </a:p>
        </p:txBody>
      </p:sp>
      <p:sp>
        <p:nvSpPr>
          <p:cNvPr id="21" name="Diamond 20"/>
          <p:cNvSpPr/>
          <p:nvPr/>
        </p:nvSpPr>
        <p:spPr>
          <a:xfrm>
            <a:off x="4857750" y="638175"/>
            <a:ext cx="685800" cy="152400"/>
          </a:xfrm>
          <a:prstGeom prst="diamond">
            <a:avLst/>
          </a:prstGeom>
          <a:solidFill>
            <a:schemeClr val="tx1">
              <a:lumMod val="50000"/>
            </a:schemeClr>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1g</a:t>
            </a:r>
          </a:p>
        </p:txBody>
      </p:sp>
      <p:sp>
        <p:nvSpPr>
          <p:cNvPr id="22" name="Diamond 21"/>
          <p:cNvSpPr/>
          <p:nvPr/>
        </p:nvSpPr>
        <p:spPr>
          <a:xfrm>
            <a:off x="7038975" y="666750"/>
            <a:ext cx="685800" cy="152400"/>
          </a:xfrm>
          <a:prstGeom prst="diamond">
            <a:avLst/>
          </a:prstGeom>
          <a:solidFill>
            <a:schemeClr val="tx1">
              <a:lumMod val="50000"/>
            </a:schemeClr>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1h</a:t>
            </a:r>
          </a:p>
        </p:txBody>
      </p:sp>
      <p:sp>
        <p:nvSpPr>
          <p:cNvPr id="23" name="Diamond 22"/>
          <p:cNvSpPr/>
          <p:nvPr/>
        </p:nvSpPr>
        <p:spPr>
          <a:xfrm>
            <a:off x="4838700" y="809625"/>
            <a:ext cx="685800" cy="152400"/>
          </a:xfrm>
          <a:prstGeom prst="diamond">
            <a:avLst/>
          </a:prstGeom>
          <a:solidFill>
            <a:schemeClr val="tx1">
              <a:lumMod val="50000"/>
            </a:schemeClr>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1i</a:t>
            </a:r>
          </a:p>
        </p:txBody>
      </p:sp>
      <p:sp>
        <p:nvSpPr>
          <p:cNvPr id="24" name="Oval 23"/>
          <p:cNvSpPr/>
          <p:nvPr/>
        </p:nvSpPr>
        <p:spPr>
          <a:xfrm>
            <a:off x="5955927" y="2215267"/>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10l</a:t>
            </a:r>
          </a:p>
        </p:txBody>
      </p:sp>
      <p:sp>
        <p:nvSpPr>
          <p:cNvPr id="25" name="Oval 24"/>
          <p:cNvSpPr/>
          <p:nvPr/>
        </p:nvSpPr>
        <p:spPr>
          <a:xfrm>
            <a:off x="5766147" y="2377317"/>
            <a:ext cx="354883" cy="174054"/>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10m</a:t>
            </a:r>
          </a:p>
        </p:txBody>
      </p:sp>
      <p:sp>
        <p:nvSpPr>
          <p:cNvPr id="26" name="Oval 25"/>
          <p:cNvSpPr/>
          <p:nvPr/>
        </p:nvSpPr>
        <p:spPr>
          <a:xfrm>
            <a:off x="7023447" y="138907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10n</a:t>
            </a:r>
          </a:p>
        </p:txBody>
      </p:sp>
      <p:sp>
        <p:nvSpPr>
          <p:cNvPr id="27" name="Oval 26"/>
          <p:cNvSpPr/>
          <p:nvPr/>
        </p:nvSpPr>
        <p:spPr>
          <a:xfrm>
            <a:off x="6128097" y="144622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10o</a:t>
            </a:r>
          </a:p>
        </p:txBody>
      </p:sp>
      <p:sp>
        <p:nvSpPr>
          <p:cNvPr id="28" name="Oval 27"/>
          <p:cNvSpPr/>
          <p:nvPr/>
        </p:nvSpPr>
        <p:spPr>
          <a:xfrm>
            <a:off x="7490172" y="137002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10p</a:t>
            </a:r>
          </a:p>
        </p:txBody>
      </p:sp>
      <p:sp>
        <p:nvSpPr>
          <p:cNvPr id="29" name="Oval 28"/>
          <p:cNvSpPr/>
          <p:nvPr/>
        </p:nvSpPr>
        <p:spPr>
          <a:xfrm>
            <a:off x="7094709" y="2358445"/>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10y</a:t>
            </a:r>
          </a:p>
        </p:txBody>
      </p:sp>
      <p:sp>
        <p:nvSpPr>
          <p:cNvPr id="30" name="Oval 29"/>
          <p:cNvSpPr/>
          <p:nvPr/>
        </p:nvSpPr>
        <p:spPr>
          <a:xfrm>
            <a:off x="8434486" y="1896117"/>
            <a:ext cx="283464" cy="182880"/>
          </a:xfrm>
          <a:prstGeom prst="ellipse">
            <a:avLst/>
          </a:prstGeom>
          <a:solidFill>
            <a:srgbClr val="336699"/>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3l</a:t>
            </a:r>
          </a:p>
        </p:txBody>
      </p:sp>
      <p:sp>
        <p:nvSpPr>
          <p:cNvPr id="31" name="Diamond 30"/>
          <p:cNvSpPr/>
          <p:nvPr/>
        </p:nvSpPr>
        <p:spPr>
          <a:xfrm>
            <a:off x="7753350" y="666750"/>
            <a:ext cx="685800" cy="152400"/>
          </a:xfrm>
          <a:prstGeom prst="diamond">
            <a:avLst/>
          </a:prstGeom>
          <a:solidFill>
            <a:srgbClr val="336699"/>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1j</a:t>
            </a:r>
          </a:p>
        </p:txBody>
      </p:sp>
      <p:sp>
        <p:nvSpPr>
          <p:cNvPr id="32" name="Diamond 31"/>
          <p:cNvSpPr/>
          <p:nvPr/>
        </p:nvSpPr>
        <p:spPr>
          <a:xfrm>
            <a:off x="8467725" y="647700"/>
            <a:ext cx="685800" cy="152400"/>
          </a:xfrm>
          <a:prstGeom prst="diamond">
            <a:avLst/>
          </a:prstGeom>
          <a:solidFill>
            <a:srgbClr val="336699"/>
          </a:solidFill>
          <a:ln w="15875" cap="flat" cmpd="sng" algn="ctr">
            <a:solidFill>
              <a:sysClr val="window" lastClr="FFFFFF">
                <a:lumMod val="65000"/>
              </a:sysClr>
            </a:solidFill>
            <a:prstDash val="solid"/>
          </a:ln>
          <a:effectLst/>
        </p:spPr>
        <p:txBody>
          <a:bodyPr rtlCol="0" anchor="ctr"/>
          <a:lstStyle/>
          <a:p>
            <a:pPr algn="ctr">
              <a:defRPr/>
            </a:pPr>
            <a:r>
              <a:rPr lang="en-US" sz="800" b="1" kern="0" dirty="0">
                <a:solidFill>
                  <a:sysClr val="window" lastClr="FFFFFF"/>
                </a:solidFill>
                <a:latin typeface="Century Gothic"/>
              </a:rPr>
              <a:t>1k</a:t>
            </a:r>
          </a:p>
        </p:txBody>
      </p:sp>
      <p:cxnSp>
        <p:nvCxnSpPr>
          <p:cNvPr id="33" name="Straight Connector 32"/>
          <p:cNvCxnSpPr/>
          <p:nvPr/>
        </p:nvCxnSpPr>
        <p:spPr>
          <a:xfrm>
            <a:off x="4998146" y="1447800"/>
            <a:ext cx="0" cy="0"/>
          </a:xfrm>
          <a:prstGeom prst="line">
            <a:avLst/>
          </a:prstGeom>
          <a:noFill/>
          <a:ln w="9525" cap="flat" cmpd="sng" algn="ctr">
            <a:solidFill>
              <a:srgbClr val="646B86"/>
            </a:solidFill>
            <a:prstDash val="solid"/>
          </a:ln>
          <a:effectLst/>
        </p:spPr>
      </p:cxnSp>
      <p:sp>
        <p:nvSpPr>
          <p:cNvPr id="34" name="Oval 33"/>
          <p:cNvSpPr/>
          <p:nvPr/>
        </p:nvSpPr>
        <p:spPr>
          <a:xfrm>
            <a:off x="5026684" y="993003"/>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7b</a:t>
            </a:r>
            <a:endParaRPr lang="en-US" sz="800" b="1" kern="0" dirty="0">
              <a:solidFill>
                <a:sysClr val="window" lastClr="FFFFFF"/>
              </a:solidFill>
              <a:latin typeface="Century Gothic"/>
            </a:endParaRPr>
          </a:p>
        </p:txBody>
      </p:sp>
      <p:sp>
        <p:nvSpPr>
          <p:cNvPr id="35" name="Oval 34"/>
          <p:cNvSpPr/>
          <p:nvPr/>
        </p:nvSpPr>
        <p:spPr>
          <a:xfrm>
            <a:off x="4900572" y="1126353"/>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7c</a:t>
            </a:r>
            <a:endParaRPr lang="en-US" sz="800" b="1" kern="0" dirty="0">
              <a:solidFill>
                <a:sysClr val="window" lastClr="FFFFFF"/>
              </a:solidFill>
              <a:latin typeface="Century Gothic"/>
            </a:endParaRPr>
          </a:p>
        </p:txBody>
      </p:sp>
      <p:sp>
        <p:nvSpPr>
          <p:cNvPr id="36" name="Oval 35"/>
          <p:cNvSpPr/>
          <p:nvPr/>
        </p:nvSpPr>
        <p:spPr>
          <a:xfrm>
            <a:off x="5153024" y="1143000"/>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7h</a:t>
            </a:r>
          </a:p>
        </p:txBody>
      </p:sp>
      <p:sp>
        <p:nvSpPr>
          <p:cNvPr id="37" name="Oval 36"/>
          <p:cNvSpPr/>
          <p:nvPr/>
        </p:nvSpPr>
        <p:spPr>
          <a:xfrm>
            <a:off x="4489797" y="933450"/>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7n</a:t>
            </a:r>
          </a:p>
        </p:txBody>
      </p:sp>
      <p:sp>
        <p:nvSpPr>
          <p:cNvPr id="38" name="Oval 37"/>
          <p:cNvSpPr/>
          <p:nvPr/>
        </p:nvSpPr>
        <p:spPr>
          <a:xfrm>
            <a:off x="4810124" y="923925"/>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7g</a:t>
            </a:r>
          </a:p>
        </p:txBody>
      </p:sp>
      <p:sp>
        <p:nvSpPr>
          <p:cNvPr id="39" name="Oval 38"/>
          <p:cNvSpPr/>
          <p:nvPr/>
        </p:nvSpPr>
        <p:spPr>
          <a:xfrm>
            <a:off x="7447434" y="833479"/>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7p</a:t>
            </a:r>
          </a:p>
        </p:txBody>
      </p:sp>
      <p:sp>
        <p:nvSpPr>
          <p:cNvPr id="40" name="Oval 39"/>
          <p:cNvSpPr/>
          <p:nvPr/>
        </p:nvSpPr>
        <p:spPr>
          <a:xfrm>
            <a:off x="6509579" y="885742"/>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7r</a:t>
            </a:r>
          </a:p>
        </p:txBody>
      </p:sp>
      <p:sp>
        <p:nvSpPr>
          <p:cNvPr id="41" name="Oval 40"/>
          <p:cNvSpPr/>
          <p:nvPr/>
        </p:nvSpPr>
        <p:spPr>
          <a:xfrm>
            <a:off x="6408849" y="1169225"/>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7s</a:t>
            </a:r>
          </a:p>
        </p:txBody>
      </p:sp>
      <p:sp>
        <p:nvSpPr>
          <p:cNvPr id="42" name="Oval 41"/>
          <p:cNvSpPr/>
          <p:nvPr/>
        </p:nvSpPr>
        <p:spPr>
          <a:xfrm>
            <a:off x="5840623" y="950150"/>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7t</a:t>
            </a:r>
          </a:p>
        </p:txBody>
      </p:sp>
      <p:sp>
        <p:nvSpPr>
          <p:cNvPr id="43" name="Oval 42"/>
          <p:cNvSpPr/>
          <p:nvPr/>
        </p:nvSpPr>
        <p:spPr>
          <a:xfrm>
            <a:off x="6631162" y="1632751"/>
            <a:ext cx="283464" cy="182880"/>
          </a:xfrm>
          <a:prstGeom prst="ellipse">
            <a:avLst/>
          </a:prstGeom>
          <a:solidFill>
            <a:srgbClr val="FFC000"/>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3j</a:t>
            </a:r>
          </a:p>
        </p:txBody>
      </p:sp>
      <p:sp>
        <p:nvSpPr>
          <p:cNvPr id="44" name="Oval 43"/>
          <p:cNvSpPr/>
          <p:nvPr/>
        </p:nvSpPr>
        <p:spPr>
          <a:xfrm>
            <a:off x="1257300" y="1303782"/>
            <a:ext cx="283464" cy="182880"/>
          </a:xfrm>
          <a:prstGeom prst="ellipse">
            <a:avLst/>
          </a:prstGeom>
          <a:solidFill>
            <a:srgbClr val="FFC000"/>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3b</a:t>
            </a:r>
          </a:p>
        </p:txBody>
      </p:sp>
      <p:sp>
        <p:nvSpPr>
          <p:cNvPr id="45" name="Oval 44"/>
          <p:cNvSpPr/>
          <p:nvPr/>
        </p:nvSpPr>
        <p:spPr>
          <a:xfrm>
            <a:off x="7159477" y="2205867"/>
            <a:ext cx="283464" cy="182880"/>
          </a:xfrm>
          <a:prstGeom prst="ellipse">
            <a:avLst/>
          </a:prstGeom>
          <a:solidFill>
            <a:srgbClr val="00B050"/>
          </a:solidFill>
          <a:ln w="15875" cap="flat" cmpd="sng" algn="ctr">
            <a:solidFill>
              <a:sysClr val="window" lastClr="FFFFFF">
                <a:lumMod val="75000"/>
              </a:sysClr>
            </a:solidFill>
            <a:prstDash val="solid"/>
          </a:ln>
          <a:effectLst/>
        </p:spPr>
        <p:txBody>
          <a:bodyPr lIns="0" rIns="0" rtlCol="0" anchor="ctr"/>
          <a:lstStyle/>
          <a:p>
            <a:pPr algn="ctr"/>
            <a:r>
              <a:rPr lang="en-US" sz="800" b="1" kern="0" dirty="0">
                <a:solidFill>
                  <a:sysClr val="window" lastClr="FFFFFF"/>
                </a:solidFill>
                <a:latin typeface="Century Gothic"/>
              </a:rPr>
              <a:t>2i</a:t>
            </a:r>
          </a:p>
        </p:txBody>
      </p:sp>
      <p:sp>
        <p:nvSpPr>
          <p:cNvPr id="46" name="Oval 45"/>
          <p:cNvSpPr/>
          <p:nvPr/>
        </p:nvSpPr>
        <p:spPr>
          <a:xfrm>
            <a:off x="4430719" y="1881908"/>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2n</a:t>
            </a:r>
          </a:p>
        </p:txBody>
      </p:sp>
      <p:sp>
        <p:nvSpPr>
          <p:cNvPr id="47" name="Oval 46"/>
          <p:cNvSpPr/>
          <p:nvPr/>
        </p:nvSpPr>
        <p:spPr>
          <a:xfrm>
            <a:off x="4893260" y="2358776"/>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2o</a:t>
            </a:r>
          </a:p>
        </p:txBody>
      </p:sp>
      <p:sp>
        <p:nvSpPr>
          <p:cNvPr id="48" name="Oval 47"/>
          <p:cNvSpPr/>
          <p:nvPr/>
        </p:nvSpPr>
        <p:spPr>
          <a:xfrm>
            <a:off x="7592303" y="1137013"/>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7w</a:t>
            </a:r>
          </a:p>
        </p:txBody>
      </p:sp>
      <p:sp>
        <p:nvSpPr>
          <p:cNvPr id="49" name="Oval 48"/>
          <p:cNvSpPr/>
          <p:nvPr/>
        </p:nvSpPr>
        <p:spPr>
          <a:xfrm>
            <a:off x="6855043" y="2227892"/>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10t</a:t>
            </a:r>
          </a:p>
        </p:txBody>
      </p:sp>
      <p:sp>
        <p:nvSpPr>
          <p:cNvPr id="50" name="Oval 49"/>
          <p:cNvSpPr/>
          <p:nvPr/>
        </p:nvSpPr>
        <p:spPr>
          <a:xfrm>
            <a:off x="1238693" y="1025433"/>
            <a:ext cx="282227" cy="182548"/>
          </a:xfrm>
          <a:prstGeom prst="ellipse">
            <a:avLst/>
          </a:prstGeom>
          <a:solidFill>
            <a:srgbClr val="FFC000"/>
          </a:solidFill>
          <a:ln w="15875" cap="flat" cmpd="sng" algn="ctr">
            <a:solidFill>
              <a:sysClr val="window" lastClr="FFFFFF">
                <a:lumMod val="75000"/>
              </a:sys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 lastClr="FFFFFF"/>
                </a:solidFill>
                <a:effectLst/>
                <a:uLnTx/>
                <a:uFillTx/>
                <a:latin typeface="Century Gothic"/>
                <a:ea typeface="+mn-ea"/>
                <a:cs typeface="+mn-cs"/>
              </a:rPr>
              <a:t>7u</a:t>
            </a:r>
            <a:endParaRPr kumimoji="0" lang="en-US" sz="800" b="1" i="0" u="none" strike="noStrike" kern="0" cap="none" spc="0" normalizeH="0" baseline="0" noProof="0" dirty="0">
              <a:ln>
                <a:noFill/>
              </a:ln>
              <a:solidFill>
                <a:sysClr val="window" lastClr="FFFFFF"/>
              </a:solidFill>
              <a:effectLst/>
              <a:uLnTx/>
              <a:uFillTx/>
              <a:latin typeface="Century Gothic"/>
              <a:ea typeface="+mn-ea"/>
              <a:cs typeface="+mn-cs"/>
            </a:endParaRPr>
          </a:p>
        </p:txBody>
      </p:sp>
      <p:sp>
        <p:nvSpPr>
          <p:cNvPr id="51" name="Oval 50"/>
          <p:cNvSpPr/>
          <p:nvPr/>
        </p:nvSpPr>
        <p:spPr>
          <a:xfrm>
            <a:off x="8860536" y="2315217"/>
            <a:ext cx="283464" cy="182880"/>
          </a:xfrm>
          <a:prstGeom prst="ellipse">
            <a:avLst/>
          </a:prstGeom>
          <a:solidFill>
            <a:srgbClr val="FFC000"/>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2s</a:t>
            </a:r>
            <a:endParaRPr lang="en-US" sz="800" b="1" kern="0" dirty="0">
              <a:solidFill>
                <a:sysClr val="window" lastClr="FFFFFF"/>
              </a:solidFill>
              <a:latin typeface="Century Gothic"/>
            </a:endParaRPr>
          </a:p>
        </p:txBody>
      </p:sp>
      <p:sp>
        <p:nvSpPr>
          <p:cNvPr id="52" name="Oval 51"/>
          <p:cNvSpPr/>
          <p:nvPr/>
        </p:nvSpPr>
        <p:spPr>
          <a:xfrm>
            <a:off x="4670772" y="1095375"/>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7y</a:t>
            </a:r>
            <a:endParaRPr lang="en-US" sz="800" b="1" kern="0" dirty="0">
              <a:solidFill>
                <a:sysClr val="window" lastClr="FFFFFF"/>
              </a:solidFill>
              <a:latin typeface="Century Gothic"/>
            </a:endParaRPr>
          </a:p>
        </p:txBody>
      </p:sp>
      <p:sp>
        <p:nvSpPr>
          <p:cNvPr id="53" name="Oval 52"/>
          <p:cNvSpPr/>
          <p:nvPr/>
        </p:nvSpPr>
        <p:spPr>
          <a:xfrm>
            <a:off x="8158992" y="843004"/>
            <a:ext cx="283464" cy="182880"/>
          </a:xfrm>
          <a:prstGeom prst="ellipse">
            <a:avLst/>
          </a:prstGeom>
          <a:solidFill>
            <a:srgbClr val="336699"/>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7z</a:t>
            </a:r>
            <a:endParaRPr lang="en-US" sz="800" b="1" kern="0" dirty="0">
              <a:solidFill>
                <a:sysClr val="window" lastClr="FFFFFF"/>
              </a:solidFill>
              <a:latin typeface="Century Gothic"/>
            </a:endParaRPr>
          </a:p>
        </p:txBody>
      </p:sp>
      <p:sp>
        <p:nvSpPr>
          <p:cNvPr id="54" name="Oval 53"/>
          <p:cNvSpPr/>
          <p:nvPr/>
        </p:nvSpPr>
        <p:spPr>
          <a:xfrm>
            <a:off x="6683227" y="182486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r>
              <a:rPr lang="en-US" sz="800" b="1" kern="0" dirty="0" smtClean="0">
                <a:solidFill>
                  <a:sysClr val="window" lastClr="FFFFFF"/>
                </a:solidFill>
                <a:latin typeface="Century Gothic"/>
              </a:rPr>
              <a:t>2q</a:t>
            </a:r>
            <a:endParaRPr lang="en-US" sz="800" b="1" kern="0" dirty="0">
              <a:solidFill>
                <a:sysClr val="window" lastClr="FFFFFF"/>
              </a:solidFill>
              <a:latin typeface="Century Gothic"/>
            </a:endParaRPr>
          </a:p>
        </p:txBody>
      </p:sp>
      <p:sp>
        <p:nvSpPr>
          <p:cNvPr id="55" name="Oval 54"/>
          <p:cNvSpPr/>
          <p:nvPr/>
        </p:nvSpPr>
        <p:spPr>
          <a:xfrm>
            <a:off x="4326111" y="1376265"/>
            <a:ext cx="282227" cy="182548"/>
          </a:xfrm>
          <a:prstGeom prst="ellipse">
            <a:avLst/>
          </a:prstGeom>
          <a:solidFill>
            <a:srgbClr val="FFC000"/>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3n</a:t>
            </a:r>
            <a:endParaRPr lang="en-US" sz="800" b="1" kern="0" dirty="0">
              <a:solidFill>
                <a:sysClr val="window" lastClr="FFFFFF"/>
              </a:solidFill>
              <a:latin typeface="Century Gothic"/>
            </a:endParaRPr>
          </a:p>
        </p:txBody>
      </p:sp>
      <p:sp>
        <p:nvSpPr>
          <p:cNvPr id="56" name="Oval 55"/>
          <p:cNvSpPr/>
          <p:nvPr/>
        </p:nvSpPr>
        <p:spPr>
          <a:xfrm>
            <a:off x="4721443" y="174211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12a</a:t>
            </a:r>
            <a:endParaRPr lang="en-US" sz="800" b="1" kern="0" dirty="0">
              <a:solidFill>
                <a:sysClr val="window" lastClr="FFFFFF"/>
              </a:solidFill>
              <a:latin typeface="Century Gothic"/>
            </a:endParaRPr>
          </a:p>
        </p:txBody>
      </p:sp>
      <p:sp>
        <p:nvSpPr>
          <p:cNvPr id="57" name="Oval 56"/>
          <p:cNvSpPr/>
          <p:nvPr/>
        </p:nvSpPr>
        <p:spPr>
          <a:xfrm>
            <a:off x="4921468" y="1923092"/>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12b</a:t>
            </a:r>
            <a:endParaRPr lang="en-US" sz="800" b="1" kern="0" dirty="0">
              <a:solidFill>
                <a:sysClr val="window" lastClr="FFFFFF"/>
              </a:solidFill>
              <a:latin typeface="Century Gothic"/>
            </a:endParaRPr>
          </a:p>
        </p:txBody>
      </p:sp>
      <p:sp>
        <p:nvSpPr>
          <p:cNvPr id="58" name="Oval 57"/>
          <p:cNvSpPr/>
          <p:nvPr/>
        </p:nvSpPr>
        <p:spPr>
          <a:xfrm>
            <a:off x="5188168" y="1904042"/>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12c</a:t>
            </a:r>
            <a:endParaRPr lang="en-US" sz="800" b="1" kern="0" dirty="0">
              <a:solidFill>
                <a:sysClr val="window" lastClr="FFFFFF"/>
              </a:solidFill>
              <a:latin typeface="Century Gothic"/>
            </a:endParaRPr>
          </a:p>
        </p:txBody>
      </p:sp>
      <p:sp>
        <p:nvSpPr>
          <p:cNvPr id="59" name="Oval 58"/>
          <p:cNvSpPr/>
          <p:nvPr/>
        </p:nvSpPr>
        <p:spPr>
          <a:xfrm>
            <a:off x="5188168" y="204691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12d</a:t>
            </a:r>
            <a:endParaRPr lang="en-US" sz="800" b="1" kern="0" dirty="0">
              <a:solidFill>
                <a:sysClr val="window" lastClr="FFFFFF"/>
              </a:solidFill>
              <a:latin typeface="Century Gothic"/>
            </a:endParaRPr>
          </a:p>
        </p:txBody>
      </p:sp>
      <p:sp>
        <p:nvSpPr>
          <p:cNvPr id="60" name="Oval 59"/>
          <p:cNvSpPr/>
          <p:nvPr/>
        </p:nvSpPr>
        <p:spPr>
          <a:xfrm>
            <a:off x="5883493" y="1837367"/>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12e</a:t>
            </a:r>
            <a:endParaRPr lang="en-US" sz="800" b="1" kern="0" dirty="0">
              <a:solidFill>
                <a:sysClr val="window" lastClr="FFFFFF"/>
              </a:solidFill>
              <a:latin typeface="Century Gothic"/>
            </a:endParaRPr>
          </a:p>
        </p:txBody>
      </p:sp>
      <p:sp>
        <p:nvSpPr>
          <p:cNvPr id="61" name="Oval 60"/>
          <p:cNvSpPr/>
          <p:nvPr/>
        </p:nvSpPr>
        <p:spPr>
          <a:xfrm>
            <a:off x="6083518" y="1980242"/>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12f</a:t>
            </a:r>
            <a:endParaRPr lang="en-US" sz="800" b="1" kern="0" dirty="0">
              <a:solidFill>
                <a:sysClr val="window" lastClr="FFFFFF"/>
              </a:solidFill>
              <a:latin typeface="Century Gothic"/>
            </a:endParaRPr>
          </a:p>
        </p:txBody>
      </p:sp>
      <p:sp>
        <p:nvSpPr>
          <p:cNvPr id="62" name="Oval 61"/>
          <p:cNvSpPr/>
          <p:nvPr/>
        </p:nvSpPr>
        <p:spPr>
          <a:xfrm>
            <a:off x="6159718" y="1827842"/>
            <a:ext cx="283464" cy="182880"/>
          </a:xfrm>
          <a:prstGeom prst="ellipse">
            <a:avLst/>
          </a:prstGeom>
          <a:solidFill>
            <a:schemeClr val="tx2">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12g</a:t>
            </a:r>
            <a:endParaRPr lang="en-US" sz="800" b="1" kern="0" dirty="0">
              <a:solidFill>
                <a:sysClr val="window" lastClr="FFFFFF"/>
              </a:solidFill>
              <a:latin typeface="Century Gothic"/>
            </a:endParaRPr>
          </a:p>
        </p:txBody>
      </p:sp>
      <p:sp>
        <p:nvSpPr>
          <p:cNvPr id="63" name="Oval 62"/>
          <p:cNvSpPr/>
          <p:nvPr/>
        </p:nvSpPr>
        <p:spPr>
          <a:xfrm>
            <a:off x="7807543" y="2037392"/>
            <a:ext cx="283464" cy="182880"/>
          </a:xfrm>
          <a:prstGeom prst="ellipse">
            <a:avLst/>
          </a:prstGeom>
          <a:solidFill>
            <a:srgbClr val="00B050"/>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12h</a:t>
            </a:r>
            <a:endParaRPr lang="en-US" sz="800" b="1" kern="0" dirty="0">
              <a:solidFill>
                <a:sysClr val="window" lastClr="FFFFFF"/>
              </a:solidFill>
              <a:latin typeface="Century Gothic"/>
            </a:endParaRPr>
          </a:p>
        </p:txBody>
      </p:sp>
      <p:sp>
        <p:nvSpPr>
          <p:cNvPr id="64" name="Oval 63"/>
          <p:cNvSpPr/>
          <p:nvPr/>
        </p:nvSpPr>
        <p:spPr>
          <a:xfrm>
            <a:off x="6397843" y="181831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12i</a:t>
            </a:r>
            <a:endParaRPr lang="en-US" sz="800" b="1" kern="0" dirty="0">
              <a:solidFill>
                <a:sysClr val="window" lastClr="FFFFFF"/>
              </a:solidFill>
              <a:latin typeface="Century Gothic"/>
            </a:endParaRPr>
          </a:p>
        </p:txBody>
      </p:sp>
      <p:sp>
        <p:nvSpPr>
          <p:cNvPr id="65" name="Oval 64"/>
          <p:cNvSpPr/>
          <p:nvPr/>
        </p:nvSpPr>
        <p:spPr>
          <a:xfrm>
            <a:off x="7255093" y="1884992"/>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12j</a:t>
            </a:r>
            <a:endParaRPr lang="en-US" sz="800" b="1" kern="0" dirty="0">
              <a:solidFill>
                <a:sysClr val="window" lastClr="FFFFFF"/>
              </a:solidFill>
              <a:latin typeface="Century Gothic"/>
            </a:endParaRPr>
          </a:p>
        </p:txBody>
      </p:sp>
      <p:sp>
        <p:nvSpPr>
          <p:cNvPr id="66" name="Oval 65"/>
          <p:cNvSpPr/>
          <p:nvPr/>
        </p:nvSpPr>
        <p:spPr>
          <a:xfrm>
            <a:off x="7807543" y="1846892"/>
            <a:ext cx="283464" cy="182880"/>
          </a:xfrm>
          <a:prstGeom prst="ellipse">
            <a:avLst/>
          </a:prstGeom>
          <a:solidFill>
            <a:srgbClr val="336699"/>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12k</a:t>
            </a:r>
            <a:endParaRPr lang="en-US" sz="800" b="1" kern="0" dirty="0">
              <a:solidFill>
                <a:sysClr val="window" lastClr="FFFFFF"/>
              </a:solidFill>
              <a:latin typeface="Century Gothic"/>
            </a:endParaRPr>
          </a:p>
        </p:txBody>
      </p:sp>
      <p:sp>
        <p:nvSpPr>
          <p:cNvPr id="67" name="Oval 66"/>
          <p:cNvSpPr/>
          <p:nvPr/>
        </p:nvSpPr>
        <p:spPr>
          <a:xfrm>
            <a:off x="7094152" y="939217"/>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7d</a:t>
            </a:r>
            <a:endParaRPr lang="en-US" sz="800" b="1" kern="0" dirty="0">
              <a:solidFill>
                <a:sysClr val="window" lastClr="FFFFFF"/>
              </a:solidFill>
              <a:latin typeface="Century Gothic"/>
            </a:endParaRPr>
          </a:p>
        </p:txBody>
      </p:sp>
      <p:sp>
        <p:nvSpPr>
          <p:cNvPr id="68" name="Oval 67"/>
          <p:cNvSpPr/>
          <p:nvPr/>
        </p:nvSpPr>
        <p:spPr>
          <a:xfrm>
            <a:off x="5547072" y="952500"/>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7l</a:t>
            </a:r>
            <a:endParaRPr lang="en-US" sz="800" b="1" kern="0" dirty="0">
              <a:solidFill>
                <a:sysClr val="window" lastClr="FFFFFF"/>
              </a:solidFill>
              <a:latin typeface="Century Gothic"/>
            </a:endParaRPr>
          </a:p>
        </p:txBody>
      </p:sp>
      <p:sp>
        <p:nvSpPr>
          <p:cNvPr id="69" name="Oval 68"/>
          <p:cNvSpPr/>
          <p:nvPr/>
        </p:nvSpPr>
        <p:spPr>
          <a:xfrm>
            <a:off x="8137872" y="1181100"/>
            <a:ext cx="283464" cy="182880"/>
          </a:xfrm>
          <a:prstGeom prst="ellipse">
            <a:avLst/>
          </a:prstGeom>
          <a:solidFill>
            <a:srgbClr val="00B050"/>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7x</a:t>
            </a:r>
            <a:endParaRPr lang="en-US" sz="800" b="1" kern="0" dirty="0">
              <a:solidFill>
                <a:sysClr val="window" lastClr="FFFFFF"/>
              </a:solidFill>
              <a:latin typeface="Century Gothic"/>
            </a:endParaRPr>
          </a:p>
        </p:txBody>
      </p:sp>
      <p:sp>
        <p:nvSpPr>
          <p:cNvPr id="70" name="Oval 69"/>
          <p:cNvSpPr/>
          <p:nvPr/>
        </p:nvSpPr>
        <p:spPr>
          <a:xfrm>
            <a:off x="8113769" y="1022488"/>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7m</a:t>
            </a:r>
            <a:endParaRPr lang="en-US" sz="800" b="1" kern="0" dirty="0">
              <a:solidFill>
                <a:sysClr val="window" lastClr="FFFFFF"/>
              </a:solidFill>
              <a:latin typeface="Century Gothic"/>
            </a:endParaRPr>
          </a:p>
        </p:txBody>
      </p:sp>
      <p:sp>
        <p:nvSpPr>
          <p:cNvPr id="71" name="Oval 70"/>
          <p:cNvSpPr/>
          <p:nvPr/>
        </p:nvSpPr>
        <p:spPr>
          <a:xfrm>
            <a:off x="8512393" y="2046917"/>
            <a:ext cx="283464" cy="182880"/>
          </a:xfrm>
          <a:prstGeom prst="ellipse">
            <a:avLst/>
          </a:prstGeom>
          <a:solidFill>
            <a:srgbClr val="336699"/>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12l</a:t>
            </a:r>
            <a:endParaRPr lang="en-US" sz="800" b="1" kern="0" dirty="0">
              <a:solidFill>
                <a:sysClr val="window" lastClr="FFFFFF"/>
              </a:solidFill>
              <a:latin typeface="Century Gothic"/>
            </a:endParaRPr>
          </a:p>
        </p:txBody>
      </p:sp>
      <p:sp>
        <p:nvSpPr>
          <p:cNvPr id="72" name="Oval 71"/>
          <p:cNvSpPr/>
          <p:nvPr/>
        </p:nvSpPr>
        <p:spPr>
          <a:xfrm>
            <a:off x="6728172" y="1162050"/>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7o</a:t>
            </a:r>
          </a:p>
        </p:txBody>
      </p:sp>
      <p:sp>
        <p:nvSpPr>
          <p:cNvPr id="73" name="Oval 72"/>
          <p:cNvSpPr/>
          <p:nvPr/>
        </p:nvSpPr>
        <p:spPr>
          <a:xfrm>
            <a:off x="7594947" y="962025"/>
            <a:ext cx="283464" cy="182880"/>
          </a:xfrm>
          <a:prstGeom prst="ellipse">
            <a:avLst/>
          </a:prstGeom>
          <a:solidFill>
            <a:schemeClr val="tx1">
              <a:lumMod val="50000"/>
            </a:schemeClr>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a:solidFill>
                  <a:sysClr val="window" lastClr="FFFFFF"/>
                </a:solidFill>
                <a:latin typeface="Century Gothic"/>
              </a:rPr>
              <a:t>7i</a:t>
            </a:r>
          </a:p>
        </p:txBody>
      </p:sp>
      <p:sp>
        <p:nvSpPr>
          <p:cNvPr id="74" name="Oval 73"/>
          <p:cNvSpPr/>
          <p:nvPr/>
        </p:nvSpPr>
        <p:spPr>
          <a:xfrm>
            <a:off x="8112343" y="1961192"/>
            <a:ext cx="283464" cy="182880"/>
          </a:xfrm>
          <a:prstGeom prst="ellipse">
            <a:avLst/>
          </a:prstGeom>
          <a:solidFill>
            <a:srgbClr val="336699"/>
          </a:solidFill>
          <a:ln w="15875"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latin typeface="Century Gothic"/>
              </a:rPr>
              <a:t>12n</a:t>
            </a:r>
            <a:endParaRPr lang="en-US" sz="800" b="1" kern="0" dirty="0">
              <a:solidFill>
                <a:sysClr val="window" lastClr="FFFFFF"/>
              </a:solidFill>
              <a:latin typeface="Century Gothic"/>
            </a:endParaRPr>
          </a:p>
        </p:txBody>
      </p:sp>
    </p:spTree>
    <p:extLst>
      <p:ext uri="{BB962C8B-B14F-4D97-AF65-F5344CB8AC3E}">
        <p14:creationId xmlns:p14="http://schemas.microsoft.com/office/powerpoint/2010/main" val="288499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sp>
        <p:nvSpPr>
          <p:cNvPr id="4" name="Title 3"/>
          <p:cNvSpPr>
            <a:spLocks noGrp="1"/>
          </p:cNvSpPr>
          <p:nvPr>
            <p:ph type="title"/>
          </p:nvPr>
        </p:nvSpPr>
        <p:spPr/>
        <p:txBody>
          <a:bodyPr/>
          <a:lstStyle/>
          <a:p>
            <a:r>
              <a:rPr lang="en-US" dirty="0" smtClean="0"/>
              <a:t>Tier 1 – DSS </a:t>
            </a:r>
            <a:r>
              <a:rPr lang="en-US" dirty="0" err="1" smtClean="0"/>
              <a:t>Workstream</a:t>
            </a:r>
            <a:r>
              <a:rPr lang="en-US" dirty="0" smtClean="0"/>
              <a:t> Dashboard – 08/30/2013</a:t>
            </a:r>
            <a:endParaRPr lang="en-US" dirty="0"/>
          </a:p>
        </p:txBody>
      </p:sp>
      <p:sp>
        <p:nvSpPr>
          <p:cNvPr id="5" name="Rectangle 4"/>
          <p:cNvSpPr/>
          <p:nvPr/>
        </p:nvSpPr>
        <p:spPr>
          <a:xfrm>
            <a:off x="0" y="990600"/>
            <a:ext cx="9144000" cy="1295400"/>
          </a:xfrm>
          <a:prstGeom prst="rect">
            <a:avLst/>
          </a:prstGeom>
          <a:solidFill>
            <a:sysClr val="window" lastClr="FFFFFF">
              <a:lumMod val="95000"/>
            </a:sysClr>
          </a:solidFill>
          <a:ln w="25400" cap="flat" cmpd="sng" algn="ctr">
            <a:solidFill>
              <a:srgbClr val="EEECE1"/>
            </a:solidFill>
            <a:prstDash val="solid"/>
          </a:ln>
          <a:effectLst/>
        </p:spPr>
        <p:txBody>
          <a:bodyPr rtlCol="0" anchor="t"/>
          <a:lstStyle/>
          <a:p>
            <a:pPr>
              <a:defRPr/>
            </a:pPr>
            <a:endParaRPr lang="en-US" sz="900" b="1" kern="0" dirty="0" smtClean="0">
              <a:solidFill>
                <a:sysClr val="windowText" lastClr="000000"/>
              </a:solidFill>
            </a:endParaRPr>
          </a:p>
          <a:p>
            <a:pPr>
              <a:defRPr/>
            </a:pPr>
            <a:endParaRPr lang="en-US" sz="900" b="1" kern="0" dirty="0" smtClean="0">
              <a:solidFill>
                <a:sysClr val="windowText" lastClr="000000"/>
              </a:solidFill>
            </a:endParaRPr>
          </a:p>
          <a:p>
            <a:pPr>
              <a:defRPr/>
            </a:pPr>
            <a:endParaRPr lang="en-US" sz="900" b="1" kern="0" dirty="0" smtClean="0">
              <a:solidFill>
                <a:sysClr val="windowText" lastClr="000000"/>
              </a:solidFill>
            </a:endParaRPr>
          </a:p>
          <a:p>
            <a:pPr>
              <a:defRPr/>
            </a:pPr>
            <a:r>
              <a:rPr lang="en-US" sz="900" b="1" kern="0" dirty="0" smtClean="0">
                <a:solidFill>
                  <a:sysClr val="windowText" lastClr="000000"/>
                </a:solidFill>
              </a:rPr>
              <a:t>Summary – milestones</a:t>
            </a:r>
            <a:endParaRPr lang="en-US" sz="900" b="1" kern="0" dirty="0">
              <a:solidFill>
                <a:sysClr val="windowText" lastClr="000000"/>
              </a:solidFill>
            </a:endParaRPr>
          </a:p>
        </p:txBody>
      </p:sp>
      <p:sp>
        <p:nvSpPr>
          <p:cNvPr id="6" name="Rectangle 5"/>
          <p:cNvSpPr/>
          <p:nvPr/>
        </p:nvSpPr>
        <p:spPr>
          <a:xfrm>
            <a:off x="104774" y="2362200"/>
            <a:ext cx="8886825" cy="1219200"/>
          </a:xfrm>
          <a:prstGeom prst="rect">
            <a:avLst/>
          </a:prstGeom>
          <a:solidFill>
            <a:sysClr val="window" lastClr="FFFFFF"/>
          </a:solidFill>
          <a:ln w="3175" cap="flat" cmpd="sng" algn="ctr">
            <a:noFill/>
            <a:prstDash val="solid"/>
          </a:ln>
          <a:effectLst/>
        </p:spPr>
        <p:txBody>
          <a:bodyPr numCol="2" rtlCol="0" anchor="t">
            <a:noAutofit/>
          </a:bodyPr>
          <a:lstStyle/>
          <a:p>
            <a:pPr marL="112713" indent="-112713">
              <a:defRPr/>
            </a:pPr>
            <a:r>
              <a:rPr lang="en-US" sz="800" b="1" kern="0" dirty="0" smtClean="0">
                <a:solidFill>
                  <a:sysClr val="windowText" lastClr="000000"/>
                </a:solidFill>
              </a:rPr>
              <a:t>Tier 1</a:t>
            </a:r>
          </a:p>
          <a:p>
            <a:pPr marL="112713" indent="-112713">
              <a:defRPr/>
            </a:pPr>
            <a:r>
              <a:rPr lang="en-US" sz="800" kern="0" dirty="0" smtClean="0">
                <a:solidFill>
                  <a:sysClr val="windowText" lastClr="000000"/>
                </a:solidFill>
              </a:rPr>
              <a:t>(2k) Approval of Tech Design (June TBD)</a:t>
            </a:r>
          </a:p>
          <a:p>
            <a:pPr marL="112713" indent="-112713">
              <a:defRPr/>
            </a:pPr>
            <a:r>
              <a:rPr lang="en-US" sz="800" kern="0" dirty="0" smtClean="0">
                <a:solidFill>
                  <a:sysClr val="windowText" lastClr="000000"/>
                </a:solidFill>
              </a:rPr>
              <a:t>(2q) Start R2 UAT (Aug 2013)</a:t>
            </a:r>
          </a:p>
          <a:p>
            <a:pPr marL="112713" indent="-112713">
              <a:defRPr/>
            </a:pPr>
            <a:r>
              <a:rPr lang="en-US" sz="800" kern="0" dirty="0" smtClean="0">
                <a:solidFill>
                  <a:sysClr val="windowText" lastClr="000000"/>
                </a:solidFill>
              </a:rPr>
              <a:t>(2r) Commence Training DSS staff (Aug 2013)</a:t>
            </a:r>
          </a:p>
          <a:p>
            <a:pPr marL="112713" indent="-112713">
              <a:defRPr/>
            </a:pPr>
            <a:r>
              <a:rPr lang="en-US" sz="800" kern="0" dirty="0" smtClean="0">
                <a:solidFill>
                  <a:sysClr val="windowText" lastClr="000000"/>
                </a:solidFill>
              </a:rPr>
              <a:t>(2s) Go live open enrollment (Oct 1)</a:t>
            </a:r>
          </a:p>
          <a:p>
            <a:pPr marL="112713" indent="-112713">
              <a:defRPr/>
            </a:pPr>
            <a:r>
              <a:rPr lang="en-US" sz="800" kern="0" dirty="0" smtClean="0">
                <a:solidFill>
                  <a:sysClr val="windowText" lastClr="000000"/>
                </a:solidFill>
              </a:rPr>
              <a:t>(2t) Go live (Jan 2014)</a:t>
            </a:r>
          </a:p>
          <a:p>
            <a:pPr marL="112713" indent="-112713">
              <a:defRPr/>
            </a:pPr>
            <a:r>
              <a:rPr lang="en-US" sz="800" kern="0" dirty="0" smtClean="0">
                <a:solidFill>
                  <a:sysClr val="windowText" lastClr="000000"/>
                </a:solidFill>
              </a:rPr>
              <a:t>(2v) Submit SPA to legislative committee (Week of 8/5)</a:t>
            </a:r>
          </a:p>
          <a:p>
            <a:pPr marL="112713" indent="-112713">
              <a:defRPr/>
            </a:pPr>
            <a:r>
              <a:rPr lang="en-US" sz="800" kern="0" dirty="0" smtClean="0">
                <a:solidFill>
                  <a:sysClr val="windowText" lastClr="000000"/>
                </a:solidFill>
              </a:rPr>
              <a:t>(2w) SPA Tribal Consultation (8/5) </a:t>
            </a:r>
          </a:p>
          <a:p>
            <a:pPr marL="112713" indent="-112713">
              <a:defRPr/>
            </a:pPr>
            <a:r>
              <a:rPr lang="en-US" sz="800" kern="0" dirty="0" smtClean="0">
                <a:solidFill>
                  <a:sysClr val="windowText" lastClr="000000"/>
                </a:solidFill>
              </a:rPr>
              <a:t>(2x) SPA submission to CMS (8/31)</a:t>
            </a:r>
            <a:endParaRPr lang="en-US" sz="800" b="1" kern="0" dirty="0" smtClean="0">
              <a:solidFill>
                <a:sysClr val="windowText" lastClr="000000"/>
              </a:solidFill>
            </a:endParaRPr>
          </a:p>
          <a:p>
            <a:pPr marL="112713" indent="-112713">
              <a:defRPr/>
            </a:pPr>
            <a:r>
              <a:rPr lang="en-US" sz="800" b="1" kern="0" dirty="0" err="1" smtClean="0">
                <a:solidFill>
                  <a:sysClr val="windowText" lastClr="000000"/>
                </a:solidFill>
              </a:rPr>
              <a:t>ConneCT</a:t>
            </a:r>
            <a:endParaRPr lang="en-US" sz="800" kern="0" dirty="0" smtClean="0">
              <a:solidFill>
                <a:sysClr val="windowText" lastClr="000000"/>
              </a:solidFill>
            </a:endParaRPr>
          </a:p>
          <a:p>
            <a:pPr>
              <a:defRPr/>
            </a:pPr>
            <a:r>
              <a:rPr lang="en-US" sz="800" kern="0" dirty="0" smtClean="0">
                <a:solidFill>
                  <a:sysClr val="windowText" lastClr="000000"/>
                </a:solidFill>
              </a:rPr>
              <a:t>(2i) Online App &amp; </a:t>
            </a:r>
            <a:r>
              <a:rPr lang="en-US" sz="800" kern="0" dirty="0" err="1" smtClean="0">
                <a:solidFill>
                  <a:sysClr val="windowText" lastClr="000000"/>
                </a:solidFill>
              </a:rPr>
              <a:t>Redets</a:t>
            </a:r>
            <a:r>
              <a:rPr lang="en-US" sz="800" kern="0" dirty="0" smtClean="0">
                <a:solidFill>
                  <a:sysClr val="windowText" lastClr="000000"/>
                </a:solidFill>
              </a:rPr>
              <a:t> (pilot rollout) [R6&amp;R7] (Sep 9)</a:t>
            </a:r>
          </a:p>
          <a:p>
            <a:pPr>
              <a:defRPr/>
            </a:pPr>
            <a:endParaRPr lang="en-US" sz="800" b="1" kern="0" dirty="0" smtClean="0">
              <a:solidFill>
                <a:sysClr val="windowText" lastClr="000000"/>
              </a:solidFill>
            </a:endParaRPr>
          </a:p>
          <a:p>
            <a:pPr>
              <a:defRPr/>
            </a:pPr>
            <a:r>
              <a:rPr lang="en-US" sz="800" b="1" kern="0" dirty="0" smtClean="0">
                <a:solidFill>
                  <a:sysClr val="windowText" lastClr="000000"/>
                </a:solidFill>
              </a:rPr>
              <a:t>EMS/</a:t>
            </a:r>
            <a:r>
              <a:rPr lang="en-US" sz="800" b="1" kern="0" dirty="0" err="1" smtClean="0">
                <a:solidFill>
                  <a:sysClr val="windowText" lastClr="000000"/>
                </a:solidFill>
              </a:rPr>
              <a:t>ConneXions</a:t>
            </a:r>
            <a:r>
              <a:rPr lang="en-US" sz="800" b="1" kern="0" dirty="0" smtClean="0">
                <a:solidFill>
                  <a:sysClr val="windowText" lastClr="000000"/>
                </a:solidFill>
              </a:rPr>
              <a:t>/MMIS</a:t>
            </a:r>
          </a:p>
          <a:p>
            <a:pPr>
              <a:defRPr/>
            </a:pPr>
            <a:r>
              <a:rPr lang="en-US" sz="800" kern="0" dirty="0" smtClean="0">
                <a:solidFill>
                  <a:srgbClr val="464646">
                    <a:lumMod val="50000"/>
                  </a:srgbClr>
                </a:solidFill>
              </a:rPr>
              <a:t>(2p)  All new SPEC Aus in EMS production (Nov 29)</a:t>
            </a:r>
          </a:p>
          <a:p>
            <a:pPr>
              <a:defRPr/>
            </a:pPr>
            <a:r>
              <a:rPr lang="en-US" sz="800" kern="0" dirty="0" smtClean="0">
                <a:solidFill>
                  <a:srgbClr val="464646">
                    <a:lumMod val="50000"/>
                  </a:srgbClr>
                </a:solidFill>
              </a:rPr>
              <a:t>(2n) EMS webservice lookup (Mid May)</a:t>
            </a:r>
          </a:p>
        </p:txBody>
      </p:sp>
      <p:graphicFrame>
        <p:nvGraphicFramePr>
          <p:cNvPr id="7" name="Table 6"/>
          <p:cNvGraphicFramePr>
            <a:graphicFrameLocks noGrp="1"/>
          </p:cNvGraphicFramePr>
          <p:nvPr>
            <p:extLst>
              <p:ext uri="{D42A27DB-BD31-4B8C-83A1-F6EECF244321}">
                <p14:modId xmlns:p14="http://schemas.microsoft.com/office/powerpoint/2010/main" val="3127637680"/>
              </p:ext>
            </p:extLst>
          </p:nvPr>
        </p:nvGraphicFramePr>
        <p:xfrm>
          <a:off x="76203" y="1295400"/>
          <a:ext cx="9067797" cy="1066799"/>
        </p:xfrm>
        <a:graphic>
          <a:graphicData uri="http://schemas.openxmlformats.org/drawingml/2006/table">
            <a:tbl>
              <a:tblPr/>
              <a:tblGrid>
                <a:gridCol w="966103"/>
                <a:gridCol w="938894"/>
                <a:gridCol w="914400"/>
                <a:gridCol w="1143000"/>
                <a:gridCol w="990600"/>
                <a:gridCol w="990600"/>
                <a:gridCol w="1066800"/>
                <a:gridCol w="990600"/>
                <a:gridCol w="1066800"/>
              </a:tblGrid>
              <a:tr h="250285">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1100" b="0"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2013</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900" b="1"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tcPr>
                </a:tc>
                <a:tc hMerge="1">
                  <a:txBody>
                    <a:bodyPr/>
                    <a:lstStyle/>
                    <a:p>
                      <a:pPr algn="ctr" fontAlgn="b"/>
                      <a:endParaRPr lang="en-US" sz="900" b="1"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tcPr>
                </a:tc>
                <a:tc hMerge="1">
                  <a:txBody>
                    <a:bodyPr/>
                    <a:lstStyle/>
                    <a:p>
                      <a:pPr algn="ctr" fontAlgn="b"/>
                      <a:endParaRPr lang="en-US" sz="900" b="1"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tcPr>
                </a:tc>
                <a:tc hMerge="1">
                  <a:txBody>
                    <a:bodyPr/>
                    <a:lstStyle/>
                    <a:p>
                      <a:pPr algn="ctr" fontAlgn="b"/>
                      <a:endParaRPr lang="en-US" sz="900" b="1"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tcPr>
                </a:tc>
                <a:tc gridSpan="2">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8757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0" i="0" u="none" strike="noStrike" dirty="0">
                          <a:solidFill>
                            <a:srgbClr val="000000"/>
                          </a:solidFill>
                          <a:latin typeface="Arial Narrow"/>
                        </a:rPr>
                        <a:t> </a:t>
                      </a: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JUNE</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JUL</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AUG</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SEPT</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OCT</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NOV</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DEC</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1100" b="1" i="0" u="none" strike="noStrike" dirty="0" smtClean="0">
                          <a:solidFill>
                            <a:srgbClr val="000000"/>
                          </a:solidFill>
                          <a:latin typeface="Arial Narrow"/>
                        </a:rPr>
                        <a:t>JAN</a:t>
                      </a:r>
                      <a:endParaRPr lang="en-US" sz="1100" b="1" i="0" u="none" strike="noStrike" dirty="0">
                        <a:solidFill>
                          <a:srgbClr val="000000"/>
                        </a:solidFill>
                        <a:latin typeface="Arial Narrow"/>
                      </a:endParaRPr>
                    </a:p>
                  </a:txBody>
                  <a:tcPr marL="9525" marR="9525" marT="952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r>
              <a:tr h="628935">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1200" b="1" i="0" u="none" strike="noStrike" dirty="0" smtClean="0">
                          <a:solidFill>
                            <a:srgbClr val="FFFFFF"/>
                          </a:solidFill>
                          <a:latin typeface="Arial Narrow"/>
                        </a:rPr>
                        <a:t>DSS</a:t>
                      </a:r>
                      <a:endParaRPr lang="en-US" sz="1200" b="1" i="0" u="none" strike="noStrike" dirty="0">
                        <a:solidFill>
                          <a:srgbClr val="FFFFFF"/>
                        </a:solidFill>
                        <a:latin typeface="Arial Narrow"/>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US" sz="1100" b="0" i="0" u="none" strike="noStrike" dirty="0">
                        <a:solidFill>
                          <a:srgbClr val="000000"/>
                        </a:solidFill>
                        <a:latin typeface="Arial Narrow"/>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r>
            </a:tbl>
          </a:graphicData>
        </a:graphic>
      </p:graphicFrame>
      <p:cxnSp>
        <p:nvCxnSpPr>
          <p:cNvPr id="8" name="Straight Connector 7"/>
          <p:cNvCxnSpPr/>
          <p:nvPr/>
        </p:nvCxnSpPr>
        <p:spPr>
          <a:xfrm flipH="1">
            <a:off x="3886200" y="1371600"/>
            <a:ext cx="14645" cy="1008463"/>
          </a:xfrm>
          <a:prstGeom prst="line">
            <a:avLst/>
          </a:prstGeom>
          <a:noFill/>
          <a:ln w="19050" cap="flat" cmpd="sng" algn="ctr">
            <a:solidFill>
              <a:srgbClr val="9E3039"/>
            </a:solidFill>
            <a:prstDash val="solid"/>
          </a:ln>
          <a:effectLst/>
        </p:spPr>
      </p:cxnSp>
      <p:sp>
        <p:nvSpPr>
          <p:cNvPr id="9" name="TextBox 8"/>
          <p:cNvSpPr txBox="1"/>
          <p:nvPr/>
        </p:nvSpPr>
        <p:spPr>
          <a:xfrm rot="16200000">
            <a:off x="3757375" y="1148714"/>
            <a:ext cx="286938" cy="123111"/>
          </a:xfrm>
          <a:prstGeom prst="rect">
            <a:avLst/>
          </a:prstGeom>
          <a:noFill/>
        </p:spPr>
        <p:txBody>
          <a:bodyPr wrap="none" lIns="0" tIns="0" rIns="0" bIns="0" rtlCol="0">
            <a:spAutoFit/>
          </a:bodyPr>
          <a:lstStyle/>
          <a:p>
            <a:pPr>
              <a:defRPr/>
            </a:pPr>
            <a:r>
              <a:rPr lang="en-US" sz="800" kern="0" dirty="0" smtClean="0">
                <a:solidFill>
                  <a:srgbClr val="9E3039"/>
                </a:solidFill>
              </a:rPr>
              <a:t>Today</a:t>
            </a:r>
          </a:p>
        </p:txBody>
      </p:sp>
      <p:pic>
        <p:nvPicPr>
          <p:cNvPr id="10" name="Picture 3"/>
          <p:cNvPicPr>
            <a:picLocks noChangeAspect="1" noChangeArrowheads="1"/>
          </p:cNvPicPr>
          <p:nvPr/>
        </p:nvPicPr>
        <p:blipFill>
          <a:blip r:embed="rId2" cstate="print"/>
          <a:srcRect/>
          <a:stretch>
            <a:fillRect/>
          </a:stretch>
        </p:blipFill>
        <p:spPr bwMode="auto">
          <a:xfrm>
            <a:off x="7391400" y="5943600"/>
            <a:ext cx="1676400" cy="381000"/>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2683293894"/>
              </p:ext>
            </p:extLst>
          </p:nvPr>
        </p:nvGraphicFramePr>
        <p:xfrm>
          <a:off x="152400" y="3581400"/>
          <a:ext cx="7210427" cy="2688336"/>
        </p:xfrm>
        <a:graphic>
          <a:graphicData uri="http://schemas.openxmlformats.org/drawingml/2006/table">
            <a:tbl>
              <a:tblPr/>
              <a:tblGrid>
                <a:gridCol w="294174"/>
                <a:gridCol w="808982"/>
                <a:gridCol w="1763871"/>
                <a:gridCol w="533400"/>
                <a:gridCol w="1447800"/>
                <a:gridCol w="609600"/>
                <a:gridCol w="1752600"/>
              </a:tblGrid>
              <a:tr h="198120">
                <a:tc rowSpan="2" gridSpan="2">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ctr"/>
                      <a:r>
                        <a:rPr lang="en-US" sz="800" b="1" i="0" u="none" strike="noStrike" dirty="0" smtClean="0">
                          <a:solidFill>
                            <a:srgbClr val="FFFFFF"/>
                          </a:solidFill>
                          <a:latin typeface="Calibri" pitchFamily="34" charset="0"/>
                        </a:rPr>
                        <a:t>DSS</a:t>
                      </a:r>
                    </a:p>
                    <a:p>
                      <a:pPr algn="l" fontAlgn="b"/>
                      <a:endParaRPr lang="en-US" sz="800" b="0" i="0" u="none" strike="noStrike" dirty="0">
                        <a:solidFill>
                          <a:srgbClr val="000000"/>
                        </a:solidFill>
                        <a:latin typeface="Calibri" pitchFamily="34" charset="0"/>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rowSpan="2" hMerge="1">
                  <a:txBody>
                    <a:bodyPr/>
                    <a:lstStyle/>
                    <a:p>
                      <a:pPr algn="l" fontAlgn="b"/>
                      <a:endParaRPr lang="en-US" sz="800" b="0" i="0" u="none" strike="noStrike" dirty="0">
                        <a:solidFill>
                          <a:srgbClr val="000000"/>
                        </a:solidFill>
                        <a:latin typeface="Arial Narrow"/>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solidFill>
                        <a:srgbClr val="FFFFFF"/>
                      </a:solidFill>
                    </a:lnT>
                    <a:lnB w="9525" cap="flat" cmpd="sng" algn="ctr">
                      <a:solidFill>
                        <a:srgbClr val="FFFFFF"/>
                      </a:solidFill>
                      <a:prstDash val="solid"/>
                      <a:round/>
                      <a:headEnd type="none" w="med" len="med"/>
                      <a:tailEnd type="none" w="med" len="med"/>
                    </a:lnB>
                    <a:solidFill>
                      <a:srgbClr val="7985D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800" b="1" i="0" u="none" strike="noStrike" dirty="0" smtClean="0">
                          <a:solidFill>
                            <a:srgbClr val="FFFFFF"/>
                          </a:solidFill>
                          <a:latin typeface="Calibri" pitchFamily="34" charset="0"/>
                        </a:rPr>
                        <a:t>Schedule Risks</a:t>
                      </a:r>
                      <a:endParaRPr lang="en-US" sz="800" b="1" i="0" u="none" strike="noStrike" dirty="0">
                        <a:solidFill>
                          <a:srgbClr val="FFFFFF"/>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800" b="1" i="0" u="none" strike="noStrike" dirty="0" smtClean="0">
                          <a:solidFill>
                            <a:srgbClr val="FFFFFF"/>
                          </a:solidFill>
                          <a:latin typeface="Calibri" pitchFamily="34" charset="0"/>
                        </a:rPr>
                        <a:t>Resource</a:t>
                      </a:r>
                      <a:r>
                        <a:rPr lang="en-US" sz="800" b="1" i="0" u="none" strike="noStrike" baseline="0" dirty="0" smtClean="0">
                          <a:solidFill>
                            <a:srgbClr val="FFFFFF"/>
                          </a:solidFill>
                          <a:latin typeface="Calibri" pitchFamily="34" charset="0"/>
                        </a:rPr>
                        <a:t> Risks</a:t>
                      </a:r>
                      <a:endParaRPr lang="en-US" sz="800" b="1" i="0" u="none" strike="noStrike" dirty="0">
                        <a:solidFill>
                          <a:srgbClr val="FFFFFF"/>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800" b="1" i="0" u="none" strike="noStrike" dirty="0" smtClean="0">
                          <a:solidFill>
                            <a:srgbClr val="FFFFFF"/>
                          </a:solidFill>
                          <a:latin typeface="Calibri" pitchFamily="34" charset="0"/>
                        </a:rPr>
                        <a:t>Quality Risks</a:t>
                      </a:r>
                      <a:endParaRPr lang="en-US" sz="800" b="1" i="0" u="none" strike="noStrike" dirty="0">
                        <a:solidFill>
                          <a:srgbClr val="FFFFFF"/>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800" b="1" i="0" u="none" strike="noStrike" dirty="0" smtClean="0">
                          <a:solidFill>
                            <a:srgbClr val="FFFFFF"/>
                          </a:solidFill>
                          <a:latin typeface="Calibri" pitchFamily="34" charset="0"/>
                        </a:rPr>
                        <a:t>Deliverables Risks</a:t>
                      </a:r>
                      <a:endParaRPr lang="en-US" sz="800" b="1" i="0" u="none" strike="noStrike" dirty="0">
                        <a:solidFill>
                          <a:srgbClr val="FFFFFF"/>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US" sz="800" b="1" i="0" u="none" strike="noStrike" dirty="0" smtClean="0">
                          <a:solidFill>
                            <a:srgbClr val="FFFFFF"/>
                          </a:solidFill>
                          <a:latin typeface="Calibri" pitchFamily="34" charset="0"/>
                        </a:rPr>
                        <a:t>Issues</a:t>
                      </a:r>
                      <a:endParaRPr lang="en-US" sz="800" b="1" i="0" u="none" strike="noStrike" dirty="0">
                        <a:solidFill>
                          <a:srgbClr val="FFFFFF"/>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r>
              <a:tr h="178812">
                <a:tc gridSpan="2" vMerge="1">
                  <a:txBody>
                    <a:bodyPr/>
                    <a:lstStyle/>
                    <a:p>
                      <a:endParaRPr lang="en-US"/>
                    </a:p>
                  </a:txBody>
                  <a:tcPr/>
                </a:tc>
                <a:tc hMerge="1" vMerge="1">
                  <a:txBody>
                    <a:bodyPr/>
                    <a:lstStyle/>
                    <a:p>
                      <a:pPr algn="ctr" fontAlgn="b"/>
                      <a:endParaRPr lang="en-US" sz="800" b="0" i="0" u="none" strike="noStrike" dirty="0">
                        <a:solidFill>
                          <a:srgbClr val="000000"/>
                        </a:solidFill>
                        <a:latin typeface="Arial Narrow"/>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20B042"/>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800" b="1" i="0" u="none" strike="noStrike" dirty="0" smtClean="0">
                        <a:solidFill>
                          <a:schemeClr val="accent1"/>
                        </a:solidFill>
                        <a:latin typeface="Calibri" pitchFamily="34" charset="0"/>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800" b="1" i="0" u="none" strike="noStrike" dirty="0">
                        <a:solidFill>
                          <a:schemeClr val="bg1"/>
                        </a:solidFill>
                        <a:latin typeface="Calibri" pitchFamily="34" charset="0"/>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800" b="0" i="0" u="none" strike="noStrike" dirty="0">
                        <a:solidFill>
                          <a:srgbClr val="000000"/>
                        </a:solidFill>
                        <a:latin typeface="Calibri" pitchFamily="34" charset="0"/>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800" b="0" i="0" u="none" strike="noStrike" dirty="0">
                        <a:solidFill>
                          <a:srgbClr val="000000"/>
                        </a:solidFill>
                        <a:latin typeface="Calibri" pitchFamily="34" charset="0"/>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US" sz="800" b="0" i="0" u="none" strike="noStrike" dirty="0">
                        <a:solidFill>
                          <a:srgbClr val="000000"/>
                        </a:solidFill>
                        <a:latin typeface="Calibri" pitchFamily="34" charset="0"/>
                      </a:endParaRP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268219">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US" sz="800" b="1" i="0" u="none" strike="noStrike" dirty="0" smtClean="0">
                          <a:solidFill>
                            <a:schemeClr val="bg1"/>
                          </a:solidFill>
                          <a:latin typeface="+mj-lt"/>
                        </a:rPr>
                        <a:t>ID</a:t>
                      </a: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gridSpan="2">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solidFill>
                            <a:schemeClr val="bg1"/>
                          </a:solidFill>
                          <a:latin typeface="Calibri" pitchFamily="34" charset="0"/>
                        </a:rPr>
                        <a:t>Risk (s)</a:t>
                      </a:r>
                      <a:endParaRPr lang="en-US" sz="800" b="1" dirty="0" smtClean="0">
                        <a:solidFill>
                          <a:srgbClr val="FF0000"/>
                        </a:solidFill>
                        <a:latin typeface="Calibri" pitchFamily="34" charset="0"/>
                      </a:endParaRPr>
                    </a:p>
                    <a:p>
                      <a:pPr algn="ctr"/>
                      <a:endParaRPr lang="en-US" sz="800" b="1" i="0" u="none" strike="noStrike" dirty="0" smtClean="0">
                        <a:solidFill>
                          <a:schemeClr val="bg1"/>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hMerge="1">
                  <a:txBody>
                    <a:bodyPr/>
                    <a:lstStyle/>
                    <a:p>
                      <a:pPr algn="ctr" fontAlgn="b"/>
                      <a:endParaRPr lang="en-US" sz="800" b="1" i="0" u="none" strike="noStrike" dirty="0">
                        <a:solidFill>
                          <a:schemeClr val="bg1"/>
                        </a:solidFill>
                        <a:latin typeface="+mj-lt"/>
                      </a:endParaRP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85D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1" i="0" u="none" strike="noStrike" kern="1200" dirty="0" smtClean="0">
                          <a:solidFill>
                            <a:schemeClr val="bg1"/>
                          </a:solidFill>
                          <a:latin typeface="Calibri" pitchFamily="34" charset="0"/>
                          <a:ea typeface="+mn-ea"/>
                          <a:cs typeface="+mn-cs"/>
                        </a:rPr>
                        <a:t>Overall Risk</a:t>
                      </a:r>
                      <a:r>
                        <a:rPr lang="en-US" sz="800" b="1" i="0" u="none" strike="noStrike" kern="1200" baseline="0" dirty="0" smtClean="0">
                          <a:solidFill>
                            <a:schemeClr val="bg1"/>
                          </a:solidFill>
                          <a:latin typeface="Calibri" pitchFamily="34" charset="0"/>
                          <a:ea typeface="+mn-ea"/>
                          <a:cs typeface="+mn-cs"/>
                        </a:rPr>
                        <a:t> Level </a:t>
                      </a:r>
                      <a:r>
                        <a:rPr lang="en-US" sz="800" b="1" i="0" u="none" strike="noStrike" kern="1200" dirty="0" smtClean="0">
                          <a:solidFill>
                            <a:schemeClr val="bg1"/>
                          </a:solidFill>
                          <a:latin typeface="Calibri" pitchFamily="34" charset="0"/>
                          <a:ea typeface="+mn-ea"/>
                          <a:cs typeface="+mn-cs"/>
                        </a:rPr>
                        <a:t> </a:t>
                      </a: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gridSpan="2">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1" kern="1200" dirty="0" smtClean="0">
                          <a:solidFill>
                            <a:schemeClr val="bg1"/>
                          </a:solidFill>
                          <a:latin typeface="Calibri" pitchFamily="34" charset="0"/>
                          <a:ea typeface="+mn-ea"/>
                          <a:cs typeface="+mn-cs"/>
                        </a:rPr>
                        <a:t>Mitigation</a:t>
                      </a:r>
                    </a:p>
                    <a:p>
                      <a:pPr algn="ctr" fontAlgn="b"/>
                      <a:endParaRPr lang="en-US" sz="800" b="1" i="0" u="none" strike="noStrike" dirty="0">
                        <a:solidFill>
                          <a:schemeClr val="bg1"/>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c hMerge="1">
                  <a:txBody>
                    <a:bodyPr/>
                    <a:lstStyle/>
                    <a:p>
                      <a:pPr algn="ctr" fontAlgn="b"/>
                      <a:endParaRPr lang="en-US" sz="800" b="1" i="0" u="none" strike="noStrike" dirty="0">
                        <a:solidFill>
                          <a:srgbClr val="000000"/>
                        </a:solidFill>
                        <a:latin typeface="+mj-lt"/>
                      </a:endParaRP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85DD"/>
                    </a:solidFill>
                  </a:tcPr>
                </a:tc>
                <a:tc>
                  <a:txBody>
                    <a:bodyPr/>
                    <a:lstStyle>
                      <a:defPPr>
                        <a:defRPr lang="en-US"/>
                      </a:defPPr>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1" i="0" u="none" strike="noStrike" kern="1200" dirty="0" smtClean="0">
                          <a:solidFill>
                            <a:schemeClr val="bg1"/>
                          </a:solidFill>
                          <a:latin typeface="Calibri" pitchFamily="34" charset="0"/>
                          <a:ea typeface="+mn-ea"/>
                          <a:cs typeface="+mn-cs"/>
                        </a:rPr>
                        <a:t>Current</a:t>
                      </a:r>
                      <a:r>
                        <a:rPr lang="en-US" sz="800" b="1" i="0" u="none" strike="noStrike" kern="1200" baseline="0" dirty="0" smtClean="0">
                          <a:solidFill>
                            <a:schemeClr val="bg1"/>
                          </a:solidFill>
                          <a:latin typeface="Calibri" pitchFamily="34" charset="0"/>
                          <a:ea typeface="+mn-ea"/>
                          <a:cs typeface="+mn-cs"/>
                        </a:rPr>
                        <a:t> Status</a:t>
                      </a:r>
                      <a:endParaRPr lang="en-US" sz="800" b="1" i="0" u="none" strike="noStrike" kern="1200" dirty="0" smtClean="0">
                        <a:solidFill>
                          <a:schemeClr val="bg1"/>
                        </a:solidFill>
                        <a:latin typeface="Calibri" pitchFamily="34" charset="0"/>
                        <a:ea typeface="+mn-ea"/>
                        <a:cs typeface="+mn-cs"/>
                      </a:endParaRPr>
                    </a:p>
                    <a:p>
                      <a:pPr algn="ctr" fontAlgn="b"/>
                      <a:endParaRPr lang="en-US" sz="800" b="1" i="0" u="none" strike="noStrike" dirty="0">
                        <a:solidFill>
                          <a:srgbClr val="000000"/>
                        </a:solidFill>
                        <a:latin typeface="Calibri" pitchFamily="34" charset="0"/>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985DD"/>
                    </a:solidFill>
                  </a:tcPr>
                </a:tc>
              </a:tr>
              <a:tr h="411268">
                <a:tc>
                  <a:txBody>
                    <a:bodyPr/>
                    <a:lstStyle/>
                    <a:p>
                      <a:pPr marL="0" indent="0" algn="ctr" defTabSz="914400" rtl="0" eaLnBrk="1" latinLnBrk="0" hangingPunct="1"/>
                      <a:r>
                        <a:rPr lang="en-US" sz="800" b="0" i="0" u="none" strike="noStrike" kern="1200" dirty="0" smtClean="0">
                          <a:solidFill>
                            <a:schemeClr val="accent1">
                              <a:lumMod val="50000"/>
                            </a:schemeClr>
                          </a:solidFill>
                          <a:latin typeface="+mn-lt"/>
                          <a:ea typeface="+mn-ea"/>
                          <a:cs typeface="+mn-cs"/>
                        </a:rPr>
                        <a:t>2t</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baseline="0" dirty="0" smtClean="0">
                          <a:solidFill>
                            <a:schemeClr val="accent1">
                              <a:lumMod val="50000"/>
                            </a:schemeClr>
                          </a:solidFill>
                          <a:latin typeface="+mn-lt"/>
                          <a:ea typeface="+mn-ea"/>
                          <a:cs typeface="+mn-cs"/>
                        </a:rPr>
                        <a:t>Timing and scope of the R3 &amp; R4 unknown. Resulting impact is lack of Integration Plan across AHCT &amp; ConneCT. (DSS expecting integration in December release) (Risk 107)</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marL="57150" indent="-57150" algn="ctr" defTabSz="914400" rtl="0" eaLnBrk="1" fontAlgn="b" latinLnBrk="0" hangingPunct="1"/>
                      <a:r>
                        <a:rPr lang="en-US" sz="800" b="0" i="0" u="none" strike="noStrike" kern="1200" dirty="0" smtClean="0">
                          <a:solidFill>
                            <a:schemeClr val="accent1">
                              <a:lumMod val="50000"/>
                            </a:schemeClr>
                          </a:solidFill>
                          <a:latin typeface="+mn-lt"/>
                          <a:ea typeface="+mn-ea"/>
                          <a:cs typeface="+mn-cs"/>
                        </a:rPr>
                        <a:t>Medium</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lvl="0" indent="0" fontAlgn="b">
                        <a:lnSpc>
                          <a:spcPct val="100000"/>
                        </a:lnSpc>
                        <a:spcBef>
                          <a:spcPts val="0"/>
                        </a:spcBef>
                        <a:spcAft>
                          <a:spcPts val="0"/>
                        </a:spcAft>
                        <a:buFont typeface="Arial" pitchFamily="34" charset="0"/>
                        <a:buNone/>
                      </a:pPr>
                      <a:r>
                        <a:rPr lang="en-US" sz="800" b="0" i="0" u="none" strike="noStrike" kern="1200" baseline="0" dirty="0" smtClean="0">
                          <a:solidFill>
                            <a:schemeClr val="accent1">
                              <a:lumMod val="50000"/>
                            </a:schemeClr>
                          </a:solidFill>
                          <a:latin typeface="+mn-lt"/>
                          <a:ea typeface="+mn-ea"/>
                          <a:cs typeface="+mn-cs"/>
                        </a:rPr>
                        <a:t>Need an integrated work plan with release scope and timing. </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marL="0" marR="0" lvl="0" indent="0" fontAlgn="t">
                        <a:lnSpc>
                          <a:spcPct val="100000"/>
                        </a:lnSpc>
                        <a:spcBef>
                          <a:spcPts val="0"/>
                        </a:spcBef>
                        <a:spcAft>
                          <a:spcPts val="0"/>
                        </a:spcAft>
                        <a:buClr>
                          <a:srgbClr val="464646"/>
                        </a:buClr>
                        <a:buFont typeface="Arial" pitchFamily="34" charset="0"/>
                        <a:buNone/>
                      </a:pPr>
                      <a:r>
                        <a:rPr lang="en-US" sz="800" kern="1200" dirty="0" smtClean="0">
                          <a:solidFill>
                            <a:schemeClr val="accent1">
                              <a:lumMod val="50000"/>
                            </a:schemeClr>
                          </a:solidFill>
                          <a:latin typeface="+mn-lt"/>
                          <a:ea typeface="Times New Roman"/>
                          <a:cs typeface="Arial"/>
                        </a:rPr>
                        <a:t>Meeting scheduled for August 7 at DSS to discuss. </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2060">
                <a:tc>
                  <a:txBody>
                    <a:bodyPr/>
                    <a:lstStyle/>
                    <a:p>
                      <a:pPr marL="0" indent="0" algn="ctr" defTabSz="914400" rtl="0" eaLnBrk="1" latinLnBrk="0" hangingPunct="1"/>
                      <a:r>
                        <a:rPr lang="en-US" sz="800" b="0" i="0" u="none" strike="noStrike" kern="1200" dirty="0" smtClean="0">
                          <a:solidFill>
                            <a:schemeClr val="accent1">
                              <a:lumMod val="50000"/>
                            </a:schemeClr>
                          </a:solidFill>
                          <a:latin typeface="+mn-lt"/>
                          <a:ea typeface="+mn-ea"/>
                          <a:cs typeface="+mn-cs"/>
                        </a:rPr>
                        <a:t>2s</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baseline="0" dirty="0" smtClean="0">
                          <a:solidFill>
                            <a:schemeClr val="accent1">
                              <a:lumMod val="50000"/>
                            </a:schemeClr>
                          </a:solidFill>
                          <a:latin typeface="+mn-lt"/>
                          <a:ea typeface="+mn-ea"/>
                          <a:cs typeface="+mn-cs"/>
                        </a:rPr>
                        <a:t>Assumed staffing for processing verifications – scope of Xerox workers in making discretionary action. (Risk 115).</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marL="57150" indent="-57150" algn="ctr" defTabSz="914400" rtl="0" eaLnBrk="1" fontAlgn="b" latinLnBrk="0" hangingPunct="1"/>
                      <a:r>
                        <a:rPr lang="en-US" sz="800" b="0" i="0" u="none" strike="noStrike" kern="1200" dirty="0" smtClean="0">
                          <a:solidFill>
                            <a:schemeClr val="accent1">
                              <a:lumMod val="50000"/>
                            </a:schemeClr>
                          </a:solidFill>
                          <a:latin typeface="+mn-lt"/>
                          <a:ea typeface="+mn-ea"/>
                          <a:cs typeface="+mn-cs"/>
                        </a:rPr>
                        <a:t>Medium</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lvl="0" indent="0" algn="l" defTabSz="457200" rtl="0" eaLnBrk="1" fontAlgn="b" latinLnBrk="0" hangingPunct="1">
                        <a:lnSpc>
                          <a:spcPct val="100000"/>
                        </a:lnSpc>
                        <a:spcBef>
                          <a:spcPts val="0"/>
                        </a:spcBef>
                        <a:spcAft>
                          <a:spcPts val="0"/>
                        </a:spcAft>
                        <a:buClrTx/>
                        <a:buSzTx/>
                        <a:buFont typeface="Arial" pitchFamily="34" charset="0"/>
                        <a:buNone/>
                        <a:tabLst/>
                        <a:defRPr/>
                      </a:pPr>
                      <a:r>
                        <a:rPr lang="en-US" sz="800" b="0" i="0" u="none" strike="noStrike" kern="1200" baseline="0" dirty="0" smtClean="0">
                          <a:solidFill>
                            <a:schemeClr val="accent1">
                              <a:lumMod val="50000"/>
                            </a:schemeClr>
                          </a:solidFill>
                          <a:latin typeface="+mn-lt"/>
                          <a:ea typeface="+mn-ea"/>
                          <a:cs typeface="+mn-cs"/>
                        </a:rPr>
                        <a:t>Consider work around for 1) staffing, or 2) forms of verification (including possible ‘self attestation’).</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marL="0" marR="0" lvl="0" indent="0" fontAlgn="t">
                        <a:lnSpc>
                          <a:spcPct val="100000"/>
                        </a:lnSpc>
                        <a:spcBef>
                          <a:spcPts val="0"/>
                        </a:spcBef>
                        <a:spcAft>
                          <a:spcPts val="0"/>
                        </a:spcAft>
                        <a:buClr>
                          <a:srgbClr val="464646"/>
                        </a:buClr>
                        <a:buFont typeface="Arial" pitchFamily="34" charset="0"/>
                        <a:buNone/>
                      </a:pPr>
                      <a:r>
                        <a:rPr lang="en-US" sz="800" kern="1200" dirty="0" smtClean="0">
                          <a:solidFill>
                            <a:schemeClr val="accent1">
                              <a:lumMod val="50000"/>
                            </a:schemeClr>
                          </a:solidFill>
                          <a:latin typeface="+mn-lt"/>
                          <a:ea typeface="Times New Roman"/>
                          <a:cs typeface="Arial"/>
                        </a:rPr>
                        <a:t>Work around  currently being explored. </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2060">
                <a:tc>
                  <a:txBody>
                    <a:bodyPr/>
                    <a:lstStyle/>
                    <a:p>
                      <a:pPr marL="0" indent="0" algn="ctr" defTabSz="914400" rtl="0" eaLnBrk="1" latinLnBrk="0" hangingPunct="1"/>
                      <a:r>
                        <a:rPr lang="en-US" sz="800" b="0" i="0" u="none" strike="noStrike" kern="1200" dirty="0" smtClean="0">
                          <a:solidFill>
                            <a:schemeClr val="accent1">
                              <a:lumMod val="50000"/>
                            </a:schemeClr>
                          </a:solidFill>
                          <a:latin typeface="+mn-lt"/>
                          <a:ea typeface="+mn-ea"/>
                          <a:cs typeface="+mn-cs"/>
                        </a:rPr>
                        <a:t>2s</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mn-lt"/>
                        </a:rPr>
                        <a:t>A</a:t>
                      </a:r>
                      <a:r>
                        <a:rPr lang="en-US" sz="800" b="0" i="0" u="none" strike="noStrike" baseline="0" dirty="0" smtClean="0">
                          <a:solidFill>
                            <a:srgbClr val="000000"/>
                          </a:solidFill>
                          <a:effectLst/>
                          <a:latin typeface="+mn-lt"/>
                        </a:rPr>
                        <a:t>ppeals process and scope of Xerox .</a:t>
                      </a:r>
                      <a:r>
                        <a:rPr lang="en-US" sz="800" b="0" i="0" u="none" strike="noStrike" dirty="0" smtClean="0">
                          <a:solidFill>
                            <a:srgbClr val="000000"/>
                          </a:solidFill>
                          <a:effectLst/>
                          <a:latin typeface="+mn-lt"/>
                        </a:rPr>
                        <a:t>There is a risk DSS will not be able to support the increase in fair hearings impacting DSS staffing</a:t>
                      </a:r>
                      <a:r>
                        <a:rPr lang="en-US" sz="800" b="0" i="0" u="none" strike="noStrike" baseline="0" dirty="0" smtClean="0">
                          <a:solidFill>
                            <a:srgbClr val="000000"/>
                          </a:solidFill>
                          <a:effectLst/>
                          <a:latin typeface="+mn-lt"/>
                        </a:rPr>
                        <a:t>. </a:t>
                      </a:r>
                      <a:endParaRPr lang="en-US" sz="800" b="0" i="0" u="none" strike="noStrike" dirty="0" smtClean="0">
                        <a:solidFill>
                          <a:srgbClr val="000000"/>
                        </a:solidFill>
                        <a:effectLst/>
                        <a:latin typeface="+mn-lt"/>
                      </a:endParaRP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marL="57150" indent="-57150" algn="ctr" defTabSz="914400" rtl="0" eaLnBrk="1" fontAlgn="b" latinLnBrk="0" hangingPunct="1"/>
                      <a:r>
                        <a:rPr lang="en-US" sz="800" b="0" i="0" u="none" strike="noStrike" kern="1200" dirty="0" smtClean="0">
                          <a:solidFill>
                            <a:schemeClr val="accent1">
                              <a:lumMod val="50000"/>
                            </a:schemeClr>
                          </a:solidFill>
                          <a:latin typeface="+mn-lt"/>
                          <a:ea typeface="+mn-ea"/>
                          <a:cs typeface="+mn-cs"/>
                        </a:rPr>
                        <a:t>Low</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lvl="0" indent="0" algn="l" defTabSz="457200" rtl="0" eaLnBrk="1" fontAlgn="b" latinLnBrk="0" hangingPunct="1">
                        <a:lnSpc>
                          <a:spcPct val="100000"/>
                        </a:lnSpc>
                        <a:spcBef>
                          <a:spcPts val="0"/>
                        </a:spcBef>
                        <a:spcAft>
                          <a:spcPts val="0"/>
                        </a:spcAft>
                        <a:buClrTx/>
                        <a:buSzTx/>
                        <a:buFont typeface="Arial" pitchFamily="34" charset="0"/>
                        <a:buNone/>
                        <a:tabLst/>
                        <a:defRPr/>
                      </a:pPr>
                      <a:r>
                        <a:rPr lang="en-US" sz="800" b="0" i="0" u="none" strike="noStrike" kern="1200" baseline="0" dirty="0" smtClean="0">
                          <a:solidFill>
                            <a:schemeClr val="accent1">
                              <a:lumMod val="50000"/>
                            </a:schemeClr>
                          </a:solidFill>
                          <a:latin typeface="+mn-lt"/>
                          <a:ea typeface="+mn-ea"/>
                          <a:cs typeface="+mn-cs"/>
                        </a:rPr>
                        <a:t>Discussions are currently underway between AHCT and DSS on how Fair Hearings would be handled (roles and responsibilities of various parties </a:t>
                      </a:r>
                      <a:r>
                        <a:rPr lang="en-US" sz="800" b="0" i="0" u="none" strike="noStrike" kern="1200" baseline="0" dirty="0" err="1" smtClean="0">
                          <a:solidFill>
                            <a:schemeClr val="accent1">
                              <a:lumMod val="50000"/>
                            </a:schemeClr>
                          </a:solidFill>
                          <a:latin typeface="+mn-lt"/>
                          <a:ea typeface="+mn-ea"/>
                          <a:cs typeface="+mn-cs"/>
                        </a:rPr>
                        <a:t>incl</a:t>
                      </a:r>
                      <a:r>
                        <a:rPr lang="en-US" sz="800" b="0" i="0" u="none" strike="noStrike" kern="1200" baseline="0" dirty="0" smtClean="0">
                          <a:solidFill>
                            <a:schemeClr val="accent1">
                              <a:lumMod val="50000"/>
                            </a:schemeClr>
                          </a:solidFill>
                          <a:latin typeface="+mn-lt"/>
                          <a:ea typeface="+mn-ea"/>
                          <a:cs typeface="+mn-cs"/>
                        </a:rPr>
                        <a:t> Xerox).</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marL="0" marR="0" lvl="0" indent="0" fontAlgn="t">
                        <a:lnSpc>
                          <a:spcPct val="100000"/>
                        </a:lnSpc>
                        <a:spcBef>
                          <a:spcPts val="0"/>
                        </a:spcBef>
                        <a:spcAft>
                          <a:spcPts val="0"/>
                        </a:spcAft>
                        <a:buClr>
                          <a:srgbClr val="464646"/>
                        </a:buClr>
                        <a:buFont typeface="Arial" pitchFamily="34" charset="0"/>
                        <a:buNone/>
                      </a:pPr>
                      <a:r>
                        <a:rPr lang="en-US" sz="800" kern="1200" dirty="0" smtClean="0">
                          <a:solidFill>
                            <a:schemeClr val="accent1">
                              <a:lumMod val="50000"/>
                            </a:schemeClr>
                          </a:solidFill>
                          <a:latin typeface="+mn-lt"/>
                          <a:ea typeface="Times New Roman"/>
                          <a:cs typeface="Arial"/>
                        </a:rPr>
                        <a:t>Meetings</a:t>
                      </a:r>
                      <a:r>
                        <a:rPr lang="en-US" sz="800" kern="1200" baseline="0" dirty="0" smtClean="0">
                          <a:solidFill>
                            <a:schemeClr val="accent1">
                              <a:lumMod val="50000"/>
                            </a:schemeClr>
                          </a:solidFill>
                          <a:latin typeface="+mn-lt"/>
                          <a:ea typeface="Times New Roman"/>
                          <a:cs typeface="Arial"/>
                        </a:rPr>
                        <a:t> have commenced to document this and are being supported by KPMG.</a:t>
                      </a:r>
                      <a:endParaRPr lang="en-US" sz="800" kern="1200" dirty="0" smtClean="0">
                        <a:solidFill>
                          <a:schemeClr val="accent1">
                            <a:lumMod val="50000"/>
                          </a:schemeClr>
                        </a:solidFill>
                        <a:latin typeface="+mn-lt"/>
                        <a:ea typeface="Times New Roman"/>
                        <a:cs typeface="Arial"/>
                      </a:endParaRP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292060">
                <a:tc>
                  <a:txBody>
                    <a:bodyPr/>
                    <a:lstStyle/>
                    <a:p>
                      <a:pPr marL="0" indent="0" algn="ctr" defTabSz="914400" rtl="0" eaLnBrk="1" latinLnBrk="0" hangingPunct="1"/>
                      <a:r>
                        <a:rPr lang="en-US" sz="800" b="0" i="0" u="none" strike="noStrike" kern="1200" baseline="0" dirty="0" smtClean="0">
                          <a:solidFill>
                            <a:srgbClr val="000000"/>
                          </a:solidFill>
                          <a:effectLst/>
                          <a:latin typeface="+mn-lt"/>
                          <a:ea typeface="+mn-ea"/>
                          <a:cs typeface="+mn-cs"/>
                        </a:rPr>
                        <a:t>2s</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kern="1200" baseline="0" dirty="0" smtClean="0">
                          <a:solidFill>
                            <a:srgbClr val="000000"/>
                          </a:solidFill>
                          <a:effectLst/>
                          <a:latin typeface="+mn-lt"/>
                          <a:ea typeface="+mn-ea"/>
                          <a:cs typeface="+mn-cs"/>
                        </a:rPr>
                        <a:t>There are currently 17 DSS Change Requests  pending analysis which impact either the R2 October Release, or the January Release[refer to IPEMO CR Log].</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dirty="0"/>
                    </a:p>
                  </a:txBody>
                  <a:tcPr/>
                </a:tc>
                <a:tc>
                  <a:txBody>
                    <a:bodyPr/>
                    <a:lstStyle/>
                    <a:p>
                      <a:pPr marL="57150" indent="-57150" algn="ctr" defTabSz="914400" rtl="0" eaLnBrk="1" fontAlgn="b" latinLnBrk="0" hangingPunct="1"/>
                      <a:r>
                        <a:rPr lang="en-US" sz="800" b="0" i="0" u="none" strike="noStrike" kern="1200" dirty="0" smtClean="0">
                          <a:solidFill>
                            <a:schemeClr val="accent1">
                              <a:lumMod val="50000"/>
                            </a:schemeClr>
                          </a:solidFill>
                          <a:latin typeface="+mn-lt"/>
                          <a:ea typeface="+mn-ea"/>
                          <a:cs typeface="+mn-cs"/>
                        </a:rPr>
                        <a:t>Low</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2">
                  <a:txBody>
                    <a:bodyPr/>
                    <a:lstStyle/>
                    <a:p>
                      <a:pPr marL="0" marR="0" lvl="0" indent="0" algn="l" defTabSz="457200" rtl="0" eaLnBrk="1" fontAlgn="b" latinLnBrk="0" hangingPunct="1">
                        <a:lnSpc>
                          <a:spcPct val="100000"/>
                        </a:lnSpc>
                        <a:spcBef>
                          <a:spcPts val="0"/>
                        </a:spcBef>
                        <a:spcAft>
                          <a:spcPts val="0"/>
                        </a:spcAft>
                        <a:buClrTx/>
                        <a:buSzTx/>
                        <a:buFont typeface="Arial" pitchFamily="34" charset="0"/>
                        <a:buNone/>
                        <a:tabLst/>
                        <a:defRPr/>
                      </a:pPr>
                      <a:r>
                        <a:rPr lang="en-US" sz="800" b="0" i="0" u="none" strike="noStrike" kern="1200" baseline="0" dirty="0" smtClean="0">
                          <a:solidFill>
                            <a:schemeClr val="accent1">
                              <a:lumMod val="50000"/>
                            </a:schemeClr>
                          </a:solidFill>
                          <a:latin typeface="+mn-lt"/>
                          <a:ea typeface="+mn-ea"/>
                          <a:cs typeface="+mn-cs"/>
                        </a:rPr>
                        <a:t>Need a CCB meeting ASAP to address each of these CRs and other CRs that may arise.</a:t>
                      </a: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marL="0" marR="0" lvl="0" indent="0" fontAlgn="t">
                        <a:lnSpc>
                          <a:spcPct val="100000"/>
                        </a:lnSpc>
                        <a:spcBef>
                          <a:spcPts val="0"/>
                        </a:spcBef>
                        <a:spcAft>
                          <a:spcPts val="0"/>
                        </a:spcAft>
                        <a:buClr>
                          <a:srgbClr val="464646"/>
                        </a:buClr>
                        <a:buFont typeface="Arial" pitchFamily="34" charset="0"/>
                        <a:buNone/>
                      </a:pPr>
                      <a:r>
                        <a:rPr lang="en-US" sz="800" kern="1200" dirty="0" smtClean="0">
                          <a:solidFill>
                            <a:schemeClr val="accent1">
                              <a:lumMod val="50000"/>
                            </a:schemeClr>
                          </a:solidFill>
                          <a:latin typeface="+mn-lt"/>
                          <a:ea typeface="Times New Roman"/>
                          <a:cs typeface="Arial"/>
                        </a:rPr>
                        <a:t>Awaiting</a:t>
                      </a:r>
                      <a:r>
                        <a:rPr lang="en-US" sz="800" kern="1200" baseline="0" dirty="0" smtClean="0">
                          <a:solidFill>
                            <a:schemeClr val="accent1">
                              <a:lumMod val="50000"/>
                            </a:schemeClr>
                          </a:solidFill>
                          <a:latin typeface="+mn-lt"/>
                          <a:ea typeface="Times New Roman"/>
                          <a:cs typeface="Arial"/>
                        </a:rPr>
                        <a:t> CCB meeting to be scheduled.</a:t>
                      </a:r>
                      <a:endParaRPr lang="en-US" sz="800" kern="1200" dirty="0" smtClean="0">
                        <a:solidFill>
                          <a:schemeClr val="accent1">
                            <a:lumMod val="50000"/>
                          </a:schemeClr>
                        </a:solidFill>
                        <a:latin typeface="+mn-lt"/>
                        <a:ea typeface="Times New Roman"/>
                        <a:cs typeface="Arial"/>
                      </a:endParaRPr>
                    </a:p>
                  </a:txBody>
                  <a:tcPr marL="27432" marR="27432" marT="27432" marB="2743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bl>
          </a:graphicData>
        </a:graphic>
      </p:graphicFrame>
      <p:sp>
        <p:nvSpPr>
          <p:cNvPr id="12" name="Rectangle 11"/>
          <p:cNvSpPr/>
          <p:nvPr/>
        </p:nvSpPr>
        <p:spPr>
          <a:xfrm>
            <a:off x="7391400" y="3505200"/>
            <a:ext cx="1676400" cy="2238375"/>
          </a:xfrm>
          <a:prstGeom prst="rect">
            <a:avLst/>
          </a:prstGeom>
          <a:solidFill>
            <a:sysClr val="window" lastClr="FFFFFF"/>
          </a:solidFill>
          <a:ln w="25400" cap="flat" cmpd="sng" algn="ctr">
            <a:noFill/>
            <a:prstDash val="solid"/>
          </a:ln>
          <a:effectLst/>
        </p:spPr>
        <p:txBody>
          <a:bodyPr rIns="0" rtlCol="0" anchor="t"/>
          <a:lstStyle/>
          <a:p>
            <a:pPr marL="119063" indent="-119063">
              <a:defRPr/>
            </a:pPr>
            <a:r>
              <a:rPr lang="en-US" sz="800" b="1" kern="0" dirty="0" smtClean="0">
                <a:solidFill>
                  <a:sysClr val="windowText" lastClr="000000"/>
                </a:solidFill>
              </a:rPr>
              <a:t>Key planned activities for current week</a:t>
            </a:r>
          </a:p>
          <a:p>
            <a:r>
              <a:rPr lang="en-US" sz="800" dirty="0">
                <a:solidFill>
                  <a:srgbClr val="464646">
                    <a:lumMod val="50000"/>
                  </a:srgbClr>
                </a:solidFill>
              </a:rPr>
              <a:t>1</a:t>
            </a:r>
            <a:r>
              <a:rPr lang="en-US" sz="800" dirty="0" smtClean="0">
                <a:solidFill>
                  <a:srgbClr val="464646">
                    <a:lumMod val="50000"/>
                  </a:srgbClr>
                </a:solidFill>
              </a:rPr>
              <a:t>. Decision on verification – potential self attestation</a:t>
            </a:r>
          </a:p>
          <a:p>
            <a:r>
              <a:rPr lang="en-US" sz="800" dirty="0">
                <a:solidFill>
                  <a:srgbClr val="464646">
                    <a:lumMod val="50000"/>
                  </a:srgbClr>
                </a:solidFill>
              </a:rPr>
              <a:t>2</a:t>
            </a:r>
            <a:r>
              <a:rPr lang="en-US" sz="800" dirty="0" smtClean="0">
                <a:solidFill>
                  <a:srgbClr val="464646">
                    <a:lumMod val="50000"/>
                  </a:srgbClr>
                </a:solidFill>
              </a:rPr>
              <a:t>. Identify reporting requirements</a:t>
            </a:r>
          </a:p>
          <a:p>
            <a:r>
              <a:rPr lang="en-US" sz="800" dirty="0">
                <a:solidFill>
                  <a:srgbClr val="464646">
                    <a:lumMod val="50000"/>
                  </a:srgbClr>
                </a:solidFill>
              </a:rPr>
              <a:t>3</a:t>
            </a:r>
            <a:r>
              <a:rPr lang="en-US" sz="800" dirty="0" smtClean="0">
                <a:solidFill>
                  <a:srgbClr val="464646">
                    <a:lumMod val="50000"/>
                  </a:srgbClr>
                </a:solidFill>
              </a:rPr>
              <a:t>. Develop hearings processes.</a:t>
            </a:r>
          </a:p>
          <a:p>
            <a:r>
              <a:rPr lang="en-US" sz="800" dirty="0">
                <a:solidFill>
                  <a:srgbClr val="464646">
                    <a:lumMod val="50000"/>
                  </a:srgbClr>
                </a:solidFill>
              </a:rPr>
              <a:t>4</a:t>
            </a:r>
            <a:r>
              <a:rPr lang="en-US" sz="800" dirty="0" smtClean="0">
                <a:solidFill>
                  <a:srgbClr val="464646">
                    <a:lumMod val="50000"/>
                  </a:srgbClr>
                </a:solidFill>
              </a:rPr>
              <a:t>. Develop functionality required for future releases</a:t>
            </a:r>
          </a:p>
          <a:p>
            <a:r>
              <a:rPr lang="en-US" sz="800" dirty="0" smtClean="0">
                <a:solidFill>
                  <a:srgbClr val="464646">
                    <a:lumMod val="50000"/>
                  </a:srgbClr>
                </a:solidFill>
              </a:rPr>
              <a:t>5. Follow up on IPA </a:t>
            </a:r>
          </a:p>
          <a:p>
            <a:endParaRPr lang="en-US" sz="800" dirty="0" smtClean="0">
              <a:solidFill>
                <a:srgbClr val="464646">
                  <a:lumMod val="50000"/>
                </a:srgbClr>
              </a:solidFill>
            </a:endParaRPr>
          </a:p>
        </p:txBody>
      </p:sp>
      <p:sp>
        <p:nvSpPr>
          <p:cNvPr id="13" name="Oval 12"/>
          <p:cNvSpPr/>
          <p:nvPr/>
        </p:nvSpPr>
        <p:spPr>
          <a:xfrm>
            <a:off x="4191000" y="1768504"/>
            <a:ext cx="282227" cy="182548"/>
          </a:xfrm>
          <a:prstGeom prst="ellipse">
            <a:avLst/>
          </a:prstGeom>
          <a:solidFill>
            <a:srgbClr val="00B050"/>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2i</a:t>
            </a:r>
            <a:endParaRPr lang="en-US" sz="800" b="1" kern="0" dirty="0">
              <a:solidFill>
                <a:sysClr val="window" lastClr="FFFFFF"/>
              </a:solidFill>
            </a:endParaRPr>
          </a:p>
        </p:txBody>
      </p:sp>
      <p:sp>
        <p:nvSpPr>
          <p:cNvPr id="14" name="Oval 13"/>
          <p:cNvSpPr/>
          <p:nvPr/>
        </p:nvSpPr>
        <p:spPr>
          <a:xfrm>
            <a:off x="1782937" y="1981200"/>
            <a:ext cx="282227" cy="182548"/>
          </a:xfrm>
          <a:prstGeom prst="ellipse">
            <a:avLst/>
          </a:prstGeom>
          <a:solidFill>
            <a:srgbClr val="FFC000"/>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2k</a:t>
            </a:r>
            <a:endParaRPr lang="en-US" sz="800" b="1" kern="0" dirty="0">
              <a:solidFill>
                <a:sysClr val="window" lastClr="FFFFFF"/>
              </a:solidFill>
            </a:endParaRPr>
          </a:p>
        </p:txBody>
      </p:sp>
      <p:sp>
        <p:nvSpPr>
          <p:cNvPr id="15" name="Oval 14"/>
          <p:cNvSpPr/>
          <p:nvPr/>
        </p:nvSpPr>
        <p:spPr>
          <a:xfrm>
            <a:off x="2895600" y="1828800"/>
            <a:ext cx="282227" cy="182548"/>
          </a:xfrm>
          <a:prstGeom prst="ellipse">
            <a:avLst/>
          </a:prstGeom>
          <a:solidFill>
            <a:schemeClr val="tx1">
              <a:lumMod val="50000"/>
            </a:schemeClr>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2q</a:t>
            </a:r>
            <a:endParaRPr lang="en-US" sz="800" b="1" kern="0" dirty="0">
              <a:solidFill>
                <a:sysClr val="window" lastClr="FFFFFF"/>
              </a:solidFill>
            </a:endParaRPr>
          </a:p>
        </p:txBody>
      </p:sp>
      <p:sp>
        <p:nvSpPr>
          <p:cNvPr id="16" name="Oval 15"/>
          <p:cNvSpPr/>
          <p:nvPr/>
        </p:nvSpPr>
        <p:spPr>
          <a:xfrm>
            <a:off x="4907137" y="2133600"/>
            <a:ext cx="282227" cy="182548"/>
          </a:xfrm>
          <a:prstGeom prst="ellipse">
            <a:avLst/>
          </a:prstGeom>
          <a:solidFill>
            <a:srgbClr val="FFC000"/>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2s</a:t>
            </a:r>
            <a:endParaRPr lang="en-US" sz="800" b="1" kern="0" dirty="0">
              <a:solidFill>
                <a:sysClr val="window" lastClr="FFFFFF"/>
              </a:solidFill>
            </a:endParaRPr>
          </a:p>
        </p:txBody>
      </p:sp>
      <p:sp>
        <p:nvSpPr>
          <p:cNvPr id="17" name="Oval 16"/>
          <p:cNvSpPr/>
          <p:nvPr/>
        </p:nvSpPr>
        <p:spPr>
          <a:xfrm>
            <a:off x="2743200" y="1676400"/>
            <a:ext cx="282227" cy="182548"/>
          </a:xfrm>
          <a:prstGeom prst="ellipse">
            <a:avLst/>
          </a:prstGeom>
          <a:solidFill>
            <a:schemeClr val="tx1">
              <a:lumMod val="50000"/>
            </a:schemeClr>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2r</a:t>
            </a:r>
            <a:endParaRPr lang="en-US" sz="800" b="1" kern="0" dirty="0">
              <a:solidFill>
                <a:sysClr val="window" lastClr="FFFFFF"/>
              </a:solidFill>
            </a:endParaRPr>
          </a:p>
        </p:txBody>
      </p:sp>
      <p:sp>
        <p:nvSpPr>
          <p:cNvPr id="18" name="Oval 17"/>
          <p:cNvSpPr/>
          <p:nvPr/>
        </p:nvSpPr>
        <p:spPr>
          <a:xfrm>
            <a:off x="7947373" y="1981200"/>
            <a:ext cx="282227" cy="182548"/>
          </a:xfrm>
          <a:prstGeom prst="ellipse">
            <a:avLst/>
          </a:prstGeom>
          <a:solidFill>
            <a:srgbClr val="FFC000"/>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2t</a:t>
            </a:r>
            <a:endParaRPr lang="en-US" sz="800" b="1" kern="0" dirty="0">
              <a:solidFill>
                <a:sysClr val="window" lastClr="FFFFFF"/>
              </a:solidFill>
            </a:endParaRPr>
          </a:p>
        </p:txBody>
      </p:sp>
      <p:sp>
        <p:nvSpPr>
          <p:cNvPr id="19" name="Oval 18"/>
          <p:cNvSpPr/>
          <p:nvPr/>
        </p:nvSpPr>
        <p:spPr>
          <a:xfrm>
            <a:off x="2895600" y="2027252"/>
            <a:ext cx="282227" cy="182548"/>
          </a:xfrm>
          <a:prstGeom prst="ellipse">
            <a:avLst/>
          </a:prstGeom>
          <a:solidFill>
            <a:schemeClr val="tx1">
              <a:lumMod val="50000"/>
            </a:schemeClr>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2v</a:t>
            </a:r>
            <a:endParaRPr lang="en-US" sz="800" b="1" kern="0" dirty="0">
              <a:solidFill>
                <a:sysClr val="window" lastClr="FFFFFF"/>
              </a:solidFill>
            </a:endParaRPr>
          </a:p>
        </p:txBody>
      </p:sp>
      <p:sp>
        <p:nvSpPr>
          <p:cNvPr id="20" name="Oval 19"/>
          <p:cNvSpPr/>
          <p:nvPr/>
        </p:nvSpPr>
        <p:spPr>
          <a:xfrm>
            <a:off x="2895600" y="2255852"/>
            <a:ext cx="282227" cy="182548"/>
          </a:xfrm>
          <a:prstGeom prst="ellipse">
            <a:avLst/>
          </a:prstGeom>
          <a:solidFill>
            <a:schemeClr val="tx1">
              <a:lumMod val="50000"/>
            </a:schemeClr>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2w</a:t>
            </a:r>
            <a:endParaRPr lang="en-US" sz="800" b="1" kern="0" dirty="0">
              <a:solidFill>
                <a:sysClr val="window" lastClr="FFFFFF"/>
              </a:solidFill>
            </a:endParaRPr>
          </a:p>
        </p:txBody>
      </p:sp>
      <p:sp>
        <p:nvSpPr>
          <p:cNvPr id="21" name="Oval 20"/>
          <p:cNvSpPr/>
          <p:nvPr/>
        </p:nvSpPr>
        <p:spPr>
          <a:xfrm>
            <a:off x="3832573" y="1981200"/>
            <a:ext cx="282227" cy="182548"/>
          </a:xfrm>
          <a:prstGeom prst="ellipse">
            <a:avLst/>
          </a:prstGeom>
          <a:solidFill>
            <a:srgbClr val="00B050"/>
          </a:solidFill>
          <a:ln w="25400" cap="flat" cmpd="sng" algn="ctr">
            <a:solidFill>
              <a:sysClr val="window" lastClr="FFFFFF">
                <a:lumMod val="75000"/>
              </a:sysClr>
            </a:solidFill>
            <a:prstDash val="solid"/>
          </a:ln>
          <a:effectLst/>
        </p:spPr>
        <p:txBody>
          <a:bodyPr lIns="0" rIns="0" rtlCol="0" anchor="ctr"/>
          <a:lstStyle/>
          <a:p>
            <a:pPr algn="ctr">
              <a:defRPr/>
            </a:pPr>
            <a:r>
              <a:rPr lang="en-US" sz="800" b="1" kern="0" dirty="0" smtClean="0">
                <a:solidFill>
                  <a:sysClr val="window" lastClr="FFFFFF"/>
                </a:solidFill>
              </a:rPr>
              <a:t>2x</a:t>
            </a:r>
            <a:endParaRPr lang="en-US" sz="800" b="1" kern="0" dirty="0">
              <a:solidFill>
                <a:sysClr val="window" lastClr="FFFFFF"/>
              </a:solidFill>
            </a:endParaRPr>
          </a:p>
        </p:txBody>
      </p:sp>
      <p:cxnSp>
        <p:nvCxnSpPr>
          <p:cNvPr id="22" name="Straight Connector 21"/>
          <p:cNvCxnSpPr>
            <a:stCxn id="19" idx="6"/>
            <a:endCxn id="21" idx="2"/>
          </p:cNvCxnSpPr>
          <p:nvPr/>
        </p:nvCxnSpPr>
        <p:spPr>
          <a:xfrm flipV="1">
            <a:off x="3177827" y="2072474"/>
            <a:ext cx="654746" cy="46052"/>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p:cNvCxnSpPr>
            <a:stCxn id="20" idx="6"/>
            <a:endCxn id="21" idx="2"/>
          </p:cNvCxnSpPr>
          <p:nvPr/>
        </p:nvCxnSpPr>
        <p:spPr>
          <a:xfrm flipV="1">
            <a:off x="3177827" y="2072474"/>
            <a:ext cx="654746" cy="274652"/>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8819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sp>
        <p:nvSpPr>
          <p:cNvPr id="4" name="Title 3"/>
          <p:cNvSpPr>
            <a:spLocks noGrp="1"/>
          </p:cNvSpPr>
          <p:nvPr>
            <p:ph type="title"/>
          </p:nvPr>
        </p:nvSpPr>
        <p:spPr/>
        <p:txBody>
          <a:bodyPr>
            <a:normAutofit/>
          </a:bodyPr>
          <a:lstStyle/>
          <a:p>
            <a:r>
              <a:rPr lang="en-US" dirty="0" smtClean="0"/>
              <a:t>Access Health CT – Release 2 – Risk by Category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44874430"/>
              </p:ext>
            </p:extLst>
          </p:nvPr>
        </p:nvGraphicFramePr>
        <p:xfrm>
          <a:off x="0" y="1295400"/>
          <a:ext cx="9144000" cy="3607536"/>
        </p:xfrm>
        <a:graphic>
          <a:graphicData uri="http://schemas.openxmlformats.org/drawingml/2006/table">
            <a:tbl>
              <a:tblPr/>
              <a:tblGrid>
                <a:gridCol w="888534"/>
                <a:gridCol w="1217171"/>
                <a:gridCol w="7038295"/>
              </a:tblGrid>
              <a:tr h="189296">
                <a:tc>
                  <a:txBody>
                    <a:bodyPr/>
                    <a:lstStyle/>
                    <a:p>
                      <a:pPr algn="l" fontAlgn="b"/>
                      <a:r>
                        <a:rPr lang="en-US" sz="1100" b="0" i="0" u="none" strike="noStrike" dirty="0">
                          <a:solidFill>
                            <a:srgbClr val="000000"/>
                          </a:solidFill>
                          <a:latin typeface="Calibri"/>
                        </a:rPr>
                        <a:t>Quality</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Medium</a:t>
                      </a:r>
                    </a:p>
                  </a:txBody>
                  <a:tcPr marL="6088" marR="6088" marT="60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dirty="0">
                          <a:solidFill>
                            <a:srgbClr val="000000"/>
                          </a:solidFill>
                          <a:latin typeface="Calibri"/>
                        </a:rPr>
                        <a:t> </a:t>
                      </a:r>
                    </a:p>
                  </a:txBody>
                  <a:tcPr marL="6088" marR="6088" marT="60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107</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Timing and scope of future releases</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111</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Requirements have not been traced to Design, Development, and Test scripts</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115</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Verification process (IT)</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120</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Poor Quality Deliverables causing rework and schedule delays</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latin typeface="Calibri"/>
                        </a:rPr>
                        <a:t>144</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Training evironment is unstable and the work portal is not working</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24">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146</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System Integrator Testing Defect </a:t>
                      </a:r>
                      <a:r>
                        <a:rPr lang="en-US" sz="1100" b="0" i="0" u="none" strike="noStrike" dirty="0" err="1">
                          <a:solidFill>
                            <a:srgbClr val="000000"/>
                          </a:solidFill>
                          <a:latin typeface="Calibri"/>
                        </a:rPr>
                        <a:t>Reslution</a:t>
                      </a:r>
                      <a:r>
                        <a:rPr lang="en-US" sz="1100" b="0" i="0" u="none" strike="noStrike" dirty="0">
                          <a:solidFill>
                            <a:srgbClr val="000000"/>
                          </a:solidFill>
                          <a:latin typeface="Calibri"/>
                        </a:rPr>
                        <a:t> </a:t>
                      </a:r>
                      <a:r>
                        <a:rPr lang="en-US" sz="1100" b="0" i="0" u="none" strike="noStrike" dirty="0" smtClean="0">
                          <a:solidFill>
                            <a:srgbClr val="000000"/>
                          </a:solidFill>
                          <a:latin typeface="Calibri"/>
                        </a:rPr>
                        <a:t>Late</a:t>
                      </a:r>
                      <a:endParaRPr lang="en-US" sz="1100" b="0" i="0" u="none" strike="noStrike" dirty="0">
                        <a:solidFill>
                          <a:srgbClr val="000000"/>
                        </a:solidFill>
                        <a:latin typeface="Calibri"/>
                      </a:endParaRP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24">
                <a:tc>
                  <a:txBody>
                    <a:bodyPr/>
                    <a:lstStyle/>
                    <a:p>
                      <a:pPr algn="l" fontAlgn="b"/>
                      <a:r>
                        <a:rPr lang="en-US" sz="1100" b="0" i="0" u="none" strike="noStrike">
                          <a:solidFill>
                            <a:srgbClr val="000000"/>
                          </a:solidFill>
                          <a:latin typeface="Calibri"/>
                        </a:rPr>
                        <a:t>Schedule</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latin typeface="Calibri"/>
                        </a:rPr>
                        <a:t>Medium</a:t>
                      </a:r>
                    </a:p>
                  </a:txBody>
                  <a:tcPr marL="6088" marR="6088" marT="60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a:solidFill>
                            <a:srgbClr val="000000"/>
                          </a:solidFill>
                          <a:latin typeface="Calibri"/>
                        </a:rPr>
                        <a:t> </a:t>
                      </a:r>
                    </a:p>
                  </a:txBody>
                  <a:tcPr marL="6088" marR="6088" marT="60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2024">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latin typeface="Calibri"/>
                        </a:rPr>
                        <a:t>83</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MOU between BEST and Exchange polished on 1/24 pending AHCT legal sign-off</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024">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smtClean="0">
                          <a:solidFill>
                            <a:srgbClr val="000000"/>
                          </a:solidFill>
                          <a:latin typeface="Calibri"/>
                        </a:rPr>
                        <a:t>85</a:t>
                      </a:r>
                      <a:endParaRPr lang="en-US" sz="1100" b="0" i="0" u="none" strike="noStrike" dirty="0">
                        <a:solidFill>
                          <a:srgbClr val="000000"/>
                        </a:solidFill>
                        <a:latin typeface="Calibri"/>
                      </a:endParaRP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The Federal Data Services Hub (FDSH) will not be available in time for Deloitte development timeline.</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123</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UAT and Performance Testing Availability</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126</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ICDs missing/late bSwift, ScanOptics, sir speedy, Xerox impacting testing</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132</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Limited time to get approval for Power User, Plan Variation and SSA changes design to meet coding deadlines.</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135</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Data format inconsistencies between Federal data templates and AHCT are hindering QHP data uploads.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138</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Staging Environment will not be ready for shakeout until 8/7</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latin typeface="Calibri"/>
                        </a:rPr>
                        <a:t>142</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Domain and DNS changes</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147</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Significate Scope Changes may be made for R3 and R4 whih have created schedule risk for requested scope.</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296">
                <a:tc>
                  <a:txBody>
                    <a:bodyPr/>
                    <a:lstStyle/>
                    <a:p>
                      <a:pPr algn="l" fontAlgn="b"/>
                      <a:r>
                        <a:rPr lang="en-US" sz="1100" b="0" i="0" u="none" strike="noStrike">
                          <a:solidFill>
                            <a:srgbClr val="000000"/>
                          </a:solidFill>
                          <a:latin typeface="Calibri"/>
                        </a:rPr>
                        <a:t>Scope</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Medium</a:t>
                      </a:r>
                    </a:p>
                  </a:txBody>
                  <a:tcPr marL="6088" marR="6088" marT="60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a:solidFill>
                            <a:srgbClr val="000000"/>
                          </a:solidFill>
                          <a:latin typeface="Calibri"/>
                        </a:rPr>
                        <a:t> </a:t>
                      </a:r>
                    </a:p>
                  </a:txBody>
                  <a:tcPr marL="6088" marR="6088" marT="60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89296">
                <a:tc>
                  <a:txBody>
                    <a:bodyPr/>
                    <a:lstStyle/>
                    <a:p>
                      <a:pPr algn="l" fontAlgn="b"/>
                      <a:r>
                        <a:rPr lang="en-US" sz="1100" b="0" i="0" u="none" strike="noStrike">
                          <a:solidFill>
                            <a:srgbClr val="000000"/>
                          </a:solidFill>
                          <a:latin typeface="Calibri"/>
                        </a:rPr>
                        <a:t> </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124</a:t>
                      </a:r>
                    </a:p>
                  </a:txBody>
                  <a:tcPr marL="54791"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Operational and systems integration with DSS not finalized (e.g. - appeals, notifications, and call center operations, etc.)</a:t>
                      </a:r>
                    </a:p>
                  </a:txBody>
                  <a:tcPr marL="6088" marR="6088" marT="60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905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Right Arrow 7"/>
          <p:cNvSpPr/>
          <p:nvPr/>
        </p:nvSpPr>
        <p:spPr bwMode="auto">
          <a:xfrm rot="19982963">
            <a:off x="222734" y="3144429"/>
            <a:ext cx="9111080" cy="424543"/>
          </a:xfrm>
          <a:prstGeom prst="rightArrow">
            <a:avLst/>
          </a:prstGeom>
          <a:solidFill>
            <a:schemeClr val="bg2">
              <a:alpha val="2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1" i="0" u="none" strike="noStrike" kern="0" cap="none" spc="0" normalizeH="0" baseline="0" noProof="0" dirty="0" smtClean="0">
              <a:ln>
                <a:noFill/>
              </a:ln>
              <a:solidFill>
                <a:srgbClr val="FFFFFF"/>
              </a:solidFill>
              <a:effectLst/>
              <a:uLnTx/>
              <a:uFillTx/>
              <a:latin typeface="Arial" charset="0"/>
            </a:endParaRPr>
          </a:p>
        </p:txBody>
      </p:sp>
      <p:sp>
        <p:nvSpPr>
          <p:cNvPr id="9" name="Right Arrow 8"/>
          <p:cNvSpPr/>
          <p:nvPr/>
        </p:nvSpPr>
        <p:spPr bwMode="auto">
          <a:xfrm rot="16200000">
            <a:off x="-1484503" y="3047287"/>
            <a:ext cx="4233116"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Reach and Impact</a:t>
            </a:r>
          </a:p>
        </p:txBody>
      </p:sp>
      <p:sp>
        <p:nvSpPr>
          <p:cNvPr id="10" name="Rectangle 9"/>
          <p:cNvSpPr/>
          <p:nvPr/>
        </p:nvSpPr>
        <p:spPr>
          <a:xfrm>
            <a:off x="860656" y="4310764"/>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pic>
        <p:nvPicPr>
          <p:cNvPr id="11" name="Picture 3" descr="C:\Users\jschneidman\Documents\CT\Logo\DSS_Logo_Bold_Blu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39"/>
          <a:stretch/>
        </p:blipFill>
        <p:spPr bwMode="auto">
          <a:xfrm>
            <a:off x="1242407" y="4393370"/>
            <a:ext cx="1119724" cy="7706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76203" y="3418122"/>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sp>
        <p:nvSpPr>
          <p:cNvPr id="13" name="Rectangle 12"/>
          <p:cNvSpPr/>
          <p:nvPr/>
        </p:nvSpPr>
        <p:spPr>
          <a:xfrm>
            <a:off x="4692087" y="2514595"/>
            <a:ext cx="1883226" cy="859984"/>
          </a:xfrm>
          <a:prstGeom prst="rect">
            <a:avLst/>
          </a:prstGeom>
          <a:solidFill>
            <a:srgbClr val="FFFFFF"/>
          </a:solidFill>
          <a:ln w="38100" cap="flat" cmpd="sng" algn="ctr">
            <a:solidFill>
              <a:schemeClr val="accent2"/>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(DSS)</a:t>
            </a:r>
            <a:endParaRPr kumimoji="0" lang="en-US" sz="1100" b="1" i="0" u="none" strike="noStrike" kern="0" cap="none" spc="0" normalizeH="0" noProof="0" dirty="0" smtClean="0">
              <a:ln>
                <a:noFill/>
              </a:ln>
              <a:solidFill>
                <a:srgbClr val="121C64"/>
              </a:solidFill>
              <a:effectLst/>
              <a:uLnTx/>
              <a:uFillTx/>
              <a:latin typeface="Arial"/>
              <a:cs typeface="+mn-cs"/>
            </a:endParaRPr>
          </a:p>
        </p:txBody>
      </p:sp>
      <p:sp>
        <p:nvSpPr>
          <p:cNvPr id="14" name="Rectangle 13"/>
          <p:cNvSpPr/>
          <p:nvPr/>
        </p:nvSpPr>
        <p:spPr>
          <a:xfrm>
            <a:off x="6607971" y="1621953"/>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(Cross-Agency)</a:t>
            </a:r>
            <a:endParaRPr kumimoji="0" lang="en-US" sz="1100" b="1" i="0" u="none" strike="noStrike" kern="0" cap="none" spc="0" normalizeH="0" noProof="0" dirty="0" smtClean="0">
              <a:ln>
                <a:noFill/>
              </a:ln>
              <a:solidFill>
                <a:srgbClr val="121C64"/>
              </a:solidFill>
              <a:effectLst/>
              <a:uLnTx/>
              <a:uFillTx/>
              <a:latin typeface="Arial"/>
              <a:cs typeface="+mn-cs"/>
            </a:endParaRPr>
          </a:p>
        </p:txBody>
      </p:sp>
      <p:pic>
        <p:nvPicPr>
          <p:cNvPr id="15" name="Picture 2" descr="C:\Users\jschneidman\Desktop\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200" y="3657599"/>
            <a:ext cx="1761141" cy="3982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auto">
          <a:xfrm>
            <a:off x="860656" y="339018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channels for DSS clients to get information.</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technology tools for DSS workers.</a:t>
            </a:r>
          </a:p>
        </p:txBody>
      </p:sp>
      <p:sp>
        <p:nvSpPr>
          <p:cNvPr id="18" name="TextBox 17"/>
          <p:cNvSpPr txBox="1"/>
          <p:nvPr/>
        </p:nvSpPr>
        <p:spPr bwMode="auto">
          <a:xfrm>
            <a:off x="2776203" y="250226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population of clients who purchase/receive medical insurance.</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quasi-public agency.</a:t>
            </a:r>
          </a:p>
        </p:txBody>
      </p:sp>
      <p:sp>
        <p:nvSpPr>
          <p:cNvPr id="19" name="TextBox 18"/>
          <p:cNvSpPr txBox="1"/>
          <p:nvPr/>
        </p:nvSpPr>
        <p:spPr bwMode="auto">
          <a:xfrm>
            <a:off x="4692087" y="1785263"/>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Increased automation to improve service delivery to all DSS clients.</a:t>
            </a:r>
          </a:p>
        </p:txBody>
      </p:sp>
      <p:sp>
        <p:nvSpPr>
          <p:cNvPr id="20" name="TextBox 19"/>
          <p:cNvSpPr txBox="1"/>
          <p:nvPr/>
        </p:nvSpPr>
        <p:spPr bwMode="auto">
          <a:xfrm>
            <a:off x="6607971" y="892642"/>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Enables cross-agency collaboration and the ability to serve the “whole client”.</a:t>
            </a:r>
          </a:p>
        </p:txBody>
      </p:sp>
      <p:sp>
        <p:nvSpPr>
          <p:cNvPr id="21" name="TextBox 20"/>
          <p:cNvSpPr txBox="1"/>
          <p:nvPr/>
        </p:nvSpPr>
        <p:spPr bwMode="auto">
          <a:xfrm>
            <a:off x="2809541" y="3435307"/>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1</a:t>
            </a:r>
            <a:endParaRPr lang="en-US" sz="1200" u="sng" dirty="0" smtClean="0">
              <a:solidFill>
                <a:srgbClr val="FF0000"/>
              </a:solidFill>
            </a:endParaRPr>
          </a:p>
        </p:txBody>
      </p:sp>
      <p:sp>
        <p:nvSpPr>
          <p:cNvPr id="22" name="TextBox 21"/>
          <p:cNvSpPr txBox="1"/>
          <p:nvPr/>
        </p:nvSpPr>
        <p:spPr bwMode="auto">
          <a:xfrm>
            <a:off x="4725085" y="253874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Tiers 2 and 3</a:t>
            </a:r>
            <a:endParaRPr lang="en-US" sz="1200" u="sng" dirty="0" smtClean="0">
              <a:solidFill>
                <a:srgbClr val="FF0000"/>
              </a:solidFill>
            </a:endParaRPr>
          </a:p>
        </p:txBody>
      </p:sp>
      <p:sp>
        <p:nvSpPr>
          <p:cNvPr id="23" name="TextBox 22"/>
          <p:cNvSpPr txBox="1"/>
          <p:nvPr/>
        </p:nvSpPr>
        <p:spPr bwMode="auto">
          <a:xfrm>
            <a:off x="6640969" y="164060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4</a:t>
            </a:r>
            <a:endParaRPr lang="en-US" sz="1200" u="sng" dirty="0" smtClean="0">
              <a:solidFill>
                <a:srgbClr val="FF0000"/>
              </a:solidFill>
            </a:endParaRPr>
          </a:p>
        </p:txBody>
      </p:sp>
      <p:sp>
        <p:nvSpPr>
          <p:cNvPr id="24" name="Right Arrow 23"/>
          <p:cNvSpPr/>
          <p:nvPr/>
        </p:nvSpPr>
        <p:spPr bwMode="auto">
          <a:xfrm>
            <a:off x="531063" y="5181600"/>
            <a:ext cx="8117178"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Time</a:t>
            </a:r>
          </a:p>
        </p:txBody>
      </p:sp>
      <p:cxnSp>
        <p:nvCxnSpPr>
          <p:cNvPr id="25" name="Elbow Connector 28"/>
          <p:cNvCxnSpPr>
            <a:stCxn id="10" idx="3"/>
            <a:endCxn id="12" idx="2"/>
          </p:cNvCxnSpPr>
          <p:nvPr/>
        </p:nvCxnSpPr>
        <p:spPr bwMode="auto">
          <a:xfrm flipV="1">
            <a:off x="2743882" y="4278106"/>
            <a:ext cx="973934"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6" name="Elbow Connector 29"/>
          <p:cNvCxnSpPr>
            <a:stCxn id="12" idx="3"/>
            <a:endCxn id="13" idx="2"/>
          </p:cNvCxnSpPr>
          <p:nvPr/>
        </p:nvCxnSpPr>
        <p:spPr bwMode="auto">
          <a:xfrm flipV="1">
            <a:off x="4659429" y="3374579"/>
            <a:ext cx="974271" cy="473535"/>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7" name="Elbow Connector 32"/>
          <p:cNvCxnSpPr>
            <a:stCxn id="13" idx="3"/>
            <a:endCxn id="14" idx="2"/>
          </p:cNvCxnSpPr>
          <p:nvPr/>
        </p:nvCxnSpPr>
        <p:spPr bwMode="auto">
          <a:xfrm flipV="1">
            <a:off x="6575313" y="2481937"/>
            <a:ext cx="974271"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sp>
        <p:nvSpPr>
          <p:cNvPr id="28" name="Title 1"/>
          <p:cNvSpPr>
            <a:spLocks noGrp="1"/>
          </p:cNvSpPr>
          <p:nvPr>
            <p:ph type="title"/>
          </p:nvPr>
        </p:nvSpPr>
        <p:spPr/>
        <p:txBody>
          <a:bodyPr>
            <a:normAutofit/>
          </a:bodyPr>
          <a:lstStyle/>
          <a:p>
            <a:r>
              <a:rPr lang="en-US" dirty="0" smtClean="0"/>
              <a:t>Achieving Incremental “Wins” for DSS and Connecticut</a:t>
            </a:r>
            <a:endParaRPr lang="en-US" dirty="0"/>
          </a:p>
        </p:txBody>
      </p:sp>
      <p:sp>
        <p:nvSpPr>
          <p:cNvPr id="30" name="Rectangle 29"/>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P_218"/>
          <p:cNvSpPr>
            <a:spLocks noChangeArrowheads="1"/>
          </p:cNvSpPr>
          <p:nvPr/>
        </p:nvSpPr>
        <p:spPr bwMode="auto">
          <a:xfrm>
            <a:off x="909638" y="5791200"/>
            <a:ext cx="7340600" cy="79789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2000" b="1" dirty="0" smtClean="0"/>
              <a:t>These projects build on each successful milestone to increase reach and impact.</a:t>
            </a:r>
            <a:endParaRPr lang="en-US" sz="2000" b="1" dirty="0"/>
          </a:p>
        </p:txBody>
      </p:sp>
    </p:spTree>
    <p:extLst>
      <p:ext uri="{BB962C8B-B14F-4D97-AF65-F5344CB8AC3E}">
        <p14:creationId xmlns:p14="http://schemas.microsoft.com/office/powerpoint/2010/main" val="2524185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dirty="0"/>
          </a:p>
        </p:txBody>
      </p:sp>
      <p:sp>
        <p:nvSpPr>
          <p:cNvPr id="4" name="Title 3"/>
          <p:cNvSpPr>
            <a:spLocks noGrp="1"/>
          </p:cNvSpPr>
          <p:nvPr>
            <p:ph type="title"/>
          </p:nvPr>
        </p:nvSpPr>
        <p:spPr/>
        <p:txBody>
          <a:bodyPr/>
          <a:lstStyle/>
          <a:p>
            <a:r>
              <a:rPr lang="en-US" dirty="0" smtClean="0"/>
              <a:t>IEP – Tiers 2 and 3 – High Level Description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8774"/>
            <a:ext cx="8763000" cy="199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4114800"/>
            <a:ext cx="6781800" cy="1815882"/>
          </a:xfrm>
          <a:prstGeom prst="rect">
            <a:avLst/>
          </a:prstGeom>
          <a:noFill/>
        </p:spPr>
        <p:txBody>
          <a:bodyPr wrap="square" rtlCol="0">
            <a:spAutoFit/>
          </a:bodyPr>
          <a:lstStyle/>
          <a:p>
            <a:pPr algn="ctr"/>
            <a:r>
              <a:rPr lang="en-US" sz="2800" i="1" dirty="0" smtClean="0">
                <a:solidFill>
                  <a:srgbClr val="00B050"/>
                </a:solidFill>
              </a:rPr>
              <a:t>The implementation of Tiers 2 and 3 effectively provides CT DSS the ability to sunset its legacy eligibility system known as EMS</a:t>
            </a:r>
            <a:endParaRPr lang="en-US" sz="2800" i="1" dirty="0">
              <a:solidFill>
                <a:srgbClr val="00B050"/>
              </a:solidFill>
            </a:endParaRPr>
          </a:p>
        </p:txBody>
      </p:sp>
    </p:spTree>
    <p:extLst>
      <p:ext uri="{BB962C8B-B14F-4D97-AF65-F5344CB8AC3E}">
        <p14:creationId xmlns:p14="http://schemas.microsoft.com/office/powerpoint/2010/main" val="386772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Title 1"/>
          <p:cNvSpPr>
            <a:spLocks noGrp="1"/>
          </p:cNvSpPr>
          <p:nvPr>
            <p:ph type="title"/>
          </p:nvPr>
        </p:nvSpPr>
        <p:spPr/>
        <p:txBody>
          <a:bodyPr/>
          <a:lstStyle/>
          <a:p>
            <a:r>
              <a:rPr lang="en-US" dirty="0" smtClean="0"/>
              <a:t>IEP - Platform Capabilities for Tiers 2, 3 and 4</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1" y="867242"/>
            <a:ext cx="7988300" cy="584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ConneCT</a:t>
            </a:r>
            <a:r>
              <a:rPr lang="en-US" dirty="0" smtClean="0"/>
              <a:t> Project</a:t>
            </a:r>
            <a:endParaRPr lang="en-US" dirty="0"/>
          </a:p>
        </p:txBody>
      </p:sp>
      <p:sp>
        <p:nvSpPr>
          <p:cNvPr id="3" name="Content Placeholder 2"/>
          <p:cNvSpPr>
            <a:spLocks noGrp="1"/>
          </p:cNvSpPr>
          <p:nvPr>
            <p:ph idx="1"/>
          </p:nvPr>
        </p:nvSpPr>
        <p:spPr>
          <a:xfrm>
            <a:off x="609600" y="1219200"/>
            <a:ext cx="7924800" cy="4906963"/>
          </a:xfrm>
        </p:spPr>
        <p:txBody>
          <a:bodyPr>
            <a:normAutofit/>
          </a:bodyPr>
          <a:lstStyle/>
          <a:p>
            <a:pPr marL="0" indent="0">
              <a:buNone/>
            </a:pPr>
            <a:r>
              <a:rPr lang="en-US" sz="1800" b="1" u="sng" dirty="0"/>
              <a:t>Project Overview</a:t>
            </a:r>
          </a:p>
          <a:p>
            <a:pPr marL="0" indent="0">
              <a:buNone/>
            </a:pPr>
            <a:endParaRPr lang="en-US" sz="1600" dirty="0"/>
          </a:p>
          <a:p>
            <a:pPr marL="0" indent="0">
              <a:buNone/>
            </a:pPr>
            <a:r>
              <a:rPr lang="en-US" sz="1600" b="1" dirty="0" smtClean="0"/>
              <a:t>Purpose</a:t>
            </a:r>
            <a:r>
              <a:rPr lang="en-US" sz="1600" dirty="0" smtClean="0"/>
              <a:t>: The </a:t>
            </a:r>
            <a:r>
              <a:rPr lang="en-US" sz="1600" dirty="0"/>
              <a:t>DSS ConneCT </a:t>
            </a:r>
            <a:r>
              <a:rPr lang="en-US" sz="1600" dirty="0" smtClean="0"/>
              <a:t>project </a:t>
            </a:r>
            <a:r>
              <a:rPr lang="en-US" sz="1600" dirty="0"/>
              <a:t>will modernize the agency’s existing infrastructure with the implementation of a Modernization of Client Service Delivery (MCSD) solution utilizing three (3) specific technologies: Internet-based Client Access and Web Services, Document Scanning and Work Flow Management, and Interactive Voice Response (IVR) and Call Center Services.  These technologies will be integrated with our existing eligibility legacy system known as EMS. These functionalities will increase the efficiency and effectiveness in how DSS serves its customers. </a:t>
            </a:r>
            <a:endParaRPr lang="en-US" sz="1600" dirty="0" smtClean="0"/>
          </a:p>
          <a:p>
            <a:pPr marL="0" indent="0">
              <a:buNone/>
            </a:pPr>
            <a:endParaRPr lang="en-US" sz="1600" dirty="0"/>
          </a:p>
          <a:p>
            <a:pPr marL="0" indent="0">
              <a:buNone/>
            </a:pPr>
            <a:r>
              <a:rPr lang="en-US" sz="1600" b="1" dirty="0" smtClean="0"/>
              <a:t>Status </a:t>
            </a:r>
            <a:r>
              <a:rPr lang="en-US" sz="1600" b="1" dirty="0"/>
              <a:t>of Project</a:t>
            </a:r>
            <a:r>
              <a:rPr lang="en-US" sz="1600" dirty="0"/>
              <a:t>: As of December 31, 2012, two of the project's seven releases have been built and fully tested.  These two releases feature </a:t>
            </a:r>
            <a:r>
              <a:rPr lang="en-US" sz="1600" dirty="0" smtClean="0"/>
              <a:t>Client </a:t>
            </a:r>
            <a:r>
              <a:rPr lang="en-US" sz="1600" dirty="0"/>
              <a:t>Accounts and Pre-Screening functionality.  In addition to </a:t>
            </a:r>
            <a:r>
              <a:rPr lang="en-US" sz="1600" dirty="0" smtClean="0"/>
              <a:t>Client </a:t>
            </a:r>
            <a:r>
              <a:rPr lang="en-US" sz="1600" dirty="0"/>
              <a:t>Accounts and Pre-Screening, the state has completed the installation and configuration of approximately 95% of the new ConneCT Solution </a:t>
            </a:r>
            <a:r>
              <a:rPr lang="en-US" sz="1600" dirty="0" smtClean="0"/>
              <a:t>Platform</a:t>
            </a:r>
            <a:r>
              <a:rPr lang="en-US" sz="1600" dirty="0"/>
              <a:t>.</a:t>
            </a:r>
          </a:p>
          <a:p>
            <a:pPr marL="0" indent="0">
              <a:buNone/>
            </a:pPr>
            <a:endParaRPr lang="en-US" sz="1600" dirty="0"/>
          </a:p>
          <a:p>
            <a:pPr marL="0" indent="0">
              <a:buNone/>
            </a:pPr>
            <a:r>
              <a:rPr lang="en-US" sz="1600" b="1" dirty="0" smtClean="0"/>
              <a:t>Project Timeline</a:t>
            </a:r>
            <a:r>
              <a:rPr lang="en-US" sz="1600" dirty="0" smtClean="0"/>
              <a:t>: 07/01/11 - 10/01/13</a:t>
            </a:r>
            <a:endParaRPr lang="en-US" sz="1600"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903608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sp>
        <p:nvSpPr>
          <p:cNvPr id="4" name="Title 3"/>
          <p:cNvSpPr>
            <a:spLocks noGrp="1"/>
          </p:cNvSpPr>
          <p:nvPr>
            <p:ph type="title"/>
          </p:nvPr>
        </p:nvSpPr>
        <p:spPr/>
        <p:txBody>
          <a:bodyPr/>
          <a:lstStyle/>
          <a:p>
            <a:r>
              <a:rPr lang="en-US" dirty="0" smtClean="0"/>
              <a:t>IEP - Future Vision for Tiers 2 and 3 (proposed)</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25" y="976674"/>
            <a:ext cx="8026400" cy="569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305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sp>
        <p:nvSpPr>
          <p:cNvPr id="4" name="Title 3"/>
          <p:cNvSpPr>
            <a:spLocks noGrp="1"/>
          </p:cNvSpPr>
          <p:nvPr>
            <p:ph type="title"/>
          </p:nvPr>
        </p:nvSpPr>
        <p:spPr>
          <a:xfrm>
            <a:off x="0" y="116632"/>
            <a:ext cx="6553200" cy="645368"/>
          </a:xfrm>
        </p:spPr>
        <p:txBody>
          <a:bodyPr>
            <a:normAutofit/>
          </a:bodyPr>
          <a:lstStyle/>
          <a:p>
            <a:r>
              <a:rPr lang="en-US" dirty="0" smtClean="0"/>
              <a:t>IEP – Tiers 2 and 3 – High Level Project Timeline (proposed)</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0"/>
            <a:ext cx="8610600" cy="5334000"/>
          </a:xfrm>
          <a:prstGeom prst="rect">
            <a:avLst/>
          </a:prstGeom>
          <a:noFill/>
          <a:ln>
            <a:noFill/>
          </a:ln>
        </p:spPr>
      </p:pic>
    </p:spTree>
    <p:extLst>
      <p:ext uri="{BB962C8B-B14F-4D97-AF65-F5344CB8AC3E}">
        <p14:creationId xmlns:p14="http://schemas.microsoft.com/office/powerpoint/2010/main" val="2080577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dirty="0"/>
          </a:p>
        </p:txBody>
      </p:sp>
      <p:sp>
        <p:nvSpPr>
          <p:cNvPr id="4" name="Title 3"/>
          <p:cNvSpPr>
            <a:spLocks noGrp="1"/>
          </p:cNvSpPr>
          <p:nvPr>
            <p:ph type="title"/>
          </p:nvPr>
        </p:nvSpPr>
        <p:spPr/>
        <p:txBody>
          <a:bodyPr/>
          <a:lstStyle/>
          <a:p>
            <a:r>
              <a:rPr lang="en-US" dirty="0" smtClean="0"/>
              <a:t>IEP – Tiers 2 and 3 – Key Dates (proposed)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2" y="1212533"/>
            <a:ext cx="8299787" cy="473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194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sp>
        <p:nvSpPr>
          <p:cNvPr id="4" name="Title 3"/>
          <p:cNvSpPr>
            <a:spLocks noGrp="1"/>
          </p:cNvSpPr>
          <p:nvPr>
            <p:ph type="title"/>
          </p:nvPr>
        </p:nvSpPr>
        <p:spPr/>
        <p:txBody>
          <a:bodyPr/>
          <a:lstStyle/>
          <a:p>
            <a:r>
              <a:rPr lang="en-US" dirty="0" smtClean="0"/>
              <a:t>IEP – Current Status of Planning Phase</a:t>
            </a:r>
            <a:endParaRPr lang="en-US" dirty="0"/>
          </a:p>
        </p:txBody>
      </p:sp>
      <p:sp>
        <p:nvSpPr>
          <p:cNvPr id="5" name="Content Placeholder 2"/>
          <p:cNvSpPr>
            <a:spLocks noGrp="1"/>
          </p:cNvSpPr>
          <p:nvPr>
            <p:ph idx="1"/>
          </p:nvPr>
        </p:nvSpPr>
        <p:spPr>
          <a:xfrm>
            <a:off x="381000" y="1295400"/>
            <a:ext cx="7848600" cy="4525963"/>
          </a:xfrm>
        </p:spPr>
        <p:txBody>
          <a:bodyPr>
            <a:normAutofit/>
          </a:bodyPr>
          <a:lstStyle/>
          <a:p>
            <a:r>
              <a:rPr lang="en-US" sz="2000" b="1" dirty="0" smtClean="0"/>
              <a:t>Implementation Advanced Planning Document (IAPD) </a:t>
            </a:r>
            <a:r>
              <a:rPr lang="en-US" sz="2000" dirty="0" smtClean="0"/>
              <a:t>was approved by the Centers for Medicare and Medicaid Services (CMCS) and by the Food and Nutrition Services (FNS) on April 5, 2013.</a:t>
            </a:r>
          </a:p>
          <a:p>
            <a:r>
              <a:rPr lang="en-US" sz="2000" b="1" dirty="0" smtClean="0"/>
              <a:t>IEP Statement of Work (SOW) </a:t>
            </a:r>
            <a:r>
              <a:rPr lang="en-US" sz="2000" dirty="0" smtClean="0"/>
              <a:t>approved by CMCS and FNS on June 25, 2013 and submitted to Deloitte Consulting.</a:t>
            </a:r>
          </a:p>
          <a:p>
            <a:r>
              <a:rPr lang="en-US" sz="2000" b="1" dirty="0" smtClean="0"/>
              <a:t>Final DSS Negotiated Deloitte SOW Response </a:t>
            </a:r>
            <a:r>
              <a:rPr lang="en-US" sz="2000" dirty="0" smtClean="0"/>
              <a:t>submitted to CMCS and FNS on August 8, 2013</a:t>
            </a:r>
          </a:p>
          <a:p>
            <a:r>
              <a:rPr lang="en-US" sz="2000" dirty="0" smtClean="0"/>
              <a:t>CMCS and FNS are currently reviewing </a:t>
            </a:r>
            <a:r>
              <a:rPr lang="en-US" sz="2000" b="1" dirty="0" smtClean="0"/>
              <a:t>Deloitte SOW Response </a:t>
            </a:r>
            <a:r>
              <a:rPr lang="en-US" sz="2000" dirty="0" smtClean="0"/>
              <a:t>and have indicated that review will be completed within approximately thirty (30) days.</a:t>
            </a:r>
          </a:p>
          <a:p>
            <a:r>
              <a:rPr lang="en-US" sz="2000" dirty="0" smtClean="0"/>
              <a:t>CT DSS anticipates official </a:t>
            </a:r>
            <a:r>
              <a:rPr lang="en-US" sz="2000" b="1" dirty="0" smtClean="0"/>
              <a:t>IEP kick-off </a:t>
            </a:r>
            <a:r>
              <a:rPr lang="en-US" sz="2000" dirty="0" smtClean="0"/>
              <a:t>to happen on October 1, 2013. </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48537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Right Arrow 7"/>
          <p:cNvSpPr/>
          <p:nvPr/>
        </p:nvSpPr>
        <p:spPr bwMode="auto">
          <a:xfrm rot="19982963">
            <a:off x="222734" y="3144429"/>
            <a:ext cx="9111080" cy="424543"/>
          </a:xfrm>
          <a:prstGeom prst="rightArrow">
            <a:avLst/>
          </a:prstGeom>
          <a:solidFill>
            <a:schemeClr val="bg2">
              <a:alpha val="2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1" i="0" u="none" strike="noStrike" kern="0" cap="none" spc="0" normalizeH="0" baseline="0" noProof="0" dirty="0" smtClean="0">
              <a:ln>
                <a:noFill/>
              </a:ln>
              <a:solidFill>
                <a:srgbClr val="FFFFFF"/>
              </a:solidFill>
              <a:effectLst/>
              <a:uLnTx/>
              <a:uFillTx/>
              <a:latin typeface="Arial" charset="0"/>
            </a:endParaRPr>
          </a:p>
        </p:txBody>
      </p:sp>
      <p:sp>
        <p:nvSpPr>
          <p:cNvPr id="9" name="Right Arrow 8"/>
          <p:cNvSpPr/>
          <p:nvPr/>
        </p:nvSpPr>
        <p:spPr bwMode="auto">
          <a:xfrm rot="16200000">
            <a:off x="-1484503" y="3047287"/>
            <a:ext cx="4233116"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Reach and Impact</a:t>
            </a:r>
          </a:p>
        </p:txBody>
      </p:sp>
      <p:sp>
        <p:nvSpPr>
          <p:cNvPr id="10" name="Rectangle 9"/>
          <p:cNvSpPr/>
          <p:nvPr/>
        </p:nvSpPr>
        <p:spPr>
          <a:xfrm>
            <a:off x="860656" y="4310764"/>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pic>
        <p:nvPicPr>
          <p:cNvPr id="11" name="Picture 3" descr="C:\Users\jschneidman\Documents\CT\Logo\DSS_Logo_Bold_Blu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39"/>
          <a:stretch/>
        </p:blipFill>
        <p:spPr bwMode="auto">
          <a:xfrm>
            <a:off x="1242407" y="4393370"/>
            <a:ext cx="1119724" cy="7706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76203" y="3418122"/>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sp>
        <p:nvSpPr>
          <p:cNvPr id="13" name="Rectangle 12"/>
          <p:cNvSpPr/>
          <p:nvPr/>
        </p:nvSpPr>
        <p:spPr>
          <a:xfrm>
            <a:off x="4692087" y="2514595"/>
            <a:ext cx="1883226" cy="859984"/>
          </a:xfrm>
          <a:prstGeom prst="rect">
            <a:avLst/>
          </a:prstGeom>
          <a:solidFill>
            <a:srgbClr val="FFFFFF"/>
          </a:solidFill>
          <a:ln w="9525" cap="flat" cmpd="sng" algn="ctr">
            <a:solidFill>
              <a:schemeClr val="tx1"/>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(DSS)</a:t>
            </a:r>
            <a:endParaRPr kumimoji="0" lang="en-US" sz="1100" b="1" i="0" u="none" strike="noStrike" kern="0" cap="none" spc="0" normalizeH="0" noProof="0" dirty="0" smtClean="0">
              <a:ln>
                <a:noFill/>
              </a:ln>
              <a:solidFill>
                <a:srgbClr val="121C64"/>
              </a:solidFill>
              <a:effectLst/>
              <a:uLnTx/>
              <a:uFillTx/>
              <a:latin typeface="Arial"/>
              <a:cs typeface="+mn-cs"/>
            </a:endParaRPr>
          </a:p>
        </p:txBody>
      </p:sp>
      <p:sp>
        <p:nvSpPr>
          <p:cNvPr id="14" name="Rectangle 13"/>
          <p:cNvSpPr/>
          <p:nvPr/>
        </p:nvSpPr>
        <p:spPr>
          <a:xfrm>
            <a:off x="6607971" y="1621953"/>
            <a:ext cx="1883226" cy="859984"/>
          </a:xfrm>
          <a:prstGeom prst="rect">
            <a:avLst/>
          </a:prstGeom>
          <a:solidFill>
            <a:srgbClr val="FFFFFF"/>
          </a:solidFill>
          <a:ln w="38100" cap="flat" cmpd="sng" algn="ctr">
            <a:solidFill>
              <a:schemeClr val="accent2"/>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(Cross-Agency)</a:t>
            </a:r>
            <a:endParaRPr kumimoji="0" lang="en-US" sz="1100" b="1" i="0" u="none" strike="noStrike" kern="0" cap="none" spc="0" normalizeH="0" noProof="0" dirty="0" smtClean="0">
              <a:ln>
                <a:noFill/>
              </a:ln>
              <a:solidFill>
                <a:srgbClr val="121C64"/>
              </a:solidFill>
              <a:effectLst/>
              <a:uLnTx/>
              <a:uFillTx/>
              <a:latin typeface="Arial"/>
              <a:cs typeface="+mn-cs"/>
            </a:endParaRPr>
          </a:p>
        </p:txBody>
      </p:sp>
      <p:pic>
        <p:nvPicPr>
          <p:cNvPr id="15" name="Picture 2" descr="C:\Users\jschneidman\Desktop\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200" y="3657599"/>
            <a:ext cx="1761141" cy="3982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auto">
          <a:xfrm>
            <a:off x="860656" y="339018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channels for DSS clients to get information.</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technology tools for DSS workers.</a:t>
            </a:r>
          </a:p>
        </p:txBody>
      </p:sp>
      <p:sp>
        <p:nvSpPr>
          <p:cNvPr id="18" name="TextBox 17"/>
          <p:cNvSpPr txBox="1"/>
          <p:nvPr/>
        </p:nvSpPr>
        <p:spPr bwMode="auto">
          <a:xfrm>
            <a:off x="2776203" y="250226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population of clients who purchase/receive medical insurance.</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quasi-public agency.</a:t>
            </a:r>
          </a:p>
        </p:txBody>
      </p:sp>
      <p:sp>
        <p:nvSpPr>
          <p:cNvPr id="19" name="TextBox 18"/>
          <p:cNvSpPr txBox="1"/>
          <p:nvPr/>
        </p:nvSpPr>
        <p:spPr bwMode="auto">
          <a:xfrm>
            <a:off x="4692087" y="1785263"/>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Increased automation to improve service delivery to all DSS clients.</a:t>
            </a:r>
          </a:p>
        </p:txBody>
      </p:sp>
      <p:sp>
        <p:nvSpPr>
          <p:cNvPr id="20" name="TextBox 19"/>
          <p:cNvSpPr txBox="1"/>
          <p:nvPr/>
        </p:nvSpPr>
        <p:spPr bwMode="auto">
          <a:xfrm>
            <a:off x="6607971" y="892642"/>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Enables cross-agency collaboration and the ability to serve the “whole client”.</a:t>
            </a:r>
          </a:p>
        </p:txBody>
      </p:sp>
      <p:sp>
        <p:nvSpPr>
          <p:cNvPr id="21" name="TextBox 20"/>
          <p:cNvSpPr txBox="1"/>
          <p:nvPr/>
        </p:nvSpPr>
        <p:spPr bwMode="auto">
          <a:xfrm>
            <a:off x="2809541" y="3435307"/>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1</a:t>
            </a:r>
            <a:endParaRPr lang="en-US" sz="1200" u="sng" dirty="0" smtClean="0">
              <a:solidFill>
                <a:srgbClr val="FF0000"/>
              </a:solidFill>
            </a:endParaRPr>
          </a:p>
        </p:txBody>
      </p:sp>
      <p:sp>
        <p:nvSpPr>
          <p:cNvPr id="22" name="TextBox 21"/>
          <p:cNvSpPr txBox="1"/>
          <p:nvPr/>
        </p:nvSpPr>
        <p:spPr bwMode="auto">
          <a:xfrm>
            <a:off x="4725085" y="253874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Tiers 2 and 3</a:t>
            </a:r>
            <a:endParaRPr lang="en-US" sz="1200" u="sng" dirty="0" smtClean="0">
              <a:solidFill>
                <a:srgbClr val="FF0000"/>
              </a:solidFill>
            </a:endParaRPr>
          </a:p>
        </p:txBody>
      </p:sp>
      <p:sp>
        <p:nvSpPr>
          <p:cNvPr id="23" name="TextBox 22"/>
          <p:cNvSpPr txBox="1"/>
          <p:nvPr/>
        </p:nvSpPr>
        <p:spPr bwMode="auto">
          <a:xfrm>
            <a:off x="6640969" y="164060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4</a:t>
            </a:r>
            <a:endParaRPr lang="en-US" sz="1200" u="sng" dirty="0" smtClean="0">
              <a:solidFill>
                <a:srgbClr val="FF0000"/>
              </a:solidFill>
            </a:endParaRPr>
          </a:p>
        </p:txBody>
      </p:sp>
      <p:sp>
        <p:nvSpPr>
          <p:cNvPr id="24" name="Right Arrow 23"/>
          <p:cNvSpPr/>
          <p:nvPr/>
        </p:nvSpPr>
        <p:spPr bwMode="auto">
          <a:xfrm>
            <a:off x="531063" y="5181600"/>
            <a:ext cx="8117178"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Time</a:t>
            </a:r>
          </a:p>
        </p:txBody>
      </p:sp>
      <p:cxnSp>
        <p:nvCxnSpPr>
          <p:cNvPr id="25" name="Elbow Connector 28"/>
          <p:cNvCxnSpPr>
            <a:stCxn id="10" idx="3"/>
            <a:endCxn id="12" idx="2"/>
          </p:cNvCxnSpPr>
          <p:nvPr/>
        </p:nvCxnSpPr>
        <p:spPr bwMode="auto">
          <a:xfrm flipV="1">
            <a:off x="2743882" y="4278106"/>
            <a:ext cx="973934"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6" name="Elbow Connector 29"/>
          <p:cNvCxnSpPr>
            <a:stCxn id="12" idx="3"/>
            <a:endCxn id="13" idx="2"/>
          </p:cNvCxnSpPr>
          <p:nvPr/>
        </p:nvCxnSpPr>
        <p:spPr bwMode="auto">
          <a:xfrm flipV="1">
            <a:off x="4659429" y="3374579"/>
            <a:ext cx="974271" cy="473535"/>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7" name="Elbow Connector 32"/>
          <p:cNvCxnSpPr>
            <a:stCxn id="13" idx="3"/>
            <a:endCxn id="14" idx="2"/>
          </p:cNvCxnSpPr>
          <p:nvPr/>
        </p:nvCxnSpPr>
        <p:spPr bwMode="auto">
          <a:xfrm flipV="1">
            <a:off x="6575313" y="2481937"/>
            <a:ext cx="974271"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sp>
        <p:nvSpPr>
          <p:cNvPr id="28" name="Title 1"/>
          <p:cNvSpPr>
            <a:spLocks noGrp="1"/>
          </p:cNvSpPr>
          <p:nvPr>
            <p:ph type="title"/>
          </p:nvPr>
        </p:nvSpPr>
        <p:spPr/>
        <p:txBody>
          <a:bodyPr>
            <a:normAutofit/>
          </a:bodyPr>
          <a:lstStyle/>
          <a:p>
            <a:r>
              <a:rPr lang="en-US" dirty="0" smtClean="0"/>
              <a:t>Achieving Incremental “Wins” for DSS and Connecticut</a:t>
            </a:r>
            <a:endParaRPr lang="en-US" dirty="0"/>
          </a:p>
        </p:txBody>
      </p:sp>
      <p:sp>
        <p:nvSpPr>
          <p:cNvPr id="30" name="Rectangle 29"/>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P_218"/>
          <p:cNvSpPr>
            <a:spLocks noChangeArrowheads="1"/>
          </p:cNvSpPr>
          <p:nvPr/>
        </p:nvSpPr>
        <p:spPr bwMode="auto">
          <a:xfrm>
            <a:off x="909638" y="5791200"/>
            <a:ext cx="7340600" cy="79789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2000" b="1" dirty="0" smtClean="0"/>
              <a:t>These projects build on each successful milestone to increase reach and impact.</a:t>
            </a:r>
            <a:endParaRPr lang="en-US" sz="2000" b="1" dirty="0"/>
          </a:p>
        </p:txBody>
      </p:sp>
    </p:spTree>
    <p:extLst>
      <p:ext uri="{BB962C8B-B14F-4D97-AF65-F5344CB8AC3E}">
        <p14:creationId xmlns:p14="http://schemas.microsoft.com/office/powerpoint/2010/main" val="567841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229600" cy="4525963"/>
          </a:xfrm>
        </p:spPr>
        <p:txBody>
          <a:bodyPr>
            <a:normAutofit/>
          </a:bodyPr>
          <a:lstStyle/>
          <a:p>
            <a:pPr marL="107950" indent="-107950" fontAlgn="base">
              <a:lnSpc>
                <a:spcPct val="106000"/>
              </a:lnSpc>
              <a:spcBef>
                <a:spcPct val="40000"/>
              </a:spcBef>
              <a:spcAft>
                <a:spcPct val="0"/>
              </a:spcAft>
              <a:buClr>
                <a:srgbClr val="000000"/>
              </a:buClr>
              <a:buFont typeface="Wingdings 2" pitchFamily="18" charset="2"/>
              <a:buChar char="¡"/>
            </a:pPr>
            <a:r>
              <a:rPr lang="en-US" sz="2400" dirty="0" smtClean="0">
                <a:solidFill>
                  <a:srgbClr val="000000"/>
                </a:solidFill>
              </a:rPr>
              <a:t>This tier contemplates an enterprise build enabling cross-agency </a:t>
            </a:r>
            <a:r>
              <a:rPr lang="en-US" sz="2400" dirty="0">
                <a:solidFill>
                  <a:srgbClr val="000000"/>
                </a:solidFill>
              </a:rPr>
              <a:t>collaboration and the ability to serve the “whole client</a:t>
            </a:r>
            <a:r>
              <a:rPr lang="en-US" sz="2400" dirty="0" smtClean="0">
                <a:solidFill>
                  <a:srgbClr val="000000"/>
                </a:solidFill>
              </a:rPr>
              <a:t>”.</a:t>
            </a:r>
          </a:p>
          <a:p>
            <a:pPr marL="107950" indent="-107950" fontAlgn="base">
              <a:lnSpc>
                <a:spcPct val="106000"/>
              </a:lnSpc>
              <a:spcBef>
                <a:spcPct val="40000"/>
              </a:spcBef>
              <a:spcAft>
                <a:spcPct val="0"/>
              </a:spcAft>
              <a:buClr>
                <a:srgbClr val="000000"/>
              </a:buClr>
              <a:buFont typeface="Wingdings 2" pitchFamily="18" charset="2"/>
              <a:buChar char="¡"/>
            </a:pPr>
            <a:r>
              <a:rPr lang="en-US" sz="2400" dirty="0" smtClean="0">
                <a:solidFill>
                  <a:srgbClr val="000000"/>
                </a:solidFill>
              </a:rPr>
              <a:t>This tier is being led by CT Chief Information Officer, Mark Raymond</a:t>
            </a:r>
          </a:p>
          <a:p>
            <a:pPr marL="107950" indent="-107950" fontAlgn="base">
              <a:lnSpc>
                <a:spcPct val="106000"/>
              </a:lnSpc>
              <a:spcBef>
                <a:spcPct val="40000"/>
              </a:spcBef>
              <a:spcAft>
                <a:spcPct val="0"/>
              </a:spcAft>
              <a:buClr>
                <a:srgbClr val="000000"/>
              </a:buClr>
              <a:buFont typeface="Wingdings 2" pitchFamily="18" charset="2"/>
              <a:buChar char="¡"/>
            </a:pPr>
            <a:r>
              <a:rPr lang="en-US" sz="2400" dirty="0" smtClean="0">
                <a:solidFill>
                  <a:srgbClr val="000000"/>
                </a:solidFill>
              </a:rPr>
              <a:t>Involves CT HHS agencies such as Department of Public Health, Department of Children and Families, Department of Disability Services</a:t>
            </a:r>
          </a:p>
          <a:p>
            <a:pPr marL="107950" indent="-107950" fontAlgn="base">
              <a:lnSpc>
                <a:spcPct val="106000"/>
              </a:lnSpc>
              <a:spcBef>
                <a:spcPct val="40000"/>
              </a:spcBef>
              <a:spcAft>
                <a:spcPct val="0"/>
              </a:spcAft>
              <a:buClr>
                <a:srgbClr val="000000"/>
              </a:buClr>
              <a:buFont typeface="Wingdings 2" pitchFamily="18" charset="2"/>
              <a:buChar char="¡"/>
            </a:pPr>
            <a:r>
              <a:rPr lang="en-US" sz="2400" dirty="0" smtClean="0">
                <a:solidFill>
                  <a:srgbClr val="000000"/>
                </a:solidFill>
              </a:rPr>
              <a:t>Planning work is still ongoing</a:t>
            </a:r>
          </a:p>
          <a:p>
            <a:pPr marL="107950" indent="-107950" fontAlgn="base">
              <a:lnSpc>
                <a:spcPct val="106000"/>
              </a:lnSpc>
              <a:spcBef>
                <a:spcPct val="40000"/>
              </a:spcBef>
              <a:spcAft>
                <a:spcPct val="0"/>
              </a:spcAft>
              <a:buClr>
                <a:srgbClr val="000000"/>
              </a:buClr>
              <a:buFont typeface="Wingdings 2" pitchFamily="18" charset="2"/>
              <a:buChar char="¡"/>
            </a:pP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sp>
        <p:nvSpPr>
          <p:cNvPr id="4" name="Title 3"/>
          <p:cNvSpPr>
            <a:spLocks noGrp="1"/>
          </p:cNvSpPr>
          <p:nvPr>
            <p:ph type="title"/>
          </p:nvPr>
        </p:nvSpPr>
        <p:spPr/>
        <p:txBody>
          <a:bodyPr/>
          <a:lstStyle/>
          <a:p>
            <a:r>
              <a:rPr lang="en-US" dirty="0" smtClean="0"/>
              <a:t> IEP – Tier 4 – Across the CT HHS Enterprise</a:t>
            </a:r>
            <a:endParaRPr lang="en-US" dirty="0"/>
          </a:p>
        </p:txBody>
      </p:sp>
    </p:spTree>
    <p:extLst>
      <p:ext uri="{BB962C8B-B14F-4D97-AF65-F5344CB8AC3E}">
        <p14:creationId xmlns:p14="http://schemas.microsoft.com/office/powerpoint/2010/main" val="1576936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Updated Financial Estimates (SFY 13 – SFY 16) – CT HIX/IEP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3527013"/>
              </p:ext>
            </p:extLst>
          </p:nvPr>
        </p:nvGraphicFramePr>
        <p:xfrm>
          <a:off x="381000" y="1600200"/>
          <a:ext cx="8229602" cy="4453128"/>
        </p:xfrm>
        <a:graphic>
          <a:graphicData uri="http://schemas.openxmlformats.org/drawingml/2006/table">
            <a:tbl>
              <a:tblPr firstRow="1" firstCol="1" bandRow="1">
                <a:tableStyleId>{5940675A-B579-460E-94D1-54222C63F5DA}</a:tableStyleId>
              </a:tblPr>
              <a:tblGrid>
                <a:gridCol w="1645771"/>
                <a:gridCol w="1645771"/>
                <a:gridCol w="1645771"/>
                <a:gridCol w="1645771"/>
                <a:gridCol w="1646518"/>
              </a:tblGrid>
              <a:tr h="457200">
                <a:tc>
                  <a:txBody>
                    <a:bodyPr/>
                    <a:lstStyle/>
                    <a:p>
                      <a:pPr marL="0" marR="0">
                        <a:lnSpc>
                          <a:spcPct val="115000"/>
                        </a:lnSpc>
                        <a:spcBef>
                          <a:spcPts val="0"/>
                        </a:spcBef>
                        <a:spcAft>
                          <a:spcPts val="0"/>
                        </a:spcAft>
                      </a:pPr>
                      <a:r>
                        <a:rPr lang="en-US" sz="1200" b="1" dirty="0">
                          <a:effectLst/>
                        </a:rPr>
                        <a:t>Estimated Total Development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total Capital Funding Request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Estimated Annual Operating Cost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One Time Financial Benefit</a:t>
                      </a:r>
                      <a:endParaRPr lang="en-US" sz="1200" b="1"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b="1" dirty="0">
                          <a:effectLst/>
                        </a:rPr>
                        <a:t>Recurring Annual Financial Benefit</a:t>
                      </a:r>
                      <a:endParaRPr lang="en-US" sz="1200" b="1" dirty="0">
                        <a:effectLst/>
                        <a:latin typeface="Calibri"/>
                        <a:ea typeface="Times New Roman"/>
                        <a:cs typeface="Times New Roman"/>
                      </a:endParaRPr>
                    </a:p>
                  </a:txBody>
                  <a:tcPr marL="68580" marR="68580" marT="0" marB="0"/>
                </a:tc>
              </a:tr>
              <a:tr h="111200">
                <a:tc>
                  <a:txBody>
                    <a:bodyPr/>
                    <a:lstStyle/>
                    <a:p>
                      <a:pPr marL="0" marR="0">
                        <a:lnSpc>
                          <a:spcPct val="115000"/>
                        </a:lnSpc>
                        <a:spcBef>
                          <a:spcPts val="0"/>
                        </a:spcBef>
                        <a:spcAft>
                          <a:spcPts val="0"/>
                        </a:spcAft>
                      </a:pPr>
                      <a:r>
                        <a:rPr lang="en-US" sz="1200" dirty="0">
                          <a:effectLst/>
                        </a:rPr>
                        <a:t>$</a:t>
                      </a:r>
                      <a:r>
                        <a:rPr lang="en-US" sz="1200" dirty="0" smtClean="0">
                          <a:effectLst/>
                        </a:rPr>
                        <a:t>108,104,791</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
                      </a:r>
                      <a:r>
                        <a:rPr lang="en-US" sz="1200" dirty="0" smtClean="0">
                          <a:effectLst/>
                        </a:rPr>
                        <a:t>13,699,707</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$13,782,851</a:t>
                      </a:r>
                      <a:endParaRPr lang="en-US" sz="12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effectLst/>
                        </a:rPr>
                        <a:t>$94,375,483</a:t>
                      </a:r>
                      <a:endParaRPr lang="en-US" sz="12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$10,337,138</a:t>
                      </a:r>
                      <a:endParaRPr lang="en-US" sz="1200" dirty="0">
                        <a:effectLst/>
                        <a:latin typeface="Calibri"/>
                        <a:ea typeface="Times New Roman"/>
                        <a:cs typeface="Times New Roman"/>
                      </a:endParaRPr>
                    </a:p>
                  </a:txBody>
                  <a:tcPr marL="68580" marR="68580" marT="0" marB="0"/>
                </a:tc>
              </a:tr>
              <a:tr h="97808">
                <a:tc gridSpan="5">
                  <a:txBody>
                    <a:bodyPr/>
                    <a:lstStyle/>
                    <a:p>
                      <a:pPr marL="0" marR="0" algn="ctr">
                        <a:lnSpc>
                          <a:spcPct val="115000"/>
                        </a:lnSpc>
                        <a:spcBef>
                          <a:spcPts val="0"/>
                        </a:spcBef>
                        <a:spcAft>
                          <a:spcPts val="0"/>
                        </a:spcAft>
                      </a:pPr>
                      <a:endParaRPr lang="en-US" sz="1200" b="1" dirty="0" smtClean="0">
                        <a:effectLst/>
                      </a:endParaRPr>
                    </a:p>
                    <a:p>
                      <a:pPr marL="0" marR="0" algn="ctr">
                        <a:lnSpc>
                          <a:spcPct val="115000"/>
                        </a:lnSpc>
                        <a:spcBef>
                          <a:spcPts val="0"/>
                        </a:spcBef>
                        <a:spcAft>
                          <a:spcPts val="0"/>
                        </a:spcAft>
                      </a:pPr>
                      <a:r>
                        <a:rPr lang="en-US" sz="1200" b="1" dirty="0" smtClean="0">
                          <a:effectLst/>
                        </a:rPr>
                        <a:t>Explanation </a:t>
                      </a:r>
                      <a:r>
                        <a:rPr lang="en-US" sz="1200" b="1" dirty="0">
                          <a:effectLst/>
                        </a:rPr>
                        <a:t>of Estimates</a:t>
                      </a:r>
                      <a:endParaRPr lang="en-US" sz="1200" b="1"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0143">
                <a:tc gridSpan="5">
                  <a:txBody>
                    <a:bodyPr/>
                    <a:lstStyle/>
                    <a:p>
                      <a:pPr marL="0" marR="0">
                        <a:lnSpc>
                          <a:spcPct val="115000"/>
                        </a:lnSpc>
                        <a:spcBef>
                          <a:spcPts val="0"/>
                        </a:spcBef>
                        <a:spcAft>
                          <a:spcPts val="0"/>
                        </a:spcAft>
                      </a:pPr>
                      <a:endParaRPr lang="en-US" sz="1200" dirty="0" smtClean="0">
                        <a:effectLst/>
                      </a:endParaRPr>
                    </a:p>
                    <a:p>
                      <a:pPr marL="0" marR="0">
                        <a:lnSpc>
                          <a:spcPct val="115000"/>
                        </a:lnSpc>
                        <a:spcBef>
                          <a:spcPts val="0"/>
                        </a:spcBef>
                        <a:spcAft>
                          <a:spcPts val="0"/>
                        </a:spcAft>
                      </a:pPr>
                      <a:r>
                        <a:rPr lang="en-US" sz="1200" dirty="0" smtClean="0">
                          <a:effectLst/>
                        </a:rPr>
                        <a:t>The </a:t>
                      </a:r>
                      <a:r>
                        <a:rPr lang="en-US" sz="1200" dirty="0">
                          <a:effectLst/>
                        </a:rPr>
                        <a:t>total development cost is reimbursed by the Federal Government at an </a:t>
                      </a:r>
                      <a:r>
                        <a:rPr lang="en-US" sz="1200" dirty="0" smtClean="0">
                          <a:effectLst/>
                        </a:rPr>
                        <a:t>87.3% </a:t>
                      </a:r>
                      <a:r>
                        <a:rPr lang="en-US" sz="1200" dirty="0">
                          <a:effectLst/>
                        </a:rPr>
                        <a:t>FFP </a:t>
                      </a:r>
                      <a:r>
                        <a:rPr lang="en-US" sz="1200" dirty="0" smtClean="0">
                          <a:effectLst/>
                        </a:rPr>
                        <a:t>rate. </a:t>
                      </a:r>
                      <a:r>
                        <a:rPr lang="en-US" sz="1200" dirty="0">
                          <a:effectLst/>
                        </a:rPr>
                        <a:t>The estimated annual operating cost is calculated based on the SFY15 amount of $13,782,851. The recurring annual financial benefit is calculated by multiplying the estimated annual operating cost by 75%, </a:t>
                      </a:r>
                      <a:r>
                        <a:rPr lang="en-US" sz="1200" dirty="0" smtClean="0">
                          <a:effectLst/>
                        </a:rPr>
                        <a:t>as </a:t>
                      </a:r>
                      <a:r>
                        <a:rPr lang="en-US" sz="1200" dirty="0">
                          <a:effectLst/>
                        </a:rPr>
                        <a:t>operating costs </a:t>
                      </a:r>
                      <a:r>
                        <a:rPr lang="en-US" sz="1200" dirty="0" smtClean="0">
                          <a:effectLst/>
                        </a:rPr>
                        <a:t>will</a:t>
                      </a:r>
                      <a:r>
                        <a:rPr lang="en-US" sz="1200" baseline="0" dirty="0" smtClean="0">
                          <a:effectLst/>
                        </a:rPr>
                        <a:t> be</a:t>
                      </a:r>
                      <a:r>
                        <a:rPr lang="en-US" sz="1200" dirty="0" smtClean="0">
                          <a:effectLst/>
                        </a:rPr>
                        <a:t> </a:t>
                      </a:r>
                      <a:r>
                        <a:rPr lang="en-US" sz="1200" dirty="0">
                          <a:effectLst/>
                        </a:rPr>
                        <a:t>reimbursed at a 75% FFP rate.</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In the development of the cost estimates </a:t>
                      </a:r>
                      <a:r>
                        <a:rPr lang="en-US" sz="1200" dirty="0" smtClean="0">
                          <a:effectLst/>
                        </a:rPr>
                        <a:t>above, </a:t>
                      </a:r>
                      <a:r>
                        <a:rPr lang="en-US" sz="1200" dirty="0">
                          <a:effectLst/>
                        </a:rPr>
                        <a:t>the majority of the cost is allocated to information technology systems and related support. These costs are highly dependent upon future activities, such as the structure of procurements, vendor solicitations, and the actual reusability of technology components. The costs also reflect assumptions on the approach to implementation including training, user acceptance test, pilot, conversion and the number of releases.</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The operational cost budget accounts for two (2) years of operations and maintenance, starting in January 1, 2014 and running through December 31, 2015. Assuming a full implementation of software around December 31, 2014, the estimate includes one full year of post implementation stabilization support</a:t>
                      </a:r>
                      <a:r>
                        <a:rPr lang="en-US" sz="1200" dirty="0" smtClean="0">
                          <a:effectLst/>
                        </a:rPr>
                        <a:t>. Please note that these costs are very preliminary estimates and subject to change as additional information becomes available.</a:t>
                      </a:r>
                      <a:endParaRPr lang="en-US" sz="1200" dirty="0">
                        <a:effectLst/>
                      </a:endParaRP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Furthermore, there is an anticipated future APD for Tier 4 Development Costs, which are not included in this submission.</a:t>
                      </a:r>
                      <a:endParaRPr lang="en-US" sz="1200" dirty="0">
                        <a:effectLst/>
                        <a:latin typeface="Calibri"/>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92946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000" dirty="0" smtClean="0"/>
              <a:t>An adjustment is made to include additional project costs of $4.3 million associated with the HIX Tier 1 development. This includes the following:</a:t>
            </a:r>
          </a:p>
          <a:p>
            <a:pPr lvl="1"/>
            <a:r>
              <a:rPr lang="en-US" sz="1800" dirty="0" smtClean="0"/>
              <a:t>IV&amp;V – First Data	$0.7 m</a:t>
            </a:r>
          </a:p>
          <a:p>
            <a:pPr lvl="1"/>
            <a:r>
              <a:rPr lang="en-US" sz="1800" dirty="0" smtClean="0"/>
              <a:t>In Person Assistors	$1.3 m</a:t>
            </a:r>
          </a:p>
          <a:p>
            <a:pPr lvl="1"/>
            <a:r>
              <a:rPr lang="en-US" sz="1800" dirty="0" smtClean="0"/>
              <a:t>Hardware/Software	$2.3 m</a:t>
            </a:r>
          </a:p>
          <a:p>
            <a:pPr lvl="1"/>
            <a:endParaRPr lang="en-US" sz="1800" dirty="0" smtClean="0"/>
          </a:p>
          <a:p>
            <a:r>
              <a:rPr lang="en-US" sz="2000" dirty="0" smtClean="0"/>
              <a:t>Further detail on project timelines has allowed us to better estimate project needs across the multi-year period. As a result, total project funding of $23.6 million is shifted from SFY 2014 to SFY 2015.</a:t>
            </a:r>
          </a:p>
          <a:p>
            <a:endParaRPr lang="en-US" sz="2000" dirty="0" smtClean="0"/>
          </a:p>
          <a:p>
            <a:r>
              <a:rPr lang="en-US" sz="2000" dirty="0" smtClean="0"/>
              <a:t>The IT Capital Fund request is also altered to reflect a revision to the anticipated federal reimbursement level. The original request utilized </a:t>
            </a:r>
            <a:r>
              <a:rPr lang="en-US" sz="2000" dirty="0" smtClean="0"/>
              <a:t>an overall federal share of approximately 85%; </a:t>
            </a:r>
            <a:r>
              <a:rPr lang="en-US" sz="2000" dirty="0" smtClean="0"/>
              <a:t>this request updates </a:t>
            </a:r>
            <a:r>
              <a:rPr lang="en-US" sz="2000" dirty="0" smtClean="0"/>
              <a:t>the federal share to approximately 87%.</a:t>
            </a:r>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dirty="0"/>
          </a:p>
        </p:txBody>
      </p:sp>
      <p:sp>
        <p:nvSpPr>
          <p:cNvPr id="4" name="Title 3"/>
          <p:cNvSpPr>
            <a:spLocks noGrp="1"/>
          </p:cNvSpPr>
          <p:nvPr>
            <p:ph type="title"/>
          </p:nvPr>
        </p:nvSpPr>
        <p:spPr/>
        <p:txBody>
          <a:bodyPr>
            <a:normAutofit fontScale="90000"/>
          </a:bodyPr>
          <a:lstStyle/>
          <a:p>
            <a:r>
              <a:rPr lang="en-US" dirty="0" smtClean="0"/>
              <a:t>Reasons for Expenditure Updates (</a:t>
            </a:r>
            <a:r>
              <a:rPr lang="en-US" dirty="0"/>
              <a:t>SFY 13 – SFY 16) – CT HIX/IEP</a:t>
            </a:r>
            <a:r>
              <a:rPr lang="en-US" dirty="0" smtClean="0"/>
              <a:t>  </a:t>
            </a:r>
            <a:endParaRPr lang="en-US" dirty="0"/>
          </a:p>
        </p:txBody>
      </p:sp>
    </p:spTree>
    <p:extLst>
      <p:ext uri="{BB962C8B-B14F-4D97-AF65-F5344CB8AC3E}">
        <p14:creationId xmlns:p14="http://schemas.microsoft.com/office/powerpoint/2010/main" val="4245467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Projected Expenditures (SFY 13 – SFY 16</a:t>
            </a:r>
            <a:r>
              <a:rPr lang="en-US" dirty="0" smtClean="0"/>
              <a:t>) – CT HIX/IEP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5940145"/>
              </p:ext>
            </p:extLst>
          </p:nvPr>
        </p:nvGraphicFramePr>
        <p:xfrm>
          <a:off x="609600" y="5827049"/>
          <a:ext cx="7543800" cy="662816"/>
        </p:xfrm>
        <a:graphic>
          <a:graphicData uri="http://schemas.openxmlformats.org/drawingml/2006/table">
            <a:tbl>
              <a:tblPr>
                <a:tableStyleId>{2D5ABB26-0587-4C30-8999-92F81FD0307C}</a:tableStyleId>
              </a:tblPr>
              <a:tblGrid>
                <a:gridCol w="7543800"/>
              </a:tblGrid>
              <a:tr h="477685">
                <a:tc>
                  <a:txBody>
                    <a:bodyPr/>
                    <a:lstStyle/>
                    <a:p>
                      <a:pPr algn="l" fontAlgn="b"/>
                      <a:r>
                        <a:rPr lang="en-US" sz="1200" b="0" i="1" u="none" strike="noStrike" dirty="0" smtClean="0">
                          <a:effectLst/>
                          <a:latin typeface="Arial" pitchFamily="34" charset="0"/>
                          <a:cs typeface="Arial" pitchFamily="34" charset="0"/>
                        </a:rPr>
                        <a:t>*Does </a:t>
                      </a:r>
                      <a:r>
                        <a:rPr lang="en-US" sz="1200" b="0" i="1" u="none" strike="noStrike" dirty="0">
                          <a:effectLst/>
                          <a:latin typeface="Arial" pitchFamily="34" charset="0"/>
                          <a:cs typeface="Arial" pitchFamily="34" charset="0"/>
                        </a:rPr>
                        <a:t>not include </a:t>
                      </a:r>
                      <a:r>
                        <a:rPr lang="en-US" sz="1200" b="0" i="1" u="none" strike="noStrike" dirty="0" smtClean="0">
                          <a:effectLst/>
                          <a:latin typeface="Arial" pitchFamily="34" charset="0"/>
                          <a:cs typeface="Arial" pitchFamily="34" charset="0"/>
                        </a:rPr>
                        <a:t>Maintenance &amp; Operation </a:t>
                      </a:r>
                      <a:r>
                        <a:rPr lang="en-US" sz="1200" b="0" i="1" u="none" strike="noStrike" dirty="0">
                          <a:effectLst/>
                          <a:latin typeface="Arial" pitchFamily="34" charset="0"/>
                          <a:cs typeface="Arial" pitchFamily="34" charset="0"/>
                        </a:rPr>
                        <a:t>e</a:t>
                      </a:r>
                      <a:r>
                        <a:rPr lang="en-US" sz="1200" b="0" i="1" u="none" strike="noStrike" dirty="0" smtClean="0">
                          <a:effectLst/>
                          <a:latin typeface="Arial" pitchFamily="34" charset="0"/>
                          <a:cs typeface="Arial" pitchFamily="34" charset="0"/>
                        </a:rPr>
                        <a:t>xpenditures </a:t>
                      </a:r>
                      <a:r>
                        <a:rPr lang="en-US" sz="1200" b="0" i="1" u="none" strike="noStrike" dirty="0">
                          <a:effectLst/>
                          <a:latin typeface="Arial" pitchFamily="34" charset="0"/>
                          <a:cs typeface="Arial" pitchFamily="34" charset="0"/>
                        </a:rPr>
                        <a:t>(SFY14 - $2.8m, SFY15 - $13.8m, SFY16 - $3.9m</a:t>
                      </a:r>
                      <a:r>
                        <a:rPr lang="en-US" sz="1200" b="0" i="1" u="none" strike="noStrike" dirty="0" smtClean="0">
                          <a:effectLst/>
                          <a:latin typeface="Arial" pitchFamily="34" charset="0"/>
                          <a:cs typeface="Arial" pitchFamily="34" charset="0"/>
                        </a:rPr>
                        <a:t>).</a:t>
                      </a:r>
                    </a:p>
                    <a:p>
                      <a:pPr algn="l" fontAlgn="b"/>
                      <a:r>
                        <a:rPr lang="en-US" sz="1200" b="0" i="1" u="none" strike="noStrike" dirty="0" smtClean="0">
                          <a:solidFill>
                            <a:srgbClr val="000000"/>
                          </a:solidFill>
                          <a:effectLst/>
                          <a:latin typeface="Arial" pitchFamily="34" charset="0"/>
                          <a:cs typeface="Arial" pitchFamily="34" charset="0"/>
                        </a:rPr>
                        <a:t>*</a:t>
                      </a:r>
                      <a:r>
                        <a:rPr lang="en-US" sz="1200" b="0" i="1" u="none" strike="noStrike" baseline="0" dirty="0" smtClean="0">
                          <a:solidFill>
                            <a:srgbClr val="000000"/>
                          </a:solidFill>
                          <a:effectLst/>
                          <a:latin typeface="Arial" pitchFamily="34" charset="0"/>
                          <a:cs typeface="Arial" pitchFamily="34" charset="0"/>
                        </a:rPr>
                        <a:t>Does not include anticipated future APD for Tier 4 Development Costs, which are undetermined at this time.</a:t>
                      </a:r>
                      <a:endParaRPr lang="en-US" sz="1200" b="0" i="1" u="none" strike="noStrike" dirty="0">
                        <a:solidFill>
                          <a:srgbClr val="000000"/>
                        </a:solidFill>
                        <a:effectLst/>
                        <a:latin typeface="Arial" pitchFamily="34" charset="0"/>
                        <a:cs typeface="Arial" pitchFamily="34" charset="0"/>
                      </a:endParaRPr>
                    </a:p>
                  </a:txBody>
                  <a:tcPr marL="2251" marR="2251" marT="2251" marB="0" anchor="b"/>
                </a:tc>
              </a:tr>
              <a:tr h="131915">
                <a:tc>
                  <a:txBody>
                    <a:bodyPr/>
                    <a:lstStyle/>
                    <a:p>
                      <a:pPr algn="l" fontAlgn="b"/>
                      <a:endParaRPr lang="en-US" sz="1200" b="0" i="1" u="none" strike="noStrike" dirty="0">
                        <a:solidFill>
                          <a:srgbClr val="000000"/>
                        </a:solidFill>
                        <a:effectLst/>
                        <a:latin typeface="Arial" pitchFamily="34" charset="0"/>
                        <a:cs typeface="Arial" pitchFamily="34" charset="0"/>
                      </a:endParaRPr>
                    </a:p>
                  </a:txBody>
                  <a:tcPr marL="2251" marR="2251" marT="2251" marB="0" anchor="b"/>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682680046"/>
              </p:ext>
            </p:extLst>
          </p:nvPr>
        </p:nvGraphicFramePr>
        <p:xfrm>
          <a:off x="1143000" y="1585912"/>
          <a:ext cx="6629400" cy="390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1553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Right Arrow 7"/>
          <p:cNvSpPr/>
          <p:nvPr/>
        </p:nvSpPr>
        <p:spPr bwMode="auto">
          <a:xfrm rot="19982963">
            <a:off x="222734" y="3144429"/>
            <a:ext cx="9111080" cy="424543"/>
          </a:xfrm>
          <a:prstGeom prst="rightArrow">
            <a:avLst/>
          </a:prstGeom>
          <a:solidFill>
            <a:schemeClr val="bg2">
              <a:alpha val="2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400" b="1" i="0" u="none" strike="noStrike" kern="0" cap="none" spc="0" normalizeH="0" baseline="0" noProof="0" dirty="0" smtClean="0">
              <a:ln>
                <a:noFill/>
              </a:ln>
              <a:solidFill>
                <a:srgbClr val="FFFFFF"/>
              </a:solidFill>
              <a:effectLst/>
              <a:uLnTx/>
              <a:uFillTx/>
              <a:latin typeface="Arial" charset="0"/>
            </a:endParaRPr>
          </a:p>
        </p:txBody>
      </p:sp>
      <p:sp>
        <p:nvSpPr>
          <p:cNvPr id="9" name="Right Arrow 8"/>
          <p:cNvSpPr/>
          <p:nvPr/>
        </p:nvSpPr>
        <p:spPr bwMode="auto">
          <a:xfrm rot="16200000">
            <a:off x="-1484503" y="3047287"/>
            <a:ext cx="4233116"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Reach and Impact</a:t>
            </a:r>
          </a:p>
        </p:txBody>
      </p:sp>
      <p:sp>
        <p:nvSpPr>
          <p:cNvPr id="10" name="Rectangle 9"/>
          <p:cNvSpPr/>
          <p:nvPr/>
        </p:nvSpPr>
        <p:spPr>
          <a:xfrm>
            <a:off x="860656" y="4310764"/>
            <a:ext cx="1883226" cy="859984"/>
          </a:xfrm>
          <a:prstGeom prst="rect">
            <a:avLst/>
          </a:prstGeom>
          <a:solidFill>
            <a:srgbClr val="FFFFFF"/>
          </a:solidFill>
          <a:ln w="38100" cap="flat" cmpd="sng" algn="ctr">
            <a:solidFill>
              <a:schemeClr val="accent2"/>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pic>
        <p:nvPicPr>
          <p:cNvPr id="11" name="Picture 3" descr="C:\Users\jschneidman\Documents\CT\Logo\DSS_Logo_Bold_Blu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39"/>
          <a:stretch/>
        </p:blipFill>
        <p:spPr bwMode="auto">
          <a:xfrm>
            <a:off x="1242407" y="4343400"/>
            <a:ext cx="1119724" cy="7706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776203" y="3418122"/>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noProof="0" dirty="0" smtClean="0">
              <a:ln>
                <a:noFill/>
              </a:ln>
              <a:solidFill>
                <a:srgbClr val="000000"/>
              </a:solidFill>
              <a:effectLst/>
              <a:uLnTx/>
              <a:uFillTx/>
              <a:latin typeface="Arial"/>
              <a:ea typeface="+mn-ea"/>
              <a:cs typeface="+mn-cs"/>
            </a:endParaRPr>
          </a:p>
        </p:txBody>
      </p:sp>
      <p:sp>
        <p:nvSpPr>
          <p:cNvPr id="13" name="Rectangle 12"/>
          <p:cNvSpPr/>
          <p:nvPr/>
        </p:nvSpPr>
        <p:spPr>
          <a:xfrm>
            <a:off x="4692087" y="2514595"/>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(DSS)</a:t>
            </a:r>
            <a:endParaRPr kumimoji="0" lang="en-US" sz="1100" b="1" i="0" u="none" strike="noStrike" kern="0" cap="none" spc="0" normalizeH="0" noProof="0" dirty="0" smtClean="0">
              <a:ln>
                <a:noFill/>
              </a:ln>
              <a:solidFill>
                <a:srgbClr val="121C64"/>
              </a:solidFill>
              <a:effectLst/>
              <a:uLnTx/>
              <a:uFillTx/>
              <a:latin typeface="Arial"/>
              <a:cs typeface="+mn-cs"/>
            </a:endParaRPr>
          </a:p>
        </p:txBody>
      </p:sp>
      <p:sp>
        <p:nvSpPr>
          <p:cNvPr id="14" name="Rectangle 13"/>
          <p:cNvSpPr/>
          <p:nvPr/>
        </p:nvSpPr>
        <p:spPr>
          <a:xfrm>
            <a:off x="6607971" y="1621953"/>
            <a:ext cx="1883226" cy="859984"/>
          </a:xfrm>
          <a:prstGeom prst="rect">
            <a:avLst/>
          </a:prstGeom>
          <a:solidFill>
            <a:srgbClr val="FFFFFF"/>
          </a:solidFill>
          <a:ln w="9525" cap="flat" cmpd="sng" algn="ctr">
            <a:solidFill>
              <a:srgbClr val="00005A"/>
            </a:solidFill>
            <a:prstDash val="solid"/>
          </a:ln>
          <a:effectLst/>
        </p:spPr>
        <p:txBody>
          <a:bodyPr anchor="ctr" anchorCtr="0"/>
          <a:lstStyle/>
          <a:p>
            <a:pPr marL="3175" marR="0" lvl="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noProof="0" dirty="0" smtClean="0">
              <a:ln>
                <a:noFill/>
              </a:ln>
              <a:solidFill>
                <a:srgbClr val="121C64"/>
              </a:solidFill>
              <a:effectLst/>
              <a:uLnTx/>
              <a:uFillTx/>
              <a:latin typeface="Arial"/>
              <a:cs typeface="+mn-cs"/>
            </a:endParaRPr>
          </a:p>
          <a:p>
            <a:pPr marL="3175" marR="0" lvl="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noProof="0" dirty="0" smtClean="0">
                <a:ln>
                  <a:noFill/>
                </a:ln>
                <a:solidFill>
                  <a:srgbClr val="121C64"/>
                </a:solidFill>
                <a:effectLst/>
                <a:uLnTx/>
                <a:uFillTx/>
                <a:latin typeface="Arial"/>
                <a:cs typeface="+mn-cs"/>
              </a:rPr>
              <a:t>Integrated Eligibility</a:t>
            </a:r>
          </a:p>
          <a:p>
            <a:pPr marL="3175" marR="0" lvl="0" algn="ctr" defTabSz="914400" eaLnBrk="1" fontAlgn="auto" latinLnBrk="0" hangingPunct="1">
              <a:lnSpc>
                <a:spcPct val="100000"/>
              </a:lnSpc>
              <a:spcBef>
                <a:spcPts val="0"/>
              </a:spcBef>
              <a:spcAft>
                <a:spcPts val="0"/>
              </a:spcAft>
              <a:buClrTx/>
              <a:buSzTx/>
              <a:buFontTx/>
              <a:buNone/>
              <a:tabLst/>
              <a:defRPr/>
            </a:pPr>
            <a:r>
              <a:rPr lang="en-US" sz="1100" b="1" kern="0" dirty="0" smtClean="0">
                <a:solidFill>
                  <a:srgbClr val="121C64"/>
                </a:solidFill>
                <a:latin typeface="Arial"/>
                <a:cs typeface="+mn-cs"/>
              </a:rPr>
              <a:t>(Cross-Agency)</a:t>
            </a:r>
            <a:endParaRPr kumimoji="0" lang="en-US" sz="1100" b="1" i="0" u="none" strike="noStrike" kern="0" cap="none" spc="0" normalizeH="0" noProof="0" dirty="0" smtClean="0">
              <a:ln>
                <a:noFill/>
              </a:ln>
              <a:solidFill>
                <a:srgbClr val="121C64"/>
              </a:solidFill>
              <a:effectLst/>
              <a:uLnTx/>
              <a:uFillTx/>
              <a:latin typeface="Arial"/>
              <a:cs typeface="+mn-cs"/>
            </a:endParaRPr>
          </a:p>
        </p:txBody>
      </p:sp>
      <p:pic>
        <p:nvPicPr>
          <p:cNvPr id="15" name="Picture 2" descr="C:\Users\jschneidman\Desktop\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2200" y="3657599"/>
            <a:ext cx="1761141" cy="3982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auto">
          <a:xfrm>
            <a:off x="860656" y="339018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channels for DSS clients to get information.</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technology tools for DSS workers.</a:t>
            </a:r>
          </a:p>
        </p:txBody>
      </p:sp>
      <p:sp>
        <p:nvSpPr>
          <p:cNvPr id="18" name="TextBox 17"/>
          <p:cNvSpPr txBox="1"/>
          <p:nvPr/>
        </p:nvSpPr>
        <p:spPr bwMode="auto">
          <a:xfrm>
            <a:off x="2776203" y="2502266"/>
            <a:ext cx="1883226" cy="909692"/>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population of clients who purchase/receive medical insurance.</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New quasi-public agency.</a:t>
            </a:r>
          </a:p>
        </p:txBody>
      </p:sp>
      <p:sp>
        <p:nvSpPr>
          <p:cNvPr id="19" name="TextBox 18"/>
          <p:cNvSpPr txBox="1"/>
          <p:nvPr/>
        </p:nvSpPr>
        <p:spPr bwMode="auto">
          <a:xfrm>
            <a:off x="4692087" y="1785263"/>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Increased automation to improve service delivery to all DSS clients.</a:t>
            </a:r>
          </a:p>
        </p:txBody>
      </p:sp>
      <p:sp>
        <p:nvSpPr>
          <p:cNvPr id="20" name="TextBox 19"/>
          <p:cNvSpPr txBox="1"/>
          <p:nvPr/>
        </p:nvSpPr>
        <p:spPr bwMode="auto">
          <a:xfrm>
            <a:off x="6607971" y="892642"/>
            <a:ext cx="1883226" cy="718445"/>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000" b="1" dirty="0" smtClean="0">
                <a:solidFill>
                  <a:srgbClr val="000000"/>
                </a:solidFill>
              </a:rPr>
              <a:t>Reach &amp; Impact:</a:t>
            </a:r>
          </a:p>
          <a:p>
            <a:pPr marL="107950" indent="-107950" algn="l" rtl="0" fontAlgn="base">
              <a:lnSpc>
                <a:spcPct val="106000"/>
              </a:lnSpc>
              <a:spcBef>
                <a:spcPct val="40000"/>
              </a:spcBef>
              <a:spcAft>
                <a:spcPct val="0"/>
              </a:spcAft>
              <a:buClr>
                <a:srgbClr val="000000"/>
              </a:buClr>
              <a:buFont typeface="Wingdings 2" pitchFamily="18" charset="2"/>
              <a:buChar char="¡"/>
            </a:pPr>
            <a:r>
              <a:rPr lang="en-US" sz="900" dirty="0" smtClean="0">
                <a:solidFill>
                  <a:srgbClr val="000000"/>
                </a:solidFill>
              </a:rPr>
              <a:t>Enables cross-agency collaboration and the ability to serve the “whole client”.</a:t>
            </a:r>
          </a:p>
        </p:txBody>
      </p:sp>
      <p:sp>
        <p:nvSpPr>
          <p:cNvPr id="21" name="TextBox 20"/>
          <p:cNvSpPr txBox="1"/>
          <p:nvPr/>
        </p:nvSpPr>
        <p:spPr bwMode="auto">
          <a:xfrm>
            <a:off x="2809541" y="3435307"/>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1</a:t>
            </a:r>
            <a:endParaRPr lang="en-US" sz="1200" u="sng" dirty="0" smtClean="0">
              <a:solidFill>
                <a:srgbClr val="FF0000"/>
              </a:solidFill>
            </a:endParaRPr>
          </a:p>
        </p:txBody>
      </p:sp>
      <p:sp>
        <p:nvSpPr>
          <p:cNvPr id="22" name="TextBox 21"/>
          <p:cNvSpPr txBox="1"/>
          <p:nvPr/>
        </p:nvSpPr>
        <p:spPr bwMode="auto">
          <a:xfrm>
            <a:off x="4725085" y="253874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Tiers 2 and 3</a:t>
            </a:r>
            <a:endParaRPr lang="en-US" sz="1200" u="sng" dirty="0" smtClean="0">
              <a:solidFill>
                <a:srgbClr val="FF0000"/>
              </a:solidFill>
            </a:endParaRPr>
          </a:p>
        </p:txBody>
      </p:sp>
      <p:sp>
        <p:nvSpPr>
          <p:cNvPr id="23" name="TextBox 22"/>
          <p:cNvSpPr txBox="1"/>
          <p:nvPr/>
        </p:nvSpPr>
        <p:spPr bwMode="auto">
          <a:xfrm>
            <a:off x="6640969" y="1640602"/>
            <a:ext cx="1817229" cy="267549"/>
          </a:xfrm>
          <a:prstGeom prst="rect">
            <a:avLst/>
          </a:prstGeom>
        </p:spPr>
        <p:txBody>
          <a:bodyPr wrap="square" rtlCol="0">
            <a:noAutofit/>
          </a:bodyPr>
          <a:lstStyle/>
          <a:p>
            <a:pPr algn="ctr" rtl="0" fontAlgn="base">
              <a:lnSpc>
                <a:spcPct val="106000"/>
              </a:lnSpc>
              <a:spcBef>
                <a:spcPct val="40000"/>
              </a:spcBef>
              <a:spcAft>
                <a:spcPct val="0"/>
              </a:spcAft>
              <a:buClr>
                <a:srgbClr val="000000"/>
              </a:buClr>
            </a:pPr>
            <a:r>
              <a:rPr lang="en-US" sz="1200" b="1" u="sng" dirty="0" smtClean="0">
                <a:solidFill>
                  <a:srgbClr val="FF0000"/>
                </a:solidFill>
              </a:rPr>
              <a:t>Tier 4</a:t>
            </a:r>
            <a:endParaRPr lang="en-US" sz="1200" u="sng" dirty="0" smtClean="0">
              <a:solidFill>
                <a:srgbClr val="FF0000"/>
              </a:solidFill>
            </a:endParaRPr>
          </a:p>
        </p:txBody>
      </p:sp>
      <p:sp>
        <p:nvSpPr>
          <p:cNvPr id="24" name="Right Arrow 23"/>
          <p:cNvSpPr/>
          <p:nvPr/>
        </p:nvSpPr>
        <p:spPr bwMode="auto">
          <a:xfrm>
            <a:off x="531063" y="5181600"/>
            <a:ext cx="8117178" cy="424543"/>
          </a:xfrm>
          <a:prstGeom prst="rightArrow">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231775" marR="0" lvl="0" indent="-231775" algn="ctr" defTabSz="914400" rtl="0" eaLnBrk="1" fontAlgn="base" latinLnBrk="0" hangingPunct="1">
              <a:lnSpc>
                <a:spcPct val="106000"/>
              </a:lnSpc>
              <a:spcBef>
                <a:spcPct val="0"/>
              </a:spcBef>
              <a:spcAft>
                <a:spcPct val="0"/>
              </a:spcAft>
              <a:buClrTx/>
              <a:buSzTx/>
              <a:buFont typeface="Wingdings 2" pitchFamily="18" charset="2"/>
              <a:buNone/>
              <a:tabLst/>
              <a:defRPr/>
            </a:pPr>
            <a:r>
              <a:rPr kumimoji="0" lang="en-US" sz="1400" b="1" i="0" u="none" strike="noStrike" kern="0" cap="none" spc="0" normalizeH="0" baseline="0" noProof="0" dirty="0" smtClean="0">
                <a:ln>
                  <a:noFill/>
                </a:ln>
                <a:solidFill>
                  <a:srgbClr val="FFFFFF"/>
                </a:solidFill>
                <a:effectLst/>
                <a:uLnTx/>
                <a:uFillTx/>
                <a:latin typeface="Arial" charset="0"/>
              </a:rPr>
              <a:t>Time</a:t>
            </a:r>
          </a:p>
        </p:txBody>
      </p:sp>
      <p:cxnSp>
        <p:nvCxnSpPr>
          <p:cNvPr id="25" name="Elbow Connector 28"/>
          <p:cNvCxnSpPr>
            <a:stCxn id="10" idx="3"/>
            <a:endCxn id="12" idx="2"/>
          </p:cNvCxnSpPr>
          <p:nvPr/>
        </p:nvCxnSpPr>
        <p:spPr bwMode="auto">
          <a:xfrm flipV="1">
            <a:off x="2743882" y="4278106"/>
            <a:ext cx="973934"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6" name="Elbow Connector 29"/>
          <p:cNvCxnSpPr>
            <a:stCxn id="12" idx="3"/>
            <a:endCxn id="13" idx="2"/>
          </p:cNvCxnSpPr>
          <p:nvPr/>
        </p:nvCxnSpPr>
        <p:spPr bwMode="auto">
          <a:xfrm flipV="1">
            <a:off x="4659429" y="3374579"/>
            <a:ext cx="974271" cy="473535"/>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cxnSp>
        <p:nvCxnSpPr>
          <p:cNvPr id="27" name="Elbow Connector 32"/>
          <p:cNvCxnSpPr>
            <a:stCxn id="13" idx="3"/>
            <a:endCxn id="14" idx="2"/>
          </p:cNvCxnSpPr>
          <p:nvPr/>
        </p:nvCxnSpPr>
        <p:spPr bwMode="auto">
          <a:xfrm flipV="1">
            <a:off x="6575313" y="2481937"/>
            <a:ext cx="974271" cy="462650"/>
          </a:xfrm>
          <a:prstGeom prst="bentConnector2">
            <a:avLst/>
          </a:prstGeom>
          <a:solidFill>
            <a:schemeClr val="accent1"/>
          </a:solidFill>
          <a:ln w="9525" cap="flat" cmpd="sng" algn="ctr">
            <a:solidFill>
              <a:srgbClr val="121C64"/>
            </a:solidFill>
            <a:prstDash val="dash"/>
            <a:round/>
            <a:headEnd type="none" w="med" len="med"/>
            <a:tailEnd type="triangle" w="lg" len="med"/>
          </a:ln>
          <a:effectLst/>
        </p:spPr>
      </p:cxnSp>
      <p:sp>
        <p:nvSpPr>
          <p:cNvPr id="28" name="Title 1"/>
          <p:cNvSpPr>
            <a:spLocks noGrp="1"/>
          </p:cNvSpPr>
          <p:nvPr>
            <p:ph type="title"/>
          </p:nvPr>
        </p:nvSpPr>
        <p:spPr/>
        <p:txBody>
          <a:bodyPr>
            <a:normAutofit/>
          </a:bodyPr>
          <a:lstStyle/>
          <a:p>
            <a:r>
              <a:rPr lang="en-US" dirty="0" smtClean="0"/>
              <a:t>Achieving Incremental “Wins” for DSS and Connecticut</a:t>
            </a:r>
            <a:endParaRPr lang="en-US" dirty="0"/>
          </a:p>
        </p:txBody>
      </p:sp>
      <p:sp>
        <p:nvSpPr>
          <p:cNvPr id="30" name="Rectangle 29"/>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P_218"/>
          <p:cNvSpPr>
            <a:spLocks noChangeArrowheads="1"/>
          </p:cNvSpPr>
          <p:nvPr/>
        </p:nvSpPr>
        <p:spPr bwMode="auto">
          <a:xfrm>
            <a:off x="909638" y="5791200"/>
            <a:ext cx="7340600" cy="79789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2000" b="1" dirty="0" smtClean="0"/>
              <a:t>These projects build on each successful milestone to increase reach and impact.</a:t>
            </a:r>
            <a:endParaRPr lang="en-US"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itle 5"/>
          <p:cNvSpPr>
            <a:spLocks noGrp="1"/>
          </p:cNvSpPr>
          <p:nvPr>
            <p:ph type="title"/>
          </p:nvPr>
        </p:nvSpPr>
        <p:spPr/>
        <p:txBody>
          <a:bodyPr/>
          <a:lstStyle/>
          <a:p>
            <a:r>
              <a:rPr lang="en-US" dirty="0" smtClean="0"/>
              <a:t>Objectives - ConneCT</a:t>
            </a:r>
            <a:endParaRPr lang="en-US" dirty="0"/>
          </a:p>
        </p:txBody>
      </p:sp>
      <p:sp>
        <p:nvSpPr>
          <p:cNvPr id="8" name="SHP_217"/>
          <p:cNvSpPr txBox="1">
            <a:spLocks noChangeArrowheads="1"/>
          </p:cNvSpPr>
          <p:nvPr/>
        </p:nvSpPr>
        <p:spPr bwMode="auto">
          <a:xfrm>
            <a:off x="381000" y="1143000"/>
            <a:ext cx="8339138" cy="4147443"/>
          </a:xfrm>
          <a:prstGeom prst="rect">
            <a:avLst/>
          </a:prstGeom>
        </p:spPr>
        <p:txBody>
          <a:bodyPr vert="horz" lIns="91440" tIns="45720" rIns="91440" bIns="45720" rtlCol="0" anchor="ctr">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Improve Client Access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Anywhere/anytime access via web services.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Achieve Better Quality Outcomes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Makes processes faster and more efficient by reducing “back and forth” and generation of paper.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Enhance Customer Service</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Empowers workers with tools to help clients.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Increases the number of workers who can help a client.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Reduce Costs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Reduces the need for paper (and associated storage costs).</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More efficient retrieval of documents.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Provide a Technological Framework for the Future</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Integrated technologies support the business and allow for expansion.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SHP_218"/>
          <p:cNvSpPr>
            <a:spLocks noChangeArrowheads="1"/>
          </p:cNvSpPr>
          <p:nvPr/>
        </p:nvSpPr>
        <p:spPr bwMode="auto">
          <a:xfrm>
            <a:off x="762000" y="5486400"/>
            <a:ext cx="7340600" cy="79789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2000" b="1" dirty="0" smtClean="0"/>
              <a:t>Through ConneCT we are using technology to generate positive business impact.</a:t>
            </a:r>
            <a:endParaRPr lang="en-US" sz="2000" b="1" dirty="0"/>
          </a:p>
        </p:txBody>
      </p:sp>
      <p:sp>
        <p:nvSpPr>
          <p:cNvPr id="11" name="Rectangle 10"/>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Title 5"/>
          <p:cNvSpPr>
            <a:spLocks noGrp="1"/>
          </p:cNvSpPr>
          <p:nvPr>
            <p:ph type="title"/>
          </p:nvPr>
        </p:nvSpPr>
        <p:spPr/>
        <p:txBody>
          <a:bodyPr/>
          <a:lstStyle/>
          <a:p>
            <a:r>
              <a:rPr lang="en-US" dirty="0" smtClean="0"/>
              <a:t>Building a Technological Framework for Future - ConneCT</a:t>
            </a:r>
            <a:endParaRPr lang="en-US" dirty="0"/>
          </a:p>
        </p:txBody>
      </p:sp>
      <p:graphicFrame>
        <p:nvGraphicFramePr>
          <p:cNvPr id="7" name="Group 29"/>
          <p:cNvGraphicFramePr>
            <a:graphicFrameLocks/>
          </p:cNvGraphicFramePr>
          <p:nvPr>
            <p:extLst>
              <p:ext uri="{D42A27DB-BD31-4B8C-83A1-F6EECF244321}">
                <p14:modId xmlns:p14="http://schemas.microsoft.com/office/powerpoint/2010/main" val="1462110707"/>
              </p:ext>
            </p:extLst>
          </p:nvPr>
        </p:nvGraphicFramePr>
        <p:xfrm>
          <a:off x="304800" y="1066800"/>
          <a:ext cx="8337550" cy="4407833"/>
        </p:xfrm>
        <a:graphic>
          <a:graphicData uri="http://schemas.openxmlformats.org/drawingml/2006/table">
            <a:tbl>
              <a:tblPr/>
              <a:tblGrid>
                <a:gridCol w="588962"/>
                <a:gridCol w="3874294"/>
                <a:gridCol w="3874294"/>
              </a:tblGrid>
              <a:tr h="368545">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T="73145" marB="73145" anchor="ctr" anchorCtr="1"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Technical Milestone</a:t>
                      </a:r>
                    </a:p>
                  </a:txBody>
                  <a:tcPr marT="73145" marB="73145"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Benefit to DSS and Connecticut</a:t>
                      </a:r>
                    </a:p>
                  </a:txBody>
                  <a:tcPr marT="73145" marB="73145" anchor="ctr" anchorCtr="1"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r>
              <a:tr h="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Built and deployed new server infrastructure at BEST Data Center.</a:t>
                      </a:r>
                    </a:p>
                  </a:txBody>
                  <a:tcPr marT="73145" marB="73145"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Allows to BEST to host a modern web-based system for DSS.</a:t>
                      </a:r>
                    </a:p>
                  </a:txBody>
                  <a:tcPr marT="73145" marB="73145" horzOverflow="overflow">
                    <a:lnL>
                      <a:noFill/>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96309">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Installed new telephone system at BEST and at three DSS offices.</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Single, centralized telephony platform enables a state-wide workforce and provides redundancy.</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1639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Installed new optical fiber network. </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Enables high-speed connectivity between the BEST data center and DSS benefit center offices to support voice and data.</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83711">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Installed 700 new telephone lines at the BEST Data Center.</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Allows DSS customers to reach DSS via a central location and access telephony services.</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1639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Deployed new web-based software platform.</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modern, web-based systems for DSS clients and DSS workers to use.</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61639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sym typeface="Wingdings"/>
                        </a:rPr>
                        <a:t></a:t>
                      </a:r>
                      <a:endParaRPr kumimoji="0" lang="en-US" sz="2800" b="0" i="0" u="none" strike="noStrike" cap="none" normalizeH="0" baseline="0" dirty="0" smtClean="0">
                        <a:ln>
                          <a:noFill/>
                        </a:ln>
                        <a:solidFill>
                          <a:schemeClr val="tx1"/>
                        </a:solidFill>
                        <a:effectLst/>
                        <a:latin typeface="Arial" charset="0"/>
                      </a:endParaRP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Installed leading COTS products including Rules Engine and Document Generation Software</a:t>
                      </a:r>
                    </a:p>
                  </a:txBody>
                  <a:tcPr marT="73145" marB="73145"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modern, web-based systems for DSS clients and DSS workers to use.</a:t>
                      </a:r>
                    </a:p>
                  </a:txBody>
                  <a:tcPr marT="73145" marB="73145"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3429000" y="6400800"/>
            <a:ext cx="2133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P_218"/>
          <p:cNvSpPr>
            <a:spLocks noChangeArrowheads="1"/>
          </p:cNvSpPr>
          <p:nvPr/>
        </p:nvSpPr>
        <p:spPr bwMode="auto">
          <a:xfrm>
            <a:off x="976086" y="5715000"/>
            <a:ext cx="7340600" cy="395283"/>
          </a:xfrm>
          <a:prstGeom prst="rect">
            <a:avLst/>
          </a:prstGeom>
          <a:noFill/>
          <a:ln w="28575" algn="ctr">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lIns="108000" tIns="72000" rIns="108000" bIns="72000" anchor="b" anchorCtr="1">
            <a:spAutoFit/>
          </a:bodyPr>
          <a:lstStyle/>
          <a:p>
            <a:pPr algn="ctr">
              <a:lnSpc>
                <a:spcPct val="106000"/>
              </a:lnSpc>
            </a:pPr>
            <a:r>
              <a:rPr lang="en-US" sz="1600" b="1" dirty="0" smtClean="0"/>
              <a:t>Extensible technical products support DSS now and in the future.</a:t>
            </a:r>
            <a:endParaRPr 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Title 5"/>
          <p:cNvSpPr>
            <a:spLocks noGrp="1"/>
          </p:cNvSpPr>
          <p:nvPr>
            <p:ph type="title"/>
          </p:nvPr>
        </p:nvSpPr>
        <p:spPr/>
        <p:txBody>
          <a:bodyPr/>
          <a:lstStyle/>
          <a:p>
            <a:r>
              <a:rPr lang="en-US" dirty="0" smtClean="0"/>
              <a:t>Release Update and Timelines- ConneCT</a:t>
            </a:r>
            <a:endParaRPr lang="en-US" dirty="0"/>
          </a:p>
        </p:txBody>
      </p:sp>
      <p:graphicFrame>
        <p:nvGraphicFramePr>
          <p:cNvPr id="7" name="Group 29"/>
          <p:cNvGraphicFramePr>
            <a:graphicFrameLocks/>
          </p:cNvGraphicFramePr>
          <p:nvPr>
            <p:extLst>
              <p:ext uri="{D42A27DB-BD31-4B8C-83A1-F6EECF244321}">
                <p14:modId xmlns:p14="http://schemas.microsoft.com/office/powerpoint/2010/main" val="2895499057"/>
              </p:ext>
            </p:extLst>
          </p:nvPr>
        </p:nvGraphicFramePr>
        <p:xfrm>
          <a:off x="662903" y="916079"/>
          <a:ext cx="8023898" cy="5477748"/>
        </p:xfrm>
        <a:graphic>
          <a:graphicData uri="http://schemas.openxmlformats.org/drawingml/2006/table">
            <a:tbl>
              <a:tblPr/>
              <a:tblGrid>
                <a:gridCol w="1694307"/>
                <a:gridCol w="3374964"/>
                <a:gridCol w="2954627"/>
              </a:tblGrid>
              <a:tr h="355166">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endParaRPr kumimoji="0" lang="en-US" sz="1200" b="1" i="0" u="none" strike="noStrike" cap="none" normalizeH="0" baseline="0" dirty="0" smtClean="0">
                        <a:ln>
                          <a:noFill/>
                        </a:ln>
                        <a:solidFill>
                          <a:schemeClr val="tx1"/>
                        </a:solidFill>
                        <a:effectLst/>
                        <a:latin typeface="Arial" charset="0"/>
                      </a:endParaRPr>
                    </a:p>
                  </a:txBody>
                  <a:tcPr marT="73145" marB="73145" anchor="ctr" anchorCtr="1"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Functional Overview</a:t>
                      </a:r>
                    </a:p>
                  </a:txBody>
                  <a:tcPr marT="73145" marB="73145"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bg1"/>
                          </a:solidFill>
                          <a:effectLst/>
                          <a:latin typeface="Arial" charset="0"/>
                        </a:rPr>
                        <a:t>Status / Target Date</a:t>
                      </a:r>
                    </a:p>
                  </a:txBody>
                  <a:tcPr marT="73145" marB="73145" anchor="ctr" anchorCtr="1"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4066B2"/>
                    </a:solid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Client Accounts</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secure, anytime access to generic and case-specific information to clients via the Internet.</a:t>
                      </a:r>
                    </a:p>
                  </a:txBody>
                  <a:tcPr marT="73145" marB="73145" anchor="ctr" horzOverflow="overflow">
                    <a:lnL w="571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Currently Live </a:t>
                      </a:r>
                      <a:r>
                        <a:rPr kumimoji="0" lang="en-US" sz="1200" b="0" i="0" u="none" strike="noStrike" cap="none" normalizeH="0" baseline="0" dirty="0" smtClean="0">
                          <a:ln>
                            <a:noFill/>
                          </a:ln>
                          <a:solidFill>
                            <a:schemeClr val="tx1"/>
                          </a:solidFill>
                          <a:effectLst/>
                          <a:latin typeface="Arial" charset="0"/>
                        </a:rPr>
                        <a:t>(http://connect.ct.gov)</a:t>
                      </a:r>
                    </a:p>
                  </a:txBody>
                  <a:tcPr marT="73145" marB="73145" anchor="ctr" horzOverflow="overflow">
                    <a:lnL>
                      <a:noFill/>
                    </a:lnL>
                    <a:lnR>
                      <a:noFill/>
                    </a:lnR>
                    <a:lnT w="9525" cap="flat" cmpd="sng" algn="ctr">
                      <a:solidFill>
                        <a:schemeClr val="bg1"/>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Pre-Screening</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Allows clients to independently check for potential eligibility online without having to visit or call DSS.</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Currently Live </a:t>
                      </a:r>
                      <a:r>
                        <a:rPr kumimoji="0" lang="en-US" sz="1200" b="0" i="0" u="none" strike="noStrike" cap="none" normalizeH="0" baseline="0" dirty="0" smtClean="0">
                          <a:ln>
                            <a:noFill/>
                          </a:ln>
                          <a:solidFill>
                            <a:schemeClr val="tx1"/>
                          </a:solidFill>
                          <a:effectLst/>
                          <a:latin typeface="Arial" charset="0"/>
                        </a:rPr>
                        <a:t>(http://connect.ct.gov)</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Interactive Voice Response (IVR)</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secure, anytime access to generic and case-specific information to clients by phone.</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Currently Live </a:t>
                      </a:r>
                      <a:endParaRPr kumimoji="0" lang="en-US" sz="1200" b="0" i="0" u="none" strike="noStrike" cap="none" normalizeH="0" baseline="0" dirty="0" smtClean="0">
                        <a:ln>
                          <a:noFill/>
                        </a:ln>
                        <a:solidFill>
                          <a:schemeClr val="tx1"/>
                        </a:solidFill>
                        <a:effectLst/>
                        <a:latin typeface="Arial" charset="0"/>
                      </a:endParaRP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55260">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Document Management and Workflow</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Reduces the need for paper-based processing and provides centralized access to documents and visibility into document status.</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1" i="0" u="none" strike="noStrike" cap="none" normalizeH="0" baseline="0" dirty="0" smtClean="0">
                          <a:ln>
                            <a:noFill/>
                          </a:ln>
                          <a:solidFill>
                            <a:schemeClr val="tx1"/>
                          </a:solidFill>
                          <a:effectLst/>
                          <a:latin typeface="Arial" charset="0"/>
                        </a:rPr>
                        <a:t>Currently Live </a:t>
                      </a:r>
                      <a:endParaRPr kumimoji="0" lang="en-US" sz="1200" b="0" i="0" u="none" strike="noStrike" cap="none" normalizeH="0" baseline="0" dirty="0" smtClean="0">
                        <a:ln>
                          <a:noFill/>
                        </a:ln>
                        <a:solidFill>
                          <a:schemeClr val="tx1"/>
                        </a:solidFill>
                        <a:effectLst/>
                        <a:latin typeface="Arial" charset="0"/>
                      </a:endParaRP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Benefit Center</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Provides a centralized, consistent  enterprise system for receiving and servicing incoming calls.</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Currently Live </a:t>
                      </a:r>
                      <a:endParaRPr kumimoji="0" lang="en-US" sz="1200" b="0" i="0" u="none" strike="noStrike" cap="none" normalizeH="0" baseline="0" dirty="0" smtClean="0">
                        <a:ln>
                          <a:noFill/>
                        </a:ln>
                        <a:solidFill>
                          <a:schemeClr val="tx1"/>
                        </a:solidFill>
                        <a:effectLst/>
                        <a:latin typeface="Arial" charset="0"/>
                      </a:endParaRP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0836">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Online Application</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Allows clients to apply online and provides a dynamic verification checklist to clearly explain what verification is required.</a:t>
                      </a: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September 2013 (beta)</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r>
              <a:tr h="724829">
                <a:tc>
                  <a:txBody>
                    <a:bodyPr/>
                    <a:lstStyle/>
                    <a:p>
                      <a:pPr marL="0" marR="0" lvl="0" indent="0" algn="r" defTabSz="914400" rtl="0" eaLnBrk="1" fontAlgn="base" latinLnBrk="0" hangingPunct="1">
                        <a:lnSpc>
                          <a:spcPct val="106000"/>
                        </a:lnSpc>
                        <a:spcBef>
                          <a:spcPct val="40000"/>
                        </a:spcBef>
                        <a:spcAft>
                          <a:spcPct val="0"/>
                        </a:spcAft>
                        <a:buClr>
                          <a:schemeClr val="tx1"/>
                        </a:buClr>
                        <a:buSzPct val="80000"/>
                        <a:buFont typeface="Wingdings" pitchFamily="2" charset="2"/>
                        <a:buNone/>
                        <a:tabLst/>
                      </a:pPr>
                      <a:r>
                        <a:rPr kumimoji="0" lang="en-US" sz="1200" b="1" i="0" u="none" strike="noStrike" cap="none" normalizeH="0" baseline="0" dirty="0" smtClean="0">
                          <a:ln>
                            <a:noFill/>
                          </a:ln>
                          <a:solidFill>
                            <a:schemeClr val="tx1"/>
                          </a:solidFill>
                          <a:effectLst/>
                          <a:latin typeface="Arial" charset="0"/>
                        </a:rPr>
                        <a:t>Change Reporting and Online Redeterminations </a:t>
                      </a:r>
                    </a:p>
                  </a:txBody>
                  <a:tcPr marT="73145" marB="73145" anchor="ctr" horzOverflow="overflow">
                    <a:lnL>
                      <a:noFill/>
                    </a:lnL>
                    <a:lnR w="5715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defRPr/>
                      </a:pPr>
                      <a:r>
                        <a:rPr lang="en-US" sz="1200" dirty="0" smtClean="0">
                          <a:solidFill>
                            <a:schemeClr val="tx1"/>
                          </a:solidFill>
                        </a:rPr>
                        <a:t>Allows clients to report changes and</a:t>
                      </a:r>
                      <a:r>
                        <a:rPr lang="en-US" sz="1200" baseline="0" dirty="0" smtClean="0">
                          <a:solidFill>
                            <a:schemeClr val="tx1"/>
                          </a:solidFill>
                        </a:rPr>
                        <a:t> conduct redeterminations online.</a:t>
                      </a:r>
                      <a:endParaRPr kumimoji="0" lang="en-US" sz="1200" b="0" i="0" u="none" strike="noStrike" cap="none" normalizeH="0" baseline="0" dirty="0" smtClean="0">
                        <a:ln>
                          <a:noFill/>
                        </a:ln>
                        <a:solidFill>
                          <a:schemeClr val="tx1"/>
                        </a:solidFill>
                        <a:effectLst/>
                        <a:latin typeface="Arial" charset="0"/>
                      </a:endParaRPr>
                    </a:p>
                  </a:txBody>
                  <a:tcPr marT="73145" marB="73145" anchor="ctr" horzOverflow="overflow">
                    <a:lnL w="57150" cap="flat" cmpd="sng" algn="ctr">
                      <a:solidFill>
                        <a:schemeClr val="bg1"/>
                      </a:solidFill>
                      <a:prstDash val="solid"/>
                      <a:round/>
                      <a:headEnd type="none" w="med" len="med"/>
                      <a:tailEnd type="none" w="med" len="med"/>
                    </a:lnL>
                    <a:lnR>
                      <a:noFill/>
                    </a:lnR>
                    <a:lnT w="28575" cap="flat" cmpd="sng" algn="ctr">
                      <a:solidFill>
                        <a:srgbClr val="003399"/>
                      </a:solidFill>
                      <a:prstDash val="solid"/>
                      <a:round/>
                      <a:headEnd type="none" w="med" len="med"/>
                      <a:tailEnd type="none" w="med" len="med"/>
                    </a:lnT>
                    <a:lnB>
                      <a:noFill/>
                    </a:lnB>
                    <a:lnTlToBr>
                      <a:noFill/>
                    </a:lnTlToBr>
                    <a:lnBlToTr>
                      <a:noFill/>
                    </a:lnBlToTr>
                    <a:noFill/>
                  </a:tcPr>
                </a:tc>
                <a:tc>
                  <a:txBody>
                    <a:bodyPr/>
                    <a:lstStyle/>
                    <a:p>
                      <a:pPr marL="1587" marR="0" lvl="1" indent="0" algn="l" defTabSz="914400" rtl="0" eaLnBrk="1" fontAlgn="base" latinLnBrk="0" hangingPunct="1">
                        <a:lnSpc>
                          <a:spcPct val="106000"/>
                        </a:lnSpc>
                        <a:spcBef>
                          <a:spcPct val="40000"/>
                        </a:spcBef>
                        <a:spcAft>
                          <a:spcPct val="0"/>
                        </a:spcAft>
                        <a:buClr>
                          <a:schemeClr val="tx1"/>
                        </a:buClr>
                        <a:buSzTx/>
                        <a:buFont typeface="Wingdings 2" pitchFamily="18" charset="2"/>
                        <a:buNone/>
                        <a:tabLst/>
                      </a:pPr>
                      <a:r>
                        <a:rPr kumimoji="0" lang="en-US" sz="1200" b="0" i="0" u="none" strike="noStrike" cap="none" normalizeH="0" baseline="0" dirty="0" smtClean="0">
                          <a:ln>
                            <a:noFill/>
                          </a:ln>
                          <a:solidFill>
                            <a:schemeClr val="tx1"/>
                          </a:solidFill>
                          <a:effectLst/>
                          <a:latin typeface="Arial" charset="0"/>
                        </a:rPr>
                        <a:t>October 2013</a:t>
                      </a:r>
                    </a:p>
                  </a:txBody>
                  <a:tcPr marT="73145" marB="73145" anchor="ctr" horzOverflow="overflow">
                    <a:lnL>
                      <a:noFill/>
                    </a:lnL>
                    <a:lnR>
                      <a:noFill/>
                    </a:lnR>
                    <a:lnT w="28575" cap="flat" cmpd="sng" algn="ctr">
                      <a:solidFill>
                        <a:srgbClr val="003399"/>
                      </a:solidFill>
                      <a:prstDash val="solid"/>
                      <a:round/>
                      <a:headEnd type="none" w="med" len="med"/>
                      <a:tailEnd type="none" w="med" len="med"/>
                    </a:lnT>
                    <a:lnB>
                      <a:noFill/>
                    </a:lnB>
                    <a:lnTlToBr>
                      <a:noFill/>
                    </a:lnTlToBr>
                    <a:lnBlToTr>
                      <a:noFill/>
                    </a:lnBlToTr>
                    <a:noFill/>
                  </a:tcPr>
                </a:tc>
              </a:tr>
            </a:tbl>
          </a:graphicData>
        </a:graphic>
      </p:graphicFrame>
      <p:pic>
        <p:nvPicPr>
          <p:cNvPr id="8" name="Picture 7" descr="Q:\Graphics Library\Icons\IVR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67" y="2819400"/>
            <a:ext cx="494582" cy="43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Q:\Graphics Library\Icons\Man at computer with headset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667" y="4267200"/>
            <a:ext cx="740437" cy="64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Q:\Graphics Library\Icons\identity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67" y="1981200"/>
            <a:ext cx="606181" cy="6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Q:\Graphics Library\Icons\Man using computer_1.png"/>
          <p:cNvPicPr>
            <a:picLocks noChangeAspect="1" noChangeArrowheads="1"/>
          </p:cNvPicPr>
          <p:nvPr/>
        </p:nvPicPr>
        <p:blipFill>
          <a:blip r:embed="rId5" cstate="print">
            <a:extLst>
              <a:ext uri="{28A0092B-C50C-407E-A947-70E740481C1C}">
                <a14:useLocalDpi xmlns:a14="http://schemas.microsoft.com/office/drawing/2010/main" val="0"/>
              </a:ext>
            </a:extLst>
          </a:blip>
          <a:srcRect l="4874"/>
          <a:stretch>
            <a:fillRect/>
          </a:stretch>
        </p:blipFill>
        <p:spPr bwMode="auto">
          <a:xfrm>
            <a:off x="272667" y="1219200"/>
            <a:ext cx="589908" cy="59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Q:\Graphics Library\Icons\Outgoing info_1.png"/>
          <p:cNvPicPr>
            <a:picLocks noChangeAspect="1" noChangeArrowheads="1"/>
          </p:cNvPicPr>
          <p:nvPr/>
        </p:nvPicPr>
        <p:blipFill>
          <a:blip r:embed="rId6" cstate="print">
            <a:extLst>
              <a:ext uri="{28A0092B-C50C-407E-A947-70E740481C1C}">
                <a14:useLocalDpi xmlns:a14="http://schemas.microsoft.com/office/drawing/2010/main" val="0"/>
              </a:ext>
            </a:extLst>
          </a:blip>
          <a:srcRect l="19231"/>
          <a:stretch>
            <a:fillRect/>
          </a:stretch>
        </p:blipFill>
        <p:spPr bwMode="auto">
          <a:xfrm>
            <a:off x="272667" y="5029200"/>
            <a:ext cx="573635" cy="56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Q:\Graphics Library\Icons\Exchange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035" y="3505200"/>
            <a:ext cx="867006" cy="62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8" descr="document imaging.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2667" y="5715000"/>
            <a:ext cx="576542" cy="58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dirty="0"/>
          </a:p>
        </p:txBody>
      </p:sp>
      <p:sp>
        <p:nvSpPr>
          <p:cNvPr id="4" name="Title 3"/>
          <p:cNvSpPr>
            <a:spLocks noGrp="1"/>
          </p:cNvSpPr>
          <p:nvPr>
            <p:ph type="title"/>
          </p:nvPr>
        </p:nvSpPr>
        <p:spPr/>
        <p:txBody>
          <a:bodyPr/>
          <a:lstStyle/>
          <a:p>
            <a:r>
              <a:rPr lang="en-US" dirty="0" smtClean="0"/>
              <a:t>ConneCT Telephony – Benefit Center Model</a:t>
            </a:r>
            <a:endParaRPr lang="en-US" dirty="0"/>
          </a:p>
        </p:txBody>
      </p:sp>
      <p:grpSp>
        <p:nvGrpSpPr>
          <p:cNvPr id="5" name="Group 131"/>
          <p:cNvGrpSpPr>
            <a:grpSpLocks/>
          </p:cNvGrpSpPr>
          <p:nvPr/>
        </p:nvGrpSpPr>
        <p:grpSpPr bwMode="auto">
          <a:xfrm>
            <a:off x="3247386" y="1277910"/>
            <a:ext cx="2432803" cy="1612276"/>
            <a:chOff x="529644" y="938908"/>
            <a:chExt cx="2676690" cy="1827970"/>
          </a:xfrm>
        </p:grpSpPr>
        <p:sp>
          <p:nvSpPr>
            <p:cNvPr id="6" name="Rectangle 132"/>
            <p:cNvSpPr>
              <a:spLocks noChangeArrowheads="1"/>
            </p:cNvSpPr>
            <p:nvPr/>
          </p:nvSpPr>
          <p:spPr bwMode="auto">
            <a:xfrm>
              <a:off x="1140028" y="1182424"/>
              <a:ext cx="2066306" cy="1547563"/>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pic>
          <p:nvPicPr>
            <p:cNvPr id="7" name="Picture 7" descr="Q:\Graphics Library\Icons\Man at computer with headset_1.png"/>
            <p:cNvPicPr>
              <a:picLocks noChangeAspect="1" noChangeArrowheads="1"/>
            </p:cNvPicPr>
            <p:nvPr/>
          </p:nvPicPr>
          <p:blipFill>
            <a:blip r:embed="rId2"/>
            <a:srcRect/>
            <a:stretch>
              <a:fillRect/>
            </a:stretch>
          </p:blipFill>
          <p:spPr bwMode="auto">
            <a:xfrm>
              <a:off x="1419951" y="1897459"/>
              <a:ext cx="577850" cy="504825"/>
            </a:xfrm>
            <a:prstGeom prst="rect">
              <a:avLst/>
            </a:prstGeom>
            <a:noFill/>
            <a:ln w="9525">
              <a:noFill/>
              <a:miter lim="800000"/>
              <a:headEnd/>
              <a:tailEnd/>
            </a:ln>
          </p:spPr>
        </p:pic>
        <p:pic>
          <p:nvPicPr>
            <p:cNvPr id="8" name="Picture 82" descr="Woman typing at computer_1.png"/>
            <p:cNvPicPr>
              <a:picLocks noChangeAspect="1"/>
            </p:cNvPicPr>
            <p:nvPr/>
          </p:nvPicPr>
          <p:blipFill>
            <a:blip r:embed="rId3"/>
            <a:srcRect/>
            <a:stretch>
              <a:fillRect/>
            </a:stretch>
          </p:blipFill>
          <p:spPr bwMode="auto">
            <a:xfrm>
              <a:off x="2405217" y="1898368"/>
              <a:ext cx="589721" cy="526756"/>
            </a:xfrm>
            <a:prstGeom prst="rect">
              <a:avLst/>
            </a:prstGeom>
            <a:noFill/>
            <a:ln w="9525">
              <a:noFill/>
              <a:miter lim="800000"/>
              <a:headEnd/>
              <a:tailEnd/>
            </a:ln>
          </p:spPr>
        </p:pic>
        <p:pic>
          <p:nvPicPr>
            <p:cNvPr id="9" name="Picture 135" descr="Client walk-in with documents_1.png"/>
            <p:cNvPicPr>
              <a:picLocks noChangeAspect="1"/>
            </p:cNvPicPr>
            <p:nvPr/>
          </p:nvPicPr>
          <p:blipFill>
            <a:blip r:embed="rId4"/>
            <a:srcRect/>
            <a:stretch>
              <a:fillRect/>
            </a:stretch>
          </p:blipFill>
          <p:spPr bwMode="auto">
            <a:xfrm>
              <a:off x="1862293" y="1220004"/>
              <a:ext cx="705416" cy="496530"/>
            </a:xfrm>
            <a:prstGeom prst="rect">
              <a:avLst/>
            </a:prstGeom>
            <a:noFill/>
            <a:ln w="9525">
              <a:noFill/>
              <a:miter lim="800000"/>
              <a:headEnd/>
              <a:tailEnd/>
            </a:ln>
          </p:spPr>
        </p:pic>
        <p:sp>
          <p:nvSpPr>
            <p:cNvPr id="10" name="TextBox 136"/>
            <p:cNvSpPr txBox="1">
              <a:spLocks noChangeArrowheads="1"/>
            </p:cNvSpPr>
            <p:nvPr/>
          </p:nvSpPr>
          <p:spPr bwMode="auto">
            <a:xfrm>
              <a:off x="1726515" y="1669810"/>
              <a:ext cx="929471" cy="252627"/>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Service Group</a:t>
              </a:r>
            </a:p>
          </p:txBody>
        </p:sp>
        <p:sp>
          <p:nvSpPr>
            <p:cNvPr id="11" name="TextBox 137"/>
            <p:cNvSpPr txBox="1">
              <a:spLocks noChangeArrowheads="1"/>
            </p:cNvSpPr>
            <p:nvPr/>
          </p:nvSpPr>
          <p:spPr bwMode="auto">
            <a:xfrm>
              <a:off x="1396393" y="2358265"/>
              <a:ext cx="590841" cy="400568"/>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Benefit </a:t>
              </a:r>
              <a:br>
                <a:rPr lang="en-US" sz="800">
                  <a:solidFill>
                    <a:srgbClr val="000000"/>
                  </a:solidFill>
                </a:rPr>
              </a:br>
              <a:r>
                <a:rPr lang="en-US" sz="800">
                  <a:solidFill>
                    <a:srgbClr val="000000"/>
                  </a:solidFill>
                </a:rPr>
                <a:t>Group</a:t>
              </a:r>
            </a:p>
          </p:txBody>
        </p:sp>
        <p:sp>
          <p:nvSpPr>
            <p:cNvPr id="12" name="TextBox 138"/>
            <p:cNvSpPr txBox="1">
              <a:spLocks noChangeArrowheads="1"/>
            </p:cNvSpPr>
            <p:nvPr/>
          </p:nvSpPr>
          <p:spPr bwMode="auto">
            <a:xfrm>
              <a:off x="2264385" y="2366310"/>
              <a:ext cx="765447" cy="400568"/>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Processing</a:t>
              </a:r>
              <a:br>
                <a:rPr lang="en-US" sz="800">
                  <a:solidFill>
                    <a:srgbClr val="000000"/>
                  </a:solidFill>
                </a:rPr>
              </a:br>
              <a:r>
                <a:rPr lang="en-US" sz="800">
                  <a:solidFill>
                    <a:srgbClr val="000000"/>
                  </a:solidFill>
                </a:rPr>
                <a:t>Group</a:t>
              </a:r>
            </a:p>
          </p:txBody>
        </p:sp>
        <p:sp>
          <p:nvSpPr>
            <p:cNvPr id="13" name="Rectangle 139"/>
            <p:cNvSpPr>
              <a:spLocks noChangeArrowheads="1"/>
            </p:cNvSpPr>
            <p:nvPr/>
          </p:nvSpPr>
          <p:spPr bwMode="auto">
            <a:xfrm>
              <a:off x="1139014" y="1188668"/>
              <a:ext cx="2066306" cy="654876"/>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sp>
          <p:nvSpPr>
            <p:cNvPr id="14" name="Rectangle 140"/>
            <p:cNvSpPr>
              <a:spLocks noChangeArrowheads="1"/>
            </p:cNvSpPr>
            <p:nvPr/>
          </p:nvSpPr>
          <p:spPr bwMode="auto">
            <a:xfrm>
              <a:off x="1140028" y="1843544"/>
              <a:ext cx="1033153" cy="886443"/>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pic>
          <p:nvPicPr>
            <p:cNvPr id="15" name="Picture 32" descr="Local office_1.png"/>
            <p:cNvPicPr>
              <a:picLocks noChangeAspect="1"/>
            </p:cNvPicPr>
            <p:nvPr/>
          </p:nvPicPr>
          <p:blipFill>
            <a:blip r:embed="rId5"/>
            <a:srcRect/>
            <a:stretch>
              <a:fillRect/>
            </a:stretch>
          </p:blipFill>
          <p:spPr bwMode="auto">
            <a:xfrm>
              <a:off x="529644" y="938908"/>
              <a:ext cx="936076" cy="689517"/>
            </a:xfrm>
            <a:prstGeom prst="rect">
              <a:avLst/>
            </a:prstGeom>
            <a:solidFill>
              <a:schemeClr val="bg1"/>
            </a:solidFill>
            <a:ln w="9525">
              <a:noFill/>
              <a:miter lim="800000"/>
              <a:headEnd/>
              <a:tailEnd/>
            </a:ln>
          </p:spPr>
        </p:pic>
        <p:sp>
          <p:nvSpPr>
            <p:cNvPr id="16" name="TextBox 142"/>
            <p:cNvSpPr txBox="1">
              <a:spLocks noChangeArrowheads="1"/>
            </p:cNvSpPr>
            <p:nvPr/>
          </p:nvSpPr>
          <p:spPr bwMode="auto">
            <a:xfrm>
              <a:off x="1450092" y="938909"/>
              <a:ext cx="1755228" cy="252627"/>
            </a:xfrm>
            <a:prstGeom prst="rect">
              <a:avLst/>
            </a:prstGeom>
            <a:noFill/>
            <a:ln w="9525">
              <a:noFill/>
              <a:miter lim="800000"/>
              <a:headEnd/>
              <a:tailEnd/>
            </a:ln>
          </p:spPr>
          <p:txBody>
            <a:bodyPr>
              <a:spAutoFit/>
            </a:bodyPr>
            <a:lstStyle/>
            <a:p>
              <a:pPr marL="1425" algn="ctr">
                <a:lnSpc>
                  <a:spcPct val="106000"/>
                </a:lnSpc>
                <a:spcBef>
                  <a:spcPct val="40000"/>
                </a:spcBef>
                <a:buClr>
                  <a:srgbClr val="000000"/>
                </a:buClr>
              </a:pPr>
              <a:r>
                <a:rPr lang="en-US" sz="800" b="1" dirty="0">
                  <a:solidFill>
                    <a:srgbClr val="000000"/>
                  </a:solidFill>
                </a:rPr>
                <a:t>Benefit Center Office 1</a:t>
              </a:r>
            </a:p>
          </p:txBody>
        </p:sp>
      </p:grpSp>
      <p:grpSp>
        <p:nvGrpSpPr>
          <p:cNvPr id="17" name="Group 143"/>
          <p:cNvGrpSpPr>
            <a:grpSpLocks/>
          </p:cNvGrpSpPr>
          <p:nvPr/>
        </p:nvGrpSpPr>
        <p:grpSpPr bwMode="auto">
          <a:xfrm>
            <a:off x="3247386" y="2988910"/>
            <a:ext cx="2432803" cy="1612276"/>
            <a:chOff x="529644" y="938908"/>
            <a:chExt cx="2676690" cy="1827970"/>
          </a:xfrm>
        </p:grpSpPr>
        <p:sp>
          <p:nvSpPr>
            <p:cNvPr id="18" name="Rectangle 144"/>
            <p:cNvSpPr>
              <a:spLocks noChangeArrowheads="1"/>
            </p:cNvSpPr>
            <p:nvPr/>
          </p:nvSpPr>
          <p:spPr bwMode="auto">
            <a:xfrm>
              <a:off x="1140028" y="1182424"/>
              <a:ext cx="2066306" cy="1547563"/>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pic>
          <p:nvPicPr>
            <p:cNvPr id="19" name="Picture 7" descr="Q:\Graphics Library\Icons\Man at computer with headset_1.png"/>
            <p:cNvPicPr>
              <a:picLocks noChangeAspect="1" noChangeArrowheads="1"/>
            </p:cNvPicPr>
            <p:nvPr/>
          </p:nvPicPr>
          <p:blipFill>
            <a:blip r:embed="rId2"/>
            <a:srcRect/>
            <a:stretch>
              <a:fillRect/>
            </a:stretch>
          </p:blipFill>
          <p:spPr bwMode="auto">
            <a:xfrm>
              <a:off x="1419951" y="1897459"/>
              <a:ext cx="577850" cy="504825"/>
            </a:xfrm>
            <a:prstGeom prst="rect">
              <a:avLst/>
            </a:prstGeom>
            <a:noFill/>
            <a:ln w="9525">
              <a:noFill/>
              <a:miter lim="800000"/>
              <a:headEnd/>
              <a:tailEnd/>
            </a:ln>
          </p:spPr>
        </p:pic>
        <p:pic>
          <p:nvPicPr>
            <p:cNvPr id="20" name="Picture 82" descr="Woman typing at computer_1.png"/>
            <p:cNvPicPr>
              <a:picLocks noChangeAspect="1"/>
            </p:cNvPicPr>
            <p:nvPr/>
          </p:nvPicPr>
          <p:blipFill>
            <a:blip r:embed="rId3"/>
            <a:srcRect/>
            <a:stretch>
              <a:fillRect/>
            </a:stretch>
          </p:blipFill>
          <p:spPr bwMode="auto">
            <a:xfrm>
              <a:off x="2405217" y="1898368"/>
              <a:ext cx="589721" cy="526756"/>
            </a:xfrm>
            <a:prstGeom prst="rect">
              <a:avLst/>
            </a:prstGeom>
            <a:noFill/>
            <a:ln w="9525">
              <a:noFill/>
              <a:miter lim="800000"/>
              <a:headEnd/>
              <a:tailEnd/>
            </a:ln>
          </p:spPr>
        </p:pic>
        <p:pic>
          <p:nvPicPr>
            <p:cNvPr id="21" name="Picture 147" descr="Client walk-in with documents_1.png"/>
            <p:cNvPicPr>
              <a:picLocks noChangeAspect="1"/>
            </p:cNvPicPr>
            <p:nvPr/>
          </p:nvPicPr>
          <p:blipFill>
            <a:blip r:embed="rId4"/>
            <a:srcRect/>
            <a:stretch>
              <a:fillRect/>
            </a:stretch>
          </p:blipFill>
          <p:spPr bwMode="auto">
            <a:xfrm>
              <a:off x="1862293" y="1220004"/>
              <a:ext cx="705416" cy="496530"/>
            </a:xfrm>
            <a:prstGeom prst="rect">
              <a:avLst/>
            </a:prstGeom>
            <a:noFill/>
            <a:ln w="9525">
              <a:noFill/>
              <a:miter lim="800000"/>
              <a:headEnd/>
              <a:tailEnd/>
            </a:ln>
          </p:spPr>
        </p:pic>
        <p:sp>
          <p:nvSpPr>
            <p:cNvPr id="22" name="TextBox 148"/>
            <p:cNvSpPr txBox="1">
              <a:spLocks noChangeArrowheads="1"/>
            </p:cNvSpPr>
            <p:nvPr/>
          </p:nvSpPr>
          <p:spPr bwMode="auto">
            <a:xfrm>
              <a:off x="1726514" y="1669810"/>
              <a:ext cx="929471" cy="252627"/>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Service Group</a:t>
              </a:r>
            </a:p>
          </p:txBody>
        </p:sp>
        <p:sp>
          <p:nvSpPr>
            <p:cNvPr id="23" name="TextBox 149"/>
            <p:cNvSpPr txBox="1">
              <a:spLocks noChangeArrowheads="1"/>
            </p:cNvSpPr>
            <p:nvPr/>
          </p:nvSpPr>
          <p:spPr bwMode="auto">
            <a:xfrm>
              <a:off x="1396393" y="2358265"/>
              <a:ext cx="590841" cy="400568"/>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Benefit </a:t>
              </a:r>
              <a:br>
                <a:rPr lang="en-US" sz="800">
                  <a:solidFill>
                    <a:srgbClr val="000000"/>
                  </a:solidFill>
                </a:rPr>
              </a:br>
              <a:r>
                <a:rPr lang="en-US" sz="800">
                  <a:solidFill>
                    <a:srgbClr val="000000"/>
                  </a:solidFill>
                </a:rPr>
                <a:t>Group</a:t>
              </a:r>
            </a:p>
          </p:txBody>
        </p:sp>
        <p:sp>
          <p:nvSpPr>
            <p:cNvPr id="24" name="TextBox 150"/>
            <p:cNvSpPr txBox="1">
              <a:spLocks noChangeArrowheads="1"/>
            </p:cNvSpPr>
            <p:nvPr/>
          </p:nvSpPr>
          <p:spPr bwMode="auto">
            <a:xfrm>
              <a:off x="2264385" y="2366310"/>
              <a:ext cx="765447" cy="400568"/>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Processing</a:t>
              </a:r>
              <a:br>
                <a:rPr lang="en-US" sz="800">
                  <a:solidFill>
                    <a:srgbClr val="000000"/>
                  </a:solidFill>
                </a:rPr>
              </a:br>
              <a:r>
                <a:rPr lang="en-US" sz="800">
                  <a:solidFill>
                    <a:srgbClr val="000000"/>
                  </a:solidFill>
                </a:rPr>
                <a:t>Group</a:t>
              </a:r>
            </a:p>
          </p:txBody>
        </p:sp>
        <p:sp>
          <p:nvSpPr>
            <p:cNvPr id="25" name="Rectangle 151"/>
            <p:cNvSpPr>
              <a:spLocks noChangeArrowheads="1"/>
            </p:cNvSpPr>
            <p:nvPr/>
          </p:nvSpPr>
          <p:spPr bwMode="auto">
            <a:xfrm>
              <a:off x="1139014" y="1188668"/>
              <a:ext cx="2066306" cy="654876"/>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sp>
          <p:nvSpPr>
            <p:cNvPr id="26" name="Rectangle 152"/>
            <p:cNvSpPr>
              <a:spLocks noChangeArrowheads="1"/>
            </p:cNvSpPr>
            <p:nvPr/>
          </p:nvSpPr>
          <p:spPr bwMode="auto">
            <a:xfrm>
              <a:off x="1140028" y="1843544"/>
              <a:ext cx="1033153" cy="886443"/>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sp>
          <p:nvSpPr>
            <p:cNvPr id="27" name="TextBox 153"/>
            <p:cNvSpPr txBox="1">
              <a:spLocks noChangeArrowheads="1"/>
            </p:cNvSpPr>
            <p:nvPr/>
          </p:nvSpPr>
          <p:spPr bwMode="auto">
            <a:xfrm>
              <a:off x="1450092" y="938909"/>
              <a:ext cx="1755228" cy="252627"/>
            </a:xfrm>
            <a:prstGeom prst="rect">
              <a:avLst/>
            </a:prstGeom>
            <a:noFill/>
            <a:ln w="9525">
              <a:noFill/>
              <a:miter lim="800000"/>
              <a:headEnd/>
              <a:tailEnd/>
            </a:ln>
          </p:spPr>
          <p:txBody>
            <a:bodyPr>
              <a:spAutoFit/>
            </a:bodyPr>
            <a:lstStyle/>
            <a:p>
              <a:pPr marL="1425" algn="ctr">
                <a:lnSpc>
                  <a:spcPct val="106000"/>
                </a:lnSpc>
                <a:spcBef>
                  <a:spcPct val="40000"/>
                </a:spcBef>
                <a:buClr>
                  <a:srgbClr val="000000"/>
                </a:buClr>
              </a:pPr>
              <a:r>
                <a:rPr lang="en-US" sz="800" b="1" dirty="0">
                  <a:solidFill>
                    <a:srgbClr val="000000"/>
                  </a:solidFill>
                </a:rPr>
                <a:t>Benefit Center Office 2</a:t>
              </a:r>
            </a:p>
          </p:txBody>
        </p:sp>
        <p:pic>
          <p:nvPicPr>
            <p:cNvPr id="28" name="Picture 32" descr="Local office_1.png"/>
            <p:cNvPicPr>
              <a:picLocks noChangeAspect="1"/>
            </p:cNvPicPr>
            <p:nvPr/>
          </p:nvPicPr>
          <p:blipFill>
            <a:blip r:embed="rId5"/>
            <a:srcRect/>
            <a:stretch>
              <a:fillRect/>
            </a:stretch>
          </p:blipFill>
          <p:spPr bwMode="auto">
            <a:xfrm>
              <a:off x="529644" y="938908"/>
              <a:ext cx="936076" cy="689517"/>
            </a:xfrm>
            <a:prstGeom prst="rect">
              <a:avLst/>
            </a:prstGeom>
            <a:solidFill>
              <a:schemeClr val="bg1"/>
            </a:solidFill>
            <a:ln w="9525">
              <a:noFill/>
              <a:miter lim="800000"/>
              <a:headEnd/>
              <a:tailEnd/>
            </a:ln>
          </p:spPr>
        </p:pic>
      </p:grpSp>
      <p:grpSp>
        <p:nvGrpSpPr>
          <p:cNvPr id="29" name="Group 155"/>
          <p:cNvGrpSpPr>
            <a:grpSpLocks/>
          </p:cNvGrpSpPr>
          <p:nvPr/>
        </p:nvGrpSpPr>
        <p:grpSpPr bwMode="auto">
          <a:xfrm>
            <a:off x="3247386" y="4699909"/>
            <a:ext cx="2432803" cy="1612276"/>
            <a:chOff x="529644" y="938908"/>
            <a:chExt cx="2676690" cy="1827969"/>
          </a:xfrm>
        </p:grpSpPr>
        <p:sp>
          <p:nvSpPr>
            <p:cNvPr id="30" name="Rectangle 156"/>
            <p:cNvSpPr>
              <a:spLocks noChangeArrowheads="1"/>
            </p:cNvSpPr>
            <p:nvPr/>
          </p:nvSpPr>
          <p:spPr bwMode="auto">
            <a:xfrm>
              <a:off x="1140028" y="1182424"/>
              <a:ext cx="2066306" cy="1547563"/>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pic>
          <p:nvPicPr>
            <p:cNvPr id="31" name="Picture 7" descr="Q:\Graphics Library\Icons\Man at computer with headset_1.png"/>
            <p:cNvPicPr>
              <a:picLocks noChangeAspect="1" noChangeArrowheads="1"/>
            </p:cNvPicPr>
            <p:nvPr/>
          </p:nvPicPr>
          <p:blipFill>
            <a:blip r:embed="rId2"/>
            <a:srcRect/>
            <a:stretch>
              <a:fillRect/>
            </a:stretch>
          </p:blipFill>
          <p:spPr bwMode="auto">
            <a:xfrm>
              <a:off x="1419951" y="1897459"/>
              <a:ext cx="577850" cy="504825"/>
            </a:xfrm>
            <a:prstGeom prst="rect">
              <a:avLst/>
            </a:prstGeom>
            <a:noFill/>
            <a:ln w="9525">
              <a:noFill/>
              <a:miter lim="800000"/>
              <a:headEnd/>
              <a:tailEnd/>
            </a:ln>
          </p:spPr>
        </p:pic>
        <p:pic>
          <p:nvPicPr>
            <p:cNvPr id="32" name="Picture 82" descr="Woman typing at computer_1.png"/>
            <p:cNvPicPr>
              <a:picLocks noChangeAspect="1"/>
            </p:cNvPicPr>
            <p:nvPr/>
          </p:nvPicPr>
          <p:blipFill>
            <a:blip r:embed="rId3"/>
            <a:srcRect/>
            <a:stretch>
              <a:fillRect/>
            </a:stretch>
          </p:blipFill>
          <p:spPr bwMode="auto">
            <a:xfrm>
              <a:off x="2405217" y="1898368"/>
              <a:ext cx="589721" cy="526756"/>
            </a:xfrm>
            <a:prstGeom prst="rect">
              <a:avLst/>
            </a:prstGeom>
            <a:noFill/>
            <a:ln w="9525">
              <a:noFill/>
              <a:miter lim="800000"/>
              <a:headEnd/>
              <a:tailEnd/>
            </a:ln>
          </p:spPr>
        </p:pic>
        <p:pic>
          <p:nvPicPr>
            <p:cNvPr id="33" name="Picture 159" descr="Client walk-in with documents_1.png"/>
            <p:cNvPicPr>
              <a:picLocks noChangeAspect="1"/>
            </p:cNvPicPr>
            <p:nvPr/>
          </p:nvPicPr>
          <p:blipFill>
            <a:blip r:embed="rId4"/>
            <a:srcRect/>
            <a:stretch>
              <a:fillRect/>
            </a:stretch>
          </p:blipFill>
          <p:spPr bwMode="auto">
            <a:xfrm>
              <a:off x="1862293" y="1220004"/>
              <a:ext cx="705416" cy="496530"/>
            </a:xfrm>
            <a:prstGeom prst="rect">
              <a:avLst/>
            </a:prstGeom>
            <a:noFill/>
            <a:ln w="9525">
              <a:noFill/>
              <a:miter lim="800000"/>
              <a:headEnd/>
              <a:tailEnd/>
            </a:ln>
          </p:spPr>
        </p:pic>
        <p:sp>
          <p:nvSpPr>
            <p:cNvPr id="34" name="TextBox 160"/>
            <p:cNvSpPr txBox="1">
              <a:spLocks noChangeArrowheads="1"/>
            </p:cNvSpPr>
            <p:nvPr/>
          </p:nvSpPr>
          <p:spPr bwMode="auto">
            <a:xfrm>
              <a:off x="1726514" y="1669809"/>
              <a:ext cx="929471" cy="252627"/>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Service Group</a:t>
              </a:r>
            </a:p>
          </p:txBody>
        </p:sp>
        <p:sp>
          <p:nvSpPr>
            <p:cNvPr id="35" name="TextBox 161"/>
            <p:cNvSpPr txBox="1">
              <a:spLocks noChangeArrowheads="1"/>
            </p:cNvSpPr>
            <p:nvPr/>
          </p:nvSpPr>
          <p:spPr bwMode="auto">
            <a:xfrm>
              <a:off x="1396393" y="2358265"/>
              <a:ext cx="590841" cy="400567"/>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Benefit </a:t>
              </a:r>
              <a:br>
                <a:rPr lang="en-US" sz="800">
                  <a:solidFill>
                    <a:srgbClr val="000000"/>
                  </a:solidFill>
                </a:rPr>
              </a:br>
              <a:r>
                <a:rPr lang="en-US" sz="800">
                  <a:solidFill>
                    <a:srgbClr val="000000"/>
                  </a:solidFill>
                </a:rPr>
                <a:t>Group</a:t>
              </a:r>
            </a:p>
          </p:txBody>
        </p:sp>
        <p:sp>
          <p:nvSpPr>
            <p:cNvPr id="36" name="TextBox 162"/>
            <p:cNvSpPr txBox="1">
              <a:spLocks noChangeArrowheads="1"/>
            </p:cNvSpPr>
            <p:nvPr/>
          </p:nvSpPr>
          <p:spPr bwMode="auto">
            <a:xfrm>
              <a:off x="2264385" y="2366310"/>
              <a:ext cx="765447" cy="400567"/>
            </a:xfrm>
            <a:prstGeom prst="rect">
              <a:avLst/>
            </a:prstGeom>
            <a:noFill/>
            <a:ln w="9525">
              <a:noFill/>
              <a:miter lim="800000"/>
              <a:headEnd/>
              <a:tailEnd/>
            </a:ln>
          </p:spPr>
          <p:txBody>
            <a:bodyPr wrap="none">
              <a:spAutoFit/>
            </a:bodyPr>
            <a:lstStyle/>
            <a:p>
              <a:pPr marL="1425" algn="ctr">
                <a:lnSpc>
                  <a:spcPct val="106000"/>
                </a:lnSpc>
                <a:spcBef>
                  <a:spcPct val="40000"/>
                </a:spcBef>
                <a:buClr>
                  <a:srgbClr val="000000"/>
                </a:buClr>
              </a:pPr>
              <a:r>
                <a:rPr lang="en-US" sz="800">
                  <a:solidFill>
                    <a:srgbClr val="000000"/>
                  </a:solidFill>
                </a:rPr>
                <a:t>Processing</a:t>
              </a:r>
              <a:br>
                <a:rPr lang="en-US" sz="800">
                  <a:solidFill>
                    <a:srgbClr val="000000"/>
                  </a:solidFill>
                </a:rPr>
              </a:br>
              <a:r>
                <a:rPr lang="en-US" sz="800">
                  <a:solidFill>
                    <a:srgbClr val="000000"/>
                  </a:solidFill>
                </a:rPr>
                <a:t>Group</a:t>
              </a:r>
            </a:p>
          </p:txBody>
        </p:sp>
        <p:sp>
          <p:nvSpPr>
            <p:cNvPr id="37" name="Rectangle 163"/>
            <p:cNvSpPr>
              <a:spLocks noChangeArrowheads="1"/>
            </p:cNvSpPr>
            <p:nvPr/>
          </p:nvSpPr>
          <p:spPr bwMode="auto">
            <a:xfrm>
              <a:off x="1139014" y="1188668"/>
              <a:ext cx="2066306" cy="654876"/>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sp>
          <p:nvSpPr>
            <p:cNvPr id="38" name="Rectangle 164"/>
            <p:cNvSpPr>
              <a:spLocks noChangeArrowheads="1"/>
            </p:cNvSpPr>
            <p:nvPr/>
          </p:nvSpPr>
          <p:spPr bwMode="auto">
            <a:xfrm>
              <a:off x="1140028" y="1843544"/>
              <a:ext cx="1033153" cy="886443"/>
            </a:xfrm>
            <a:prstGeom prst="rect">
              <a:avLst/>
            </a:prstGeom>
            <a:noFill/>
            <a:ln w="9525" algn="ctr">
              <a:solidFill>
                <a:srgbClr val="00B0F0"/>
              </a:solidFill>
              <a:round/>
              <a:headEnd/>
              <a:tailEnd/>
            </a:ln>
          </p:spPr>
          <p:txBody>
            <a:bodyPr lIns="0" tIns="0" rIns="0" bIns="0"/>
            <a:lstStyle/>
            <a:p>
              <a:pPr marL="207915" indent="-207915">
                <a:lnSpc>
                  <a:spcPct val="106000"/>
                </a:lnSpc>
              </a:pPr>
              <a:endParaRPr lang="en-US" sz="1800">
                <a:solidFill>
                  <a:srgbClr val="000000"/>
                </a:solidFill>
              </a:endParaRPr>
            </a:p>
          </p:txBody>
        </p:sp>
        <p:pic>
          <p:nvPicPr>
            <p:cNvPr id="39" name="Picture 32" descr="Local office_1.png"/>
            <p:cNvPicPr>
              <a:picLocks noChangeAspect="1"/>
            </p:cNvPicPr>
            <p:nvPr/>
          </p:nvPicPr>
          <p:blipFill>
            <a:blip r:embed="rId5"/>
            <a:srcRect/>
            <a:stretch>
              <a:fillRect/>
            </a:stretch>
          </p:blipFill>
          <p:spPr bwMode="auto">
            <a:xfrm>
              <a:off x="529644" y="938908"/>
              <a:ext cx="936076" cy="689517"/>
            </a:xfrm>
            <a:prstGeom prst="rect">
              <a:avLst/>
            </a:prstGeom>
            <a:solidFill>
              <a:schemeClr val="bg1"/>
            </a:solidFill>
            <a:ln w="9525">
              <a:noFill/>
              <a:miter lim="800000"/>
              <a:headEnd/>
              <a:tailEnd/>
            </a:ln>
          </p:spPr>
        </p:pic>
        <p:sp>
          <p:nvSpPr>
            <p:cNvPr id="40" name="TextBox 166"/>
            <p:cNvSpPr txBox="1">
              <a:spLocks noChangeArrowheads="1"/>
            </p:cNvSpPr>
            <p:nvPr/>
          </p:nvSpPr>
          <p:spPr bwMode="auto">
            <a:xfrm>
              <a:off x="1450092" y="938909"/>
              <a:ext cx="1755228" cy="252627"/>
            </a:xfrm>
            <a:prstGeom prst="rect">
              <a:avLst/>
            </a:prstGeom>
            <a:noFill/>
            <a:ln w="9525">
              <a:noFill/>
              <a:miter lim="800000"/>
              <a:headEnd/>
              <a:tailEnd/>
            </a:ln>
          </p:spPr>
          <p:txBody>
            <a:bodyPr>
              <a:spAutoFit/>
            </a:bodyPr>
            <a:lstStyle/>
            <a:p>
              <a:pPr marL="1425" algn="ctr">
                <a:lnSpc>
                  <a:spcPct val="106000"/>
                </a:lnSpc>
                <a:spcBef>
                  <a:spcPct val="40000"/>
                </a:spcBef>
                <a:buClr>
                  <a:srgbClr val="000000"/>
                </a:buClr>
              </a:pPr>
              <a:r>
                <a:rPr lang="en-US" sz="800" b="1" dirty="0">
                  <a:solidFill>
                    <a:srgbClr val="000000"/>
                  </a:solidFill>
                </a:rPr>
                <a:t>Benefit Center Office 3</a:t>
              </a:r>
            </a:p>
          </p:txBody>
        </p:sp>
      </p:grpSp>
      <p:pic>
        <p:nvPicPr>
          <p:cNvPr id="41" name="Picture 8" descr="Q:\Graphics Library\Icons\IVR_1.png"/>
          <p:cNvPicPr>
            <a:picLocks noChangeAspect="1" noChangeArrowheads="1"/>
          </p:cNvPicPr>
          <p:nvPr/>
        </p:nvPicPr>
        <p:blipFill>
          <a:blip r:embed="rId6"/>
          <a:srcRect/>
          <a:stretch>
            <a:fillRect/>
          </a:stretch>
        </p:blipFill>
        <p:spPr bwMode="auto">
          <a:xfrm>
            <a:off x="460073" y="3867411"/>
            <a:ext cx="429970" cy="368248"/>
          </a:xfrm>
          <a:prstGeom prst="rect">
            <a:avLst/>
          </a:prstGeom>
          <a:noFill/>
          <a:ln w="9525">
            <a:noFill/>
            <a:miter lim="800000"/>
            <a:headEnd/>
            <a:tailEnd/>
          </a:ln>
        </p:spPr>
      </p:pic>
      <p:cxnSp>
        <p:nvCxnSpPr>
          <p:cNvPr id="42" name="Straight Connector 168"/>
          <p:cNvCxnSpPr>
            <a:cxnSpLocks noChangeShapeType="1"/>
            <a:stCxn id="54" idx="3"/>
            <a:endCxn id="31" idx="1"/>
          </p:cNvCxnSpPr>
          <p:nvPr/>
        </p:nvCxnSpPr>
        <p:spPr bwMode="auto">
          <a:xfrm>
            <a:off x="2701931" y="4047289"/>
            <a:ext cx="1354641" cy="1720695"/>
          </a:xfrm>
          <a:prstGeom prst="line">
            <a:avLst/>
          </a:prstGeom>
          <a:noFill/>
          <a:ln w="12700" algn="ctr">
            <a:solidFill>
              <a:srgbClr val="00B0F0"/>
            </a:solidFill>
            <a:prstDash val="dash"/>
            <a:round/>
            <a:headEnd/>
            <a:tailEnd/>
          </a:ln>
        </p:spPr>
      </p:cxnSp>
      <p:cxnSp>
        <p:nvCxnSpPr>
          <p:cNvPr id="43" name="Straight Connector 169"/>
          <p:cNvCxnSpPr>
            <a:cxnSpLocks noChangeShapeType="1"/>
            <a:stCxn id="54" idx="3"/>
            <a:endCxn id="7" idx="1"/>
          </p:cNvCxnSpPr>
          <p:nvPr/>
        </p:nvCxnSpPr>
        <p:spPr bwMode="auto">
          <a:xfrm flipV="1">
            <a:off x="2701931" y="2345984"/>
            <a:ext cx="1354641" cy="1701304"/>
          </a:xfrm>
          <a:prstGeom prst="line">
            <a:avLst/>
          </a:prstGeom>
          <a:noFill/>
          <a:ln w="12700" algn="ctr">
            <a:solidFill>
              <a:srgbClr val="00B0F0"/>
            </a:solidFill>
            <a:prstDash val="dash"/>
            <a:round/>
            <a:headEnd/>
            <a:tailEnd/>
          </a:ln>
        </p:spPr>
      </p:cxnSp>
      <p:cxnSp>
        <p:nvCxnSpPr>
          <p:cNvPr id="44" name="Straight Connector 170"/>
          <p:cNvCxnSpPr>
            <a:cxnSpLocks noChangeShapeType="1"/>
            <a:stCxn id="54" idx="3"/>
            <a:endCxn id="19" idx="1"/>
          </p:cNvCxnSpPr>
          <p:nvPr/>
        </p:nvCxnSpPr>
        <p:spPr bwMode="auto">
          <a:xfrm>
            <a:off x="2701931" y="4047289"/>
            <a:ext cx="1354641" cy="9696"/>
          </a:xfrm>
          <a:prstGeom prst="line">
            <a:avLst/>
          </a:prstGeom>
          <a:noFill/>
          <a:ln w="12700" algn="ctr">
            <a:solidFill>
              <a:srgbClr val="00B0F0"/>
            </a:solidFill>
            <a:prstDash val="dash"/>
            <a:round/>
            <a:headEnd/>
            <a:tailEnd/>
          </a:ln>
        </p:spPr>
      </p:cxnSp>
      <p:sp>
        <p:nvSpPr>
          <p:cNvPr id="54" name="Rectangle 53"/>
          <p:cNvSpPr/>
          <p:nvPr/>
        </p:nvSpPr>
        <p:spPr>
          <a:xfrm>
            <a:off x="1177451" y="3759428"/>
            <a:ext cx="1524481" cy="575718"/>
          </a:xfrm>
          <a:prstGeom prst="rect">
            <a:avLst/>
          </a:prstGeom>
          <a:solidFill>
            <a:schemeClr val="accent1">
              <a:lumMod val="20000"/>
              <a:lumOff val="80000"/>
            </a:schemeClr>
          </a:solidFill>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lIns="91411" tIns="45704" rIns="91411" bIns="45704" rtlCol="0" anchor="ctr"/>
          <a:lstStyle/>
          <a:p>
            <a:pPr algn="ctr"/>
            <a:r>
              <a:rPr lang="en-US" sz="1100" b="1" dirty="0">
                <a:solidFill>
                  <a:srgbClr val="000000"/>
                </a:solidFill>
              </a:rPr>
              <a:t>State-Wide IVR</a:t>
            </a:r>
          </a:p>
          <a:p>
            <a:pPr algn="ctr"/>
            <a:r>
              <a:rPr lang="en-US" sz="1100" dirty="0">
                <a:solidFill>
                  <a:srgbClr val="000000"/>
                </a:solidFill>
              </a:rPr>
              <a:t>One Phone #:</a:t>
            </a:r>
          </a:p>
          <a:p>
            <a:pPr algn="ctr"/>
            <a:r>
              <a:rPr lang="en-US" sz="1100" dirty="0">
                <a:solidFill>
                  <a:srgbClr val="000000"/>
                </a:solidFill>
              </a:rPr>
              <a:t>1-855-6-CONNECT</a:t>
            </a:r>
          </a:p>
        </p:txBody>
      </p:sp>
      <p:cxnSp>
        <p:nvCxnSpPr>
          <p:cNvPr id="55" name="Straight Connector 170"/>
          <p:cNvCxnSpPr>
            <a:cxnSpLocks noChangeShapeType="1"/>
            <a:stCxn id="41" idx="3"/>
            <a:endCxn id="54" idx="1"/>
          </p:cNvCxnSpPr>
          <p:nvPr/>
        </p:nvCxnSpPr>
        <p:spPr bwMode="auto">
          <a:xfrm flipV="1">
            <a:off x="890043" y="4047289"/>
            <a:ext cx="287407" cy="4248"/>
          </a:xfrm>
          <a:prstGeom prst="line">
            <a:avLst/>
          </a:prstGeom>
          <a:noFill/>
          <a:ln w="12700" algn="ctr">
            <a:solidFill>
              <a:srgbClr val="00B0F0"/>
            </a:solidFill>
            <a:prstDash val="dash"/>
            <a:round/>
            <a:headEnd/>
            <a:tailEnd/>
          </a:ln>
        </p:spPr>
      </p:cxnSp>
      <p:sp>
        <p:nvSpPr>
          <p:cNvPr id="56" name="Rectangle 55"/>
          <p:cNvSpPr/>
          <p:nvPr/>
        </p:nvSpPr>
        <p:spPr>
          <a:xfrm>
            <a:off x="1385597" y="4638989"/>
            <a:ext cx="1108189" cy="424864"/>
          </a:xfrm>
          <a:prstGeom prst="rect">
            <a:avLst/>
          </a:prstGeom>
          <a:solidFill>
            <a:schemeClr val="accent1">
              <a:lumMod val="20000"/>
              <a:lumOff val="80000"/>
            </a:schemeClr>
          </a:solidFill>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lIns="91411" tIns="45704" rIns="91411" bIns="45704" rtlCol="0" anchor="ctr"/>
          <a:lstStyle/>
          <a:p>
            <a:pPr algn="ctr"/>
            <a:r>
              <a:rPr lang="en-US" sz="1100" i="1" dirty="0">
                <a:solidFill>
                  <a:srgbClr val="000000"/>
                </a:solidFill>
              </a:rPr>
              <a:t>Automated Self-Service</a:t>
            </a:r>
          </a:p>
        </p:txBody>
      </p:sp>
      <p:cxnSp>
        <p:nvCxnSpPr>
          <p:cNvPr id="57" name="Straight Connector 168"/>
          <p:cNvCxnSpPr>
            <a:cxnSpLocks noChangeShapeType="1"/>
            <a:stCxn id="54" idx="2"/>
            <a:endCxn id="56" idx="0"/>
          </p:cNvCxnSpPr>
          <p:nvPr/>
        </p:nvCxnSpPr>
        <p:spPr bwMode="auto">
          <a:xfrm>
            <a:off x="1939691" y="4335148"/>
            <a:ext cx="0" cy="303841"/>
          </a:xfrm>
          <a:prstGeom prst="line">
            <a:avLst/>
          </a:prstGeom>
          <a:noFill/>
          <a:ln w="12700" algn="ctr">
            <a:solidFill>
              <a:srgbClr val="00B0F0"/>
            </a:solidFill>
            <a:prstDash val="dash"/>
            <a:round/>
            <a:headEnd/>
            <a:tailEnd/>
          </a:ln>
        </p:spPr>
      </p:cxnSp>
      <p:sp>
        <p:nvSpPr>
          <p:cNvPr id="58" name="Can 57"/>
          <p:cNvSpPr/>
          <p:nvPr/>
        </p:nvSpPr>
        <p:spPr>
          <a:xfrm>
            <a:off x="1638402" y="5378427"/>
            <a:ext cx="602578" cy="590407"/>
          </a:xfrm>
          <a:prstGeom prst="can">
            <a:avLst/>
          </a:prstGeom>
          <a:solidFill>
            <a:schemeClr val="accent1">
              <a:lumMod val="20000"/>
              <a:lumOff val="80000"/>
            </a:schemeClr>
          </a:solidFill>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lIns="91411" tIns="45704" rIns="91411" bIns="45704" rtlCol="0" anchor="ctr"/>
          <a:lstStyle/>
          <a:p>
            <a:pPr algn="ctr"/>
            <a:r>
              <a:rPr lang="en-US" sz="900" i="1" dirty="0">
                <a:solidFill>
                  <a:srgbClr val="000000"/>
                </a:solidFill>
              </a:rPr>
              <a:t>EMS</a:t>
            </a:r>
          </a:p>
          <a:p>
            <a:pPr algn="ctr"/>
            <a:r>
              <a:rPr lang="en-US" sz="900" i="1" dirty="0">
                <a:solidFill>
                  <a:srgbClr val="000000"/>
                </a:solidFill>
              </a:rPr>
              <a:t>Legacy</a:t>
            </a:r>
          </a:p>
          <a:p>
            <a:pPr algn="ctr"/>
            <a:r>
              <a:rPr lang="en-US" sz="900" i="1" dirty="0">
                <a:solidFill>
                  <a:srgbClr val="000000"/>
                </a:solidFill>
              </a:rPr>
              <a:t>System</a:t>
            </a:r>
          </a:p>
        </p:txBody>
      </p:sp>
      <p:cxnSp>
        <p:nvCxnSpPr>
          <p:cNvPr id="59" name="Straight Connector 168"/>
          <p:cNvCxnSpPr>
            <a:cxnSpLocks noChangeShapeType="1"/>
            <a:stCxn id="56" idx="2"/>
            <a:endCxn id="58" idx="1"/>
          </p:cNvCxnSpPr>
          <p:nvPr/>
        </p:nvCxnSpPr>
        <p:spPr bwMode="auto">
          <a:xfrm>
            <a:off x="1939691" y="5063854"/>
            <a:ext cx="0" cy="314573"/>
          </a:xfrm>
          <a:prstGeom prst="line">
            <a:avLst/>
          </a:prstGeom>
          <a:noFill/>
          <a:ln w="12700" algn="ctr">
            <a:solidFill>
              <a:srgbClr val="00B0F0"/>
            </a:solidFill>
            <a:prstDash val="dash"/>
            <a:round/>
            <a:headEnd/>
            <a:tailEnd/>
          </a:ln>
        </p:spPr>
      </p:cxnSp>
      <p:sp>
        <p:nvSpPr>
          <p:cNvPr id="60" name="Rectangle 59"/>
          <p:cNvSpPr/>
          <p:nvPr/>
        </p:nvSpPr>
        <p:spPr>
          <a:xfrm>
            <a:off x="6277702" y="1456198"/>
            <a:ext cx="2311837" cy="1080686"/>
          </a:xfrm>
          <a:prstGeom prst="rect">
            <a:avLst/>
          </a:prstGeom>
          <a:solidFill>
            <a:schemeClr val="bg1"/>
          </a:solidFill>
          <a:ln w="12700">
            <a:solidFill>
              <a:schemeClr val="tx1"/>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411" tIns="45704" rIns="91411" bIns="45704" rtlCol="0" anchor="ctr"/>
          <a:lstStyle/>
          <a:p>
            <a:pPr algn="ctr"/>
            <a:r>
              <a:rPr lang="en-US" sz="1100" b="1" dirty="0">
                <a:solidFill>
                  <a:srgbClr val="000000"/>
                </a:solidFill>
              </a:rPr>
              <a:t>Key Features:</a:t>
            </a:r>
          </a:p>
          <a:p>
            <a:pPr marL="153801" indent="-153801">
              <a:buFont typeface="Arial" pitchFamily="34" charset="0"/>
              <a:buChar char="•"/>
            </a:pPr>
            <a:r>
              <a:rPr lang="en-US" sz="1100" dirty="0" smtClean="0">
                <a:solidFill>
                  <a:srgbClr val="000000"/>
                </a:solidFill>
              </a:rPr>
              <a:t>Web Services Make Legacy  Data Available for Self Service</a:t>
            </a:r>
          </a:p>
          <a:p>
            <a:pPr marL="153801" indent="-153801">
              <a:buFont typeface="Arial" pitchFamily="34" charset="0"/>
              <a:buChar char="•"/>
            </a:pPr>
            <a:r>
              <a:rPr lang="en-US" sz="1100" dirty="0" smtClean="0">
                <a:solidFill>
                  <a:srgbClr val="000000"/>
                </a:solidFill>
              </a:rPr>
              <a:t>Benefit </a:t>
            </a:r>
            <a:r>
              <a:rPr lang="en-US" sz="1100" dirty="0">
                <a:solidFill>
                  <a:srgbClr val="000000"/>
                </a:solidFill>
              </a:rPr>
              <a:t>Centers are Redundant</a:t>
            </a:r>
          </a:p>
          <a:p>
            <a:pPr marL="153801" indent="-153801">
              <a:buFont typeface="Arial" pitchFamily="34" charset="0"/>
              <a:buChar char="•"/>
            </a:pPr>
            <a:r>
              <a:rPr lang="en-US" sz="1100" dirty="0">
                <a:solidFill>
                  <a:srgbClr val="000000"/>
                </a:solidFill>
              </a:rPr>
              <a:t>Licenses Float Between Offices</a:t>
            </a:r>
          </a:p>
          <a:p>
            <a:pPr marL="153801" indent="-153801">
              <a:buFont typeface="Arial" pitchFamily="34" charset="0"/>
              <a:buChar char="•"/>
            </a:pPr>
            <a:r>
              <a:rPr lang="en-US" sz="1100" dirty="0">
                <a:solidFill>
                  <a:srgbClr val="000000"/>
                </a:solidFill>
              </a:rPr>
              <a:t>Remote Agent Capability.</a:t>
            </a:r>
          </a:p>
        </p:txBody>
      </p:sp>
    </p:spTree>
    <p:extLst>
      <p:ext uri="{BB962C8B-B14F-4D97-AF65-F5344CB8AC3E}">
        <p14:creationId xmlns:p14="http://schemas.microsoft.com/office/powerpoint/2010/main" val="173858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dirty="0"/>
          </a:p>
        </p:txBody>
      </p:sp>
      <p:sp>
        <p:nvSpPr>
          <p:cNvPr id="4" name="Title 3"/>
          <p:cNvSpPr>
            <a:spLocks noGrp="1"/>
          </p:cNvSpPr>
          <p:nvPr>
            <p:ph type="title"/>
          </p:nvPr>
        </p:nvSpPr>
        <p:spPr>
          <a:xfrm>
            <a:off x="152400" y="116632"/>
            <a:ext cx="6400800" cy="645368"/>
          </a:xfrm>
        </p:spPr>
        <p:txBody>
          <a:bodyPr>
            <a:noAutofit/>
          </a:bodyPr>
          <a:lstStyle/>
          <a:p>
            <a:r>
              <a:rPr lang="en-US" sz="2400" dirty="0"/>
              <a:t>A Closer Look…</a:t>
            </a:r>
            <a:br>
              <a:rPr lang="en-US" sz="2400" dirty="0"/>
            </a:br>
            <a:r>
              <a:rPr lang="en-US" sz="2400" dirty="0" smtClean="0"/>
              <a:t>CT Benefit Center</a:t>
            </a:r>
            <a:endParaRPr lang="en-US" sz="2400" dirty="0"/>
          </a:p>
        </p:txBody>
      </p:sp>
      <p:sp>
        <p:nvSpPr>
          <p:cNvPr id="6" name="Rounded Rectangle 5"/>
          <p:cNvSpPr/>
          <p:nvPr/>
        </p:nvSpPr>
        <p:spPr>
          <a:xfrm>
            <a:off x="1663005" y="1073281"/>
            <a:ext cx="6095038" cy="3510096"/>
          </a:xfrm>
          <a:prstGeom prst="roundRect">
            <a:avLst>
              <a:gd name="adj" fmla="val 0"/>
            </a:avLst>
          </a:prstGeom>
          <a:solidFill>
            <a:srgbClr val="72C7E7">
              <a:lumMod val="40000"/>
              <a:lumOff val="60000"/>
            </a:srgbClr>
          </a:solidFill>
          <a:ln w="25400" cap="flat" cmpd="sng" algn="ctr">
            <a:solidFill>
              <a:srgbClr val="72C7E7">
                <a:lumMod val="40000"/>
                <a:lumOff val="60000"/>
              </a:srgbClr>
            </a:solidFill>
            <a:prstDash val="solid"/>
          </a:ln>
          <a:effectLst/>
        </p:spPr>
        <p:txBody>
          <a:bodyPr lIns="82027" tIns="82027" rIns="82027" bIns="41014"/>
          <a:lstStyle/>
          <a:p>
            <a:pPr algn="ctr" defTabSz="820269" fontAlgn="auto">
              <a:spcBef>
                <a:spcPts val="0"/>
              </a:spcBef>
              <a:spcAft>
                <a:spcPts val="0"/>
              </a:spcAft>
              <a:defRPr/>
            </a:pPr>
            <a:endParaRPr lang="en-US" sz="1100" b="1" kern="0" dirty="0">
              <a:solidFill>
                <a:srgbClr val="000000"/>
              </a:solidFill>
              <a:latin typeface="Arial"/>
            </a:endParaRPr>
          </a:p>
        </p:txBody>
      </p:sp>
      <p:sp>
        <p:nvSpPr>
          <p:cNvPr id="7" name="TextBox 16"/>
          <p:cNvSpPr txBox="1">
            <a:spLocks noChangeArrowheads="1"/>
          </p:cNvSpPr>
          <p:nvPr/>
        </p:nvSpPr>
        <p:spPr bwMode="auto">
          <a:xfrm>
            <a:off x="1160004" y="1887804"/>
            <a:ext cx="1271754" cy="590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27" tIns="41014" rIns="82027" bIns="410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820269" eaLnBrk="1" fontAlgn="auto" hangingPunct="1">
              <a:spcBef>
                <a:spcPts val="0"/>
              </a:spcBef>
              <a:spcAft>
                <a:spcPts val="0"/>
              </a:spcAft>
              <a:defRPr/>
            </a:pPr>
            <a:r>
              <a:rPr lang="en-US" sz="1100" b="1" kern="0" dirty="0">
                <a:solidFill>
                  <a:srgbClr val="000000"/>
                </a:solidFill>
              </a:rPr>
              <a:t>Benefit Center</a:t>
            </a:r>
          </a:p>
          <a:p>
            <a:pPr algn="ctr" defTabSz="820269" eaLnBrk="1" fontAlgn="auto" hangingPunct="1">
              <a:spcBef>
                <a:spcPts val="0"/>
              </a:spcBef>
              <a:spcAft>
                <a:spcPts val="0"/>
              </a:spcAft>
              <a:defRPr/>
            </a:pPr>
            <a:r>
              <a:rPr lang="en-US" sz="1100" b="1" kern="0" dirty="0">
                <a:solidFill>
                  <a:srgbClr val="000000"/>
                </a:solidFill>
              </a:rPr>
              <a:t>Worker</a:t>
            </a:r>
          </a:p>
          <a:p>
            <a:pPr algn="ctr" defTabSz="820269" eaLnBrk="1" fontAlgn="auto" hangingPunct="1">
              <a:spcBef>
                <a:spcPts val="0"/>
              </a:spcBef>
              <a:spcAft>
                <a:spcPts val="0"/>
              </a:spcAft>
              <a:defRPr/>
            </a:pPr>
            <a:r>
              <a:rPr lang="en-US" sz="1100" b="1" kern="0" dirty="0">
                <a:solidFill>
                  <a:srgbClr val="000000"/>
                </a:solidFill>
              </a:rPr>
              <a:t>and Supervisors</a:t>
            </a:r>
          </a:p>
        </p:txBody>
      </p:sp>
      <p:pic>
        <p:nvPicPr>
          <p:cNvPr id="8" name="Picture 30" descr="Q:\Graphics Library\Archive\Icons (Erin Loucks)\phone.png"/>
          <p:cNvPicPr>
            <a:picLocks noChangeAspect="1" noChangeArrowheads="1"/>
          </p:cNvPicPr>
          <p:nvPr/>
        </p:nvPicPr>
        <p:blipFill>
          <a:blip r:embed="rId2"/>
          <a:srcRect/>
          <a:stretch>
            <a:fillRect/>
          </a:stretch>
        </p:blipFill>
        <p:spPr bwMode="auto">
          <a:xfrm>
            <a:off x="1854124" y="2626062"/>
            <a:ext cx="917070" cy="907461"/>
          </a:xfrm>
          <a:prstGeom prst="rect">
            <a:avLst/>
          </a:prstGeom>
          <a:noFill/>
          <a:ln w="9525">
            <a:noFill/>
            <a:miter lim="800000"/>
            <a:headEnd/>
            <a:tailEnd/>
          </a:ln>
        </p:spPr>
      </p:pic>
      <p:pic>
        <p:nvPicPr>
          <p:cNvPr id="9" name="Picture 11"/>
          <p:cNvPicPr>
            <a:picLocks noChangeAspect="1" noChangeArrowheads="1"/>
          </p:cNvPicPr>
          <p:nvPr/>
        </p:nvPicPr>
        <p:blipFill>
          <a:blip r:embed="rId3"/>
          <a:srcRect/>
          <a:stretch>
            <a:fillRect/>
          </a:stretch>
        </p:blipFill>
        <p:spPr bwMode="auto">
          <a:xfrm>
            <a:off x="2961524" y="1323348"/>
            <a:ext cx="2035975" cy="1832545"/>
          </a:xfrm>
          <a:prstGeom prst="rect">
            <a:avLst/>
          </a:prstGeom>
          <a:noFill/>
          <a:ln w="9525">
            <a:noFill/>
            <a:miter lim="800000"/>
            <a:headEnd/>
            <a:tailEnd/>
          </a:ln>
        </p:spPr>
      </p:pic>
      <p:pic>
        <p:nvPicPr>
          <p:cNvPr id="10" name="Picture 11"/>
          <p:cNvPicPr>
            <a:picLocks noChangeAspect="1" noChangeArrowheads="1"/>
          </p:cNvPicPr>
          <p:nvPr/>
        </p:nvPicPr>
        <p:blipFill>
          <a:blip r:embed="rId3"/>
          <a:srcRect/>
          <a:stretch>
            <a:fillRect/>
          </a:stretch>
        </p:blipFill>
        <p:spPr bwMode="auto">
          <a:xfrm>
            <a:off x="5237235" y="1323348"/>
            <a:ext cx="2035975" cy="1832545"/>
          </a:xfrm>
          <a:prstGeom prst="rect">
            <a:avLst/>
          </a:prstGeom>
          <a:noFill/>
          <a:ln w="9525">
            <a:noFill/>
            <a:miter lim="800000"/>
            <a:headEnd/>
            <a:tailEnd/>
          </a:ln>
        </p:spPr>
      </p:pic>
      <p:pic>
        <p:nvPicPr>
          <p:cNvPr id="11" name="Picture 3"/>
          <p:cNvPicPr>
            <a:picLocks noChangeAspect="1" noChangeArrowheads="1"/>
          </p:cNvPicPr>
          <p:nvPr/>
        </p:nvPicPr>
        <p:blipFill>
          <a:blip r:embed="rId4"/>
          <a:srcRect l="3645" t="9416" r="2904" b="4707"/>
          <a:stretch>
            <a:fillRect/>
          </a:stretch>
        </p:blipFill>
        <p:spPr bwMode="auto">
          <a:xfrm>
            <a:off x="5342427" y="1446805"/>
            <a:ext cx="1781895" cy="1302902"/>
          </a:xfrm>
          <a:prstGeom prst="rect">
            <a:avLst/>
          </a:prstGeom>
          <a:noFill/>
          <a:ln w="9525">
            <a:solidFill>
              <a:schemeClr val="bg1"/>
            </a:solidFill>
            <a:miter lim="800000"/>
            <a:headEnd/>
            <a:tailEnd/>
          </a:ln>
        </p:spPr>
      </p:pic>
      <p:sp>
        <p:nvSpPr>
          <p:cNvPr id="12" name="TextBox 11"/>
          <p:cNvSpPr txBox="1"/>
          <p:nvPr/>
        </p:nvSpPr>
        <p:spPr bwMode="auto">
          <a:xfrm>
            <a:off x="5306123" y="1464490"/>
            <a:ext cx="1854498" cy="295583"/>
          </a:xfrm>
          <a:prstGeom prst="rect">
            <a:avLst/>
          </a:prstGeom>
        </p:spPr>
        <p:txBody>
          <a:bodyPr wrap="square" lIns="82027" tIns="41014" rIns="82027" bIns="41014" rtlCol="0">
            <a:noAutofit/>
          </a:bodyPr>
          <a:lstStyle/>
          <a:p>
            <a:pPr marL="1425" algn="ctr">
              <a:lnSpc>
                <a:spcPct val="106000"/>
              </a:lnSpc>
              <a:spcBef>
                <a:spcPct val="40000"/>
              </a:spcBef>
              <a:buClr>
                <a:srgbClr val="000000"/>
              </a:buClr>
            </a:pPr>
            <a:r>
              <a:rPr lang="en-US" sz="1100" b="1" dirty="0">
                <a:solidFill>
                  <a:srgbClr val="FFFFFF"/>
                </a:solidFill>
              </a:rPr>
              <a:t>EMS Legacy System</a:t>
            </a:r>
            <a:endParaRPr lang="en-US" sz="1800" b="1" dirty="0">
              <a:solidFill>
                <a:srgbClr val="FFFFFF"/>
              </a:solidFill>
            </a:endParaRPr>
          </a:p>
        </p:txBody>
      </p:sp>
      <p:sp>
        <p:nvSpPr>
          <p:cNvPr id="13" name="Rounded Rectangle 12"/>
          <p:cNvSpPr/>
          <p:nvPr/>
        </p:nvSpPr>
        <p:spPr>
          <a:xfrm>
            <a:off x="3144306" y="1902105"/>
            <a:ext cx="1638521" cy="806659"/>
          </a:xfrm>
          <a:prstGeom prst="roundRect">
            <a:avLst>
              <a:gd name="adj" fmla="val 8725"/>
            </a:avLst>
          </a:prstGeom>
          <a:noFill/>
          <a:ln w="9525" cap="flat" cmpd="sng" algn="ctr">
            <a:solidFill>
              <a:schemeClr val="tx1"/>
            </a:solidFill>
            <a:prstDash val="solid"/>
          </a:ln>
          <a:effectLst/>
        </p:spPr>
        <p:txBody>
          <a:bodyPr lIns="0" tIns="0" rIns="0" bIns="0" anchor="ctr" anchorCtr="0"/>
          <a:lstStyle/>
          <a:p>
            <a:pPr algn="ctr" defTabSz="820269" fontAlgn="auto">
              <a:spcBef>
                <a:spcPts val="0"/>
              </a:spcBef>
              <a:spcAft>
                <a:spcPts val="0"/>
              </a:spcAft>
              <a:defRPr/>
            </a:pPr>
            <a:r>
              <a:rPr lang="en-US" sz="1100" b="1" kern="0" dirty="0">
                <a:solidFill>
                  <a:srgbClr val="000000"/>
                </a:solidFill>
                <a:latin typeface="Arial"/>
              </a:rPr>
              <a:t>Benefit Center </a:t>
            </a:r>
          </a:p>
          <a:p>
            <a:pPr algn="ctr" defTabSz="820269" fontAlgn="auto">
              <a:spcBef>
                <a:spcPts val="0"/>
              </a:spcBef>
              <a:spcAft>
                <a:spcPts val="0"/>
              </a:spcAft>
              <a:defRPr/>
            </a:pPr>
            <a:r>
              <a:rPr lang="en-US" sz="1100" b="1" kern="0" dirty="0">
                <a:solidFill>
                  <a:srgbClr val="000000"/>
                </a:solidFill>
                <a:latin typeface="Arial"/>
              </a:rPr>
              <a:t>Console (Avaya)</a:t>
            </a:r>
          </a:p>
        </p:txBody>
      </p:sp>
      <p:sp>
        <p:nvSpPr>
          <p:cNvPr id="14" name="TextBox 13"/>
          <p:cNvSpPr txBox="1"/>
          <p:nvPr/>
        </p:nvSpPr>
        <p:spPr bwMode="auto">
          <a:xfrm>
            <a:off x="869103" y="3510013"/>
            <a:ext cx="3079541" cy="262249"/>
          </a:xfrm>
          <a:prstGeom prst="rect">
            <a:avLst/>
          </a:prstGeom>
        </p:spPr>
        <p:txBody>
          <a:bodyPr wrap="square" lIns="82027" tIns="41014" rIns="82027" bIns="41014" rtlCol="0">
            <a:spAutoFit/>
          </a:bodyPr>
          <a:lstStyle/>
          <a:p>
            <a:pPr marL="1425" algn="ctr">
              <a:lnSpc>
                <a:spcPct val="106000"/>
              </a:lnSpc>
              <a:spcBef>
                <a:spcPct val="40000"/>
              </a:spcBef>
              <a:buClr>
                <a:srgbClr val="000000"/>
              </a:buClr>
            </a:pPr>
            <a:r>
              <a:rPr lang="en-US" sz="1100" dirty="0">
                <a:solidFill>
                  <a:srgbClr val="000000"/>
                </a:solidFill>
              </a:rPr>
              <a:t>Benefit Center Phone (VoIP)</a:t>
            </a:r>
          </a:p>
        </p:txBody>
      </p:sp>
      <p:sp>
        <p:nvSpPr>
          <p:cNvPr id="15" name="Rounded Rectangle 14"/>
          <p:cNvSpPr/>
          <p:nvPr/>
        </p:nvSpPr>
        <p:spPr>
          <a:xfrm>
            <a:off x="3160250" y="1464489"/>
            <a:ext cx="1638521" cy="353020"/>
          </a:xfrm>
          <a:prstGeom prst="roundRect">
            <a:avLst>
              <a:gd name="adj" fmla="val 8725"/>
            </a:avLst>
          </a:prstGeom>
          <a:noFill/>
          <a:ln w="9525" cap="flat" cmpd="sng" algn="ctr">
            <a:solidFill>
              <a:schemeClr val="tx1"/>
            </a:solidFill>
            <a:prstDash val="solid"/>
          </a:ln>
          <a:effectLst/>
        </p:spPr>
        <p:txBody>
          <a:bodyPr lIns="0" tIns="0" rIns="0" bIns="0" anchor="ctr" anchorCtr="0"/>
          <a:lstStyle/>
          <a:p>
            <a:pPr algn="ctr" defTabSz="820269" fontAlgn="auto">
              <a:spcBef>
                <a:spcPts val="0"/>
              </a:spcBef>
              <a:spcAft>
                <a:spcPts val="0"/>
              </a:spcAft>
              <a:defRPr/>
            </a:pPr>
            <a:r>
              <a:rPr lang="en-US" sz="1100" b="1" kern="0" dirty="0">
                <a:solidFill>
                  <a:srgbClr val="000000"/>
                </a:solidFill>
                <a:latin typeface="Arial"/>
              </a:rPr>
              <a:t>Worker Portal</a:t>
            </a:r>
          </a:p>
        </p:txBody>
      </p:sp>
      <p:cxnSp>
        <p:nvCxnSpPr>
          <p:cNvPr id="16" name="Elbow Connector 15"/>
          <p:cNvCxnSpPr>
            <a:stCxn id="13" idx="1"/>
            <a:endCxn id="8" idx="3"/>
          </p:cNvCxnSpPr>
          <p:nvPr/>
        </p:nvCxnSpPr>
        <p:spPr>
          <a:xfrm rot="10800000" flipV="1">
            <a:off x="2771196" y="2305434"/>
            <a:ext cx="373113" cy="774358"/>
          </a:xfrm>
          <a:prstGeom prst="bentConnector3">
            <a:avLst>
              <a:gd name="adj1" fmla="val 7376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7" descr="Q:\Graphics Library\Icons\Man at computer with headset_1.png"/>
          <p:cNvPicPr>
            <a:picLocks noChangeAspect="1" noChangeArrowheads="1"/>
          </p:cNvPicPr>
          <p:nvPr/>
        </p:nvPicPr>
        <p:blipFill>
          <a:blip r:embed="rId5"/>
          <a:srcRect/>
          <a:stretch>
            <a:fillRect/>
          </a:stretch>
        </p:blipFill>
        <p:spPr bwMode="auto">
          <a:xfrm>
            <a:off x="1385959" y="979648"/>
            <a:ext cx="1030137" cy="873338"/>
          </a:xfrm>
          <a:prstGeom prst="rect">
            <a:avLst/>
          </a:prstGeom>
          <a:noFill/>
          <a:ln w="9525">
            <a:noFill/>
            <a:miter lim="800000"/>
            <a:headEnd/>
            <a:tailEnd/>
          </a:ln>
        </p:spPr>
      </p:pic>
      <p:sp>
        <p:nvSpPr>
          <p:cNvPr id="18" name="Line Callout 2 17"/>
          <p:cNvSpPr/>
          <p:nvPr/>
        </p:nvSpPr>
        <p:spPr>
          <a:xfrm>
            <a:off x="4997499" y="3610501"/>
            <a:ext cx="3314638" cy="2855082"/>
          </a:xfrm>
          <a:prstGeom prst="borderCallout2">
            <a:avLst>
              <a:gd name="adj1" fmla="val -5762"/>
              <a:gd name="adj2" fmla="val 4466"/>
              <a:gd name="adj3" fmla="val -22676"/>
              <a:gd name="adj4" fmla="val 4743"/>
              <a:gd name="adj5" fmla="val -48233"/>
              <a:gd name="adj6" fmla="val -5973"/>
            </a:avLst>
          </a:prstGeom>
          <a:solidFill>
            <a:schemeClr val="bg1"/>
          </a:solidFill>
          <a:ln w="12700">
            <a:solidFill>
              <a:schemeClr val="tx1"/>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411" tIns="45704" rIns="91411" bIns="45704" rtlCol="0" anchor="t" anchorCtr="0"/>
          <a:lstStyle/>
          <a:p>
            <a:pPr algn="ctr"/>
            <a:r>
              <a:rPr lang="en-US" sz="1800" dirty="0">
                <a:solidFill>
                  <a:srgbClr val="000000"/>
                </a:solidFill>
              </a:rPr>
              <a:t>Benefit Center Screen Pop</a:t>
            </a:r>
          </a:p>
          <a:p>
            <a:pPr algn="ctr"/>
            <a:r>
              <a:rPr lang="en-US" sz="1400" i="1" dirty="0">
                <a:solidFill>
                  <a:srgbClr val="000000"/>
                </a:solidFill>
              </a:rPr>
              <a:t>Tells the Worker Who is Calling and Why</a:t>
            </a:r>
          </a:p>
        </p:txBody>
      </p:sp>
      <p:sp>
        <p:nvSpPr>
          <p:cNvPr id="19" name="Line Callout 2 18"/>
          <p:cNvSpPr/>
          <p:nvPr/>
        </p:nvSpPr>
        <p:spPr>
          <a:xfrm>
            <a:off x="760349" y="4247270"/>
            <a:ext cx="3334614" cy="2083868"/>
          </a:xfrm>
          <a:prstGeom prst="borderCallout2">
            <a:avLst>
              <a:gd name="adj1" fmla="val -3042"/>
              <a:gd name="adj2" fmla="val 4168"/>
              <a:gd name="adj3" fmla="val -21030"/>
              <a:gd name="adj4" fmla="val 4442"/>
              <a:gd name="adj5" fmla="val -85884"/>
              <a:gd name="adj6" fmla="val 30022"/>
            </a:avLst>
          </a:prstGeom>
          <a:noFill/>
          <a:ln w="12700">
            <a:solidFill>
              <a:schemeClr val="tx1"/>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411" tIns="45704" rIns="91411" bIns="45704" rtlCol="0" anchor="t" anchorCtr="0"/>
          <a:lstStyle/>
          <a:p>
            <a:pPr algn="ctr"/>
            <a:endParaRPr lang="en-US" sz="1400" i="1" dirty="0">
              <a:solidFill>
                <a:srgbClr val="000000"/>
              </a:solidFill>
            </a:endParaRPr>
          </a:p>
        </p:txBody>
      </p:sp>
      <p:pic>
        <p:nvPicPr>
          <p:cNvPr id="20" name="Picture 2" descr="cid:image003.png@01CE2A05.7D630ED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9785" y="3247351"/>
            <a:ext cx="3653560" cy="341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bwMode="auto">
          <a:xfrm>
            <a:off x="6755132" y="2991573"/>
            <a:ext cx="1854498" cy="295583"/>
          </a:xfrm>
          <a:prstGeom prst="rect">
            <a:avLst/>
          </a:prstGeom>
        </p:spPr>
        <p:txBody>
          <a:bodyPr wrap="square" lIns="82027" tIns="41014" rIns="82027" bIns="41014" rtlCol="0">
            <a:noAutofit/>
          </a:bodyPr>
          <a:lstStyle/>
          <a:p>
            <a:pPr marL="1425" algn="ctr">
              <a:lnSpc>
                <a:spcPct val="106000"/>
              </a:lnSpc>
              <a:spcBef>
                <a:spcPct val="40000"/>
              </a:spcBef>
              <a:buClr>
                <a:srgbClr val="000000"/>
              </a:buClr>
            </a:pPr>
            <a:r>
              <a:rPr lang="en-US" sz="1100" b="1" u="sng" dirty="0">
                <a:solidFill>
                  <a:srgbClr val="000000"/>
                </a:solidFill>
              </a:rPr>
              <a:t>ConneCT Screen Pop</a:t>
            </a:r>
            <a:endParaRPr lang="en-US" sz="1800" b="1" u="sng" dirty="0">
              <a:solidFill>
                <a:srgbClr val="000000"/>
              </a:solidFill>
            </a:endParaRPr>
          </a:p>
        </p:txBody>
      </p:sp>
      <p:sp>
        <p:nvSpPr>
          <p:cNvPr id="22" name="TextBox 21"/>
          <p:cNvSpPr txBox="1"/>
          <p:nvPr/>
        </p:nvSpPr>
        <p:spPr bwMode="auto">
          <a:xfrm>
            <a:off x="901126" y="3843942"/>
            <a:ext cx="3494863" cy="403329"/>
          </a:xfrm>
          <a:prstGeom prst="rect">
            <a:avLst/>
          </a:prstGeom>
        </p:spPr>
        <p:txBody>
          <a:bodyPr wrap="square" lIns="82027" tIns="41014" rIns="82027" bIns="41014" rtlCol="0">
            <a:noAutofit/>
          </a:bodyPr>
          <a:lstStyle/>
          <a:p>
            <a:pPr marL="1425">
              <a:lnSpc>
                <a:spcPct val="106000"/>
              </a:lnSpc>
              <a:spcBef>
                <a:spcPct val="40000"/>
              </a:spcBef>
              <a:buClr>
                <a:srgbClr val="000000"/>
              </a:buClr>
            </a:pPr>
            <a:r>
              <a:rPr lang="en-US" sz="1100" b="1" u="sng" dirty="0">
                <a:solidFill>
                  <a:srgbClr val="000000"/>
                </a:solidFill>
              </a:rPr>
              <a:t>Office Wall Boards</a:t>
            </a:r>
            <a:br>
              <a:rPr lang="en-US" sz="1100" b="1" u="sng" dirty="0">
                <a:solidFill>
                  <a:srgbClr val="000000"/>
                </a:solidFill>
              </a:rPr>
            </a:br>
            <a:r>
              <a:rPr lang="en-US" sz="900" b="1" i="1" dirty="0">
                <a:solidFill>
                  <a:srgbClr val="000000"/>
                </a:solidFill>
              </a:rPr>
              <a:t>Display Agent Status and Max Call Wait  Time (Configurable)</a:t>
            </a:r>
            <a:endParaRPr lang="en-US" sz="1300" b="1" i="1" dirty="0">
              <a:solidFill>
                <a:srgbClr val="000000"/>
              </a:solidFill>
            </a:endParaRPr>
          </a:p>
        </p:txBody>
      </p:sp>
      <p:pic>
        <p:nvPicPr>
          <p:cNvPr id="23" name="Picture 2" descr="C:\Users\jschneidman\Desktop\photo.JPG"/>
          <p:cNvPicPr>
            <a:picLocks noChangeAspect="1" noChangeArrowheads="1"/>
          </p:cNvPicPr>
          <p:nvPr/>
        </p:nvPicPr>
        <p:blipFill rotWithShape="1">
          <a:blip r:embed="rId7">
            <a:extLst>
              <a:ext uri="{28A0092B-C50C-407E-A947-70E740481C1C}">
                <a14:useLocalDpi xmlns:a14="http://schemas.microsoft.com/office/drawing/2010/main" val="0"/>
              </a:ext>
            </a:extLst>
          </a:blip>
          <a:srcRect l="22691" t="22048" r="22595" b="26353"/>
          <a:stretch/>
        </p:blipFill>
        <p:spPr bwMode="auto">
          <a:xfrm>
            <a:off x="760349" y="4237600"/>
            <a:ext cx="3334613" cy="2093540"/>
          </a:xfrm>
          <a:prstGeom prst="rect">
            <a:avLst/>
          </a:prstGeom>
          <a:noFill/>
        </p:spPr>
      </p:pic>
    </p:spTree>
    <p:extLst>
      <p:ext uri="{BB962C8B-B14F-4D97-AF65-F5344CB8AC3E}">
        <p14:creationId xmlns:p14="http://schemas.microsoft.com/office/powerpoint/2010/main" val="318732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8672</TotalTime>
  <Words>3414</Words>
  <Application>Microsoft Office PowerPoint</Application>
  <PresentationFormat>On-screen Show (4:3)</PresentationFormat>
  <Paragraphs>813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Contents  </vt:lpstr>
      <vt:lpstr>ConneCT Project</vt:lpstr>
      <vt:lpstr>Achieving Incremental “Wins” for DSS and Connecticut</vt:lpstr>
      <vt:lpstr>Objectives - ConneCT</vt:lpstr>
      <vt:lpstr>Building a Technological Framework for Future - ConneCT</vt:lpstr>
      <vt:lpstr>Release Update and Timelines- ConneCT</vt:lpstr>
      <vt:lpstr>ConneCT Telephony – Benefit Center Model</vt:lpstr>
      <vt:lpstr>A Closer Look… CT Benefit Center</vt:lpstr>
      <vt:lpstr>A Closer Look… CT Document Management and Workflow</vt:lpstr>
      <vt:lpstr>A Closer Look… CT Document Management and Workflow</vt:lpstr>
      <vt:lpstr>A Closer Look… CT Document Management and Workflow</vt:lpstr>
      <vt:lpstr>ConneCT Document Management and Workflow –  Enabling Real-Time Document Tracking</vt:lpstr>
      <vt:lpstr>ConneCT Modification Releases (Draft Plan)</vt:lpstr>
      <vt:lpstr>ConneCT – Current Risks and Issues</vt:lpstr>
      <vt:lpstr>ConneCT – Results and Impacts</vt:lpstr>
      <vt:lpstr>Financial Estimates (SFY 13 – SFY 14) - ConneCT</vt:lpstr>
      <vt:lpstr>Actual &amp; Projected Expenditures – ConneCT</vt:lpstr>
      <vt:lpstr>Actual &amp; Projected Expenditures (SFY 13 – SFY 14) - ConneCT</vt:lpstr>
      <vt:lpstr>Achieving Incremental “Wins” for DSS and Connecticut</vt:lpstr>
      <vt:lpstr>Health Insurance Exchange &amp; Integrated Eligibility System Project (HIX / IEP) – Tiers 1, 2, 3, and 4</vt:lpstr>
      <vt:lpstr>Tier 1 Update and Timeline – Access Health CT</vt:lpstr>
      <vt:lpstr>Access Health IE PMO IT Program Plan Completion   (per the IE PMO work plan)</vt:lpstr>
      <vt:lpstr>PowerPoint Presentation</vt:lpstr>
      <vt:lpstr>Tier 1 – DSS Workstream Dashboard – 08/30/2013</vt:lpstr>
      <vt:lpstr>Access Health CT – Release 2 – Risk by Category </vt:lpstr>
      <vt:lpstr>Achieving Incremental “Wins” for DSS and Connecticut</vt:lpstr>
      <vt:lpstr>IEP – Tiers 2 and 3 – High Level Description</vt:lpstr>
      <vt:lpstr>IEP - Platform Capabilities for Tiers 2, 3 and 4</vt:lpstr>
      <vt:lpstr>IEP - Future Vision for Tiers 2 and 3 (proposed)</vt:lpstr>
      <vt:lpstr>IEP – Tiers 2 and 3 – High Level Project Timeline (proposed)</vt:lpstr>
      <vt:lpstr>IEP – Tiers 2 and 3 – Key Dates (proposed)</vt:lpstr>
      <vt:lpstr>IEP – Current Status of Planning Phase</vt:lpstr>
      <vt:lpstr>Achieving Incremental “Wins” for DSS and Connecticut</vt:lpstr>
      <vt:lpstr> IEP – Tier 4 – Across the CT HHS Enterprise</vt:lpstr>
      <vt:lpstr>Updated Financial Estimates (SFY 13 – SFY 16) – CT HIX/IEP</vt:lpstr>
      <vt:lpstr>Reasons for Expenditure Updates (SFY 13 – SFY 16) – CT HIX/IEP  </vt:lpstr>
      <vt:lpstr>Projected Expenditures (SFY 13 – SFY 16) – CT HIX/IEP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Singh, Julian(US)</dc:creator>
  <cp:lastModifiedBy>MJG</cp:lastModifiedBy>
  <cp:revision>312</cp:revision>
  <cp:lastPrinted>2013-03-13T12:43:58Z</cp:lastPrinted>
  <dcterms:created xsi:type="dcterms:W3CDTF">2006-08-16T00:00:00Z</dcterms:created>
  <dcterms:modified xsi:type="dcterms:W3CDTF">2013-09-10T14:27:39Z</dcterms:modified>
</cp:coreProperties>
</file>