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4" r:id="rId1"/>
    <p:sldMasterId id="2147484037" r:id="rId2"/>
  </p:sldMasterIdLst>
  <p:notesMasterIdLst>
    <p:notesMasterId r:id="rId11"/>
  </p:notesMasterIdLst>
  <p:handoutMasterIdLst>
    <p:handoutMasterId r:id="rId12"/>
  </p:handoutMasterIdLst>
  <p:sldIdLst>
    <p:sldId id="342" r:id="rId3"/>
    <p:sldId id="401" r:id="rId4"/>
    <p:sldId id="404" r:id="rId5"/>
    <p:sldId id="406" r:id="rId6"/>
    <p:sldId id="407" r:id="rId7"/>
    <p:sldId id="408" r:id="rId8"/>
    <p:sldId id="393" r:id="rId9"/>
    <p:sldId id="405" r:id="rId1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D86"/>
    <a:srgbClr val="FFFFCC"/>
    <a:srgbClr val="4B7FB9"/>
    <a:srgbClr val="005EA4"/>
    <a:srgbClr val="4FE5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30" autoAdjust="0"/>
    <p:restoredTop sz="94624" autoAdjust="0"/>
  </p:normalViewPr>
  <p:slideViewPr>
    <p:cSldViewPr>
      <p:cViewPr>
        <p:scale>
          <a:sx n="120" d="100"/>
          <a:sy n="120" d="100"/>
        </p:scale>
        <p:origin x="-1374" y="-2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99" d="100"/>
          <a:sy n="99" d="100"/>
        </p:scale>
        <p:origin x="-3528" y="-102"/>
      </p:cViewPr>
      <p:guideLst>
        <p:guide orient="horz" pos="2928"/>
        <p:guide pos="2208"/>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r>
              <a:rPr lang="en-US" smtClean="0"/>
              <a:t>Connecticut Department of Labor</a:t>
            </a:r>
            <a:endParaRPr lang="en-US" dirty="0"/>
          </a:p>
        </p:txBody>
      </p:sp>
      <p:sp>
        <p:nvSpPr>
          <p:cNvPr id="3" name="Date Placeholder 2"/>
          <p:cNvSpPr>
            <a:spLocks noGrp="1"/>
          </p:cNvSpPr>
          <p:nvPr>
            <p:ph type="dt" sz="quarter" idx="1"/>
          </p:nvPr>
        </p:nvSpPr>
        <p:spPr>
          <a:xfrm>
            <a:off x="3970938" y="0"/>
            <a:ext cx="3037840" cy="46513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70CE2E0-E745-4AE9-AA2D-6CC608720500}" type="datetimeFigureOut">
              <a:rPr lang="en-US"/>
              <a:pPr>
                <a:defRPr/>
              </a:pPr>
              <a:t>6/9/2015</a:t>
            </a:fld>
            <a:endParaRPr lang="en-US" dirty="0"/>
          </a:p>
        </p:txBody>
      </p:sp>
      <p:sp>
        <p:nvSpPr>
          <p:cNvPr id="4" name="Footer Placeholder 3"/>
          <p:cNvSpPr>
            <a:spLocks noGrp="1"/>
          </p:cNvSpPr>
          <p:nvPr>
            <p:ph type="ftr" sz="quarter" idx="2"/>
          </p:nvPr>
        </p:nvSpPr>
        <p:spPr>
          <a:xfrm>
            <a:off x="0" y="8829675"/>
            <a:ext cx="3037840" cy="4651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smtClean="0"/>
              <a:t>Document Name:  IT Capital Investment Request</a:t>
            </a:r>
            <a:endParaRPr lang="en-US" dirty="0"/>
          </a:p>
        </p:txBody>
      </p:sp>
      <p:sp>
        <p:nvSpPr>
          <p:cNvPr id="5" name="Slide Number Placeholder 4"/>
          <p:cNvSpPr>
            <a:spLocks noGrp="1"/>
          </p:cNvSpPr>
          <p:nvPr>
            <p:ph type="sldNum" sz="quarter" idx="3"/>
          </p:nvPr>
        </p:nvSpPr>
        <p:spPr>
          <a:xfrm>
            <a:off x="3970938" y="8829675"/>
            <a:ext cx="3037840" cy="46513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338907B-01D4-4246-9C66-1B646420BA92}" type="slidenum">
              <a:rPr lang="en-US"/>
              <a:pPr>
                <a:defRPr/>
              </a:pPr>
              <a:t>‹#›</a:t>
            </a:fld>
            <a:endParaRPr lang="en-US" dirty="0"/>
          </a:p>
        </p:txBody>
      </p:sp>
    </p:spTree>
    <p:extLst>
      <p:ext uri="{BB962C8B-B14F-4D97-AF65-F5344CB8AC3E}">
        <p14:creationId xmlns:p14="http://schemas.microsoft.com/office/powerpoint/2010/main" val="1636480562"/>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r>
              <a:rPr lang="en-US" smtClean="0"/>
              <a:t>Connecticut Department of Labor</a:t>
            </a:r>
            <a:endParaRPr lang="en-US" dirty="0"/>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C6C6344-C8FE-43E2-A2B2-89BEB3A18BCE}" type="datetimeFigureOut">
              <a:rPr lang="en-US"/>
              <a:pPr>
                <a:defRPr/>
              </a:pPr>
              <a:t>6/9/2015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smtClean="0"/>
              <a:t>Document Name:  IT Capital Investment Request</a:t>
            </a:r>
            <a:endParaRPr lang="en-US" dirty="0"/>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25CBE29-1390-432C-A228-8C4E0A8CD41A}" type="slidenum">
              <a:rPr lang="en-US"/>
              <a:pPr>
                <a:defRPr/>
              </a:pPr>
              <a:t>‹#›</a:t>
            </a:fld>
            <a:endParaRPr lang="en-US" dirty="0"/>
          </a:p>
        </p:txBody>
      </p:sp>
    </p:spTree>
    <p:extLst>
      <p:ext uri="{BB962C8B-B14F-4D97-AF65-F5344CB8AC3E}">
        <p14:creationId xmlns:p14="http://schemas.microsoft.com/office/powerpoint/2010/main" val="1135716133"/>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 name="Slide Number Placeholder 3"/>
          <p:cNvSpPr>
            <a:spLocks noGrp="1"/>
          </p:cNvSpPr>
          <p:nvPr>
            <p:ph type="sldNum" sz="quarter" idx="5"/>
          </p:nvPr>
        </p:nvSpPr>
        <p:spPr/>
        <p:txBody>
          <a:bodyPr/>
          <a:lstStyle/>
          <a:p>
            <a:pPr>
              <a:defRPr/>
            </a:pPr>
            <a:fld id="{2677287E-14EC-4BB2-9720-116FA2C594CE}" type="slidenum">
              <a:rPr lang="en-US" smtClean="0"/>
              <a:pPr>
                <a:defRPr/>
              </a:pPr>
              <a:t>1</a:t>
            </a:fld>
            <a:endParaRPr lang="en-US" dirty="0"/>
          </a:p>
        </p:txBody>
      </p:sp>
      <p:sp>
        <p:nvSpPr>
          <p:cNvPr id="5" name="Footer Placeholder 4"/>
          <p:cNvSpPr>
            <a:spLocks noGrp="1"/>
          </p:cNvSpPr>
          <p:nvPr>
            <p:ph type="ftr" sz="quarter" idx="4"/>
          </p:nvPr>
        </p:nvSpPr>
        <p:spPr/>
        <p:txBody>
          <a:bodyPr/>
          <a:lstStyle/>
          <a:p>
            <a:pPr>
              <a:defRPr/>
            </a:pPr>
            <a:r>
              <a:rPr lang="en-US" smtClean="0"/>
              <a:t>Document Name:  IT Capital Investment Request</a:t>
            </a:r>
            <a:endParaRPr lang="en-US" dirty="0"/>
          </a:p>
        </p:txBody>
      </p:sp>
      <p:sp>
        <p:nvSpPr>
          <p:cNvPr id="6" name="Header Placeholder 5"/>
          <p:cNvSpPr>
            <a:spLocks noGrp="1"/>
          </p:cNvSpPr>
          <p:nvPr>
            <p:ph type="hdr" sz="quarter"/>
          </p:nvPr>
        </p:nvSpPr>
        <p:spPr/>
        <p:txBody>
          <a:bodyPr/>
          <a:lstStyle/>
          <a:p>
            <a:pPr>
              <a:defRPr/>
            </a:pPr>
            <a:r>
              <a:rPr lang="en-US" smtClean="0"/>
              <a:t>Connecticut Department of Labor</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Connecticut Department of Labor</a:t>
            </a:r>
            <a:endParaRPr lang="en-US" dirty="0"/>
          </a:p>
        </p:txBody>
      </p:sp>
      <p:sp>
        <p:nvSpPr>
          <p:cNvPr id="5" name="Footer Placeholder 4"/>
          <p:cNvSpPr>
            <a:spLocks noGrp="1"/>
          </p:cNvSpPr>
          <p:nvPr>
            <p:ph type="ftr" sz="quarter" idx="11"/>
          </p:nvPr>
        </p:nvSpPr>
        <p:spPr/>
        <p:txBody>
          <a:bodyPr/>
          <a:lstStyle/>
          <a:p>
            <a:pPr>
              <a:defRPr/>
            </a:pPr>
            <a:r>
              <a:rPr lang="en-US" smtClean="0"/>
              <a:t>Document Name:  IT Capital Investment Request</a:t>
            </a:r>
            <a:endParaRPr lang="en-US" dirty="0"/>
          </a:p>
        </p:txBody>
      </p:sp>
      <p:sp>
        <p:nvSpPr>
          <p:cNvPr id="6" name="Slide Number Placeholder 5"/>
          <p:cNvSpPr>
            <a:spLocks noGrp="1"/>
          </p:cNvSpPr>
          <p:nvPr>
            <p:ph type="sldNum" sz="quarter" idx="12"/>
          </p:nvPr>
        </p:nvSpPr>
        <p:spPr/>
        <p:txBody>
          <a:bodyPr/>
          <a:lstStyle/>
          <a:p>
            <a:pPr>
              <a:defRPr/>
            </a:pPr>
            <a:fld id="{825CBE29-1390-432C-A228-8C4E0A8CD41A}" type="slidenum">
              <a:rPr lang="en-US" smtClean="0"/>
              <a:pPr>
                <a:defRPr/>
              </a:pPr>
              <a:t>2</a:t>
            </a:fld>
            <a:endParaRPr lang="en-US" dirty="0"/>
          </a:p>
        </p:txBody>
      </p:sp>
    </p:spTree>
    <p:extLst>
      <p:ext uri="{BB962C8B-B14F-4D97-AF65-F5344CB8AC3E}">
        <p14:creationId xmlns:p14="http://schemas.microsoft.com/office/powerpoint/2010/main" val="2724903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Connecticut Department of Labor</a:t>
            </a:r>
            <a:endParaRPr lang="en-US" dirty="0"/>
          </a:p>
        </p:txBody>
      </p:sp>
      <p:sp>
        <p:nvSpPr>
          <p:cNvPr id="5" name="Footer Placeholder 4"/>
          <p:cNvSpPr>
            <a:spLocks noGrp="1"/>
          </p:cNvSpPr>
          <p:nvPr>
            <p:ph type="ftr" sz="quarter" idx="11"/>
          </p:nvPr>
        </p:nvSpPr>
        <p:spPr/>
        <p:txBody>
          <a:bodyPr/>
          <a:lstStyle/>
          <a:p>
            <a:pPr>
              <a:defRPr/>
            </a:pPr>
            <a:r>
              <a:rPr lang="en-US" smtClean="0"/>
              <a:t>Document Name:  IT Capital Investment Request</a:t>
            </a:r>
            <a:endParaRPr lang="en-US" dirty="0"/>
          </a:p>
        </p:txBody>
      </p:sp>
      <p:sp>
        <p:nvSpPr>
          <p:cNvPr id="6" name="Slide Number Placeholder 5"/>
          <p:cNvSpPr>
            <a:spLocks noGrp="1"/>
          </p:cNvSpPr>
          <p:nvPr>
            <p:ph type="sldNum" sz="quarter" idx="12"/>
          </p:nvPr>
        </p:nvSpPr>
        <p:spPr/>
        <p:txBody>
          <a:bodyPr/>
          <a:lstStyle/>
          <a:p>
            <a:pPr>
              <a:defRPr/>
            </a:pPr>
            <a:fld id="{825CBE29-1390-432C-A228-8C4E0A8CD41A}" type="slidenum">
              <a:rPr lang="en-US" smtClean="0"/>
              <a:pPr>
                <a:defRPr/>
              </a:pPr>
              <a:t>3</a:t>
            </a:fld>
            <a:endParaRPr lang="en-US" dirty="0"/>
          </a:p>
        </p:txBody>
      </p:sp>
    </p:spTree>
    <p:extLst>
      <p:ext uri="{BB962C8B-B14F-4D97-AF65-F5344CB8AC3E}">
        <p14:creationId xmlns:p14="http://schemas.microsoft.com/office/powerpoint/2010/main" val="3474246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Connecticut Department of Labor</a:t>
            </a:r>
            <a:endParaRPr lang="en-US" dirty="0"/>
          </a:p>
        </p:txBody>
      </p:sp>
      <p:sp>
        <p:nvSpPr>
          <p:cNvPr id="5" name="Footer Placeholder 4"/>
          <p:cNvSpPr>
            <a:spLocks noGrp="1"/>
          </p:cNvSpPr>
          <p:nvPr>
            <p:ph type="ftr" sz="quarter" idx="11"/>
          </p:nvPr>
        </p:nvSpPr>
        <p:spPr/>
        <p:txBody>
          <a:bodyPr/>
          <a:lstStyle/>
          <a:p>
            <a:pPr>
              <a:defRPr/>
            </a:pPr>
            <a:r>
              <a:rPr lang="en-US" smtClean="0"/>
              <a:t>Document Name:  IT Capital Investment Request</a:t>
            </a:r>
            <a:endParaRPr lang="en-US" dirty="0"/>
          </a:p>
        </p:txBody>
      </p:sp>
      <p:sp>
        <p:nvSpPr>
          <p:cNvPr id="6" name="Slide Number Placeholder 5"/>
          <p:cNvSpPr>
            <a:spLocks noGrp="1"/>
          </p:cNvSpPr>
          <p:nvPr>
            <p:ph type="sldNum" sz="quarter" idx="12"/>
          </p:nvPr>
        </p:nvSpPr>
        <p:spPr/>
        <p:txBody>
          <a:bodyPr/>
          <a:lstStyle/>
          <a:p>
            <a:pPr>
              <a:defRPr/>
            </a:pPr>
            <a:fld id="{825CBE29-1390-432C-A228-8C4E0A8CD41A}" type="slidenum">
              <a:rPr lang="en-US" smtClean="0"/>
              <a:pPr>
                <a:defRPr/>
              </a:pPr>
              <a:t>4</a:t>
            </a:fld>
            <a:endParaRPr lang="en-US" dirty="0"/>
          </a:p>
        </p:txBody>
      </p:sp>
    </p:spTree>
    <p:extLst>
      <p:ext uri="{BB962C8B-B14F-4D97-AF65-F5344CB8AC3E}">
        <p14:creationId xmlns:p14="http://schemas.microsoft.com/office/powerpoint/2010/main" val="4110678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Connecticut Department of Labor</a:t>
            </a:r>
            <a:endParaRPr lang="en-US" dirty="0"/>
          </a:p>
        </p:txBody>
      </p:sp>
      <p:sp>
        <p:nvSpPr>
          <p:cNvPr id="5" name="Footer Placeholder 4"/>
          <p:cNvSpPr>
            <a:spLocks noGrp="1"/>
          </p:cNvSpPr>
          <p:nvPr>
            <p:ph type="ftr" sz="quarter" idx="11"/>
          </p:nvPr>
        </p:nvSpPr>
        <p:spPr/>
        <p:txBody>
          <a:bodyPr/>
          <a:lstStyle/>
          <a:p>
            <a:pPr>
              <a:defRPr/>
            </a:pPr>
            <a:r>
              <a:rPr lang="en-US" smtClean="0"/>
              <a:t>Document Name:  IT Capital Investment Request</a:t>
            </a:r>
            <a:endParaRPr lang="en-US" dirty="0"/>
          </a:p>
        </p:txBody>
      </p:sp>
      <p:sp>
        <p:nvSpPr>
          <p:cNvPr id="6" name="Slide Number Placeholder 5"/>
          <p:cNvSpPr>
            <a:spLocks noGrp="1"/>
          </p:cNvSpPr>
          <p:nvPr>
            <p:ph type="sldNum" sz="quarter" idx="12"/>
          </p:nvPr>
        </p:nvSpPr>
        <p:spPr/>
        <p:txBody>
          <a:bodyPr/>
          <a:lstStyle/>
          <a:p>
            <a:pPr>
              <a:defRPr/>
            </a:pPr>
            <a:fld id="{825CBE29-1390-432C-A228-8C4E0A8CD41A}" type="slidenum">
              <a:rPr lang="en-US" smtClean="0"/>
              <a:pPr>
                <a:defRPr/>
              </a:pPr>
              <a:t>5</a:t>
            </a:fld>
            <a:endParaRPr lang="en-US" dirty="0"/>
          </a:p>
        </p:txBody>
      </p:sp>
    </p:spTree>
    <p:extLst>
      <p:ext uri="{BB962C8B-B14F-4D97-AF65-F5344CB8AC3E}">
        <p14:creationId xmlns:p14="http://schemas.microsoft.com/office/powerpoint/2010/main" val="1887333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Connecticut Department of Labor</a:t>
            </a:r>
            <a:endParaRPr lang="en-US" dirty="0"/>
          </a:p>
        </p:txBody>
      </p:sp>
      <p:sp>
        <p:nvSpPr>
          <p:cNvPr id="5" name="Footer Placeholder 4"/>
          <p:cNvSpPr>
            <a:spLocks noGrp="1"/>
          </p:cNvSpPr>
          <p:nvPr>
            <p:ph type="ftr" sz="quarter" idx="11"/>
          </p:nvPr>
        </p:nvSpPr>
        <p:spPr/>
        <p:txBody>
          <a:bodyPr/>
          <a:lstStyle/>
          <a:p>
            <a:pPr>
              <a:defRPr/>
            </a:pPr>
            <a:r>
              <a:rPr lang="en-US" smtClean="0"/>
              <a:t>Document Name:  IT Capital Investment Request</a:t>
            </a:r>
            <a:endParaRPr lang="en-US" dirty="0"/>
          </a:p>
        </p:txBody>
      </p:sp>
      <p:sp>
        <p:nvSpPr>
          <p:cNvPr id="6" name="Slide Number Placeholder 5"/>
          <p:cNvSpPr>
            <a:spLocks noGrp="1"/>
          </p:cNvSpPr>
          <p:nvPr>
            <p:ph type="sldNum" sz="quarter" idx="12"/>
          </p:nvPr>
        </p:nvSpPr>
        <p:spPr/>
        <p:txBody>
          <a:bodyPr/>
          <a:lstStyle/>
          <a:p>
            <a:pPr>
              <a:defRPr/>
            </a:pPr>
            <a:fld id="{825CBE29-1390-432C-A228-8C4E0A8CD41A}" type="slidenum">
              <a:rPr lang="en-US" smtClean="0"/>
              <a:pPr>
                <a:defRPr/>
              </a:pPr>
              <a:t>6</a:t>
            </a:fld>
            <a:endParaRPr lang="en-US" dirty="0"/>
          </a:p>
        </p:txBody>
      </p:sp>
    </p:spTree>
    <p:extLst>
      <p:ext uri="{BB962C8B-B14F-4D97-AF65-F5344CB8AC3E}">
        <p14:creationId xmlns:p14="http://schemas.microsoft.com/office/powerpoint/2010/main" val="3664303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Connecticut Department of Labor</a:t>
            </a:r>
            <a:endParaRPr lang="en-US" dirty="0"/>
          </a:p>
        </p:txBody>
      </p:sp>
      <p:sp>
        <p:nvSpPr>
          <p:cNvPr id="5" name="Footer Placeholder 4"/>
          <p:cNvSpPr>
            <a:spLocks noGrp="1"/>
          </p:cNvSpPr>
          <p:nvPr>
            <p:ph type="ftr" sz="quarter" idx="11"/>
          </p:nvPr>
        </p:nvSpPr>
        <p:spPr/>
        <p:txBody>
          <a:bodyPr/>
          <a:lstStyle/>
          <a:p>
            <a:pPr>
              <a:defRPr/>
            </a:pPr>
            <a:r>
              <a:rPr lang="en-US" smtClean="0"/>
              <a:t>Document Name:  IT Capital Investment Request</a:t>
            </a:r>
            <a:endParaRPr lang="en-US" dirty="0"/>
          </a:p>
        </p:txBody>
      </p:sp>
      <p:sp>
        <p:nvSpPr>
          <p:cNvPr id="6" name="Slide Number Placeholder 5"/>
          <p:cNvSpPr>
            <a:spLocks noGrp="1"/>
          </p:cNvSpPr>
          <p:nvPr>
            <p:ph type="sldNum" sz="quarter" idx="12"/>
          </p:nvPr>
        </p:nvSpPr>
        <p:spPr/>
        <p:txBody>
          <a:bodyPr/>
          <a:lstStyle/>
          <a:p>
            <a:pPr>
              <a:defRPr/>
            </a:pPr>
            <a:fld id="{825CBE29-1390-432C-A228-8C4E0A8CD41A}" type="slidenum">
              <a:rPr lang="en-US" smtClean="0"/>
              <a:pPr>
                <a:defRPr/>
              </a:pPr>
              <a:t>7</a:t>
            </a:fld>
            <a:endParaRPr lang="en-US" dirty="0"/>
          </a:p>
        </p:txBody>
      </p:sp>
    </p:spTree>
    <p:extLst>
      <p:ext uri="{BB962C8B-B14F-4D97-AF65-F5344CB8AC3E}">
        <p14:creationId xmlns:p14="http://schemas.microsoft.com/office/powerpoint/2010/main" val="11147025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Connecticut Department of Labor</a:t>
            </a:r>
            <a:endParaRPr lang="en-US" dirty="0"/>
          </a:p>
        </p:txBody>
      </p:sp>
      <p:sp>
        <p:nvSpPr>
          <p:cNvPr id="5" name="Footer Placeholder 4"/>
          <p:cNvSpPr>
            <a:spLocks noGrp="1"/>
          </p:cNvSpPr>
          <p:nvPr>
            <p:ph type="ftr" sz="quarter" idx="11"/>
          </p:nvPr>
        </p:nvSpPr>
        <p:spPr/>
        <p:txBody>
          <a:bodyPr/>
          <a:lstStyle/>
          <a:p>
            <a:pPr>
              <a:defRPr/>
            </a:pPr>
            <a:r>
              <a:rPr lang="en-US" smtClean="0"/>
              <a:t>Document Name:  IT Capital Investment Request</a:t>
            </a:r>
            <a:endParaRPr lang="en-US" dirty="0"/>
          </a:p>
        </p:txBody>
      </p:sp>
      <p:sp>
        <p:nvSpPr>
          <p:cNvPr id="6" name="Slide Number Placeholder 5"/>
          <p:cNvSpPr>
            <a:spLocks noGrp="1"/>
          </p:cNvSpPr>
          <p:nvPr>
            <p:ph type="sldNum" sz="quarter" idx="12"/>
          </p:nvPr>
        </p:nvSpPr>
        <p:spPr/>
        <p:txBody>
          <a:bodyPr/>
          <a:lstStyle/>
          <a:p>
            <a:pPr>
              <a:defRPr/>
            </a:pPr>
            <a:fld id="{825CBE29-1390-432C-A228-8C4E0A8CD41A}" type="slidenum">
              <a:rPr lang="en-US" smtClean="0"/>
              <a:pPr>
                <a:defRPr/>
              </a:pPr>
              <a:t>8</a:t>
            </a:fld>
            <a:endParaRPr lang="en-US" dirty="0"/>
          </a:p>
        </p:txBody>
      </p:sp>
    </p:spTree>
    <p:extLst>
      <p:ext uri="{BB962C8B-B14F-4D97-AF65-F5344CB8AC3E}">
        <p14:creationId xmlns:p14="http://schemas.microsoft.com/office/powerpoint/2010/main" val="35543773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xecutive Status Report Template">
    <p:spTree>
      <p:nvGrpSpPr>
        <p:cNvPr id="1" name=""/>
        <p:cNvGrpSpPr/>
        <p:nvPr/>
      </p:nvGrpSpPr>
      <p:grpSpPr>
        <a:xfrm>
          <a:off x="0" y="0"/>
          <a:ext cx="0" cy="0"/>
          <a:chOff x="0" y="0"/>
          <a:chExt cx="0" cy="0"/>
        </a:xfrm>
      </p:grpSpPr>
      <p:pic>
        <p:nvPicPr>
          <p:cNvPr id="2" name="Picture 2" descr="C:\Documents and Settings\UMAR\My Documents\My Pictures\img_bg.jpg"/>
          <p:cNvPicPr>
            <a:picLocks noChangeAspect="1" noChangeArrowheads="1"/>
          </p:cNvPicPr>
          <p:nvPr userDrawn="1"/>
        </p:nvPicPr>
        <p:blipFill>
          <a:blip r:embed="rId2" cstate="print"/>
          <a:srcRect/>
          <a:stretch>
            <a:fillRect/>
          </a:stretch>
        </p:blipFill>
        <p:spPr bwMode="auto">
          <a:xfrm>
            <a:off x="-7175" y="1"/>
            <a:ext cx="692975" cy="6857999"/>
          </a:xfrm>
          <a:prstGeom prst="rect">
            <a:avLst/>
          </a:prstGeom>
          <a:noFill/>
          <a:ln w="9525">
            <a:noFill/>
            <a:miter lim="800000"/>
            <a:headEnd/>
            <a:tailEnd/>
          </a:ln>
          <a:scene3d>
            <a:camera prst="orthographicFront"/>
            <a:lightRig rig="threePt" dir="t"/>
          </a:scene3d>
          <a:sp3d>
            <a:bevelT/>
          </a:sp3d>
        </p:spPr>
      </p:pic>
      <p:pic>
        <p:nvPicPr>
          <p:cNvPr id="3" name="Picture 17" descr="싐̼싘̼x"/>
          <p:cNvPicPr>
            <a:picLocks noChangeAspect="1" noChangeArrowheads="1"/>
          </p:cNvPicPr>
          <p:nvPr/>
        </p:nvPicPr>
        <p:blipFill>
          <a:blip r:embed="rId3" cstate="print"/>
          <a:srcRect/>
          <a:stretch>
            <a:fillRect/>
          </a:stretch>
        </p:blipFill>
        <p:spPr bwMode="auto">
          <a:xfrm>
            <a:off x="-12879" y="0"/>
            <a:ext cx="704850" cy="609600"/>
          </a:xfrm>
          <a:prstGeom prst="rect">
            <a:avLst/>
          </a:prstGeom>
          <a:solidFill>
            <a:schemeClr val="accent1">
              <a:lumMod val="20000"/>
              <a:lumOff val="80000"/>
            </a:schemeClr>
          </a:solidFill>
          <a:ln w="9525">
            <a:noFill/>
            <a:miter lim="800000"/>
            <a:headEnd/>
            <a:tailEnd/>
          </a:ln>
          <a:scene3d>
            <a:camera prst="orthographicFront"/>
            <a:lightRig rig="threePt" dir="t"/>
          </a:scene3d>
          <a:sp3d>
            <a:bevelT/>
          </a:sp3d>
        </p:spPr>
      </p:pic>
      <p:sp>
        <p:nvSpPr>
          <p:cNvPr id="4" name="Rectangle 20"/>
          <p:cNvSpPr>
            <a:spLocks noChangeArrowheads="1"/>
          </p:cNvSpPr>
          <p:nvPr/>
        </p:nvSpPr>
        <p:spPr bwMode="auto">
          <a:xfrm rot="10800000">
            <a:off x="684726" y="5120"/>
            <a:ext cx="8459274" cy="609600"/>
          </a:xfrm>
          <a:prstGeom prst="rect">
            <a:avLst/>
          </a:prstGeom>
          <a:gradFill>
            <a:gsLst>
              <a:gs pos="0">
                <a:schemeClr val="accent1">
                  <a:tint val="66000"/>
                  <a:satMod val="160000"/>
                </a:schemeClr>
              </a:gs>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gradFill>
          <a:ln w="9525" algn="ctr">
            <a:noFill/>
            <a:miter lim="800000"/>
            <a:headEnd/>
            <a:tailEnd/>
          </a:ln>
          <a:effectLst/>
          <a:scene3d>
            <a:camera prst="orthographicFront"/>
            <a:lightRig rig="threePt" dir="t"/>
          </a:scene3d>
          <a:sp3d>
            <a:bevelT/>
          </a:sp3d>
        </p:spPr>
        <p:txBody>
          <a:bodyPr rot="10800000" wrap="none" anchor="ctr"/>
          <a:lstStyle/>
          <a:p>
            <a:pPr algn="ctr" eaLnBrk="0" fontAlgn="auto" hangingPunct="0">
              <a:spcBef>
                <a:spcPts val="0"/>
              </a:spcBef>
              <a:spcAft>
                <a:spcPts val="0"/>
              </a:spcAft>
              <a:defRPr/>
            </a:pPr>
            <a:endParaRPr lang="en-US" dirty="0">
              <a:latin typeface="+mn-lt"/>
              <a:cs typeface="+mn-cs"/>
            </a:endParaRPr>
          </a:p>
        </p:txBody>
      </p:sp>
      <p:sp>
        <p:nvSpPr>
          <p:cNvPr id="5" name="Text Box 52"/>
          <p:cNvSpPr txBox="1">
            <a:spLocks noChangeArrowheads="1"/>
          </p:cNvSpPr>
          <p:nvPr/>
        </p:nvSpPr>
        <p:spPr bwMode="auto">
          <a:xfrm>
            <a:off x="825321" y="36512"/>
            <a:ext cx="8229600" cy="400110"/>
          </a:xfrm>
          <a:prstGeom prst="rect">
            <a:avLst/>
          </a:prstGeom>
          <a:gradFill>
            <a:gsLst>
              <a:gs pos="0">
                <a:schemeClr val="accent1">
                  <a:tint val="66000"/>
                  <a:satMod val="160000"/>
                </a:schemeClr>
              </a:gs>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gradFill>
          <a:ln w="9525">
            <a:noFill/>
            <a:miter lim="800000"/>
            <a:headEnd/>
            <a:tailEnd/>
          </a:ln>
          <a:effectLst>
            <a:glow rad="101600">
              <a:schemeClr val="accent1">
                <a:lumMod val="75000"/>
                <a:alpha val="60000"/>
              </a:schemeClr>
            </a:glow>
          </a:effectLst>
          <a:scene3d>
            <a:camera prst="orthographicFront"/>
            <a:lightRig rig="threePt" dir="t"/>
          </a:scene3d>
          <a:sp3d>
            <a:bevelT/>
          </a:sp3d>
        </p:spPr>
        <p:txBody>
          <a:bodyPr>
            <a:spAutoFit/>
          </a:bodyPr>
          <a:lstStyle/>
          <a:p>
            <a:pPr algn="ctr" eaLnBrk="0" fontAlgn="auto" hangingPunct="0">
              <a:spcBef>
                <a:spcPct val="50000"/>
              </a:spcBef>
              <a:spcAft>
                <a:spcPts val="0"/>
              </a:spcAft>
              <a:tabLst>
                <a:tab pos="5540375" algn="l"/>
              </a:tabLst>
              <a:defRPr/>
            </a:pPr>
            <a:r>
              <a:rPr lang="en-US" sz="2000" dirty="0" smtClean="0">
                <a:latin typeface="Calibri" pitchFamily="34" charset="0"/>
                <a:cs typeface="+mn-cs"/>
              </a:rPr>
              <a:t>CT Department of Labor – UI Revitalization Program</a:t>
            </a:r>
            <a:endParaRPr lang="en-US" sz="2000" dirty="0">
              <a:latin typeface="Calibri" pitchFamily="34" charset="0"/>
              <a:cs typeface="+mn-cs"/>
            </a:endParaRPr>
          </a:p>
        </p:txBody>
      </p:sp>
      <p:sp>
        <p:nvSpPr>
          <p:cNvPr id="8" name="Rectangle 7"/>
          <p:cNvSpPr/>
          <p:nvPr userDrawn="1"/>
        </p:nvSpPr>
        <p:spPr>
          <a:xfrm>
            <a:off x="4268788" y="6605588"/>
            <a:ext cx="579437" cy="230187"/>
          </a:xfrm>
          <a:prstGeom prst="rect">
            <a:avLst/>
          </a:prstGeom>
        </p:spPr>
        <p:txBody>
          <a:bodyPr wrap="none">
            <a:spAutoFit/>
          </a:bodyPr>
          <a:lstStyle/>
          <a:p>
            <a:pPr algn="ctr">
              <a:defRPr/>
            </a:pPr>
            <a:r>
              <a:rPr lang="en-US" sz="900" b="1" dirty="0">
                <a:solidFill>
                  <a:srgbClr val="4F81BD">
                    <a:lumMod val="75000"/>
                  </a:srgbClr>
                </a:solidFill>
                <a:latin typeface="Calibri"/>
                <a:cs typeface="+mn-cs"/>
              </a:rPr>
              <a:t>Page </a:t>
            </a:r>
            <a:fld id="{9DDE102E-2AE9-46EC-907A-02130EF36C12}" type="slidenum">
              <a:rPr lang="en-US" sz="900" b="1">
                <a:solidFill>
                  <a:srgbClr val="4F81BD">
                    <a:lumMod val="75000"/>
                  </a:srgbClr>
                </a:solidFill>
                <a:latin typeface="Calibri"/>
                <a:cs typeface="+mn-cs"/>
              </a:rPr>
              <a:pPr algn="ctr">
                <a:defRPr/>
              </a:pPr>
              <a:t>‹#›</a:t>
            </a:fld>
            <a:endParaRPr lang="en-US" sz="900" b="1" dirty="0">
              <a:solidFill>
                <a:srgbClr val="4F81BD">
                  <a:lumMod val="75000"/>
                </a:srgbClr>
              </a:solidFill>
              <a:latin typeface="Calibri"/>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B8BA5C-EEB0-406A-B0C5-458D49B6865D}" type="datetimeFigureOut">
              <a:rPr lang="en-US" smtClean="0"/>
              <a:t>6/9/2015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8C4254E-03C3-46B1-85B6-5713DB9DCA3E}" type="slidenum">
              <a:rPr lang="en-US" smtClean="0"/>
              <a:t>‹#›</a:t>
            </a:fld>
            <a:endParaRPr lang="en-US" dirty="0"/>
          </a:p>
        </p:txBody>
      </p:sp>
    </p:spTree>
    <p:extLst>
      <p:ext uri="{BB962C8B-B14F-4D97-AF65-F5344CB8AC3E}">
        <p14:creationId xmlns:p14="http://schemas.microsoft.com/office/powerpoint/2010/main" val="4292454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B8BA5C-EEB0-406A-B0C5-458D49B6865D}" type="datetimeFigureOut">
              <a:rPr lang="en-US" smtClean="0"/>
              <a:t>6/9/2015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8C4254E-03C3-46B1-85B6-5713DB9DCA3E}" type="slidenum">
              <a:rPr lang="en-US" smtClean="0"/>
              <a:t>‹#›</a:t>
            </a:fld>
            <a:endParaRPr lang="en-US" dirty="0"/>
          </a:p>
        </p:txBody>
      </p:sp>
    </p:spTree>
    <p:extLst>
      <p:ext uri="{BB962C8B-B14F-4D97-AF65-F5344CB8AC3E}">
        <p14:creationId xmlns:p14="http://schemas.microsoft.com/office/powerpoint/2010/main" val="405322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B8BA5C-EEB0-406A-B0C5-458D49B6865D}" type="datetimeFigureOut">
              <a:rPr lang="en-US" smtClean="0"/>
              <a:t>6/9/2015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8C4254E-03C3-46B1-85B6-5713DB9DCA3E}" type="slidenum">
              <a:rPr lang="en-US" smtClean="0"/>
              <a:t>‹#›</a:t>
            </a:fld>
            <a:endParaRPr lang="en-US" dirty="0"/>
          </a:p>
        </p:txBody>
      </p:sp>
    </p:spTree>
    <p:extLst>
      <p:ext uri="{BB962C8B-B14F-4D97-AF65-F5344CB8AC3E}">
        <p14:creationId xmlns:p14="http://schemas.microsoft.com/office/powerpoint/2010/main" val="20590298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B8BA5C-EEB0-406A-B0C5-458D49B6865D}" type="datetimeFigureOut">
              <a:rPr lang="en-US" smtClean="0"/>
              <a:t>6/9/2015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C4254E-03C3-46B1-85B6-5713DB9DCA3E}" type="slidenum">
              <a:rPr lang="en-US" smtClean="0"/>
              <a:t>‹#›</a:t>
            </a:fld>
            <a:endParaRPr lang="en-US" dirty="0"/>
          </a:p>
        </p:txBody>
      </p:sp>
    </p:spTree>
    <p:extLst>
      <p:ext uri="{BB962C8B-B14F-4D97-AF65-F5344CB8AC3E}">
        <p14:creationId xmlns:p14="http://schemas.microsoft.com/office/powerpoint/2010/main" val="1242460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B8BA5C-EEB0-406A-B0C5-458D49B6865D}" type="datetimeFigureOut">
              <a:rPr lang="en-US" smtClean="0"/>
              <a:t>6/9/2015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C4254E-03C3-46B1-85B6-5713DB9DCA3E}" type="slidenum">
              <a:rPr lang="en-US" smtClean="0"/>
              <a:t>‹#›</a:t>
            </a:fld>
            <a:endParaRPr lang="en-US" dirty="0"/>
          </a:p>
        </p:txBody>
      </p:sp>
    </p:spTree>
    <p:extLst>
      <p:ext uri="{BB962C8B-B14F-4D97-AF65-F5344CB8AC3E}">
        <p14:creationId xmlns:p14="http://schemas.microsoft.com/office/powerpoint/2010/main" val="2297297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dirty="0"/>
              <a:t>Document Name:  Executive Status Report STD, COTS, RAD, LITE</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7FFD91E-A449-49D5-A997-86D8A1259C90}"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D2B3A-5131-4345-AB4F-87E271C6E8FE}" type="datetimeFigureOut">
              <a:rPr lang="en-US" smtClean="0"/>
              <a:pPr/>
              <a:t>6/9/2015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6D6B682-88D4-4394-B471-8F3CB2287994}" type="slidenum">
              <a:rPr lang="en-US" smtClean="0"/>
              <a:pPr/>
              <a:t>‹#›</a:t>
            </a:fld>
            <a:endParaRPr lang="en-US" dirty="0"/>
          </a:p>
        </p:txBody>
      </p:sp>
    </p:spTree>
    <p:extLst>
      <p:ext uri="{BB962C8B-B14F-4D97-AF65-F5344CB8AC3E}">
        <p14:creationId xmlns:p14="http://schemas.microsoft.com/office/powerpoint/2010/main" val="2640936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B8BA5C-EEB0-406A-B0C5-458D49B6865D}" type="datetimeFigureOut">
              <a:rPr lang="en-US" smtClean="0"/>
              <a:t>6/9/2015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C4254E-03C3-46B1-85B6-5713DB9DCA3E}" type="slidenum">
              <a:rPr lang="en-US" smtClean="0"/>
              <a:t>‹#›</a:t>
            </a:fld>
            <a:endParaRPr lang="en-US" dirty="0"/>
          </a:p>
        </p:txBody>
      </p:sp>
    </p:spTree>
    <p:extLst>
      <p:ext uri="{BB962C8B-B14F-4D97-AF65-F5344CB8AC3E}">
        <p14:creationId xmlns:p14="http://schemas.microsoft.com/office/powerpoint/2010/main" val="3892882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B8BA5C-EEB0-406A-B0C5-458D49B6865D}" type="datetimeFigureOut">
              <a:rPr lang="en-US" smtClean="0"/>
              <a:t>6/9/2015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C4254E-03C3-46B1-85B6-5713DB9DCA3E}" type="slidenum">
              <a:rPr lang="en-US" smtClean="0"/>
              <a:t>‹#›</a:t>
            </a:fld>
            <a:endParaRPr lang="en-US" dirty="0"/>
          </a:p>
        </p:txBody>
      </p:sp>
    </p:spTree>
    <p:extLst>
      <p:ext uri="{BB962C8B-B14F-4D97-AF65-F5344CB8AC3E}">
        <p14:creationId xmlns:p14="http://schemas.microsoft.com/office/powerpoint/2010/main" val="2620901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B8BA5C-EEB0-406A-B0C5-458D49B6865D}" type="datetimeFigureOut">
              <a:rPr lang="en-US" smtClean="0"/>
              <a:t>6/9/2015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C4254E-03C3-46B1-85B6-5713DB9DCA3E}" type="slidenum">
              <a:rPr lang="en-US" smtClean="0"/>
              <a:t>‹#›</a:t>
            </a:fld>
            <a:endParaRPr lang="en-US" dirty="0"/>
          </a:p>
        </p:txBody>
      </p:sp>
    </p:spTree>
    <p:extLst>
      <p:ext uri="{BB962C8B-B14F-4D97-AF65-F5344CB8AC3E}">
        <p14:creationId xmlns:p14="http://schemas.microsoft.com/office/powerpoint/2010/main" val="3491315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B8BA5C-EEB0-406A-B0C5-458D49B6865D}" type="datetimeFigureOut">
              <a:rPr lang="en-US" smtClean="0"/>
              <a:t>6/9/2015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8C4254E-03C3-46B1-85B6-5713DB9DCA3E}" type="slidenum">
              <a:rPr lang="en-US" smtClean="0"/>
              <a:t>‹#›</a:t>
            </a:fld>
            <a:endParaRPr lang="en-US" dirty="0"/>
          </a:p>
        </p:txBody>
      </p:sp>
    </p:spTree>
    <p:extLst>
      <p:ext uri="{BB962C8B-B14F-4D97-AF65-F5344CB8AC3E}">
        <p14:creationId xmlns:p14="http://schemas.microsoft.com/office/powerpoint/2010/main" val="3991829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B8BA5C-EEB0-406A-B0C5-458D49B6865D}" type="datetimeFigureOut">
              <a:rPr lang="en-US" smtClean="0"/>
              <a:t>6/9/2015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8C4254E-03C3-46B1-85B6-5713DB9DCA3E}" type="slidenum">
              <a:rPr lang="en-US" smtClean="0"/>
              <a:t>‹#›</a:t>
            </a:fld>
            <a:endParaRPr lang="en-US" dirty="0"/>
          </a:p>
        </p:txBody>
      </p:sp>
    </p:spTree>
    <p:extLst>
      <p:ext uri="{BB962C8B-B14F-4D97-AF65-F5344CB8AC3E}">
        <p14:creationId xmlns:p14="http://schemas.microsoft.com/office/powerpoint/2010/main" val="944051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B8BA5C-EEB0-406A-B0C5-458D49B6865D}" type="datetimeFigureOut">
              <a:rPr lang="en-US" smtClean="0"/>
              <a:t>6/9/2015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8C4254E-03C3-46B1-85B6-5713DB9DCA3E}" type="slidenum">
              <a:rPr lang="en-US" smtClean="0"/>
              <a:t>‹#›</a:t>
            </a:fld>
            <a:endParaRPr lang="en-US" dirty="0"/>
          </a:p>
        </p:txBody>
      </p:sp>
    </p:spTree>
    <p:extLst>
      <p:ext uri="{BB962C8B-B14F-4D97-AF65-F5344CB8AC3E}">
        <p14:creationId xmlns:p14="http://schemas.microsoft.com/office/powerpoint/2010/main" val="31722434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cs typeface="+mn-cs"/>
              </a:defRPr>
            </a:lvl1pPr>
          </a:lstStyle>
          <a:p>
            <a:pPr>
              <a:defRPr/>
            </a:pPr>
            <a:r>
              <a:rPr lang="en-US" dirty="0"/>
              <a:t>Document Name:  Executive Status Report STD, COTS, RAD, LITE</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cs typeface="+mn-cs"/>
              </a:defRPr>
            </a:lvl1pPr>
          </a:lstStyle>
          <a:p>
            <a:pPr>
              <a:defRPr/>
            </a:pPr>
            <a:fld id="{01B76B98-507D-4140-8DEB-A80C1744E67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035" r:id="rId1"/>
    <p:sldLayoutId id="2147484034" r:id="rId2"/>
    <p:sldLayoutId id="2147484036" r:id="rId3"/>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B8BA5C-EEB0-406A-B0C5-458D49B6865D}" type="datetimeFigureOut">
              <a:rPr lang="en-US" smtClean="0"/>
              <a:t>6/9/2015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C4254E-03C3-46B1-85B6-5713DB9DCA3E}" type="slidenum">
              <a:rPr lang="en-US" smtClean="0"/>
              <a:t>‹#›</a:t>
            </a:fld>
            <a:endParaRPr lang="en-US" dirty="0"/>
          </a:p>
        </p:txBody>
      </p:sp>
    </p:spTree>
    <p:extLst>
      <p:ext uri="{BB962C8B-B14F-4D97-AF65-F5344CB8AC3E}">
        <p14:creationId xmlns:p14="http://schemas.microsoft.com/office/powerpoint/2010/main" val="2087999597"/>
      </p:ext>
    </p:extLst>
  </p:cSld>
  <p:clrMap bg1="lt1" tx1="dk1" bg2="lt2" tx2="dk2" accent1="accent1" accent2="accent2" accent3="accent3" accent4="accent4" accent5="accent5" accent6="accent6" hlink="hlink" folHlink="folHlink"/>
  <p:sldLayoutIdLst>
    <p:sldLayoutId id="2147484038" r:id="rId1"/>
    <p:sldLayoutId id="2147484039" r:id="rId2"/>
    <p:sldLayoutId id="2147484040" r:id="rId3"/>
    <p:sldLayoutId id="2147484041" r:id="rId4"/>
    <p:sldLayoutId id="2147484042" r:id="rId5"/>
    <p:sldLayoutId id="2147484043" r:id="rId6"/>
    <p:sldLayoutId id="2147484044" r:id="rId7"/>
    <p:sldLayoutId id="2147484045" r:id="rId8"/>
    <p:sldLayoutId id="2147484046" r:id="rId9"/>
    <p:sldLayoutId id="2147484047" r:id="rId10"/>
    <p:sldLayoutId id="214748404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9" descr="C:\Documents and Settings\UMAR\My Documents\My Pictures\429909-xs.jpg"/>
          <p:cNvPicPr>
            <a:picLocks noChangeAspect="1" noChangeArrowheads="1"/>
          </p:cNvPicPr>
          <p:nvPr/>
        </p:nvPicPr>
        <p:blipFill>
          <a:blip r:embed="rId3"/>
          <a:srcRect/>
          <a:stretch>
            <a:fillRect/>
          </a:stretch>
        </p:blipFill>
        <p:spPr bwMode="auto">
          <a:xfrm>
            <a:off x="1154113" y="0"/>
            <a:ext cx="7989887" cy="3390900"/>
          </a:xfrm>
          <a:prstGeom prst="rect">
            <a:avLst/>
          </a:prstGeom>
          <a:noFill/>
          <a:ln w="9525">
            <a:noFill/>
            <a:miter lim="800000"/>
            <a:headEnd/>
            <a:tailEnd/>
          </a:ln>
        </p:spPr>
      </p:pic>
      <p:grpSp>
        <p:nvGrpSpPr>
          <p:cNvPr id="2" name="Group 12"/>
          <p:cNvGrpSpPr>
            <a:grpSpLocks/>
          </p:cNvGrpSpPr>
          <p:nvPr/>
        </p:nvGrpSpPr>
        <p:grpSpPr bwMode="auto">
          <a:xfrm>
            <a:off x="0" y="0"/>
            <a:ext cx="1135769" cy="6858000"/>
            <a:chOff x="0" y="0"/>
            <a:chExt cx="1219200" cy="6858000"/>
          </a:xfrm>
        </p:grpSpPr>
        <p:grpSp>
          <p:nvGrpSpPr>
            <p:cNvPr id="3" name="Group 10"/>
            <p:cNvGrpSpPr>
              <a:grpSpLocks/>
            </p:cNvGrpSpPr>
            <p:nvPr/>
          </p:nvGrpSpPr>
          <p:grpSpPr bwMode="auto">
            <a:xfrm>
              <a:off x="0" y="0"/>
              <a:ext cx="1219200" cy="6858000"/>
              <a:chOff x="1" y="0"/>
              <a:chExt cx="1219200" cy="6858000"/>
            </a:xfrm>
          </p:grpSpPr>
          <p:pic>
            <p:nvPicPr>
              <p:cNvPr id="2050" name="Picture 2" descr="C:\Documents and Settings\UMAR\My Documents\My Pictures\img_bg.jpg"/>
              <p:cNvPicPr>
                <a:picLocks noChangeAspect="1" noChangeArrowheads="1"/>
              </p:cNvPicPr>
              <p:nvPr/>
            </p:nvPicPr>
            <p:blipFill>
              <a:blip r:embed="rId4" cstate="print"/>
              <a:srcRect/>
              <a:stretch>
                <a:fillRect/>
              </a:stretch>
            </p:blipFill>
            <p:spPr bwMode="auto">
              <a:xfrm>
                <a:off x="1" y="0"/>
                <a:ext cx="1219200" cy="6858000"/>
              </a:xfrm>
              <a:prstGeom prst="rect">
                <a:avLst/>
              </a:prstGeom>
              <a:noFill/>
              <a:ln w="9525">
                <a:noFill/>
                <a:miter lim="800000"/>
                <a:headEnd/>
                <a:tailEnd/>
              </a:ln>
              <a:scene3d>
                <a:camera prst="orthographicFront"/>
                <a:lightRig rig="threePt" dir="t"/>
              </a:scene3d>
              <a:sp3d>
                <a:bevelT/>
              </a:sp3d>
            </p:spPr>
          </p:pic>
          <p:sp>
            <p:nvSpPr>
              <p:cNvPr id="8" name="TextBox 7"/>
              <p:cNvSpPr txBox="1"/>
              <p:nvPr/>
            </p:nvSpPr>
            <p:spPr>
              <a:xfrm rot="16200000">
                <a:off x="-1577427" y="2863620"/>
                <a:ext cx="4419602" cy="825962"/>
              </a:xfrm>
              <a:prstGeom prst="rect">
                <a:avLst/>
              </a:prstGeom>
              <a:noFill/>
            </p:spPr>
            <p:txBody>
              <a:bodyPr>
                <a:spAutoFit/>
              </a:bodyPr>
              <a:lstStyle/>
              <a:p>
                <a:pPr fontAlgn="auto">
                  <a:spcBef>
                    <a:spcPts val="0"/>
                  </a:spcBef>
                  <a:spcAft>
                    <a:spcPts val="0"/>
                  </a:spcAft>
                  <a:defRPr/>
                </a:pPr>
                <a:r>
                  <a:rPr lang="en-US" sz="4400" b="1" dirty="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rPr>
                  <a:t>    </a:t>
                </a:r>
              </a:p>
            </p:txBody>
          </p:sp>
        </p:grpSp>
        <p:pic>
          <p:nvPicPr>
            <p:cNvPr id="12" name="Picture 17" descr="싐̼싘̼x"/>
            <p:cNvPicPr>
              <a:picLocks noChangeAspect="1" noChangeArrowheads="1"/>
            </p:cNvPicPr>
            <p:nvPr/>
          </p:nvPicPr>
          <p:blipFill>
            <a:blip r:embed="rId5" cstate="print"/>
            <a:srcRect/>
            <a:stretch>
              <a:fillRect/>
            </a:stretch>
          </p:blipFill>
          <p:spPr bwMode="auto">
            <a:xfrm>
              <a:off x="0" y="0"/>
              <a:ext cx="1219200" cy="914400"/>
            </a:xfrm>
            <a:prstGeom prst="rect">
              <a:avLst/>
            </a:prstGeom>
            <a:solidFill>
              <a:schemeClr val="accent1">
                <a:lumMod val="20000"/>
                <a:lumOff val="80000"/>
              </a:schemeClr>
            </a:solidFill>
            <a:ln w="9525">
              <a:noFill/>
              <a:miter lim="800000"/>
              <a:headEnd/>
              <a:tailEnd/>
            </a:ln>
            <a:scene3d>
              <a:camera prst="orthographicFront"/>
              <a:lightRig rig="threePt" dir="t"/>
            </a:scene3d>
            <a:sp3d>
              <a:bevelT/>
            </a:sp3d>
          </p:spPr>
        </p:pic>
      </p:grpSp>
      <p:sp>
        <p:nvSpPr>
          <p:cNvPr id="9" name="Rectangle 8"/>
          <p:cNvSpPr/>
          <p:nvPr/>
        </p:nvSpPr>
        <p:spPr>
          <a:xfrm>
            <a:off x="1154113" y="3314701"/>
            <a:ext cx="7989887" cy="3049553"/>
          </a:xfrm>
          <a:prstGeom prst="rect">
            <a:avLst/>
          </a:prstGeom>
        </p:spPr>
        <p:txBody>
          <a:bodyPr wrap="square">
            <a:spAutoFit/>
          </a:bodyPr>
          <a:lstStyle/>
          <a:p>
            <a:pPr algn="ctr" fontAlgn="auto">
              <a:spcBef>
                <a:spcPts val="0"/>
              </a:spcBef>
              <a:spcAft>
                <a:spcPts val="600"/>
              </a:spcAft>
              <a:defRPr/>
            </a:pPr>
            <a:r>
              <a:rPr lang="en-US" sz="2800" dirty="0" smtClean="0">
                <a:solidFill>
                  <a:schemeClr val="tx2">
                    <a:lumMod val="75000"/>
                  </a:schemeClr>
                </a:solidFill>
                <a:latin typeface="Century Gothic" pitchFamily="34" charset="0"/>
              </a:rPr>
              <a:t>CT Department of Labor</a:t>
            </a:r>
            <a:endParaRPr lang="en-US" sz="2800" dirty="0">
              <a:solidFill>
                <a:schemeClr val="tx2">
                  <a:lumMod val="75000"/>
                </a:schemeClr>
              </a:solidFill>
              <a:latin typeface="Century Gothic" pitchFamily="34" charset="0"/>
            </a:endParaRPr>
          </a:p>
          <a:p>
            <a:pPr algn="ctr" fontAlgn="auto">
              <a:lnSpc>
                <a:spcPts val="2300"/>
              </a:lnSpc>
              <a:spcBef>
                <a:spcPts val="0"/>
              </a:spcBef>
              <a:spcAft>
                <a:spcPts val="600"/>
              </a:spcAft>
              <a:defRPr/>
            </a:pPr>
            <a:endParaRPr lang="en-US" sz="3400" dirty="0">
              <a:solidFill>
                <a:schemeClr val="tx2">
                  <a:lumMod val="75000"/>
                </a:schemeClr>
              </a:solidFill>
              <a:latin typeface="Century Gothic" pitchFamily="34" charset="0"/>
            </a:endParaRPr>
          </a:p>
          <a:p>
            <a:pPr algn="ctr" fontAlgn="auto">
              <a:lnSpc>
                <a:spcPts val="2300"/>
              </a:lnSpc>
              <a:spcBef>
                <a:spcPts val="0"/>
              </a:spcBef>
              <a:spcAft>
                <a:spcPts val="600"/>
              </a:spcAft>
              <a:defRPr/>
            </a:pPr>
            <a:r>
              <a:rPr lang="en-US" sz="2400" dirty="0" smtClean="0">
                <a:solidFill>
                  <a:schemeClr val="tx2">
                    <a:lumMod val="75000"/>
                  </a:schemeClr>
                </a:solidFill>
                <a:latin typeface="Century Gothic" pitchFamily="34" charset="0"/>
              </a:rPr>
              <a:t>UI Revitalization Program</a:t>
            </a:r>
            <a:endParaRPr lang="en-US" sz="2400" dirty="0">
              <a:solidFill>
                <a:schemeClr val="tx2">
                  <a:lumMod val="75000"/>
                </a:schemeClr>
              </a:solidFill>
              <a:latin typeface="Century Gothic" pitchFamily="34" charset="0"/>
            </a:endParaRPr>
          </a:p>
          <a:p>
            <a:pPr algn="ctr" fontAlgn="auto">
              <a:lnSpc>
                <a:spcPts val="2300"/>
              </a:lnSpc>
              <a:spcBef>
                <a:spcPts val="0"/>
              </a:spcBef>
              <a:spcAft>
                <a:spcPts val="600"/>
              </a:spcAft>
              <a:defRPr/>
            </a:pPr>
            <a:r>
              <a:rPr lang="en-US" sz="2400" dirty="0" smtClean="0">
                <a:solidFill>
                  <a:schemeClr val="tx2">
                    <a:lumMod val="75000"/>
                  </a:schemeClr>
                </a:solidFill>
                <a:latin typeface="Century Gothic" pitchFamily="34" charset="0"/>
              </a:rPr>
              <a:t>IT Capital Investment Request</a:t>
            </a:r>
          </a:p>
          <a:p>
            <a:pPr algn="ctr" fontAlgn="auto">
              <a:lnSpc>
                <a:spcPts val="2300"/>
              </a:lnSpc>
              <a:spcBef>
                <a:spcPts val="0"/>
              </a:spcBef>
              <a:spcAft>
                <a:spcPts val="600"/>
              </a:spcAft>
              <a:defRPr/>
            </a:pPr>
            <a:endParaRPr lang="en-US" sz="2000" dirty="0" smtClean="0">
              <a:solidFill>
                <a:schemeClr val="tx2">
                  <a:lumMod val="75000"/>
                </a:schemeClr>
              </a:solidFill>
              <a:latin typeface="Century Gothic" pitchFamily="34" charset="0"/>
            </a:endParaRPr>
          </a:p>
          <a:p>
            <a:pPr algn="ctr" fontAlgn="auto">
              <a:lnSpc>
                <a:spcPts val="2300"/>
              </a:lnSpc>
              <a:spcBef>
                <a:spcPts val="0"/>
              </a:spcBef>
              <a:spcAft>
                <a:spcPts val="600"/>
              </a:spcAft>
              <a:defRPr/>
            </a:pPr>
            <a:r>
              <a:rPr lang="en-US" sz="2000" dirty="0" smtClean="0">
                <a:solidFill>
                  <a:schemeClr val="tx2">
                    <a:lumMod val="75000"/>
                  </a:schemeClr>
                </a:solidFill>
                <a:latin typeface="Century Gothic" pitchFamily="34" charset="0"/>
              </a:rPr>
              <a:t>06/10/2015</a:t>
            </a:r>
          </a:p>
          <a:p>
            <a:pPr algn="ctr" fontAlgn="auto">
              <a:lnSpc>
                <a:spcPts val="2300"/>
              </a:lnSpc>
              <a:spcBef>
                <a:spcPts val="0"/>
              </a:spcBef>
              <a:spcAft>
                <a:spcPts val="0"/>
              </a:spcAft>
              <a:defRPr/>
            </a:pPr>
            <a:endParaRPr lang="en-US" sz="2000" dirty="0" smtClean="0">
              <a:solidFill>
                <a:schemeClr val="tx2">
                  <a:lumMod val="75000"/>
                </a:schemeClr>
              </a:solidFill>
              <a:latin typeface="Century Gothic" pitchFamily="34" charset="0"/>
            </a:endParaRPr>
          </a:p>
          <a:p>
            <a:pPr algn="ctr" fontAlgn="auto">
              <a:lnSpc>
                <a:spcPts val="2300"/>
              </a:lnSpc>
              <a:spcBef>
                <a:spcPts val="0"/>
              </a:spcBef>
              <a:spcAft>
                <a:spcPts val="0"/>
              </a:spcAft>
              <a:defRPr/>
            </a:pPr>
            <a:endParaRPr lang="en-US" sz="2000" dirty="0">
              <a:solidFill>
                <a:schemeClr val="tx2">
                  <a:lumMod val="75000"/>
                </a:schemeClr>
              </a:solidFill>
              <a:latin typeface="Century Gothic" pitchFamily="34" charset="0"/>
            </a:endParaRPr>
          </a:p>
        </p:txBody>
      </p:sp>
    </p:spTree>
    <p:extLst>
      <p:ext uri="{BB962C8B-B14F-4D97-AF65-F5344CB8AC3E}">
        <p14:creationId xmlns:p14="http://schemas.microsoft.com/office/powerpoint/2010/main" val="30533271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nodeType="after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9"/>
                                        </p:tgtEl>
                                        <p:attrNameLst>
                                          <p:attrName>ppt_y</p:attrName>
                                        </p:attrNameLst>
                                      </p:cBhvr>
                                      <p:tavLst>
                                        <p:tav tm="0">
                                          <p:val>
                                            <p:strVal val="#ppt_y"/>
                                          </p:val>
                                        </p:tav>
                                        <p:tav tm="100000">
                                          <p:val>
                                            <p:strVal val="#ppt_y"/>
                                          </p:val>
                                        </p:tav>
                                      </p:tavLst>
                                    </p:anim>
                                    <p:anim calcmode="lin" valueType="num">
                                      <p:cBhvr>
                                        <p:cTn id="9" dur="500" fill="hold"/>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9"/>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16200000">
            <a:off x="-3188870" y="3136610"/>
            <a:ext cx="6858000" cy="584775"/>
          </a:xfrm>
          <a:prstGeom prst="rect">
            <a:avLst/>
          </a:prstGeom>
          <a:noFill/>
        </p:spPr>
        <p:txBody>
          <a:bodyPr>
            <a:spAutoFit/>
          </a:bodyPr>
          <a:lstStyle/>
          <a:p>
            <a:pPr fontAlgn="auto">
              <a:spcBef>
                <a:spcPts val="0"/>
              </a:spcBef>
              <a:spcAft>
                <a:spcPts val="0"/>
              </a:spcAft>
              <a:defRPr/>
            </a:pPr>
            <a:r>
              <a:rPr lang="en-US" sz="3200" b="1" dirty="0" smtClean="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rPr>
              <a:t>Program  Overview</a:t>
            </a:r>
            <a:endParaRPr lang="en-US" sz="3200" b="1" dirty="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endParaRPr>
          </a:p>
        </p:txBody>
      </p:sp>
      <p:sp>
        <p:nvSpPr>
          <p:cNvPr id="11" name="Rectangle 29"/>
          <p:cNvSpPr>
            <a:spLocks noChangeArrowheads="1"/>
          </p:cNvSpPr>
          <p:nvPr/>
        </p:nvSpPr>
        <p:spPr bwMode="auto">
          <a:xfrm>
            <a:off x="808310" y="740649"/>
            <a:ext cx="8218670" cy="5799155"/>
          </a:xfrm>
          <a:prstGeom prst="rect">
            <a:avLst/>
          </a:prstGeom>
          <a:gradFill rotWithShape="1">
            <a:gsLst>
              <a:gs pos="0">
                <a:srgbClr val="99CCFF">
                  <a:alpha val="50000"/>
                </a:srgbClr>
              </a:gs>
              <a:gs pos="100000">
                <a:srgbClr val="FFFFFF"/>
              </a:gs>
            </a:gsLst>
            <a:lin ang="5400000" scaled="1"/>
          </a:gradFill>
          <a:ln w="22225" algn="ctr">
            <a:solidFill>
              <a:srgbClr val="CCC9BE"/>
            </a:solidFill>
            <a:round/>
            <a:headEnd/>
            <a:tailEnd/>
          </a:ln>
        </p:spPr>
        <p:txBody>
          <a:bodyPr lIns="45720" rIns="45720"/>
          <a:lstStyle>
            <a:lvl1pPr marL="285750" indent="-227013" algn="l">
              <a:defRPr>
                <a:solidFill>
                  <a:schemeClr val="tx1"/>
                </a:solidFill>
                <a:latin typeface="Arial" pitchFamily="34" charset="0"/>
              </a:defRPr>
            </a:lvl1pPr>
            <a:lvl2pPr marL="1028700" indent="-342900" algn="l">
              <a:defRPr>
                <a:solidFill>
                  <a:schemeClr val="tx1"/>
                </a:solidFill>
                <a:latin typeface="Arial" pitchFamily="34" charset="0"/>
              </a:defRPr>
            </a:lvl2pPr>
            <a:lvl3pPr marL="1485900" indent="-342900" algn="l">
              <a:defRPr>
                <a:solidFill>
                  <a:schemeClr val="tx1"/>
                </a:solidFill>
                <a:latin typeface="Arial" pitchFamily="34" charset="0"/>
              </a:defRPr>
            </a:lvl3pPr>
            <a:lvl4pPr marL="1943100" indent="-342900" algn="l">
              <a:defRPr>
                <a:solidFill>
                  <a:schemeClr val="tx1"/>
                </a:solidFill>
                <a:latin typeface="Arial" pitchFamily="34" charset="0"/>
              </a:defRPr>
            </a:lvl4pPr>
            <a:lvl5pPr marL="2400300" indent="-342900" algn="l">
              <a:defRPr>
                <a:solidFill>
                  <a:schemeClr val="tx1"/>
                </a:solidFill>
                <a:latin typeface="Arial" pitchFamily="34" charset="0"/>
              </a:defRPr>
            </a:lvl5pPr>
            <a:lvl6pPr marL="2857500" indent="-342900" fontAlgn="base">
              <a:spcBef>
                <a:spcPct val="0"/>
              </a:spcBef>
              <a:spcAft>
                <a:spcPct val="0"/>
              </a:spcAft>
              <a:defRPr>
                <a:solidFill>
                  <a:schemeClr val="tx1"/>
                </a:solidFill>
                <a:latin typeface="Arial" pitchFamily="34" charset="0"/>
              </a:defRPr>
            </a:lvl6pPr>
            <a:lvl7pPr marL="3314700" indent="-342900" fontAlgn="base">
              <a:spcBef>
                <a:spcPct val="0"/>
              </a:spcBef>
              <a:spcAft>
                <a:spcPct val="0"/>
              </a:spcAft>
              <a:defRPr>
                <a:solidFill>
                  <a:schemeClr val="tx1"/>
                </a:solidFill>
                <a:latin typeface="Arial" pitchFamily="34" charset="0"/>
              </a:defRPr>
            </a:lvl7pPr>
            <a:lvl8pPr marL="3771900" indent="-342900" fontAlgn="base">
              <a:spcBef>
                <a:spcPct val="0"/>
              </a:spcBef>
              <a:spcAft>
                <a:spcPct val="0"/>
              </a:spcAft>
              <a:defRPr>
                <a:solidFill>
                  <a:schemeClr val="tx1"/>
                </a:solidFill>
                <a:latin typeface="Arial" pitchFamily="34" charset="0"/>
              </a:defRPr>
            </a:lvl8pPr>
            <a:lvl9pPr marL="4229100" indent="-342900" fontAlgn="base">
              <a:spcBef>
                <a:spcPct val="0"/>
              </a:spcBef>
              <a:spcAft>
                <a:spcPct val="0"/>
              </a:spcAft>
              <a:defRPr>
                <a:solidFill>
                  <a:schemeClr val="tx1"/>
                </a:solidFill>
                <a:latin typeface="Arial" pitchFamily="34" charset="0"/>
              </a:defRPr>
            </a:lvl9pPr>
          </a:lstStyle>
          <a:p>
            <a:pPr marL="344487" indent="-285750">
              <a:lnSpc>
                <a:spcPct val="80000"/>
              </a:lnSpc>
              <a:spcBef>
                <a:spcPct val="20000"/>
              </a:spcBef>
              <a:buClr>
                <a:schemeClr val="tx2">
                  <a:lumMod val="75000"/>
                </a:schemeClr>
              </a:buClr>
              <a:buFont typeface="Wingdings" panose="05000000000000000000" pitchFamily="2" charset="2"/>
              <a:buChar char="Ø"/>
              <a:defRPr/>
            </a:pPr>
            <a:endParaRPr lang="en-US" dirty="0" smtClean="0">
              <a:latin typeface="+mn-lt"/>
            </a:endParaRPr>
          </a:p>
          <a:p>
            <a:pPr marL="58737" indent="0" algn="ctr">
              <a:lnSpc>
                <a:spcPct val="80000"/>
              </a:lnSpc>
              <a:spcBef>
                <a:spcPct val="20000"/>
              </a:spcBef>
              <a:buClr>
                <a:schemeClr val="tx2">
                  <a:lumMod val="75000"/>
                </a:schemeClr>
              </a:buClr>
              <a:defRPr/>
            </a:pPr>
            <a:r>
              <a:rPr lang="en-US" sz="2800" dirty="0" smtClean="0">
                <a:solidFill>
                  <a:schemeClr val="tx2">
                    <a:lumMod val="50000"/>
                  </a:schemeClr>
                </a:solidFill>
                <a:latin typeface="+mn-lt"/>
              </a:rPr>
              <a:t>UI Revitalization is a business transformation initiative that will modernize and improve the Unemployment Insurance Tax and Benefits systems and business processes in order to gain the flexibility, security and adaptability required to provide improved service and sustained operational efficiency.</a:t>
            </a:r>
          </a:p>
          <a:p>
            <a:pPr marL="344487" indent="-285750">
              <a:lnSpc>
                <a:spcPct val="80000"/>
              </a:lnSpc>
              <a:spcBef>
                <a:spcPct val="20000"/>
              </a:spcBef>
              <a:buClr>
                <a:schemeClr val="tx2">
                  <a:lumMod val="75000"/>
                </a:schemeClr>
              </a:buClr>
              <a:buFont typeface="Wingdings" panose="05000000000000000000" pitchFamily="2" charset="2"/>
              <a:buChar char="Ø"/>
              <a:defRPr/>
            </a:pPr>
            <a:endParaRPr lang="en-US" sz="2000" dirty="0" smtClean="0">
              <a:solidFill>
                <a:schemeClr val="tx2">
                  <a:lumMod val="50000"/>
                </a:schemeClr>
              </a:solidFill>
              <a:latin typeface="+mn-lt"/>
            </a:endParaRPr>
          </a:p>
          <a:p>
            <a:pPr marL="344487" indent="-285750">
              <a:lnSpc>
                <a:spcPct val="80000"/>
              </a:lnSpc>
              <a:spcBef>
                <a:spcPct val="20000"/>
              </a:spcBef>
              <a:buClr>
                <a:schemeClr val="tx2">
                  <a:lumMod val="75000"/>
                </a:schemeClr>
              </a:buClr>
              <a:buFont typeface="Wingdings" panose="05000000000000000000" pitchFamily="2" charset="2"/>
              <a:buChar char="Ø"/>
              <a:defRPr/>
            </a:pPr>
            <a:endParaRPr lang="en-US" sz="2000" dirty="0">
              <a:solidFill>
                <a:schemeClr val="tx2">
                  <a:lumMod val="50000"/>
                </a:schemeClr>
              </a:solidFill>
              <a:latin typeface="+mn-lt"/>
            </a:endParaRPr>
          </a:p>
          <a:p>
            <a:pPr marL="344487" indent="-285750">
              <a:lnSpc>
                <a:spcPct val="80000"/>
              </a:lnSpc>
              <a:spcBef>
                <a:spcPct val="20000"/>
              </a:spcBef>
              <a:buClr>
                <a:schemeClr val="tx2">
                  <a:lumMod val="75000"/>
                </a:schemeClr>
              </a:buClr>
              <a:buFont typeface="Wingdings" panose="05000000000000000000" pitchFamily="2" charset="2"/>
              <a:buChar char="Ø"/>
              <a:defRPr/>
            </a:pPr>
            <a:endParaRPr lang="en-US" sz="2000" dirty="0" smtClean="0">
              <a:solidFill>
                <a:schemeClr val="tx2">
                  <a:lumMod val="50000"/>
                </a:schemeClr>
              </a:solidFill>
              <a:latin typeface="+mn-lt"/>
            </a:endParaRPr>
          </a:p>
          <a:p>
            <a:pPr marL="58737" indent="0">
              <a:lnSpc>
                <a:spcPct val="80000"/>
              </a:lnSpc>
              <a:spcBef>
                <a:spcPct val="20000"/>
              </a:spcBef>
              <a:buClr>
                <a:schemeClr val="tx2">
                  <a:lumMod val="75000"/>
                </a:schemeClr>
              </a:buClr>
              <a:defRPr/>
            </a:pPr>
            <a:r>
              <a:rPr lang="en-US" sz="2600" u="sng" dirty="0" smtClean="0">
                <a:solidFill>
                  <a:schemeClr val="tx2">
                    <a:lumMod val="50000"/>
                  </a:schemeClr>
                </a:solidFill>
                <a:latin typeface="+mn-lt"/>
              </a:rPr>
              <a:t>Key Components</a:t>
            </a:r>
          </a:p>
          <a:p>
            <a:pPr marL="58737" indent="0">
              <a:lnSpc>
                <a:spcPct val="80000"/>
              </a:lnSpc>
              <a:spcBef>
                <a:spcPct val="20000"/>
              </a:spcBef>
              <a:buClr>
                <a:schemeClr val="tx2">
                  <a:lumMod val="75000"/>
                </a:schemeClr>
              </a:buClr>
              <a:defRPr/>
            </a:pPr>
            <a:endParaRPr lang="en-US" sz="1000" u="sng" dirty="0">
              <a:solidFill>
                <a:schemeClr val="tx2">
                  <a:lumMod val="50000"/>
                </a:schemeClr>
              </a:solidFill>
              <a:latin typeface="+mn-lt"/>
            </a:endParaRPr>
          </a:p>
          <a:p>
            <a:pPr marL="45720">
              <a:lnSpc>
                <a:spcPct val="80000"/>
              </a:lnSpc>
              <a:spcBef>
                <a:spcPct val="20000"/>
              </a:spcBef>
              <a:buClr>
                <a:schemeClr val="tx2">
                  <a:lumMod val="75000"/>
                </a:schemeClr>
              </a:buClr>
              <a:buFont typeface="Arial" panose="020B0604020202020204" pitchFamily="34" charset="0"/>
              <a:buChar char="•"/>
              <a:defRPr/>
            </a:pPr>
            <a:r>
              <a:rPr lang="en-US" sz="2200" dirty="0">
                <a:solidFill>
                  <a:schemeClr val="tx2">
                    <a:lumMod val="50000"/>
                  </a:schemeClr>
                </a:solidFill>
                <a:latin typeface="+mn-lt"/>
              </a:rPr>
              <a:t> </a:t>
            </a:r>
            <a:r>
              <a:rPr lang="en-US" sz="2200" dirty="0" smtClean="0">
                <a:solidFill>
                  <a:schemeClr val="tx2">
                    <a:lumMod val="50000"/>
                  </a:schemeClr>
                </a:solidFill>
                <a:latin typeface="+mn-lt"/>
              </a:rPr>
              <a:t>Migration to a </a:t>
            </a:r>
            <a:r>
              <a:rPr lang="en-US" sz="2200" dirty="0" smtClean="0">
                <a:solidFill>
                  <a:schemeClr val="tx2">
                    <a:lumMod val="50000"/>
                  </a:schemeClr>
                </a:solidFill>
                <a:latin typeface="+mn-lt"/>
              </a:rPr>
              <a:t>Customer-Centric Service Delivery Model</a:t>
            </a:r>
          </a:p>
          <a:p>
            <a:pPr marL="45720">
              <a:lnSpc>
                <a:spcPct val="80000"/>
              </a:lnSpc>
              <a:spcBef>
                <a:spcPct val="20000"/>
              </a:spcBef>
              <a:buClr>
                <a:schemeClr val="tx2">
                  <a:lumMod val="75000"/>
                </a:schemeClr>
              </a:buClr>
              <a:buFont typeface="Arial" panose="020B0604020202020204" pitchFamily="34" charset="0"/>
              <a:buChar char="•"/>
              <a:defRPr/>
            </a:pPr>
            <a:endParaRPr lang="en-US" sz="2200" dirty="0" smtClean="0">
              <a:solidFill>
                <a:schemeClr val="tx2">
                  <a:lumMod val="50000"/>
                </a:schemeClr>
              </a:solidFill>
              <a:latin typeface="+mn-lt"/>
            </a:endParaRPr>
          </a:p>
          <a:p>
            <a:pPr marL="45720">
              <a:lnSpc>
                <a:spcPct val="80000"/>
              </a:lnSpc>
              <a:spcBef>
                <a:spcPct val="20000"/>
              </a:spcBef>
              <a:buClr>
                <a:schemeClr val="tx2">
                  <a:lumMod val="75000"/>
                </a:schemeClr>
              </a:buClr>
              <a:buFont typeface="Arial" panose="020B0604020202020204" pitchFamily="34" charset="0"/>
              <a:buChar char="•"/>
              <a:defRPr/>
            </a:pPr>
            <a:r>
              <a:rPr lang="en-US" sz="2200" dirty="0" smtClean="0">
                <a:solidFill>
                  <a:schemeClr val="tx2">
                    <a:lumMod val="50000"/>
                  </a:schemeClr>
                </a:solidFill>
                <a:latin typeface="+mn-lt"/>
              </a:rPr>
              <a:t> </a:t>
            </a:r>
            <a:r>
              <a:rPr lang="en-US" sz="2200" dirty="0" smtClean="0">
                <a:solidFill>
                  <a:schemeClr val="tx2">
                    <a:lumMod val="50000"/>
                  </a:schemeClr>
                </a:solidFill>
                <a:latin typeface="+mn-lt"/>
              </a:rPr>
              <a:t>Implementation of a </a:t>
            </a:r>
            <a:r>
              <a:rPr lang="en-US" sz="2200" dirty="0" smtClean="0">
                <a:solidFill>
                  <a:schemeClr val="tx2">
                    <a:lumMod val="50000"/>
                  </a:schemeClr>
                </a:solidFill>
                <a:latin typeface="+mn-lt"/>
              </a:rPr>
              <a:t>State </a:t>
            </a:r>
            <a:r>
              <a:rPr lang="en-US" sz="2200" dirty="0" smtClean="0">
                <a:solidFill>
                  <a:schemeClr val="tx2">
                    <a:lumMod val="50000"/>
                  </a:schemeClr>
                </a:solidFill>
                <a:latin typeface="+mn-lt"/>
              </a:rPr>
              <a:t>of the </a:t>
            </a:r>
            <a:r>
              <a:rPr lang="en-US" sz="2200" dirty="0" smtClean="0">
                <a:solidFill>
                  <a:schemeClr val="tx2">
                    <a:lumMod val="50000"/>
                  </a:schemeClr>
                </a:solidFill>
                <a:latin typeface="+mn-lt"/>
              </a:rPr>
              <a:t>Art System </a:t>
            </a:r>
            <a:r>
              <a:rPr lang="en-US" sz="2200" dirty="0" smtClean="0">
                <a:solidFill>
                  <a:schemeClr val="tx2">
                    <a:lumMod val="50000"/>
                  </a:schemeClr>
                </a:solidFill>
                <a:latin typeface="+mn-lt"/>
              </a:rPr>
              <a:t>with </a:t>
            </a:r>
            <a:r>
              <a:rPr lang="en-US" sz="2200" dirty="0" smtClean="0">
                <a:solidFill>
                  <a:schemeClr val="tx2">
                    <a:lumMod val="50000"/>
                  </a:schemeClr>
                </a:solidFill>
                <a:latin typeface="+mn-lt"/>
              </a:rPr>
              <a:t>Mobile Access</a:t>
            </a:r>
            <a:endParaRPr lang="en-US" sz="2200" dirty="0" smtClean="0">
              <a:solidFill>
                <a:schemeClr val="tx2">
                  <a:lumMod val="50000"/>
                </a:schemeClr>
              </a:solidFill>
              <a:latin typeface="+mn-lt"/>
            </a:endParaRPr>
          </a:p>
          <a:p>
            <a:pPr marL="45720">
              <a:lnSpc>
                <a:spcPct val="80000"/>
              </a:lnSpc>
              <a:spcBef>
                <a:spcPct val="20000"/>
              </a:spcBef>
              <a:buClr>
                <a:schemeClr val="tx2">
                  <a:lumMod val="75000"/>
                </a:schemeClr>
              </a:buClr>
              <a:buFont typeface="Arial" panose="020B0604020202020204" pitchFamily="34" charset="0"/>
              <a:buChar char="•"/>
              <a:defRPr/>
            </a:pPr>
            <a:endParaRPr lang="en-US" sz="2200" dirty="0" smtClean="0">
              <a:solidFill>
                <a:schemeClr val="tx2">
                  <a:lumMod val="50000"/>
                </a:schemeClr>
              </a:solidFill>
              <a:latin typeface="+mn-lt"/>
            </a:endParaRPr>
          </a:p>
          <a:p>
            <a:pPr marL="45720">
              <a:lnSpc>
                <a:spcPct val="80000"/>
              </a:lnSpc>
              <a:spcBef>
                <a:spcPct val="20000"/>
              </a:spcBef>
              <a:buClr>
                <a:schemeClr val="tx2">
                  <a:lumMod val="75000"/>
                </a:schemeClr>
              </a:buClr>
              <a:buFont typeface="Arial" panose="020B0604020202020204" pitchFamily="34" charset="0"/>
              <a:buChar char="•"/>
              <a:defRPr/>
            </a:pPr>
            <a:r>
              <a:rPr lang="en-US" sz="2200" dirty="0">
                <a:solidFill>
                  <a:schemeClr val="tx2">
                    <a:lumMod val="50000"/>
                  </a:schemeClr>
                </a:solidFill>
                <a:latin typeface="+mn-lt"/>
              </a:rPr>
              <a:t> </a:t>
            </a:r>
            <a:r>
              <a:rPr lang="en-US" sz="2200" dirty="0" smtClean="0">
                <a:solidFill>
                  <a:schemeClr val="tx2">
                    <a:lumMod val="50000"/>
                  </a:schemeClr>
                </a:solidFill>
                <a:latin typeface="+mn-lt"/>
              </a:rPr>
              <a:t>Conversion of </a:t>
            </a:r>
            <a:r>
              <a:rPr lang="en-US" sz="2200" dirty="0" smtClean="0">
                <a:solidFill>
                  <a:schemeClr val="tx2">
                    <a:lumMod val="50000"/>
                  </a:schemeClr>
                </a:solidFill>
                <a:latin typeface="+mn-lt"/>
              </a:rPr>
              <a:t>Mission Critical Agency Data</a:t>
            </a:r>
            <a:endParaRPr lang="en-US" dirty="0">
              <a:solidFill>
                <a:schemeClr val="tx2">
                  <a:lumMod val="50000"/>
                </a:schemeClr>
              </a:solidFill>
            </a:endParaRPr>
          </a:p>
        </p:txBody>
      </p:sp>
      <p:cxnSp>
        <p:nvCxnSpPr>
          <p:cNvPr id="3" name="Straight Connector 2"/>
          <p:cNvCxnSpPr/>
          <p:nvPr/>
        </p:nvCxnSpPr>
        <p:spPr>
          <a:xfrm>
            <a:off x="1307575" y="3640226"/>
            <a:ext cx="7066520" cy="0"/>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29759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16200000">
            <a:off x="-3188870" y="3136610"/>
            <a:ext cx="6858000" cy="584775"/>
          </a:xfrm>
          <a:prstGeom prst="rect">
            <a:avLst/>
          </a:prstGeom>
          <a:noFill/>
        </p:spPr>
        <p:txBody>
          <a:bodyPr>
            <a:spAutoFit/>
          </a:bodyPr>
          <a:lstStyle/>
          <a:p>
            <a:pPr fontAlgn="auto">
              <a:spcBef>
                <a:spcPts val="0"/>
              </a:spcBef>
              <a:spcAft>
                <a:spcPts val="0"/>
              </a:spcAft>
              <a:defRPr/>
            </a:pPr>
            <a:r>
              <a:rPr lang="en-US" sz="3200" b="1" dirty="0" smtClean="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rPr>
              <a:t>Business  Drivers</a:t>
            </a:r>
            <a:endParaRPr lang="en-US" sz="3200" b="1" dirty="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endParaRPr>
          </a:p>
        </p:txBody>
      </p:sp>
      <p:sp>
        <p:nvSpPr>
          <p:cNvPr id="11" name="Rectangle 29"/>
          <p:cNvSpPr>
            <a:spLocks noChangeArrowheads="1"/>
          </p:cNvSpPr>
          <p:nvPr/>
        </p:nvSpPr>
        <p:spPr bwMode="auto">
          <a:xfrm>
            <a:off x="808310" y="740649"/>
            <a:ext cx="8218670" cy="5799155"/>
          </a:xfrm>
          <a:prstGeom prst="rect">
            <a:avLst/>
          </a:prstGeom>
          <a:gradFill rotWithShape="1">
            <a:gsLst>
              <a:gs pos="0">
                <a:srgbClr val="99CCFF">
                  <a:alpha val="50000"/>
                </a:srgbClr>
              </a:gs>
              <a:gs pos="100000">
                <a:srgbClr val="FFFFFF"/>
              </a:gs>
            </a:gsLst>
            <a:lin ang="5400000" scaled="1"/>
          </a:gradFill>
          <a:ln w="22225" algn="ctr">
            <a:solidFill>
              <a:srgbClr val="CCC9BE"/>
            </a:solidFill>
            <a:round/>
            <a:headEnd/>
            <a:tailEnd/>
          </a:ln>
        </p:spPr>
        <p:txBody>
          <a:bodyPr lIns="45720" rIns="45720"/>
          <a:lstStyle>
            <a:lvl1pPr marL="285750" indent="-227013" algn="l">
              <a:defRPr>
                <a:solidFill>
                  <a:schemeClr val="tx1"/>
                </a:solidFill>
                <a:latin typeface="Arial" pitchFamily="34" charset="0"/>
              </a:defRPr>
            </a:lvl1pPr>
            <a:lvl2pPr marL="1028700" indent="-342900" algn="l">
              <a:defRPr>
                <a:solidFill>
                  <a:schemeClr val="tx1"/>
                </a:solidFill>
                <a:latin typeface="Arial" pitchFamily="34" charset="0"/>
              </a:defRPr>
            </a:lvl2pPr>
            <a:lvl3pPr marL="1485900" indent="-342900" algn="l">
              <a:defRPr>
                <a:solidFill>
                  <a:schemeClr val="tx1"/>
                </a:solidFill>
                <a:latin typeface="Arial" pitchFamily="34" charset="0"/>
              </a:defRPr>
            </a:lvl3pPr>
            <a:lvl4pPr marL="1943100" indent="-342900" algn="l">
              <a:defRPr>
                <a:solidFill>
                  <a:schemeClr val="tx1"/>
                </a:solidFill>
                <a:latin typeface="Arial" pitchFamily="34" charset="0"/>
              </a:defRPr>
            </a:lvl4pPr>
            <a:lvl5pPr marL="2400300" indent="-342900" algn="l">
              <a:defRPr>
                <a:solidFill>
                  <a:schemeClr val="tx1"/>
                </a:solidFill>
                <a:latin typeface="Arial" pitchFamily="34" charset="0"/>
              </a:defRPr>
            </a:lvl5pPr>
            <a:lvl6pPr marL="2857500" indent="-342900" fontAlgn="base">
              <a:spcBef>
                <a:spcPct val="0"/>
              </a:spcBef>
              <a:spcAft>
                <a:spcPct val="0"/>
              </a:spcAft>
              <a:defRPr>
                <a:solidFill>
                  <a:schemeClr val="tx1"/>
                </a:solidFill>
                <a:latin typeface="Arial" pitchFamily="34" charset="0"/>
              </a:defRPr>
            </a:lvl6pPr>
            <a:lvl7pPr marL="3314700" indent="-342900" fontAlgn="base">
              <a:spcBef>
                <a:spcPct val="0"/>
              </a:spcBef>
              <a:spcAft>
                <a:spcPct val="0"/>
              </a:spcAft>
              <a:defRPr>
                <a:solidFill>
                  <a:schemeClr val="tx1"/>
                </a:solidFill>
                <a:latin typeface="Arial" pitchFamily="34" charset="0"/>
              </a:defRPr>
            </a:lvl7pPr>
            <a:lvl8pPr marL="3771900" indent="-342900" fontAlgn="base">
              <a:spcBef>
                <a:spcPct val="0"/>
              </a:spcBef>
              <a:spcAft>
                <a:spcPct val="0"/>
              </a:spcAft>
              <a:defRPr>
                <a:solidFill>
                  <a:schemeClr val="tx1"/>
                </a:solidFill>
                <a:latin typeface="Arial" pitchFamily="34" charset="0"/>
              </a:defRPr>
            </a:lvl8pPr>
            <a:lvl9pPr marL="4229100" indent="-342900" fontAlgn="base">
              <a:spcBef>
                <a:spcPct val="0"/>
              </a:spcBef>
              <a:spcAft>
                <a:spcPct val="0"/>
              </a:spcAft>
              <a:defRPr>
                <a:solidFill>
                  <a:schemeClr val="tx1"/>
                </a:solidFill>
                <a:latin typeface="Arial" pitchFamily="34" charset="0"/>
              </a:defRPr>
            </a:lvl9pPr>
          </a:lstStyle>
          <a:p>
            <a:pPr marL="344487" indent="-285750">
              <a:lnSpc>
                <a:spcPct val="80000"/>
              </a:lnSpc>
              <a:spcBef>
                <a:spcPct val="20000"/>
              </a:spcBef>
              <a:buClr>
                <a:schemeClr val="tx2">
                  <a:lumMod val="75000"/>
                </a:schemeClr>
              </a:buClr>
              <a:buFont typeface="Wingdings" panose="05000000000000000000" pitchFamily="2" charset="2"/>
              <a:buChar char="Ø"/>
              <a:defRPr/>
            </a:pPr>
            <a:endParaRPr lang="en-US" sz="1200" dirty="0" smtClean="0">
              <a:latin typeface="+mn-lt"/>
            </a:endParaRPr>
          </a:p>
          <a:p>
            <a:pPr marL="161607" indent="-342900">
              <a:lnSpc>
                <a:spcPct val="80000"/>
              </a:lnSpc>
              <a:spcBef>
                <a:spcPct val="20000"/>
              </a:spcBef>
              <a:buClr>
                <a:schemeClr val="tx2">
                  <a:lumMod val="75000"/>
                </a:schemeClr>
              </a:buClr>
              <a:buFont typeface="Wingdings" panose="05000000000000000000" pitchFamily="2" charset="2"/>
              <a:buChar char="Ø"/>
              <a:defRPr/>
            </a:pPr>
            <a:r>
              <a:rPr lang="en-US" sz="2400" dirty="0" smtClean="0">
                <a:solidFill>
                  <a:schemeClr val="tx2">
                    <a:lumMod val="50000"/>
                  </a:schemeClr>
                </a:solidFill>
                <a:latin typeface="+mn-lt"/>
              </a:rPr>
              <a:t> Staffing Levels Exceed Federal Administrative Funding Levels</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Existing service levels cannot be maintained without process automation</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Failure to automate will cause the service delivery gap to widen over time without state or other funding to subsidize Federal budgetary allocations</a:t>
            </a:r>
          </a:p>
          <a:p>
            <a:pPr marL="788670" lvl="1">
              <a:lnSpc>
                <a:spcPct val="80000"/>
              </a:lnSpc>
              <a:spcBef>
                <a:spcPct val="20000"/>
              </a:spcBef>
              <a:buClr>
                <a:schemeClr val="tx2">
                  <a:lumMod val="75000"/>
                </a:schemeClr>
              </a:buClr>
              <a:buFont typeface="Arial" panose="020B0604020202020204" pitchFamily="34" charset="0"/>
              <a:buChar char="•"/>
              <a:defRPr/>
            </a:pPr>
            <a:endParaRPr lang="en-US" sz="1200" dirty="0" smtClean="0">
              <a:solidFill>
                <a:schemeClr val="tx2">
                  <a:lumMod val="50000"/>
                </a:schemeClr>
              </a:solidFill>
              <a:latin typeface="+mn-lt"/>
            </a:endParaRPr>
          </a:p>
          <a:p>
            <a:pPr marL="161607" indent="-342900">
              <a:lnSpc>
                <a:spcPct val="80000"/>
              </a:lnSpc>
              <a:spcBef>
                <a:spcPct val="20000"/>
              </a:spcBef>
              <a:buClr>
                <a:schemeClr val="tx2">
                  <a:lumMod val="75000"/>
                </a:schemeClr>
              </a:buClr>
              <a:buFont typeface="Wingdings" panose="05000000000000000000" pitchFamily="2" charset="2"/>
              <a:buChar char="Ø"/>
              <a:defRPr/>
            </a:pPr>
            <a:r>
              <a:rPr lang="en-US" sz="2400" dirty="0">
                <a:solidFill>
                  <a:schemeClr val="tx2">
                    <a:lumMod val="50000"/>
                  </a:schemeClr>
                </a:solidFill>
                <a:latin typeface="+mn-lt"/>
              </a:rPr>
              <a:t> Limited </a:t>
            </a:r>
            <a:r>
              <a:rPr lang="en-US" sz="2400" dirty="0" smtClean="0">
                <a:solidFill>
                  <a:schemeClr val="tx2">
                    <a:lumMod val="50000"/>
                  </a:schemeClr>
                </a:solidFill>
                <a:latin typeface="+mn-lt"/>
              </a:rPr>
              <a:t>Integration Between Business Divisions</a:t>
            </a:r>
            <a:endParaRPr lang="en-US" sz="2400" dirty="0">
              <a:solidFill>
                <a:schemeClr val="tx2">
                  <a:lumMod val="50000"/>
                </a:schemeClr>
              </a:solidFill>
              <a:latin typeface="+mn-lt"/>
            </a:endParaRP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a:solidFill>
                  <a:schemeClr val="tx2">
                    <a:lumMod val="50000"/>
                  </a:schemeClr>
                </a:solidFill>
                <a:latin typeface="+mn-lt"/>
              </a:rPr>
              <a:t>Current workflow requires numerous manual hand-offs </a:t>
            </a:r>
            <a:r>
              <a:rPr lang="en-US" sz="2000" dirty="0" smtClean="0">
                <a:solidFill>
                  <a:schemeClr val="tx2">
                    <a:lumMod val="50000"/>
                  </a:schemeClr>
                </a:solidFill>
                <a:latin typeface="+mn-lt"/>
              </a:rPr>
              <a:t>within </a:t>
            </a:r>
            <a:r>
              <a:rPr lang="en-US" sz="2000" dirty="0">
                <a:solidFill>
                  <a:schemeClr val="tx2">
                    <a:lumMod val="50000"/>
                  </a:schemeClr>
                </a:solidFill>
                <a:latin typeface="+mn-lt"/>
              </a:rPr>
              <a:t>and </a:t>
            </a:r>
            <a:r>
              <a:rPr lang="en-US" sz="2000" dirty="0" smtClean="0">
                <a:solidFill>
                  <a:schemeClr val="tx2">
                    <a:lumMod val="50000"/>
                  </a:schemeClr>
                </a:solidFill>
                <a:latin typeface="+mn-lt"/>
              </a:rPr>
              <a:t>across </a:t>
            </a:r>
            <a:r>
              <a:rPr lang="en-US" sz="2000" dirty="0">
                <a:solidFill>
                  <a:schemeClr val="tx2">
                    <a:lumMod val="50000"/>
                  </a:schemeClr>
                </a:solidFill>
                <a:latin typeface="+mn-lt"/>
              </a:rPr>
              <a:t>divisions</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a:solidFill>
                  <a:schemeClr val="tx2">
                    <a:lumMod val="50000"/>
                  </a:schemeClr>
                </a:solidFill>
                <a:latin typeface="+mn-lt"/>
              </a:rPr>
              <a:t>Redundant data entry resulting in additional QA review and error corrections</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a:solidFill>
                  <a:schemeClr val="tx2">
                    <a:lumMod val="50000"/>
                  </a:schemeClr>
                </a:solidFill>
                <a:latin typeface="+mn-lt"/>
              </a:rPr>
              <a:t>Extended service timelines are a barrier to meeting customer expectations and meeting Federal performance </a:t>
            </a:r>
            <a:r>
              <a:rPr lang="en-US" sz="2000" dirty="0" smtClean="0">
                <a:solidFill>
                  <a:schemeClr val="tx2">
                    <a:lumMod val="50000"/>
                  </a:schemeClr>
                </a:solidFill>
                <a:latin typeface="+mn-lt"/>
              </a:rPr>
              <a:t>standards</a:t>
            </a:r>
          </a:p>
          <a:p>
            <a:pPr marL="788670" lvl="1">
              <a:lnSpc>
                <a:spcPct val="80000"/>
              </a:lnSpc>
              <a:spcBef>
                <a:spcPct val="20000"/>
              </a:spcBef>
              <a:buClr>
                <a:schemeClr val="tx2">
                  <a:lumMod val="75000"/>
                </a:schemeClr>
              </a:buClr>
              <a:buFont typeface="Arial" panose="020B0604020202020204" pitchFamily="34" charset="0"/>
              <a:buChar char="•"/>
              <a:defRPr/>
            </a:pPr>
            <a:endParaRPr lang="en-US" sz="1200" dirty="0">
              <a:solidFill>
                <a:schemeClr val="tx2">
                  <a:lumMod val="50000"/>
                </a:schemeClr>
              </a:solidFill>
              <a:latin typeface="+mn-lt"/>
            </a:endParaRPr>
          </a:p>
          <a:p>
            <a:pPr marL="161607" indent="-342900">
              <a:lnSpc>
                <a:spcPct val="80000"/>
              </a:lnSpc>
              <a:spcBef>
                <a:spcPct val="20000"/>
              </a:spcBef>
              <a:buClr>
                <a:schemeClr val="tx2">
                  <a:lumMod val="75000"/>
                </a:schemeClr>
              </a:buClr>
              <a:buFont typeface="Wingdings" panose="05000000000000000000" pitchFamily="2" charset="2"/>
              <a:buChar char="Ø"/>
              <a:defRPr/>
            </a:pPr>
            <a:r>
              <a:rPr lang="en-US" sz="2400" dirty="0" smtClean="0">
                <a:solidFill>
                  <a:schemeClr val="tx2">
                    <a:lumMod val="50000"/>
                  </a:schemeClr>
                </a:solidFill>
                <a:latin typeface="+mn-lt"/>
              </a:rPr>
              <a:t> Staff-Centric Delivery Model</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Customers have limited ability to transact with the Agency outside of direct contact mechanisms (e.g. Phone, Forms, etc.)</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Customers have limited flexibility to transact outside of Agency hours for many of their needs</a:t>
            </a:r>
          </a:p>
        </p:txBody>
      </p:sp>
    </p:spTree>
    <p:extLst>
      <p:ext uri="{BB962C8B-B14F-4D97-AF65-F5344CB8AC3E}">
        <p14:creationId xmlns:p14="http://schemas.microsoft.com/office/powerpoint/2010/main" val="15810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16200000">
            <a:off x="-3188870" y="3136610"/>
            <a:ext cx="6858000" cy="584775"/>
          </a:xfrm>
          <a:prstGeom prst="rect">
            <a:avLst/>
          </a:prstGeom>
          <a:noFill/>
        </p:spPr>
        <p:txBody>
          <a:bodyPr>
            <a:spAutoFit/>
          </a:bodyPr>
          <a:lstStyle/>
          <a:p>
            <a:pPr fontAlgn="auto">
              <a:spcBef>
                <a:spcPts val="0"/>
              </a:spcBef>
              <a:spcAft>
                <a:spcPts val="0"/>
              </a:spcAft>
              <a:defRPr/>
            </a:pPr>
            <a:r>
              <a:rPr lang="en-US" sz="3200" b="1" dirty="0" smtClean="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rPr>
              <a:t>Business  Benefits</a:t>
            </a:r>
            <a:endParaRPr lang="en-US" sz="3200" b="1" dirty="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endParaRPr>
          </a:p>
        </p:txBody>
      </p:sp>
      <p:sp>
        <p:nvSpPr>
          <p:cNvPr id="11" name="Rectangle 29"/>
          <p:cNvSpPr>
            <a:spLocks noChangeArrowheads="1"/>
          </p:cNvSpPr>
          <p:nvPr/>
        </p:nvSpPr>
        <p:spPr bwMode="auto">
          <a:xfrm>
            <a:off x="808310" y="740649"/>
            <a:ext cx="8218670" cy="5799155"/>
          </a:xfrm>
          <a:prstGeom prst="rect">
            <a:avLst/>
          </a:prstGeom>
          <a:gradFill rotWithShape="1">
            <a:gsLst>
              <a:gs pos="0">
                <a:srgbClr val="99CCFF">
                  <a:alpha val="50000"/>
                </a:srgbClr>
              </a:gs>
              <a:gs pos="100000">
                <a:srgbClr val="FFFFFF"/>
              </a:gs>
            </a:gsLst>
            <a:lin ang="5400000" scaled="1"/>
          </a:gradFill>
          <a:ln w="22225" algn="ctr">
            <a:solidFill>
              <a:srgbClr val="CCC9BE"/>
            </a:solidFill>
            <a:round/>
            <a:headEnd/>
            <a:tailEnd/>
          </a:ln>
        </p:spPr>
        <p:txBody>
          <a:bodyPr lIns="45720" rIns="45720"/>
          <a:lstStyle>
            <a:lvl1pPr marL="285750" indent="-227013" algn="l">
              <a:defRPr>
                <a:solidFill>
                  <a:schemeClr val="tx1"/>
                </a:solidFill>
                <a:latin typeface="Arial" pitchFamily="34" charset="0"/>
              </a:defRPr>
            </a:lvl1pPr>
            <a:lvl2pPr marL="1028700" indent="-342900" algn="l">
              <a:defRPr>
                <a:solidFill>
                  <a:schemeClr val="tx1"/>
                </a:solidFill>
                <a:latin typeface="Arial" pitchFamily="34" charset="0"/>
              </a:defRPr>
            </a:lvl2pPr>
            <a:lvl3pPr marL="1485900" indent="-342900" algn="l">
              <a:defRPr>
                <a:solidFill>
                  <a:schemeClr val="tx1"/>
                </a:solidFill>
                <a:latin typeface="Arial" pitchFamily="34" charset="0"/>
              </a:defRPr>
            </a:lvl3pPr>
            <a:lvl4pPr marL="1943100" indent="-342900" algn="l">
              <a:defRPr>
                <a:solidFill>
                  <a:schemeClr val="tx1"/>
                </a:solidFill>
                <a:latin typeface="Arial" pitchFamily="34" charset="0"/>
              </a:defRPr>
            </a:lvl4pPr>
            <a:lvl5pPr marL="2400300" indent="-342900" algn="l">
              <a:defRPr>
                <a:solidFill>
                  <a:schemeClr val="tx1"/>
                </a:solidFill>
                <a:latin typeface="Arial" pitchFamily="34" charset="0"/>
              </a:defRPr>
            </a:lvl5pPr>
            <a:lvl6pPr marL="2857500" indent="-342900" fontAlgn="base">
              <a:spcBef>
                <a:spcPct val="0"/>
              </a:spcBef>
              <a:spcAft>
                <a:spcPct val="0"/>
              </a:spcAft>
              <a:defRPr>
                <a:solidFill>
                  <a:schemeClr val="tx1"/>
                </a:solidFill>
                <a:latin typeface="Arial" pitchFamily="34" charset="0"/>
              </a:defRPr>
            </a:lvl6pPr>
            <a:lvl7pPr marL="3314700" indent="-342900" fontAlgn="base">
              <a:spcBef>
                <a:spcPct val="0"/>
              </a:spcBef>
              <a:spcAft>
                <a:spcPct val="0"/>
              </a:spcAft>
              <a:defRPr>
                <a:solidFill>
                  <a:schemeClr val="tx1"/>
                </a:solidFill>
                <a:latin typeface="Arial" pitchFamily="34" charset="0"/>
              </a:defRPr>
            </a:lvl7pPr>
            <a:lvl8pPr marL="3771900" indent="-342900" fontAlgn="base">
              <a:spcBef>
                <a:spcPct val="0"/>
              </a:spcBef>
              <a:spcAft>
                <a:spcPct val="0"/>
              </a:spcAft>
              <a:defRPr>
                <a:solidFill>
                  <a:schemeClr val="tx1"/>
                </a:solidFill>
                <a:latin typeface="Arial" pitchFamily="34" charset="0"/>
              </a:defRPr>
            </a:lvl8pPr>
            <a:lvl9pPr marL="4229100" indent="-342900" fontAlgn="base">
              <a:spcBef>
                <a:spcPct val="0"/>
              </a:spcBef>
              <a:spcAft>
                <a:spcPct val="0"/>
              </a:spcAft>
              <a:defRPr>
                <a:solidFill>
                  <a:schemeClr val="tx1"/>
                </a:solidFill>
                <a:latin typeface="Arial" pitchFamily="34" charset="0"/>
              </a:defRPr>
            </a:lvl9pPr>
          </a:lstStyle>
          <a:p>
            <a:pPr marL="344487" indent="-285750">
              <a:lnSpc>
                <a:spcPct val="80000"/>
              </a:lnSpc>
              <a:spcBef>
                <a:spcPct val="20000"/>
              </a:spcBef>
              <a:buClr>
                <a:schemeClr val="tx2">
                  <a:lumMod val="75000"/>
                </a:schemeClr>
              </a:buClr>
              <a:buFont typeface="Wingdings" panose="05000000000000000000" pitchFamily="2" charset="2"/>
              <a:buChar char="Ø"/>
              <a:defRPr/>
            </a:pPr>
            <a:endParaRPr lang="en-US" sz="800" dirty="0" smtClean="0">
              <a:latin typeface="+mn-lt"/>
            </a:endParaRPr>
          </a:p>
          <a:p>
            <a:pPr marL="161607" indent="-342900">
              <a:lnSpc>
                <a:spcPct val="80000"/>
              </a:lnSpc>
              <a:spcBef>
                <a:spcPct val="20000"/>
              </a:spcBef>
              <a:buClr>
                <a:schemeClr val="tx2">
                  <a:lumMod val="75000"/>
                </a:schemeClr>
              </a:buClr>
              <a:buFont typeface="Wingdings" panose="05000000000000000000" pitchFamily="2" charset="2"/>
              <a:buChar char="Ø"/>
              <a:defRPr/>
            </a:pPr>
            <a:r>
              <a:rPr lang="en-US" sz="2400" dirty="0" smtClean="0">
                <a:solidFill>
                  <a:schemeClr val="tx2">
                    <a:lumMod val="50000"/>
                  </a:schemeClr>
                </a:solidFill>
                <a:latin typeface="+mn-lt"/>
              </a:rPr>
              <a:t> A New UI Tax and Benefits System</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Seamless Integration Between UI Tax, Benefits and Appeals</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Improved UI Product Quality</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Greater Flexibility and Ease of Maintenance</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State-of-the-Art Security Protocols</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Improved Information Sharing Amongst State Agencies and others</a:t>
            </a:r>
          </a:p>
          <a:p>
            <a:pPr marL="788670" lvl="1">
              <a:lnSpc>
                <a:spcPct val="80000"/>
              </a:lnSpc>
              <a:spcBef>
                <a:spcPct val="20000"/>
              </a:spcBef>
              <a:buClr>
                <a:schemeClr val="tx2">
                  <a:lumMod val="75000"/>
                </a:schemeClr>
              </a:buClr>
              <a:buFont typeface="Arial" panose="020B0604020202020204" pitchFamily="34" charset="0"/>
              <a:buChar char="•"/>
              <a:defRPr/>
            </a:pPr>
            <a:endParaRPr lang="en-US" sz="2200" dirty="0" smtClean="0">
              <a:solidFill>
                <a:schemeClr val="tx2">
                  <a:lumMod val="50000"/>
                </a:schemeClr>
              </a:solidFill>
              <a:latin typeface="+mn-lt"/>
            </a:endParaRPr>
          </a:p>
          <a:p>
            <a:pPr marL="161607" indent="-342900">
              <a:lnSpc>
                <a:spcPct val="80000"/>
              </a:lnSpc>
              <a:spcBef>
                <a:spcPct val="20000"/>
              </a:spcBef>
              <a:buClr>
                <a:schemeClr val="tx2">
                  <a:lumMod val="75000"/>
                </a:schemeClr>
              </a:buClr>
              <a:buFont typeface="Wingdings" panose="05000000000000000000" pitchFamily="2" charset="2"/>
              <a:buChar char="Ø"/>
              <a:defRPr/>
            </a:pPr>
            <a:r>
              <a:rPr lang="en-US" sz="2400" dirty="0" smtClean="0">
                <a:solidFill>
                  <a:schemeClr val="tx2">
                    <a:lumMod val="50000"/>
                  </a:schemeClr>
                </a:solidFill>
                <a:latin typeface="+mn-lt"/>
              </a:rPr>
              <a:t> Higher Operational Efficiency</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User-Friendly System</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Reduction in Manual Operations</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Increased Compliance with USDOL Performance Goals</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Improved Staff Retention and Morale</a:t>
            </a:r>
          </a:p>
          <a:p>
            <a:pPr marL="45720">
              <a:lnSpc>
                <a:spcPct val="80000"/>
              </a:lnSpc>
              <a:spcBef>
                <a:spcPct val="20000"/>
              </a:spcBef>
              <a:buClr>
                <a:schemeClr val="tx2">
                  <a:lumMod val="75000"/>
                </a:schemeClr>
              </a:buClr>
              <a:buFont typeface="Arial" panose="020B0604020202020204" pitchFamily="34" charset="0"/>
              <a:buChar char="•"/>
              <a:defRPr/>
            </a:pPr>
            <a:endParaRPr lang="en-US" sz="2200" dirty="0" smtClean="0">
              <a:solidFill>
                <a:schemeClr val="tx2">
                  <a:lumMod val="50000"/>
                </a:schemeClr>
              </a:solidFill>
              <a:latin typeface="+mn-lt"/>
            </a:endParaRPr>
          </a:p>
          <a:p>
            <a:pPr marL="161607" indent="-342900">
              <a:lnSpc>
                <a:spcPct val="80000"/>
              </a:lnSpc>
              <a:spcBef>
                <a:spcPct val="20000"/>
              </a:spcBef>
              <a:buClr>
                <a:schemeClr val="tx2">
                  <a:lumMod val="75000"/>
                </a:schemeClr>
              </a:buClr>
              <a:buFont typeface="Wingdings" panose="05000000000000000000" pitchFamily="2" charset="2"/>
              <a:buChar char="Ø"/>
              <a:defRPr/>
            </a:pPr>
            <a:r>
              <a:rPr lang="en-US" sz="2400" dirty="0" smtClean="0">
                <a:solidFill>
                  <a:schemeClr val="tx2">
                    <a:lumMod val="50000"/>
                  </a:schemeClr>
                </a:solidFill>
                <a:latin typeface="+mn-lt"/>
              </a:rPr>
              <a:t> Customer-Centric Delivery Model</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Expanded Self-Service Capabilities for Claimants and Employers</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24/7 On-Line Access to Information and Services</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Mobile Access to Information and Services</a:t>
            </a:r>
          </a:p>
          <a:p>
            <a:pPr marL="788670" lvl="1">
              <a:lnSpc>
                <a:spcPct val="80000"/>
              </a:lnSpc>
              <a:spcBef>
                <a:spcPct val="20000"/>
              </a:spcBef>
              <a:buClr>
                <a:schemeClr val="tx2">
                  <a:lumMod val="75000"/>
                </a:schemeClr>
              </a:buClr>
              <a:buFont typeface="Arial" panose="020B0604020202020204" pitchFamily="34" charset="0"/>
              <a:buChar char="•"/>
              <a:defRPr/>
            </a:pPr>
            <a:r>
              <a:rPr lang="en-US" dirty="0" smtClean="0">
                <a:solidFill>
                  <a:schemeClr val="tx2">
                    <a:lumMod val="50000"/>
                  </a:schemeClr>
                </a:solidFill>
                <a:latin typeface="+mn-lt"/>
              </a:rPr>
              <a:t>Reduced Wait Times and Increased Customer Satisfaction </a:t>
            </a:r>
          </a:p>
        </p:txBody>
      </p:sp>
    </p:spTree>
    <p:extLst>
      <p:ext uri="{BB962C8B-B14F-4D97-AF65-F5344CB8AC3E}">
        <p14:creationId xmlns:p14="http://schemas.microsoft.com/office/powerpoint/2010/main" val="3526390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16200000">
            <a:off x="-3188870" y="3136610"/>
            <a:ext cx="6858000" cy="584775"/>
          </a:xfrm>
          <a:prstGeom prst="rect">
            <a:avLst/>
          </a:prstGeom>
          <a:noFill/>
        </p:spPr>
        <p:txBody>
          <a:bodyPr>
            <a:spAutoFit/>
          </a:bodyPr>
          <a:lstStyle/>
          <a:p>
            <a:pPr fontAlgn="auto">
              <a:spcBef>
                <a:spcPts val="0"/>
              </a:spcBef>
              <a:spcAft>
                <a:spcPts val="0"/>
              </a:spcAft>
              <a:defRPr/>
            </a:pPr>
            <a:r>
              <a:rPr lang="en-US" sz="3200" b="1" dirty="0" smtClean="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rPr>
              <a:t>Technology  Drivers</a:t>
            </a:r>
            <a:endParaRPr lang="en-US" sz="3200" b="1" dirty="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endParaRPr>
          </a:p>
        </p:txBody>
      </p:sp>
      <p:sp>
        <p:nvSpPr>
          <p:cNvPr id="11" name="Rectangle 29"/>
          <p:cNvSpPr>
            <a:spLocks noChangeArrowheads="1"/>
          </p:cNvSpPr>
          <p:nvPr/>
        </p:nvSpPr>
        <p:spPr bwMode="auto">
          <a:xfrm>
            <a:off x="808310" y="740649"/>
            <a:ext cx="8218670" cy="5799155"/>
          </a:xfrm>
          <a:prstGeom prst="rect">
            <a:avLst/>
          </a:prstGeom>
          <a:gradFill rotWithShape="1">
            <a:gsLst>
              <a:gs pos="0">
                <a:srgbClr val="99CCFF">
                  <a:alpha val="50000"/>
                </a:srgbClr>
              </a:gs>
              <a:gs pos="100000">
                <a:srgbClr val="FFFFFF"/>
              </a:gs>
            </a:gsLst>
            <a:lin ang="5400000" scaled="1"/>
          </a:gradFill>
          <a:ln w="22225" algn="ctr">
            <a:solidFill>
              <a:srgbClr val="CCC9BE"/>
            </a:solidFill>
            <a:round/>
            <a:headEnd/>
            <a:tailEnd/>
          </a:ln>
        </p:spPr>
        <p:txBody>
          <a:bodyPr lIns="45720" rIns="45720"/>
          <a:lstStyle>
            <a:lvl1pPr marL="285750" indent="-227013" algn="l">
              <a:defRPr>
                <a:solidFill>
                  <a:schemeClr val="tx1"/>
                </a:solidFill>
                <a:latin typeface="Arial" pitchFamily="34" charset="0"/>
              </a:defRPr>
            </a:lvl1pPr>
            <a:lvl2pPr marL="1028700" indent="-342900" algn="l">
              <a:defRPr>
                <a:solidFill>
                  <a:schemeClr val="tx1"/>
                </a:solidFill>
                <a:latin typeface="Arial" pitchFamily="34" charset="0"/>
              </a:defRPr>
            </a:lvl2pPr>
            <a:lvl3pPr marL="1485900" indent="-342900" algn="l">
              <a:defRPr>
                <a:solidFill>
                  <a:schemeClr val="tx1"/>
                </a:solidFill>
                <a:latin typeface="Arial" pitchFamily="34" charset="0"/>
              </a:defRPr>
            </a:lvl3pPr>
            <a:lvl4pPr marL="1943100" indent="-342900" algn="l">
              <a:defRPr>
                <a:solidFill>
                  <a:schemeClr val="tx1"/>
                </a:solidFill>
                <a:latin typeface="Arial" pitchFamily="34" charset="0"/>
              </a:defRPr>
            </a:lvl4pPr>
            <a:lvl5pPr marL="2400300" indent="-342900" algn="l">
              <a:defRPr>
                <a:solidFill>
                  <a:schemeClr val="tx1"/>
                </a:solidFill>
                <a:latin typeface="Arial" pitchFamily="34" charset="0"/>
              </a:defRPr>
            </a:lvl5pPr>
            <a:lvl6pPr marL="2857500" indent="-342900" fontAlgn="base">
              <a:spcBef>
                <a:spcPct val="0"/>
              </a:spcBef>
              <a:spcAft>
                <a:spcPct val="0"/>
              </a:spcAft>
              <a:defRPr>
                <a:solidFill>
                  <a:schemeClr val="tx1"/>
                </a:solidFill>
                <a:latin typeface="Arial" pitchFamily="34" charset="0"/>
              </a:defRPr>
            </a:lvl6pPr>
            <a:lvl7pPr marL="3314700" indent="-342900" fontAlgn="base">
              <a:spcBef>
                <a:spcPct val="0"/>
              </a:spcBef>
              <a:spcAft>
                <a:spcPct val="0"/>
              </a:spcAft>
              <a:defRPr>
                <a:solidFill>
                  <a:schemeClr val="tx1"/>
                </a:solidFill>
                <a:latin typeface="Arial" pitchFamily="34" charset="0"/>
              </a:defRPr>
            </a:lvl7pPr>
            <a:lvl8pPr marL="3771900" indent="-342900" fontAlgn="base">
              <a:spcBef>
                <a:spcPct val="0"/>
              </a:spcBef>
              <a:spcAft>
                <a:spcPct val="0"/>
              </a:spcAft>
              <a:defRPr>
                <a:solidFill>
                  <a:schemeClr val="tx1"/>
                </a:solidFill>
                <a:latin typeface="Arial" pitchFamily="34" charset="0"/>
              </a:defRPr>
            </a:lvl8pPr>
            <a:lvl9pPr marL="4229100" indent="-342900" fontAlgn="base">
              <a:spcBef>
                <a:spcPct val="0"/>
              </a:spcBef>
              <a:spcAft>
                <a:spcPct val="0"/>
              </a:spcAft>
              <a:defRPr>
                <a:solidFill>
                  <a:schemeClr val="tx1"/>
                </a:solidFill>
                <a:latin typeface="Arial" pitchFamily="34" charset="0"/>
              </a:defRPr>
            </a:lvl9pPr>
          </a:lstStyle>
          <a:p>
            <a:pPr marL="344487" indent="-285750">
              <a:lnSpc>
                <a:spcPct val="80000"/>
              </a:lnSpc>
              <a:spcBef>
                <a:spcPct val="20000"/>
              </a:spcBef>
              <a:buClr>
                <a:schemeClr val="tx2">
                  <a:lumMod val="75000"/>
                </a:schemeClr>
              </a:buClr>
              <a:buFont typeface="Wingdings" panose="05000000000000000000" pitchFamily="2" charset="2"/>
              <a:buChar char="Ø"/>
              <a:defRPr/>
            </a:pPr>
            <a:endParaRPr lang="en-US" sz="800" dirty="0" smtClean="0">
              <a:latin typeface="+mn-lt"/>
            </a:endParaRPr>
          </a:p>
          <a:p>
            <a:pPr marL="161607" indent="-342900">
              <a:lnSpc>
                <a:spcPct val="80000"/>
              </a:lnSpc>
              <a:spcBef>
                <a:spcPct val="20000"/>
              </a:spcBef>
              <a:buClr>
                <a:schemeClr val="tx2">
                  <a:lumMod val="75000"/>
                </a:schemeClr>
              </a:buClr>
              <a:buFont typeface="Wingdings" panose="05000000000000000000" pitchFamily="2" charset="2"/>
              <a:buChar char="Ø"/>
              <a:defRPr/>
            </a:pPr>
            <a:r>
              <a:rPr lang="en-US" sz="2400" dirty="0" smtClean="0">
                <a:solidFill>
                  <a:schemeClr val="tx2">
                    <a:lumMod val="50000"/>
                  </a:schemeClr>
                </a:solidFill>
                <a:latin typeface="+mn-lt"/>
              </a:rPr>
              <a:t> Aging Technology</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Current System is 25+ Years Old</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Major Component Hardware/Software No Longer Supported by Manufacturers</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Technological Advances Have Surpassed the System Capabilities</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Shrinking Resource Pool for Maintaining Legacy Systems</a:t>
            </a:r>
          </a:p>
          <a:p>
            <a:pPr marL="788670" lvl="1">
              <a:lnSpc>
                <a:spcPct val="80000"/>
              </a:lnSpc>
              <a:spcBef>
                <a:spcPct val="20000"/>
              </a:spcBef>
              <a:buClr>
                <a:schemeClr val="tx2">
                  <a:lumMod val="75000"/>
                </a:schemeClr>
              </a:buClr>
              <a:buFont typeface="Arial" panose="020B0604020202020204" pitchFamily="34" charset="0"/>
              <a:buChar char="•"/>
              <a:defRPr/>
            </a:pPr>
            <a:endParaRPr lang="en-US" sz="2200" dirty="0" smtClean="0">
              <a:solidFill>
                <a:schemeClr val="tx2">
                  <a:lumMod val="50000"/>
                </a:schemeClr>
              </a:solidFill>
              <a:latin typeface="+mn-lt"/>
            </a:endParaRPr>
          </a:p>
          <a:p>
            <a:pPr marL="161607" indent="-342900">
              <a:lnSpc>
                <a:spcPct val="80000"/>
              </a:lnSpc>
              <a:spcBef>
                <a:spcPct val="20000"/>
              </a:spcBef>
              <a:buClr>
                <a:schemeClr val="tx2">
                  <a:lumMod val="75000"/>
                </a:schemeClr>
              </a:buClr>
              <a:buFont typeface="Wingdings" panose="05000000000000000000" pitchFamily="2" charset="2"/>
              <a:buChar char="Ø"/>
              <a:defRPr/>
            </a:pPr>
            <a:r>
              <a:rPr lang="en-US" sz="2400" dirty="0" smtClean="0">
                <a:solidFill>
                  <a:schemeClr val="tx2">
                    <a:lumMod val="50000"/>
                  </a:schemeClr>
                </a:solidFill>
                <a:latin typeface="+mn-lt"/>
              </a:rPr>
              <a:t> Limited Integration of IT Services</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Mission Critical Legacy Systems are Stove Piped</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Non-Existent Framework for Data Integration</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Minimal Business Intelligence Opportunities</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Prohibits Timely and Cost Effective Changes from Federal Mandates</a:t>
            </a:r>
          </a:p>
          <a:p>
            <a:pPr marL="45720">
              <a:lnSpc>
                <a:spcPct val="80000"/>
              </a:lnSpc>
              <a:spcBef>
                <a:spcPct val="20000"/>
              </a:spcBef>
              <a:buClr>
                <a:schemeClr val="tx2">
                  <a:lumMod val="75000"/>
                </a:schemeClr>
              </a:buClr>
              <a:buFont typeface="Arial" panose="020B0604020202020204" pitchFamily="34" charset="0"/>
              <a:buChar char="•"/>
              <a:defRPr/>
            </a:pPr>
            <a:endParaRPr lang="en-US" sz="2200" dirty="0">
              <a:solidFill>
                <a:schemeClr val="tx2">
                  <a:lumMod val="50000"/>
                </a:schemeClr>
              </a:solidFill>
              <a:latin typeface="+mn-lt"/>
            </a:endParaRPr>
          </a:p>
          <a:p>
            <a:pPr marL="161607" indent="-342900">
              <a:lnSpc>
                <a:spcPct val="80000"/>
              </a:lnSpc>
              <a:spcBef>
                <a:spcPct val="20000"/>
              </a:spcBef>
              <a:buClr>
                <a:schemeClr val="tx2">
                  <a:lumMod val="75000"/>
                </a:schemeClr>
              </a:buClr>
              <a:buFont typeface="Wingdings" panose="05000000000000000000" pitchFamily="2" charset="2"/>
              <a:buChar char="Ø"/>
              <a:defRPr/>
            </a:pPr>
            <a:r>
              <a:rPr lang="en-US" sz="2400" dirty="0">
                <a:solidFill>
                  <a:schemeClr val="tx2">
                    <a:lumMod val="50000"/>
                  </a:schemeClr>
                </a:solidFill>
                <a:latin typeface="+mn-lt"/>
              </a:rPr>
              <a:t> </a:t>
            </a:r>
            <a:r>
              <a:rPr lang="en-US" sz="2400" dirty="0" smtClean="0">
                <a:solidFill>
                  <a:schemeClr val="tx2">
                    <a:lumMod val="50000"/>
                  </a:schemeClr>
                </a:solidFill>
                <a:latin typeface="+mn-lt"/>
              </a:rPr>
              <a:t>High Cost of  Maintenance</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Agency Maintains Its Own Data Center</a:t>
            </a:r>
          </a:p>
          <a:p>
            <a:pPr marL="788670" lvl="1">
              <a:lnSpc>
                <a:spcPct val="80000"/>
              </a:lnSpc>
              <a:spcBef>
                <a:spcPct val="20000"/>
              </a:spcBef>
              <a:buClr>
                <a:schemeClr val="tx2">
                  <a:lumMod val="75000"/>
                </a:schemeClr>
              </a:buClr>
              <a:buFont typeface="Arial" panose="020B0604020202020204" pitchFamily="34" charset="0"/>
              <a:buChar char="•"/>
              <a:defRPr/>
            </a:pPr>
            <a:r>
              <a:rPr lang="en-US" sz="2000" dirty="0" smtClean="0">
                <a:solidFill>
                  <a:schemeClr val="tx2">
                    <a:lumMod val="50000"/>
                  </a:schemeClr>
                </a:solidFill>
                <a:latin typeface="+mn-lt"/>
              </a:rPr>
              <a:t>Systems Have Become More Complex and Difficult to Support Over the Years</a:t>
            </a:r>
          </a:p>
        </p:txBody>
      </p:sp>
    </p:spTree>
    <p:extLst>
      <p:ext uri="{BB962C8B-B14F-4D97-AF65-F5344CB8AC3E}">
        <p14:creationId xmlns:p14="http://schemas.microsoft.com/office/powerpoint/2010/main" val="1498834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16200000">
            <a:off x="-3188870" y="3136610"/>
            <a:ext cx="6858000" cy="584775"/>
          </a:xfrm>
          <a:prstGeom prst="rect">
            <a:avLst/>
          </a:prstGeom>
          <a:noFill/>
        </p:spPr>
        <p:txBody>
          <a:bodyPr>
            <a:spAutoFit/>
          </a:bodyPr>
          <a:lstStyle/>
          <a:p>
            <a:pPr fontAlgn="auto">
              <a:spcBef>
                <a:spcPts val="0"/>
              </a:spcBef>
              <a:spcAft>
                <a:spcPts val="0"/>
              </a:spcAft>
              <a:defRPr/>
            </a:pPr>
            <a:r>
              <a:rPr lang="en-US" sz="3200" b="1" dirty="0" smtClean="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rPr>
              <a:t>Technology  Benefits</a:t>
            </a:r>
            <a:endParaRPr lang="en-US" sz="3200" b="1" dirty="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endParaRPr>
          </a:p>
        </p:txBody>
      </p:sp>
      <p:sp>
        <p:nvSpPr>
          <p:cNvPr id="11" name="Rectangle 29"/>
          <p:cNvSpPr>
            <a:spLocks noChangeArrowheads="1"/>
          </p:cNvSpPr>
          <p:nvPr/>
        </p:nvSpPr>
        <p:spPr bwMode="auto">
          <a:xfrm>
            <a:off x="808310" y="740649"/>
            <a:ext cx="8218670" cy="5799155"/>
          </a:xfrm>
          <a:prstGeom prst="rect">
            <a:avLst/>
          </a:prstGeom>
          <a:gradFill rotWithShape="1">
            <a:gsLst>
              <a:gs pos="0">
                <a:srgbClr val="99CCFF">
                  <a:alpha val="50000"/>
                </a:srgbClr>
              </a:gs>
              <a:gs pos="100000">
                <a:srgbClr val="FFFFFF"/>
              </a:gs>
            </a:gsLst>
            <a:lin ang="5400000" scaled="1"/>
          </a:gradFill>
          <a:ln w="22225" algn="ctr">
            <a:solidFill>
              <a:srgbClr val="CCC9BE"/>
            </a:solidFill>
            <a:round/>
            <a:headEnd/>
            <a:tailEnd/>
          </a:ln>
        </p:spPr>
        <p:txBody>
          <a:bodyPr lIns="45720" rIns="45720"/>
          <a:lstStyle>
            <a:lvl1pPr marL="285750" indent="-227013" algn="l">
              <a:defRPr>
                <a:solidFill>
                  <a:schemeClr val="tx1"/>
                </a:solidFill>
                <a:latin typeface="Arial" pitchFamily="34" charset="0"/>
              </a:defRPr>
            </a:lvl1pPr>
            <a:lvl2pPr marL="1028700" indent="-342900" algn="l">
              <a:defRPr>
                <a:solidFill>
                  <a:schemeClr val="tx1"/>
                </a:solidFill>
                <a:latin typeface="Arial" pitchFamily="34" charset="0"/>
              </a:defRPr>
            </a:lvl2pPr>
            <a:lvl3pPr marL="1485900" indent="-342900" algn="l">
              <a:defRPr>
                <a:solidFill>
                  <a:schemeClr val="tx1"/>
                </a:solidFill>
                <a:latin typeface="Arial" pitchFamily="34" charset="0"/>
              </a:defRPr>
            </a:lvl3pPr>
            <a:lvl4pPr marL="1943100" indent="-342900" algn="l">
              <a:defRPr>
                <a:solidFill>
                  <a:schemeClr val="tx1"/>
                </a:solidFill>
                <a:latin typeface="Arial" pitchFamily="34" charset="0"/>
              </a:defRPr>
            </a:lvl4pPr>
            <a:lvl5pPr marL="2400300" indent="-342900" algn="l">
              <a:defRPr>
                <a:solidFill>
                  <a:schemeClr val="tx1"/>
                </a:solidFill>
                <a:latin typeface="Arial" pitchFamily="34" charset="0"/>
              </a:defRPr>
            </a:lvl5pPr>
            <a:lvl6pPr marL="2857500" indent="-342900" fontAlgn="base">
              <a:spcBef>
                <a:spcPct val="0"/>
              </a:spcBef>
              <a:spcAft>
                <a:spcPct val="0"/>
              </a:spcAft>
              <a:defRPr>
                <a:solidFill>
                  <a:schemeClr val="tx1"/>
                </a:solidFill>
                <a:latin typeface="Arial" pitchFamily="34" charset="0"/>
              </a:defRPr>
            </a:lvl6pPr>
            <a:lvl7pPr marL="3314700" indent="-342900" fontAlgn="base">
              <a:spcBef>
                <a:spcPct val="0"/>
              </a:spcBef>
              <a:spcAft>
                <a:spcPct val="0"/>
              </a:spcAft>
              <a:defRPr>
                <a:solidFill>
                  <a:schemeClr val="tx1"/>
                </a:solidFill>
                <a:latin typeface="Arial" pitchFamily="34" charset="0"/>
              </a:defRPr>
            </a:lvl7pPr>
            <a:lvl8pPr marL="3771900" indent="-342900" fontAlgn="base">
              <a:spcBef>
                <a:spcPct val="0"/>
              </a:spcBef>
              <a:spcAft>
                <a:spcPct val="0"/>
              </a:spcAft>
              <a:defRPr>
                <a:solidFill>
                  <a:schemeClr val="tx1"/>
                </a:solidFill>
                <a:latin typeface="Arial" pitchFamily="34" charset="0"/>
              </a:defRPr>
            </a:lvl8pPr>
            <a:lvl9pPr marL="4229100" indent="-342900" fontAlgn="base">
              <a:spcBef>
                <a:spcPct val="0"/>
              </a:spcBef>
              <a:spcAft>
                <a:spcPct val="0"/>
              </a:spcAft>
              <a:defRPr>
                <a:solidFill>
                  <a:schemeClr val="tx1"/>
                </a:solidFill>
                <a:latin typeface="Arial" pitchFamily="34" charset="0"/>
              </a:defRPr>
            </a:lvl9pPr>
          </a:lstStyle>
          <a:p>
            <a:pPr marL="344487" indent="-285750">
              <a:lnSpc>
                <a:spcPct val="80000"/>
              </a:lnSpc>
              <a:spcBef>
                <a:spcPct val="20000"/>
              </a:spcBef>
              <a:buClr>
                <a:schemeClr val="tx2">
                  <a:lumMod val="75000"/>
                </a:schemeClr>
              </a:buClr>
              <a:buFont typeface="Wingdings" panose="05000000000000000000" pitchFamily="2" charset="2"/>
              <a:buChar char="Ø"/>
              <a:defRPr/>
            </a:pPr>
            <a:endParaRPr lang="en-US" dirty="0" smtClean="0">
              <a:latin typeface="+mn-lt"/>
            </a:endParaRPr>
          </a:p>
          <a:p>
            <a:pPr marL="45720">
              <a:lnSpc>
                <a:spcPct val="80000"/>
              </a:lnSpc>
              <a:spcBef>
                <a:spcPct val="20000"/>
              </a:spcBef>
              <a:buClr>
                <a:schemeClr val="tx2">
                  <a:lumMod val="75000"/>
                </a:schemeClr>
              </a:buClr>
              <a:buFont typeface="Arial" panose="020B0604020202020204" pitchFamily="34" charset="0"/>
              <a:buChar char="•"/>
              <a:defRPr/>
            </a:pPr>
            <a:r>
              <a:rPr lang="en-US" sz="3200" dirty="0" smtClean="0">
                <a:solidFill>
                  <a:schemeClr val="tx2">
                    <a:lumMod val="50000"/>
                  </a:schemeClr>
                </a:solidFill>
                <a:latin typeface="+mn-lt"/>
              </a:rPr>
              <a:t>Migration From Mainframe Centric to Contemporary Technology</a:t>
            </a:r>
          </a:p>
          <a:p>
            <a:pPr marL="45720">
              <a:lnSpc>
                <a:spcPct val="80000"/>
              </a:lnSpc>
              <a:spcBef>
                <a:spcPct val="20000"/>
              </a:spcBef>
              <a:buClr>
                <a:schemeClr val="tx2">
                  <a:lumMod val="75000"/>
                </a:schemeClr>
              </a:buClr>
              <a:buFont typeface="Arial" panose="020B0604020202020204" pitchFamily="34" charset="0"/>
              <a:buChar char="•"/>
              <a:defRPr/>
            </a:pPr>
            <a:endParaRPr lang="en-US" sz="1200" dirty="0">
              <a:solidFill>
                <a:schemeClr val="tx2">
                  <a:lumMod val="50000"/>
                </a:schemeClr>
              </a:solidFill>
              <a:latin typeface="+mn-lt"/>
            </a:endParaRPr>
          </a:p>
          <a:p>
            <a:pPr marL="45720">
              <a:lnSpc>
                <a:spcPct val="80000"/>
              </a:lnSpc>
              <a:spcBef>
                <a:spcPct val="20000"/>
              </a:spcBef>
              <a:buClr>
                <a:schemeClr val="tx2">
                  <a:lumMod val="75000"/>
                </a:schemeClr>
              </a:buClr>
              <a:buFont typeface="Arial" panose="020B0604020202020204" pitchFamily="34" charset="0"/>
              <a:buChar char="•"/>
              <a:defRPr/>
            </a:pPr>
            <a:r>
              <a:rPr lang="en-US" sz="3200" dirty="0" smtClean="0">
                <a:solidFill>
                  <a:schemeClr val="tx2">
                    <a:lumMod val="50000"/>
                  </a:schemeClr>
                </a:solidFill>
                <a:latin typeface="+mn-lt"/>
              </a:rPr>
              <a:t>Integration of IT Services and Delivery Methodologies</a:t>
            </a:r>
          </a:p>
          <a:p>
            <a:pPr marL="45720">
              <a:lnSpc>
                <a:spcPct val="80000"/>
              </a:lnSpc>
              <a:spcBef>
                <a:spcPct val="20000"/>
              </a:spcBef>
              <a:buClr>
                <a:schemeClr val="tx2">
                  <a:lumMod val="75000"/>
                </a:schemeClr>
              </a:buClr>
              <a:buFont typeface="Arial" panose="020B0604020202020204" pitchFamily="34" charset="0"/>
              <a:buChar char="•"/>
              <a:defRPr/>
            </a:pPr>
            <a:endParaRPr lang="en-US" sz="1200" dirty="0" smtClean="0">
              <a:solidFill>
                <a:schemeClr val="tx2">
                  <a:lumMod val="50000"/>
                </a:schemeClr>
              </a:solidFill>
              <a:latin typeface="+mn-lt"/>
            </a:endParaRPr>
          </a:p>
          <a:p>
            <a:pPr marL="45720">
              <a:lnSpc>
                <a:spcPct val="80000"/>
              </a:lnSpc>
              <a:spcBef>
                <a:spcPct val="20000"/>
              </a:spcBef>
              <a:buClr>
                <a:schemeClr val="tx2">
                  <a:lumMod val="75000"/>
                </a:schemeClr>
              </a:buClr>
              <a:buFont typeface="Arial" panose="020B0604020202020204" pitchFamily="34" charset="0"/>
              <a:buChar char="•"/>
              <a:defRPr/>
            </a:pPr>
            <a:r>
              <a:rPr lang="en-US" sz="3200" dirty="0" smtClean="0">
                <a:solidFill>
                  <a:schemeClr val="tx2">
                    <a:lumMod val="50000"/>
                  </a:schemeClr>
                </a:solidFill>
                <a:latin typeface="+mn-lt"/>
              </a:rPr>
              <a:t>Reduced IT Operating Costs Through Leveraging of Shared Services</a:t>
            </a:r>
          </a:p>
          <a:p>
            <a:pPr marL="45720">
              <a:lnSpc>
                <a:spcPct val="80000"/>
              </a:lnSpc>
              <a:spcBef>
                <a:spcPct val="20000"/>
              </a:spcBef>
              <a:buClr>
                <a:schemeClr val="tx2">
                  <a:lumMod val="75000"/>
                </a:schemeClr>
              </a:buClr>
              <a:buFont typeface="Arial" panose="020B0604020202020204" pitchFamily="34" charset="0"/>
              <a:buChar char="•"/>
              <a:defRPr/>
            </a:pPr>
            <a:endParaRPr lang="en-US" sz="1200" dirty="0" smtClean="0">
              <a:solidFill>
                <a:schemeClr val="tx2">
                  <a:lumMod val="50000"/>
                </a:schemeClr>
              </a:solidFill>
              <a:latin typeface="+mn-lt"/>
            </a:endParaRPr>
          </a:p>
          <a:p>
            <a:pPr marL="45720">
              <a:lnSpc>
                <a:spcPct val="80000"/>
              </a:lnSpc>
              <a:spcBef>
                <a:spcPct val="20000"/>
              </a:spcBef>
              <a:buClr>
                <a:schemeClr val="tx2">
                  <a:lumMod val="75000"/>
                </a:schemeClr>
              </a:buClr>
              <a:buFont typeface="Arial" panose="020B0604020202020204" pitchFamily="34" charset="0"/>
              <a:buChar char="•"/>
              <a:defRPr/>
            </a:pPr>
            <a:r>
              <a:rPr lang="en-US" sz="3200" dirty="0" smtClean="0">
                <a:solidFill>
                  <a:schemeClr val="tx2">
                    <a:lumMod val="50000"/>
                  </a:schemeClr>
                </a:solidFill>
                <a:latin typeface="+mn-lt"/>
              </a:rPr>
              <a:t>Improved Speed and Agility in Response to Federally Mandated Program Enhancements</a:t>
            </a:r>
          </a:p>
          <a:p>
            <a:pPr marL="45720">
              <a:lnSpc>
                <a:spcPct val="80000"/>
              </a:lnSpc>
              <a:spcBef>
                <a:spcPct val="20000"/>
              </a:spcBef>
              <a:buClr>
                <a:schemeClr val="tx2">
                  <a:lumMod val="75000"/>
                </a:schemeClr>
              </a:buClr>
              <a:buFont typeface="Arial" panose="020B0604020202020204" pitchFamily="34" charset="0"/>
              <a:buChar char="•"/>
              <a:defRPr/>
            </a:pPr>
            <a:endParaRPr lang="en-US" sz="1200" dirty="0"/>
          </a:p>
          <a:p>
            <a:pPr marL="45720">
              <a:lnSpc>
                <a:spcPct val="80000"/>
              </a:lnSpc>
              <a:spcBef>
                <a:spcPct val="20000"/>
              </a:spcBef>
              <a:buClr>
                <a:schemeClr val="tx2">
                  <a:lumMod val="75000"/>
                </a:schemeClr>
              </a:buClr>
              <a:buFont typeface="Arial" panose="020B0604020202020204" pitchFamily="34" charset="0"/>
              <a:buChar char="•"/>
              <a:defRPr/>
            </a:pPr>
            <a:r>
              <a:rPr lang="en-US" sz="3200" dirty="0" smtClean="0">
                <a:solidFill>
                  <a:schemeClr val="tx2">
                    <a:lumMod val="50000"/>
                  </a:schemeClr>
                </a:solidFill>
                <a:latin typeface="+mn-lt"/>
              </a:rPr>
              <a:t>Expanded Data Environment, Business Intelligence and </a:t>
            </a:r>
            <a:r>
              <a:rPr lang="en-US" sz="3200" dirty="0" smtClean="0">
                <a:solidFill>
                  <a:schemeClr val="tx2">
                    <a:lumMod val="50000"/>
                  </a:schemeClr>
                </a:solidFill>
                <a:latin typeface="+mn-lt"/>
              </a:rPr>
              <a:t>Reporting Capabilities</a:t>
            </a:r>
            <a:endParaRPr lang="en-US" sz="3200" dirty="0" smtClean="0">
              <a:solidFill>
                <a:schemeClr val="tx2">
                  <a:lumMod val="50000"/>
                </a:schemeClr>
              </a:solidFill>
              <a:latin typeface="+mn-lt"/>
            </a:endParaRPr>
          </a:p>
        </p:txBody>
      </p:sp>
    </p:spTree>
    <p:extLst>
      <p:ext uri="{BB962C8B-B14F-4D97-AF65-F5344CB8AC3E}">
        <p14:creationId xmlns:p14="http://schemas.microsoft.com/office/powerpoint/2010/main" val="335763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rot="16200000">
            <a:off x="-3188870" y="3136610"/>
            <a:ext cx="6858000" cy="584775"/>
          </a:xfrm>
          <a:prstGeom prst="rect">
            <a:avLst/>
          </a:prstGeom>
          <a:noFill/>
        </p:spPr>
        <p:txBody>
          <a:bodyPr>
            <a:spAutoFit/>
          </a:bodyPr>
          <a:lstStyle/>
          <a:p>
            <a:pPr fontAlgn="auto">
              <a:spcBef>
                <a:spcPts val="0"/>
              </a:spcBef>
              <a:spcAft>
                <a:spcPts val="0"/>
              </a:spcAft>
              <a:defRPr/>
            </a:pPr>
            <a:r>
              <a:rPr lang="en-US" sz="3200" b="1" dirty="0" smtClean="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rPr>
              <a:t>Program Phases</a:t>
            </a:r>
            <a:endParaRPr lang="en-US" sz="3200" b="1" dirty="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endParaRPr>
          </a:p>
        </p:txBody>
      </p:sp>
      <p:grpSp>
        <p:nvGrpSpPr>
          <p:cNvPr id="28" name="Group 27"/>
          <p:cNvGrpSpPr/>
          <p:nvPr/>
        </p:nvGrpSpPr>
        <p:grpSpPr>
          <a:xfrm>
            <a:off x="731500" y="702244"/>
            <a:ext cx="8372290" cy="5952775"/>
            <a:chOff x="731500" y="702244"/>
            <a:chExt cx="8372290" cy="5952775"/>
          </a:xfrm>
        </p:grpSpPr>
        <p:sp>
          <p:nvSpPr>
            <p:cNvPr id="36" name="Rectangle 35"/>
            <p:cNvSpPr/>
            <p:nvPr/>
          </p:nvSpPr>
          <p:spPr>
            <a:xfrm>
              <a:off x="731500" y="702244"/>
              <a:ext cx="8372290" cy="5952775"/>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p:cNvSpPr txBox="1"/>
            <p:nvPr/>
          </p:nvSpPr>
          <p:spPr>
            <a:xfrm>
              <a:off x="2075675" y="779055"/>
              <a:ext cx="5722345" cy="369332"/>
            </a:xfrm>
            <a:prstGeom prst="rect">
              <a:avLst/>
            </a:prstGeom>
            <a:noFill/>
          </p:spPr>
          <p:txBody>
            <a:bodyPr wrap="square" rtlCol="0">
              <a:spAutoFit/>
            </a:bodyPr>
            <a:lstStyle/>
            <a:p>
              <a:pPr algn="ctr"/>
              <a:r>
                <a:rPr lang="en-US" b="1" dirty="0" smtClean="0">
                  <a:solidFill>
                    <a:schemeClr val="tx2">
                      <a:lumMod val="50000"/>
                    </a:schemeClr>
                  </a:solidFill>
                </a:rPr>
                <a:t>UI Revitalization - Program Phases</a:t>
              </a:r>
              <a:endParaRPr lang="en-US" sz="1200" b="1" dirty="0">
                <a:solidFill>
                  <a:schemeClr val="tx2">
                    <a:lumMod val="50000"/>
                  </a:schemeClr>
                </a:solidFill>
              </a:endParaRPr>
            </a:p>
          </p:txBody>
        </p:sp>
        <p:grpSp>
          <p:nvGrpSpPr>
            <p:cNvPr id="44" name="Group 43"/>
            <p:cNvGrpSpPr/>
            <p:nvPr/>
          </p:nvGrpSpPr>
          <p:grpSpPr>
            <a:xfrm>
              <a:off x="6799490" y="3889860"/>
              <a:ext cx="1843440" cy="1805039"/>
              <a:chOff x="5334000" y="3979297"/>
              <a:chExt cx="1600201" cy="2040503"/>
            </a:xfrm>
          </p:grpSpPr>
          <p:sp>
            <p:nvSpPr>
              <p:cNvPr id="65" name="Rounded Rectangle 64"/>
              <p:cNvSpPr/>
              <p:nvPr/>
            </p:nvSpPr>
            <p:spPr>
              <a:xfrm>
                <a:off x="5334000" y="3979297"/>
                <a:ext cx="1600200" cy="2040503"/>
              </a:xfrm>
              <a:prstGeom prst="roundRect">
                <a:avLst/>
              </a:prstGeom>
              <a:solidFill>
                <a:schemeClr val="bg1"/>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p:cNvSpPr txBox="1"/>
              <p:nvPr/>
            </p:nvSpPr>
            <p:spPr>
              <a:xfrm>
                <a:off x="5334001" y="4114800"/>
                <a:ext cx="1600200" cy="574077"/>
              </a:xfrm>
              <a:prstGeom prst="rect">
                <a:avLst/>
              </a:prstGeom>
              <a:noFill/>
            </p:spPr>
            <p:txBody>
              <a:bodyPr wrap="square" rtlCol="0">
                <a:spAutoFit/>
              </a:bodyPr>
              <a:lstStyle/>
              <a:p>
                <a:pPr marL="171450" indent="-171450">
                  <a:buClr>
                    <a:srgbClr val="004D86"/>
                  </a:buClr>
                  <a:buFont typeface="Arial" panose="020B0604020202020204" pitchFamily="34" charset="0"/>
                  <a:buChar char="•"/>
                </a:pPr>
                <a:r>
                  <a:rPr lang="en-US" sz="900" dirty="0" smtClean="0">
                    <a:solidFill>
                      <a:schemeClr val="tx2">
                        <a:lumMod val="50000"/>
                      </a:schemeClr>
                    </a:solidFill>
                  </a:rPr>
                  <a:t>Operational Readiness</a:t>
                </a:r>
              </a:p>
              <a:p>
                <a:pPr marL="171450" indent="-171450">
                  <a:buClr>
                    <a:srgbClr val="004D86"/>
                  </a:buClr>
                  <a:buFont typeface="Arial" panose="020B0604020202020204" pitchFamily="34" charset="0"/>
                  <a:buChar char="•"/>
                </a:pPr>
                <a:r>
                  <a:rPr lang="en-US" sz="900" dirty="0" smtClean="0">
                    <a:solidFill>
                      <a:schemeClr val="tx2">
                        <a:lumMod val="50000"/>
                      </a:schemeClr>
                    </a:solidFill>
                  </a:rPr>
                  <a:t>UI Legacy System Retirement</a:t>
                </a:r>
                <a:endParaRPr lang="en-US" sz="900" dirty="0">
                  <a:solidFill>
                    <a:schemeClr val="tx2">
                      <a:lumMod val="50000"/>
                    </a:schemeClr>
                  </a:solidFill>
                </a:endParaRPr>
              </a:p>
            </p:txBody>
          </p:sp>
        </p:grpSp>
        <p:sp>
          <p:nvSpPr>
            <p:cNvPr id="45" name="Left-Right Arrow 44"/>
            <p:cNvSpPr/>
            <p:nvPr/>
          </p:nvSpPr>
          <p:spPr>
            <a:xfrm>
              <a:off x="803675" y="5986058"/>
              <a:ext cx="8227940" cy="553747"/>
            </a:xfrm>
            <a:prstGeom prst="leftRightArrow">
              <a:avLst/>
            </a:prstGeom>
            <a:solidFill>
              <a:schemeClr val="tx2">
                <a:lumMod val="40000"/>
                <a:lumOff val="60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    R    O    G    R    A    M              G    O    V    E    R    N    A    N    C    E</a:t>
              </a:r>
              <a:endParaRPr lang="en-US" dirty="0"/>
            </a:p>
          </p:txBody>
        </p:sp>
        <p:grpSp>
          <p:nvGrpSpPr>
            <p:cNvPr id="76" name="Group 75"/>
            <p:cNvGrpSpPr/>
            <p:nvPr/>
          </p:nvGrpSpPr>
          <p:grpSpPr>
            <a:xfrm>
              <a:off x="4840835" y="3889860"/>
              <a:ext cx="1843440" cy="1805039"/>
              <a:chOff x="5334000" y="3979297"/>
              <a:chExt cx="1600201" cy="2040503"/>
            </a:xfrm>
          </p:grpSpPr>
          <p:sp>
            <p:nvSpPr>
              <p:cNvPr id="77" name="Rounded Rectangle 76"/>
              <p:cNvSpPr/>
              <p:nvPr/>
            </p:nvSpPr>
            <p:spPr>
              <a:xfrm>
                <a:off x="5334000" y="3979297"/>
                <a:ext cx="1600200" cy="2040503"/>
              </a:xfrm>
              <a:prstGeom prst="roundRect">
                <a:avLst/>
              </a:prstGeom>
              <a:solidFill>
                <a:schemeClr val="bg1"/>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TextBox 77"/>
              <p:cNvSpPr txBox="1"/>
              <p:nvPr/>
            </p:nvSpPr>
            <p:spPr>
              <a:xfrm>
                <a:off x="5334001" y="4114800"/>
                <a:ext cx="1600200" cy="1513476"/>
              </a:xfrm>
              <a:prstGeom prst="rect">
                <a:avLst/>
              </a:prstGeom>
              <a:noFill/>
            </p:spPr>
            <p:txBody>
              <a:bodyPr wrap="square" rtlCol="0">
                <a:spAutoFit/>
              </a:bodyPr>
              <a:lstStyle/>
              <a:p>
                <a:pPr marL="171450" indent="-171450">
                  <a:buClr>
                    <a:srgbClr val="004D86"/>
                  </a:buClr>
                  <a:buFont typeface="Arial" panose="020B0604020202020204" pitchFamily="34" charset="0"/>
                  <a:buChar char="•"/>
                </a:pPr>
                <a:r>
                  <a:rPr lang="en-US" sz="900" dirty="0" smtClean="0">
                    <a:solidFill>
                      <a:schemeClr val="tx2">
                        <a:lumMod val="50000"/>
                      </a:schemeClr>
                    </a:solidFill>
                  </a:rPr>
                  <a:t>IT Capital Investment Submission (TBD)</a:t>
                </a:r>
              </a:p>
              <a:p>
                <a:pPr marL="171450" indent="-171450">
                  <a:buClr>
                    <a:srgbClr val="004D86"/>
                  </a:buClr>
                  <a:buFont typeface="Arial" panose="020B0604020202020204" pitchFamily="34" charset="0"/>
                  <a:buChar char="•"/>
                </a:pPr>
                <a:r>
                  <a:rPr lang="en-US" sz="900" dirty="0" smtClean="0">
                    <a:solidFill>
                      <a:schemeClr val="tx2">
                        <a:lumMod val="50000"/>
                      </a:schemeClr>
                    </a:solidFill>
                  </a:rPr>
                  <a:t>SBR Submission (TBD)</a:t>
                </a:r>
              </a:p>
              <a:p>
                <a:pPr marL="171450" indent="-171450">
                  <a:buClr>
                    <a:srgbClr val="004D86"/>
                  </a:buClr>
                  <a:buFont typeface="Arial" panose="020B0604020202020204" pitchFamily="34" charset="0"/>
                  <a:buChar char="•"/>
                </a:pPr>
                <a:r>
                  <a:rPr lang="en-US" sz="900" dirty="0" smtClean="0">
                    <a:solidFill>
                      <a:schemeClr val="tx2">
                        <a:lumMod val="50000"/>
                      </a:schemeClr>
                    </a:solidFill>
                  </a:rPr>
                  <a:t>Operational Readiness</a:t>
                </a:r>
              </a:p>
              <a:p>
                <a:pPr marL="171450" indent="-171450">
                  <a:buClr>
                    <a:srgbClr val="004D86"/>
                  </a:buClr>
                  <a:buFont typeface="Arial" panose="020B0604020202020204" pitchFamily="34" charset="0"/>
                  <a:buChar char="•"/>
                </a:pPr>
                <a:r>
                  <a:rPr lang="en-US" sz="900" dirty="0" smtClean="0">
                    <a:solidFill>
                      <a:schemeClr val="tx2">
                        <a:lumMod val="50000"/>
                      </a:schemeClr>
                    </a:solidFill>
                  </a:rPr>
                  <a:t>Benefits/Appeals System Implementation</a:t>
                </a:r>
                <a:endParaRPr lang="en-US" sz="900" dirty="0">
                  <a:solidFill>
                    <a:schemeClr val="tx2">
                      <a:lumMod val="50000"/>
                    </a:schemeClr>
                  </a:solidFill>
                </a:endParaRPr>
              </a:p>
              <a:p>
                <a:pPr marL="171450" indent="-171450">
                  <a:buClr>
                    <a:srgbClr val="004D86"/>
                  </a:buClr>
                  <a:buFont typeface="Arial" panose="020B0604020202020204" pitchFamily="34" charset="0"/>
                  <a:buChar char="•"/>
                </a:pPr>
                <a:r>
                  <a:rPr lang="en-US" sz="900" dirty="0" smtClean="0">
                    <a:solidFill>
                      <a:schemeClr val="tx2">
                        <a:lumMod val="50000"/>
                      </a:schemeClr>
                    </a:solidFill>
                  </a:rPr>
                  <a:t>Tax System Implementation</a:t>
                </a:r>
                <a:endParaRPr lang="en-US" sz="900" dirty="0">
                  <a:solidFill>
                    <a:schemeClr val="tx2">
                      <a:lumMod val="50000"/>
                    </a:schemeClr>
                  </a:solidFill>
                </a:endParaRPr>
              </a:p>
              <a:p>
                <a:pPr marL="171450" indent="-171450">
                  <a:buClr>
                    <a:srgbClr val="004D86"/>
                  </a:buClr>
                  <a:buFont typeface="Arial" panose="020B0604020202020204" pitchFamily="34" charset="0"/>
                  <a:buChar char="•"/>
                </a:pPr>
                <a:r>
                  <a:rPr lang="en-US" sz="900" dirty="0" smtClean="0">
                    <a:solidFill>
                      <a:schemeClr val="tx2">
                        <a:lumMod val="50000"/>
                      </a:schemeClr>
                    </a:solidFill>
                  </a:rPr>
                  <a:t>Data Migration/Conversion</a:t>
                </a:r>
                <a:endParaRPr lang="en-US" sz="900" dirty="0">
                  <a:solidFill>
                    <a:schemeClr val="tx2">
                      <a:lumMod val="50000"/>
                    </a:schemeClr>
                  </a:solidFill>
                </a:endParaRPr>
              </a:p>
              <a:p>
                <a:pPr marL="171450" indent="-171450">
                  <a:buClr>
                    <a:srgbClr val="004D86"/>
                  </a:buClr>
                  <a:buFont typeface="Arial" panose="020B0604020202020204" pitchFamily="34" charset="0"/>
                  <a:buChar char="•"/>
                </a:pPr>
                <a:r>
                  <a:rPr lang="en-US" sz="900" dirty="0" smtClean="0">
                    <a:solidFill>
                      <a:schemeClr val="tx2">
                        <a:lumMod val="50000"/>
                      </a:schemeClr>
                    </a:solidFill>
                  </a:rPr>
                  <a:t>IV&amp;V</a:t>
                </a:r>
              </a:p>
            </p:txBody>
          </p:sp>
        </p:grpSp>
        <p:grpSp>
          <p:nvGrpSpPr>
            <p:cNvPr id="79" name="Group 78"/>
            <p:cNvGrpSpPr/>
            <p:nvPr/>
          </p:nvGrpSpPr>
          <p:grpSpPr>
            <a:xfrm>
              <a:off x="2882180" y="3889860"/>
              <a:ext cx="1843440" cy="1805038"/>
              <a:chOff x="5334000" y="3979297"/>
              <a:chExt cx="1600201" cy="2040503"/>
            </a:xfrm>
          </p:grpSpPr>
          <p:sp>
            <p:nvSpPr>
              <p:cNvPr id="80" name="Rounded Rectangle 79"/>
              <p:cNvSpPr/>
              <p:nvPr/>
            </p:nvSpPr>
            <p:spPr>
              <a:xfrm>
                <a:off x="5334000" y="3979297"/>
                <a:ext cx="1600200" cy="2040503"/>
              </a:xfrm>
              <a:prstGeom prst="roundRect">
                <a:avLst/>
              </a:prstGeom>
              <a:solidFill>
                <a:schemeClr val="bg1"/>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TextBox 80"/>
              <p:cNvSpPr txBox="1"/>
              <p:nvPr/>
            </p:nvSpPr>
            <p:spPr>
              <a:xfrm>
                <a:off x="5334001" y="4114801"/>
                <a:ext cx="1600200" cy="1513476"/>
              </a:xfrm>
              <a:prstGeom prst="rect">
                <a:avLst/>
              </a:prstGeom>
              <a:noFill/>
            </p:spPr>
            <p:txBody>
              <a:bodyPr wrap="square" rtlCol="0">
                <a:spAutoFit/>
              </a:bodyPr>
              <a:lstStyle/>
              <a:p>
                <a:pPr marL="171450" indent="-171450">
                  <a:buClr>
                    <a:srgbClr val="004D86"/>
                  </a:buClr>
                  <a:buFont typeface="Arial" panose="020B0604020202020204" pitchFamily="34" charset="0"/>
                  <a:buChar char="•"/>
                </a:pPr>
                <a:r>
                  <a:rPr lang="en-US" sz="900" dirty="0" smtClean="0">
                    <a:solidFill>
                      <a:schemeClr val="tx2">
                        <a:lumMod val="50000"/>
                      </a:schemeClr>
                    </a:solidFill>
                  </a:rPr>
                  <a:t>IT Capital Investment Submission</a:t>
                </a:r>
                <a:endParaRPr lang="en-US" sz="900" dirty="0">
                  <a:solidFill>
                    <a:schemeClr val="tx2">
                      <a:lumMod val="50000"/>
                    </a:schemeClr>
                  </a:solidFill>
                </a:endParaRPr>
              </a:p>
              <a:p>
                <a:pPr marL="171450" indent="-171450">
                  <a:buClr>
                    <a:srgbClr val="004D86"/>
                  </a:buClr>
                  <a:buFont typeface="Arial" panose="020B0604020202020204" pitchFamily="34" charset="0"/>
                  <a:buChar char="•"/>
                </a:pPr>
                <a:r>
                  <a:rPr lang="en-US" sz="900" dirty="0" smtClean="0">
                    <a:solidFill>
                      <a:schemeClr val="tx2">
                        <a:lumMod val="50000"/>
                      </a:schemeClr>
                    </a:solidFill>
                  </a:rPr>
                  <a:t>MRM Fit/Gap Analysis</a:t>
                </a:r>
                <a:endParaRPr lang="en-US" sz="900" dirty="0">
                  <a:solidFill>
                    <a:schemeClr val="tx2">
                      <a:lumMod val="50000"/>
                    </a:schemeClr>
                  </a:solidFill>
                </a:endParaRPr>
              </a:p>
              <a:p>
                <a:pPr marL="171450" indent="-171450">
                  <a:buClr>
                    <a:srgbClr val="004D86"/>
                  </a:buClr>
                  <a:buFont typeface="Arial" panose="020B0604020202020204" pitchFamily="34" charset="0"/>
                  <a:buChar char="•"/>
                </a:pPr>
                <a:r>
                  <a:rPr lang="en-US" sz="900" dirty="0" smtClean="0">
                    <a:solidFill>
                      <a:schemeClr val="tx2">
                        <a:lumMod val="50000"/>
                      </a:schemeClr>
                    </a:solidFill>
                  </a:rPr>
                  <a:t>SBR Submission</a:t>
                </a:r>
                <a:endParaRPr lang="en-US" sz="900" dirty="0">
                  <a:solidFill>
                    <a:schemeClr val="tx2">
                      <a:lumMod val="50000"/>
                    </a:schemeClr>
                  </a:solidFill>
                </a:endParaRPr>
              </a:p>
              <a:p>
                <a:pPr marL="171450" indent="-171450">
                  <a:buClr>
                    <a:srgbClr val="004D86"/>
                  </a:buClr>
                  <a:buFont typeface="Arial" panose="020B0604020202020204" pitchFamily="34" charset="0"/>
                  <a:buChar char="•"/>
                </a:pPr>
                <a:r>
                  <a:rPr lang="en-US" sz="900" dirty="0" smtClean="0">
                    <a:solidFill>
                      <a:schemeClr val="tx2">
                        <a:lumMod val="50000"/>
                      </a:schemeClr>
                    </a:solidFill>
                  </a:rPr>
                  <a:t>Begin Operational Readiness</a:t>
                </a:r>
              </a:p>
              <a:p>
                <a:pPr marL="171450" indent="-171450">
                  <a:buClr>
                    <a:srgbClr val="004D86"/>
                  </a:buClr>
                  <a:buFont typeface="Arial" panose="020B0604020202020204" pitchFamily="34" charset="0"/>
                  <a:buChar char="•"/>
                </a:pPr>
                <a:r>
                  <a:rPr lang="en-US" sz="900" dirty="0" smtClean="0">
                    <a:solidFill>
                      <a:schemeClr val="tx2">
                        <a:lumMod val="50000"/>
                      </a:schemeClr>
                    </a:solidFill>
                  </a:rPr>
                  <a:t>Begin Data Migration</a:t>
                </a:r>
                <a:endParaRPr lang="en-US" sz="900" dirty="0">
                  <a:solidFill>
                    <a:schemeClr val="tx2">
                      <a:lumMod val="50000"/>
                    </a:schemeClr>
                  </a:solidFill>
                </a:endParaRPr>
              </a:p>
              <a:p>
                <a:pPr marL="171450" indent="-171450">
                  <a:buClr>
                    <a:srgbClr val="004D86"/>
                  </a:buClr>
                  <a:buFont typeface="Arial" panose="020B0604020202020204" pitchFamily="34" charset="0"/>
                  <a:buChar char="•"/>
                </a:pPr>
                <a:r>
                  <a:rPr lang="en-US" sz="900" dirty="0" smtClean="0">
                    <a:solidFill>
                      <a:schemeClr val="tx2">
                        <a:lumMod val="50000"/>
                      </a:schemeClr>
                    </a:solidFill>
                  </a:rPr>
                  <a:t>Begin UI Legacy System Retirement Planning</a:t>
                </a:r>
              </a:p>
              <a:p>
                <a:pPr marL="171450" indent="-171450">
                  <a:buClr>
                    <a:srgbClr val="004D86"/>
                  </a:buClr>
                  <a:buFont typeface="Arial" panose="020B0604020202020204" pitchFamily="34" charset="0"/>
                  <a:buChar char="•"/>
                </a:pPr>
                <a:r>
                  <a:rPr lang="en-US" sz="900" dirty="0" smtClean="0">
                    <a:solidFill>
                      <a:schemeClr val="tx2">
                        <a:lumMod val="50000"/>
                      </a:schemeClr>
                    </a:solidFill>
                  </a:rPr>
                  <a:t>MRM Formal On-Boarding</a:t>
                </a:r>
                <a:endParaRPr lang="en-US" sz="900" dirty="0">
                  <a:solidFill>
                    <a:schemeClr val="tx2">
                      <a:lumMod val="50000"/>
                    </a:schemeClr>
                  </a:solidFill>
                </a:endParaRPr>
              </a:p>
            </p:txBody>
          </p:sp>
        </p:grpSp>
        <p:grpSp>
          <p:nvGrpSpPr>
            <p:cNvPr id="82" name="Group 81"/>
            <p:cNvGrpSpPr/>
            <p:nvPr/>
          </p:nvGrpSpPr>
          <p:grpSpPr>
            <a:xfrm>
              <a:off x="923525" y="3889860"/>
              <a:ext cx="1843440" cy="1805039"/>
              <a:chOff x="5334000" y="3979297"/>
              <a:chExt cx="1600201" cy="2040503"/>
            </a:xfrm>
          </p:grpSpPr>
          <p:sp>
            <p:nvSpPr>
              <p:cNvPr id="83" name="Rounded Rectangle 82"/>
              <p:cNvSpPr/>
              <p:nvPr/>
            </p:nvSpPr>
            <p:spPr>
              <a:xfrm>
                <a:off x="5334000" y="3979297"/>
                <a:ext cx="1600200" cy="2040503"/>
              </a:xfrm>
              <a:prstGeom prst="roundRect">
                <a:avLst/>
              </a:prstGeom>
              <a:solidFill>
                <a:schemeClr val="bg1"/>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TextBox 83"/>
              <p:cNvSpPr txBox="1"/>
              <p:nvPr/>
            </p:nvSpPr>
            <p:spPr>
              <a:xfrm>
                <a:off x="5334001" y="4114800"/>
                <a:ext cx="1600200" cy="730644"/>
              </a:xfrm>
              <a:prstGeom prst="rect">
                <a:avLst/>
              </a:prstGeom>
              <a:noFill/>
            </p:spPr>
            <p:txBody>
              <a:bodyPr wrap="square" rtlCol="0">
                <a:spAutoFit/>
              </a:bodyPr>
              <a:lstStyle/>
              <a:p>
                <a:pPr marL="171450" indent="-171450">
                  <a:buClr>
                    <a:srgbClr val="004D86"/>
                  </a:buClr>
                  <a:buFont typeface="Arial" panose="020B0604020202020204" pitchFamily="34" charset="0"/>
                  <a:buChar char="•"/>
                </a:pPr>
                <a:r>
                  <a:rPr lang="en-US" sz="900" dirty="0" smtClean="0">
                    <a:solidFill>
                      <a:schemeClr val="tx2">
                        <a:lumMod val="50000"/>
                      </a:schemeClr>
                    </a:solidFill>
                  </a:rPr>
                  <a:t>Current State Documented</a:t>
                </a:r>
                <a:endParaRPr lang="en-US" sz="900" dirty="0">
                  <a:solidFill>
                    <a:schemeClr val="tx2">
                      <a:lumMod val="50000"/>
                    </a:schemeClr>
                  </a:solidFill>
                </a:endParaRPr>
              </a:p>
              <a:p>
                <a:pPr marL="171450" indent="-171450">
                  <a:buClr>
                    <a:srgbClr val="004D86"/>
                  </a:buClr>
                  <a:buFont typeface="Arial" panose="020B0604020202020204" pitchFamily="34" charset="0"/>
                  <a:buChar char="•"/>
                </a:pPr>
                <a:r>
                  <a:rPr lang="en-US" sz="900" dirty="0" smtClean="0">
                    <a:solidFill>
                      <a:schemeClr val="tx2">
                        <a:lumMod val="50000"/>
                      </a:schemeClr>
                    </a:solidFill>
                  </a:rPr>
                  <a:t>To-Be State Defined</a:t>
                </a:r>
                <a:endParaRPr lang="en-US" sz="900" dirty="0">
                  <a:solidFill>
                    <a:schemeClr val="tx2">
                      <a:lumMod val="50000"/>
                    </a:schemeClr>
                  </a:solidFill>
                </a:endParaRPr>
              </a:p>
              <a:p>
                <a:pPr marL="171450" indent="-171450">
                  <a:buClr>
                    <a:srgbClr val="004D86"/>
                  </a:buClr>
                  <a:buFont typeface="Arial" panose="020B0604020202020204" pitchFamily="34" charset="0"/>
                  <a:buChar char="•"/>
                </a:pPr>
                <a:r>
                  <a:rPr lang="en-US" sz="900" dirty="0" smtClean="0">
                    <a:solidFill>
                      <a:schemeClr val="tx2">
                        <a:lumMod val="50000"/>
                      </a:schemeClr>
                    </a:solidFill>
                  </a:rPr>
                  <a:t>Development Options Defined</a:t>
                </a:r>
                <a:endParaRPr lang="en-US" sz="900" dirty="0">
                  <a:solidFill>
                    <a:schemeClr val="tx2">
                      <a:lumMod val="50000"/>
                    </a:schemeClr>
                  </a:solidFill>
                </a:endParaRPr>
              </a:p>
            </p:txBody>
          </p:sp>
        </p:grpSp>
        <p:grpSp>
          <p:nvGrpSpPr>
            <p:cNvPr id="26" name="Group 25"/>
            <p:cNvGrpSpPr/>
            <p:nvPr/>
          </p:nvGrpSpPr>
          <p:grpSpPr>
            <a:xfrm>
              <a:off x="803675" y="1239915"/>
              <a:ext cx="8227940" cy="2189082"/>
              <a:chOff x="803675" y="1239915"/>
              <a:chExt cx="8227940" cy="2189082"/>
            </a:xfrm>
          </p:grpSpPr>
          <p:sp>
            <p:nvSpPr>
              <p:cNvPr id="38" name="Rounded Rectangle 37"/>
              <p:cNvSpPr/>
              <p:nvPr/>
            </p:nvSpPr>
            <p:spPr>
              <a:xfrm>
                <a:off x="803675" y="1239915"/>
                <a:ext cx="8227940" cy="21890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2" name="Group 21"/>
              <p:cNvGrpSpPr/>
              <p:nvPr/>
            </p:nvGrpSpPr>
            <p:grpSpPr>
              <a:xfrm>
                <a:off x="948025" y="1431940"/>
                <a:ext cx="2126180" cy="1958655"/>
                <a:chOff x="948025" y="1431940"/>
                <a:chExt cx="2126180" cy="1958655"/>
              </a:xfrm>
            </p:grpSpPr>
            <p:grpSp>
              <p:nvGrpSpPr>
                <p:cNvPr id="3" name="Group 2"/>
                <p:cNvGrpSpPr/>
                <p:nvPr/>
              </p:nvGrpSpPr>
              <p:grpSpPr>
                <a:xfrm>
                  <a:off x="948025" y="1431940"/>
                  <a:ext cx="2126180" cy="1650405"/>
                  <a:chOff x="948025" y="1809737"/>
                  <a:chExt cx="2126180" cy="1650405"/>
                </a:xfrm>
              </p:grpSpPr>
              <p:sp>
                <p:nvSpPr>
                  <p:cNvPr id="46" name="Chevron 45"/>
                  <p:cNvSpPr/>
                  <p:nvPr/>
                </p:nvSpPr>
                <p:spPr>
                  <a:xfrm>
                    <a:off x="948025" y="1809737"/>
                    <a:ext cx="2126180" cy="1650405"/>
                  </a:xfrm>
                  <a:prstGeom prst="chevron">
                    <a:avLst>
                      <a:gd name="adj" fmla="val 18174"/>
                    </a:avLst>
                  </a:prstGeom>
                  <a:solidFill>
                    <a:schemeClr val="bg2">
                      <a:lumMod val="7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58" name="TextBox 57"/>
                  <p:cNvSpPr txBox="1"/>
                  <p:nvPr/>
                </p:nvSpPr>
                <p:spPr>
                  <a:xfrm>
                    <a:off x="1345980" y="2445188"/>
                    <a:ext cx="1420841" cy="553998"/>
                  </a:xfrm>
                  <a:prstGeom prst="rect">
                    <a:avLst/>
                  </a:prstGeom>
                  <a:noFill/>
                </p:spPr>
                <p:txBody>
                  <a:bodyPr wrap="square" rtlCol="0">
                    <a:spAutoFit/>
                  </a:bodyPr>
                  <a:lstStyle/>
                  <a:p>
                    <a:pPr algn="ctr"/>
                    <a:r>
                      <a:rPr lang="en-US" b="1" dirty="0" smtClean="0"/>
                      <a:t>Phase 1</a:t>
                    </a:r>
                  </a:p>
                  <a:p>
                    <a:pPr algn="ctr"/>
                    <a:r>
                      <a:rPr lang="en-US" sz="1200" b="1" i="1" dirty="0" smtClean="0"/>
                      <a:t>(Completed)</a:t>
                    </a:r>
                    <a:endParaRPr lang="en-US" sz="1200" b="1" i="1" dirty="0"/>
                  </a:p>
                </p:txBody>
              </p:sp>
            </p:grpSp>
            <p:sp>
              <p:nvSpPr>
                <p:cNvPr id="9" name="TextBox 8"/>
                <p:cNvSpPr txBox="1"/>
                <p:nvPr/>
              </p:nvSpPr>
              <p:spPr>
                <a:xfrm>
                  <a:off x="1192362" y="3128985"/>
                  <a:ext cx="1536198" cy="261610"/>
                </a:xfrm>
                <a:prstGeom prst="rect">
                  <a:avLst/>
                </a:prstGeom>
                <a:noFill/>
              </p:spPr>
              <p:txBody>
                <a:bodyPr wrap="square" rtlCol="0">
                  <a:spAutoFit/>
                </a:bodyPr>
                <a:lstStyle/>
                <a:p>
                  <a:pPr algn="ctr"/>
                  <a:r>
                    <a:rPr lang="en-US" sz="1100" b="1" i="1" dirty="0" smtClean="0"/>
                    <a:t>Oct. ‘13 – Mar. ‘15</a:t>
                  </a:r>
                  <a:endParaRPr lang="en-US" sz="1100" b="1" i="1" dirty="0"/>
                </a:p>
              </p:txBody>
            </p:sp>
          </p:grpSp>
          <p:grpSp>
            <p:nvGrpSpPr>
              <p:cNvPr id="23" name="Group 22"/>
              <p:cNvGrpSpPr/>
              <p:nvPr/>
            </p:nvGrpSpPr>
            <p:grpSpPr>
              <a:xfrm>
                <a:off x="2891615" y="1431940"/>
                <a:ext cx="2141245" cy="1958655"/>
                <a:chOff x="2891615" y="1431940"/>
                <a:chExt cx="2141245" cy="1958655"/>
              </a:xfrm>
            </p:grpSpPr>
            <p:grpSp>
              <p:nvGrpSpPr>
                <p:cNvPr id="4" name="Group 3"/>
                <p:cNvGrpSpPr/>
                <p:nvPr/>
              </p:nvGrpSpPr>
              <p:grpSpPr>
                <a:xfrm>
                  <a:off x="2891615" y="1431940"/>
                  <a:ext cx="2141245" cy="1650405"/>
                  <a:chOff x="2891615" y="1815153"/>
                  <a:chExt cx="2141245" cy="1650405"/>
                </a:xfrm>
              </p:grpSpPr>
              <p:sp>
                <p:nvSpPr>
                  <p:cNvPr id="47" name="Chevron 46"/>
                  <p:cNvSpPr/>
                  <p:nvPr/>
                </p:nvSpPr>
                <p:spPr>
                  <a:xfrm>
                    <a:off x="2891615" y="1815153"/>
                    <a:ext cx="2141245" cy="1650405"/>
                  </a:xfrm>
                  <a:prstGeom prst="chevron">
                    <a:avLst>
                      <a:gd name="adj" fmla="val 18174"/>
                    </a:avLst>
                  </a:prstGeom>
                  <a:solidFill>
                    <a:schemeClr val="bg2">
                      <a:lumMod val="7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59" name="TextBox 58"/>
                  <p:cNvSpPr txBox="1"/>
                  <p:nvPr/>
                </p:nvSpPr>
                <p:spPr>
                  <a:xfrm>
                    <a:off x="3304779" y="2445188"/>
                    <a:ext cx="1420841" cy="553998"/>
                  </a:xfrm>
                  <a:prstGeom prst="rect">
                    <a:avLst/>
                  </a:prstGeom>
                  <a:noFill/>
                </p:spPr>
                <p:txBody>
                  <a:bodyPr wrap="square" rtlCol="0">
                    <a:spAutoFit/>
                  </a:bodyPr>
                  <a:lstStyle/>
                  <a:p>
                    <a:pPr algn="ctr"/>
                    <a:r>
                      <a:rPr lang="en-US" b="1" dirty="0" smtClean="0"/>
                      <a:t>Phase 2</a:t>
                    </a:r>
                  </a:p>
                  <a:p>
                    <a:pPr algn="ctr"/>
                    <a:r>
                      <a:rPr lang="en-US" sz="1200" b="1" i="1" dirty="0" smtClean="0"/>
                      <a:t>(In Progress)</a:t>
                    </a:r>
                    <a:endParaRPr lang="en-US" sz="1200" b="1" i="1" dirty="0"/>
                  </a:p>
                </p:txBody>
              </p:sp>
            </p:grpSp>
            <p:sp>
              <p:nvSpPr>
                <p:cNvPr id="85" name="TextBox 84"/>
                <p:cNvSpPr txBox="1"/>
                <p:nvPr/>
              </p:nvSpPr>
              <p:spPr>
                <a:xfrm>
                  <a:off x="3151015" y="3128985"/>
                  <a:ext cx="1536198" cy="261610"/>
                </a:xfrm>
                <a:prstGeom prst="rect">
                  <a:avLst/>
                </a:prstGeom>
                <a:noFill/>
              </p:spPr>
              <p:txBody>
                <a:bodyPr wrap="square" rtlCol="0">
                  <a:spAutoFit/>
                </a:bodyPr>
                <a:lstStyle/>
                <a:p>
                  <a:pPr algn="ctr"/>
                  <a:r>
                    <a:rPr lang="en-US" sz="1100" b="1" i="1" dirty="0" smtClean="0"/>
                    <a:t>Apr. ‘15 – 2016*</a:t>
                  </a:r>
                  <a:endParaRPr lang="en-US" sz="1100" b="1" i="1" dirty="0"/>
                </a:p>
              </p:txBody>
            </p:sp>
          </p:grpSp>
          <p:grpSp>
            <p:nvGrpSpPr>
              <p:cNvPr id="24" name="Group 23"/>
              <p:cNvGrpSpPr/>
              <p:nvPr/>
            </p:nvGrpSpPr>
            <p:grpSpPr>
              <a:xfrm>
                <a:off x="4840835" y="1431940"/>
                <a:ext cx="2141245" cy="1958655"/>
                <a:chOff x="4840835" y="1431940"/>
                <a:chExt cx="2141245" cy="1958655"/>
              </a:xfrm>
            </p:grpSpPr>
            <p:grpSp>
              <p:nvGrpSpPr>
                <p:cNvPr id="5" name="Group 4"/>
                <p:cNvGrpSpPr/>
                <p:nvPr/>
              </p:nvGrpSpPr>
              <p:grpSpPr>
                <a:xfrm>
                  <a:off x="4840835" y="1431940"/>
                  <a:ext cx="2141245" cy="1650405"/>
                  <a:chOff x="4840835" y="1815153"/>
                  <a:chExt cx="2141245" cy="1650405"/>
                </a:xfrm>
              </p:grpSpPr>
              <p:sp>
                <p:nvSpPr>
                  <p:cNvPr id="73" name="Chevron 72"/>
                  <p:cNvSpPr/>
                  <p:nvPr/>
                </p:nvSpPr>
                <p:spPr>
                  <a:xfrm>
                    <a:off x="4840835" y="1815153"/>
                    <a:ext cx="2141245" cy="1650405"/>
                  </a:xfrm>
                  <a:prstGeom prst="chevron">
                    <a:avLst>
                      <a:gd name="adj" fmla="val 18174"/>
                    </a:avLst>
                  </a:prstGeom>
                  <a:solidFill>
                    <a:schemeClr val="bg2">
                      <a:lumMod val="7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60" name="TextBox 59"/>
                  <p:cNvSpPr txBox="1"/>
                  <p:nvPr/>
                </p:nvSpPr>
                <p:spPr>
                  <a:xfrm>
                    <a:off x="5224885" y="2445188"/>
                    <a:ext cx="1420841" cy="369332"/>
                  </a:xfrm>
                  <a:prstGeom prst="rect">
                    <a:avLst/>
                  </a:prstGeom>
                  <a:noFill/>
                </p:spPr>
                <p:txBody>
                  <a:bodyPr wrap="square" rtlCol="0">
                    <a:spAutoFit/>
                  </a:bodyPr>
                  <a:lstStyle/>
                  <a:p>
                    <a:pPr algn="ctr"/>
                    <a:r>
                      <a:rPr lang="en-US" b="1" dirty="0" smtClean="0"/>
                      <a:t>Phase 3</a:t>
                    </a:r>
                    <a:endParaRPr lang="en-US" b="1" dirty="0"/>
                  </a:p>
                </p:txBody>
              </p:sp>
            </p:grpSp>
            <p:sp>
              <p:nvSpPr>
                <p:cNvPr id="86" name="TextBox 85"/>
                <p:cNvSpPr txBox="1"/>
                <p:nvPr/>
              </p:nvSpPr>
              <p:spPr>
                <a:xfrm>
                  <a:off x="5109672" y="3128985"/>
                  <a:ext cx="1536198" cy="261610"/>
                </a:xfrm>
                <a:prstGeom prst="rect">
                  <a:avLst/>
                </a:prstGeom>
                <a:noFill/>
              </p:spPr>
              <p:txBody>
                <a:bodyPr wrap="square" rtlCol="0">
                  <a:spAutoFit/>
                </a:bodyPr>
                <a:lstStyle/>
                <a:p>
                  <a:pPr algn="ctr"/>
                  <a:r>
                    <a:rPr lang="en-US" sz="1100" b="1" i="1" dirty="0" smtClean="0"/>
                    <a:t>2017* – 2018*</a:t>
                  </a:r>
                  <a:endParaRPr lang="en-US" sz="1100" b="1" i="1" dirty="0"/>
                </a:p>
              </p:txBody>
            </p:sp>
          </p:grpSp>
          <p:grpSp>
            <p:nvGrpSpPr>
              <p:cNvPr id="25" name="Group 24"/>
              <p:cNvGrpSpPr/>
              <p:nvPr/>
            </p:nvGrpSpPr>
            <p:grpSpPr>
              <a:xfrm>
                <a:off x="6799490" y="1431940"/>
                <a:ext cx="2141245" cy="1958655"/>
                <a:chOff x="6799490" y="1431940"/>
                <a:chExt cx="2141245" cy="1958655"/>
              </a:xfrm>
            </p:grpSpPr>
            <p:grpSp>
              <p:nvGrpSpPr>
                <p:cNvPr id="7" name="Group 6"/>
                <p:cNvGrpSpPr/>
                <p:nvPr/>
              </p:nvGrpSpPr>
              <p:grpSpPr>
                <a:xfrm>
                  <a:off x="6799490" y="1431940"/>
                  <a:ext cx="2141245" cy="1650405"/>
                  <a:chOff x="6799490" y="1800519"/>
                  <a:chExt cx="2141245" cy="1650405"/>
                </a:xfrm>
              </p:grpSpPr>
              <p:sp>
                <p:nvSpPr>
                  <p:cNvPr id="74" name="Chevron 73"/>
                  <p:cNvSpPr/>
                  <p:nvPr/>
                </p:nvSpPr>
                <p:spPr>
                  <a:xfrm>
                    <a:off x="6799490" y="1800519"/>
                    <a:ext cx="2141245" cy="1650405"/>
                  </a:xfrm>
                  <a:prstGeom prst="chevron">
                    <a:avLst>
                      <a:gd name="adj" fmla="val 18174"/>
                    </a:avLst>
                  </a:prstGeom>
                  <a:solidFill>
                    <a:schemeClr val="bg2">
                      <a:lumMod val="7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75" name="TextBox 74"/>
                  <p:cNvSpPr txBox="1"/>
                  <p:nvPr/>
                </p:nvSpPr>
                <p:spPr>
                  <a:xfrm>
                    <a:off x="7221945" y="2445188"/>
                    <a:ext cx="1420841" cy="369332"/>
                  </a:xfrm>
                  <a:prstGeom prst="rect">
                    <a:avLst/>
                  </a:prstGeom>
                  <a:noFill/>
                </p:spPr>
                <p:txBody>
                  <a:bodyPr wrap="square" rtlCol="0">
                    <a:spAutoFit/>
                  </a:bodyPr>
                  <a:lstStyle/>
                  <a:p>
                    <a:pPr algn="ctr"/>
                    <a:r>
                      <a:rPr lang="en-US" b="1" dirty="0" smtClean="0"/>
                      <a:t>Phase 4</a:t>
                    </a:r>
                    <a:endParaRPr lang="en-US" b="1" dirty="0"/>
                  </a:p>
                </p:txBody>
              </p:sp>
            </p:grpSp>
            <p:sp>
              <p:nvSpPr>
                <p:cNvPr id="87" name="TextBox 86"/>
                <p:cNvSpPr txBox="1"/>
                <p:nvPr/>
              </p:nvSpPr>
              <p:spPr>
                <a:xfrm>
                  <a:off x="7068327" y="3128985"/>
                  <a:ext cx="1536198" cy="261610"/>
                </a:xfrm>
                <a:prstGeom prst="rect">
                  <a:avLst/>
                </a:prstGeom>
                <a:noFill/>
              </p:spPr>
              <p:txBody>
                <a:bodyPr wrap="square" rtlCol="0">
                  <a:spAutoFit/>
                </a:bodyPr>
                <a:lstStyle/>
                <a:p>
                  <a:pPr algn="ctr"/>
                  <a:r>
                    <a:rPr lang="en-US" sz="1100" b="1" i="1" dirty="0" smtClean="0"/>
                    <a:t>2018* – 2019*</a:t>
                  </a:r>
                  <a:endParaRPr lang="en-US" sz="1100" b="1" i="1" dirty="0"/>
                </a:p>
              </p:txBody>
            </p:sp>
          </p:grpSp>
        </p:grpSp>
        <p:sp>
          <p:nvSpPr>
            <p:cNvPr id="15" name="TextBox 14"/>
            <p:cNvSpPr txBox="1"/>
            <p:nvPr/>
          </p:nvSpPr>
          <p:spPr>
            <a:xfrm>
              <a:off x="1393819" y="3467405"/>
              <a:ext cx="7287516" cy="261610"/>
            </a:xfrm>
            <a:prstGeom prst="rect">
              <a:avLst/>
            </a:prstGeom>
            <a:noFill/>
          </p:spPr>
          <p:txBody>
            <a:bodyPr wrap="square" rtlCol="0">
              <a:spAutoFit/>
            </a:bodyPr>
            <a:lstStyle/>
            <a:p>
              <a:r>
                <a:rPr lang="en-US" sz="1100" b="1" i="1" dirty="0" smtClean="0">
                  <a:solidFill>
                    <a:schemeClr val="accent2">
                      <a:lumMod val="50000"/>
                    </a:schemeClr>
                  </a:solidFill>
                </a:rPr>
                <a:t>Note: Dates marked with an asterisk are estimated and dependent upon the timing of CT joining MRM</a:t>
              </a:r>
              <a:endParaRPr lang="en-US" sz="1100" b="1" i="1" dirty="0">
                <a:solidFill>
                  <a:schemeClr val="accent2">
                    <a:lumMod val="50000"/>
                  </a:schemeClr>
                </a:solidFill>
              </a:endParaRPr>
            </a:p>
          </p:txBody>
        </p:sp>
      </p:grpSp>
    </p:spTree>
    <p:extLst>
      <p:ext uri="{BB962C8B-B14F-4D97-AF65-F5344CB8AC3E}">
        <p14:creationId xmlns:p14="http://schemas.microsoft.com/office/powerpoint/2010/main" val="36330383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16200000">
            <a:off x="-3188870" y="3136610"/>
            <a:ext cx="6858000" cy="584775"/>
          </a:xfrm>
          <a:prstGeom prst="rect">
            <a:avLst/>
          </a:prstGeom>
          <a:noFill/>
        </p:spPr>
        <p:txBody>
          <a:bodyPr>
            <a:spAutoFit/>
          </a:bodyPr>
          <a:lstStyle/>
          <a:p>
            <a:pPr fontAlgn="auto">
              <a:spcBef>
                <a:spcPts val="0"/>
              </a:spcBef>
              <a:spcAft>
                <a:spcPts val="0"/>
              </a:spcAft>
              <a:defRPr/>
            </a:pPr>
            <a:r>
              <a:rPr lang="en-US" sz="3200" b="1" dirty="0" smtClean="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rPr>
              <a:t>Program Budget</a:t>
            </a:r>
            <a:endParaRPr lang="en-US" sz="3200" b="1" dirty="0">
              <a:ln w="12700">
                <a:solidFill>
                  <a:schemeClr val="tx2">
                    <a:satMod val="155000"/>
                  </a:schemeClr>
                </a:solidFill>
                <a:prstDash val="solid"/>
              </a:ln>
              <a:solidFill>
                <a:schemeClr val="bg2">
                  <a:tint val="85000"/>
                  <a:satMod val="155000"/>
                </a:schemeClr>
              </a:solidFill>
              <a:effectLst>
                <a:glow rad="1016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Century Gothic" pitchFamily="34" charset="0"/>
              <a:cs typeface="+mn-cs"/>
            </a:endParaRPr>
          </a:p>
        </p:txBody>
      </p:sp>
      <p:sp>
        <p:nvSpPr>
          <p:cNvPr id="11" name="Rectangle 29"/>
          <p:cNvSpPr>
            <a:spLocks noChangeArrowheads="1"/>
          </p:cNvSpPr>
          <p:nvPr/>
        </p:nvSpPr>
        <p:spPr bwMode="auto">
          <a:xfrm>
            <a:off x="808310" y="740649"/>
            <a:ext cx="8218670" cy="5799155"/>
          </a:xfrm>
          <a:prstGeom prst="rect">
            <a:avLst/>
          </a:prstGeom>
          <a:gradFill rotWithShape="1">
            <a:gsLst>
              <a:gs pos="0">
                <a:srgbClr val="99CCFF">
                  <a:alpha val="50000"/>
                </a:srgbClr>
              </a:gs>
              <a:gs pos="100000">
                <a:srgbClr val="FFFFFF"/>
              </a:gs>
            </a:gsLst>
            <a:lin ang="5400000" scaled="1"/>
          </a:gradFill>
          <a:ln w="22225" algn="ctr">
            <a:solidFill>
              <a:srgbClr val="CCC9BE"/>
            </a:solidFill>
            <a:round/>
            <a:headEnd/>
            <a:tailEnd/>
          </a:ln>
        </p:spPr>
        <p:txBody>
          <a:bodyPr lIns="45720" rIns="45720"/>
          <a:lstStyle>
            <a:lvl1pPr marL="285750" indent="-227013" algn="l">
              <a:defRPr>
                <a:solidFill>
                  <a:schemeClr val="tx1"/>
                </a:solidFill>
                <a:latin typeface="Arial" pitchFamily="34" charset="0"/>
              </a:defRPr>
            </a:lvl1pPr>
            <a:lvl2pPr marL="1028700" indent="-342900" algn="l">
              <a:defRPr>
                <a:solidFill>
                  <a:schemeClr val="tx1"/>
                </a:solidFill>
                <a:latin typeface="Arial" pitchFamily="34" charset="0"/>
              </a:defRPr>
            </a:lvl2pPr>
            <a:lvl3pPr marL="1485900" indent="-342900" algn="l">
              <a:defRPr>
                <a:solidFill>
                  <a:schemeClr val="tx1"/>
                </a:solidFill>
                <a:latin typeface="Arial" pitchFamily="34" charset="0"/>
              </a:defRPr>
            </a:lvl3pPr>
            <a:lvl4pPr marL="1943100" indent="-342900" algn="l">
              <a:defRPr>
                <a:solidFill>
                  <a:schemeClr val="tx1"/>
                </a:solidFill>
                <a:latin typeface="Arial" pitchFamily="34" charset="0"/>
              </a:defRPr>
            </a:lvl4pPr>
            <a:lvl5pPr marL="2400300" indent="-342900" algn="l">
              <a:defRPr>
                <a:solidFill>
                  <a:schemeClr val="tx1"/>
                </a:solidFill>
                <a:latin typeface="Arial" pitchFamily="34" charset="0"/>
              </a:defRPr>
            </a:lvl5pPr>
            <a:lvl6pPr marL="2857500" indent="-342900" fontAlgn="base">
              <a:spcBef>
                <a:spcPct val="0"/>
              </a:spcBef>
              <a:spcAft>
                <a:spcPct val="0"/>
              </a:spcAft>
              <a:defRPr>
                <a:solidFill>
                  <a:schemeClr val="tx1"/>
                </a:solidFill>
                <a:latin typeface="Arial" pitchFamily="34" charset="0"/>
              </a:defRPr>
            </a:lvl6pPr>
            <a:lvl7pPr marL="3314700" indent="-342900" fontAlgn="base">
              <a:spcBef>
                <a:spcPct val="0"/>
              </a:spcBef>
              <a:spcAft>
                <a:spcPct val="0"/>
              </a:spcAft>
              <a:defRPr>
                <a:solidFill>
                  <a:schemeClr val="tx1"/>
                </a:solidFill>
                <a:latin typeface="Arial" pitchFamily="34" charset="0"/>
              </a:defRPr>
            </a:lvl7pPr>
            <a:lvl8pPr marL="3771900" indent="-342900" fontAlgn="base">
              <a:spcBef>
                <a:spcPct val="0"/>
              </a:spcBef>
              <a:spcAft>
                <a:spcPct val="0"/>
              </a:spcAft>
              <a:defRPr>
                <a:solidFill>
                  <a:schemeClr val="tx1"/>
                </a:solidFill>
                <a:latin typeface="Arial" pitchFamily="34" charset="0"/>
              </a:defRPr>
            </a:lvl8pPr>
            <a:lvl9pPr marL="4229100" indent="-342900" fontAlgn="base">
              <a:spcBef>
                <a:spcPct val="0"/>
              </a:spcBef>
              <a:spcAft>
                <a:spcPct val="0"/>
              </a:spcAft>
              <a:defRPr>
                <a:solidFill>
                  <a:schemeClr val="tx1"/>
                </a:solidFill>
                <a:latin typeface="Arial" pitchFamily="34" charset="0"/>
              </a:defRPr>
            </a:lvl9pPr>
          </a:lstStyle>
          <a:p>
            <a:pPr marL="401637" indent="-342900">
              <a:lnSpc>
                <a:spcPct val="80000"/>
              </a:lnSpc>
              <a:spcBef>
                <a:spcPct val="20000"/>
              </a:spcBef>
              <a:buClr>
                <a:schemeClr val="tx2">
                  <a:lumMod val="75000"/>
                </a:schemeClr>
              </a:buClr>
              <a:buFont typeface="Wingdings" panose="05000000000000000000" pitchFamily="2" charset="2"/>
              <a:buChar char="Ø"/>
              <a:defRPr/>
            </a:pPr>
            <a:r>
              <a:rPr lang="en-US" sz="2400" dirty="0" smtClean="0">
                <a:solidFill>
                  <a:schemeClr val="tx2">
                    <a:lumMod val="50000"/>
                  </a:schemeClr>
                </a:solidFill>
                <a:latin typeface="+mn-lt"/>
              </a:rPr>
              <a:t>Phase 1</a:t>
            </a:r>
          </a:p>
          <a:p>
            <a:pPr marL="788670" lvl="1">
              <a:lnSpc>
                <a:spcPct val="80000"/>
              </a:lnSpc>
              <a:spcBef>
                <a:spcPct val="20000"/>
              </a:spcBef>
              <a:buClr>
                <a:schemeClr val="tx2">
                  <a:lumMod val="75000"/>
                </a:schemeClr>
              </a:buClr>
              <a:buFont typeface="Arial" panose="020B0604020202020204" pitchFamily="34" charset="0"/>
              <a:buChar char="•"/>
              <a:defRPr/>
            </a:pPr>
            <a:r>
              <a:rPr lang="en-US" sz="2100" dirty="0" smtClean="0">
                <a:solidFill>
                  <a:schemeClr val="tx2">
                    <a:lumMod val="50000"/>
                  </a:schemeClr>
                </a:solidFill>
                <a:latin typeface="+mn-lt"/>
              </a:rPr>
              <a:t>Cost of $3.6M</a:t>
            </a:r>
          </a:p>
          <a:p>
            <a:pPr marL="788670" lvl="1">
              <a:lnSpc>
                <a:spcPct val="80000"/>
              </a:lnSpc>
              <a:spcBef>
                <a:spcPct val="20000"/>
              </a:spcBef>
              <a:buClr>
                <a:schemeClr val="tx2">
                  <a:lumMod val="75000"/>
                </a:schemeClr>
              </a:buClr>
              <a:buFont typeface="Arial" panose="020B0604020202020204" pitchFamily="34" charset="0"/>
              <a:buChar char="•"/>
              <a:defRPr/>
            </a:pPr>
            <a:r>
              <a:rPr lang="en-US" sz="2100" dirty="0" smtClean="0">
                <a:solidFill>
                  <a:schemeClr val="tx2">
                    <a:lumMod val="50000"/>
                  </a:schemeClr>
                </a:solidFill>
                <a:latin typeface="+mn-lt"/>
              </a:rPr>
              <a:t>Included Agency Staff and Consultant Services for Project Management and UI System Modernization Expertise</a:t>
            </a:r>
          </a:p>
          <a:p>
            <a:pPr marL="788670" lvl="1">
              <a:lnSpc>
                <a:spcPct val="80000"/>
              </a:lnSpc>
              <a:spcBef>
                <a:spcPct val="20000"/>
              </a:spcBef>
              <a:buClr>
                <a:schemeClr val="tx2">
                  <a:lumMod val="75000"/>
                </a:schemeClr>
              </a:buClr>
              <a:buFont typeface="Arial" panose="020B0604020202020204" pitchFamily="34" charset="0"/>
              <a:buChar char="•"/>
              <a:defRPr/>
            </a:pPr>
            <a:r>
              <a:rPr lang="en-US" sz="2100" dirty="0" smtClean="0">
                <a:solidFill>
                  <a:schemeClr val="tx2">
                    <a:lumMod val="50000"/>
                  </a:schemeClr>
                </a:solidFill>
                <a:latin typeface="+mn-lt"/>
              </a:rPr>
              <a:t>Not Seeking Funding for This Phase</a:t>
            </a:r>
          </a:p>
          <a:p>
            <a:pPr marL="344487" indent="-285750">
              <a:lnSpc>
                <a:spcPct val="80000"/>
              </a:lnSpc>
              <a:spcBef>
                <a:spcPct val="20000"/>
              </a:spcBef>
              <a:buClr>
                <a:schemeClr val="tx2">
                  <a:lumMod val="75000"/>
                </a:schemeClr>
              </a:buClr>
              <a:buFont typeface="Wingdings" panose="05000000000000000000" pitchFamily="2" charset="2"/>
              <a:buChar char="Ø"/>
              <a:defRPr/>
            </a:pPr>
            <a:endParaRPr lang="en-US" sz="1400" dirty="0" smtClean="0">
              <a:solidFill>
                <a:schemeClr val="tx2">
                  <a:lumMod val="50000"/>
                </a:schemeClr>
              </a:solidFill>
              <a:latin typeface="+mn-lt"/>
            </a:endParaRPr>
          </a:p>
          <a:p>
            <a:pPr marL="401637" indent="-342900">
              <a:lnSpc>
                <a:spcPct val="80000"/>
              </a:lnSpc>
              <a:spcBef>
                <a:spcPct val="20000"/>
              </a:spcBef>
              <a:buClr>
                <a:schemeClr val="tx2">
                  <a:lumMod val="75000"/>
                </a:schemeClr>
              </a:buClr>
              <a:buFont typeface="Wingdings" panose="05000000000000000000" pitchFamily="2" charset="2"/>
              <a:buChar char="Ø"/>
              <a:defRPr/>
            </a:pPr>
            <a:r>
              <a:rPr lang="en-US" sz="2400" dirty="0" smtClean="0">
                <a:solidFill>
                  <a:schemeClr val="tx2">
                    <a:lumMod val="50000"/>
                  </a:schemeClr>
                </a:solidFill>
                <a:latin typeface="+mn-lt"/>
              </a:rPr>
              <a:t>Phase 2</a:t>
            </a:r>
            <a:endParaRPr lang="en-US" sz="2400" dirty="0">
              <a:solidFill>
                <a:schemeClr val="tx2">
                  <a:lumMod val="50000"/>
                </a:schemeClr>
              </a:solidFill>
              <a:latin typeface="+mn-lt"/>
            </a:endParaRPr>
          </a:p>
          <a:p>
            <a:pPr marL="788670" lvl="1">
              <a:lnSpc>
                <a:spcPct val="80000"/>
              </a:lnSpc>
              <a:spcBef>
                <a:spcPct val="20000"/>
              </a:spcBef>
              <a:buClr>
                <a:schemeClr val="tx2">
                  <a:lumMod val="75000"/>
                </a:schemeClr>
              </a:buClr>
              <a:buFont typeface="Arial" panose="020B0604020202020204" pitchFamily="34" charset="0"/>
              <a:buChar char="•"/>
              <a:defRPr/>
            </a:pPr>
            <a:r>
              <a:rPr lang="en-US" sz="2100" dirty="0" smtClean="0">
                <a:solidFill>
                  <a:schemeClr val="tx2">
                    <a:lumMod val="50000"/>
                  </a:schemeClr>
                </a:solidFill>
                <a:latin typeface="+mn-lt"/>
              </a:rPr>
              <a:t>Cost of $3.5M</a:t>
            </a:r>
          </a:p>
          <a:p>
            <a:pPr marL="788670" lvl="1">
              <a:lnSpc>
                <a:spcPct val="80000"/>
              </a:lnSpc>
              <a:spcBef>
                <a:spcPct val="20000"/>
              </a:spcBef>
              <a:buClr>
                <a:schemeClr val="tx2">
                  <a:lumMod val="75000"/>
                </a:schemeClr>
              </a:buClr>
              <a:buFont typeface="Arial" panose="020B0604020202020204" pitchFamily="34" charset="0"/>
              <a:buChar char="•"/>
              <a:defRPr/>
            </a:pPr>
            <a:r>
              <a:rPr lang="en-US" sz="2100" dirty="0" smtClean="0">
                <a:solidFill>
                  <a:schemeClr val="tx2">
                    <a:lumMod val="50000"/>
                  </a:schemeClr>
                </a:solidFill>
                <a:latin typeface="+mn-lt"/>
              </a:rPr>
              <a:t>$1.17M Requested From the IT Capital Investment Program for Consultant Services</a:t>
            </a:r>
          </a:p>
          <a:p>
            <a:pPr marL="1245870" lvl="2">
              <a:lnSpc>
                <a:spcPct val="80000"/>
              </a:lnSpc>
              <a:spcBef>
                <a:spcPct val="20000"/>
              </a:spcBef>
              <a:buClr>
                <a:schemeClr val="tx2">
                  <a:lumMod val="75000"/>
                </a:schemeClr>
              </a:buClr>
              <a:buFont typeface="Calibri" panose="020F0502020204030204" pitchFamily="34" charset="0"/>
              <a:buChar char="−"/>
              <a:defRPr/>
            </a:pPr>
            <a:r>
              <a:rPr lang="en-US" sz="2100" dirty="0" smtClean="0">
                <a:solidFill>
                  <a:schemeClr val="tx2">
                    <a:lumMod val="50000"/>
                  </a:schemeClr>
                </a:solidFill>
                <a:latin typeface="+mn-lt"/>
              </a:rPr>
              <a:t>Project Management and Data Migration</a:t>
            </a:r>
            <a:endParaRPr lang="en-US" sz="2100" dirty="0">
              <a:solidFill>
                <a:schemeClr val="tx2">
                  <a:lumMod val="50000"/>
                </a:schemeClr>
              </a:solidFill>
              <a:latin typeface="+mn-lt"/>
            </a:endParaRPr>
          </a:p>
          <a:p>
            <a:pPr marL="788670" lvl="1">
              <a:lnSpc>
                <a:spcPct val="80000"/>
              </a:lnSpc>
              <a:spcBef>
                <a:spcPct val="20000"/>
              </a:spcBef>
              <a:buClr>
                <a:schemeClr val="tx2">
                  <a:lumMod val="75000"/>
                </a:schemeClr>
              </a:buClr>
              <a:buFont typeface="Arial" panose="020B0604020202020204" pitchFamily="34" charset="0"/>
              <a:buChar char="•"/>
              <a:defRPr/>
            </a:pPr>
            <a:r>
              <a:rPr lang="en-US" sz="2100" dirty="0" smtClean="0">
                <a:solidFill>
                  <a:schemeClr val="tx2">
                    <a:lumMod val="50000"/>
                  </a:schemeClr>
                </a:solidFill>
                <a:latin typeface="+mn-lt"/>
              </a:rPr>
              <a:t>$2.33M Agency Share Includes Staff Costs</a:t>
            </a:r>
            <a:endParaRPr lang="en-US" sz="2100" dirty="0">
              <a:solidFill>
                <a:schemeClr val="tx2">
                  <a:lumMod val="50000"/>
                </a:schemeClr>
              </a:solidFill>
              <a:latin typeface="+mn-lt"/>
            </a:endParaRPr>
          </a:p>
          <a:p>
            <a:pPr marL="344487" indent="-285750">
              <a:lnSpc>
                <a:spcPct val="80000"/>
              </a:lnSpc>
              <a:spcBef>
                <a:spcPct val="20000"/>
              </a:spcBef>
              <a:buClr>
                <a:schemeClr val="tx2">
                  <a:lumMod val="75000"/>
                </a:schemeClr>
              </a:buClr>
              <a:buFont typeface="Wingdings" panose="05000000000000000000" pitchFamily="2" charset="2"/>
              <a:buChar char="Ø"/>
              <a:defRPr/>
            </a:pPr>
            <a:endParaRPr lang="en-US" sz="1400" dirty="0" smtClean="0">
              <a:solidFill>
                <a:schemeClr val="tx2">
                  <a:lumMod val="50000"/>
                </a:schemeClr>
              </a:solidFill>
              <a:latin typeface="+mn-lt"/>
            </a:endParaRPr>
          </a:p>
          <a:p>
            <a:pPr marL="401637" indent="-342900">
              <a:lnSpc>
                <a:spcPct val="80000"/>
              </a:lnSpc>
              <a:spcBef>
                <a:spcPct val="20000"/>
              </a:spcBef>
              <a:buClr>
                <a:schemeClr val="tx2">
                  <a:lumMod val="75000"/>
                </a:schemeClr>
              </a:buClr>
              <a:buFont typeface="Wingdings" panose="05000000000000000000" pitchFamily="2" charset="2"/>
              <a:buChar char="Ø"/>
              <a:defRPr/>
            </a:pPr>
            <a:r>
              <a:rPr lang="en-US" sz="2400" dirty="0" smtClean="0">
                <a:solidFill>
                  <a:schemeClr val="tx2">
                    <a:lumMod val="50000"/>
                  </a:schemeClr>
                </a:solidFill>
                <a:latin typeface="+mn-lt"/>
              </a:rPr>
              <a:t>Phases 3 &amp; 4</a:t>
            </a:r>
            <a:endParaRPr lang="en-US" sz="2400" dirty="0">
              <a:solidFill>
                <a:schemeClr val="tx2">
                  <a:lumMod val="50000"/>
                </a:schemeClr>
              </a:solidFill>
              <a:latin typeface="+mn-lt"/>
            </a:endParaRPr>
          </a:p>
          <a:p>
            <a:pPr marL="788670" lvl="1">
              <a:lnSpc>
                <a:spcPct val="80000"/>
              </a:lnSpc>
              <a:spcBef>
                <a:spcPct val="20000"/>
              </a:spcBef>
              <a:buClr>
                <a:schemeClr val="tx2">
                  <a:lumMod val="75000"/>
                </a:schemeClr>
              </a:buClr>
              <a:buFont typeface="Arial" panose="020B0604020202020204" pitchFamily="34" charset="0"/>
              <a:buChar char="•"/>
              <a:defRPr/>
            </a:pPr>
            <a:r>
              <a:rPr lang="en-US" sz="2100" dirty="0" smtClean="0">
                <a:solidFill>
                  <a:schemeClr val="tx2">
                    <a:lumMod val="50000"/>
                  </a:schemeClr>
                </a:solidFill>
                <a:latin typeface="+mn-lt"/>
              </a:rPr>
              <a:t>Costs Dependent Upon Outcome of Phase 2</a:t>
            </a:r>
            <a:endParaRPr lang="en-US" sz="2100" dirty="0">
              <a:solidFill>
                <a:schemeClr val="tx2">
                  <a:lumMod val="50000"/>
                </a:schemeClr>
              </a:solidFill>
              <a:latin typeface="+mn-lt"/>
            </a:endParaRPr>
          </a:p>
          <a:p>
            <a:pPr marL="788670" lvl="1">
              <a:lnSpc>
                <a:spcPct val="80000"/>
              </a:lnSpc>
              <a:spcBef>
                <a:spcPct val="20000"/>
              </a:spcBef>
              <a:buClr>
                <a:schemeClr val="tx2">
                  <a:lumMod val="75000"/>
                </a:schemeClr>
              </a:buClr>
              <a:buFont typeface="Arial" panose="020B0604020202020204" pitchFamily="34" charset="0"/>
              <a:buChar char="•"/>
              <a:defRPr/>
            </a:pPr>
            <a:r>
              <a:rPr lang="en-US" sz="2100" dirty="0" smtClean="0">
                <a:solidFill>
                  <a:schemeClr val="tx2">
                    <a:lumMod val="50000"/>
                  </a:schemeClr>
                </a:solidFill>
                <a:latin typeface="+mn-lt"/>
              </a:rPr>
              <a:t>System Development Costs Estimated at $10M - $15M</a:t>
            </a:r>
          </a:p>
          <a:p>
            <a:pPr marL="788670" lvl="1">
              <a:lnSpc>
                <a:spcPct val="80000"/>
              </a:lnSpc>
              <a:spcBef>
                <a:spcPct val="20000"/>
              </a:spcBef>
              <a:buClr>
                <a:schemeClr val="tx2">
                  <a:lumMod val="75000"/>
                </a:schemeClr>
              </a:buClr>
              <a:buFont typeface="Arial" panose="020B0604020202020204" pitchFamily="34" charset="0"/>
              <a:buChar char="•"/>
              <a:defRPr/>
            </a:pPr>
            <a:r>
              <a:rPr lang="en-US" sz="2100" dirty="0" smtClean="0">
                <a:solidFill>
                  <a:schemeClr val="tx2">
                    <a:lumMod val="50000"/>
                  </a:schemeClr>
                </a:solidFill>
                <a:latin typeface="+mn-lt"/>
              </a:rPr>
              <a:t>Seeking Federal Funding</a:t>
            </a:r>
          </a:p>
          <a:p>
            <a:pPr marL="788670" lvl="1">
              <a:lnSpc>
                <a:spcPct val="80000"/>
              </a:lnSpc>
              <a:spcBef>
                <a:spcPct val="20000"/>
              </a:spcBef>
              <a:buClr>
                <a:schemeClr val="tx2">
                  <a:lumMod val="75000"/>
                </a:schemeClr>
              </a:buClr>
              <a:buFont typeface="Arial" panose="020B0604020202020204" pitchFamily="34" charset="0"/>
              <a:buChar char="•"/>
              <a:defRPr/>
            </a:pPr>
            <a:r>
              <a:rPr lang="en-US" sz="2100" dirty="0" smtClean="0">
                <a:solidFill>
                  <a:schemeClr val="tx2">
                    <a:lumMod val="50000"/>
                  </a:schemeClr>
                </a:solidFill>
                <a:latin typeface="+mn-lt"/>
              </a:rPr>
              <a:t>May Submit a Future IT Capital Investment Request to Cover </a:t>
            </a:r>
            <a:r>
              <a:rPr lang="en-US" sz="2100" dirty="0" smtClean="0">
                <a:solidFill>
                  <a:schemeClr val="tx2">
                    <a:lumMod val="50000"/>
                  </a:schemeClr>
                </a:solidFill>
                <a:latin typeface="+mn-lt"/>
              </a:rPr>
              <a:t>Any Possible </a:t>
            </a:r>
            <a:r>
              <a:rPr lang="en-US" sz="2100" dirty="0" smtClean="0">
                <a:solidFill>
                  <a:schemeClr val="tx2">
                    <a:lumMod val="50000"/>
                  </a:schemeClr>
                </a:solidFill>
                <a:latin typeface="+mn-lt"/>
              </a:rPr>
              <a:t>Gap in Funding</a:t>
            </a:r>
            <a:endParaRPr lang="en-US" sz="2100" dirty="0" smtClean="0">
              <a:latin typeface="+mn-lt"/>
            </a:endParaRPr>
          </a:p>
          <a:p>
            <a:pPr marL="0" indent="0">
              <a:lnSpc>
                <a:spcPct val="80000"/>
              </a:lnSpc>
              <a:spcBef>
                <a:spcPct val="20000"/>
              </a:spcBef>
              <a:buClr>
                <a:schemeClr val="tx2">
                  <a:lumMod val="75000"/>
                </a:schemeClr>
              </a:buClr>
              <a:defRPr/>
            </a:pPr>
            <a:endParaRPr lang="en-US" dirty="0"/>
          </a:p>
        </p:txBody>
      </p:sp>
    </p:spTree>
    <p:extLst>
      <p:ext uri="{BB962C8B-B14F-4D97-AF65-F5344CB8AC3E}">
        <p14:creationId xmlns:p14="http://schemas.microsoft.com/office/powerpoint/2010/main" val="2805463102"/>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24281</TotalTime>
  <Words>775</Words>
  <Application>Microsoft Office PowerPoint</Application>
  <PresentationFormat>On-screen Show (4:3)</PresentationFormat>
  <Paragraphs>156</Paragraphs>
  <Slides>8</Slides>
  <Notes>8</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CTDOL Capital Investment Request</dc:subject>
  <dc:creator>Brian.Cooley@ct.gov</dc:creator>
  <cp:lastModifiedBy>Cooley, Brian</cp:lastModifiedBy>
  <cp:revision>1079</cp:revision>
  <cp:lastPrinted>2015-06-08T18:17:57Z</cp:lastPrinted>
  <dcterms:modified xsi:type="dcterms:W3CDTF">2015-06-09T15:32:35Z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TC300060049990</vt:lpwstr>
  </property>
</Properties>
</file>