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7" r:id="rId2"/>
    <p:sldId id="267" r:id="rId3"/>
    <p:sldId id="270" r:id="rId4"/>
    <p:sldId id="274" r:id="rId5"/>
    <p:sldId id="273" r:id="rId6"/>
    <p:sldId id="266" r:id="rId7"/>
    <p:sldId id="261" r:id="rId8"/>
    <p:sldId id="263" r:id="rId9"/>
    <p:sldId id="264" r:id="rId10"/>
    <p:sldId id="262" r:id="rId11"/>
    <p:sldId id="265" r:id="rId12"/>
    <p:sldId id="272" r:id="rId1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Anderson" initials="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42" autoAdjust="0"/>
  </p:normalViewPr>
  <p:slideViewPr>
    <p:cSldViewPr snapToGrid="0">
      <p:cViewPr varScale="1">
        <p:scale>
          <a:sx n="69" d="100"/>
          <a:sy n="69" d="100"/>
        </p:scale>
        <p:origin x="13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B7205-D3EF-43B8-8AE1-5D32ABF15B71}"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CB4EF64-F570-432C-8A76-48C8F27DBA7D}">
      <dgm:prSet phldrT="[Text]" custT="1"/>
      <dgm:spPr/>
      <dgm:t>
        <a:bodyPr/>
        <a:lstStyle/>
        <a:p>
          <a:r>
            <a:rPr lang="en-US" sz="1600" b="0" dirty="0" smtClean="0"/>
            <a:t>State of CT Jobs Bill passes</a:t>
          </a:r>
          <a:endParaRPr lang="en-US" sz="1600" b="0" dirty="0"/>
        </a:p>
      </dgm:t>
    </dgm:pt>
    <dgm:pt modelId="{DF2E354C-FDBA-4B55-8B53-16732CEE96BF}" type="parTrans" cxnId="{A4D6AB60-38E5-4208-A0A4-D18397A119A0}">
      <dgm:prSet/>
      <dgm:spPr/>
      <dgm:t>
        <a:bodyPr/>
        <a:lstStyle/>
        <a:p>
          <a:endParaRPr lang="en-US"/>
        </a:p>
      </dgm:t>
    </dgm:pt>
    <dgm:pt modelId="{F6594B4B-54C8-42F5-8512-02F079FA89F4}" type="sibTrans" cxnId="{A4D6AB60-38E5-4208-A0A4-D18397A119A0}">
      <dgm:prSet/>
      <dgm:spPr/>
      <dgm:t>
        <a:bodyPr/>
        <a:lstStyle/>
        <a:p>
          <a:endParaRPr lang="en-US"/>
        </a:p>
      </dgm:t>
    </dgm:pt>
    <dgm:pt modelId="{AD6637AC-04C1-4C95-944F-0551564AD5CA}">
      <dgm:prSet phldrT="[Text]" custT="1"/>
      <dgm:spPr/>
      <dgm:t>
        <a:bodyPr/>
        <a:lstStyle/>
        <a:p>
          <a:r>
            <a:rPr lang="en-US" sz="1600" b="0" dirty="0" smtClean="0"/>
            <a:t>Statewide Process Improvement Steering Committee</a:t>
          </a:r>
          <a:endParaRPr lang="en-US" sz="1600" b="0" dirty="0"/>
        </a:p>
      </dgm:t>
    </dgm:pt>
    <dgm:pt modelId="{167F82FF-0869-45C6-B4EA-CB5473AA9E91}" type="parTrans" cxnId="{E222ECEC-5F29-4BD9-9D97-DD621231059E}">
      <dgm:prSet/>
      <dgm:spPr/>
      <dgm:t>
        <a:bodyPr/>
        <a:lstStyle/>
        <a:p>
          <a:endParaRPr lang="en-US"/>
        </a:p>
      </dgm:t>
    </dgm:pt>
    <dgm:pt modelId="{F412A771-A21A-4080-9362-CF9AD2C0CF3E}" type="sibTrans" cxnId="{E222ECEC-5F29-4BD9-9D97-DD621231059E}">
      <dgm:prSet/>
      <dgm:spPr/>
      <dgm:t>
        <a:bodyPr/>
        <a:lstStyle/>
        <a:p>
          <a:endParaRPr lang="en-US"/>
        </a:p>
      </dgm:t>
    </dgm:pt>
    <dgm:pt modelId="{B4C4FC5D-8A49-4533-9CA0-A8781768E65A}">
      <dgm:prSet phldrT="[Text]" custT="1"/>
      <dgm:spPr/>
      <dgm:t>
        <a:bodyPr/>
        <a:lstStyle/>
        <a:p>
          <a:r>
            <a:rPr lang="en-US" sz="1500" b="0" dirty="0" smtClean="0"/>
            <a:t>- Increased activity</a:t>
          </a:r>
        </a:p>
        <a:p>
          <a:r>
            <a:rPr lang="en-US" sz="1500" b="0" dirty="0" smtClean="0"/>
            <a:t>- Accountability</a:t>
          </a:r>
        </a:p>
        <a:p>
          <a:r>
            <a:rPr lang="en-US" sz="1500" b="0" dirty="0" smtClean="0"/>
            <a:t>- Continued investment</a:t>
          </a:r>
        </a:p>
      </dgm:t>
    </dgm:pt>
    <dgm:pt modelId="{B29CEFA7-8029-4DEB-B688-89C0CE9A7461}" type="parTrans" cxnId="{14AEA1D7-9280-4134-87C6-8A79F9EC166D}">
      <dgm:prSet/>
      <dgm:spPr/>
      <dgm:t>
        <a:bodyPr/>
        <a:lstStyle/>
        <a:p>
          <a:endParaRPr lang="en-US"/>
        </a:p>
      </dgm:t>
    </dgm:pt>
    <dgm:pt modelId="{1E435EFA-AE5D-45B5-AFD1-2EF943B67EC6}" type="sibTrans" cxnId="{14AEA1D7-9280-4134-87C6-8A79F9EC166D}">
      <dgm:prSet/>
      <dgm:spPr/>
      <dgm:t>
        <a:bodyPr/>
        <a:lstStyle/>
        <a:p>
          <a:endParaRPr lang="en-US"/>
        </a:p>
      </dgm:t>
    </dgm:pt>
    <dgm:pt modelId="{59035008-14DD-4627-8959-757BEEBE4BF9}">
      <dgm:prSet phldrT="[Text]" custT="1"/>
      <dgm:spPr/>
      <dgm:t>
        <a:bodyPr/>
        <a:lstStyle/>
        <a:p>
          <a:r>
            <a:rPr lang="en-US" sz="1600" b="0" dirty="0" smtClean="0"/>
            <a:t> - Governor’s Directive</a:t>
          </a:r>
        </a:p>
        <a:p>
          <a:r>
            <a:rPr lang="en-US" sz="1600" b="0" dirty="0" smtClean="0"/>
            <a:t>- </a:t>
          </a:r>
          <a:r>
            <a:rPr lang="en-US" sz="1600" b="0" dirty="0" err="1" smtClean="0"/>
            <a:t>LeanCT</a:t>
          </a:r>
          <a:r>
            <a:rPr lang="en-US" sz="1600" b="0" dirty="0" smtClean="0"/>
            <a:t> Program</a:t>
          </a:r>
          <a:endParaRPr lang="en-US" sz="1600" b="0" dirty="0"/>
        </a:p>
      </dgm:t>
    </dgm:pt>
    <dgm:pt modelId="{DC6A30F9-A845-49F8-8E9D-C68D29C52AAB}" type="parTrans" cxnId="{1E3124BE-0DD6-4BBA-9359-39B353308721}">
      <dgm:prSet/>
      <dgm:spPr/>
      <dgm:t>
        <a:bodyPr/>
        <a:lstStyle/>
        <a:p>
          <a:endParaRPr lang="en-US"/>
        </a:p>
      </dgm:t>
    </dgm:pt>
    <dgm:pt modelId="{81CC50B9-0202-4AEF-A6B4-7FCF5427BFE5}" type="sibTrans" cxnId="{1E3124BE-0DD6-4BBA-9359-39B353308721}">
      <dgm:prSet/>
      <dgm:spPr/>
      <dgm:t>
        <a:bodyPr/>
        <a:lstStyle/>
        <a:p>
          <a:endParaRPr lang="en-US"/>
        </a:p>
      </dgm:t>
    </dgm:pt>
    <dgm:pt modelId="{31E1DD75-8BC7-4B04-87DE-D591F9B9C3B1}">
      <dgm:prSet phldrT="[Text]" custT="1"/>
      <dgm:spPr/>
      <dgm:t>
        <a:bodyPr/>
        <a:lstStyle/>
        <a:p>
          <a:r>
            <a:rPr lang="en-US" sz="1600" b="0" dirty="0" smtClean="0"/>
            <a:t>Limited Statewide Lean Activity</a:t>
          </a:r>
          <a:endParaRPr lang="en-US" sz="1600" b="0" dirty="0"/>
        </a:p>
      </dgm:t>
    </dgm:pt>
    <dgm:pt modelId="{E20C844D-196F-44E3-A60D-B7D0FAA99282}" type="parTrans" cxnId="{ABD1430E-77CF-44DB-9282-CBA7798597AD}">
      <dgm:prSet/>
      <dgm:spPr/>
      <dgm:t>
        <a:bodyPr/>
        <a:lstStyle/>
        <a:p>
          <a:endParaRPr lang="en-US"/>
        </a:p>
      </dgm:t>
    </dgm:pt>
    <dgm:pt modelId="{DF4223FC-09A6-40D3-B017-3E03147A49B9}" type="sibTrans" cxnId="{ABD1430E-77CF-44DB-9282-CBA7798597AD}">
      <dgm:prSet/>
      <dgm:spPr/>
      <dgm:t>
        <a:bodyPr/>
        <a:lstStyle/>
        <a:p>
          <a:endParaRPr lang="en-US"/>
        </a:p>
      </dgm:t>
    </dgm:pt>
    <dgm:pt modelId="{83033903-9968-413D-93D1-E6C04D4E00D8}" type="pres">
      <dgm:prSet presAssocID="{462B7205-D3EF-43B8-8AE1-5D32ABF15B71}" presName="Name0" presStyleCnt="0">
        <dgm:presLayoutVars>
          <dgm:dir/>
          <dgm:resizeHandles val="exact"/>
        </dgm:presLayoutVars>
      </dgm:prSet>
      <dgm:spPr/>
    </dgm:pt>
    <dgm:pt modelId="{A3FD5687-12E0-4360-AF6A-A93FDBFAAC8F}" type="pres">
      <dgm:prSet presAssocID="{31E1DD75-8BC7-4B04-87DE-D591F9B9C3B1}" presName="composite" presStyleCnt="0"/>
      <dgm:spPr/>
    </dgm:pt>
    <dgm:pt modelId="{FCFCF756-6536-4BAE-8AD1-6365D8F38A5B}" type="pres">
      <dgm:prSet presAssocID="{31E1DD75-8BC7-4B04-87DE-D591F9B9C3B1}" presName="bgChev" presStyleLbl="node1" presStyleIdx="0" presStyleCnt="5"/>
      <dgm:spPr/>
    </dgm:pt>
    <dgm:pt modelId="{F708E844-7A25-4BFA-9DCB-AEE452BAEA20}" type="pres">
      <dgm:prSet presAssocID="{31E1DD75-8BC7-4B04-87DE-D591F9B9C3B1}" presName="txNode" presStyleLbl="fgAcc1" presStyleIdx="0" presStyleCnt="5" custScaleX="110812" custScaleY="117846">
        <dgm:presLayoutVars>
          <dgm:bulletEnabled val="1"/>
        </dgm:presLayoutVars>
      </dgm:prSet>
      <dgm:spPr/>
      <dgm:t>
        <a:bodyPr/>
        <a:lstStyle/>
        <a:p>
          <a:endParaRPr lang="en-US"/>
        </a:p>
      </dgm:t>
    </dgm:pt>
    <dgm:pt modelId="{237C4D4D-F127-4BD8-81A4-FA69D58204C5}" type="pres">
      <dgm:prSet presAssocID="{DF4223FC-09A6-40D3-B017-3E03147A49B9}" presName="compositeSpace" presStyleCnt="0"/>
      <dgm:spPr/>
    </dgm:pt>
    <dgm:pt modelId="{17E8A6BB-DBDB-449B-8656-9124DBCAFA4D}" type="pres">
      <dgm:prSet presAssocID="{8CB4EF64-F570-432C-8A76-48C8F27DBA7D}" presName="composite" presStyleCnt="0"/>
      <dgm:spPr/>
    </dgm:pt>
    <dgm:pt modelId="{2F0EEC0B-ACE3-4C95-A600-81B944678767}" type="pres">
      <dgm:prSet presAssocID="{8CB4EF64-F570-432C-8A76-48C8F27DBA7D}" presName="bgChev" presStyleLbl="node1" presStyleIdx="1" presStyleCnt="5"/>
      <dgm:spPr/>
    </dgm:pt>
    <dgm:pt modelId="{0B2CCB94-17E7-4B38-9C47-0A933B8B876F}" type="pres">
      <dgm:prSet presAssocID="{8CB4EF64-F570-432C-8A76-48C8F27DBA7D}" presName="txNode" presStyleLbl="fgAcc1" presStyleIdx="1" presStyleCnt="5" custScaleX="104321" custScaleY="118619">
        <dgm:presLayoutVars>
          <dgm:bulletEnabled val="1"/>
        </dgm:presLayoutVars>
      </dgm:prSet>
      <dgm:spPr/>
      <dgm:t>
        <a:bodyPr/>
        <a:lstStyle/>
        <a:p>
          <a:endParaRPr lang="en-US"/>
        </a:p>
      </dgm:t>
    </dgm:pt>
    <dgm:pt modelId="{EF2CF24F-1CF1-4F74-9D13-DC2E9BC34F69}" type="pres">
      <dgm:prSet presAssocID="{F6594B4B-54C8-42F5-8512-02F079FA89F4}" presName="compositeSpace" presStyleCnt="0"/>
      <dgm:spPr/>
    </dgm:pt>
    <dgm:pt modelId="{766E79AE-98D4-49EF-86A0-EE25B1C50C7E}" type="pres">
      <dgm:prSet presAssocID="{AD6637AC-04C1-4C95-944F-0551564AD5CA}" presName="composite" presStyleCnt="0"/>
      <dgm:spPr/>
    </dgm:pt>
    <dgm:pt modelId="{2F19F1DB-0284-4D62-929D-0B92F32627BF}" type="pres">
      <dgm:prSet presAssocID="{AD6637AC-04C1-4C95-944F-0551564AD5CA}" presName="bgChev" presStyleLbl="node1" presStyleIdx="2" presStyleCnt="5"/>
      <dgm:spPr/>
    </dgm:pt>
    <dgm:pt modelId="{2E79722F-133E-4C43-A7B2-454BC51DF5C2}" type="pres">
      <dgm:prSet presAssocID="{AD6637AC-04C1-4C95-944F-0551564AD5CA}" presName="txNode" presStyleLbl="fgAcc1" presStyleIdx="2" presStyleCnt="5" custScaleX="109640" custScaleY="137789">
        <dgm:presLayoutVars>
          <dgm:bulletEnabled val="1"/>
        </dgm:presLayoutVars>
      </dgm:prSet>
      <dgm:spPr/>
      <dgm:t>
        <a:bodyPr/>
        <a:lstStyle/>
        <a:p>
          <a:endParaRPr lang="en-US"/>
        </a:p>
      </dgm:t>
    </dgm:pt>
    <dgm:pt modelId="{4F84C6CE-BBAE-44E7-AF19-363DAE6BA0F2}" type="pres">
      <dgm:prSet presAssocID="{F412A771-A21A-4080-9362-CF9AD2C0CF3E}" presName="compositeSpace" presStyleCnt="0"/>
      <dgm:spPr/>
    </dgm:pt>
    <dgm:pt modelId="{CAEE56E7-8785-4C8B-8D7B-83A690D211C8}" type="pres">
      <dgm:prSet presAssocID="{59035008-14DD-4627-8959-757BEEBE4BF9}" presName="composite" presStyleCnt="0"/>
      <dgm:spPr/>
    </dgm:pt>
    <dgm:pt modelId="{D3DDB801-3A4D-45B6-87A9-9C3A94A0595E}" type="pres">
      <dgm:prSet presAssocID="{59035008-14DD-4627-8959-757BEEBE4BF9}" presName="bgChev" presStyleLbl="node1" presStyleIdx="3" presStyleCnt="5"/>
      <dgm:spPr/>
    </dgm:pt>
    <dgm:pt modelId="{366BABC5-B1FB-43E6-8FF1-694D314AB69E}" type="pres">
      <dgm:prSet presAssocID="{59035008-14DD-4627-8959-757BEEBE4BF9}" presName="txNode" presStyleLbl="fgAcc1" presStyleIdx="3" presStyleCnt="5" custScaleX="104714" custScaleY="146561">
        <dgm:presLayoutVars>
          <dgm:bulletEnabled val="1"/>
        </dgm:presLayoutVars>
      </dgm:prSet>
      <dgm:spPr/>
      <dgm:t>
        <a:bodyPr/>
        <a:lstStyle/>
        <a:p>
          <a:endParaRPr lang="en-US"/>
        </a:p>
      </dgm:t>
    </dgm:pt>
    <dgm:pt modelId="{BA7D6C02-37C4-4048-AF30-46AF11DE11AE}" type="pres">
      <dgm:prSet presAssocID="{81CC50B9-0202-4AEF-A6B4-7FCF5427BFE5}" presName="compositeSpace" presStyleCnt="0"/>
      <dgm:spPr/>
    </dgm:pt>
    <dgm:pt modelId="{93EBCA23-D335-4CB1-BA53-578AFA79779F}" type="pres">
      <dgm:prSet presAssocID="{B4C4FC5D-8A49-4533-9CA0-A8781768E65A}" presName="composite" presStyleCnt="0"/>
      <dgm:spPr/>
    </dgm:pt>
    <dgm:pt modelId="{2BD3E579-782C-40CF-9B53-2C2710AE1837}" type="pres">
      <dgm:prSet presAssocID="{B4C4FC5D-8A49-4533-9CA0-A8781768E65A}" presName="bgChev" presStyleLbl="node1" presStyleIdx="4" presStyleCnt="5"/>
      <dgm:spPr/>
    </dgm:pt>
    <dgm:pt modelId="{ACF08D4C-89C8-44B8-AD9B-3706E47DDA78}" type="pres">
      <dgm:prSet presAssocID="{B4C4FC5D-8A49-4533-9CA0-A8781768E65A}" presName="txNode" presStyleLbl="fgAcc1" presStyleIdx="4" presStyleCnt="5" custScaleX="124498" custScaleY="129964" custLinFactNeighborY="-1677">
        <dgm:presLayoutVars>
          <dgm:bulletEnabled val="1"/>
        </dgm:presLayoutVars>
      </dgm:prSet>
      <dgm:spPr/>
      <dgm:t>
        <a:bodyPr/>
        <a:lstStyle/>
        <a:p>
          <a:endParaRPr lang="en-US"/>
        </a:p>
      </dgm:t>
    </dgm:pt>
  </dgm:ptLst>
  <dgm:cxnLst>
    <dgm:cxn modelId="{0527B0F8-AC5B-44E4-8A24-5DD1CE1979FF}" type="presOf" srcId="{8CB4EF64-F570-432C-8A76-48C8F27DBA7D}" destId="{0B2CCB94-17E7-4B38-9C47-0A933B8B876F}" srcOrd="0" destOrd="0" presId="urn:microsoft.com/office/officeart/2005/8/layout/chevronAccent+Icon"/>
    <dgm:cxn modelId="{E2BDBFCA-AADA-44AB-8A37-ADDC43B93A8C}" type="presOf" srcId="{AD6637AC-04C1-4C95-944F-0551564AD5CA}" destId="{2E79722F-133E-4C43-A7B2-454BC51DF5C2}" srcOrd="0" destOrd="0" presId="urn:microsoft.com/office/officeart/2005/8/layout/chevronAccent+Icon"/>
    <dgm:cxn modelId="{664553FD-0569-40CA-9BF3-11309675E313}" type="presOf" srcId="{462B7205-D3EF-43B8-8AE1-5D32ABF15B71}" destId="{83033903-9968-413D-93D1-E6C04D4E00D8}" srcOrd="0" destOrd="0" presId="urn:microsoft.com/office/officeart/2005/8/layout/chevronAccent+Icon"/>
    <dgm:cxn modelId="{E222ECEC-5F29-4BD9-9D97-DD621231059E}" srcId="{462B7205-D3EF-43B8-8AE1-5D32ABF15B71}" destId="{AD6637AC-04C1-4C95-944F-0551564AD5CA}" srcOrd="2" destOrd="0" parTransId="{167F82FF-0869-45C6-B4EA-CB5473AA9E91}" sibTransId="{F412A771-A21A-4080-9362-CF9AD2C0CF3E}"/>
    <dgm:cxn modelId="{A4D6AB60-38E5-4208-A0A4-D18397A119A0}" srcId="{462B7205-D3EF-43B8-8AE1-5D32ABF15B71}" destId="{8CB4EF64-F570-432C-8A76-48C8F27DBA7D}" srcOrd="1" destOrd="0" parTransId="{DF2E354C-FDBA-4B55-8B53-16732CEE96BF}" sibTransId="{F6594B4B-54C8-42F5-8512-02F079FA89F4}"/>
    <dgm:cxn modelId="{853D3B6C-386F-41CC-B208-5550C776FCD2}" type="presOf" srcId="{B4C4FC5D-8A49-4533-9CA0-A8781768E65A}" destId="{ACF08D4C-89C8-44B8-AD9B-3706E47DDA78}" srcOrd="0" destOrd="0" presId="urn:microsoft.com/office/officeart/2005/8/layout/chevronAccent+Icon"/>
    <dgm:cxn modelId="{1E3124BE-0DD6-4BBA-9359-39B353308721}" srcId="{462B7205-D3EF-43B8-8AE1-5D32ABF15B71}" destId="{59035008-14DD-4627-8959-757BEEBE4BF9}" srcOrd="3" destOrd="0" parTransId="{DC6A30F9-A845-49F8-8E9D-C68D29C52AAB}" sibTransId="{81CC50B9-0202-4AEF-A6B4-7FCF5427BFE5}"/>
    <dgm:cxn modelId="{BE1AFB3B-0655-408E-BF2E-C839A5D89ED7}" type="presOf" srcId="{59035008-14DD-4627-8959-757BEEBE4BF9}" destId="{366BABC5-B1FB-43E6-8FF1-694D314AB69E}" srcOrd="0" destOrd="0" presId="urn:microsoft.com/office/officeart/2005/8/layout/chevronAccent+Icon"/>
    <dgm:cxn modelId="{ABD1430E-77CF-44DB-9282-CBA7798597AD}" srcId="{462B7205-D3EF-43B8-8AE1-5D32ABF15B71}" destId="{31E1DD75-8BC7-4B04-87DE-D591F9B9C3B1}" srcOrd="0" destOrd="0" parTransId="{E20C844D-196F-44E3-A60D-B7D0FAA99282}" sibTransId="{DF4223FC-09A6-40D3-B017-3E03147A49B9}"/>
    <dgm:cxn modelId="{410664D8-9A60-4FB9-8C46-E9DD161DEB10}" type="presOf" srcId="{31E1DD75-8BC7-4B04-87DE-D591F9B9C3B1}" destId="{F708E844-7A25-4BFA-9DCB-AEE452BAEA20}" srcOrd="0" destOrd="0" presId="urn:microsoft.com/office/officeart/2005/8/layout/chevronAccent+Icon"/>
    <dgm:cxn modelId="{14AEA1D7-9280-4134-87C6-8A79F9EC166D}" srcId="{462B7205-D3EF-43B8-8AE1-5D32ABF15B71}" destId="{B4C4FC5D-8A49-4533-9CA0-A8781768E65A}" srcOrd="4" destOrd="0" parTransId="{B29CEFA7-8029-4DEB-B688-89C0CE9A7461}" sibTransId="{1E435EFA-AE5D-45B5-AFD1-2EF943B67EC6}"/>
    <dgm:cxn modelId="{E4641516-0EE9-46EF-A71E-D8DEF855AF35}" type="presParOf" srcId="{83033903-9968-413D-93D1-E6C04D4E00D8}" destId="{A3FD5687-12E0-4360-AF6A-A93FDBFAAC8F}" srcOrd="0" destOrd="0" presId="urn:microsoft.com/office/officeart/2005/8/layout/chevronAccent+Icon"/>
    <dgm:cxn modelId="{396E7664-D251-48BD-A3BD-98AB1651458A}" type="presParOf" srcId="{A3FD5687-12E0-4360-AF6A-A93FDBFAAC8F}" destId="{FCFCF756-6536-4BAE-8AD1-6365D8F38A5B}" srcOrd="0" destOrd="0" presId="urn:microsoft.com/office/officeart/2005/8/layout/chevronAccent+Icon"/>
    <dgm:cxn modelId="{33CF0DEE-EFF9-49A5-85CD-F9DBF4D6AD6B}" type="presParOf" srcId="{A3FD5687-12E0-4360-AF6A-A93FDBFAAC8F}" destId="{F708E844-7A25-4BFA-9DCB-AEE452BAEA20}" srcOrd="1" destOrd="0" presId="urn:microsoft.com/office/officeart/2005/8/layout/chevronAccent+Icon"/>
    <dgm:cxn modelId="{CA040B6D-2280-4631-992A-93586456BFB8}" type="presParOf" srcId="{83033903-9968-413D-93D1-E6C04D4E00D8}" destId="{237C4D4D-F127-4BD8-81A4-FA69D58204C5}" srcOrd="1" destOrd="0" presId="urn:microsoft.com/office/officeart/2005/8/layout/chevronAccent+Icon"/>
    <dgm:cxn modelId="{4F0847D0-9056-4947-A8BB-577BA7195C62}" type="presParOf" srcId="{83033903-9968-413D-93D1-E6C04D4E00D8}" destId="{17E8A6BB-DBDB-449B-8656-9124DBCAFA4D}" srcOrd="2" destOrd="0" presId="urn:microsoft.com/office/officeart/2005/8/layout/chevronAccent+Icon"/>
    <dgm:cxn modelId="{F7C0D520-05D2-4C3A-BB96-75AD9D667C4C}" type="presParOf" srcId="{17E8A6BB-DBDB-449B-8656-9124DBCAFA4D}" destId="{2F0EEC0B-ACE3-4C95-A600-81B944678767}" srcOrd="0" destOrd="0" presId="urn:microsoft.com/office/officeart/2005/8/layout/chevronAccent+Icon"/>
    <dgm:cxn modelId="{2900850D-4BF4-4301-A72F-62E1C96F6EFB}" type="presParOf" srcId="{17E8A6BB-DBDB-449B-8656-9124DBCAFA4D}" destId="{0B2CCB94-17E7-4B38-9C47-0A933B8B876F}" srcOrd="1" destOrd="0" presId="urn:microsoft.com/office/officeart/2005/8/layout/chevronAccent+Icon"/>
    <dgm:cxn modelId="{E9C4F086-D118-4A46-9A28-B2033094B50C}" type="presParOf" srcId="{83033903-9968-413D-93D1-E6C04D4E00D8}" destId="{EF2CF24F-1CF1-4F74-9D13-DC2E9BC34F69}" srcOrd="3" destOrd="0" presId="urn:microsoft.com/office/officeart/2005/8/layout/chevronAccent+Icon"/>
    <dgm:cxn modelId="{C9B0D4CE-A8E1-4C2F-BD14-0F5139052E04}" type="presParOf" srcId="{83033903-9968-413D-93D1-E6C04D4E00D8}" destId="{766E79AE-98D4-49EF-86A0-EE25B1C50C7E}" srcOrd="4" destOrd="0" presId="urn:microsoft.com/office/officeart/2005/8/layout/chevronAccent+Icon"/>
    <dgm:cxn modelId="{DFD0380E-2CEC-4AAA-8D59-EB1830B6D8E6}" type="presParOf" srcId="{766E79AE-98D4-49EF-86A0-EE25B1C50C7E}" destId="{2F19F1DB-0284-4D62-929D-0B92F32627BF}" srcOrd="0" destOrd="0" presId="urn:microsoft.com/office/officeart/2005/8/layout/chevronAccent+Icon"/>
    <dgm:cxn modelId="{179550BA-27CF-4087-962E-E1D4EA256FDA}" type="presParOf" srcId="{766E79AE-98D4-49EF-86A0-EE25B1C50C7E}" destId="{2E79722F-133E-4C43-A7B2-454BC51DF5C2}" srcOrd="1" destOrd="0" presId="urn:microsoft.com/office/officeart/2005/8/layout/chevronAccent+Icon"/>
    <dgm:cxn modelId="{02224210-A097-4D74-91E7-5DD02813B789}" type="presParOf" srcId="{83033903-9968-413D-93D1-E6C04D4E00D8}" destId="{4F84C6CE-BBAE-44E7-AF19-363DAE6BA0F2}" srcOrd="5" destOrd="0" presId="urn:microsoft.com/office/officeart/2005/8/layout/chevronAccent+Icon"/>
    <dgm:cxn modelId="{0D6776B5-8BFE-4B7C-BBFF-7B9014FF018C}" type="presParOf" srcId="{83033903-9968-413D-93D1-E6C04D4E00D8}" destId="{CAEE56E7-8785-4C8B-8D7B-83A690D211C8}" srcOrd="6" destOrd="0" presId="urn:microsoft.com/office/officeart/2005/8/layout/chevronAccent+Icon"/>
    <dgm:cxn modelId="{70DEDD15-A312-4F3A-B66B-0687A9615ACD}" type="presParOf" srcId="{CAEE56E7-8785-4C8B-8D7B-83A690D211C8}" destId="{D3DDB801-3A4D-45B6-87A9-9C3A94A0595E}" srcOrd="0" destOrd="0" presId="urn:microsoft.com/office/officeart/2005/8/layout/chevronAccent+Icon"/>
    <dgm:cxn modelId="{DD46A5B8-C81C-4A92-A8B7-008919619E3E}" type="presParOf" srcId="{CAEE56E7-8785-4C8B-8D7B-83A690D211C8}" destId="{366BABC5-B1FB-43E6-8FF1-694D314AB69E}" srcOrd="1" destOrd="0" presId="urn:microsoft.com/office/officeart/2005/8/layout/chevronAccent+Icon"/>
    <dgm:cxn modelId="{BFCB2E3C-4212-4E59-892C-7FE57EB7E38E}" type="presParOf" srcId="{83033903-9968-413D-93D1-E6C04D4E00D8}" destId="{BA7D6C02-37C4-4048-AF30-46AF11DE11AE}" srcOrd="7" destOrd="0" presId="urn:microsoft.com/office/officeart/2005/8/layout/chevronAccent+Icon"/>
    <dgm:cxn modelId="{41F4CF62-03A9-4BFB-AA80-05C16F9AEF0D}" type="presParOf" srcId="{83033903-9968-413D-93D1-E6C04D4E00D8}" destId="{93EBCA23-D335-4CB1-BA53-578AFA79779F}" srcOrd="8" destOrd="0" presId="urn:microsoft.com/office/officeart/2005/8/layout/chevronAccent+Icon"/>
    <dgm:cxn modelId="{C0047A28-69EC-46BF-B89F-B1827E56B4B0}" type="presParOf" srcId="{93EBCA23-D335-4CB1-BA53-578AFA79779F}" destId="{2BD3E579-782C-40CF-9B53-2C2710AE1837}" srcOrd="0" destOrd="0" presId="urn:microsoft.com/office/officeart/2005/8/layout/chevronAccent+Icon"/>
    <dgm:cxn modelId="{A6D0C283-851E-4964-91F5-9B2A87D2FC93}" type="presParOf" srcId="{93EBCA23-D335-4CB1-BA53-578AFA79779F}" destId="{ACF08D4C-89C8-44B8-AD9B-3706E47DDA7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F756-6536-4BAE-8AD1-6365D8F38A5B}">
      <dsp:nvSpPr>
        <dsp:cNvPr id="0" name=""/>
        <dsp:cNvSpPr/>
      </dsp:nvSpPr>
      <dsp:spPr>
        <a:xfrm>
          <a:off x="2597" y="1973507"/>
          <a:ext cx="2000332" cy="77212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8E844-7A25-4BFA-9DCB-AEE452BAEA20}">
      <dsp:nvSpPr>
        <dsp:cNvPr id="0" name=""/>
        <dsp:cNvSpPr/>
      </dsp:nvSpPr>
      <dsp:spPr>
        <a:xfrm>
          <a:off x="444703" y="2097642"/>
          <a:ext cx="1871802" cy="9099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Limited Statewide Lean Activity</a:t>
          </a:r>
          <a:endParaRPr lang="en-US" sz="1600" b="0" kern="1200" dirty="0"/>
        </a:p>
      </dsp:txBody>
      <dsp:txXfrm>
        <a:off x="471354" y="2124293"/>
        <a:ext cx="1818500" cy="856620"/>
      </dsp:txXfrm>
    </dsp:sp>
    <dsp:sp modelId="{2F0EEC0B-ACE3-4C95-A600-81B944678767}">
      <dsp:nvSpPr>
        <dsp:cNvPr id="0" name=""/>
        <dsp:cNvSpPr/>
      </dsp:nvSpPr>
      <dsp:spPr>
        <a:xfrm>
          <a:off x="2378738" y="1972015"/>
          <a:ext cx="2000332" cy="77212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CCB94-17E7-4B38-9C47-0A933B8B876F}">
      <dsp:nvSpPr>
        <dsp:cNvPr id="0" name=""/>
        <dsp:cNvSpPr/>
      </dsp:nvSpPr>
      <dsp:spPr>
        <a:xfrm>
          <a:off x="2875665" y="2093166"/>
          <a:ext cx="1762158" cy="9158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State of CT Jobs Bill passes</a:t>
          </a:r>
          <a:endParaRPr lang="en-US" sz="1600" b="0" kern="1200" dirty="0"/>
        </a:p>
      </dsp:txBody>
      <dsp:txXfrm>
        <a:off x="2902491" y="2119992"/>
        <a:ext cx="1708506" cy="862238"/>
      </dsp:txXfrm>
    </dsp:sp>
    <dsp:sp modelId="{2F19F1DB-0284-4D62-929D-0B92F32627BF}">
      <dsp:nvSpPr>
        <dsp:cNvPr id="0" name=""/>
        <dsp:cNvSpPr/>
      </dsp:nvSpPr>
      <dsp:spPr>
        <a:xfrm>
          <a:off x="4700057" y="1935011"/>
          <a:ext cx="2000332" cy="77212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9722F-133E-4C43-A7B2-454BC51DF5C2}">
      <dsp:nvSpPr>
        <dsp:cNvPr id="0" name=""/>
        <dsp:cNvSpPr/>
      </dsp:nvSpPr>
      <dsp:spPr>
        <a:xfrm>
          <a:off x="5152061" y="1982153"/>
          <a:ext cx="1852005" cy="10639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Statewide Process Improvement Steering Committee</a:t>
          </a:r>
          <a:endParaRPr lang="en-US" sz="1600" b="0" kern="1200" dirty="0"/>
        </a:p>
      </dsp:txBody>
      <dsp:txXfrm>
        <a:off x="5183222" y="2013314"/>
        <a:ext cx="1789683" cy="1001585"/>
      </dsp:txXfrm>
    </dsp:sp>
    <dsp:sp modelId="{D3DDB801-3A4D-45B6-87A9-9C3A94A0595E}">
      <dsp:nvSpPr>
        <dsp:cNvPr id="0" name=""/>
        <dsp:cNvSpPr/>
      </dsp:nvSpPr>
      <dsp:spPr>
        <a:xfrm>
          <a:off x="7066299" y="1918078"/>
          <a:ext cx="2000332" cy="77212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BABC5-B1FB-43E6-8FF1-694D314AB69E}">
      <dsp:nvSpPr>
        <dsp:cNvPr id="0" name=""/>
        <dsp:cNvSpPr/>
      </dsp:nvSpPr>
      <dsp:spPr>
        <a:xfrm>
          <a:off x="7559907" y="1931355"/>
          <a:ext cx="1768797" cy="113163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 - Governor’s Directive</a:t>
          </a:r>
        </a:p>
        <a:p>
          <a:pPr lvl="0" algn="ctr" defTabSz="711200">
            <a:lnSpc>
              <a:spcPct val="90000"/>
            </a:lnSpc>
            <a:spcBef>
              <a:spcPct val="0"/>
            </a:spcBef>
            <a:spcAft>
              <a:spcPct val="35000"/>
            </a:spcAft>
          </a:pPr>
          <a:r>
            <a:rPr lang="en-US" sz="1600" b="0" kern="1200" dirty="0" smtClean="0"/>
            <a:t>- </a:t>
          </a:r>
          <a:r>
            <a:rPr lang="en-US" sz="1600" b="0" kern="1200" dirty="0" err="1" smtClean="0"/>
            <a:t>LeanCT</a:t>
          </a:r>
          <a:r>
            <a:rPr lang="en-US" sz="1600" b="0" kern="1200" dirty="0" smtClean="0"/>
            <a:t> Program</a:t>
          </a:r>
          <a:endParaRPr lang="en-US" sz="1600" b="0" kern="1200" dirty="0"/>
        </a:p>
      </dsp:txBody>
      <dsp:txXfrm>
        <a:off x="7593052" y="1964500"/>
        <a:ext cx="1702507" cy="1065349"/>
      </dsp:txXfrm>
    </dsp:sp>
    <dsp:sp modelId="{2BD3E579-782C-40CF-9B53-2C2710AE1837}">
      <dsp:nvSpPr>
        <dsp:cNvPr id="0" name=""/>
        <dsp:cNvSpPr/>
      </dsp:nvSpPr>
      <dsp:spPr>
        <a:xfrm>
          <a:off x="9390937" y="1950116"/>
          <a:ext cx="2000332" cy="77212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08D4C-89C8-44B8-AD9B-3706E47DDA78}">
      <dsp:nvSpPr>
        <dsp:cNvPr id="0" name=""/>
        <dsp:cNvSpPr/>
      </dsp:nvSpPr>
      <dsp:spPr>
        <a:xfrm>
          <a:off x="9717452" y="2014519"/>
          <a:ext cx="2102982" cy="100348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0" kern="1200" dirty="0" smtClean="0"/>
            <a:t>- Increased activity</a:t>
          </a:r>
        </a:p>
        <a:p>
          <a:pPr lvl="0" algn="ctr" defTabSz="666750">
            <a:lnSpc>
              <a:spcPct val="90000"/>
            </a:lnSpc>
            <a:spcBef>
              <a:spcPct val="0"/>
            </a:spcBef>
            <a:spcAft>
              <a:spcPct val="35000"/>
            </a:spcAft>
          </a:pPr>
          <a:r>
            <a:rPr lang="en-US" sz="1500" b="0" kern="1200" dirty="0" smtClean="0"/>
            <a:t>- Accountability</a:t>
          </a:r>
        </a:p>
        <a:p>
          <a:pPr lvl="0" algn="ctr" defTabSz="666750">
            <a:lnSpc>
              <a:spcPct val="90000"/>
            </a:lnSpc>
            <a:spcBef>
              <a:spcPct val="0"/>
            </a:spcBef>
            <a:spcAft>
              <a:spcPct val="35000"/>
            </a:spcAft>
          </a:pPr>
          <a:r>
            <a:rPr lang="en-US" sz="1500" b="0" kern="1200" dirty="0" smtClean="0"/>
            <a:t>- Continued investment</a:t>
          </a:r>
        </a:p>
      </dsp:txBody>
      <dsp:txXfrm>
        <a:off x="9746843" y="2043910"/>
        <a:ext cx="2044200" cy="9447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4DE19802-5AF6-4705-A428-5BDB1F3D2FB8}" type="datetimeFigureOut">
              <a:rPr lang="en-US" smtClean="0"/>
              <a:pPr/>
              <a:t>1/2/2015</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82A5BD50-C94B-466D-B910-36835B97D1BE}" type="slidenum">
              <a:rPr lang="en-US" smtClean="0"/>
              <a:pPr/>
              <a:t>‹#›</a:t>
            </a:fld>
            <a:endParaRPr lang="en-US"/>
          </a:p>
        </p:txBody>
      </p:sp>
    </p:spTree>
    <p:extLst>
      <p:ext uri="{BB962C8B-B14F-4D97-AF65-F5344CB8AC3E}">
        <p14:creationId xmlns:p14="http://schemas.microsoft.com/office/powerpoint/2010/main" val="161323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6 </a:t>
            </a:r>
            <a:r>
              <a:rPr lang="en-US" sz="1200" b="1" kern="1200" dirty="0" smtClean="0">
                <a:solidFill>
                  <a:schemeClr val="tx1"/>
                </a:solidFill>
                <a:effectLst/>
                <a:latin typeface="+mn-lt"/>
                <a:ea typeface="+mn-ea"/>
                <a:cs typeface="+mn-cs"/>
              </a:rPr>
              <a:t>MINUTES -</a:t>
            </a:r>
            <a:r>
              <a:rPr lang="en-US" sz="1200" b="1" kern="1200" baseline="0" dirty="0" smtClean="0">
                <a:solidFill>
                  <a:schemeClr val="tx1"/>
                </a:solidFill>
                <a:effectLst/>
                <a:latin typeface="+mn-lt"/>
                <a:ea typeface="+mn-ea"/>
                <a:cs typeface="+mn-cs"/>
              </a:rPr>
              <a:t> Alison</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Introductions of</a:t>
            </a:r>
            <a:r>
              <a:rPr lang="en-US" sz="1200" kern="1200" baseline="0" dirty="0" smtClean="0">
                <a:solidFill>
                  <a:schemeClr val="tx1"/>
                </a:solidFill>
                <a:effectLst/>
                <a:latin typeface="+mn-lt"/>
                <a:ea typeface="+mn-ea"/>
                <a:cs typeface="+mn-cs"/>
              </a:rPr>
              <a:t> presenters and guests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dirty="0" smtClean="0"/>
              <a:t>Does anyone</a:t>
            </a:r>
            <a:r>
              <a:rPr lang="en-US" baseline="0" dirty="0" smtClean="0"/>
              <a:t> know about Lean? </a:t>
            </a:r>
          </a:p>
          <a:p>
            <a:pPr marL="228600" indent="-228600">
              <a:buFont typeface="+mj-lt"/>
              <a:buAutoNum type="arabicPeriod"/>
            </a:pPr>
            <a:endParaRPr lang="en-US" baseline="0" dirty="0" smtClean="0"/>
          </a:p>
          <a:p>
            <a:pPr marL="228600" indent="-228600">
              <a:buFont typeface="+mj-lt"/>
              <a:buAutoNum type="arabicPeriod"/>
            </a:pPr>
            <a:r>
              <a:rPr lang="en-US" baseline="0" dirty="0" smtClean="0"/>
              <a:t>Do you know about the state’s process improvement initiative? What have you heard?</a:t>
            </a:r>
          </a:p>
          <a:p>
            <a:pPr marL="228600" indent="-228600">
              <a:buFont typeface="+mj-lt"/>
              <a:buAutoNum type="arabicPeriod"/>
            </a:pPr>
            <a:endParaRPr lang="en-US" baseline="0" dirty="0" smtClean="0"/>
          </a:p>
          <a:p>
            <a:pPr marL="228600" indent="-228600">
              <a:buFont typeface="+mj-lt"/>
              <a:buAutoNum type="arabicPeriod"/>
            </a:pPr>
            <a:r>
              <a:rPr lang="en-US" baseline="0" dirty="0" smtClean="0"/>
              <a:t>Has anyone served on a Lean team? Government? Private sector? </a:t>
            </a:r>
          </a:p>
          <a:p>
            <a:pPr marL="228600" indent="-228600">
              <a:buFont typeface="+mj-lt"/>
              <a:buAutoNum type="arabicPeriod"/>
            </a:pPr>
            <a:endParaRPr lang="en-US" baseline="0" dirty="0" smtClean="0"/>
          </a:p>
          <a:p>
            <a:pPr marL="228600" indent="-228600">
              <a:buFont typeface="+mj-lt"/>
              <a:buAutoNum type="arabicPeriod"/>
            </a:pPr>
            <a:r>
              <a:rPr lang="en-US" baseline="0" dirty="0" smtClean="0"/>
              <a:t>Has anyone visited a Lean team? What were your thoughts?</a:t>
            </a:r>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pPr/>
              <a:t>1</a:t>
            </a:fld>
            <a:endParaRPr lang="en-US"/>
          </a:p>
        </p:txBody>
      </p:sp>
    </p:spTree>
    <p:extLst>
      <p:ext uri="{BB962C8B-B14F-4D97-AF65-F5344CB8AC3E}">
        <p14:creationId xmlns:p14="http://schemas.microsoft.com/office/powerpoint/2010/main" val="92618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t>
            </a:r>
            <a:r>
              <a:rPr lang="en-US" b="1" dirty="0" smtClean="0"/>
              <a:t>MINUTES - John</a:t>
            </a:r>
            <a:endParaRPr lang="en-US" b="1" dirty="0"/>
          </a:p>
        </p:txBody>
      </p:sp>
      <p:sp>
        <p:nvSpPr>
          <p:cNvPr id="4" name="Slide Number Placeholder 3"/>
          <p:cNvSpPr>
            <a:spLocks noGrp="1"/>
          </p:cNvSpPr>
          <p:nvPr>
            <p:ph type="sldNum" sz="quarter" idx="10"/>
          </p:nvPr>
        </p:nvSpPr>
        <p:spPr/>
        <p:txBody>
          <a:bodyPr/>
          <a:lstStyle/>
          <a:p>
            <a:fld id="{82A5BD50-C94B-466D-B910-36835B97D1BE}" type="slidenum">
              <a:rPr lang="en-US" smtClean="0"/>
              <a:pPr/>
              <a:t>10</a:t>
            </a:fld>
            <a:endParaRPr lang="en-US"/>
          </a:p>
        </p:txBody>
      </p:sp>
    </p:spTree>
    <p:extLst>
      <p:ext uri="{BB962C8B-B14F-4D97-AF65-F5344CB8AC3E}">
        <p14:creationId xmlns:p14="http://schemas.microsoft.com/office/powerpoint/2010/main" val="205471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20 MINUTES – Guided</a:t>
            </a:r>
            <a:r>
              <a:rPr lang="en-US" sz="1200" b="1" kern="1200" baseline="0" dirty="0" smtClean="0">
                <a:solidFill>
                  <a:schemeClr val="tx1"/>
                </a:solidFill>
                <a:effectLst/>
                <a:latin typeface="+mn-lt"/>
                <a:ea typeface="+mn-ea"/>
                <a:cs typeface="+mn-cs"/>
              </a:rPr>
              <a:t> discussion</a:t>
            </a:r>
            <a:endParaRPr lang="en-US" sz="1200" b="1"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your issues and frustrations with supporting Lean teams?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can we change the process to make things easier for you?</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can we do to support you?</a:t>
            </a:r>
          </a:p>
          <a:p>
            <a:endParaRPr lang="en-US" dirty="0"/>
          </a:p>
        </p:txBody>
      </p:sp>
      <p:sp>
        <p:nvSpPr>
          <p:cNvPr id="4" name="Slide Number Placeholder 3"/>
          <p:cNvSpPr>
            <a:spLocks noGrp="1"/>
          </p:cNvSpPr>
          <p:nvPr>
            <p:ph type="sldNum" sz="quarter" idx="10"/>
          </p:nvPr>
        </p:nvSpPr>
        <p:spPr/>
        <p:txBody>
          <a:bodyPr/>
          <a:lstStyle/>
          <a:p>
            <a:fld id="{82A5BD50-C94B-466D-B910-36835B97D1BE}" type="slidenum">
              <a:rPr lang="en-US" smtClean="0"/>
              <a:pPr/>
              <a:t>11</a:t>
            </a:fld>
            <a:endParaRPr lang="en-US"/>
          </a:p>
        </p:txBody>
      </p:sp>
    </p:spTree>
    <p:extLst>
      <p:ext uri="{BB962C8B-B14F-4D97-AF65-F5344CB8AC3E}">
        <p14:creationId xmlns:p14="http://schemas.microsoft.com/office/powerpoint/2010/main" val="127299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29">
              <a:defRPr/>
            </a:pPr>
            <a:r>
              <a:rPr lang="en-US" b="1" baseline="0" dirty="0" smtClean="0"/>
              <a:t>Alison – 1 MINUTE</a:t>
            </a:r>
          </a:p>
          <a:p>
            <a:pPr defTabSz="905729">
              <a:defRPr/>
            </a:pPr>
            <a:endParaRPr lang="en-US" baseline="0" dirty="0" smtClean="0"/>
          </a:p>
          <a:p>
            <a:pPr defTabSz="905729">
              <a:defRPr/>
            </a:pPr>
            <a:r>
              <a:rPr lang="en-US" baseline="0" dirty="0" smtClean="0"/>
              <a:t>Additional information including tools, helpful hints, event information, and our contact information can be found on the </a:t>
            </a:r>
            <a:r>
              <a:rPr lang="en-US" baseline="0" dirty="0" err="1" smtClean="0"/>
              <a:t>LeanCT</a:t>
            </a:r>
            <a:r>
              <a:rPr lang="en-US" baseline="0" dirty="0" smtClean="0"/>
              <a:t> website.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29D9B78-B678-47A5-AEAB-288CF8266729}" type="slidenum">
              <a:rPr lang="en-US" smtClean="0"/>
              <a:pPr/>
              <a:t>12</a:t>
            </a:fld>
            <a:endParaRPr lang="en-US"/>
          </a:p>
        </p:txBody>
      </p:sp>
    </p:spTree>
    <p:extLst>
      <p:ext uri="{BB962C8B-B14F-4D97-AF65-F5344CB8AC3E}">
        <p14:creationId xmlns:p14="http://schemas.microsoft.com/office/powerpoint/2010/main" val="191326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2 </a:t>
            </a:r>
            <a:r>
              <a:rPr lang="en-US" sz="1100" b="1" baseline="0" dirty="0" smtClean="0"/>
              <a:t>MINUTES - Alison</a:t>
            </a:r>
            <a:endParaRPr lang="en-US" sz="11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Overlap between Lean and IT -- </a:t>
            </a:r>
            <a:r>
              <a:rPr lang="en-US" sz="1200" kern="1200" dirty="0" smtClean="0">
                <a:solidFill>
                  <a:schemeClr val="tx1"/>
                </a:solidFill>
                <a:effectLst/>
                <a:latin typeface="+mn-lt"/>
                <a:ea typeface="+mn-ea"/>
                <a:cs typeface="+mn-cs"/>
              </a:rPr>
              <a:t>Both Lean and IT have a similar overall goal – to make things better/to improve services to our customers (fast, efficient, transparent and accessible). Lean enables the process owners to streamline their process and remove wasteful activity. This is important for IT staff, because, why would we want to automate waste? That would not make things better long term. </a:t>
            </a:r>
          </a:p>
          <a:p>
            <a:endParaRPr lang="en-US" sz="1100" baseline="0" dirty="0" smtClean="0"/>
          </a:p>
        </p:txBody>
      </p:sp>
      <p:sp>
        <p:nvSpPr>
          <p:cNvPr id="4" name="Slide Number Placeholder 3"/>
          <p:cNvSpPr>
            <a:spLocks noGrp="1"/>
          </p:cNvSpPr>
          <p:nvPr>
            <p:ph type="sldNum" sz="quarter" idx="10"/>
          </p:nvPr>
        </p:nvSpPr>
        <p:spPr/>
        <p:txBody>
          <a:bodyPr/>
          <a:lstStyle/>
          <a:p>
            <a:fld id="{F29D9B78-B678-47A5-AEAB-288CF8266729}" type="slidenum">
              <a:rPr lang="en-US" smtClean="0"/>
              <a:pPr/>
              <a:t>2</a:t>
            </a:fld>
            <a:endParaRPr lang="en-US"/>
          </a:p>
        </p:txBody>
      </p:sp>
    </p:spTree>
    <p:extLst>
      <p:ext uri="{BB962C8B-B14F-4D97-AF65-F5344CB8AC3E}">
        <p14:creationId xmlns:p14="http://schemas.microsoft.com/office/powerpoint/2010/main" val="92219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MINUTES - Alison</a:t>
            </a:r>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“By applying Lean principals to application maintenance and development we have helped clients to improve productivity by 15–25 percent, and time-to-market has fallen by up to 25 percent.” - McKinsey &amp; Co</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Business process improvement efforts cannot be sustained without your input, commitment and support. Many Lean projects will have IT implications (solutions, changes, new requests, etc.), and likewise, when folks are requesting new systems or additional functions, we can try to encourage them to “Lean” the process first. We want to do everything we can not to automate a bad process that is full of waste. Because of this, our coordination with one another must be clear and intentional. </a:t>
            </a:r>
          </a:p>
          <a:p>
            <a:pPr marL="171450" indent="-171450">
              <a:buFont typeface="Arial" panose="020B0604020202020204" pitchFamily="34" charset="0"/>
              <a:buChar char="•"/>
            </a:pPr>
            <a:endParaRPr lang="en-US" sz="1100" baseline="0" dirty="0" smtClean="0"/>
          </a:p>
          <a:p>
            <a:pPr marL="171450" indent="-171450">
              <a:buFont typeface="Arial" panose="020B0604020202020204" pitchFamily="34" charset="0"/>
              <a:buChar char="•"/>
            </a:pPr>
            <a:r>
              <a:rPr lang="en-US" sz="1100" baseline="0" dirty="0" smtClean="0"/>
              <a:t>Often times, there is a disconnect between IT and program staff. Requirements for both functions are not always clearly understood by one another. Lean process mapping, implementation plans, and associated goals/metrics provide a framework by which IT staff can learn what it is that program staff need. The two can speak the same language to understand requirements, timelines and project deliverables. </a:t>
            </a:r>
            <a:r>
              <a:rPr lang="en-US" sz="1200" kern="1200" baseline="0" dirty="0" smtClean="0">
                <a:solidFill>
                  <a:schemeClr val="tx1"/>
                </a:solidFill>
                <a:effectLst/>
                <a:latin typeface="+mn-lt"/>
                <a:ea typeface="+mn-ea"/>
                <a:cs typeface="+mn-cs"/>
              </a:rPr>
              <a:t>Through improved communication, w</a:t>
            </a:r>
            <a:r>
              <a:rPr lang="en-US" sz="1200" kern="1200" dirty="0" smtClean="0">
                <a:solidFill>
                  <a:schemeClr val="tx1"/>
                </a:solidFill>
                <a:effectLst/>
                <a:latin typeface="+mn-lt"/>
                <a:ea typeface="+mn-ea"/>
                <a:cs typeface="+mn-cs"/>
              </a:rPr>
              <a:t>e can reduce waste, not only within a given process, but also in the way we do business overall (administrative, time, resources, etc.)</a:t>
            </a:r>
          </a:p>
          <a:p>
            <a:pPr marL="171450" indent="-171450">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F29D9B78-B678-47A5-AEAB-288CF8266729}" type="slidenum">
              <a:rPr lang="en-US" smtClean="0"/>
              <a:pPr/>
              <a:t>3</a:t>
            </a:fld>
            <a:endParaRPr lang="en-US"/>
          </a:p>
        </p:txBody>
      </p:sp>
    </p:spTree>
    <p:extLst>
      <p:ext uri="{BB962C8B-B14F-4D97-AF65-F5344CB8AC3E}">
        <p14:creationId xmlns:p14="http://schemas.microsoft.com/office/powerpoint/2010/main" val="267634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4"/>
              </a:spcAft>
            </a:pPr>
            <a:r>
              <a:rPr lang="en-US" sz="1000" b="1" u="none" dirty="0" smtClean="0"/>
              <a:t>Alison – 2 MINUTES</a:t>
            </a:r>
          </a:p>
          <a:p>
            <a:pPr>
              <a:spcAft>
                <a:spcPts val="594"/>
              </a:spcAft>
            </a:pPr>
            <a:endParaRPr lang="en-US" sz="1000" b="1" u="sng" dirty="0" smtClean="0"/>
          </a:p>
          <a:p>
            <a:pPr>
              <a:spcAft>
                <a:spcPts val="594"/>
              </a:spcAft>
            </a:pPr>
            <a:r>
              <a:rPr lang="en-US" sz="1000" b="1" u="sng" dirty="0" smtClean="0"/>
              <a:t>Before </a:t>
            </a:r>
            <a:r>
              <a:rPr lang="en-US" sz="1000" b="1" u="sng" dirty="0"/>
              <a:t>2011: </a:t>
            </a:r>
          </a:p>
          <a:p>
            <a:pPr marL="0" marR="0" indent="0" algn="l" defTabSz="914400" rtl="0" eaLnBrk="1" fontAlgn="auto" latinLnBrk="0" hangingPunct="1">
              <a:lnSpc>
                <a:spcPct val="100000"/>
              </a:lnSpc>
              <a:spcBef>
                <a:spcPts val="0"/>
              </a:spcBef>
              <a:spcAft>
                <a:spcPts val="594"/>
              </a:spcAft>
              <a:buClrTx/>
              <a:buSzTx/>
              <a:buFontTx/>
              <a:buNone/>
              <a:tabLst/>
              <a:defRPr/>
            </a:pPr>
            <a:r>
              <a:rPr lang="en-US" sz="1000" b="1" dirty="0" smtClean="0"/>
              <a:t>Between </a:t>
            </a:r>
            <a:r>
              <a:rPr lang="en-US" sz="1000" b="1" dirty="0"/>
              <a:t>2000 and 2010, </a:t>
            </a:r>
            <a:r>
              <a:rPr lang="en-US" sz="1000" dirty="0" smtClean="0"/>
              <a:t>the CT Department of Labor (DOL) begins its Lean journey, serving as the statewide champion of continuous improvement in CT state government</a:t>
            </a:r>
          </a:p>
          <a:p>
            <a:pPr>
              <a:spcAft>
                <a:spcPts val="594"/>
              </a:spcAft>
            </a:pPr>
            <a:r>
              <a:rPr lang="en-US" sz="1000" dirty="0" smtClean="0"/>
              <a:t>DOL </a:t>
            </a:r>
            <a:r>
              <a:rPr lang="en-US" sz="1000" dirty="0"/>
              <a:t>provides training and support to agency staff across the state in Lean tools and critical thinking and introduces other state agencies to the Lean process (CT Departments of Energy and Environmental Protection (DEEP), Transportation (DOT), Motor Vehicles (DMV) and Social Services (DSS))</a:t>
            </a:r>
          </a:p>
          <a:p>
            <a:pPr>
              <a:spcAft>
                <a:spcPts val="594"/>
              </a:spcAft>
            </a:pPr>
            <a:r>
              <a:rPr lang="en-US" sz="1000" b="1" dirty="0" smtClean="0"/>
              <a:t>2011</a:t>
            </a:r>
            <a:r>
              <a:rPr lang="en-US" sz="1000" b="1" dirty="0"/>
              <a:t>: </a:t>
            </a:r>
            <a:r>
              <a:rPr lang="en-US" sz="1000" dirty="0"/>
              <a:t>Jobs Bill passes </a:t>
            </a:r>
            <a:r>
              <a:rPr lang="en-US" sz="1000" dirty="0" smtClean="0"/>
              <a:t>–</a:t>
            </a:r>
            <a:r>
              <a:rPr lang="en-US" sz="1000" baseline="0" dirty="0" smtClean="0"/>
              <a:t> section 10 </a:t>
            </a:r>
            <a:r>
              <a:rPr lang="en-US" sz="1000" dirty="0" smtClean="0"/>
              <a:t>requires </a:t>
            </a:r>
            <a:r>
              <a:rPr lang="en-US" sz="1000" dirty="0"/>
              <a:t>the use of Lean in areas such as permitting, licensing, and </a:t>
            </a:r>
            <a:r>
              <a:rPr lang="en-US" sz="1000" dirty="0" smtClean="0"/>
              <a:t>enforcement (CGS 4-68z)</a:t>
            </a:r>
            <a:endParaRPr lang="en-US" sz="1000" dirty="0"/>
          </a:p>
          <a:p>
            <a:pPr>
              <a:spcAft>
                <a:spcPts val="594"/>
              </a:spcAft>
            </a:pPr>
            <a:r>
              <a:rPr lang="en-US" sz="1000" b="1" dirty="0" smtClean="0"/>
              <a:t>2012</a:t>
            </a:r>
            <a:r>
              <a:rPr lang="en-US" sz="1000" b="1" dirty="0"/>
              <a:t>: </a:t>
            </a:r>
            <a:r>
              <a:rPr lang="en-US" sz="1000" dirty="0"/>
              <a:t>Statewide Steering Committee forms to oversee implementation of Lean </a:t>
            </a:r>
            <a:r>
              <a:rPr lang="en-US" sz="1000" dirty="0" smtClean="0"/>
              <a:t>statute and annual statewide reporting on the use of Lean begins</a:t>
            </a:r>
            <a:endParaRPr lang="en-US" sz="1000" dirty="0"/>
          </a:p>
          <a:p>
            <a:pPr>
              <a:spcAft>
                <a:spcPts val="594"/>
              </a:spcAft>
            </a:pPr>
            <a:r>
              <a:rPr lang="en-US" sz="1000" b="1" dirty="0" smtClean="0"/>
              <a:t>2013</a:t>
            </a:r>
            <a:r>
              <a:rPr lang="en-US" sz="1000" b="1" dirty="0"/>
              <a:t>:</a:t>
            </a:r>
            <a:r>
              <a:rPr lang="en-US" sz="1000" dirty="0"/>
              <a:t> Governor Malloy directs state agencies to utilize Lean </a:t>
            </a:r>
            <a:r>
              <a:rPr lang="en-US" sz="1000" dirty="0" smtClean="0"/>
              <a:t>tools</a:t>
            </a:r>
            <a:r>
              <a:rPr lang="en-US" sz="1000" baseline="0" dirty="0" smtClean="0"/>
              <a:t> and </a:t>
            </a:r>
            <a:r>
              <a:rPr lang="en-US" sz="1000" baseline="0" dirty="0" err="1" smtClean="0"/>
              <a:t>LeanCT</a:t>
            </a:r>
            <a:r>
              <a:rPr lang="en-US" sz="1000" baseline="0" dirty="0" smtClean="0"/>
              <a:t> program is developed with a full-time position at OPM to spearhead and coordinate effort</a:t>
            </a:r>
            <a:endParaRPr lang="en-US" sz="1000" dirty="0"/>
          </a:p>
          <a:p>
            <a:pPr>
              <a:spcAft>
                <a:spcPts val="594"/>
              </a:spcAft>
            </a:pPr>
            <a:r>
              <a:rPr lang="en-US" sz="1000" b="1" dirty="0" smtClean="0"/>
              <a:t>2014: </a:t>
            </a:r>
            <a:r>
              <a:rPr lang="en-US" sz="1000" dirty="0"/>
              <a:t>Statewide Steering Committee expands to include all functions of </a:t>
            </a:r>
            <a:r>
              <a:rPr lang="en-US" sz="1000" dirty="0" smtClean="0"/>
              <a:t>government,</a:t>
            </a:r>
            <a:r>
              <a:rPr lang="en-US" sz="1000" baseline="0" dirty="0" smtClean="0"/>
              <a:t> </a:t>
            </a:r>
            <a:r>
              <a:rPr lang="en-US" sz="1000" dirty="0" smtClean="0"/>
              <a:t>CT holds its first Statewide Process Improvement Showcase at the State Capitol and CT joins National Community of Practice of states who have a statewide “Lean” effort</a:t>
            </a:r>
            <a:r>
              <a:rPr lang="en-US" sz="1000" baseline="0" dirty="0" smtClean="0"/>
              <a:t>. </a:t>
            </a:r>
            <a:r>
              <a:rPr lang="en-US" sz="1000" b="1" u="sng" dirty="0" smtClean="0"/>
              <a:t>Remainder </a:t>
            </a:r>
            <a:r>
              <a:rPr lang="en-US" sz="1000" b="1" u="sng" dirty="0"/>
              <a:t>of 2014 and Beyond: </a:t>
            </a:r>
            <a:r>
              <a:rPr lang="en-US" sz="1000" dirty="0"/>
              <a:t>Continued investment in our commitment to Lean practices &amp; continuous improvement</a:t>
            </a:r>
          </a:p>
          <a:p>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t>4</a:t>
            </a:fld>
            <a:endParaRPr lang="en-US"/>
          </a:p>
        </p:txBody>
      </p:sp>
    </p:spTree>
    <p:extLst>
      <p:ext uri="{BB962C8B-B14F-4D97-AF65-F5344CB8AC3E}">
        <p14:creationId xmlns:p14="http://schemas.microsoft.com/office/powerpoint/2010/main" val="411639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594"/>
              </a:spcBef>
              <a:spcAft>
                <a:spcPts val="594"/>
              </a:spcAft>
              <a:buClr>
                <a:schemeClr val="tx1"/>
              </a:buClr>
            </a:pPr>
            <a:r>
              <a:rPr lang="en-US" sz="1000" b="1" dirty="0" smtClean="0"/>
              <a:t>Alison - 3 MINUTES</a:t>
            </a:r>
          </a:p>
          <a:p>
            <a:pPr>
              <a:lnSpc>
                <a:spcPct val="120000"/>
              </a:lnSpc>
              <a:spcBef>
                <a:spcPts val="594"/>
              </a:spcBef>
              <a:spcAft>
                <a:spcPts val="594"/>
              </a:spcAft>
              <a:buClr>
                <a:schemeClr val="tx1"/>
              </a:buClr>
            </a:pPr>
            <a:endParaRPr lang="en-US" sz="1000" b="1" dirty="0"/>
          </a:p>
          <a:p>
            <a:pPr>
              <a:lnSpc>
                <a:spcPct val="120000"/>
              </a:lnSpc>
              <a:spcBef>
                <a:spcPts val="594"/>
              </a:spcBef>
              <a:spcAft>
                <a:spcPts val="594"/>
              </a:spcAft>
              <a:buClr>
                <a:schemeClr val="tx1"/>
              </a:buClr>
              <a:buFont typeface="Wingdings" panose="05000000000000000000" pitchFamily="2" charset="2"/>
              <a:buChar char="§"/>
            </a:pPr>
            <a:r>
              <a:rPr lang="en-US" sz="1000" dirty="0"/>
              <a:t>Over </a:t>
            </a:r>
            <a:r>
              <a:rPr lang="en-US" sz="1000" b="1" dirty="0">
                <a:solidFill>
                  <a:srgbClr val="0070C0"/>
                </a:solidFill>
              </a:rPr>
              <a:t>40 state agency heads </a:t>
            </a:r>
            <a:r>
              <a:rPr lang="en-US" sz="1000" dirty="0">
                <a:solidFill>
                  <a:srgbClr val="0070C0"/>
                </a:solidFill>
              </a:rPr>
              <a:t>(the </a:t>
            </a:r>
            <a:r>
              <a:rPr lang="en-US" sz="1000" dirty="0" smtClean="0">
                <a:solidFill>
                  <a:srgbClr val="0070C0"/>
                </a:solidFill>
              </a:rPr>
              <a:t>14 </a:t>
            </a:r>
            <a:r>
              <a:rPr lang="en-US" sz="1000" dirty="0">
                <a:solidFill>
                  <a:srgbClr val="0070C0"/>
                </a:solidFill>
              </a:rPr>
              <a:t>on the Steering Committee and another </a:t>
            </a:r>
            <a:r>
              <a:rPr lang="en-US" sz="1000" dirty="0" smtClean="0">
                <a:solidFill>
                  <a:srgbClr val="0070C0"/>
                </a:solidFill>
              </a:rPr>
              <a:t>30) </a:t>
            </a:r>
            <a:r>
              <a:rPr lang="en-US" sz="1000" dirty="0"/>
              <a:t>have assigned “Lean Coordinators” to coordinate process improvement efforts and promote a new way of thinking</a:t>
            </a:r>
          </a:p>
          <a:p>
            <a:pPr>
              <a:lnSpc>
                <a:spcPct val="120000"/>
              </a:lnSpc>
              <a:spcBef>
                <a:spcPts val="594"/>
              </a:spcBef>
              <a:spcAft>
                <a:spcPts val="594"/>
              </a:spcAft>
              <a:buClr>
                <a:schemeClr val="tx1"/>
              </a:buClr>
              <a:buFont typeface="Wingdings" panose="05000000000000000000" pitchFamily="2" charset="2"/>
              <a:buChar char="§"/>
            </a:pPr>
            <a:r>
              <a:rPr lang="en-US" sz="1000" dirty="0"/>
              <a:t>Over </a:t>
            </a:r>
            <a:r>
              <a:rPr lang="en-US" sz="1000" b="1" dirty="0">
                <a:solidFill>
                  <a:srgbClr val="0070C0"/>
                </a:solidFill>
              </a:rPr>
              <a:t>2,000 state employees </a:t>
            </a:r>
            <a:r>
              <a:rPr lang="en-US" sz="1000" dirty="0"/>
              <a:t>(and over 100 non-profit provider staff members) have been trained to use Lean tools and principles</a:t>
            </a:r>
          </a:p>
          <a:p>
            <a:pPr>
              <a:lnSpc>
                <a:spcPct val="120000"/>
              </a:lnSpc>
              <a:spcBef>
                <a:spcPts val="594"/>
              </a:spcBef>
              <a:spcAft>
                <a:spcPts val="594"/>
              </a:spcAft>
              <a:buClr>
                <a:schemeClr val="tx1"/>
              </a:buClr>
              <a:buFont typeface="Wingdings" panose="05000000000000000000" pitchFamily="2" charset="2"/>
              <a:buChar char="§"/>
            </a:pPr>
            <a:r>
              <a:rPr lang="en-US" sz="1000" b="1" dirty="0">
                <a:solidFill>
                  <a:srgbClr val="0070C0"/>
                </a:solidFill>
              </a:rPr>
              <a:t>Hundreds of processes </a:t>
            </a:r>
            <a:r>
              <a:rPr lang="en-US" sz="1000" dirty="0"/>
              <a:t>have been improved using Lean tools, generating savings and improving service to CT </a:t>
            </a:r>
            <a:r>
              <a:rPr lang="en-US" sz="1000" dirty="0" smtClean="0"/>
              <a:t>residents, including project that cross</a:t>
            </a:r>
            <a:r>
              <a:rPr lang="en-US" sz="1000" baseline="0" dirty="0" smtClean="0"/>
              <a:t> agency functions and operations. </a:t>
            </a:r>
            <a:endParaRPr lang="en-US" sz="1000" dirty="0"/>
          </a:p>
          <a:p>
            <a:pPr>
              <a:lnSpc>
                <a:spcPct val="120000"/>
              </a:lnSpc>
              <a:spcBef>
                <a:spcPts val="594"/>
              </a:spcBef>
              <a:spcAft>
                <a:spcPts val="594"/>
              </a:spcAft>
              <a:buClr>
                <a:schemeClr val="tx1"/>
              </a:buClr>
              <a:buFont typeface="Wingdings" panose="05000000000000000000" pitchFamily="2" charset="2"/>
              <a:buChar char="§"/>
            </a:pPr>
            <a:r>
              <a:rPr lang="en-US" sz="1000" dirty="0"/>
              <a:t>Agencies that have participated in Lean events or project implementation </a:t>
            </a:r>
            <a:r>
              <a:rPr lang="en-US" sz="1000" b="1" dirty="0">
                <a:solidFill>
                  <a:srgbClr val="0070C0"/>
                </a:solidFill>
              </a:rPr>
              <a:t>span all functions of government</a:t>
            </a:r>
            <a:r>
              <a:rPr lang="en-US" sz="1000" dirty="0"/>
              <a:t>, including regulation and protection, health and human services, corrections, conservation and development, education, enforcement and compliance, housing, transportation, and general oversight</a:t>
            </a:r>
            <a:r>
              <a:rPr lang="en-US" sz="1000"/>
              <a:t>. </a:t>
            </a:r>
            <a:r>
              <a:rPr lang="en-US" sz="1000" smtClean="0"/>
              <a:t>These </a:t>
            </a:r>
            <a:r>
              <a:rPr lang="en-US" sz="1000" dirty="0"/>
              <a:t>events </a:t>
            </a:r>
            <a:r>
              <a:rPr lang="en-US" sz="1000" b="1" dirty="0"/>
              <a:t>have improved business processes</a:t>
            </a:r>
            <a:r>
              <a:rPr lang="en-US" sz="1000" dirty="0"/>
              <a:t> by eliminating waste, removing redundant steps and adding </a:t>
            </a:r>
            <a:r>
              <a:rPr lang="en-US" sz="1000" dirty="0" smtClean="0"/>
              <a:t>automation</a:t>
            </a:r>
            <a:r>
              <a:rPr lang="en-US" sz="1000" baseline="0" dirty="0" smtClean="0"/>
              <a:t> across programmatic, functional and agency lines. </a:t>
            </a:r>
            <a:endParaRPr lang="en-US" sz="1000" dirty="0"/>
          </a:p>
          <a:p>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t>5</a:t>
            </a:fld>
            <a:endParaRPr lang="en-US"/>
          </a:p>
        </p:txBody>
      </p:sp>
    </p:spTree>
    <p:extLst>
      <p:ext uri="{BB962C8B-B14F-4D97-AF65-F5344CB8AC3E}">
        <p14:creationId xmlns:p14="http://schemas.microsoft.com/office/powerpoint/2010/main" val="104949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7513" y="4900020"/>
            <a:ext cx="5758992" cy="4343423"/>
          </a:xfrm>
        </p:spPr>
        <p:txBody>
          <a:bodyPr/>
          <a:lstStyle/>
          <a:p>
            <a:pPr defTabSz="948507">
              <a:defRPr/>
            </a:pPr>
            <a:r>
              <a:rPr lang="en-US" b="1" u="none" dirty="0" smtClean="0"/>
              <a:t>Alison</a:t>
            </a:r>
            <a:r>
              <a:rPr lang="en-US" b="1" u="none" baseline="0" dirty="0" smtClean="0"/>
              <a:t> - </a:t>
            </a:r>
            <a:r>
              <a:rPr lang="en-US" b="1" u="none" dirty="0" smtClean="0"/>
              <a:t>3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A set of tools and templates </a:t>
            </a:r>
            <a:r>
              <a:rPr lang="en-US" sz="1050" dirty="0"/>
              <a:t>used to make a particular process more </a:t>
            </a:r>
            <a:r>
              <a:rPr lang="en-US" sz="1050" dirty="0" smtClean="0"/>
              <a:t>efficient -- </a:t>
            </a:r>
            <a:r>
              <a:rPr lang="en-US" sz="1050" kern="1200" dirty="0" smtClean="0">
                <a:solidFill>
                  <a:schemeClr val="tx1"/>
                </a:solidFill>
                <a:effectLst/>
                <a:latin typeface="+mn-lt"/>
                <a:ea typeface="+mn-ea"/>
                <a:cs typeface="+mn-cs"/>
              </a:rPr>
              <a:t>process mapping allow us to communicate about business rules and requirements (current vs. future state).</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We can reduce waste, not only within a given process, but also in the way we do business overall (administrative, time, resources,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r>
              <a:rPr lang="en-US" sz="1050" dirty="0" smtClean="0"/>
              <a:t>Tools: The most common tool we use is </a:t>
            </a:r>
            <a:r>
              <a:rPr lang="en-US" sz="1050" b="1" dirty="0" smtClean="0"/>
              <a:t>value stream mapping</a:t>
            </a:r>
            <a:r>
              <a:rPr lang="en-US" sz="1050" dirty="0" smtClean="0"/>
              <a:t>. This is mapping out a process that you do – this helps with really seeing what is involved and where, specifically, improvements can be made. It also helps with documenting and standardizing and succession planning. Again,</a:t>
            </a:r>
            <a:r>
              <a:rPr lang="en-US" sz="1050" baseline="0" dirty="0" smtClean="0"/>
              <a:t> process mapping is a tool that everyone can use to communicate needs and intentions more effectively. IT and program staff can work together, along with management and other process stakeholders, to design what the future could look like after removing waste and automating as much as possible. Simply put, Lean provides the structure for a collaborative approach to problem solving that is not typically used today. </a:t>
            </a:r>
            <a:endParaRPr lang="en-US" sz="1050" dirty="0" smtClean="0"/>
          </a:p>
          <a:p>
            <a:endParaRPr lang="en-US" sz="1050" dirty="0" smtClean="0"/>
          </a:p>
          <a:p>
            <a:r>
              <a:rPr lang="en-US" sz="1050" dirty="0" smtClean="0"/>
              <a:t>Templates: The most common template we use is the </a:t>
            </a:r>
            <a:r>
              <a:rPr lang="en-US" sz="1050" b="1" dirty="0" smtClean="0"/>
              <a:t>project implementation plan. </a:t>
            </a:r>
            <a:r>
              <a:rPr lang="en-US" sz="1050" dirty="0" smtClean="0"/>
              <a:t>This enables a team, or an individual, to set goals, identify tasks and keep track. It’s very similar to project management and can be done using Excel, Project or a piece of paper, if that’s what you like to use. </a:t>
            </a:r>
          </a:p>
          <a:p>
            <a:endParaRPr lang="en-US" sz="1050" dirty="0"/>
          </a:p>
          <a:p>
            <a:r>
              <a:rPr lang="en-US" sz="1050" b="1" dirty="0"/>
              <a:t>A term for the improvements </a:t>
            </a:r>
            <a:r>
              <a:rPr lang="en-US" sz="1050" dirty="0"/>
              <a:t>that state employees make every day</a:t>
            </a:r>
          </a:p>
          <a:p>
            <a:endParaRPr lang="en-US" sz="1050" dirty="0"/>
          </a:p>
          <a:p>
            <a:r>
              <a:rPr lang="en-US" sz="1050" b="1" dirty="0"/>
              <a:t>A philosophy</a:t>
            </a:r>
            <a:r>
              <a:rPr lang="en-US" sz="1050" dirty="0"/>
              <a:t>/ way of thinking that promotes creativity, collaboration, and improved customer service with a specific focus on the customer – what do they value?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63DC87-14F3-40A5-B06C-348C53954971}" type="slidenum">
              <a:rPr lang="en-US" smtClean="0"/>
              <a:pPr/>
              <a:t>6</a:t>
            </a:fld>
            <a:endParaRPr lang="en-US"/>
          </a:p>
        </p:txBody>
      </p:sp>
    </p:spTree>
    <p:extLst>
      <p:ext uri="{BB962C8B-B14F-4D97-AF65-F5344CB8AC3E}">
        <p14:creationId xmlns:p14="http://schemas.microsoft.com/office/powerpoint/2010/main" val="16322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1" kern="1200" dirty="0" smtClean="0">
                <a:solidFill>
                  <a:schemeClr val="tx1"/>
                </a:solidFill>
                <a:effectLst/>
                <a:latin typeface="+mn-lt"/>
                <a:ea typeface="+mn-ea"/>
                <a:cs typeface="+mn-cs"/>
              </a:rPr>
              <a:t>5 MINUTES</a:t>
            </a:r>
          </a:p>
          <a:p>
            <a:pPr marL="0" lvl="0" indent="0">
              <a:buFont typeface="+mj-lt"/>
              <a:buNone/>
            </a:pPr>
            <a:endParaRPr lang="en-US" sz="1200" kern="1200" dirty="0" smtClean="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Goals:</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Work together more effectively by “speaking the same language”</a:t>
            </a:r>
          </a:p>
          <a:p>
            <a:pPr marL="228600" lvl="0" indent="-228600">
              <a:buFont typeface="+mj-lt"/>
              <a:buAutoNum type="arabicPeriod"/>
            </a:pPr>
            <a:r>
              <a:rPr lang="en-US" sz="1200" kern="1200" dirty="0" smtClean="0">
                <a:solidFill>
                  <a:schemeClr val="tx1"/>
                </a:solidFill>
                <a:effectLst/>
                <a:latin typeface="+mn-lt"/>
                <a:ea typeface="+mn-ea"/>
                <a:cs typeface="+mn-cs"/>
              </a:rPr>
              <a:t>Use data to make informed decisions – impact is bidirectional</a:t>
            </a:r>
          </a:p>
          <a:p>
            <a:pPr marL="228600" lvl="0" indent="-228600">
              <a:buFont typeface="+mj-lt"/>
              <a:buAutoNum type="arabicPeriod"/>
            </a:pPr>
            <a:r>
              <a:rPr lang="en-US" sz="1200" kern="1200" dirty="0" smtClean="0">
                <a:solidFill>
                  <a:schemeClr val="tx1"/>
                </a:solidFill>
                <a:effectLst/>
                <a:latin typeface="+mn-lt"/>
                <a:ea typeface="+mn-ea"/>
                <a:cs typeface="+mn-cs"/>
              </a:rPr>
              <a:t>Learn more about the datasets/reporting that is available, what we need to collect and what we don’t need</a:t>
            </a:r>
          </a:p>
          <a:p>
            <a:pPr marL="228600" lvl="0" indent="-228600">
              <a:buFont typeface="+mj-lt"/>
              <a:buAutoNum type="arabicPeriod"/>
            </a:pPr>
            <a:r>
              <a:rPr lang="en-US" sz="1200" kern="1200" dirty="0" smtClean="0">
                <a:solidFill>
                  <a:schemeClr val="tx1"/>
                </a:solidFill>
                <a:effectLst/>
                <a:latin typeface="+mn-lt"/>
                <a:ea typeface="+mn-ea"/>
                <a:cs typeface="+mn-cs"/>
              </a:rPr>
              <a:t>Clearly identify what is needed at the program level and what is possible from an IT resource perspective</a:t>
            </a:r>
          </a:p>
          <a:p>
            <a:pPr marL="228600" lvl="0" indent="-228600">
              <a:buFont typeface="+mj-lt"/>
              <a:buAutoNum type="arabicPeriod"/>
            </a:pPr>
            <a:r>
              <a:rPr lang="en-US" sz="1200" kern="1200" dirty="0" smtClean="0">
                <a:solidFill>
                  <a:schemeClr val="tx1"/>
                </a:solidFill>
                <a:effectLst/>
                <a:latin typeface="+mn-lt"/>
                <a:ea typeface="+mn-ea"/>
                <a:cs typeface="+mn-cs"/>
              </a:rPr>
              <a:t>Look at Lean processes within your agency holistically. Try to see the trends and overlaps that occur. Remember that Lean can be helpful at any stage if development.</a:t>
            </a:r>
          </a:p>
          <a:p>
            <a:pPr marL="228600" lvl="0" indent="-228600">
              <a:buFont typeface="+mj-lt"/>
              <a:buAutoNum type="arabicPeriod"/>
            </a:pPr>
            <a:r>
              <a:rPr lang="en-US" sz="1200" kern="1200" dirty="0" smtClean="0">
                <a:solidFill>
                  <a:schemeClr val="tx1"/>
                </a:solidFill>
                <a:effectLst/>
                <a:latin typeface="+mn-lt"/>
                <a:ea typeface="+mn-ea"/>
                <a:cs typeface="+mn-cs"/>
              </a:rPr>
              <a:t>Create buy-in from agency staff regarding changes that are being developed by IT staff. This will make your job easier in the long-run. </a:t>
            </a:r>
          </a:p>
          <a:p>
            <a:pPr marL="228600" lvl="0" indent="-228600">
              <a:buFont typeface="+mj-lt"/>
              <a:buAutoNum type="arabicPeriod"/>
            </a:pPr>
            <a:r>
              <a:rPr lang="en-US" sz="1200" kern="1200" dirty="0" smtClean="0">
                <a:solidFill>
                  <a:schemeClr val="tx1"/>
                </a:solidFill>
                <a:effectLst/>
                <a:latin typeface="+mn-lt"/>
                <a:ea typeface="+mn-ea"/>
                <a:cs typeface="+mn-cs"/>
              </a:rPr>
              <a:t>Gain a better understanding of external stakeholders and other partners – who they are and what they need</a:t>
            </a:r>
          </a:p>
          <a:p>
            <a:endParaRPr lang="en-US" dirty="0"/>
          </a:p>
        </p:txBody>
      </p:sp>
      <p:sp>
        <p:nvSpPr>
          <p:cNvPr id="4" name="Slide Number Placeholder 3"/>
          <p:cNvSpPr>
            <a:spLocks noGrp="1"/>
          </p:cNvSpPr>
          <p:nvPr>
            <p:ph type="sldNum" sz="quarter" idx="10"/>
          </p:nvPr>
        </p:nvSpPr>
        <p:spPr/>
        <p:txBody>
          <a:bodyPr/>
          <a:lstStyle/>
          <a:p>
            <a:fld id="{82A5BD50-C94B-466D-B910-36835B97D1BE}" type="slidenum">
              <a:rPr lang="en-US" smtClean="0"/>
              <a:pPr/>
              <a:t>7</a:t>
            </a:fld>
            <a:endParaRPr lang="en-US"/>
          </a:p>
        </p:txBody>
      </p:sp>
    </p:spTree>
    <p:extLst>
      <p:ext uri="{BB962C8B-B14F-4D97-AF65-F5344CB8AC3E}">
        <p14:creationId xmlns:p14="http://schemas.microsoft.com/office/powerpoint/2010/main" val="244728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100" b="1" dirty="0" smtClean="0"/>
              <a:t>5 </a:t>
            </a:r>
            <a:r>
              <a:rPr lang="en-US" sz="1100" b="1" dirty="0" smtClean="0"/>
              <a:t>MINUTES - John</a:t>
            </a:r>
            <a:endParaRPr lang="en-US" sz="1100" b="1" dirty="0" smtClean="0"/>
          </a:p>
          <a:p>
            <a:pPr marL="628650" lvl="1" indent="-171450">
              <a:buFont typeface="Arial" panose="020B0604020202020204" pitchFamily="34" charset="0"/>
              <a:buChar char="•"/>
            </a:pPr>
            <a:endParaRPr lang="en-US" sz="1100" dirty="0" smtClean="0"/>
          </a:p>
          <a:p>
            <a:pPr marL="628650" lvl="1" indent="-171450">
              <a:buFont typeface="Arial" panose="020B0604020202020204" pitchFamily="34" charset="0"/>
              <a:buChar char="•"/>
            </a:pPr>
            <a:r>
              <a:rPr lang="en-US" sz="1100" dirty="0" smtClean="0"/>
              <a:t>IT Capital Investment Program – Lean is required</a:t>
            </a:r>
            <a:r>
              <a:rPr lang="en-US" sz="1100" baseline="0" dirty="0" smtClean="0"/>
              <a:t> for most projects that request funding. </a:t>
            </a:r>
            <a:endParaRPr lang="en-US" sz="1100" dirty="0" smtClean="0"/>
          </a:p>
          <a:p>
            <a:pPr marL="628650" lvl="1" indent="-171450">
              <a:buFont typeface="Arial" panose="020B0604020202020204" pitchFamily="34" charset="0"/>
              <a:buChar char="•"/>
            </a:pPr>
            <a:r>
              <a:rPr lang="en-US" sz="1100" dirty="0" smtClean="0"/>
              <a:t>OPM – Budget – Staff may have knowledge of requests</a:t>
            </a:r>
            <a:r>
              <a:rPr lang="en-US" sz="1100" baseline="0" dirty="0" smtClean="0"/>
              <a:t> for IT projects that may result in a Lean event. </a:t>
            </a:r>
            <a:endParaRPr lang="en-US" sz="1100" dirty="0" smtClean="0"/>
          </a:p>
          <a:p>
            <a:pPr marL="628650" lvl="1" indent="-171450">
              <a:buFont typeface="Arial" panose="020B0604020202020204" pitchFamily="34" charset="0"/>
              <a:buChar char="•"/>
            </a:pPr>
            <a:r>
              <a:rPr lang="en-US" sz="1100" dirty="0" smtClean="0"/>
              <a:t>Statewide Process Improvement Steering Committee – made up of 15 state agencies spanning all functional areas</a:t>
            </a:r>
            <a:r>
              <a:rPr lang="en-US" sz="1100" baseline="0" dirty="0" smtClean="0"/>
              <a:t> of government. This group may receive information regarding a Lean project that could have IT implications. </a:t>
            </a:r>
          </a:p>
          <a:p>
            <a:pPr marL="628650" lvl="1" indent="-171450">
              <a:buFont typeface="Arial" panose="020B0604020202020204" pitchFamily="34" charset="0"/>
              <a:buChar char="•"/>
            </a:pPr>
            <a:r>
              <a:rPr lang="en-US" sz="1100" baseline="0" dirty="0" smtClean="0"/>
              <a:t>Make sure you are connected with your agency’s Lean Coordinator to get all of the necessary information. We have encouraged them to seek you out as well. </a:t>
            </a:r>
            <a:endParaRPr lang="en-US" sz="1100" dirty="0" smtClean="0"/>
          </a:p>
          <a:p>
            <a:pPr marL="628650" lvl="1" indent="-171450">
              <a:buFont typeface="Arial" panose="020B0604020202020204" pitchFamily="34" charset="0"/>
              <a:buChar char="•"/>
            </a:pPr>
            <a:r>
              <a:rPr lang="en-US" sz="1100" dirty="0" smtClean="0"/>
              <a:t>Solutions and/or large scale changes to how your agency delivers service – try to encourage folks to use Lean tools to map</a:t>
            </a:r>
            <a:r>
              <a:rPr lang="en-US" sz="1100" baseline="0" dirty="0" smtClean="0"/>
              <a:t> out and plan future activity and next steps – use meetings like this to discuss overlapping/widespread solutions that involved processes that need to be </a:t>
            </a:r>
            <a:r>
              <a:rPr lang="en-US" sz="1100" baseline="0" dirty="0" err="1" smtClean="0"/>
              <a:t>Lean’d</a:t>
            </a:r>
            <a:r>
              <a:rPr lang="en-US" sz="1100" baseline="0" dirty="0" smtClean="0"/>
              <a:t>. </a:t>
            </a:r>
            <a:endParaRPr lang="en-US" sz="1100" dirty="0" smtClean="0"/>
          </a:p>
          <a:p>
            <a:pPr marL="628650" lvl="1" indent="-171450">
              <a:buFont typeface="Arial" panose="020B0604020202020204" pitchFamily="34" charset="0"/>
              <a:buChar char="•"/>
            </a:pPr>
            <a:r>
              <a:rPr lang="en-US" sz="1100" dirty="0" smtClean="0"/>
              <a:t>Smaller requests for databases/work-</a:t>
            </a:r>
            <a:r>
              <a:rPr lang="en-US" sz="1100" dirty="0" err="1" smtClean="0"/>
              <a:t>arounds</a:t>
            </a:r>
            <a:r>
              <a:rPr lang="en-US" sz="1100" dirty="0" smtClean="0"/>
              <a:t> – can we be doing this differently, overall? – Consider how best to achieve the result that the customer seeks using the least amount of resources (time, people, $) possible</a:t>
            </a:r>
          </a:p>
          <a:p>
            <a:pPr lvl="1"/>
            <a:endParaRPr lang="en-US" sz="1100" b="1" u="sng" dirty="0" smtClean="0"/>
          </a:p>
        </p:txBody>
      </p:sp>
      <p:sp>
        <p:nvSpPr>
          <p:cNvPr id="4" name="Slide Number Placeholder 3"/>
          <p:cNvSpPr>
            <a:spLocks noGrp="1"/>
          </p:cNvSpPr>
          <p:nvPr>
            <p:ph type="sldNum" sz="quarter" idx="10"/>
          </p:nvPr>
        </p:nvSpPr>
        <p:spPr/>
        <p:txBody>
          <a:bodyPr/>
          <a:lstStyle/>
          <a:p>
            <a:fld id="{82A5BD50-C94B-466D-B910-36835B97D1BE}" type="slidenum">
              <a:rPr lang="en-US" smtClean="0"/>
              <a:pPr/>
              <a:t>8</a:t>
            </a:fld>
            <a:endParaRPr lang="en-US"/>
          </a:p>
        </p:txBody>
      </p:sp>
    </p:spTree>
    <p:extLst>
      <p:ext uri="{BB962C8B-B14F-4D97-AF65-F5344CB8AC3E}">
        <p14:creationId xmlns:p14="http://schemas.microsoft.com/office/powerpoint/2010/main" val="151703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MINUTES - Len</a:t>
            </a:r>
            <a:endParaRPr lang="en-US"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Include agency’s Lean Coordinator, Budget/Fiscal, HR and program staff as necessary</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Communicate your concerns about a potential solution as early as you can</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Encourage agency staff to “Lean” the process when they approach you with a request</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Coordinate IT efforts within your agency as much as possible</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Experimentation, within reason, is ok. We may not get everything 100% right on the first try and we have to be ready for that. But, Lean can get us closer.  </a:t>
            </a:r>
          </a:p>
          <a:p>
            <a:endParaRPr lang="en-US" dirty="0"/>
          </a:p>
        </p:txBody>
      </p:sp>
      <p:sp>
        <p:nvSpPr>
          <p:cNvPr id="4" name="Slide Number Placeholder 3"/>
          <p:cNvSpPr>
            <a:spLocks noGrp="1"/>
          </p:cNvSpPr>
          <p:nvPr>
            <p:ph type="sldNum" sz="quarter" idx="10"/>
          </p:nvPr>
        </p:nvSpPr>
        <p:spPr/>
        <p:txBody>
          <a:bodyPr/>
          <a:lstStyle/>
          <a:p>
            <a:fld id="{82A5BD50-C94B-466D-B910-36835B97D1BE}" type="slidenum">
              <a:rPr lang="en-US" smtClean="0"/>
              <a:pPr/>
              <a:t>9</a:t>
            </a:fld>
            <a:endParaRPr lang="en-US"/>
          </a:p>
        </p:txBody>
      </p:sp>
    </p:spTree>
    <p:extLst>
      <p:ext uri="{BB962C8B-B14F-4D97-AF65-F5344CB8AC3E}">
        <p14:creationId xmlns:p14="http://schemas.microsoft.com/office/powerpoint/2010/main" val="177176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13D6216-3681-4764-8C07-A7E36D482E2A}" type="datetimeFigureOut">
              <a:rPr lang="en-US" smtClean="0"/>
              <a:pPr/>
              <a:t>1/2/2015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597CD3-AB9F-42FB-A10E-20319617C381}"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19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D6216-3681-4764-8C07-A7E36D482E2A}"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151779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D6216-3681-4764-8C07-A7E36D482E2A}"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204322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D6216-3681-4764-8C07-A7E36D482E2A}"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150285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D6216-3681-4764-8C07-A7E36D482E2A}"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97CD3-AB9F-42FB-A10E-20319617C381}"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2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3D6216-3681-4764-8C07-A7E36D482E2A}"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329618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3D6216-3681-4764-8C07-A7E36D482E2A}" type="datetimeFigureOut">
              <a:rPr lang="en-US" smtClean="0"/>
              <a:pPr/>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137815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3D6216-3681-4764-8C07-A7E36D482E2A}" type="datetimeFigureOut">
              <a:rPr lang="en-US" smtClean="0"/>
              <a:pPr/>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356968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D6216-3681-4764-8C07-A7E36D482E2A}" type="datetimeFigureOut">
              <a:rPr lang="en-US" smtClean="0"/>
              <a:pPr/>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95533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6216-3681-4764-8C07-A7E36D482E2A}"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44978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6216-3681-4764-8C07-A7E36D482E2A}"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97CD3-AB9F-42FB-A10E-20319617C381}" type="slidenum">
              <a:rPr lang="en-US" smtClean="0"/>
              <a:pPr/>
              <a:t>‹#›</a:t>
            </a:fld>
            <a:endParaRPr lang="en-US"/>
          </a:p>
        </p:txBody>
      </p:sp>
    </p:spTree>
    <p:extLst>
      <p:ext uri="{BB962C8B-B14F-4D97-AF65-F5344CB8AC3E}">
        <p14:creationId xmlns:p14="http://schemas.microsoft.com/office/powerpoint/2010/main" val="64764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13D6216-3681-4764-8C07-A7E36D482E2A}" type="datetimeFigureOut">
              <a:rPr lang="en-US" smtClean="0"/>
              <a:pPr/>
              <a:t>1/2/2015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4597CD3-AB9F-42FB-A10E-20319617C381}" type="slidenum">
              <a:rPr lang="en-US" smtClean="0"/>
              <a:pPr/>
              <a:t>‹#›</a:t>
            </a:fld>
            <a:endParaRPr lang="en-US"/>
          </a:p>
        </p:txBody>
      </p:sp>
    </p:spTree>
    <p:extLst>
      <p:ext uri="{BB962C8B-B14F-4D97-AF65-F5344CB8AC3E}">
        <p14:creationId xmlns:p14="http://schemas.microsoft.com/office/powerpoint/2010/main" val="6081135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t.gov/Lean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25" y="1937084"/>
            <a:ext cx="11693236" cy="1805332"/>
          </a:xfrm>
        </p:spPr>
        <p:txBody>
          <a:bodyPr>
            <a:normAutofit fontScale="90000"/>
          </a:bodyPr>
          <a:lstStyle/>
          <a:p>
            <a:r>
              <a:rPr lang="en-US" sz="4900" b="1" dirty="0" smtClean="0">
                <a:latin typeface="Berlin Sans FB Demi" panose="020E0802020502020306" pitchFamily="34" charset="0"/>
              </a:rPr>
              <a:t>Lean and information technology </a:t>
            </a:r>
            <a:r>
              <a:rPr lang="en-US" sz="4800" dirty="0" smtClean="0">
                <a:latin typeface="+mn-lt"/>
              </a:rPr>
              <a:t/>
            </a:r>
            <a:br>
              <a:rPr lang="en-US" sz="4800" dirty="0" smtClean="0">
                <a:latin typeface="+mn-lt"/>
              </a:rPr>
            </a:br>
            <a:r>
              <a:rPr lang="en-US" sz="4000" dirty="0" smtClean="0">
                <a:latin typeface="+mn-lt"/>
              </a:rPr>
              <a:t/>
            </a:r>
            <a:br>
              <a:rPr lang="en-US" sz="4000" dirty="0" smtClean="0">
                <a:latin typeface="+mn-lt"/>
              </a:rPr>
            </a:br>
            <a:r>
              <a:rPr lang="en-US" sz="4000" dirty="0" smtClean="0">
                <a:latin typeface="+mn-lt"/>
              </a:rPr>
              <a:t> in </a:t>
            </a:r>
            <a:r>
              <a:rPr lang="en-US" sz="4000" b="1" dirty="0" smtClean="0">
                <a:latin typeface="+mn-lt"/>
              </a:rPr>
              <a:t>Connecticut State Government</a:t>
            </a:r>
            <a:endParaRPr lang="en-US" sz="4000" b="1" dirty="0">
              <a:latin typeface="+mn-lt"/>
            </a:endParaRPr>
          </a:p>
        </p:txBody>
      </p:sp>
      <p:sp>
        <p:nvSpPr>
          <p:cNvPr id="4" name="Subtitle 2"/>
          <p:cNvSpPr txBox="1">
            <a:spLocks/>
          </p:cNvSpPr>
          <p:nvPr/>
        </p:nvSpPr>
        <p:spPr>
          <a:xfrm>
            <a:off x="4221826" y="6020937"/>
            <a:ext cx="3130726" cy="647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smtClean="0"/>
              <a:t>November 2014</a:t>
            </a:r>
            <a:endParaRPr lang="en-US" sz="2800" b="1" dirty="0"/>
          </a:p>
        </p:txBody>
      </p:sp>
      <p:sp>
        <p:nvSpPr>
          <p:cNvPr id="6" name="Rectangle 5"/>
          <p:cNvSpPr/>
          <p:nvPr/>
        </p:nvSpPr>
        <p:spPr>
          <a:xfrm>
            <a:off x="433137" y="1804467"/>
            <a:ext cx="10708105" cy="1326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980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How else might Lean be helpful to you?</a:t>
            </a:r>
            <a:endParaRPr lang="en-US" b="1" dirty="0">
              <a:solidFill>
                <a:srgbClr val="0070C0"/>
              </a:solidFill>
            </a:endParaRPr>
          </a:p>
        </p:txBody>
      </p:sp>
      <p:sp>
        <p:nvSpPr>
          <p:cNvPr id="3" name="Content Placeholder 2"/>
          <p:cNvSpPr>
            <a:spLocks noGrp="1"/>
          </p:cNvSpPr>
          <p:nvPr>
            <p:ph idx="1"/>
          </p:nvPr>
        </p:nvSpPr>
        <p:spPr>
          <a:xfrm>
            <a:off x="1143000" y="2160639"/>
            <a:ext cx="9872871" cy="4038600"/>
          </a:xfrm>
        </p:spPr>
        <p:txBody>
          <a:bodyPr>
            <a:normAutofit/>
          </a:bodyPr>
          <a:lstStyle/>
          <a:p>
            <a:pPr marL="45720" indent="0">
              <a:buNone/>
            </a:pPr>
            <a:endParaRPr lang="en-US" sz="2400" b="1" dirty="0" smtClean="0">
              <a:solidFill>
                <a:srgbClr val="0070C0"/>
              </a:solidFill>
            </a:endParaRPr>
          </a:p>
          <a:p>
            <a:pPr lvl="1"/>
            <a:r>
              <a:rPr lang="en-US" sz="2400" b="1" dirty="0" smtClean="0">
                <a:solidFill>
                  <a:srgbClr val="0070C0"/>
                </a:solidFill>
              </a:rPr>
              <a:t>Eliminate waste to increase capacity for innovation</a:t>
            </a:r>
          </a:p>
          <a:p>
            <a:pPr lvl="1"/>
            <a:endParaRPr lang="en-US" sz="2400" b="1" dirty="0" smtClean="0">
              <a:solidFill>
                <a:srgbClr val="0070C0"/>
              </a:solidFill>
            </a:endParaRPr>
          </a:p>
          <a:p>
            <a:pPr lvl="1"/>
            <a:r>
              <a:rPr lang="en-US" sz="2400" b="1" dirty="0" smtClean="0">
                <a:solidFill>
                  <a:srgbClr val="0070C0"/>
                </a:solidFill>
              </a:rPr>
              <a:t>Deliver more value to the end user</a:t>
            </a:r>
          </a:p>
          <a:p>
            <a:pPr lvl="1"/>
            <a:endParaRPr lang="en-US" sz="2400" b="1" dirty="0" smtClean="0">
              <a:solidFill>
                <a:srgbClr val="0070C0"/>
              </a:solidFill>
            </a:endParaRPr>
          </a:p>
          <a:p>
            <a:pPr lvl="1"/>
            <a:r>
              <a:rPr lang="en-US" sz="2400" b="1" dirty="0" smtClean="0">
                <a:solidFill>
                  <a:srgbClr val="0070C0"/>
                </a:solidFill>
              </a:rPr>
              <a:t>Project management and tracking performance</a:t>
            </a:r>
          </a:p>
          <a:p>
            <a:pPr lvl="1"/>
            <a:endParaRPr lang="en-US" sz="2400" b="1" dirty="0" smtClean="0">
              <a:solidFill>
                <a:srgbClr val="0070C0"/>
              </a:solidFill>
            </a:endParaRPr>
          </a:p>
          <a:p>
            <a:pPr lvl="1"/>
            <a:r>
              <a:rPr lang="en-US" sz="2400" b="1" dirty="0" smtClean="0">
                <a:solidFill>
                  <a:srgbClr val="0070C0"/>
                </a:solidFill>
              </a:rPr>
              <a:t>Improve communication with technical and non-technical colleagues</a:t>
            </a:r>
          </a:p>
          <a:p>
            <a:pPr lvl="1"/>
            <a:endParaRPr lang="en-US" sz="2400" b="1" dirty="0" smtClean="0">
              <a:solidFill>
                <a:srgbClr val="0070C0"/>
              </a:solidFill>
            </a:endParaRPr>
          </a:p>
          <a:p>
            <a:endParaRPr lang="en-US" sz="2400" b="1" dirty="0">
              <a:solidFill>
                <a:srgbClr val="0070C0"/>
              </a:solidFill>
            </a:endParaRPr>
          </a:p>
        </p:txBody>
      </p:sp>
    </p:spTree>
    <p:extLst>
      <p:ext uri="{BB962C8B-B14F-4D97-AF65-F5344CB8AC3E}">
        <p14:creationId xmlns:p14="http://schemas.microsoft.com/office/powerpoint/2010/main" val="60171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1031" y="636902"/>
            <a:ext cx="8179638" cy="5425827"/>
          </a:xfrm>
        </p:spPr>
      </p:pic>
    </p:spTree>
    <p:extLst>
      <p:ext uri="{BB962C8B-B14F-4D97-AF65-F5344CB8AC3E}">
        <p14:creationId xmlns:p14="http://schemas.microsoft.com/office/powerpoint/2010/main" val="183947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5449" y="2093494"/>
            <a:ext cx="10957214" cy="4006515"/>
          </a:xfrm>
          <a:solidFill>
            <a:schemeClr val="bg1"/>
          </a:solidFill>
          <a:effectLst>
            <a:outerShdw blurRad="444500" dist="203200" dir="8100000" algn="tr" rotWithShape="0">
              <a:prstClr val="black">
                <a:alpha val="40000"/>
              </a:prstClr>
            </a:outerShdw>
          </a:effectLst>
        </p:spPr>
        <p:txBody>
          <a:bodyPr>
            <a:normAutofit/>
          </a:bodyPr>
          <a:lstStyle/>
          <a:p>
            <a:pPr algn="ctr"/>
            <a:r>
              <a:rPr lang="en-US" sz="4000" b="1" dirty="0" smtClean="0">
                <a:solidFill>
                  <a:srgbClr val="0070C0"/>
                </a:solidFill>
                <a:latin typeface="+mn-lt"/>
              </a:rPr>
              <a:t>For more information on </a:t>
            </a:r>
            <a:br>
              <a:rPr lang="en-US" sz="4000" b="1" dirty="0" smtClean="0">
                <a:solidFill>
                  <a:srgbClr val="0070C0"/>
                </a:solidFill>
                <a:latin typeface="+mn-lt"/>
              </a:rPr>
            </a:br>
            <a:r>
              <a:rPr lang="en-US" b="1" dirty="0" smtClean="0">
                <a:solidFill>
                  <a:srgbClr val="0070C0"/>
                </a:solidFill>
                <a:latin typeface="+mn-lt"/>
              </a:rPr>
              <a:t>Continuous Improvement in </a:t>
            </a:r>
            <a:br>
              <a:rPr lang="en-US" b="1" dirty="0" smtClean="0">
                <a:solidFill>
                  <a:srgbClr val="0070C0"/>
                </a:solidFill>
                <a:latin typeface="+mn-lt"/>
              </a:rPr>
            </a:br>
            <a:r>
              <a:rPr lang="en-US" b="1" dirty="0" smtClean="0">
                <a:solidFill>
                  <a:srgbClr val="0070C0"/>
                </a:solidFill>
                <a:latin typeface="+mn-lt"/>
              </a:rPr>
              <a:t>Connecticut State Government </a:t>
            </a:r>
            <a:r>
              <a:rPr lang="en-US" sz="4000" b="1" dirty="0" smtClean="0">
                <a:solidFill>
                  <a:srgbClr val="0070C0"/>
                </a:solidFill>
                <a:latin typeface="+mn-lt"/>
              </a:rPr>
              <a:t/>
            </a:r>
            <a:br>
              <a:rPr lang="en-US" sz="4000" b="1" dirty="0" smtClean="0">
                <a:solidFill>
                  <a:srgbClr val="0070C0"/>
                </a:solidFill>
                <a:latin typeface="+mn-lt"/>
              </a:rPr>
            </a:br>
            <a:r>
              <a:rPr lang="en-US" sz="4000" b="1" dirty="0" smtClean="0">
                <a:solidFill>
                  <a:srgbClr val="0070C0"/>
                </a:solidFill>
                <a:latin typeface="+mn-lt"/>
              </a:rPr>
              <a:t>please visit:</a:t>
            </a:r>
            <a:br>
              <a:rPr lang="en-US" sz="4000" b="1" dirty="0" smtClean="0">
                <a:solidFill>
                  <a:srgbClr val="0070C0"/>
                </a:solidFill>
                <a:latin typeface="+mn-lt"/>
              </a:rPr>
            </a:br>
            <a:r>
              <a:rPr lang="en-US" sz="1200" b="1" dirty="0" smtClean="0">
                <a:solidFill>
                  <a:srgbClr val="0070C0"/>
                </a:solidFill>
                <a:latin typeface="+mn-lt"/>
              </a:rPr>
              <a:t/>
            </a:r>
            <a:br>
              <a:rPr lang="en-US" sz="1200" b="1" dirty="0" smtClean="0">
                <a:solidFill>
                  <a:srgbClr val="0070C0"/>
                </a:solidFill>
                <a:latin typeface="+mn-lt"/>
              </a:rPr>
            </a:br>
            <a:r>
              <a:rPr lang="en-US" sz="800" dirty="0"/>
              <a:t/>
            </a:r>
            <a:br>
              <a:rPr lang="en-US" sz="800" dirty="0"/>
            </a:br>
            <a:r>
              <a:rPr lang="en-US" sz="6000" b="1" dirty="0" smtClean="0">
                <a:solidFill>
                  <a:srgbClr val="0070C0"/>
                </a:solidFill>
                <a:latin typeface="+mn-lt"/>
                <a:hlinkClick r:id="rId3"/>
              </a:rPr>
              <a:t>www.ct.gov/LeanCT</a:t>
            </a:r>
            <a:endParaRPr lang="en-US" sz="6000" b="1" dirty="0">
              <a:solidFill>
                <a:srgbClr val="0070C0"/>
              </a:solidFill>
              <a:latin typeface="+mn-lt"/>
            </a:endParaRPr>
          </a:p>
        </p:txBody>
      </p:sp>
      <p:sp>
        <p:nvSpPr>
          <p:cNvPr id="4" name="Content Placeholder 2"/>
          <p:cNvSpPr txBox="1">
            <a:spLocks/>
          </p:cNvSpPr>
          <p:nvPr/>
        </p:nvSpPr>
        <p:spPr>
          <a:xfrm>
            <a:off x="2884670" y="3839496"/>
            <a:ext cx="6798736" cy="1533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u="sng" dirty="0" smtClean="0"/>
          </a:p>
          <a:p>
            <a:pPr marL="0" indent="0" algn="ctr">
              <a:buFont typeface="Arial" panose="020B0604020202020204" pitchFamily="34" charset="0"/>
              <a:buNone/>
            </a:pPr>
            <a:endParaRPr lang="en-US" sz="2000" b="1" dirty="0" smtClean="0"/>
          </a:p>
          <a:p>
            <a:pPr marL="0" indent="0" algn="ctr">
              <a:buNone/>
            </a:pPr>
            <a:endParaRPr lang="en-US" sz="1000" dirty="0" smtClean="0"/>
          </a:p>
        </p:txBody>
      </p:sp>
      <p:pic>
        <p:nvPicPr>
          <p:cNvPr id="7" name="Picture 6"/>
          <p:cNvPicPr>
            <a:picLocks noChangeAspect="1"/>
          </p:cNvPicPr>
          <p:nvPr/>
        </p:nvPicPr>
        <p:blipFill rotWithShape="1">
          <a:blip r:embed="rId4"/>
          <a:srcRect b="15759"/>
          <a:stretch/>
        </p:blipFill>
        <p:spPr>
          <a:xfrm>
            <a:off x="1074365" y="221556"/>
            <a:ext cx="2431052" cy="2218325"/>
          </a:xfrm>
          <a:prstGeom prst="rect">
            <a:avLst/>
          </a:prstGeom>
          <a:ln>
            <a:noFill/>
          </a:ln>
          <a:effectLst>
            <a:outerShdw blurRad="342900" dist="304800" dir="8100000" algn="tr" rotWithShape="0">
              <a:prstClr val="black">
                <a:alpha val="40000"/>
              </a:prstClr>
            </a:outerShdw>
          </a:effectLst>
        </p:spPr>
      </p:pic>
      <p:sp>
        <p:nvSpPr>
          <p:cNvPr id="6" name="Title 1"/>
          <p:cNvSpPr txBox="1">
            <a:spLocks/>
          </p:cNvSpPr>
          <p:nvPr/>
        </p:nvSpPr>
        <p:spPr>
          <a:xfrm>
            <a:off x="3213360" y="428732"/>
            <a:ext cx="8352286" cy="1582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b="1" smtClean="0"/>
              <a:t>Thank You!</a:t>
            </a:r>
            <a:endParaRPr lang="en-US" sz="5400" b="1" dirty="0"/>
          </a:p>
        </p:txBody>
      </p:sp>
    </p:spTree>
    <p:extLst>
      <p:ext uri="{BB962C8B-B14F-4D97-AF65-F5344CB8AC3E}">
        <p14:creationId xmlns:p14="http://schemas.microsoft.com/office/powerpoint/2010/main" val="332526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8869">
            <a:off x="905515" y="1388658"/>
            <a:ext cx="3603362" cy="3603362"/>
          </a:xfrm>
          <a:prstGeom prst="rect">
            <a:avLst/>
          </a:prstGeom>
        </p:spPr>
      </p:pic>
      <p:sp>
        <p:nvSpPr>
          <p:cNvPr id="11" name="TextBox 10"/>
          <p:cNvSpPr txBox="1"/>
          <p:nvPr/>
        </p:nvSpPr>
        <p:spPr>
          <a:xfrm>
            <a:off x="4895578" y="709621"/>
            <a:ext cx="6300288" cy="3046988"/>
          </a:xfrm>
          <a:prstGeom prst="rect">
            <a:avLst/>
          </a:prstGeom>
          <a:noFill/>
        </p:spPr>
        <p:txBody>
          <a:bodyPr wrap="square" rtlCol="0">
            <a:spAutoFit/>
          </a:bodyPr>
          <a:lstStyle/>
          <a:p>
            <a:pPr algn="ctr"/>
            <a:r>
              <a:rPr lang="en-US" sz="3200" b="1" u="sng" dirty="0" smtClean="0">
                <a:solidFill>
                  <a:srgbClr val="0070C0"/>
                </a:solidFill>
              </a:rPr>
              <a:t>Vision</a:t>
            </a:r>
          </a:p>
          <a:p>
            <a:pPr algn="ctr"/>
            <a:r>
              <a:rPr lang="en-US" sz="3200" b="1" dirty="0" smtClean="0">
                <a:solidFill>
                  <a:srgbClr val="0070C0"/>
                </a:solidFill>
              </a:rPr>
              <a:t>Serving </a:t>
            </a:r>
            <a:r>
              <a:rPr lang="en-US" sz="3200" b="1" dirty="0">
                <a:solidFill>
                  <a:srgbClr val="0070C0"/>
                </a:solidFill>
              </a:rPr>
              <a:t>the individuals, families, businesses and communities of Connecticut in the most efficient and responsive way.</a:t>
            </a:r>
          </a:p>
          <a:p>
            <a:endParaRPr lang="en-US" sz="3200" b="1" dirty="0">
              <a:solidFill>
                <a:srgbClr val="0070C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478" y="3756609"/>
            <a:ext cx="4208487" cy="2807044"/>
          </a:xfrm>
          <a:prstGeom prst="rect">
            <a:avLst/>
          </a:prstGeom>
        </p:spPr>
      </p:pic>
    </p:spTree>
    <p:extLst>
      <p:ext uri="{BB962C8B-B14F-4D97-AF65-F5344CB8AC3E}">
        <p14:creationId xmlns:p14="http://schemas.microsoft.com/office/powerpoint/2010/main" val="2534686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09768" y="299278"/>
            <a:ext cx="7782232" cy="6986528"/>
          </a:xfrm>
          <a:prstGeom prst="rect">
            <a:avLst/>
          </a:prstGeom>
          <a:noFill/>
        </p:spPr>
        <p:txBody>
          <a:bodyPr wrap="square" rtlCol="0">
            <a:spAutoFit/>
          </a:bodyPr>
          <a:lstStyle/>
          <a:p>
            <a:pPr algn="ctr"/>
            <a:endParaRPr lang="en-US" sz="3200" b="1" dirty="0" smtClean="0">
              <a:solidFill>
                <a:srgbClr val="0070C0"/>
              </a:solidFill>
            </a:endParaRPr>
          </a:p>
          <a:p>
            <a:pPr marL="514350" indent="-514350">
              <a:buFont typeface="+mj-lt"/>
              <a:buAutoNum type="arabicPeriod"/>
            </a:pPr>
            <a:r>
              <a:rPr lang="en-US" sz="3200" b="1" dirty="0" smtClean="0">
                <a:solidFill>
                  <a:srgbClr val="0070C0"/>
                </a:solidFill>
              </a:rPr>
              <a:t>We need to have this conversation</a:t>
            </a:r>
          </a:p>
          <a:p>
            <a:pPr marL="514350" indent="-514350">
              <a:buFont typeface="+mj-lt"/>
              <a:buAutoNum type="arabicPeriod"/>
            </a:pPr>
            <a:endParaRPr lang="en-US" sz="3200" b="1" dirty="0">
              <a:solidFill>
                <a:srgbClr val="0070C0"/>
              </a:solidFill>
            </a:endParaRPr>
          </a:p>
          <a:p>
            <a:pPr marL="514350" indent="-514350">
              <a:buFont typeface="+mj-lt"/>
              <a:buAutoNum type="arabicPeriod"/>
            </a:pPr>
            <a:r>
              <a:rPr lang="en-US" sz="3200" b="1" dirty="0" smtClean="0">
                <a:solidFill>
                  <a:srgbClr val="0070C0"/>
                </a:solidFill>
              </a:rPr>
              <a:t>IT plays a significant role in the efficiency and effectiveness of state government</a:t>
            </a:r>
          </a:p>
          <a:p>
            <a:pPr marL="514350" indent="-514350">
              <a:buFont typeface="+mj-lt"/>
              <a:buAutoNum type="arabicPeriod"/>
            </a:pPr>
            <a:endParaRPr lang="en-US" sz="3200" b="1" dirty="0">
              <a:solidFill>
                <a:srgbClr val="0070C0"/>
              </a:solidFill>
            </a:endParaRPr>
          </a:p>
          <a:p>
            <a:pPr marL="514350" indent="-514350">
              <a:buFont typeface="+mj-lt"/>
              <a:buAutoNum type="arabicPeriod"/>
            </a:pPr>
            <a:r>
              <a:rPr lang="en-US" sz="3200" b="1" dirty="0" smtClean="0">
                <a:solidFill>
                  <a:srgbClr val="0070C0"/>
                </a:solidFill>
              </a:rPr>
              <a:t>Coordination must be clear and intentional</a:t>
            </a:r>
          </a:p>
          <a:p>
            <a:pPr marL="514350" indent="-514350">
              <a:buFont typeface="+mj-lt"/>
              <a:buAutoNum type="arabicPeriod"/>
            </a:pPr>
            <a:endParaRPr lang="en-US" sz="3200" b="1" dirty="0">
              <a:solidFill>
                <a:srgbClr val="0070C0"/>
              </a:solidFill>
            </a:endParaRPr>
          </a:p>
          <a:p>
            <a:pPr marL="514350" indent="-514350">
              <a:buFont typeface="+mj-lt"/>
              <a:buAutoNum type="arabicPeriod"/>
            </a:pPr>
            <a:r>
              <a:rPr lang="en-US" sz="3200" b="1" dirty="0" smtClean="0">
                <a:solidFill>
                  <a:srgbClr val="0070C0"/>
                </a:solidFill>
              </a:rPr>
              <a:t>Provides the opportunity to speak the same language</a:t>
            </a:r>
          </a:p>
          <a:p>
            <a:pPr marL="514350" indent="-514350">
              <a:buFont typeface="+mj-lt"/>
              <a:buAutoNum type="arabicPeriod"/>
            </a:pPr>
            <a:endParaRPr lang="en-US" sz="3200" b="1" dirty="0">
              <a:solidFill>
                <a:srgbClr val="0070C0"/>
              </a:solidFill>
            </a:endParaRPr>
          </a:p>
          <a:p>
            <a:endParaRPr lang="en-US" sz="3200" b="1" dirty="0">
              <a:solidFill>
                <a:srgbClr val="0070C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8869">
            <a:off x="787845" y="1404183"/>
            <a:ext cx="3603362" cy="3603362"/>
          </a:xfrm>
          <a:prstGeom prst="rect">
            <a:avLst/>
          </a:prstGeom>
        </p:spPr>
      </p:pic>
    </p:spTree>
    <p:extLst>
      <p:ext uri="{BB962C8B-B14F-4D97-AF65-F5344CB8AC3E}">
        <p14:creationId xmlns:p14="http://schemas.microsoft.com/office/powerpoint/2010/main" val="193248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2716"/>
            <a:ext cx="12192000" cy="1102728"/>
          </a:xfrm>
        </p:spPr>
        <p:txBody>
          <a:bodyPr>
            <a:normAutofit/>
          </a:bodyPr>
          <a:lstStyle/>
          <a:p>
            <a:pPr algn="ctr"/>
            <a:r>
              <a:rPr lang="en-US" b="1" dirty="0" smtClean="0">
                <a:solidFill>
                  <a:srgbClr val="0070C0"/>
                </a:solidFill>
                <a:latin typeface="+mn-lt"/>
              </a:rPr>
              <a:t>Statewide Continuous Improvement Timeline</a:t>
            </a:r>
            <a:endParaRPr lang="en-US" b="1" dirty="0"/>
          </a:p>
        </p:txBody>
      </p:sp>
      <p:graphicFrame>
        <p:nvGraphicFramePr>
          <p:cNvPr id="21" name="Content Placeholder 20"/>
          <p:cNvGraphicFramePr>
            <a:graphicFrameLocks noGrp="1"/>
          </p:cNvGraphicFramePr>
          <p:nvPr>
            <p:ph idx="1"/>
            <p:extLst/>
          </p:nvPr>
        </p:nvGraphicFramePr>
        <p:xfrm>
          <a:off x="144378" y="1444080"/>
          <a:ext cx="11823033" cy="498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3039193" y="2986830"/>
            <a:ext cx="7944417" cy="456810"/>
            <a:chOff x="2545240" y="2102758"/>
            <a:chExt cx="7944417" cy="456810"/>
          </a:xfrm>
        </p:grpSpPr>
        <p:sp>
          <p:nvSpPr>
            <p:cNvPr id="22" name="TextBox 21"/>
            <p:cNvSpPr txBox="1"/>
            <p:nvPr/>
          </p:nvSpPr>
          <p:spPr>
            <a:xfrm>
              <a:off x="6859276" y="2123414"/>
              <a:ext cx="1274163" cy="415498"/>
            </a:xfrm>
            <a:prstGeom prst="rect">
              <a:avLst/>
            </a:prstGeom>
            <a:noFill/>
          </p:spPr>
          <p:txBody>
            <a:bodyPr wrap="square" rtlCol="0">
              <a:spAutoFit/>
            </a:bodyPr>
            <a:lstStyle/>
            <a:p>
              <a:pPr lvl="0" algn="ctr"/>
              <a:r>
                <a:rPr lang="en-US" sz="2100" b="1" dirty="0" smtClean="0"/>
                <a:t>2013</a:t>
              </a:r>
              <a:endParaRPr lang="en-US" sz="2100" b="1" dirty="0"/>
            </a:p>
          </p:txBody>
        </p:sp>
        <p:sp>
          <p:nvSpPr>
            <p:cNvPr id="23" name="TextBox 22"/>
            <p:cNvSpPr txBox="1"/>
            <p:nvPr/>
          </p:nvSpPr>
          <p:spPr>
            <a:xfrm>
              <a:off x="4678393" y="2123414"/>
              <a:ext cx="1274163" cy="415498"/>
            </a:xfrm>
            <a:prstGeom prst="rect">
              <a:avLst/>
            </a:prstGeom>
            <a:noFill/>
          </p:spPr>
          <p:txBody>
            <a:bodyPr wrap="square" rtlCol="0">
              <a:spAutoFit/>
            </a:bodyPr>
            <a:lstStyle/>
            <a:p>
              <a:pPr lvl="0" algn="ctr"/>
              <a:r>
                <a:rPr lang="en-US" sz="2100" b="1" dirty="0" smtClean="0"/>
                <a:t>2012</a:t>
              </a:r>
              <a:endParaRPr lang="en-US" sz="2100" b="1" dirty="0"/>
            </a:p>
          </p:txBody>
        </p:sp>
        <p:sp>
          <p:nvSpPr>
            <p:cNvPr id="24" name="TextBox 23"/>
            <p:cNvSpPr txBox="1"/>
            <p:nvPr/>
          </p:nvSpPr>
          <p:spPr>
            <a:xfrm>
              <a:off x="2545240" y="2144070"/>
              <a:ext cx="1274163" cy="415498"/>
            </a:xfrm>
            <a:prstGeom prst="rect">
              <a:avLst/>
            </a:prstGeom>
            <a:noFill/>
          </p:spPr>
          <p:txBody>
            <a:bodyPr wrap="square" rtlCol="0">
              <a:spAutoFit/>
            </a:bodyPr>
            <a:lstStyle/>
            <a:p>
              <a:pPr lvl="0" algn="ctr"/>
              <a:r>
                <a:rPr lang="en-US" sz="2100" b="1" dirty="0" smtClean="0"/>
                <a:t>2011</a:t>
              </a:r>
              <a:endParaRPr lang="en-US" sz="2100" b="1" dirty="0"/>
            </a:p>
          </p:txBody>
        </p:sp>
        <p:sp>
          <p:nvSpPr>
            <p:cNvPr id="25" name="TextBox 24"/>
            <p:cNvSpPr txBox="1"/>
            <p:nvPr/>
          </p:nvSpPr>
          <p:spPr>
            <a:xfrm>
              <a:off x="9215494" y="2102758"/>
              <a:ext cx="1274163" cy="415498"/>
            </a:xfrm>
            <a:prstGeom prst="rect">
              <a:avLst/>
            </a:prstGeom>
            <a:noFill/>
          </p:spPr>
          <p:txBody>
            <a:bodyPr wrap="square" rtlCol="0">
              <a:spAutoFit/>
            </a:bodyPr>
            <a:lstStyle/>
            <a:p>
              <a:pPr lvl="0" algn="ctr"/>
              <a:r>
                <a:rPr lang="en-US" sz="2100" b="1" dirty="0" smtClean="0"/>
                <a:t>2014 +</a:t>
              </a:r>
              <a:endParaRPr lang="en-US" sz="2100" b="1" dirty="0"/>
            </a:p>
          </p:txBody>
        </p:sp>
      </p:grpSp>
      <p:sp>
        <p:nvSpPr>
          <p:cNvPr id="10" name="TextBox 9"/>
          <p:cNvSpPr txBox="1"/>
          <p:nvPr/>
        </p:nvSpPr>
        <p:spPr>
          <a:xfrm>
            <a:off x="316326" y="2799737"/>
            <a:ext cx="1528915" cy="415498"/>
          </a:xfrm>
          <a:prstGeom prst="rect">
            <a:avLst/>
          </a:prstGeom>
          <a:noFill/>
        </p:spPr>
        <p:txBody>
          <a:bodyPr wrap="square" rtlCol="0">
            <a:spAutoFit/>
          </a:bodyPr>
          <a:lstStyle/>
          <a:p>
            <a:pPr lvl="0" algn="ctr"/>
            <a:r>
              <a:rPr lang="en-US" sz="2100" b="1" dirty="0" smtClean="0"/>
              <a:t>Before 2011</a:t>
            </a:r>
            <a:endParaRPr lang="en-US" sz="2100" b="1" dirty="0"/>
          </a:p>
        </p:txBody>
      </p:sp>
    </p:spTree>
    <p:extLst>
      <p:ext uri="{BB962C8B-B14F-4D97-AF65-F5344CB8AC3E}">
        <p14:creationId xmlns:p14="http://schemas.microsoft.com/office/powerpoint/2010/main" val="2687287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3232" y="1252970"/>
            <a:ext cx="8665535" cy="1010093"/>
          </a:xfrm>
          <a:prstGeom prst="rect">
            <a:avLst/>
          </a:prstGeom>
          <a:solidFill>
            <a:srgbClr val="0070C0"/>
          </a:solidFill>
          <a:ln>
            <a:noFill/>
          </a:ln>
          <a:effectLst>
            <a:outerShdw blurRad="50800" dist="38100" dir="5400000" algn="t" rotWithShape="0">
              <a:prstClr val="black">
                <a:alpha val="40000"/>
              </a:prst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p:cNvSpPr>
            <a:spLocks noGrp="1"/>
          </p:cNvSpPr>
          <p:nvPr>
            <p:ph idx="1"/>
          </p:nvPr>
        </p:nvSpPr>
        <p:spPr>
          <a:xfrm>
            <a:off x="1016362" y="2523750"/>
            <a:ext cx="10337369" cy="4225158"/>
          </a:xfrm>
        </p:spPr>
        <p:txBody>
          <a:bodyPr>
            <a:normAutofit/>
          </a:bodyPr>
          <a:lstStyle/>
          <a:p>
            <a:pPr>
              <a:lnSpc>
                <a:spcPct val="120000"/>
              </a:lnSpc>
              <a:spcBef>
                <a:spcPts val="600"/>
              </a:spcBef>
              <a:spcAft>
                <a:spcPts val="600"/>
              </a:spcAft>
              <a:buClr>
                <a:schemeClr val="tx1"/>
              </a:buClr>
              <a:buFont typeface="Wingdings" panose="05000000000000000000" pitchFamily="2" charset="2"/>
              <a:buChar char="§"/>
            </a:pPr>
            <a:r>
              <a:rPr lang="en-US" sz="3300" b="1" dirty="0" smtClean="0">
                <a:solidFill>
                  <a:srgbClr val="0070C0"/>
                </a:solidFill>
              </a:rPr>
              <a:t>Assignment of Agency Lean Coordinators</a:t>
            </a:r>
            <a:endParaRPr lang="en-US" sz="3300" b="1" dirty="0">
              <a:solidFill>
                <a:srgbClr val="0070C0"/>
              </a:solidFill>
            </a:endParaRPr>
          </a:p>
          <a:p>
            <a:pPr>
              <a:lnSpc>
                <a:spcPct val="120000"/>
              </a:lnSpc>
              <a:spcBef>
                <a:spcPts val="600"/>
              </a:spcBef>
              <a:spcAft>
                <a:spcPts val="600"/>
              </a:spcAft>
              <a:buClr>
                <a:schemeClr val="tx1"/>
              </a:buClr>
              <a:buFont typeface="Wingdings" panose="05000000000000000000" pitchFamily="2" charset="2"/>
              <a:buChar char="§"/>
            </a:pPr>
            <a:r>
              <a:rPr lang="en-US" sz="3300" b="1" dirty="0" smtClean="0">
                <a:solidFill>
                  <a:srgbClr val="0070C0"/>
                </a:solidFill>
              </a:rPr>
              <a:t>Training of state employees and non-profit providers</a:t>
            </a:r>
            <a:endParaRPr lang="en-US" sz="3300" b="1" dirty="0">
              <a:solidFill>
                <a:srgbClr val="0070C0"/>
              </a:solidFill>
            </a:endParaRPr>
          </a:p>
          <a:p>
            <a:pPr>
              <a:lnSpc>
                <a:spcPct val="120000"/>
              </a:lnSpc>
              <a:spcBef>
                <a:spcPts val="600"/>
              </a:spcBef>
              <a:spcAft>
                <a:spcPts val="600"/>
              </a:spcAft>
              <a:buClr>
                <a:schemeClr val="tx1"/>
              </a:buClr>
              <a:buFont typeface="Wingdings" panose="05000000000000000000" pitchFamily="2" charset="2"/>
              <a:buChar char="§"/>
            </a:pPr>
            <a:r>
              <a:rPr lang="en-US" sz="3300" b="1" dirty="0" smtClean="0">
                <a:solidFill>
                  <a:srgbClr val="0070C0"/>
                </a:solidFill>
              </a:rPr>
              <a:t>Process improvement activities using Lean tools </a:t>
            </a:r>
            <a:endParaRPr lang="en-US" sz="3300" b="1" dirty="0">
              <a:solidFill>
                <a:srgbClr val="0070C0"/>
              </a:solidFill>
            </a:endParaRPr>
          </a:p>
          <a:p>
            <a:pPr>
              <a:lnSpc>
                <a:spcPct val="120000"/>
              </a:lnSpc>
              <a:spcBef>
                <a:spcPts val="600"/>
              </a:spcBef>
              <a:spcAft>
                <a:spcPts val="600"/>
              </a:spcAft>
              <a:buClr>
                <a:schemeClr val="tx1"/>
              </a:buClr>
              <a:buFont typeface="Wingdings" panose="05000000000000000000" pitchFamily="2" charset="2"/>
              <a:buChar char="§"/>
            </a:pPr>
            <a:r>
              <a:rPr lang="en-US" sz="3300" b="1" dirty="0" smtClean="0">
                <a:solidFill>
                  <a:srgbClr val="0070C0"/>
                </a:solidFill>
              </a:rPr>
              <a:t>Focus is on ALL areas of government</a:t>
            </a:r>
          </a:p>
          <a:p>
            <a:pPr>
              <a:lnSpc>
                <a:spcPct val="120000"/>
              </a:lnSpc>
              <a:spcBef>
                <a:spcPts val="600"/>
              </a:spcBef>
              <a:spcAft>
                <a:spcPts val="600"/>
              </a:spcAft>
              <a:buClr>
                <a:schemeClr val="tx1"/>
              </a:buClr>
              <a:buFont typeface="Wingdings" panose="05000000000000000000" pitchFamily="2" charset="2"/>
              <a:buChar char="§"/>
            </a:pPr>
            <a:r>
              <a:rPr lang="en-US" sz="3300" b="1" dirty="0" smtClean="0">
                <a:solidFill>
                  <a:srgbClr val="0070C0"/>
                </a:solidFill>
              </a:rPr>
              <a:t>Collaboration across agency lines</a:t>
            </a:r>
            <a:endParaRPr lang="en-US" sz="3300" b="1" dirty="0">
              <a:solidFill>
                <a:srgbClr val="0070C0"/>
              </a:solidFill>
            </a:endParaRPr>
          </a:p>
        </p:txBody>
      </p:sp>
      <p:sp>
        <p:nvSpPr>
          <p:cNvPr id="4" name="Rectangle 3"/>
          <p:cNvSpPr/>
          <p:nvPr/>
        </p:nvSpPr>
        <p:spPr>
          <a:xfrm>
            <a:off x="2081683" y="1460901"/>
            <a:ext cx="8028632" cy="707886"/>
          </a:xfrm>
          <a:prstGeom prst="rect">
            <a:avLst/>
          </a:prstGeom>
        </p:spPr>
        <p:txBody>
          <a:bodyPr wrap="square">
            <a:spAutoFit/>
          </a:bodyPr>
          <a:lstStyle/>
          <a:p>
            <a:pPr algn="ctr">
              <a:spcBef>
                <a:spcPts val="1200"/>
              </a:spcBef>
            </a:pPr>
            <a:r>
              <a:rPr lang="en-US" sz="2000" b="1" i="1" dirty="0">
                <a:solidFill>
                  <a:schemeClr val="bg1"/>
                </a:solidFill>
              </a:rPr>
              <a:t>The Jobs Bill has sparked State Government to embrace </a:t>
            </a:r>
            <a:r>
              <a:rPr lang="en-US" sz="2000" b="1" i="1" dirty="0" smtClean="0">
                <a:solidFill>
                  <a:schemeClr val="bg1"/>
                </a:solidFill>
              </a:rPr>
              <a:t>Lean </a:t>
            </a:r>
            <a:r>
              <a:rPr lang="en-US" sz="2000" b="1" i="1" dirty="0">
                <a:solidFill>
                  <a:schemeClr val="bg1"/>
                </a:solidFill>
              </a:rPr>
              <a:t>process improvement techniques, with customer service as its focus </a:t>
            </a:r>
          </a:p>
        </p:txBody>
      </p:sp>
      <p:sp>
        <p:nvSpPr>
          <p:cNvPr id="7" name="Slide Number Placeholder 5"/>
          <p:cNvSpPr>
            <a:spLocks noGrp="1"/>
          </p:cNvSpPr>
          <p:nvPr>
            <p:ph type="sldNum" sz="quarter" idx="12"/>
          </p:nvPr>
        </p:nvSpPr>
        <p:spPr>
          <a:xfrm>
            <a:off x="8516112" y="6383783"/>
            <a:ext cx="2133600" cy="365125"/>
          </a:xfrm>
        </p:spPr>
        <p:txBody>
          <a:bodyPr/>
          <a:lstStyle>
            <a:lvl1pPr>
              <a:defRPr sz="1050">
                <a:solidFill>
                  <a:schemeClr val="bg1"/>
                </a:solidFill>
              </a:defRPr>
            </a:lvl1pPr>
          </a:lstStyle>
          <a:p>
            <a:fld id="{63234311-B112-1444-A60D-DF4BB918FBD5}" type="slidenum">
              <a:rPr lang="en-US" smtClean="0"/>
              <a:pPr/>
              <a:t>5</a:t>
            </a:fld>
            <a:endParaRPr lang="en-US" dirty="0"/>
          </a:p>
        </p:txBody>
      </p:sp>
      <p:sp>
        <p:nvSpPr>
          <p:cNvPr id="8" name="Title 1"/>
          <p:cNvSpPr txBox="1">
            <a:spLocks/>
          </p:cNvSpPr>
          <p:nvPr/>
        </p:nvSpPr>
        <p:spPr>
          <a:xfrm>
            <a:off x="0" y="22859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70C0"/>
                </a:solidFill>
                <a:latin typeface="+mn-lt"/>
              </a:rPr>
              <a:t>An Overview of Connecticut’s Lean Journey</a:t>
            </a:r>
            <a:endParaRPr lang="en-US" b="1" dirty="0">
              <a:solidFill>
                <a:srgbClr val="0070C0"/>
              </a:solidFill>
              <a:latin typeface="+mn-lt"/>
            </a:endParaRPr>
          </a:p>
        </p:txBody>
      </p:sp>
    </p:spTree>
    <p:extLst>
      <p:ext uri="{BB962C8B-B14F-4D97-AF65-F5344CB8AC3E}">
        <p14:creationId xmlns:p14="http://schemas.microsoft.com/office/powerpoint/2010/main" val="328219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34851" y="4922194"/>
            <a:ext cx="11755874" cy="3444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smtClean="0"/>
          </a:p>
          <a:p>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496" y="3459966"/>
            <a:ext cx="8145378" cy="31847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250" y="1366881"/>
            <a:ext cx="3758366" cy="25330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203525" y="-17475"/>
            <a:ext cx="11887200" cy="1303867"/>
          </a:xfrm>
        </p:spPr>
        <p:txBody>
          <a:bodyPr>
            <a:normAutofit/>
          </a:bodyPr>
          <a:lstStyle/>
          <a:p>
            <a:pPr algn="ctr"/>
            <a:r>
              <a:rPr lang="en-US" b="1" dirty="0" smtClean="0">
                <a:solidFill>
                  <a:srgbClr val="0070C0"/>
                </a:solidFill>
                <a:latin typeface="+mn-lt"/>
              </a:rPr>
              <a:t>“Lean” in</a:t>
            </a:r>
            <a:r>
              <a:rPr lang="en-US" b="1" dirty="0">
                <a:solidFill>
                  <a:srgbClr val="0070C0"/>
                </a:solidFill>
                <a:latin typeface="+mn-lt"/>
              </a:rPr>
              <a:t> </a:t>
            </a:r>
            <a:r>
              <a:rPr lang="en-US" b="1" dirty="0" smtClean="0">
                <a:solidFill>
                  <a:srgbClr val="0070C0"/>
                </a:solidFill>
                <a:latin typeface="+mn-lt"/>
              </a:rPr>
              <a:t>Connecticut State Government is: </a:t>
            </a:r>
            <a:endParaRPr lang="en-US" b="1" dirty="0">
              <a:solidFill>
                <a:srgbClr val="0070C0"/>
              </a:solidFill>
              <a:latin typeface="+mn-lt"/>
            </a:endParaRPr>
          </a:p>
        </p:txBody>
      </p:sp>
      <p:sp>
        <p:nvSpPr>
          <p:cNvPr id="3" name="Content Placeholder 2"/>
          <p:cNvSpPr>
            <a:spLocks noGrp="1"/>
          </p:cNvSpPr>
          <p:nvPr>
            <p:ph idx="1"/>
          </p:nvPr>
        </p:nvSpPr>
        <p:spPr>
          <a:xfrm>
            <a:off x="652697" y="1506395"/>
            <a:ext cx="5560091" cy="3290194"/>
          </a:xfrm>
          <a:solidFill>
            <a:schemeClr val="bg1">
              <a:alpha val="6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endParaRPr lang="en-US" sz="1200" dirty="0" smtClean="0"/>
          </a:p>
          <a:p>
            <a:r>
              <a:rPr lang="en-US" sz="3200" dirty="0" smtClean="0"/>
              <a:t>A set of tools and templates</a:t>
            </a:r>
          </a:p>
          <a:p>
            <a:endParaRPr lang="en-US" sz="1000" dirty="0" smtClean="0"/>
          </a:p>
          <a:p>
            <a:r>
              <a:rPr lang="en-US" sz="3200" dirty="0" smtClean="0"/>
              <a:t>A </a:t>
            </a:r>
            <a:r>
              <a:rPr lang="en-US" sz="3200" dirty="0"/>
              <a:t>term</a:t>
            </a:r>
            <a:r>
              <a:rPr lang="en-US" sz="3200" dirty="0" smtClean="0"/>
              <a:t> for the improvements we make</a:t>
            </a:r>
          </a:p>
          <a:p>
            <a:endParaRPr lang="en-US" sz="1000" dirty="0"/>
          </a:p>
          <a:p>
            <a:r>
              <a:rPr lang="en-US" sz="3200" dirty="0" smtClean="0"/>
              <a:t>A philosophy</a:t>
            </a:r>
            <a:endParaRPr lang="en-US" sz="3600" dirty="0"/>
          </a:p>
        </p:txBody>
      </p:sp>
    </p:spTree>
    <p:extLst>
      <p:ext uri="{BB962C8B-B14F-4D97-AF65-F5344CB8AC3E}">
        <p14:creationId xmlns:p14="http://schemas.microsoft.com/office/powerpoint/2010/main" val="219325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Lean and IT:  </a:t>
            </a:r>
            <a:br>
              <a:rPr lang="en-US" b="1" dirty="0" smtClean="0">
                <a:solidFill>
                  <a:srgbClr val="0070C0"/>
                </a:solidFill>
              </a:rPr>
            </a:br>
            <a:r>
              <a:rPr lang="en-US" b="1" dirty="0" smtClean="0">
                <a:solidFill>
                  <a:srgbClr val="0070C0"/>
                </a:solidFill>
              </a:rPr>
              <a:t>A Partnership for Sustainable Success</a:t>
            </a:r>
            <a:endParaRPr lang="en-US" b="1" dirty="0">
              <a:solidFill>
                <a:srgbClr val="0070C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9847" y="1355565"/>
            <a:ext cx="7490007" cy="5502435"/>
          </a:xfrm>
        </p:spPr>
      </p:pic>
    </p:spTree>
    <p:extLst>
      <p:ext uri="{BB962C8B-B14F-4D97-AF65-F5344CB8AC3E}">
        <p14:creationId xmlns:p14="http://schemas.microsoft.com/office/powerpoint/2010/main" val="75426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884" y="347017"/>
            <a:ext cx="9875520" cy="1356360"/>
          </a:xfrm>
        </p:spPr>
        <p:txBody>
          <a:bodyPr/>
          <a:lstStyle/>
          <a:p>
            <a:pPr algn="ctr"/>
            <a:r>
              <a:rPr lang="en-US" b="1" dirty="0" smtClean="0">
                <a:solidFill>
                  <a:srgbClr val="0070C0"/>
                </a:solidFill>
              </a:rPr>
              <a:t>How it Works</a:t>
            </a:r>
            <a:endParaRPr lang="en-US" b="1" dirty="0">
              <a:solidFill>
                <a:srgbClr val="0070C0"/>
              </a:solidFill>
            </a:endParaRPr>
          </a:p>
        </p:txBody>
      </p:sp>
      <p:sp>
        <p:nvSpPr>
          <p:cNvPr id="3" name="Content Placeholder 2"/>
          <p:cNvSpPr>
            <a:spLocks noGrp="1"/>
          </p:cNvSpPr>
          <p:nvPr>
            <p:ph idx="1"/>
          </p:nvPr>
        </p:nvSpPr>
        <p:spPr>
          <a:xfrm>
            <a:off x="656303" y="1932011"/>
            <a:ext cx="9872871" cy="4402456"/>
          </a:xfrm>
        </p:spPr>
        <p:txBody>
          <a:bodyPr>
            <a:noAutofit/>
          </a:bodyPr>
          <a:lstStyle/>
          <a:p>
            <a:pPr lvl="1"/>
            <a:r>
              <a:rPr lang="en-US" sz="2300" b="1" dirty="0">
                <a:solidFill>
                  <a:srgbClr val="0070C0"/>
                </a:solidFill>
              </a:rPr>
              <a:t>IT Capital Investment </a:t>
            </a:r>
            <a:r>
              <a:rPr lang="en-US" sz="2300" b="1" dirty="0" smtClean="0">
                <a:solidFill>
                  <a:srgbClr val="0070C0"/>
                </a:solidFill>
              </a:rPr>
              <a:t>Program</a:t>
            </a:r>
          </a:p>
          <a:p>
            <a:pPr lvl="1"/>
            <a:endParaRPr lang="en-US" sz="2300" b="1" dirty="0">
              <a:solidFill>
                <a:srgbClr val="0070C0"/>
              </a:solidFill>
            </a:endParaRPr>
          </a:p>
          <a:p>
            <a:pPr lvl="1"/>
            <a:r>
              <a:rPr lang="en-US" sz="2300" b="1" dirty="0" smtClean="0">
                <a:solidFill>
                  <a:srgbClr val="0070C0"/>
                </a:solidFill>
              </a:rPr>
              <a:t>OPM – Budget</a:t>
            </a:r>
          </a:p>
          <a:p>
            <a:pPr lvl="1"/>
            <a:endParaRPr lang="en-US" sz="2300" b="1" dirty="0">
              <a:solidFill>
                <a:srgbClr val="0070C0"/>
              </a:solidFill>
            </a:endParaRPr>
          </a:p>
          <a:p>
            <a:pPr lvl="1"/>
            <a:r>
              <a:rPr lang="en-US" sz="2300" b="1" dirty="0" smtClean="0">
                <a:solidFill>
                  <a:srgbClr val="0070C0"/>
                </a:solidFill>
              </a:rPr>
              <a:t>Statewide Process Improvement Steering Committee</a:t>
            </a:r>
          </a:p>
          <a:p>
            <a:pPr lvl="1"/>
            <a:endParaRPr lang="en-US" sz="2300" b="1" dirty="0">
              <a:solidFill>
                <a:srgbClr val="0070C0"/>
              </a:solidFill>
            </a:endParaRPr>
          </a:p>
          <a:p>
            <a:pPr lvl="1"/>
            <a:r>
              <a:rPr lang="en-US" sz="2300" b="1" dirty="0" smtClean="0">
                <a:solidFill>
                  <a:srgbClr val="0070C0"/>
                </a:solidFill>
              </a:rPr>
              <a:t>Agency Lean Coordinators</a:t>
            </a:r>
          </a:p>
          <a:p>
            <a:pPr lvl="1"/>
            <a:endParaRPr lang="en-US" sz="2300" b="1" dirty="0">
              <a:solidFill>
                <a:srgbClr val="0070C0"/>
              </a:solidFill>
            </a:endParaRPr>
          </a:p>
          <a:p>
            <a:pPr lvl="1"/>
            <a:r>
              <a:rPr lang="en-US" sz="2300" b="1" dirty="0">
                <a:solidFill>
                  <a:srgbClr val="0070C0"/>
                </a:solidFill>
              </a:rPr>
              <a:t>Solutions and/or large scale </a:t>
            </a:r>
            <a:r>
              <a:rPr lang="en-US" sz="2300" b="1" dirty="0" smtClean="0">
                <a:solidFill>
                  <a:srgbClr val="0070C0"/>
                </a:solidFill>
              </a:rPr>
              <a:t>changes</a:t>
            </a:r>
            <a:endParaRPr lang="en-US" b="1" dirty="0" smtClean="0">
              <a:solidFill>
                <a:srgbClr val="0070C0"/>
              </a:solidFill>
            </a:endParaRPr>
          </a:p>
          <a:p>
            <a:pPr lvl="1"/>
            <a:endParaRPr lang="en-US" sz="2300" b="1" dirty="0">
              <a:solidFill>
                <a:srgbClr val="0070C0"/>
              </a:solidFill>
            </a:endParaRPr>
          </a:p>
          <a:p>
            <a:pPr lvl="1"/>
            <a:r>
              <a:rPr lang="en-US" sz="2300" b="1" dirty="0">
                <a:solidFill>
                  <a:srgbClr val="0070C0"/>
                </a:solidFill>
              </a:rPr>
              <a:t>Smaller requests for </a:t>
            </a:r>
            <a:r>
              <a:rPr lang="en-US" sz="2300" b="1" dirty="0" smtClean="0">
                <a:solidFill>
                  <a:srgbClr val="0070C0"/>
                </a:solidFill>
              </a:rPr>
              <a:t>databases/workarounds </a:t>
            </a:r>
          </a:p>
          <a:p>
            <a:pPr lvl="1"/>
            <a:endParaRPr lang="en-US" sz="2300" b="1" u="sng" dirty="0">
              <a:solidFill>
                <a:srgbClr val="0070C0"/>
              </a:solidFill>
            </a:endParaRPr>
          </a:p>
          <a:p>
            <a:endParaRPr lang="en-US" sz="2300" dirty="0">
              <a:solidFill>
                <a:srgbClr val="0070C0"/>
              </a:solidFill>
            </a:endParaRPr>
          </a:p>
        </p:txBody>
      </p:sp>
      <p:pic>
        <p:nvPicPr>
          <p:cNvPr id="4" name="Picture 2" descr="D:\Users\malerbacl\AppData\Local\Microsoft\Windows\Temporary Internet Files\Content.IE5\NF6HFVQD\MC900295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620" y="686229"/>
            <a:ext cx="3256599" cy="281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4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611" y="409020"/>
            <a:ext cx="9875520" cy="1356360"/>
          </a:xfrm>
        </p:spPr>
        <p:txBody>
          <a:bodyPr/>
          <a:lstStyle/>
          <a:p>
            <a:pPr algn="ctr"/>
            <a:r>
              <a:rPr lang="en-US" b="1" dirty="0" smtClean="0">
                <a:solidFill>
                  <a:srgbClr val="0070C0"/>
                </a:solidFill>
              </a:rPr>
              <a:t>Expectations</a:t>
            </a:r>
            <a:endParaRPr lang="en-US" b="1" dirty="0">
              <a:solidFill>
                <a:srgbClr val="0070C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49" t="9312" r="3315" b="3408"/>
          <a:stretch/>
        </p:blipFill>
        <p:spPr>
          <a:xfrm>
            <a:off x="6678715" y="388865"/>
            <a:ext cx="4910988" cy="2855780"/>
          </a:xfrm>
        </p:spPr>
      </p:pic>
      <p:sp>
        <p:nvSpPr>
          <p:cNvPr id="5" name="Content Placeholder 2"/>
          <p:cNvSpPr txBox="1">
            <a:spLocks/>
          </p:cNvSpPr>
          <p:nvPr/>
        </p:nvSpPr>
        <p:spPr>
          <a:xfrm>
            <a:off x="752168" y="2190136"/>
            <a:ext cx="11439832"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lvl="1"/>
            <a:r>
              <a:rPr lang="en-US" sz="2400" b="1" dirty="0" smtClean="0">
                <a:solidFill>
                  <a:srgbClr val="0070C0"/>
                </a:solidFill>
              </a:rPr>
              <a:t>Include others</a:t>
            </a:r>
          </a:p>
          <a:p>
            <a:pPr lvl="1"/>
            <a:endParaRPr lang="en-US" sz="2400" b="1" dirty="0">
              <a:solidFill>
                <a:srgbClr val="0070C0"/>
              </a:solidFill>
            </a:endParaRPr>
          </a:p>
          <a:p>
            <a:pPr lvl="1"/>
            <a:r>
              <a:rPr lang="en-US" sz="2400" b="1" dirty="0">
                <a:solidFill>
                  <a:srgbClr val="0070C0"/>
                </a:solidFill>
              </a:rPr>
              <a:t>Communicate your concerns </a:t>
            </a:r>
            <a:endParaRPr lang="en-US" sz="2400" b="1" dirty="0" smtClean="0">
              <a:solidFill>
                <a:srgbClr val="0070C0"/>
              </a:solidFill>
            </a:endParaRPr>
          </a:p>
          <a:p>
            <a:pPr lvl="1"/>
            <a:endParaRPr lang="en-US" sz="2400" b="1" dirty="0" smtClean="0">
              <a:solidFill>
                <a:srgbClr val="0070C0"/>
              </a:solidFill>
            </a:endParaRPr>
          </a:p>
          <a:p>
            <a:pPr lvl="1"/>
            <a:r>
              <a:rPr lang="en-US" sz="2400" b="1" dirty="0" smtClean="0">
                <a:solidFill>
                  <a:srgbClr val="0070C0"/>
                </a:solidFill>
              </a:rPr>
              <a:t>Encourage </a:t>
            </a:r>
            <a:r>
              <a:rPr lang="en-US" sz="2400" b="1" dirty="0">
                <a:solidFill>
                  <a:srgbClr val="0070C0"/>
                </a:solidFill>
              </a:rPr>
              <a:t>agency staff to “Lean” the process </a:t>
            </a:r>
            <a:endParaRPr lang="en-US" sz="2400" b="1" dirty="0" smtClean="0">
              <a:solidFill>
                <a:srgbClr val="0070C0"/>
              </a:solidFill>
            </a:endParaRPr>
          </a:p>
          <a:p>
            <a:pPr lvl="1"/>
            <a:endParaRPr lang="en-US" sz="2400" b="1" dirty="0" smtClean="0">
              <a:solidFill>
                <a:srgbClr val="0070C0"/>
              </a:solidFill>
            </a:endParaRPr>
          </a:p>
          <a:p>
            <a:pPr lvl="1"/>
            <a:r>
              <a:rPr lang="en-US" sz="2400" b="1" dirty="0" smtClean="0">
                <a:solidFill>
                  <a:srgbClr val="0070C0"/>
                </a:solidFill>
              </a:rPr>
              <a:t>Coordinate </a:t>
            </a:r>
            <a:r>
              <a:rPr lang="en-US" sz="2400" b="1" dirty="0">
                <a:solidFill>
                  <a:srgbClr val="0070C0"/>
                </a:solidFill>
              </a:rPr>
              <a:t>IT efforts within your agency </a:t>
            </a:r>
            <a:endParaRPr lang="en-US" sz="2400" b="1" dirty="0" smtClean="0">
              <a:solidFill>
                <a:srgbClr val="0070C0"/>
              </a:solidFill>
            </a:endParaRPr>
          </a:p>
          <a:p>
            <a:pPr lvl="1"/>
            <a:endParaRPr lang="en-US" sz="2400" b="1" dirty="0" smtClean="0">
              <a:solidFill>
                <a:srgbClr val="0070C0"/>
              </a:solidFill>
            </a:endParaRPr>
          </a:p>
          <a:p>
            <a:pPr lvl="1"/>
            <a:r>
              <a:rPr lang="en-US" sz="2400" b="1" dirty="0" smtClean="0">
                <a:solidFill>
                  <a:srgbClr val="0070C0"/>
                </a:solidFill>
              </a:rPr>
              <a:t>Experimentation</a:t>
            </a:r>
            <a:r>
              <a:rPr lang="en-US" sz="2400" b="1" dirty="0">
                <a:solidFill>
                  <a:srgbClr val="0070C0"/>
                </a:solidFill>
              </a:rPr>
              <a:t>, within reason, is </a:t>
            </a:r>
            <a:r>
              <a:rPr lang="en-US" sz="2400" b="1" dirty="0" smtClean="0">
                <a:solidFill>
                  <a:srgbClr val="0070C0"/>
                </a:solidFill>
              </a:rPr>
              <a:t>ok</a:t>
            </a:r>
            <a:endParaRPr lang="en-US" sz="2400" b="1" dirty="0">
              <a:solidFill>
                <a:srgbClr val="0070C0"/>
              </a:solidFill>
            </a:endParaRPr>
          </a:p>
        </p:txBody>
      </p:sp>
    </p:spTree>
    <p:extLst>
      <p:ext uri="{BB962C8B-B14F-4D97-AF65-F5344CB8AC3E}">
        <p14:creationId xmlns:p14="http://schemas.microsoft.com/office/powerpoint/2010/main" val="262657848"/>
      </p:ext>
    </p:extLst>
  </p:cSld>
  <p:clrMapOvr>
    <a:masterClrMapping/>
  </p:clrMapOvr>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359</TotalTime>
  <Words>1806</Words>
  <Application>Microsoft Office PowerPoint</Application>
  <PresentationFormat>Widescreen</PresentationFormat>
  <Paragraphs>176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 Demi</vt:lpstr>
      <vt:lpstr>Calibri</vt:lpstr>
      <vt:lpstr>Corbel</vt:lpstr>
      <vt:lpstr>Wingdings</vt:lpstr>
      <vt:lpstr>Basis</vt:lpstr>
      <vt:lpstr>Lean and information technology    in Connecticut State Government</vt:lpstr>
      <vt:lpstr>PowerPoint Presentation</vt:lpstr>
      <vt:lpstr>PowerPoint Presentation</vt:lpstr>
      <vt:lpstr>Statewide Continuous Improvement Timeline</vt:lpstr>
      <vt:lpstr>PowerPoint Presentation</vt:lpstr>
      <vt:lpstr>“Lean” in Connecticut State Government is: </vt:lpstr>
      <vt:lpstr>Lean and IT:   A Partnership for Sustainable Success</vt:lpstr>
      <vt:lpstr>How it Works</vt:lpstr>
      <vt:lpstr>Expectations</vt:lpstr>
      <vt:lpstr>How else might Lean be helpful to you?</vt:lpstr>
      <vt:lpstr>PowerPoint Presentation</vt:lpstr>
      <vt:lpstr>For more information on  Continuous Improvement in  Connecticut State Government  please visit:   www.ct.gov/LeanCT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and information technology     in Connecticut State Government</dc:title>
  <dc:creator>Fisher, Alison</dc:creator>
  <cp:lastModifiedBy>Fisher, Alison</cp:lastModifiedBy>
  <cp:revision>38</cp:revision>
  <cp:lastPrinted>2014-11-04T16:39:23Z</cp:lastPrinted>
  <dcterms:created xsi:type="dcterms:W3CDTF">2014-09-10T17:37:00Z</dcterms:created>
  <dcterms:modified xsi:type="dcterms:W3CDTF">2015-01-02T18:36:50Z</dcterms:modified>
</cp:coreProperties>
</file>