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sldIdLst>
    <p:sldId id="298" r:id="rId2"/>
    <p:sldId id="304" r:id="rId3"/>
    <p:sldId id="301" r:id="rId4"/>
    <p:sldId id="305" r:id="rId5"/>
    <p:sldId id="299" r:id="rId6"/>
    <p:sldId id="300" r:id="rId7"/>
    <p:sldId id="302" r:id="rId8"/>
    <p:sldId id="306" r:id="rId9"/>
    <p:sldId id="307" r:id="rId10"/>
    <p:sldId id="295" r:id="rId11"/>
    <p:sldId id="294" r:id="rId12"/>
    <p:sldId id="271" r:id="rId13"/>
    <p:sldId id="297" r:id="rId14"/>
    <p:sldId id="296" r:id="rId15"/>
    <p:sldId id="286" r:id="rId16"/>
    <p:sldId id="293" r:id="rId17"/>
    <p:sldId id="280" r:id="rId18"/>
    <p:sldId id="289" r:id="rId19"/>
    <p:sldId id="287" r:id="rId20"/>
    <p:sldId id="288" r:id="rId21"/>
    <p:sldId id="281" r:id="rId22"/>
    <p:sldId id="275" r:id="rId23"/>
    <p:sldId id="282" r:id="rId24"/>
    <p:sldId id="283" r:id="rId25"/>
    <p:sldId id="279" r:id="rId26"/>
    <p:sldId id="277" r:id="rId27"/>
    <p:sldId id="278" r:id="rId28"/>
    <p:sldId id="276" r:id="rId29"/>
    <p:sldId id="290" r:id="rId30"/>
    <p:sldId id="291" r:id="rId31"/>
    <p:sldId id="284" r:id="rId32"/>
    <p:sldId id="285" r:id="rId33"/>
    <p:sldId id="308" r:id="rId34"/>
    <p:sldId id="269" r:id="rId35"/>
    <p:sldId id="311" r:id="rId36"/>
    <p:sldId id="309" r:id="rId37"/>
    <p:sldId id="310" r:id="rId38"/>
    <p:sldId id="312" r:id="rId39"/>
    <p:sldId id="313" r:id="rId40"/>
    <p:sldId id="314" r:id="rId41"/>
    <p:sldId id="315" r:id="rId42"/>
    <p:sldId id="316" r:id="rId43"/>
    <p:sldId id="317" r:id="rId44"/>
    <p:sldId id="318" r:id="rId45"/>
    <p:sldId id="319" r:id="rId46"/>
    <p:sldId id="320" r:id="rId47"/>
    <p:sldId id="321" r:id="rId48"/>
    <p:sldId id="322" r:id="rId4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864" y="-42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E04C8F8B-D0F4-42A0-BF3A-FA110D00D7B7}" type="datetimeFigureOut">
              <a:rPr lang="en-US" smtClean="0"/>
              <a:pPr/>
              <a:t>9/26/2012</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C39CF53B-4428-4CF8-8CC8-BECC86C98D1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39CF53B-4428-4CF8-8CC8-BECC86C98D10}"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39CF53B-4428-4CF8-8CC8-BECC86C98D10}" type="slidenum">
              <a:rPr lang="en-US" smtClean="0"/>
              <a:pPr/>
              <a:t>19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4EFD3B5-A185-44E3-A6A0-B93ACA0B022F}" type="datetime1">
              <a:rPr lang="en-US" smtClean="0"/>
              <a:pPr/>
              <a:t>9/26/2012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B397A5-AE5F-40BF-8757-56D3D3D3D6B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DCFF28-5862-4857-9EA3-82416E42A0F5}" type="datetime1">
              <a:rPr lang="en-US" smtClean="0"/>
              <a:pPr/>
              <a:t>9/26/2012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B397A5-AE5F-40BF-8757-56D3D3D3D6B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0EFAB2-B64C-447C-8CE6-A02BF32D5F15}" type="datetime1">
              <a:rPr lang="en-US" smtClean="0"/>
              <a:pPr/>
              <a:t>9/26/2012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B397A5-AE5F-40BF-8757-56D3D3D3D6B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BCB467-C0AF-4E85-8194-7EDAC1665597}" type="datetime1">
              <a:rPr lang="en-US" smtClean="0"/>
              <a:pPr/>
              <a:t>9/26/2012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B397A5-AE5F-40BF-8757-56D3D3D3D6B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D238F1-E2B0-4CF9-A611-7C553866631E}" type="datetime1">
              <a:rPr lang="en-US" smtClean="0"/>
              <a:pPr/>
              <a:t>9/26/2012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B397A5-AE5F-40BF-8757-56D3D3D3D6B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1AA4A16-355C-496B-8B54-BE715241F818}" type="datetime1">
              <a:rPr lang="en-US" smtClean="0"/>
              <a:pPr/>
              <a:t>9/26/2012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B397A5-AE5F-40BF-8757-56D3D3D3D6B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0C657B-0AC8-4FC2-80D2-0CE1471DED25}" type="datetime1">
              <a:rPr lang="en-US" smtClean="0"/>
              <a:pPr/>
              <a:t>9/26/2012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B397A5-AE5F-40BF-8757-56D3D3D3D6B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C58D7B-84BA-4DCF-9472-DAFE0D8914EC}" type="datetime1">
              <a:rPr lang="en-US" smtClean="0"/>
              <a:pPr/>
              <a:t>9/26/2012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B397A5-AE5F-40BF-8757-56D3D3D3D6B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556D1D-C38D-48D9-9DAD-321084537D93}" type="datetime1">
              <a:rPr lang="en-US" smtClean="0"/>
              <a:pPr/>
              <a:t>9/26/2012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B397A5-AE5F-40BF-8757-56D3D3D3D6B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CBB6BB-7E8B-40BF-BDA6-0245B441D2AD}" type="datetime1">
              <a:rPr lang="en-US" smtClean="0"/>
              <a:pPr/>
              <a:t>9/26/2012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B397A5-AE5F-40BF-8757-56D3D3D3D6B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EF0C5B-D20D-40AD-84A2-7240A082D610}" type="datetime1">
              <a:rPr lang="en-US" smtClean="0"/>
              <a:pPr/>
              <a:t>9/26/2012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B397A5-AE5F-40BF-8757-56D3D3D3D6B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E248E4-ACDD-4ACB-979D-E4DF9D0E4052}" type="datetime1">
              <a:rPr lang="en-US" smtClean="0"/>
              <a:pPr/>
              <a:t>9/26/2012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B397A5-AE5F-40BF-8757-56D3D3D3D6B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4.emf"/></Relationships>
</file>

<file path=ppt/slides/_rels/slide17.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6.emf"/></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26.emf"/><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514600"/>
            <a:ext cx="8001000" cy="2185214"/>
          </a:xfrm>
          <a:prstGeom prst="rect">
            <a:avLst/>
          </a:prstGeom>
          <a:noFill/>
        </p:spPr>
        <p:txBody>
          <a:bodyPr wrap="square" rtlCol="0">
            <a:spAutoFit/>
          </a:bodyPr>
          <a:lstStyle/>
          <a:p>
            <a:pPr algn="ctr"/>
            <a:r>
              <a:rPr lang="en-US" sz="3200" dirty="0" smtClean="0">
                <a:solidFill>
                  <a:srgbClr val="0070C0"/>
                </a:solidFill>
              </a:rPr>
              <a:t>RREC – The Public Policy Perspective</a:t>
            </a:r>
          </a:p>
          <a:p>
            <a:pPr algn="ctr"/>
            <a:r>
              <a:rPr lang="en-US" sz="2400" dirty="0" smtClean="0"/>
              <a:t>Mike Lawlor, Undersecretary</a:t>
            </a:r>
          </a:p>
          <a:p>
            <a:pPr algn="ctr"/>
            <a:r>
              <a:rPr lang="en-US" sz="2400" dirty="0" smtClean="0"/>
              <a:t>Criminal Justice Policy &amp; Planning Division</a:t>
            </a:r>
          </a:p>
          <a:p>
            <a:pPr algn="ctr"/>
            <a:r>
              <a:rPr lang="en-US" sz="2400" dirty="0" smtClean="0"/>
              <a:t>Office of Policy and Management</a:t>
            </a:r>
          </a:p>
          <a:p>
            <a:endParaRPr lang="en-US" sz="3200" dirty="0"/>
          </a:p>
        </p:txBody>
      </p:sp>
      <p:sp>
        <p:nvSpPr>
          <p:cNvPr id="5" name="Slide Number Placeholder 4"/>
          <p:cNvSpPr>
            <a:spLocks noGrp="1"/>
          </p:cNvSpPr>
          <p:nvPr>
            <p:ph type="sldNum" sz="quarter" idx="12"/>
          </p:nvPr>
        </p:nvSpPr>
        <p:spPr/>
        <p:txBody>
          <a:bodyPr/>
          <a:lstStyle/>
          <a:p>
            <a:fld id="{FCB397A5-AE5F-40BF-8757-56D3D3D3D6BC}"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1371600"/>
            <a:ext cx="8001000" cy="4647426"/>
          </a:xfrm>
          <a:prstGeom prst="rect">
            <a:avLst/>
          </a:prstGeom>
          <a:noFill/>
        </p:spPr>
        <p:txBody>
          <a:bodyPr wrap="square" rtlCol="0">
            <a:spAutoFit/>
          </a:bodyPr>
          <a:lstStyle/>
          <a:p>
            <a:pPr algn="ctr"/>
            <a:endParaRPr lang="en-US" sz="3200" dirty="0" smtClean="0">
              <a:solidFill>
                <a:srgbClr val="0070C0"/>
              </a:solidFill>
            </a:endParaRPr>
          </a:p>
          <a:p>
            <a:pPr algn="ctr"/>
            <a:r>
              <a:rPr lang="en-US" sz="3200" dirty="0" smtClean="0">
                <a:solidFill>
                  <a:srgbClr val="0070C0"/>
                </a:solidFill>
              </a:rPr>
              <a:t>Risk Reduction Earned Credits (RREC):</a:t>
            </a:r>
          </a:p>
          <a:p>
            <a:pPr algn="ctr"/>
            <a:r>
              <a:rPr lang="en-US" sz="2800" dirty="0" smtClean="0"/>
              <a:t>a preliminary review of implementation and performance issues</a:t>
            </a:r>
          </a:p>
          <a:p>
            <a:pPr algn="ctr"/>
            <a:endParaRPr lang="en-US" sz="2800" dirty="0" smtClean="0"/>
          </a:p>
          <a:p>
            <a:pPr algn="ctr"/>
            <a:endParaRPr lang="en-US" sz="2800" dirty="0" smtClean="0"/>
          </a:p>
          <a:p>
            <a:pPr algn="ctr"/>
            <a:r>
              <a:rPr lang="en-US" sz="2400" dirty="0" smtClean="0"/>
              <a:t>Karl Lewis – Director of Offender Classification and Population Management , The Connecticut Department of Correction</a:t>
            </a:r>
          </a:p>
          <a:p>
            <a:pPr algn="ctr"/>
            <a:r>
              <a:rPr lang="en-US" sz="2400" dirty="0" smtClean="0"/>
              <a:t>&amp;</a:t>
            </a:r>
          </a:p>
          <a:p>
            <a:pPr algn="ctr"/>
            <a:r>
              <a:rPr lang="en-US" sz="2400" dirty="0" smtClean="0"/>
              <a:t>Ivan Kuzyk, Director, Statistical Analysis Center</a:t>
            </a:r>
          </a:p>
          <a:p>
            <a:pPr algn="ctr"/>
            <a:r>
              <a:rPr lang="en-US" sz="2400" dirty="0" smtClean="0"/>
              <a:t>The Office of Policy &amp; Management</a:t>
            </a:r>
            <a:endParaRPr lang="en-US" sz="3200" dirty="0"/>
          </a:p>
        </p:txBody>
      </p:sp>
      <p:sp>
        <p:nvSpPr>
          <p:cNvPr id="5" name="Slide Number Placeholder 4"/>
          <p:cNvSpPr>
            <a:spLocks noGrp="1"/>
          </p:cNvSpPr>
          <p:nvPr>
            <p:ph type="sldNum" sz="quarter" idx="12"/>
          </p:nvPr>
        </p:nvSpPr>
        <p:spPr/>
        <p:txBody>
          <a:bodyPr/>
          <a:lstStyle/>
          <a:p>
            <a:fld id="{FCB397A5-AE5F-40BF-8757-56D3D3D3D6BC}"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0" y="457200"/>
            <a:ext cx="7620000" cy="584775"/>
          </a:xfrm>
          <a:prstGeom prst="rect">
            <a:avLst/>
          </a:prstGeom>
          <a:noFill/>
        </p:spPr>
        <p:txBody>
          <a:bodyPr wrap="square" rtlCol="0">
            <a:spAutoFit/>
          </a:bodyPr>
          <a:lstStyle/>
          <a:p>
            <a:r>
              <a:rPr lang="en-US" sz="3200" dirty="0" smtClean="0">
                <a:solidFill>
                  <a:schemeClr val="accent3">
                    <a:lumMod val="75000"/>
                  </a:schemeClr>
                </a:solidFill>
              </a:rPr>
              <a:t>Purpose of this analysis by OPM</a:t>
            </a:r>
            <a:endParaRPr lang="en-US" sz="3200" dirty="0">
              <a:solidFill>
                <a:schemeClr val="accent3">
                  <a:lumMod val="75000"/>
                </a:schemeClr>
              </a:solidFill>
            </a:endParaRPr>
          </a:p>
        </p:txBody>
      </p:sp>
      <p:sp>
        <p:nvSpPr>
          <p:cNvPr id="3" name="TextBox 2"/>
          <p:cNvSpPr txBox="1"/>
          <p:nvPr/>
        </p:nvSpPr>
        <p:spPr>
          <a:xfrm>
            <a:off x="762000" y="1295400"/>
            <a:ext cx="7924800" cy="4832092"/>
          </a:xfrm>
          <a:prstGeom prst="rect">
            <a:avLst/>
          </a:prstGeom>
          <a:noFill/>
        </p:spPr>
        <p:txBody>
          <a:bodyPr wrap="square" rtlCol="0">
            <a:spAutoFit/>
          </a:bodyPr>
          <a:lstStyle/>
          <a:p>
            <a:pPr marL="463550"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t>OPM has been tracking RREC discharges since they were implemented last year. </a:t>
            </a:r>
          </a:p>
          <a:p>
            <a:pPr marL="463550" indent="-463550" eaLnBrk="0" fontAlgn="base" hangingPunct="0">
              <a:spcBef>
                <a:spcPct val="0"/>
              </a:spcBef>
              <a:spcAft>
                <a:spcPct val="0"/>
              </a:spcAft>
              <a:buClr>
                <a:schemeClr val="accent1">
                  <a:lumMod val="75000"/>
                </a:schemeClr>
              </a:buClr>
              <a:buSzPct val="75000"/>
              <a:buFont typeface="Wingdings" pitchFamily="2" charset="2"/>
              <a:buChar char="q"/>
            </a:pPr>
            <a:endParaRPr lang="en-US" sz="2800" dirty="0" smtClean="0"/>
          </a:p>
          <a:p>
            <a:pPr marL="463550"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t>This is the first opportunity OPM has had to summarize the impact of RREC on recidivism among offenders discharging from prison   </a:t>
            </a:r>
          </a:p>
          <a:p>
            <a:pPr marL="463550" indent="-463550" eaLnBrk="0" fontAlgn="base" hangingPunct="0">
              <a:spcBef>
                <a:spcPct val="0"/>
              </a:spcBef>
              <a:spcAft>
                <a:spcPct val="0"/>
              </a:spcAft>
              <a:buClr>
                <a:schemeClr val="accent1">
                  <a:lumMod val="75000"/>
                </a:schemeClr>
              </a:buClr>
              <a:buSzPct val="75000"/>
              <a:buFont typeface="Wingdings" pitchFamily="2" charset="2"/>
              <a:buChar char="q"/>
            </a:pPr>
            <a:endParaRPr lang="en-US" sz="2800" dirty="0" smtClean="0"/>
          </a:p>
          <a:p>
            <a:pPr marL="463550"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t>Purpose of this analysis is both to:</a:t>
            </a:r>
          </a:p>
          <a:p>
            <a:pPr marL="920750" lvl="1"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t> clarify the operations with respect to RREC,</a:t>
            </a:r>
          </a:p>
          <a:p>
            <a:pPr marL="920750" lvl="1"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t>and to report preliminary findings with respect to offender recidivism </a:t>
            </a:r>
          </a:p>
        </p:txBody>
      </p:sp>
      <p:sp>
        <p:nvSpPr>
          <p:cNvPr id="5" name="Slide Number Placeholder 4"/>
          <p:cNvSpPr>
            <a:spLocks noGrp="1"/>
          </p:cNvSpPr>
          <p:nvPr>
            <p:ph type="sldNum" sz="quarter" idx="12"/>
          </p:nvPr>
        </p:nvSpPr>
        <p:spPr/>
        <p:txBody>
          <a:bodyPr/>
          <a:lstStyle/>
          <a:p>
            <a:fld id="{FCB397A5-AE5F-40BF-8757-56D3D3D3D6BC}"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62000" y="1066800"/>
            <a:ext cx="7848600" cy="4893647"/>
          </a:xfrm>
          <a:prstGeom prst="rect">
            <a:avLst/>
          </a:prstGeom>
          <a:noFill/>
        </p:spPr>
        <p:txBody>
          <a:bodyPr wrap="square" rtlCol="0">
            <a:spAutoFit/>
          </a:bodyPr>
          <a:lstStyle/>
          <a:p>
            <a:pPr marL="463550" lvl="1" indent="-463550">
              <a:buClr>
                <a:schemeClr val="tx2">
                  <a:lumMod val="60000"/>
                  <a:lumOff val="40000"/>
                </a:schemeClr>
              </a:buClr>
              <a:buSzPct val="75000"/>
              <a:buFont typeface="Wingdings" pitchFamily="2" charset="2"/>
              <a:buChar char="q"/>
            </a:pPr>
            <a:r>
              <a:rPr lang="en-US" sz="2400" dirty="0" smtClean="0"/>
              <a:t>Discretionary releases are a time-tested, widely used tool in correction systems in every U.S. state.</a:t>
            </a:r>
          </a:p>
          <a:p>
            <a:pPr marL="463550" lvl="1" indent="-463550">
              <a:buClr>
                <a:schemeClr val="tx2">
                  <a:lumMod val="60000"/>
                  <a:lumOff val="40000"/>
                </a:schemeClr>
              </a:buClr>
              <a:buSzPct val="75000"/>
              <a:buFont typeface="Wingdings" pitchFamily="2" charset="2"/>
              <a:buChar char="q"/>
            </a:pPr>
            <a:r>
              <a:rPr lang="en-US" sz="2400" dirty="0" smtClean="0"/>
              <a:t>In October 2010, one year before the RREC began, 1,604 offenders were released or discharged from state prisons.  </a:t>
            </a:r>
          </a:p>
          <a:p>
            <a:pPr marL="920750" lvl="2" indent="-463550">
              <a:buClr>
                <a:schemeClr val="tx2">
                  <a:lumMod val="60000"/>
                  <a:lumOff val="40000"/>
                </a:schemeClr>
              </a:buClr>
              <a:buSzPct val="75000"/>
              <a:buFont typeface="Wingdings" pitchFamily="2" charset="2"/>
              <a:buChar char="q"/>
            </a:pPr>
            <a:r>
              <a:rPr lang="en-US" sz="2000" dirty="0" smtClean="0"/>
              <a:t>747 of these offenders (43%) left prison through some discretionary release mechanism.</a:t>
            </a:r>
          </a:p>
          <a:p>
            <a:pPr marL="463550" lvl="1" indent="-463550">
              <a:buClr>
                <a:schemeClr val="tx2">
                  <a:lumMod val="60000"/>
                  <a:lumOff val="40000"/>
                </a:schemeClr>
              </a:buClr>
              <a:buSzPct val="75000"/>
              <a:buFont typeface="Wingdings" pitchFamily="2" charset="2"/>
              <a:buChar char="q"/>
            </a:pPr>
            <a:r>
              <a:rPr lang="en-US" sz="2400" dirty="0" smtClean="0"/>
              <a:t>In October 2010, the DOC released prisoners through 6 discretionary release programs.</a:t>
            </a:r>
          </a:p>
          <a:p>
            <a:pPr marL="463550" lvl="1" indent="-463550">
              <a:buClr>
                <a:schemeClr val="tx2">
                  <a:lumMod val="60000"/>
                  <a:lumOff val="40000"/>
                </a:schemeClr>
              </a:buClr>
              <a:buSzPct val="75000"/>
              <a:buFont typeface="Wingdings" pitchFamily="2" charset="2"/>
              <a:buChar char="q"/>
            </a:pPr>
            <a:r>
              <a:rPr lang="en-US" sz="2400" dirty="0" smtClean="0"/>
              <a:t>By September 2012, the DOC has expanded the number of discretionary release programs to 7</a:t>
            </a:r>
          </a:p>
          <a:p>
            <a:pPr marL="920750" lvl="2" indent="-463550">
              <a:buClr>
                <a:schemeClr val="tx2">
                  <a:lumMod val="60000"/>
                  <a:lumOff val="40000"/>
                </a:schemeClr>
              </a:buClr>
              <a:buSzPct val="75000"/>
              <a:buFont typeface="Wingdings" pitchFamily="2" charset="2"/>
              <a:buChar char="q"/>
            </a:pPr>
            <a:r>
              <a:rPr lang="en-US" sz="2000" dirty="0" smtClean="0"/>
              <a:t>DUI Home confinement was introduced in March 2012</a:t>
            </a:r>
            <a:r>
              <a:rPr lang="en-US" sz="2400" dirty="0" smtClean="0"/>
              <a:t> </a:t>
            </a:r>
          </a:p>
          <a:p>
            <a:pPr marL="463550" lvl="1" indent="-463550">
              <a:buClr>
                <a:schemeClr val="tx2">
                  <a:lumMod val="60000"/>
                  <a:lumOff val="40000"/>
                </a:schemeClr>
              </a:buClr>
              <a:buSzPct val="75000"/>
              <a:buFont typeface="Wingdings" pitchFamily="2" charset="2"/>
              <a:buChar char="q"/>
            </a:pPr>
            <a:r>
              <a:rPr lang="en-US" sz="2400" dirty="0" smtClean="0"/>
              <a:t>In October 2011, 1,722 offenders were released or discharged from DOC facilities</a:t>
            </a:r>
          </a:p>
        </p:txBody>
      </p:sp>
      <p:sp>
        <p:nvSpPr>
          <p:cNvPr id="22" name="Rectangle 21"/>
          <p:cNvSpPr/>
          <p:nvPr/>
        </p:nvSpPr>
        <p:spPr>
          <a:xfrm>
            <a:off x="990600" y="381000"/>
            <a:ext cx="7226081" cy="584775"/>
          </a:xfrm>
          <a:prstGeom prst="rect">
            <a:avLst/>
          </a:prstGeom>
        </p:spPr>
        <p:txBody>
          <a:bodyPr wrap="none">
            <a:spAutoFit/>
          </a:bodyPr>
          <a:lstStyle/>
          <a:p>
            <a:r>
              <a:rPr lang="en-US" sz="3200" dirty="0" smtClean="0">
                <a:solidFill>
                  <a:schemeClr val="accent3">
                    <a:lumMod val="75000"/>
                  </a:schemeClr>
                </a:solidFill>
              </a:rPr>
              <a:t>Discretionary Release Mechanisms at DOC</a:t>
            </a:r>
            <a:endParaRPr lang="en-US" sz="3200" dirty="0">
              <a:solidFill>
                <a:schemeClr val="accent3">
                  <a:lumMod val="75000"/>
                </a:schemeClr>
              </a:solidFill>
            </a:endParaRPr>
          </a:p>
        </p:txBody>
      </p:sp>
      <p:sp>
        <p:nvSpPr>
          <p:cNvPr id="6" name="Slide Number Placeholder 5"/>
          <p:cNvSpPr>
            <a:spLocks noGrp="1"/>
          </p:cNvSpPr>
          <p:nvPr>
            <p:ph type="sldNum" sz="quarter" idx="12"/>
          </p:nvPr>
        </p:nvSpPr>
        <p:spPr/>
        <p:txBody>
          <a:bodyPr/>
          <a:lstStyle/>
          <a:p>
            <a:fld id="{FCB397A5-AE5F-40BF-8757-56D3D3D3D6BC}"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62000" y="1219200"/>
            <a:ext cx="7696200" cy="5078313"/>
          </a:xfrm>
          <a:prstGeom prst="rect">
            <a:avLst/>
          </a:prstGeom>
          <a:noFill/>
        </p:spPr>
        <p:txBody>
          <a:bodyPr wrap="square" rtlCol="0">
            <a:spAutoFit/>
          </a:bodyPr>
          <a:lstStyle/>
          <a:p>
            <a:pPr marL="6350" indent="-463550">
              <a:buClr>
                <a:schemeClr val="tx2">
                  <a:lumMod val="60000"/>
                  <a:lumOff val="40000"/>
                </a:schemeClr>
              </a:buClr>
              <a:buSzPct val="75000"/>
            </a:pPr>
            <a:r>
              <a:rPr lang="en-US" sz="3200" dirty="0" smtClean="0"/>
              <a:t>Discretionary release mechanisms:</a:t>
            </a:r>
          </a:p>
          <a:p>
            <a:pPr marL="914400" lvl="1" indent="-450850">
              <a:buClr>
                <a:schemeClr val="tx2">
                  <a:lumMod val="60000"/>
                  <a:lumOff val="40000"/>
                </a:schemeClr>
              </a:buClr>
              <a:buSzPct val="75000"/>
              <a:buFont typeface="Wingdings" pitchFamily="2" charset="2"/>
              <a:buChar char="q"/>
            </a:pPr>
            <a:r>
              <a:rPr lang="en-US" sz="2800" dirty="0" smtClean="0"/>
              <a:t>Parole</a:t>
            </a:r>
          </a:p>
          <a:p>
            <a:pPr marL="914400" lvl="1" indent="-450850">
              <a:buClr>
                <a:schemeClr val="tx2">
                  <a:lumMod val="60000"/>
                  <a:lumOff val="40000"/>
                </a:schemeClr>
              </a:buClr>
              <a:buSzPct val="75000"/>
              <a:buFont typeface="Wingdings" pitchFamily="2" charset="2"/>
              <a:buChar char="q"/>
            </a:pPr>
            <a:r>
              <a:rPr lang="en-US" sz="2800" dirty="0" smtClean="0"/>
              <a:t>Transitional Supervision</a:t>
            </a:r>
          </a:p>
          <a:p>
            <a:pPr marL="914400" lvl="1" indent="-450850">
              <a:buClr>
                <a:schemeClr val="tx2">
                  <a:lumMod val="60000"/>
                  <a:lumOff val="40000"/>
                </a:schemeClr>
              </a:buClr>
              <a:buSzPct val="75000"/>
              <a:buFont typeface="Wingdings" pitchFamily="2" charset="2"/>
              <a:buChar char="q"/>
            </a:pPr>
            <a:r>
              <a:rPr lang="en-US" sz="2800" dirty="0" smtClean="0"/>
              <a:t>Transfer Parole</a:t>
            </a:r>
          </a:p>
          <a:p>
            <a:pPr marL="914400" lvl="1" indent="-450850">
              <a:buClr>
                <a:schemeClr val="tx2">
                  <a:lumMod val="60000"/>
                  <a:lumOff val="40000"/>
                </a:schemeClr>
              </a:buClr>
              <a:buSzPct val="75000"/>
              <a:buFont typeface="Wingdings" pitchFamily="2" charset="2"/>
              <a:buChar char="q"/>
            </a:pPr>
            <a:r>
              <a:rPr lang="en-US" sz="2800" dirty="0" smtClean="0"/>
              <a:t>Transfer Placement</a:t>
            </a:r>
          </a:p>
          <a:p>
            <a:pPr marL="914400" lvl="1" indent="-450850">
              <a:buClr>
                <a:schemeClr val="tx2">
                  <a:lumMod val="60000"/>
                  <a:lumOff val="40000"/>
                </a:schemeClr>
              </a:buClr>
              <a:buSzPct val="75000"/>
              <a:buFont typeface="Wingdings" pitchFamily="2" charset="2"/>
              <a:buChar char="q"/>
            </a:pPr>
            <a:r>
              <a:rPr lang="en-US" sz="2800" dirty="0" smtClean="0"/>
              <a:t>DUI Home Confinement</a:t>
            </a:r>
          </a:p>
          <a:p>
            <a:pPr marL="914400" lvl="1" indent="-450850">
              <a:buClr>
                <a:schemeClr val="tx2">
                  <a:lumMod val="60000"/>
                  <a:lumOff val="40000"/>
                </a:schemeClr>
              </a:buClr>
              <a:buSzPct val="75000"/>
              <a:buFont typeface="Wingdings" pitchFamily="2" charset="2"/>
              <a:buChar char="q"/>
            </a:pPr>
            <a:r>
              <a:rPr lang="en-US" sz="2800" dirty="0" smtClean="0"/>
              <a:t>Re-entry Furlough</a:t>
            </a:r>
          </a:p>
          <a:p>
            <a:pPr marL="914400" lvl="1" indent="-450850">
              <a:buClr>
                <a:schemeClr val="tx2">
                  <a:lumMod val="60000"/>
                  <a:lumOff val="40000"/>
                </a:schemeClr>
              </a:buClr>
              <a:buSzPct val="75000"/>
              <a:buFont typeface="Wingdings" pitchFamily="2" charset="2"/>
              <a:buChar char="q"/>
            </a:pPr>
            <a:r>
              <a:rPr lang="en-US" sz="2800" dirty="0" smtClean="0"/>
              <a:t>Halfway Houses</a:t>
            </a:r>
          </a:p>
          <a:p>
            <a:pPr indent="6350">
              <a:buClr>
                <a:schemeClr val="tx2">
                  <a:lumMod val="60000"/>
                  <a:lumOff val="40000"/>
                </a:schemeClr>
              </a:buClr>
              <a:buSzPct val="75000"/>
            </a:pPr>
            <a:r>
              <a:rPr lang="en-US" sz="3200" dirty="0" smtClean="0"/>
              <a:t>Each mechanism provides an alternative pathway to completing a prison sentences in lieu of incarceration.</a:t>
            </a:r>
            <a:endParaRPr lang="en-US" sz="2400" dirty="0" smtClean="0"/>
          </a:p>
        </p:txBody>
      </p:sp>
      <p:sp>
        <p:nvSpPr>
          <p:cNvPr id="22" name="Rectangle 21"/>
          <p:cNvSpPr/>
          <p:nvPr/>
        </p:nvSpPr>
        <p:spPr>
          <a:xfrm>
            <a:off x="762000" y="381000"/>
            <a:ext cx="7777514" cy="584775"/>
          </a:xfrm>
          <a:prstGeom prst="rect">
            <a:avLst/>
          </a:prstGeom>
        </p:spPr>
        <p:txBody>
          <a:bodyPr wrap="none">
            <a:spAutoFit/>
          </a:bodyPr>
          <a:lstStyle/>
          <a:p>
            <a:r>
              <a:rPr lang="en-US" sz="3200" dirty="0" smtClean="0">
                <a:solidFill>
                  <a:schemeClr val="accent3">
                    <a:lumMod val="75000"/>
                  </a:schemeClr>
                </a:solidFill>
              </a:rPr>
              <a:t>Discretionary Release Mechanisms at DOC (2)</a:t>
            </a:r>
            <a:endParaRPr lang="en-US" sz="3200" dirty="0">
              <a:solidFill>
                <a:schemeClr val="accent3">
                  <a:lumMod val="75000"/>
                </a:schemeClr>
              </a:solidFill>
            </a:endParaRPr>
          </a:p>
        </p:txBody>
      </p:sp>
      <p:sp>
        <p:nvSpPr>
          <p:cNvPr id="6" name="Slide Number Placeholder 5"/>
          <p:cNvSpPr>
            <a:spLocks noGrp="1"/>
          </p:cNvSpPr>
          <p:nvPr>
            <p:ph type="sldNum" sz="quarter" idx="12"/>
          </p:nvPr>
        </p:nvSpPr>
        <p:spPr/>
        <p:txBody>
          <a:bodyPr/>
          <a:lstStyle/>
          <a:p>
            <a:fld id="{FCB397A5-AE5F-40BF-8757-56D3D3D3D6BC}"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43000" y="1219200"/>
            <a:ext cx="6858000" cy="4431983"/>
          </a:xfrm>
          <a:prstGeom prst="rect">
            <a:avLst/>
          </a:prstGeom>
          <a:noFill/>
        </p:spPr>
        <p:txBody>
          <a:bodyPr wrap="square" rtlCol="0">
            <a:spAutoFit/>
          </a:bodyPr>
          <a:lstStyle/>
          <a:p>
            <a:pPr marL="463550" indent="-463550">
              <a:buClr>
                <a:schemeClr val="tx2">
                  <a:lumMod val="60000"/>
                  <a:lumOff val="40000"/>
                </a:schemeClr>
              </a:buClr>
              <a:buSzPct val="75000"/>
              <a:buFont typeface="Wingdings" pitchFamily="2" charset="2"/>
              <a:buChar char="q"/>
            </a:pPr>
            <a:r>
              <a:rPr lang="en-US" sz="2400" dirty="0" smtClean="0"/>
              <a:t>Between October 5, 2011 and September 5,2012, </a:t>
            </a:r>
          </a:p>
          <a:p>
            <a:pPr marL="920750" lvl="1" indent="-463550">
              <a:buClr>
                <a:schemeClr val="tx2">
                  <a:lumMod val="60000"/>
                  <a:lumOff val="40000"/>
                </a:schemeClr>
              </a:buClr>
              <a:buSzPct val="75000"/>
              <a:buFont typeface="Wingdings" pitchFamily="2" charset="2"/>
              <a:buChar char="q"/>
            </a:pPr>
            <a:r>
              <a:rPr lang="en-US" sz="2400" dirty="0" smtClean="0"/>
              <a:t>8,941 offenders were eligible to earn RREC</a:t>
            </a:r>
          </a:p>
          <a:p>
            <a:pPr marL="920750" lvl="1" indent="-463550">
              <a:buClr>
                <a:schemeClr val="tx2">
                  <a:lumMod val="60000"/>
                  <a:lumOff val="40000"/>
                </a:schemeClr>
              </a:buClr>
              <a:buSzPct val="75000"/>
              <a:buFont typeface="Wingdings" pitchFamily="2" charset="2"/>
              <a:buChar char="q"/>
            </a:pPr>
            <a:r>
              <a:rPr lang="en-US" sz="2400" dirty="0" smtClean="0"/>
              <a:t>only 8,700 were awarded at least one day of RREC.</a:t>
            </a:r>
          </a:p>
          <a:p>
            <a:pPr marL="920750" lvl="1" indent="-463550">
              <a:buClr>
                <a:schemeClr val="tx2">
                  <a:lumMod val="60000"/>
                  <a:lumOff val="40000"/>
                </a:schemeClr>
              </a:buClr>
              <a:buSzPct val="75000"/>
              <a:buFont typeface="Wingdings" pitchFamily="2" charset="2"/>
              <a:buChar char="q"/>
            </a:pPr>
            <a:endParaRPr lang="en-US" sz="2400" dirty="0" smtClean="0"/>
          </a:p>
          <a:p>
            <a:pPr marL="920750" lvl="1" indent="-463550">
              <a:buClr>
                <a:schemeClr val="tx2">
                  <a:lumMod val="60000"/>
                  <a:lumOff val="40000"/>
                </a:schemeClr>
              </a:buClr>
              <a:buSzPct val="75000"/>
              <a:buFont typeface="Wingdings" pitchFamily="2" charset="2"/>
              <a:buChar char="q"/>
            </a:pPr>
            <a:endParaRPr lang="en-US" sz="2400" dirty="0" smtClean="0"/>
          </a:p>
          <a:p>
            <a:pPr marL="920750" lvl="1" indent="-463550">
              <a:buClr>
                <a:schemeClr val="tx2">
                  <a:lumMod val="60000"/>
                  <a:lumOff val="40000"/>
                </a:schemeClr>
              </a:buClr>
              <a:buSzPct val="75000"/>
              <a:buFont typeface="Wingdings" pitchFamily="2" charset="2"/>
              <a:buChar char="q"/>
            </a:pPr>
            <a:endParaRPr lang="en-US" sz="2400" dirty="0" smtClean="0"/>
          </a:p>
          <a:p>
            <a:pPr marL="920750" lvl="1" indent="-463550">
              <a:buClr>
                <a:schemeClr val="tx2">
                  <a:lumMod val="60000"/>
                  <a:lumOff val="40000"/>
                </a:schemeClr>
              </a:buClr>
              <a:buSzPct val="75000"/>
              <a:buFont typeface="Wingdings" pitchFamily="2" charset="2"/>
              <a:buChar char="q"/>
            </a:pPr>
            <a:endParaRPr lang="en-US" sz="2400" dirty="0" smtClean="0"/>
          </a:p>
          <a:p>
            <a:pPr marL="920750" lvl="1" indent="-463550">
              <a:buClr>
                <a:schemeClr val="tx2">
                  <a:lumMod val="60000"/>
                  <a:lumOff val="40000"/>
                </a:schemeClr>
              </a:buClr>
              <a:buSzPct val="75000"/>
              <a:buFont typeface="Wingdings" pitchFamily="2" charset="2"/>
              <a:buChar char="q"/>
            </a:pPr>
            <a:endParaRPr lang="en-US" sz="2400" dirty="0" smtClean="0"/>
          </a:p>
          <a:p>
            <a:pPr marL="920750" lvl="1" indent="-463550">
              <a:buClr>
                <a:schemeClr val="tx2">
                  <a:lumMod val="60000"/>
                  <a:lumOff val="40000"/>
                </a:schemeClr>
              </a:buClr>
              <a:buSzPct val="75000"/>
              <a:buFont typeface="Wingdings" pitchFamily="2" charset="2"/>
              <a:buChar char="q"/>
            </a:pPr>
            <a:endParaRPr lang="en-US" sz="2400" dirty="0" smtClean="0"/>
          </a:p>
          <a:p>
            <a:pPr marL="920750" lvl="1" indent="-463550">
              <a:buClr>
                <a:schemeClr val="tx2">
                  <a:lumMod val="60000"/>
                  <a:lumOff val="40000"/>
                </a:schemeClr>
              </a:buClr>
              <a:buSzPct val="75000"/>
              <a:buFont typeface="Wingdings" pitchFamily="2" charset="2"/>
              <a:buChar char="q"/>
            </a:pPr>
            <a:endParaRPr lang="en-US" sz="2400" dirty="0" smtClean="0"/>
          </a:p>
          <a:p>
            <a:endParaRPr lang="en-US" dirty="0"/>
          </a:p>
        </p:txBody>
      </p:sp>
      <p:sp>
        <p:nvSpPr>
          <p:cNvPr id="22" name="Rectangle 21"/>
          <p:cNvSpPr/>
          <p:nvPr/>
        </p:nvSpPr>
        <p:spPr>
          <a:xfrm>
            <a:off x="3352800" y="381000"/>
            <a:ext cx="1970989" cy="584775"/>
          </a:xfrm>
          <a:prstGeom prst="rect">
            <a:avLst/>
          </a:prstGeom>
        </p:spPr>
        <p:txBody>
          <a:bodyPr wrap="none">
            <a:spAutoFit/>
          </a:bodyPr>
          <a:lstStyle/>
          <a:p>
            <a:r>
              <a:rPr lang="en-US" sz="3200" dirty="0" smtClean="0">
                <a:solidFill>
                  <a:schemeClr val="accent3">
                    <a:lumMod val="75000"/>
                  </a:schemeClr>
                </a:solidFill>
              </a:rPr>
              <a:t>Discharges</a:t>
            </a:r>
            <a:endParaRPr lang="en-US" sz="3200" dirty="0">
              <a:solidFill>
                <a:schemeClr val="accent3">
                  <a:lumMod val="75000"/>
                </a:schemeClr>
              </a:solidFill>
            </a:endParaRPr>
          </a:p>
        </p:txBody>
      </p:sp>
      <p:pic>
        <p:nvPicPr>
          <p:cNvPr id="2051" name="Picture 3"/>
          <p:cNvPicPr>
            <a:picLocks noChangeAspect="1" noChangeArrowheads="1"/>
          </p:cNvPicPr>
          <p:nvPr/>
        </p:nvPicPr>
        <p:blipFill>
          <a:blip r:embed="rId2" cstate="print"/>
          <a:srcRect/>
          <a:stretch>
            <a:fillRect/>
          </a:stretch>
        </p:blipFill>
        <p:spPr bwMode="auto">
          <a:xfrm>
            <a:off x="381000" y="2971800"/>
            <a:ext cx="8324850" cy="2390775"/>
          </a:xfrm>
          <a:prstGeom prst="rect">
            <a:avLst/>
          </a:prstGeom>
          <a:noFill/>
          <a:ln w="9525">
            <a:noFill/>
            <a:miter lim="800000"/>
            <a:headEnd/>
            <a:tailEnd/>
          </a:ln>
          <a:effectLst/>
        </p:spPr>
      </p:pic>
      <p:sp>
        <p:nvSpPr>
          <p:cNvPr id="6" name="Slide Number Placeholder 5"/>
          <p:cNvSpPr>
            <a:spLocks noGrp="1"/>
          </p:cNvSpPr>
          <p:nvPr>
            <p:ph type="sldNum" sz="quarter" idx="12"/>
          </p:nvPr>
        </p:nvSpPr>
        <p:spPr/>
        <p:txBody>
          <a:bodyPr/>
          <a:lstStyle/>
          <a:p>
            <a:fld id="{FCB397A5-AE5F-40BF-8757-56D3D3D3D6BC}"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9600" y="1066800"/>
            <a:ext cx="6400800" cy="1569660"/>
          </a:xfrm>
          <a:prstGeom prst="rect">
            <a:avLst/>
          </a:prstGeom>
          <a:noFill/>
        </p:spPr>
        <p:txBody>
          <a:bodyPr wrap="square" rtlCol="0">
            <a:spAutoFit/>
          </a:bodyPr>
          <a:lstStyle/>
          <a:p>
            <a:pPr marL="463550" indent="-463550">
              <a:buClr>
                <a:schemeClr val="tx2">
                  <a:lumMod val="60000"/>
                  <a:lumOff val="40000"/>
                </a:schemeClr>
              </a:buClr>
              <a:buSzPct val="75000"/>
              <a:buFont typeface="Wingdings" pitchFamily="2" charset="2"/>
              <a:buChar char="q"/>
            </a:pPr>
            <a:r>
              <a:rPr lang="en-US" sz="2400" dirty="0" smtClean="0"/>
              <a:t>The average offender who was granted RREC earned 60.4 days.  </a:t>
            </a:r>
          </a:p>
          <a:p>
            <a:pPr marL="463550" indent="-463550">
              <a:buClr>
                <a:schemeClr val="tx2">
                  <a:lumMod val="60000"/>
                  <a:lumOff val="40000"/>
                </a:schemeClr>
              </a:buClr>
              <a:buSzPct val="75000"/>
              <a:buFont typeface="Wingdings" pitchFamily="2" charset="2"/>
              <a:buChar char="q"/>
            </a:pPr>
            <a:r>
              <a:rPr lang="en-US" sz="2400" dirty="0" smtClean="0"/>
              <a:t>The median offender earned 32 days of RREC</a:t>
            </a:r>
          </a:p>
          <a:p>
            <a:pPr marL="463550" indent="-463550">
              <a:buClr>
                <a:schemeClr val="tx2">
                  <a:lumMod val="60000"/>
                  <a:lumOff val="40000"/>
                </a:schemeClr>
              </a:buClr>
              <a:buSzPct val="75000"/>
              <a:buFont typeface="Wingdings" pitchFamily="2" charset="2"/>
              <a:buChar char="q"/>
            </a:pPr>
            <a:r>
              <a:rPr lang="en-US" sz="2400" dirty="0" smtClean="0"/>
              <a:t>79% earned under 3 months</a:t>
            </a:r>
            <a:endParaRPr lang="en-US" sz="2400" dirty="0"/>
          </a:p>
        </p:txBody>
      </p:sp>
      <p:sp>
        <p:nvSpPr>
          <p:cNvPr id="22" name="Rectangle 21"/>
          <p:cNvSpPr/>
          <p:nvPr/>
        </p:nvSpPr>
        <p:spPr>
          <a:xfrm>
            <a:off x="1600200" y="381000"/>
            <a:ext cx="2632067" cy="584775"/>
          </a:xfrm>
          <a:prstGeom prst="rect">
            <a:avLst/>
          </a:prstGeom>
        </p:spPr>
        <p:txBody>
          <a:bodyPr wrap="none">
            <a:spAutoFit/>
          </a:bodyPr>
          <a:lstStyle/>
          <a:p>
            <a:r>
              <a:rPr lang="en-US" sz="3200" dirty="0" smtClean="0">
                <a:solidFill>
                  <a:schemeClr val="accent3">
                    <a:lumMod val="75000"/>
                  </a:schemeClr>
                </a:solidFill>
              </a:rPr>
              <a:t>RREC receivers</a:t>
            </a:r>
            <a:endParaRPr lang="en-US" sz="3200" dirty="0">
              <a:solidFill>
                <a:schemeClr val="accent3">
                  <a:lumMod val="75000"/>
                </a:schemeClr>
              </a:solidFill>
            </a:endParaRPr>
          </a:p>
        </p:txBody>
      </p:sp>
      <p:sp>
        <p:nvSpPr>
          <p:cNvPr id="14" name="Slide Number Placeholder 13"/>
          <p:cNvSpPr>
            <a:spLocks noGrp="1"/>
          </p:cNvSpPr>
          <p:nvPr>
            <p:ph type="sldNum" sz="quarter" idx="12"/>
          </p:nvPr>
        </p:nvSpPr>
        <p:spPr/>
        <p:txBody>
          <a:bodyPr/>
          <a:lstStyle/>
          <a:p>
            <a:fld id="{FCB397A5-AE5F-40BF-8757-56D3D3D3D6BC}" type="slidenum">
              <a:rPr lang="en-US" smtClean="0"/>
              <a:pPr/>
              <a:t>15</a:t>
            </a:fld>
            <a:endParaRPr lang="en-US" dirty="0"/>
          </a:p>
        </p:txBody>
      </p:sp>
      <p:grpSp>
        <p:nvGrpSpPr>
          <p:cNvPr id="24" name="Group 23"/>
          <p:cNvGrpSpPr/>
          <p:nvPr/>
        </p:nvGrpSpPr>
        <p:grpSpPr>
          <a:xfrm>
            <a:off x="381000" y="2362200"/>
            <a:ext cx="8467725" cy="3752850"/>
            <a:chOff x="381000" y="2362200"/>
            <a:chExt cx="8467725" cy="3752850"/>
          </a:xfrm>
        </p:grpSpPr>
        <p:pic>
          <p:nvPicPr>
            <p:cNvPr id="6" name="Picture 2"/>
            <p:cNvPicPr>
              <a:picLocks noChangeAspect="1" noChangeArrowheads="1"/>
            </p:cNvPicPr>
            <p:nvPr/>
          </p:nvPicPr>
          <p:blipFill>
            <a:blip r:embed="rId2" cstate="print"/>
            <a:srcRect/>
            <a:stretch>
              <a:fillRect/>
            </a:stretch>
          </p:blipFill>
          <p:spPr bwMode="auto">
            <a:xfrm>
              <a:off x="381000" y="3886200"/>
              <a:ext cx="8343900" cy="2228850"/>
            </a:xfrm>
            <a:prstGeom prst="rect">
              <a:avLst/>
            </a:prstGeom>
            <a:noFill/>
            <a:ln w="9525">
              <a:noFill/>
              <a:miter lim="800000"/>
              <a:headEnd/>
              <a:tailEnd/>
            </a:ln>
            <a:effectLst/>
          </p:spPr>
        </p:pic>
        <p:sp>
          <p:nvSpPr>
            <p:cNvPr id="7" name="TextBox 6"/>
            <p:cNvSpPr txBox="1"/>
            <p:nvPr/>
          </p:nvSpPr>
          <p:spPr>
            <a:xfrm>
              <a:off x="3124200" y="4724400"/>
              <a:ext cx="2209800" cy="584775"/>
            </a:xfrm>
            <a:prstGeom prst="rect">
              <a:avLst/>
            </a:prstGeom>
            <a:noFill/>
          </p:spPr>
          <p:txBody>
            <a:bodyPr wrap="square" rtlCol="0">
              <a:spAutoFit/>
            </a:bodyPr>
            <a:lstStyle/>
            <a:p>
              <a:r>
                <a:rPr lang="en-US" sz="1600" b="1" dirty="0" smtClean="0"/>
                <a:t>Average RREC awarded: 60.4 days</a:t>
              </a:r>
              <a:endParaRPr lang="en-US" sz="1600" b="1" dirty="0"/>
            </a:p>
          </p:txBody>
        </p:sp>
        <p:cxnSp>
          <p:nvCxnSpPr>
            <p:cNvPr id="9" name="Straight Arrow Connector 8"/>
            <p:cNvCxnSpPr/>
            <p:nvPr/>
          </p:nvCxnSpPr>
          <p:spPr>
            <a:xfrm rot="10800000" flipV="1">
              <a:off x="2209800" y="4876800"/>
              <a:ext cx="914400" cy="24824"/>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286000" y="3733800"/>
              <a:ext cx="2209800" cy="584775"/>
            </a:xfrm>
            <a:prstGeom prst="rect">
              <a:avLst/>
            </a:prstGeom>
            <a:noFill/>
          </p:spPr>
          <p:txBody>
            <a:bodyPr wrap="square" rtlCol="0">
              <a:spAutoFit/>
            </a:bodyPr>
            <a:lstStyle/>
            <a:p>
              <a:r>
                <a:rPr lang="en-US" sz="1600" b="1" dirty="0" smtClean="0"/>
                <a:t>Median RREC awarded: 32.0 days</a:t>
              </a:r>
              <a:endParaRPr lang="en-US" sz="1600" b="1" dirty="0"/>
            </a:p>
          </p:txBody>
        </p:sp>
        <p:cxnSp>
          <p:nvCxnSpPr>
            <p:cNvPr id="13" name="Straight Arrow Connector 12"/>
            <p:cNvCxnSpPr/>
            <p:nvPr/>
          </p:nvCxnSpPr>
          <p:spPr>
            <a:xfrm rot="10800000" flipV="1">
              <a:off x="1600200" y="3962400"/>
              <a:ext cx="609600" cy="393412"/>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flipH="1" flipV="1">
              <a:off x="1638300" y="5067300"/>
              <a:ext cx="1143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flipH="1" flipV="1">
              <a:off x="762000" y="4800600"/>
              <a:ext cx="16764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050" name="Picture 2"/>
            <p:cNvPicPr>
              <a:picLocks noChangeAspect="1" noChangeArrowheads="1"/>
            </p:cNvPicPr>
            <p:nvPr/>
          </p:nvPicPr>
          <p:blipFill>
            <a:blip r:embed="rId3" cstate="print"/>
            <a:srcRect/>
            <a:stretch>
              <a:fillRect/>
            </a:stretch>
          </p:blipFill>
          <p:spPr bwMode="auto">
            <a:xfrm>
              <a:off x="4267200" y="2362200"/>
              <a:ext cx="4581525" cy="2752725"/>
            </a:xfrm>
            <a:prstGeom prst="rect">
              <a:avLst/>
            </a:prstGeom>
            <a:noFill/>
            <a:ln w="9525">
              <a:noFill/>
              <a:miter lim="800000"/>
              <a:headEnd/>
              <a:tailEnd/>
            </a:ln>
            <a:effectLst/>
          </p:spPr>
        </p:pic>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0" y="457200"/>
            <a:ext cx="7620000" cy="584775"/>
          </a:xfrm>
          <a:prstGeom prst="rect">
            <a:avLst/>
          </a:prstGeom>
          <a:noFill/>
        </p:spPr>
        <p:txBody>
          <a:bodyPr wrap="square" rtlCol="0">
            <a:spAutoFit/>
          </a:bodyPr>
          <a:lstStyle/>
          <a:p>
            <a:r>
              <a:rPr lang="en-US" sz="3200" dirty="0" smtClean="0">
                <a:solidFill>
                  <a:schemeClr val="tx2">
                    <a:lumMod val="60000"/>
                    <a:lumOff val="40000"/>
                  </a:schemeClr>
                </a:solidFill>
              </a:rPr>
              <a:t>RREC and discretionary releases</a:t>
            </a:r>
            <a:endParaRPr lang="en-US" sz="3200" dirty="0">
              <a:solidFill>
                <a:schemeClr val="tx2">
                  <a:lumMod val="60000"/>
                  <a:lumOff val="40000"/>
                </a:schemeClr>
              </a:solidFill>
            </a:endParaRPr>
          </a:p>
        </p:txBody>
      </p:sp>
      <p:sp>
        <p:nvSpPr>
          <p:cNvPr id="3" name="TextBox 2"/>
          <p:cNvSpPr txBox="1"/>
          <p:nvPr/>
        </p:nvSpPr>
        <p:spPr>
          <a:xfrm>
            <a:off x="762000" y="1295400"/>
            <a:ext cx="7924800" cy="523220"/>
          </a:xfrm>
          <a:prstGeom prst="rect">
            <a:avLst/>
          </a:prstGeom>
          <a:noFill/>
        </p:spPr>
        <p:txBody>
          <a:bodyPr wrap="square" rtlCol="0">
            <a:spAutoFit/>
          </a:bodyPr>
          <a:lstStyle/>
          <a:p>
            <a:pPr marL="463550" indent="-463550" eaLnBrk="0" fontAlgn="base" hangingPunct="0">
              <a:spcBef>
                <a:spcPct val="0"/>
              </a:spcBef>
              <a:spcAft>
                <a:spcPct val="0"/>
              </a:spcAft>
              <a:buClr>
                <a:schemeClr val="accent1">
                  <a:lumMod val="75000"/>
                </a:schemeClr>
              </a:buClr>
              <a:buSzPct val="75000"/>
            </a:pPr>
            <a:r>
              <a:rPr lang="en-US" sz="2800" dirty="0" smtClean="0"/>
              <a:t> </a:t>
            </a:r>
            <a:endParaRPr lang="en-US" sz="2800" dirty="0" smtClean="0">
              <a:latin typeface="Calibri" pitchFamily="34" charset="0"/>
              <a:ea typeface="Calibri" pitchFamily="34" charset="0"/>
              <a:cs typeface="Times New Roman" pitchFamily="18" charset="0"/>
            </a:endParaRPr>
          </a:p>
        </p:txBody>
      </p:sp>
      <p:sp>
        <p:nvSpPr>
          <p:cNvPr id="8" name="TextBox 7"/>
          <p:cNvSpPr txBox="1"/>
          <p:nvPr/>
        </p:nvSpPr>
        <p:spPr>
          <a:xfrm>
            <a:off x="762000" y="2971800"/>
            <a:ext cx="7772400" cy="1477328"/>
          </a:xfrm>
          <a:prstGeom prst="rect">
            <a:avLst/>
          </a:prstGeom>
          <a:noFill/>
        </p:spPr>
        <p:txBody>
          <a:bodyPr wrap="square" rtlCol="0">
            <a:spAutoFit/>
          </a:bodyPr>
          <a:lstStyle/>
          <a:p>
            <a:r>
              <a:rPr lang="en-US" dirty="0" smtClean="0"/>
              <a:t>In April 2012, 84% of offenders who discharged from prison, discharged with less than 90 days of RREC</a:t>
            </a:r>
          </a:p>
          <a:p>
            <a:r>
              <a:rPr lang="en-US" dirty="0" smtClean="0"/>
              <a:t>In August 2012:</a:t>
            </a:r>
          </a:p>
          <a:p>
            <a:r>
              <a:rPr lang="en-US" dirty="0" smtClean="0"/>
              <a:t> – the </a:t>
            </a:r>
            <a:r>
              <a:rPr lang="en-US" i="1" dirty="0" smtClean="0"/>
              <a:t>average offender</a:t>
            </a:r>
            <a:r>
              <a:rPr lang="en-US" dirty="0" smtClean="0"/>
              <a:t> discharged from </a:t>
            </a:r>
            <a:r>
              <a:rPr lang="en-US" u="sng" dirty="0" smtClean="0"/>
              <a:t>prison</a:t>
            </a:r>
            <a:r>
              <a:rPr lang="en-US" dirty="0" smtClean="0"/>
              <a:t> earned </a:t>
            </a:r>
            <a:r>
              <a:rPr lang="en-US" u="sng" dirty="0" smtClean="0"/>
              <a:t>49.3 days</a:t>
            </a:r>
            <a:r>
              <a:rPr lang="en-US" dirty="0" smtClean="0"/>
              <a:t> of RREC</a:t>
            </a:r>
          </a:p>
          <a:p>
            <a:r>
              <a:rPr lang="en-US" dirty="0" smtClean="0"/>
              <a:t> – the average offender discharged in the </a:t>
            </a:r>
            <a:r>
              <a:rPr lang="en-US" u="sng" dirty="0" smtClean="0"/>
              <a:t>community</a:t>
            </a:r>
            <a:r>
              <a:rPr lang="en-US" dirty="0" smtClean="0"/>
              <a:t> earned </a:t>
            </a:r>
            <a:r>
              <a:rPr lang="en-US" u="sng" dirty="0" smtClean="0"/>
              <a:t>89.5 </a:t>
            </a:r>
            <a:r>
              <a:rPr lang="en-US" dirty="0" smtClean="0"/>
              <a:t>days.</a:t>
            </a:r>
            <a:endParaRPr lang="en-US" dirty="0"/>
          </a:p>
        </p:txBody>
      </p:sp>
      <p:pic>
        <p:nvPicPr>
          <p:cNvPr id="2" name="Picture 4"/>
          <p:cNvPicPr>
            <a:picLocks noChangeAspect="1" noChangeArrowheads="1"/>
          </p:cNvPicPr>
          <p:nvPr/>
        </p:nvPicPr>
        <p:blipFill>
          <a:blip r:embed="rId3" cstate="print"/>
          <a:srcRect/>
          <a:stretch>
            <a:fillRect/>
          </a:stretch>
        </p:blipFill>
        <p:spPr bwMode="auto">
          <a:xfrm>
            <a:off x="1219200" y="4419600"/>
            <a:ext cx="7086600" cy="2171700"/>
          </a:xfrm>
          <a:prstGeom prst="rect">
            <a:avLst/>
          </a:prstGeom>
          <a:noFill/>
          <a:ln w="9525">
            <a:noFill/>
            <a:miter lim="800000"/>
            <a:headEnd/>
            <a:tailEnd/>
          </a:ln>
          <a:effectLst/>
        </p:spPr>
      </p:pic>
      <p:pic>
        <p:nvPicPr>
          <p:cNvPr id="5" name="Picture 5"/>
          <p:cNvPicPr>
            <a:picLocks noChangeAspect="1" noChangeArrowheads="1"/>
          </p:cNvPicPr>
          <p:nvPr/>
        </p:nvPicPr>
        <p:blipFill>
          <a:blip r:embed="rId4" cstate="print"/>
          <a:srcRect/>
          <a:stretch>
            <a:fillRect/>
          </a:stretch>
        </p:blipFill>
        <p:spPr bwMode="auto">
          <a:xfrm>
            <a:off x="1219200" y="914400"/>
            <a:ext cx="7086600" cy="2152650"/>
          </a:xfrm>
          <a:prstGeom prst="rect">
            <a:avLst/>
          </a:prstGeom>
          <a:noFill/>
          <a:ln w="9525">
            <a:noFill/>
            <a:miter lim="800000"/>
            <a:headEnd/>
            <a:tailEnd/>
          </a:ln>
          <a:effectLst/>
        </p:spPr>
      </p:pic>
      <p:sp>
        <p:nvSpPr>
          <p:cNvPr id="11" name="Slide Number Placeholder 10"/>
          <p:cNvSpPr>
            <a:spLocks noGrp="1"/>
          </p:cNvSpPr>
          <p:nvPr>
            <p:ph type="sldNum" sz="quarter" idx="12"/>
          </p:nvPr>
        </p:nvSpPr>
        <p:spPr/>
        <p:txBody>
          <a:bodyPr/>
          <a:lstStyle/>
          <a:p>
            <a:fld id="{FCB397A5-AE5F-40BF-8757-56D3D3D3D6BC}" type="slidenum">
              <a:rPr lang="en-US" smtClean="0"/>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762000" y="304800"/>
            <a:ext cx="4294189" cy="584775"/>
          </a:xfrm>
          <a:prstGeom prst="rect">
            <a:avLst/>
          </a:prstGeom>
        </p:spPr>
        <p:txBody>
          <a:bodyPr wrap="none">
            <a:spAutoFit/>
          </a:bodyPr>
          <a:lstStyle/>
          <a:p>
            <a:r>
              <a:rPr lang="en-US" sz="3200" dirty="0" smtClean="0">
                <a:solidFill>
                  <a:schemeClr val="accent3">
                    <a:lumMod val="75000"/>
                  </a:schemeClr>
                </a:solidFill>
              </a:rPr>
              <a:t>Measuring recidivism (2)</a:t>
            </a:r>
            <a:endParaRPr lang="en-US" sz="3200" dirty="0">
              <a:solidFill>
                <a:schemeClr val="accent3">
                  <a:lumMod val="75000"/>
                </a:schemeClr>
              </a:solidFill>
            </a:endParaRPr>
          </a:p>
        </p:txBody>
      </p:sp>
      <p:sp>
        <p:nvSpPr>
          <p:cNvPr id="16" name="TextBox 15"/>
          <p:cNvSpPr txBox="1"/>
          <p:nvPr/>
        </p:nvSpPr>
        <p:spPr>
          <a:xfrm>
            <a:off x="381000" y="838200"/>
            <a:ext cx="8382000" cy="5509200"/>
          </a:xfrm>
          <a:prstGeom prst="rect">
            <a:avLst/>
          </a:prstGeom>
          <a:noFill/>
        </p:spPr>
        <p:txBody>
          <a:bodyPr wrap="square" rtlCol="0">
            <a:spAutoFit/>
          </a:bodyPr>
          <a:lstStyle/>
          <a:p>
            <a:pPr>
              <a:buClr>
                <a:schemeClr val="tx2">
                  <a:lumMod val="60000"/>
                  <a:lumOff val="40000"/>
                </a:schemeClr>
              </a:buClr>
              <a:buSzPct val="75000"/>
            </a:pPr>
            <a:r>
              <a:rPr lang="en-US" sz="2400" dirty="0" smtClean="0"/>
              <a:t>Between October 5, 2011 and September 5, 2012, </a:t>
            </a:r>
          </a:p>
          <a:p>
            <a:pPr marL="463550" indent="-463550">
              <a:buClr>
                <a:schemeClr val="tx2">
                  <a:lumMod val="60000"/>
                  <a:lumOff val="40000"/>
                </a:schemeClr>
              </a:buClr>
              <a:buSzPct val="75000"/>
              <a:buFont typeface="Wingdings" pitchFamily="2" charset="2"/>
              <a:buChar char="q"/>
            </a:pPr>
            <a:r>
              <a:rPr lang="en-US" sz="2400" dirty="0" smtClean="0"/>
              <a:t>8,941 offenders discharged from prison having earned RREC</a:t>
            </a:r>
          </a:p>
          <a:p>
            <a:pPr marL="463550" indent="-463550">
              <a:buClr>
                <a:schemeClr val="tx2">
                  <a:lumMod val="60000"/>
                  <a:lumOff val="40000"/>
                </a:schemeClr>
              </a:buClr>
              <a:buSzPct val="75000"/>
              <a:buFont typeface="Wingdings" pitchFamily="2" charset="2"/>
              <a:buChar char="q"/>
            </a:pPr>
            <a:r>
              <a:rPr lang="en-US" sz="2400" dirty="0" smtClean="0"/>
              <a:t>of these, 8,700 were awarded RREC</a:t>
            </a:r>
          </a:p>
          <a:p>
            <a:pPr marL="463550" indent="-463550">
              <a:buClr>
                <a:schemeClr val="tx2">
                  <a:lumMod val="60000"/>
                  <a:lumOff val="40000"/>
                </a:schemeClr>
              </a:buClr>
              <a:buSzPct val="75000"/>
              <a:buFont typeface="Wingdings" pitchFamily="2" charset="2"/>
              <a:buChar char="q"/>
            </a:pPr>
            <a:endParaRPr lang="en-US" sz="2400" dirty="0" smtClean="0"/>
          </a:p>
          <a:p>
            <a:pPr marL="463550" indent="-463550">
              <a:buClr>
                <a:schemeClr val="tx2">
                  <a:lumMod val="60000"/>
                  <a:lumOff val="40000"/>
                </a:schemeClr>
              </a:buClr>
              <a:buSzPct val="75000"/>
              <a:buFont typeface="Wingdings" pitchFamily="2" charset="2"/>
              <a:buChar char="q"/>
            </a:pPr>
            <a:endParaRPr lang="en-US" sz="2400" dirty="0" smtClean="0"/>
          </a:p>
          <a:p>
            <a:pPr marL="463550" indent="-463550">
              <a:buClr>
                <a:schemeClr val="tx2">
                  <a:lumMod val="60000"/>
                  <a:lumOff val="40000"/>
                </a:schemeClr>
              </a:buClr>
              <a:buSzPct val="75000"/>
              <a:buFont typeface="Wingdings" pitchFamily="2" charset="2"/>
              <a:buChar char="q"/>
            </a:pPr>
            <a:endParaRPr lang="en-US" sz="2400" dirty="0" smtClean="0"/>
          </a:p>
          <a:p>
            <a:pPr marL="463550" indent="-463550">
              <a:buClr>
                <a:schemeClr val="tx2">
                  <a:lumMod val="60000"/>
                  <a:lumOff val="40000"/>
                </a:schemeClr>
              </a:buClr>
              <a:buSzPct val="75000"/>
              <a:buFont typeface="Wingdings" pitchFamily="2" charset="2"/>
              <a:buChar char="q"/>
            </a:pPr>
            <a:endParaRPr lang="en-US" sz="2400" dirty="0" smtClean="0"/>
          </a:p>
          <a:p>
            <a:pPr marL="463550" indent="-463550">
              <a:buClr>
                <a:schemeClr val="tx2">
                  <a:lumMod val="60000"/>
                  <a:lumOff val="40000"/>
                </a:schemeClr>
              </a:buClr>
              <a:buSzPct val="75000"/>
              <a:buFont typeface="Wingdings" pitchFamily="2" charset="2"/>
              <a:buChar char="q"/>
            </a:pPr>
            <a:endParaRPr lang="en-US" sz="2400" dirty="0" smtClean="0"/>
          </a:p>
          <a:p>
            <a:pPr marL="463550" indent="-463550">
              <a:buClr>
                <a:schemeClr val="tx2">
                  <a:lumMod val="60000"/>
                  <a:lumOff val="40000"/>
                </a:schemeClr>
              </a:buClr>
              <a:buSzPct val="75000"/>
              <a:buFont typeface="Wingdings" pitchFamily="2" charset="2"/>
              <a:buChar char="q"/>
            </a:pPr>
            <a:endParaRPr lang="en-US" sz="2400" dirty="0" smtClean="0"/>
          </a:p>
          <a:p>
            <a:pPr marL="463550" indent="-463550">
              <a:buClr>
                <a:schemeClr val="tx2">
                  <a:lumMod val="60000"/>
                  <a:lumOff val="40000"/>
                </a:schemeClr>
              </a:buClr>
              <a:buSzPct val="75000"/>
              <a:buFont typeface="Wingdings" pitchFamily="2" charset="2"/>
              <a:buChar char="q"/>
            </a:pPr>
            <a:r>
              <a:rPr lang="en-US" sz="2400" dirty="0" smtClean="0"/>
              <a:t>By September 5, 2012, there were 1,403 readmits to DOC facilities by these 8,941 men.</a:t>
            </a:r>
          </a:p>
          <a:p>
            <a:pPr marL="463550" indent="-463550">
              <a:buClr>
                <a:schemeClr val="tx2">
                  <a:lumMod val="60000"/>
                  <a:lumOff val="40000"/>
                </a:schemeClr>
              </a:buClr>
              <a:buSzPct val="75000"/>
              <a:buFont typeface="Wingdings" pitchFamily="2" charset="2"/>
              <a:buChar char="q"/>
            </a:pPr>
            <a:r>
              <a:rPr lang="en-US" sz="2400" dirty="0" smtClean="0"/>
              <a:t>These 1,403 admits were made by 1,202 offenders</a:t>
            </a:r>
          </a:p>
          <a:p>
            <a:pPr marL="463550" indent="-463550" algn="ctr">
              <a:buClr>
                <a:schemeClr val="tx2">
                  <a:lumMod val="60000"/>
                  <a:lumOff val="40000"/>
                </a:schemeClr>
              </a:buClr>
              <a:buSzPct val="75000"/>
            </a:pPr>
            <a:r>
              <a:rPr lang="en-US" sz="3200" b="1" u="sng" dirty="0" smtClean="0">
                <a:solidFill>
                  <a:srgbClr val="C00000"/>
                </a:solidFill>
              </a:rPr>
              <a:t>So, can we compute the recidivism rate</a:t>
            </a:r>
          </a:p>
          <a:p>
            <a:pPr marL="463550" indent="-463550" algn="ctr">
              <a:buClr>
                <a:schemeClr val="tx2">
                  <a:lumMod val="60000"/>
                  <a:lumOff val="40000"/>
                </a:schemeClr>
              </a:buClr>
              <a:buSzPct val="75000"/>
            </a:pPr>
            <a:r>
              <a:rPr lang="en-US" sz="3200" b="1" u="sng" dirty="0" smtClean="0">
                <a:solidFill>
                  <a:srgbClr val="C00000"/>
                </a:solidFill>
              </a:rPr>
              <a:t> of these offenders from this data?</a:t>
            </a:r>
            <a:endParaRPr lang="en-US" sz="2400" dirty="0"/>
          </a:p>
        </p:txBody>
      </p:sp>
      <p:pic>
        <p:nvPicPr>
          <p:cNvPr id="1026" name="Picture 2"/>
          <p:cNvPicPr>
            <a:picLocks noChangeAspect="1" noChangeArrowheads="1"/>
          </p:cNvPicPr>
          <p:nvPr/>
        </p:nvPicPr>
        <p:blipFill>
          <a:blip r:embed="rId2" cstate="print"/>
          <a:srcRect/>
          <a:stretch>
            <a:fillRect/>
          </a:stretch>
        </p:blipFill>
        <p:spPr bwMode="auto">
          <a:xfrm>
            <a:off x="381000" y="1981200"/>
            <a:ext cx="8458200" cy="2038350"/>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FCB397A5-AE5F-40BF-8757-56D3D3D3D6BC}" type="slidenum">
              <a:rPr lang="en-US" smtClean="0"/>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762000" y="304800"/>
            <a:ext cx="4294189" cy="584775"/>
          </a:xfrm>
          <a:prstGeom prst="rect">
            <a:avLst/>
          </a:prstGeom>
        </p:spPr>
        <p:txBody>
          <a:bodyPr wrap="none">
            <a:spAutoFit/>
          </a:bodyPr>
          <a:lstStyle/>
          <a:p>
            <a:r>
              <a:rPr lang="en-US" sz="3200" dirty="0" smtClean="0">
                <a:solidFill>
                  <a:schemeClr val="accent3">
                    <a:lumMod val="75000"/>
                  </a:schemeClr>
                </a:solidFill>
              </a:rPr>
              <a:t>Measuring recidivism (1)</a:t>
            </a:r>
            <a:endParaRPr lang="en-US" sz="3200" dirty="0">
              <a:solidFill>
                <a:schemeClr val="accent3">
                  <a:lumMod val="75000"/>
                </a:schemeClr>
              </a:solidFill>
            </a:endParaRPr>
          </a:p>
        </p:txBody>
      </p:sp>
      <p:sp>
        <p:nvSpPr>
          <p:cNvPr id="16" name="TextBox 15"/>
          <p:cNvSpPr txBox="1"/>
          <p:nvPr/>
        </p:nvSpPr>
        <p:spPr>
          <a:xfrm>
            <a:off x="838200" y="1371600"/>
            <a:ext cx="7467600" cy="4401205"/>
          </a:xfrm>
          <a:prstGeom prst="rect">
            <a:avLst/>
          </a:prstGeom>
          <a:noFill/>
        </p:spPr>
        <p:txBody>
          <a:bodyPr wrap="square" rtlCol="0">
            <a:spAutoFit/>
          </a:bodyPr>
          <a:lstStyle/>
          <a:p>
            <a:pPr marL="463550" indent="-463550">
              <a:buClr>
                <a:schemeClr val="tx2">
                  <a:lumMod val="60000"/>
                  <a:lumOff val="40000"/>
                </a:schemeClr>
              </a:buClr>
              <a:buSzPct val="75000"/>
            </a:pPr>
            <a:r>
              <a:rPr lang="en-US" sz="2800" u="sng" dirty="0" smtClean="0"/>
              <a:t>Recidivist: </a:t>
            </a:r>
            <a:r>
              <a:rPr lang="en-US" sz="2800" dirty="0" smtClean="0"/>
              <a:t>a convicted criminal who reoffends</a:t>
            </a:r>
          </a:p>
          <a:p>
            <a:pPr marL="463550" indent="-463550">
              <a:buClr>
                <a:schemeClr val="tx2">
                  <a:lumMod val="60000"/>
                  <a:lumOff val="40000"/>
                </a:schemeClr>
              </a:buClr>
              <a:buSzPct val="75000"/>
            </a:pPr>
            <a:endParaRPr lang="en-US" sz="2800" dirty="0" smtClean="0"/>
          </a:p>
          <a:p>
            <a:pPr marL="463550" indent="-463550">
              <a:buClr>
                <a:schemeClr val="tx2">
                  <a:lumMod val="60000"/>
                  <a:lumOff val="40000"/>
                </a:schemeClr>
              </a:buClr>
              <a:buSzPct val="75000"/>
              <a:buFont typeface="Wingdings" pitchFamily="2" charset="2"/>
              <a:buChar char="q"/>
            </a:pPr>
            <a:r>
              <a:rPr lang="en-US" sz="2800" dirty="0" smtClean="0"/>
              <a:t>By extension, recidivism rates explain </a:t>
            </a:r>
            <a:r>
              <a:rPr lang="en-US" sz="2800" u="sng" dirty="0" smtClean="0"/>
              <a:t>how</a:t>
            </a:r>
            <a:r>
              <a:rPr lang="en-US" sz="2800" dirty="0" smtClean="0"/>
              <a:t> and </a:t>
            </a:r>
            <a:r>
              <a:rPr lang="en-US" sz="2800" u="sng" dirty="0" smtClean="0"/>
              <a:t>how long</a:t>
            </a:r>
            <a:r>
              <a:rPr lang="en-US" sz="2800" dirty="0" smtClean="0"/>
              <a:t> it takes for </a:t>
            </a:r>
            <a:r>
              <a:rPr lang="en-US" sz="2800" u="sng" dirty="0" smtClean="0"/>
              <a:t>groups of criminals</a:t>
            </a:r>
            <a:r>
              <a:rPr lang="en-US" sz="2800" dirty="0" smtClean="0"/>
              <a:t> to reoffend</a:t>
            </a:r>
          </a:p>
          <a:p>
            <a:pPr marL="463550" indent="-463550">
              <a:buClr>
                <a:schemeClr val="tx2">
                  <a:lumMod val="60000"/>
                  <a:lumOff val="40000"/>
                </a:schemeClr>
              </a:buClr>
              <a:buSzPct val="75000"/>
              <a:buFont typeface="Wingdings" pitchFamily="2" charset="2"/>
              <a:buChar char="q"/>
            </a:pPr>
            <a:endParaRPr lang="en-US" sz="2800" dirty="0" smtClean="0"/>
          </a:p>
          <a:p>
            <a:pPr marL="463550" indent="-463550">
              <a:buClr>
                <a:schemeClr val="tx2">
                  <a:lumMod val="60000"/>
                  <a:lumOff val="40000"/>
                </a:schemeClr>
              </a:buClr>
              <a:buSzPct val="75000"/>
              <a:buFont typeface="Wingdings" pitchFamily="2" charset="2"/>
              <a:buChar char="q"/>
            </a:pPr>
            <a:r>
              <a:rPr lang="en-US" sz="2800" dirty="0" smtClean="0"/>
              <a:t>There are two main concerns:</a:t>
            </a:r>
          </a:p>
          <a:p>
            <a:pPr marL="920750" lvl="1" indent="-463550">
              <a:buClr>
                <a:schemeClr val="tx2">
                  <a:lumMod val="60000"/>
                  <a:lumOff val="40000"/>
                </a:schemeClr>
              </a:buClr>
              <a:buSzPct val="75000"/>
              <a:buFont typeface="Wingdings" pitchFamily="2" charset="2"/>
              <a:buChar char="q"/>
            </a:pPr>
            <a:r>
              <a:rPr lang="en-US" sz="2800" u="sng" dirty="0" smtClean="0"/>
              <a:t>What</a:t>
            </a:r>
            <a:r>
              <a:rPr lang="en-US" sz="2800" dirty="0" smtClean="0"/>
              <a:t> events constitute recidivism, and </a:t>
            </a:r>
          </a:p>
          <a:p>
            <a:pPr marL="920750" lvl="1" indent="-463550">
              <a:buClr>
                <a:schemeClr val="tx2">
                  <a:lumMod val="60000"/>
                  <a:lumOff val="40000"/>
                </a:schemeClr>
              </a:buClr>
              <a:buSzPct val="75000"/>
              <a:buFont typeface="Wingdings" pitchFamily="2" charset="2"/>
              <a:buChar char="q"/>
            </a:pPr>
            <a:r>
              <a:rPr lang="en-US" sz="2800" u="sng" dirty="0" smtClean="0"/>
              <a:t>How long</a:t>
            </a:r>
            <a:r>
              <a:rPr lang="en-US" sz="2800" dirty="0" smtClean="0"/>
              <a:t> should you wait before calculating rates.</a:t>
            </a:r>
          </a:p>
        </p:txBody>
      </p:sp>
      <p:sp>
        <p:nvSpPr>
          <p:cNvPr id="4" name="Slide Number Placeholder 3"/>
          <p:cNvSpPr>
            <a:spLocks noGrp="1"/>
          </p:cNvSpPr>
          <p:nvPr>
            <p:ph type="sldNum" sz="quarter" idx="12"/>
          </p:nvPr>
        </p:nvSpPr>
        <p:spPr/>
        <p:txBody>
          <a:bodyPr/>
          <a:lstStyle/>
          <a:p>
            <a:fld id="{FCB397A5-AE5F-40BF-8757-56D3D3D3D6BC}"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762000" y="304800"/>
            <a:ext cx="4294189" cy="584775"/>
          </a:xfrm>
          <a:prstGeom prst="rect">
            <a:avLst/>
          </a:prstGeom>
        </p:spPr>
        <p:txBody>
          <a:bodyPr wrap="none">
            <a:spAutoFit/>
          </a:bodyPr>
          <a:lstStyle/>
          <a:p>
            <a:r>
              <a:rPr lang="en-US" sz="3200" dirty="0" smtClean="0">
                <a:solidFill>
                  <a:schemeClr val="accent3">
                    <a:lumMod val="75000"/>
                  </a:schemeClr>
                </a:solidFill>
              </a:rPr>
              <a:t>Measuring recidivism (3)</a:t>
            </a:r>
            <a:endParaRPr lang="en-US" sz="3200" dirty="0">
              <a:solidFill>
                <a:schemeClr val="accent3">
                  <a:lumMod val="75000"/>
                </a:schemeClr>
              </a:solidFill>
            </a:endParaRPr>
          </a:p>
        </p:txBody>
      </p:sp>
      <p:pic>
        <p:nvPicPr>
          <p:cNvPr id="1026" name="Picture 2"/>
          <p:cNvPicPr>
            <a:picLocks noChangeAspect="1" noChangeArrowheads="1"/>
          </p:cNvPicPr>
          <p:nvPr/>
        </p:nvPicPr>
        <p:blipFill>
          <a:blip r:embed="rId3" cstate="print"/>
          <a:srcRect/>
          <a:stretch>
            <a:fillRect/>
          </a:stretch>
        </p:blipFill>
        <p:spPr bwMode="auto">
          <a:xfrm>
            <a:off x="304800" y="838200"/>
            <a:ext cx="8458200" cy="2038350"/>
          </a:xfrm>
          <a:prstGeom prst="rect">
            <a:avLst/>
          </a:prstGeom>
          <a:noFill/>
          <a:ln w="9525">
            <a:noFill/>
            <a:miter lim="800000"/>
            <a:headEnd/>
            <a:tailEnd/>
          </a:ln>
          <a:effectLst/>
        </p:spPr>
      </p:pic>
      <p:pic>
        <p:nvPicPr>
          <p:cNvPr id="3075" name="Picture 3"/>
          <p:cNvPicPr>
            <a:picLocks noChangeAspect="1" noChangeArrowheads="1"/>
          </p:cNvPicPr>
          <p:nvPr/>
        </p:nvPicPr>
        <p:blipFill>
          <a:blip r:embed="rId4" cstate="print"/>
          <a:srcRect/>
          <a:stretch>
            <a:fillRect/>
          </a:stretch>
        </p:blipFill>
        <p:spPr bwMode="auto">
          <a:xfrm>
            <a:off x="381000" y="4191000"/>
            <a:ext cx="8467725" cy="2038350"/>
          </a:xfrm>
          <a:prstGeom prst="rect">
            <a:avLst/>
          </a:prstGeom>
          <a:noFill/>
          <a:ln w="9525">
            <a:noFill/>
            <a:miter lim="800000"/>
            <a:headEnd/>
            <a:tailEnd/>
          </a:ln>
          <a:effectLst/>
        </p:spPr>
      </p:pic>
      <p:sp>
        <p:nvSpPr>
          <p:cNvPr id="7" name="TextBox 6"/>
          <p:cNvSpPr txBox="1"/>
          <p:nvPr/>
        </p:nvSpPr>
        <p:spPr>
          <a:xfrm>
            <a:off x="1828800" y="2895600"/>
            <a:ext cx="5257800" cy="1200329"/>
          </a:xfrm>
          <a:prstGeom prst="rect">
            <a:avLst/>
          </a:prstGeom>
          <a:noFill/>
        </p:spPr>
        <p:txBody>
          <a:bodyPr wrap="square" rtlCol="0">
            <a:spAutoFit/>
          </a:bodyPr>
          <a:lstStyle/>
          <a:p>
            <a:r>
              <a:rPr lang="en-US" sz="2400" dirty="0" smtClean="0"/>
              <a:t>To compute recidivism rates you require </a:t>
            </a:r>
          </a:p>
          <a:p>
            <a:pPr marL="463550" indent="-463550">
              <a:buClr>
                <a:schemeClr val="tx2">
                  <a:lumMod val="60000"/>
                  <a:lumOff val="40000"/>
                </a:schemeClr>
              </a:buClr>
              <a:buSzPct val="75000"/>
              <a:buFont typeface="Wingdings" pitchFamily="2" charset="2"/>
              <a:buChar char="q"/>
            </a:pPr>
            <a:r>
              <a:rPr lang="en-US" sz="2400" dirty="0" smtClean="0"/>
              <a:t>a fixed time component </a:t>
            </a:r>
          </a:p>
          <a:p>
            <a:pPr marL="463550" indent="-463550">
              <a:buClr>
                <a:schemeClr val="tx2">
                  <a:lumMod val="60000"/>
                  <a:lumOff val="40000"/>
                </a:schemeClr>
              </a:buClr>
              <a:buSzPct val="75000"/>
              <a:buFont typeface="Wingdings" pitchFamily="2" charset="2"/>
              <a:buChar char="q"/>
            </a:pPr>
            <a:r>
              <a:rPr lang="en-US" sz="2400" dirty="0" smtClean="0"/>
              <a:t>and a meaningful cohort</a:t>
            </a:r>
            <a:endParaRPr lang="en-US" sz="2400" dirty="0"/>
          </a:p>
        </p:txBody>
      </p:sp>
      <p:grpSp>
        <p:nvGrpSpPr>
          <p:cNvPr id="17" name="Group 16"/>
          <p:cNvGrpSpPr/>
          <p:nvPr/>
        </p:nvGrpSpPr>
        <p:grpSpPr>
          <a:xfrm>
            <a:off x="1600200" y="4648200"/>
            <a:ext cx="4343400" cy="307777"/>
            <a:chOff x="4495800" y="3124200"/>
            <a:chExt cx="4343400" cy="307777"/>
          </a:xfrm>
        </p:grpSpPr>
        <p:cxnSp>
          <p:nvCxnSpPr>
            <p:cNvPr id="12" name="Straight Arrow Connector 11"/>
            <p:cNvCxnSpPr/>
            <p:nvPr/>
          </p:nvCxnSpPr>
          <p:spPr>
            <a:xfrm>
              <a:off x="4495800" y="3352800"/>
              <a:ext cx="4343400" cy="1588"/>
            </a:xfrm>
            <a:prstGeom prst="straightConnector1">
              <a:avLst/>
            </a:prstGeom>
            <a:ln w="25400">
              <a:solidFill>
                <a:schemeClr val="accent2">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6248400" y="3124200"/>
              <a:ext cx="1219200" cy="307777"/>
            </a:xfrm>
            <a:prstGeom prst="rect">
              <a:avLst/>
            </a:prstGeom>
            <a:noFill/>
          </p:spPr>
          <p:txBody>
            <a:bodyPr wrap="square" rtlCol="0">
              <a:spAutoFit/>
            </a:bodyPr>
            <a:lstStyle/>
            <a:p>
              <a:r>
                <a:rPr lang="en-US" sz="1400" b="1" dirty="0" smtClean="0">
                  <a:solidFill>
                    <a:srgbClr val="C00000"/>
                  </a:solidFill>
                </a:rPr>
                <a:t>Six months</a:t>
              </a:r>
              <a:endParaRPr lang="en-US" sz="1400" b="1" dirty="0">
                <a:solidFill>
                  <a:srgbClr val="C00000"/>
                </a:solidFill>
              </a:endParaRPr>
            </a:p>
          </p:txBody>
        </p:sp>
      </p:grpSp>
      <p:grpSp>
        <p:nvGrpSpPr>
          <p:cNvPr id="20" name="Group 19"/>
          <p:cNvGrpSpPr/>
          <p:nvPr/>
        </p:nvGrpSpPr>
        <p:grpSpPr>
          <a:xfrm>
            <a:off x="2209800" y="4953000"/>
            <a:ext cx="4343400" cy="307777"/>
            <a:chOff x="2209800" y="4953000"/>
            <a:chExt cx="4343400" cy="307777"/>
          </a:xfrm>
        </p:grpSpPr>
        <p:cxnSp>
          <p:nvCxnSpPr>
            <p:cNvPr id="18" name="Straight Arrow Connector 17"/>
            <p:cNvCxnSpPr/>
            <p:nvPr/>
          </p:nvCxnSpPr>
          <p:spPr>
            <a:xfrm>
              <a:off x="2209800" y="5181600"/>
              <a:ext cx="4343400" cy="1588"/>
            </a:xfrm>
            <a:prstGeom prst="straightConnector1">
              <a:avLst/>
            </a:prstGeom>
            <a:ln w="25400">
              <a:solidFill>
                <a:schemeClr val="accent2">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3733800" y="4953000"/>
              <a:ext cx="1219200" cy="307777"/>
            </a:xfrm>
            <a:prstGeom prst="rect">
              <a:avLst/>
            </a:prstGeom>
            <a:noFill/>
          </p:spPr>
          <p:txBody>
            <a:bodyPr wrap="square" rtlCol="0">
              <a:spAutoFit/>
            </a:bodyPr>
            <a:lstStyle/>
            <a:p>
              <a:r>
                <a:rPr lang="en-US" sz="1400" b="1" dirty="0" smtClean="0">
                  <a:solidFill>
                    <a:srgbClr val="C00000"/>
                  </a:solidFill>
                </a:rPr>
                <a:t>Six months</a:t>
              </a:r>
              <a:endParaRPr lang="en-US" sz="1400" b="1" dirty="0">
                <a:solidFill>
                  <a:srgbClr val="C00000"/>
                </a:solidFill>
              </a:endParaRPr>
            </a:p>
          </p:txBody>
        </p:sp>
      </p:grpSp>
      <p:grpSp>
        <p:nvGrpSpPr>
          <p:cNvPr id="21" name="Group 20"/>
          <p:cNvGrpSpPr/>
          <p:nvPr/>
        </p:nvGrpSpPr>
        <p:grpSpPr>
          <a:xfrm>
            <a:off x="2895600" y="5257800"/>
            <a:ext cx="4343400" cy="307777"/>
            <a:chOff x="2209800" y="4953000"/>
            <a:chExt cx="4343400" cy="307777"/>
          </a:xfrm>
        </p:grpSpPr>
        <p:cxnSp>
          <p:nvCxnSpPr>
            <p:cNvPr id="23" name="Straight Arrow Connector 22"/>
            <p:cNvCxnSpPr/>
            <p:nvPr/>
          </p:nvCxnSpPr>
          <p:spPr>
            <a:xfrm>
              <a:off x="2209800" y="5181600"/>
              <a:ext cx="4343400" cy="1588"/>
            </a:xfrm>
            <a:prstGeom prst="straightConnector1">
              <a:avLst/>
            </a:prstGeom>
            <a:ln w="25400">
              <a:solidFill>
                <a:schemeClr val="accent2">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733800" y="4953000"/>
              <a:ext cx="1219200" cy="307777"/>
            </a:xfrm>
            <a:prstGeom prst="rect">
              <a:avLst/>
            </a:prstGeom>
            <a:noFill/>
          </p:spPr>
          <p:txBody>
            <a:bodyPr wrap="square" rtlCol="0">
              <a:spAutoFit/>
            </a:bodyPr>
            <a:lstStyle/>
            <a:p>
              <a:r>
                <a:rPr lang="en-US" sz="1400" b="1" dirty="0" smtClean="0">
                  <a:solidFill>
                    <a:srgbClr val="C00000"/>
                  </a:solidFill>
                </a:rPr>
                <a:t>Six months</a:t>
              </a:r>
              <a:endParaRPr lang="en-US" sz="1400" b="1" dirty="0">
                <a:solidFill>
                  <a:srgbClr val="C00000"/>
                </a:solidFill>
              </a:endParaRPr>
            </a:p>
          </p:txBody>
        </p:sp>
      </p:grpSp>
      <p:sp>
        <p:nvSpPr>
          <p:cNvPr id="16" name="Slide Number Placeholder 15"/>
          <p:cNvSpPr>
            <a:spLocks noGrp="1"/>
          </p:cNvSpPr>
          <p:nvPr>
            <p:ph type="sldNum" sz="quarter" idx="12"/>
          </p:nvPr>
        </p:nvSpPr>
        <p:spPr/>
        <p:txBody>
          <a:bodyPr/>
          <a:lstStyle/>
          <a:p>
            <a:fld id="{FCB397A5-AE5F-40BF-8757-56D3D3D3D6BC}"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CB397A5-AE5F-40BF-8757-56D3D3D3D6BC}" type="slidenum">
              <a:rPr lang="en-US" smtClean="0"/>
              <a:pPr/>
              <a:t>2</a:t>
            </a:fld>
            <a:endParaRPr lang="en-US"/>
          </a:p>
        </p:txBody>
      </p:sp>
      <p:sp>
        <p:nvSpPr>
          <p:cNvPr id="6" name="TextBox 5"/>
          <p:cNvSpPr txBox="1"/>
          <p:nvPr/>
        </p:nvSpPr>
        <p:spPr>
          <a:xfrm>
            <a:off x="1143000" y="533400"/>
            <a:ext cx="6858000" cy="954107"/>
          </a:xfrm>
          <a:prstGeom prst="rect">
            <a:avLst/>
          </a:prstGeom>
          <a:noFill/>
        </p:spPr>
        <p:txBody>
          <a:bodyPr wrap="square" rtlCol="0">
            <a:spAutoFit/>
          </a:bodyPr>
          <a:lstStyle/>
          <a:p>
            <a:pPr algn="ctr"/>
            <a:r>
              <a:rPr lang="en-US" sz="2800" b="1" dirty="0" smtClean="0">
                <a:solidFill>
                  <a:schemeClr val="tx2">
                    <a:lumMod val="75000"/>
                  </a:schemeClr>
                </a:solidFill>
              </a:rPr>
              <a:t>Connecticut’s prison population</a:t>
            </a:r>
          </a:p>
          <a:p>
            <a:pPr algn="ctr"/>
            <a:r>
              <a:rPr lang="en-US" sz="2800" b="1" dirty="0" smtClean="0">
                <a:solidFill>
                  <a:schemeClr val="tx2">
                    <a:lumMod val="75000"/>
                  </a:schemeClr>
                </a:solidFill>
              </a:rPr>
              <a:t> since February 2008</a:t>
            </a:r>
            <a:endParaRPr lang="en-US" sz="2800" b="1" dirty="0">
              <a:solidFill>
                <a:schemeClr val="tx2">
                  <a:lumMod val="75000"/>
                </a:schemeClr>
              </a:solidFill>
            </a:endParaRPr>
          </a:p>
        </p:txBody>
      </p:sp>
      <p:pic>
        <p:nvPicPr>
          <p:cNvPr id="1028" name="Picture 4"/>
          <p:cNvPicPr>
            <a:picLocks noChangeAspect="1" noChangeArrowheads="1"/>
          </p:cNvPicPr>
          <p:nvPr/>
        </p:nvPicPr>
        <p:blipFill>
          <a:blip r:embed="rId2" cstate="print"/>
          <a:srcRect/>
          <a:stretch>
            <a:fillRect/>
          </a:stretch>
        </p:blipFill>
        <p:spPr bwMode="auto">
          <a:xfrm>
            <a:off x="1219200" y="1600200"/>
            <a:ext cx="6540000" cy="424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762000" y="304800"/>
            <a:ext cx="4294189" cy="584775"/>
          </a:xfrm>
          <a:prstGeom prst="rect">
            <a:avLst/>
          </a:prstGeom>
        </p:spPr>
        <p:txBody>
          <a:bodyPr wrap="none">
            <a:spAutoFit/>
          </a:bodyPr>
          <a:lstStyle/>
          <a:p>
            <a:r>
              <a:rPr lang="en-US" sz="3200" dirty="0" smtClean="0">
                <a:solidFill>
                  <a:schemeClr val="accent3">
                    <a:lumMod val="75000"/>
                  </a:schemeClr>
                </a:solidFill>
              </a:rPr>
              <a:t>Measuring recidivism (2)</a:t>
            </a:r>
            <a:endParaRPr lang="en-US" sz="3200" dirty="0">
              <a:solidFill>
                <a:schemeClr val="accent3">
                  <a:lumMod val="75000"/>
                </a:schemeClr>
              </a:solidFill>
            </a:endParaRPr>
          </a:p>
        </p:txBody>
      </p:sp>
      <p:sp>
        <p:nvSpPr>
          <p:cNvPr id="16" name="TextBox 15"/>
          <p:cNvSpPr txBox="1"/>
          <p:nvPr/>
        </p:nvSpPr>
        <p:spPr>
          <a:xfrm>
            <a:off x="609600" y="914400"/>
            <a:ext cx="7924800" cy="5262979"/>
          </a:xfrm>
          <a:prstGeom prst="rect">
            <a:avLst/>
          </a:prstGeom>
          <a:noFill/>
        </p:spPr>
        <p:txBody>
          <a:bodyPr wrap="square" rtlCol="0">
            <a:spAutoFit/>
          </a:bodyPr>
          <a:lstStyle/>
          <a:p>
            <a:pPr marL="463550" indent="-463550">
              <a:buClr>
                <a:schemeClr val="tx2">
                  <a:lumMod val="60000"/>
                  <a:lumOff val="40000"/>
                </a:schemeClr>
              </a:buClr>
              <a:buSzPct val="75000"/>
              <a:buFont typeface="Wingdings" pitchFamily="2" charset="2"/>
              <a:buChar char="q"/>
            </a:pPr>
            <a:r>
              <a:rPr lang="en-US" sz="2800" dirty="0" smtClean="0"/>
              <a:t>OPM had been publishing annual recidivism studies of state prisoners for almost a decade.</a:t>
            </a:r>
          </a:p>
          <a:p>
            <a:pPr marL="463550" indent="-463550">
              <a:buClr>
                <a:schemeClr val="tx2">
                  <a:lumMod val="60000"/>
                  <a:lumOff val="40000"/>
                </a:schemeClr>
              </a:buClr>
              <a:buSzPct val="75000"/>
              <a:buFont typeface="Wingdings" pitchFamily="2" charset="2"/>
              <a:buChar char="q"/>
            </a:pPr>
            <a:r>
              <a:rPr lang="en-US" sz="2800" dirty="0" smtClean="0"/>
              <a:t>OPM uses:</a:t>
            </a:r>
          </a:p>
          <a:p>
            <a:pPr marL="920750" lvl="1" indent="-463550">
              <a:buClr>
                <a:schemeClr val="tx2">
                  <a:lumMod val="60000"/>
                  <a:lumOff val="40000"/>
                </a:schemeClr>
              </a:buClr>
              <a:buSzPct val="75000"/>
              <a:buFont typeface="Wingdings" pitchFamily="2" charset="2"/>
              <a:buChar char="q"/>
            </a:pPr>
            <a:r>
              <a:rPr lang="en-US" sz="2800" u="sng" dirty="0" smtClean="0"/>
              <a:t>Data</a:t>
            </a:r>
            <a:r>
              <a:rPr lang="en-US" sz="2800" dirty="0" smtClean="0"/>
              <a:t> from the Dept. of Correction, the State Police and the Judicial Branch (CSSD)</a:t>
            </a:r>
          </a:p>
          <a:p>
            <a:pPr marL="920750" lvl="1" indent="-463550">
              <a:buClr>
                <a:schemeClr val="tx2">
                  <a:lumMod val="60000"/>
                  <a:lumOff val="40000"/>
                </a:schemeClr>
              </a:buClr>
              <a:buSzPct val="75000"/>
              <a:buFont typeface="Wingdings" pitchFamily="2" charset="2"/>
              <a:buChar char="q"/>
            </a:pPr>
            <a:r>
              <a:rPr lang="en-US" sz="2800" dirty="0" smtClean="0"/>
              <a:t>We apply a consistent </a:t>
            </a:r>
            <a:r>
              <a:rPr lang="en-US" sz="2800" u="sng" dirty="0" smtClean="0"/>
              <a:t>methodology</a:t>
            </a:r>
            <a:r>
              <a:rPr lang="en-US" sz="2800" dirty="0" smtClean="0"/>
              <a:t> to our studies based on US DOJ practice</a:t>
            </a:r>
          </a:p>
          <a:p>
            <a:pPr marL="463550" indent="-463550">
              <a:buClr>
                <a:schemeClr val="tx2">
                  <a:lumMod val="60000"/>
                  <a:lumOff val="40000"/>
                </a:schemeClr>
              </a:buClr>
              <a:buSzPct val="75000"/>
              <a:buFont typeface="Wingdings" pitchFamily="2" charset="2"/>
              <a:buChar char="q"/>
            </a:pPr>
            <a:r>
              <a:rPr lang="en-US" sz="2800" dirty="0" smtClean="0"/>
              <a:t>We track </a:t>
            </a:r>
            <a:r>
              <a:rPr lang="en-US" sz="2800" u="sng" dirty="0" smtClean="0"/>
              <a:t>four measures</a:t>
            </a:r>
          </a:p>
          <a:p>
            <a:pPr marL="920750" lvl="1" indent="-463550">
              <a:buClr>
                <a:schemeClr val="tx2">
                  <a:lumMod val="60000"/>
                  <a:lumOff val="40000"/>
                </a:schemeClr>
              </a:buClr>
              <a:buSzPct val="75000"/>
              <a:buFont typeface="Wingdings" pitchFamily="2" charset="2"/>
              <a:buChar char="q"/>
            </a:pPr>
            <a:r>
              <a:rPr lang="en-US" sz="2800" dirty="0" smtClean="0"/>
              <a:t>New arrests </a:t>
            </a:r>
          </a:p>
          <a:p>
            <a:pPr marL="920750" lvl="1" indent="-463550">
              <a:buClr>
                <a:schemeClr val="tx2">
                  <a:lumMod val="60000"/>
                  <a:lumOff val="40000"/>
                </a:schemeClr>
              </a:buClr>
              <a:buSzPct val="75000"/>
              <a:buFont typeface="Wingdings" pitchFamily="2" charset="2"/>
              <a:buChar char="q"/>
            </a:pPr>
            <a:r>
              <a:rPr lang="en-US" sz="2800" dirty="0" smtClean="0"/>
              <a:t>New convictions </a:t>
            </a:r>
          </a:p>
          <a:p>
            <a:pPr marL="920750" lvl="1" indent="-463550">
              <a:buClr>
                <a:schemeClr val="tx2">
                  <a:lumMod val="60000"/>
                  <a:lumOff val="40000"/>
                </a:schemeClr>
              </a:buClr>
              <a:buSzPct val="75000"/>
              <a:buFont typeface="Wingdings" pitchFamily="2" charset="2"/>
              <a:buChar char="q"/>
            </a:pPr>
            <a:r>
              <a:rPr lang="en-US" sz="2800" dirty="0" smtClean="0"/>
              <a:t>Reincarceration events, and </a:t>
            </a:r>
          </a:p>
          <a:p>
            <a:pPr marL="920750" lvl="1" indent="-463550">
              <a:buClr>
                <a:schemeClr val="tx2">
                  <a:lumMod val="60000"/>
                  <a:lumOff val="40000"/>
                </a:schemeClr>
              </a:buClr>
              <a:buSzPct val="75000"/>
              <a:buFont typeface="Wingdings" pitchFamily="2" charset="2"/>
              <a:buChar char="q"/>
            </a:pPr>
            <a:r>
              <a:rPr lang="en-US" sz="2800" dirty="0" smtClean="0"/>
              <a:t>Returns to prison with a new sentence</a:t>
            </a:r>
          </a:p>
        </p:txBody>
      </p:sp>
      <p:sp>
        <p:nvSpPr>
          <p:cNvPr id="4" name="Slide Number Placeholder 3"/>
          <p:cNvSpPr>
            <a:spLocks noGrp="1"/>
          </p:cNvSpPr>
          <p:nvPr>
            <p:ph type="sldNum" sz="quarter" idx="12"/>
          </p:nvPr>
        </p:nvSpPr>
        <p:spPr/>
        <p:txBody>
          <a:bodyPr/>
          <a:lstStyle/>
          <a:p>
            <a:fld id="{FCB397A5-AE5F-40BF-8757-56D3D3D3D6BC}"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762000" y="304800"/>
            <a:ext cx="4294189" cy="584775"/>
          </a:xfrm>
          <a:prstGeom prst="rect">
            <a:avLst/>
          </a:prstGeom>
        </p:spPr>
        <p:txBody>
          <a:bodyPr wrap="none">
            <a:spAutoFit/>
          </a:bodyPr>
          <a:lstStyle/>
          <a:p>
            <a:r>
              <a:rPr lang="en-US" sz="3200" dirty="0" smtClean="0">
                <a:solidFill>
                  <a:schemeClr val="accent3">
                    <a:lumMod val="75000"/>
                  </a:schemeClr>
                </a:solidFill>
              </a:rPr>
              <a:t>Measuring recidivism (3)</a:t>
            </a:r>
            <a:endParaRPr lang="en-US" sz="3200" dirty="0">
              <a:solidFill>
                <a:schemeClr val="accent3">
                  <a:lumMod val="75000"/>
                </a:schemeClr>
              </a:solidFill>
            </a:endParaRPr>
          </a:p>
        </p:txBody>
      </p:sp>
      <p:sp>
        <p:nvSpPr>
          <p:cNvPr id="16" name="TextBox 15"/>
          <p:cNvSpPr txBox="1"/>
          <p:nvPr/>
        </p:nvSpPr>
        <p:spPr>
          <a:xfrm>
            <a:off x="762000" y="914400"/>
            <a:ext cx="7467600" cy="4832092"/>
          </a:xfrm>
          <a:prstGeom prst="rect">
            <a:avLst/>
          </a:prstGeom>
          <a:noFill/>
        </p:spPr>
        <p:txBody>
          <a:bodyPr wrap="square" rtlCol="0">
            <a:spAutoFit/>
          </a:bodyPr>
          <a:lstStyle/>
          <a:p>
            <a:pPr marL="463550" indent="-463550">
              <a:buClr>
                <a:schemeClr val="tx2">
                  <a:lumMod val="60000"/>
                  <a:lumOff val="40000"/>
                </a:schemeClr>
              </a:buClr>
              <a:buSzPct val="75000"/>
              <a:buFont typeface="Wingdings" pitchFamily="2" charset="2"/>
              <a:buChar char="q"/>
            </a:pPr>
            <a:r>
              <a:rPr lang="en-US" sz="2800" dirty="0" smtClean="0"/>
              <a:t>In recent years OPM has published recidivism studies based on </a:t>
            </a:r>
            <a:r>
              <a:rPr lang="en-US" sz="2800" u="sng" dirty="0" smtClean="0"/>
              <a:t>2-year, 3-year and 5-year </a:t>
            </a:r>
            <a:r>
              <a:rPr lang="en-US" sz="2800" dirty="0" smtClean="0"/>
              <a:t> outcome data.  </a:t>
            </a:r>
          </a:p>
          <a:p>
            <a:pPr marL="463550" indent="-463550">
              <a:buClr>
                <a:schemeClr val="tx2">
                  <a:lumMod val="60000"/>
                  <a:lumOff val="40000"/>
                </a:schemeClr>
              </a:buClr>
              <a:buSzPct val="75000"/>
              <a:buFont typeface="Wingdings" pitchFamily="2" charset="2"/>
              <a:buChar char="q"/>
            </a:pPr>
            <a:r>
              <a:rPr lang="en-US" sz="2800" dirty="0" smtClean="0"/>
              <a:t>We have tracked recidivism among sex offenders, high risk offenders, career criminals and gun felons.</a:t>
            </a:r>
          </a:p>
          <a:p>
            <a:pPr marL="463550" indent="-463550">
              <a:buClr>
                <a:schemeClr val="tx2">
                  <a:lumMod val="60000"/>
                  <a:lumOff val="40000"/>
                </a:schemeClr>
              </a:buClr>
              <a:buSzPct val="75000"/>
              <a:buFont typeface="Wingdings" pitchFamily="2" charset="2"/>
              <a:buChar char="q"/>
            </a:pPr>
            <a:r>
              <a:rPr lang="en-US" sz="2800" dirty="0" smtClean="0"/>
              <a:t>Our reports are available on the OPM website.</a:t>
            </a:r>
          </a:p>
          <a:p>
            <a:pPr marL="463550" indent="-463550">
              <a:buClr>
                <a:schemeClr val="tx2">
                  <a:lumMod val="60000"/>
                  <a:lumOff val="40000"/>
                </a:schemeClr>
              </a:buClr>
              <a:buSzPct val="75000"/>
              <a:buFont typeface="Wingdings" pitchFamily="2" charset="2"/>
              <a:buChar char="q"/>
            </a:pPr>
            <a:endParaRPr lang="en-US" sz="2800" dirty="0" smtClean="0"/>
          </a:p>
          <a:p>
            <a:pPr marL="463550" indent="-463550">
              <a:buClr>
                <a:schemeClr val="tx2">
                  <a:lumMod val="60000"/>
                  <a:lumOff val="40000"/>
                </a:schemeClr>
              </a:buClr>
              <a:buSzPct val="75000"/>
              <a:buFont typeface="Wingdings" pitchFamily="2" charset="2"/>
              <a:buChar char="q"/>
            </a:pPr>
            <a:r>
              <a:rPr lang="en-US" sz="2800" dirty="0" smtClean="0"/>
              <a:t>OPM has developed </a:t>
            </a:r>
            <a:r>
              <a:rPr lang="en-US" sz="2800" u="sng" dirty="0" smtClean="0"/>
              <a:t>excellent benchmark recidivism data</a:t>
            </a:r>
            <a:r>
              <a:rPr lang="en-US" sz="2800" dirty="0" smtClean="0"/>
              <a:t> for cohorts of offenders  who were released in 2004, 2005 and 2008.</a:t>
            </a:r>
            <a:endParaRPr lang="en-US" sz="2800" dirty="0"/>
          </a:p>
        </p:txBody>
      </p:sp>
      <p:sp>
        <p:nvSpPr>
          <p:cNvPr id="4" name="Slide Number Placeholder 3"/>
          <p:cNvSpPr>
            <a:spLocks noGrp="1"/>
          </p:cNvSpPr>
          <p:nvPr>
            <p:ph type="sldNum" sz="quarter" idx="12"/>
          </p:nvPr>
        </p:nvSpPr>
        <p:spPr/>
        <p:txBody>
          <a:bodyPr/>
          <a:lstStyle/>
          <a:p>
            <a:fld id="{FCB397A5-AE5F-40BF-8757-56D3D3D3D6BC}"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762000" y="304800"/>
            <a:ext cx="6873228" cy="584775"/>
          </a:xfrm>
          <a:prstGeom prst="rect">
            <a:avLst/>
          </a:prstGeom>
        </p:spPr>
        <p:txBody>
          <a:bodyPr wrap="none">
            <a:spAutoFit/>
          </a:bodyPr>
          <a:lstStyle/>
          <a:p>
            <a:r>
              <a:rPr lang="en-US" sz="3200" dirty="0" smtClean="0">
                <a:solidFill>
                  <a:schemeClr val="accent3">
                    <a:lumMod val="75000"/>
                  </a:schemeClr>
                </a:solidFill>
              </a:rPr>
              <a:t>Measuring recidivism – Typical analysis</a:t>
            </a:r>
            <a:endParaRPr lang="en-US" sz="3200" dirty="0">
              <a:solidFill>
                <a:schemeClr val="accent3">
                  <a:lumMod val="75000"/>
                </a:schemeClr>
              </a:solidFill>
            </a:endParaRPr>
          </a:p>
        </p:txBody>
      </p:sp>
      <p:pic>
        <p:nvPicPr>
          <p:cNvPr id="1026" name="Picture 2"/>
          <p:cNvPicPr>
            <a:picLocks noChangeAspect="1" noChangeArrowheads="1"/>
          </p:cNvPicPr>
          <p:nvPr/>
        </p:nvPicPr>
        <p:blipFill>
          <a:blip r:embed="rId2" cstate="print"/>
          <a:srcRect/>
          <a:stretch>
            <a:fillRect/>
          </a:stretch>
        </p:blipFill>
        <p:spPr bwMode="auto">
          <a:xfrm>
            <a:off x="1447800" y="990600"/>
            <a:ext cx="6384001" cy="4634000"/>
          </a:xfrm>
          <a:prstGeom prst="rect">
            <a:avLst/>
          </a:prstGeom>
          <a:noFill/>
          <a:ln w="9525">
            <a:noFill/>
            <a:miter lim="800000"/>
            <a:headEnd/>
            <a:tailEnd/>
          </a:ln>
          <a:effectLst/>
        </p:spPr>
      </p:pic>
      <p:sp>
        <p:nvSpPr>
          <p:cNvPr id="4" name="Slide Number Placeholder 3"/>
          <p:cNvSpPr>
            <a:spLocks noGrp="1"/>
          </p:cNvSpPr>
          <p:nvPr>
            <p:ph type="sldNum" sz="quarter" idx="12"/>
          </p:nvPr>
        </p:nvSpPr>
        <p:spPr/>
        <p:txBody>
          <a:bodyPr/>
          <a:lstStyle/>
          <a:p>
            <a:fld id="{FCB397A5-AE5F-40BF-8757-56D3D3D3D6BC}"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457200" y="304800"/>
            <a:ext cx="7848600" cy="584775"/>
          </a:xfrm>
          <a:prstGeom prst="rect">
            <a:avLst/>
          </a:prstGeom>
        </p:spPr>
        <p:txBody>
          <a:bodyPr wrap="square">
            <a:spAutoFit/>
          </a:bodyPr>
          <a:lstStyle/>
          <a:p>
            <a:r>
              <a:rPr lang="en-US" sz="3200" dirty="0" smtClean="0">
                <a:solidFill>
                  <a:schemeClr val="accent3">
                    <a:lumMod val="75000"/>
                  </a:schemeClr>
                </a:solidFill>
              </a:rPr>
              <a:t>Measuring recidivism – Data Required + Time</a:t>
            </a:r>
            <a:endParaRPr lang="en-US" sz="3200" dirty="0">
              <a:solidFill>
                <a:schemeClr val="accent3">
                  <a:lumMod val="75000"/>
                </a:schemeClr>
              </a:solidFill>
            </a:endParaRPr>
          </a:p>
        </p:txBody>
      </p:sp>
      <p:grpSp>
        <p:nvGrpSpPr>
          <p:cNvPr id="18" name="Group 17"/>
          <p:cNvGrpSpPr/>
          <p:nvPr/>
        </p:nvGrpSpPr>
        <p:grpSpPr>
          <a:xfrm>
            <a:off x="838200" y="914400"/>
            <a:ext cx="7296001" cy="5781020"/>
            <a:chOff x="838200" y="914400"/>
            <a:chExt cx="7296001" cy="5781020"/>
          </a:xfrm>
        </p:grpSpPr>
        <p:pic>
          <p:nvPicPr>
            <p:cNvPr id="1026" name="Picture 2"/>
            <p:cNvPicPr>
              <a:picLocks noChangeAspect="1" noChangeArrowheads="1"/>
            </p:cNvPicPr>
            <p:nvPr/>
          </p:nvPicPr>
          <p:blipFill>
            <a:blip r:embed="rId2" cstate="print"/>
            <a:srcRect/>
            <a:stretch>
              <a:fillRect/>
            </a:stretch>
          </p:blipFill>
          <p:spPr bwMode="auto">
            <a:xfrm>
              <a:off x="838200" y="914400"/>
              <a:ext cx="7296001" cy="5296000"/>
            </a:xfrm>
            <a:prstGeom prst="rect">
              <a:avLst/>
            </a:prstGeom>
            <a:noFill/>
            <a:ln w="9525">
              <a:noFill/>
              <a:miter lim="800000"/>
              <a:headEnd/>
              <a:tailEnd/>
            </a:ln>
            <a:effectLst/>
          </p:spPr>
        </p:pic>
        <p:sp>
          <p:nvSpPr>
            <p:cNvPr id="4" name="TextBox 3"/>
            <p:cNvSpPr txBox="1"/>
            <p:nvPr/>
          </p:nvSpPr>
          <p:spPr>
            <a:xfrm>
              <a:off x="1066800" y="2590800"/>
              <a:ext cx="1676400" cy="523220"/>
            </a:xfrm>
            <a:prstGeom prst="rect">
              <a:avLst/>
            </a:prstGeom>
            <a:solidFill>
              <a:schemeClr val="bg1"/>
            </a:solidFill>
            <a:ln w="12700">
              <a:solidFill>
                <a:schemeClr val="tx1"/>
              </a:solidFill>
            </a:ln>
          </p:spPr>
          <p:txBody>
            <a:bodyPr wrap="square" rtlCol="0">
              <a:spAutoFit/>
            </a:bodyPr>
            <a:lstStyle/>
            <a:p>
              <a:pPr algn="r"/>
              <a:r>
                <a:rPr lang="en-US" sz="2800" dirty="0" smtClean="0">
                  <a:solidFill>
                    <a:srgbClr val="C00000"/>
                  </a:solidFill>
                </a:rPr>
                <a:t>DOC Data</a:t>
              </a:r>
              <a:endParaRPr lang="en-US" sz="2800" dirty="0">
                <a:solidFill>
                  <a:srgbClr val="C00000"/>
                </a:solidFill>
              </a:endParaRPr>
            </a:p>
          </p:txBody>
        </p:sp>
        <p:cxnSp>
          <p:nvCxnSpPr>
            <p:cNvPr id="7" name="Straight Arrow Connector 6"/>
            <p:cNvCxnSpPr/>
            <p:nvPr/>
          </p:nvCxnSpPr>
          <p:spPr>
            <a:xfrm>
              <a:off x="2286000" y="3124200"/>
              <a:ext cx="2133600" cy="121920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743200" y="2819400"/>
              <a:ext cx="1295400" cy="38100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6200000" flipH="1">
              <a:off x="3733800" y="2133600"/>
              <a:ext cx="1219200" cy="1066800"/>
            </a:xfrm>
            <a:prstGeom prst="straightConnector1">
              <a:avLst/>
            </a:prstGeom>
            <a:ln w="3810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2133600" y="1143000"/>
              <a:ext cx="2362200" cy="954107"/>
            </a:xfrm>
            <a:prstGeom prst="rect">
              <a:avLst/>
            </a:prstGeom>
            <a:solidFill>
              <a:schemeClr val="bg1"/>
            </a:solidFill>
            <a:ln w="12700">
              <a:solidFill>
                <a:schemeClr val="tx1"/>
              </a:solidFill>
            </a:ln>
          </p:spPr>
          <p:txBody>
            <a:bodyPr wrap="square" rtlCol="0">
              <a:spAutoFit/>
            </a:bodyPr>
            <a:lstStyle/>
            <a:p>
              <a:pPr algn="r"/>
              <a:r>
                <a:rPr lang="en-US" sz="2800" dirty="0" smtClean="0">
                  <a:solidFill>
                    <a:schemeClr val="accent1">
                      <a:lumMod val="75000"/>
                    </a:schemeClr>
                  </a:solidFill>
                </a:rPr>
                <a:t>Judicial, State Police data</a:t>
              </a:r>
              <a:endParaRPr lang="en-US" sz="2800" dirty="0">
                <a:solidFill>
                  <a:schemeClr val="accent1">
                    <a:lumMod val="75000"/>
                  </a:schemeClr>
                </a:solidFill>
              </a:endParaRPr>
            </a:p>
          </p:txBody>
        </p:sp>
        <p:cxnSp>
          <p:nvCxnSpPr>
            <p:cNvPr id="12" name="Straight Arrow Connector 11"/>
            <p:cNvCxnSpPr/>
            <p:nvPr/>
          </p:nvCxnSpPr>
          <p:spPr>
            <a:xfrm>
              <a:off x="4495800" y="1447800"/>
              <a:ext cx="1295400" cy="381000"/>
            </a:xfrm>
            <a:prstGeom prst="straightConnector1">
              <a:avLst/>
            </a:prstGeom>
            <a:ln w="3810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1600200" y="6172200"/>
              <a:ext cx="6172200" cy="1588"/>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600200" y="6172200"/>
              <a:ext cx="3733800" cy="523220"/>
            </a:xfrm>
            <a:prstGeom prst="rect">
              <a:avLst/>
            </a:prstGeom>
            <a:noFill/>
            <a:ln w="12700">
              <a:noFill/>
            </a:ln>
          </p:spPr>
          <p:txBody>
            <a:bodyPr wrap="square" rtlCol="0">
              <a:spAutoFit/>
            </a:bodyPr>
            <a:lstStyle/>
            <a:p>
              <a:r>
                <a:rPr lang="en-US" sz="2800" dirty="0" smtClean="0">
                  <a:solidFill>
                    <a:srgbClr val="00B050"/>
                  </a:solidFill>
                </a:rPr>
                <a:t>Time to gather data</a:t>
              </a:r>
              <a:endParaRPr lang="en-US" sz="2800" dirty="0">
                <a:solidFill>
                  <a:srgbClr val="00B050"/>
                </a:solidFill>
              </a:endParaRPr>
            </a:p>
          </p:txBody>
        </p:sp>
      </p:grpSp>
      <p:sp>
        <p:nvSpPr>
          <p:cNvPr id="13" name="Slide Number Placeholder 12"/>
          <p:cNvSpPr>
            <a:spLocks noGrp="1"/>
          </p:cNvSpPr>
          <p:nvPr>
            <p:ph type="sldNum" sz="quarter" idx="12"/>
          </p:nvPr>
        </p:nvSpPr>
        <p:spPr/>
        <p:txBody>
          <a:bodyPr/>
          <a:lstStyle/>
          <a:p>
            <a:fld id="{FCB397A5-AE5F-40BF-8757-56D3D3D3D6BC}"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762000" y="304800"/>
            <a:ext cx="8022774" cy="584775"/>
          </a:xfrm>
          <a:prstGeom prst="rect">
            <a:avLst/>
          </a:prstGeom>
        </p:spPr>
        <p:txBody>
          <a:bodyPr wrap="none">
            <a:spAutoFit/>
          </a:bodyPr>
          <a:lstStyle/>
          <a:p>
            <a:r>
              <a:rPr lang="en-US" sz="3200" dirty="0" smtClean="0">
                <a:solidFill>
                  <a:schemeClr val="accent3">
                    <a:lumMod val="75000"/>
                  </a:schemeClr>
                </a:solidFill>
              </a:rPr>
              <a:t>Measuring recidivism – 4 measures over time</a:t>
            </a:r>
            <a:endParaRPr lang="en-US" sz="3200" dirty="0">
              <a:solidFill>
                <a:schemeClr val="accent3">
                  <a:lumMod val="75000"/>
                </a:schemeClr>
              </a:solidFill>
            </a:endParaRPr>
          </a:p>
        </p:txBody>
      </p:sp>
      <p:pic>
        <p:nvPicPr>
          <p:cNvPr id="1026" name="Picture 2"/>
          <p:cNvPicPr>
            <a:picLocks noChangeAspect="1" noChangeArrowheads="1"/>
          </p:cNvPicPr>
          <p:nvPr/>
        </p:nvPicPr>
        <p:blipFill>
          <a:blip r:embed="rId2" cstate="print"/>
          <a:srcRect/>
          <a:stretch>
            <a:fillRect/>
          </a:stretch>
        </p:blipFill>
        <p:spPr bwMode="auto">
          <a:xfrm>
            <a:off x="838200" y="914400"/>
            <a:ext cx="7296001" cy="5296000"/>
          </a:xfrm>
          <a:prstGeom prst="rect">
            <a:avLst/>
          </a:prstGeom>
          <a:noFill/>
          <a:ln w="9525">
            <a:noFill/>
            <a:miter lim="800000"/>
            <a:headEnd/>
            <a:tailEnd/>
          </a:ln>
          <a:effectLst/>
        </p:spPr>
      </p:pic>
      <p:cxnSp>
        <p:nvCxnSpPr>
          <p:cNvPr id="5" name="Straight Connector 4"/>
          <p:cNvCxnSpPr/>
          <p:nvPr/>
        </p:nvCxnSpPr>
        <p:spPr>
          <a:xfrm rot="5400000" flipH="1" flipV="1">
            <a:off x="381000" y="3429000"/>
            <a:ext cx="4419600" cy="0"/>
          </a:xfrm>
          <a:prstGeom prst="line">
            <a:avLst/>
          </a:prstGeom>
          <a:ln w="25400">
            <a:solidFill>
              <a:schemeClr val="accent2">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5400000" flipH="1" flipV="1">
            <a:off x="1371600" y="3429000"/>
            <a:ext cx="4419600" cy="0"/>
          </a:xfrm>
          <a:prstGeom prst="line">
            <a:avLst/>
          </a:prstGeom>
          <a:ln w="25400">
            <a:solidFill>
              <a:schemeClr val="accent2">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flipH="1" flipV="1">
            <a:off x="3429000" y="3429000"/>
            <a:ext cx="4419600" cy="0"/>
          </a:xfrm>
          <a:prstGeom prst="line">
            <a:avLst/>
          </a:prstGeom>
          <a:ln w="25400">
            <a:solidFill>
              <a:schemeClr val="accent2">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848600" y="1219200"/>
            <a:ext cx="762000" cy="3539430"/>
          </a:xfrm>
          <a:prstGeom prst="rect">
            <a:avLst/>
          </a:prstGeom>
          <a:noFill/>
        </p:spPr>
        <p:txBody>
          <a:bodyPr wrap="square" rtlCol="0">
            <a:spAutoFit/>
          </a:bodyPr>
          <a:lstStyle/>
          <a:p>
            <a:r>
              <a:rPr lang="en-US" sz="1400" dirty="0" smtClean="0"/>
              <a:t>67.5%</a:t>
            </a:r>
          </a:p>
          <a:p>
            <a:endParaRPr lang="en-US" sz="1400" dirty="0" smtClean="0"/>
          </a:p>
          <a:p>
            <a:endParaRPr lang="en-US" sz="1400" dirty="0" smtClean="0"/>
          </a:p>
          <a:p>
            <a:r>
              <a:rPr lang="en-US" sz="1400" dirty="0" smtClean="0"/>
              <a:t>53.6%</a:t>
            </a:r>
          </a:p>
          <a:p>
            <a:r>
              <a:rPr lang="en-US" sz="1400" dirty="0" smtClean="0"/>
              <a:t>53.7%</a:t>
            </a:r>
          </a:p>
          <a:p>
            <a:endParaRPr lang="en-US" sz="1400" dirty="0" smtClean="0"/>
          </a:p>
          <a:p>
            <a:endParaRPr lang="en-US" sz="1400" dirty="0" smtClean="0"/>
          </a:p>
          <a:p>
            <a:endParaRPr lang="en-US" sz="1400" dirty="0" smtClean="0"/>
          </a:p>
          <a:p>
            <a:endParaRPr lang="en-US" sz="1400" dirty="0" smtClean="0"/>
          </a:p>
          <a:p>
            <a:r>
              <a:rPr lang="en-US" sz="1400" dirty="0" smtClean="0"/>
              <a:t>36.6%</a:t>
            </a:r>
          </a:p>
          <a:p>
            <a:endParaRPr lang="en-US" sz="1400" dirty="0" smtClean="0"/>
          </a:p>
          <a:p>
            <a:endParaRPr lang="en-US" sz="1400" dirty="0" smtClean="0"/>
          </a:p>
          <a:p>
            <a:endParaRPr lang="en-US" sz="1400" dirty="0" smtClean="0"/>
          </a:p>
          <a:p>
            <a:endParaRPr lang="en-US" sz="1400" dirty="0" smtClean="0"/>
          </a:p>
          <a:p>
            <a:endParaRPr lang="en-US" sz="1400" dirty="0" smtClean="0"/>
          </a:p>
          <a:p>
            <a:endParaRPr lang="en-US" sz="1400" dirty="0"/>
          </a:p>
        </p:txBody>
      </p:sp>
      <p:sp>
        <p:nvSpPr>
          <p:cNvPr id="9" name="TextBox 8"/>
          <p:cNvSpPr txBox="1"/>
          <p:nvPr/>
        </p:nvSpPr>
        <p:spPr>
          <a:xfrm>
            <a:off x="3200400" y="6172200"/>
            <a:ext cx="3200400" cy="461665"/>
          </a:xfrm>
          <a:prstGeom prst="rect">
            <a:avLst/>
          </a:prstGeom>
          <a:noFill/>
        </p:spPr>
        <p:txBody>
          <a:bodyPr wrap="square" rtlCol="0">
            <a:spAutoFit/>
          </a:bodyPr>
          <a:lstStyle/>
          <a:p>
            <a:r>
              <a:rPr lang="en-US" sz="2400" dirty="0" smtClean="0"/>
              <a:t>Predictive and stable</a:t>
            </a:r>
            <a:endParaRPr lang="en-US" sz="2400" dirty="0"/>
          </a:p>
        </p:txBody>
      </p:sp>
      <p:sp>
        <p:nvSpPr>
          <p:cNvPr id="10" name="Slide Number Placeholder 9"/>
          <p:cNvSpPr>
            <a:spLocks noGrp="1"/>
          </p:cNvSpPr>
          <p:nvPr>
            <p:ph type="sldNum" sz="quarter" idx="12"/>
          </p:nvPr>
        </p:nvSpPr>
        <p:spPr/>
        <p:txBody>
          <a:bodyPr/>
          <a:lstStyle/>
          <a:p>
            <a:fld id="{FCB397A5-AE5F-40BF-8757-56D3D3D3D6BC}" type="slidenum">
              <a:rPr lang="en-US" smtClean="0"/>
              <a:pPr/>
              <a:t>24</a:t>
            </a:fld>
            <a:endParaRPr lang="en-US"/>
          </a:p>
        </p:txBody>
      </p:sp>
      <p:sp>
        <p:nvSpPr>
          <p:cNvPr id="11" name="Oval 10"/>
          <p:cNvSpPr/>
          <p:nvPr/>
        </p:nvSpPr>
        <p:spPr>
          <a:xfrm>
            <a:off x="2057400" y="4114800"/>
            <a:ext cx="1066800" cy="533400"/>
          </a:xfrm>
          <a:prstGeom prst="ellipse">
            <a:avLst/>
          </a:prstGeom>
          <a:noFill/>
          <a:ln w="476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762000" y="304800"/>
            <a:ext cx="7795276" cy="584775"/>
          </a:xfrm>
          <a:prstGeom prst="rect">
            <a:avLst/>
          </a:prstGeom>
        </p:spPr>
        <p:txBody>
          <a:bodyPr wrap="none">
            <a:spAutoFit/>
          </a:bodyPr>
          <a:lstStyle/>
          <a:p>
            <a:r>
              <a:rPr lang="en-US" sz="3200" dirty="0" smtClean="0">
                <a:solidFill>
                  <a:schemeClr val="accent3">
                    <a:lumMod val="75000"/>
                  </a:schemeClr>
                </a:solidFill>
              </a:rPr>
              <a:t>Recidivism – Return to prison w/in 6 months</a:t>
            </a:r>
            <a:endParaRPr lang="en-US" sz="3200" dirty="0">
              <a:solidFill>
                <a:schemeClr val="accent3">
                  <a:lumMod val="75000"/>
                </a:schemeClr>
              </a:solidFill>
            </a:endParaRPr>
          </a:p>
        </p:txBody>
      </p:sp>
      <p:sp>
        <p:nvSpPr>
          <p:cNvPr id="16" name="TextBox 15"/>
          <p:cNvSpPr txBox="1"/>
          <p:nvPr/>
        </p:nvSpPr>
        <p:spPr>
          <a:xfrm>
            <a:off x="838200" y="4724400"/>
            <a:ext cx="7467600" cy="2031325"/>
          </a:xfrm>
          <a:prstGeom prst="rect">
            <a:avLst/>
          </a:prstGeom>
          <a:noFill/>
        </p:spPr>
        <p:txBody>
          <a:bodyPr wrap="square" rtlCol="0">
            <a:spAutoFit/>
          </a:bodyPr>
          <a:lstStyle/>
          <a:p>
            <a:pPr marL="463550" indent="-463550">
              <a:buClr>
                <a:schemeClr val="tx2">
                  <a:lumMod val="60000"/>
                  <a:lumOff val="40000"/>
                </a:schemeClr>
              </a:buClr>
              <a:buSzPct val="75000"/>
              <a:buFont typeface="Wingdings" pitchFamily="2" charset="2"/>
              <a:buChar char="q"/>
            </a:pPr>
            <a:r>
              <a:rPr lang="en-US" dirty="0" smtClean="0"/>
              <a:t>3,279 offenders who had earned RREC were released or discharged between October 1, 2011 and January 31, 2012 .</a:t>
            </a:r>
          </a:p>
          <a:p>
            <a:pPr marL="920750" lvl="1" indent="-463550">
              <a:buClr>
                <a:schemeClr val="tx2">
                  <a:lumMod val="60000"/>
                  <a:lumOff val="40000"/>
                </a:schemeClr>
              </a:buClr>
              <a:buSzPct val="75000"/>
              <a:buFont typeface="Wingdings" pitchFamily="2" charset="2"/>
              <a:buChar char="q"/>
            </a:pPr>
            <a:r>
              <a:rPr lang="en-US" dirty="0" smtClean="0"/>
              <a:t>3,178 were awarded at least one day of RREC</a:t>
            </a:r>
          </a:p>
          <a:p>
            <a:pPr marL="463550" indent="-463550">
              <a:buClr>
                <a:schemeClr val="tx2">
                  <a:lumMod val="60000"/>
                  <a:lumOff val="40000"/>
                </a:schemeClr>
              </a:buClr>
              <a:buSzPct val="75000"/>
              <a:buFont typeface="Wingdings" pitchFamily="2" charset="2"/>
              <a:buChar char="q"/>
            </a:pPr>
            <a:r>
              <a:rPr lang="en-US" dirty="0" smtClean="0"/>
              <a:t>During the 6-month period following their discharge dates, 420 offenders were returned to prison (12.8%)</a:t>
            </a:r>
          </a:p>
          <a:p>
            <a:pPr marL="463550" indent="-463550">
              <a:buClr>
                <a:schemeClr val="tx2">
                  <a:lumMod val="60000"/>
                  <a:lumOff val="40000"/>
                </a:schemeClr>
              </a:buClr>
              <a:buSzPct val="75000"/>
              <a:buFont typeface="Wingdings" pitchFamily="2" charset="2"/>
              <a:buChar char="q"/>
            </a:pPr>
            <a:r>
              <a:rPr lang="en-US" dirty="0" smtClean="0"/>
              <a:t>By September 9, 2012 – 628 offenders in the group of 3,279 had returned to prison 769 times.</a:t>
            </a:r>
            <a:endParaRPr lang="en-US" dirty="0"/>
          </a:p>
        </p:txBody>
      </p:sp>
      <p:pic>
        <p:nvPicPr>
          <p:cNvPr id="4098" name="Picture 2"/>
          <p:cNvPicPr>
            <a:picLocks noChangeAspect="1" noChangeArrowheads="1"/>
          </p:cNvPicPr>
          <p:nvPr/>
        </p:nvPicPr>
        <p:blipFill>
          <a:blip r:embed="rId2" cstate="print"/>
          <a:srcRect/>
          <a:stretch>
            <a:fillRect/>
          </a:stretch>
        </p:blipFill>
        <p:spPr bwMode="auto">
          <a:xfrm>
            <a:off x="1905000" y="1142999"/>
            <a:ext cx="5670000" cy="3480000"/>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FCB397A5-AE5F-40BF-8757-56D3D3D3D6BC}"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762000" y="304800"/>
            <a:ext cx="7578870" cy="584775"/>
          </a:xfrm>
          <a:prstGeom prst="rect">
            <a:avLst/>
          </a:prstGeom>
        </p:spPr>
        <p:txBody>
          <a:bodyPr wrap="none">
            <a:spAutoFit/>
          </a:bodyPr>
          <a:lstStyle/>
          <a:p>
            <a:r>
              <a:rPr lang="en-US" sz="3200" dirty="0" smtClean="0">
                <a:solidFill>
                  <a:schemeClr val="accent3">
                    <a:lumMod val="75000"/>
                  </a:schemeClr>
                </a:solidFill>
              </a:rPr>
              <a:t>Recidivism – Return to prison w/in 6 months</a:t>
            </a:r>
            <a:endParaRPr lang="en-US" sz="3200" dirty="0">
              <a:solidFill>
                <a:schemeClr val="accent3">
                  <a:lumMod val="75000"/>
                </a:schemeClr>
              </a:solidFill>
            </a:endParaRPr>
          </a:p>
        </p:txBody>
      </p:sp>
      <p:pic>
        <p:nvPicPr>
          <p:cNvPr id="30722" name="Picture 2"/>
          <p:cNvPicPr>
            <a:picLocks noChangeAspect="1" noChangeArrowheads="1"/>
          </p:cNvPicPr>
          <p:nvPr/>
        </p:nvPicPr>
        <p:blipFill>
          <a:blip r:embed="rId2" cstate="print"/>
          <a:srcRect/>
          <a:stretch>
            <a:fillRect/>
          </a:stretch>
        </p:blipFill>
        <p:spPr bwMode="auto">
          <a:xfrm>
            <a:off x="1901952" y="1143000"/>
            <a:ext cx="5670000" cy="3470000"/>
          </a:xfrm>
          <a:prstGeom prst="rect">
            <a:avLst/>
          </a:prstGeom>
          <a:noFill/>
          <a:ln w="9525">
            <a:noFill/>
            <a:miter lim="800000"/>
            <a:headEnd/>
            <a:tailEnd/>
          </a:ln>
          <a:effectLst/>
        </p:spPr>
      </p:pic>
      <p:sp>
        <p:nvSpPr>
          <p:cNvPr id="6" name="TextBox 5"/>
          <p:cNvSpPr txBox="1"/>
          <p:nvPr/>
        </p:nvSpPr>
        <p:spPr>
          <a:xfrm>
            <a:off x="838200" y="4724400"/>
            <a:ext cx="7467600" cy="1754326"/>
          </a:xfrm>
          <a:prstGeom prst="rect">
            <a:avLst/>
          </a:prstGeom>
          <a:noFill/>
        </p:spPr>
        <p:txBody>
          <a:bodyPr wrap="square" rtlCol="0">
            <a:spAutoFit/>
          </a:bodyPr>
          <a:lstStyle/>
          <a:p>
            <a:pPr marL="463550" indent="-463550">
              <a:buClr>
                <a:schemeClr val="tx2">
                  <a:lumMod val="60000"/>
                  <a:lumOff val="40000"/>
                </a:schemeClr>
              </a:buClr>
              <a:buSzPct val="75000"/>
              <a:buFont typeface="Wingdings" pitchFamily="2" charset="2"/>
              <a:buChar char="q"/>
            </a:pPr>
            <a:r>
              <a:rPr lang="en-US" dirty="0" smtClean="0"/>
              <a:t>In 2008, 16,286 offenders were discharged or released from prison.</a:t>
            </a:r>
          </a:p>
          <a:p>
            <a:pPr marL="463550" indent="-463550">
              <a:buClr>
                <a:schemeClr val="tx2">
                  <a:lumMod val="60000"/>
                  <a:lumOff val="40000"/>
                </a:schemeClr>
              </a:buClr>
              <a:buSzPct val="75000"/>
              <a:buFont typeface="Wingdings" pitchFamily="2" charset="2"/>
              <a:buChar char="q"/>
            </a:pPr>
            <a:endParaRPr lang="en-US" dirty="0" smtClean="0"/>
          </a:p>
          <a:p>
            <a:pPr marL="463550" indent="-463550">
              <a:buClr>
                <a:schemeClr val="tx2">
                  <a:lumMod val="60000"/>
                  <a:lumOff val="40000"/>
                </a:schemeClr>
              </a:buClr>
              <a:buSzPct val="75000"/>
              <a:buFont typeface="Wingdings" pitchFamily="2" charset="2"/>
              <a:buChar char="q"/>
            </a:pPr>
            <a:r>
              <a:rPr lang="en-US" dirty="0" smtClean="0"/>
              <a:t>In the 6 months follow there releases, 21% were returned to prison</a:t>
            </a:r>
          </a:p>
          <a:p>
            <a:pPr marL="463550" indent="-463550">
              <a:buClr>
                <a:schemeClr val="tx2">
                  <a:lumMod val="60000"/>
                  <a:lumOff val="40000"/>
                </a:schemeClr>
              </a:buClr>
              <a:buSzPct val="75000"/>
              <a:buFont typeface="Wingdings" pitchFamily="2" charset="2"/>
              <a:buChar char="q"/>
            </a:pPr>
            <a:endParaRPr lang="en-US" dirty="0" smtClean="0"/>
          </a:p>
          <a:p>
            <a:pPr marL="463550" indent="-463550">
              <a:buClr>
                <a:schemeClr val="tx2">
                  <a:lumMod val="60000"/>
                  <a:lumOff val="40000"/>
                </a:schemeClr>
              </a:buClr>
              <a:buSzPct val="75000"/>
              <a:buFont typeface="Wingdings" pitchFamily="2" charset="2"/>
              <a:buChar char="q"/>
            </a:pPr>
            <a:r>
              <a:rPr lang="en-US" dirty="0" smtClean="0"/>
              <a:t>Offenders receiving RREC during October through January returned to prison at considerably lower rates than offenders in 2008.   </a:t>
            </a:r>
          </a:p>
        </p:txBody>
      </p:sp>
      <p:sp>
        <p:nvSpPr>
          <p:cNvPr id="5" name="Slide Number Placeholder 4"/>
          <p:cNvSpPr>
            <a:spLocks noGrp="1"/>
          </p:cNvSpPr>
          <p:nvPr>
            <p:ph type="sldNum" sz="quarter" idx="12"/>
          </p:nvPr>
        </p:nvSpPr>
        <p:spPr/>
        <p:txBody>
          <a:bodyPr/>
          <a:lstStyle/>
          <a:p>
            <a:fld id="{FCB397A5-AE5F-40BF-8757-56D3D3D3D6BC}"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758952" y="301752"/>
            <a:ext cx="7578870" cy="584775"/>
          </a:xfrm>
          <a:prstGeom prst="rect">
            <a:avLst/>
          </a:prstGeom>
        </p:spPr>
        <p:txBody>
          <a:bodyPr wrap="none">
            <a:spAutoFit/>
          </a:bodyPr>
          <a:lstStyle/>
          <a:p>
            <a:r>
              <a:rPr lang="en-US" sz="3200" dirty="0" smtClean="0">
                <a:solidFill>
                  <a:schemeClr val="accent3">
                    <a:lumMod val="75000"/>
                  </a:schemeClr>
                </a:solidFill>
              </a:rPr>
              <a:t>Recidivism – Return to prison w/in 6 months</a:t>
            </a:r>
            <a:endParaRPr lang="en-US" sz="3200" dirty="0">
              <a:solidFill>
                <a:schemeClr val="accent3">
                  <a:lumMod val="75000"/>
                </a:schemeClr>
              </a:solidFill>
            </a:endParaRPr>
          </a:p>
        </p:txBody>
      </p:sp>
      <p:pic>
        <p:nvPicPr>
          <p:cNvPr id="31747" name="Picture 3"/>
          <p:cNvPicPr>
            <a:picLocks noChangeAspect="1" noChangeArrowheads="1"/>
          </p:cNvPicPr>
          <p:nvPr/>
        </p:nvPicPr>
        <p:blipFill>
          <a:blip r:embed="rId2" cstate="print"/>
          <a:srcRect/>
          <a:stretch>
            <a:fillRect/>
          </a:stretch>
        </p:blipFill>
        <p:spPr bwMode="auto">
          <a:xfrm>
            <a:off x="1901952" y="1143000"/>
            <a:ext cx="5680000" cy="3470000"/>
          </a:xfrm>
          <a:prstGeom prst="rect">
            <a:avLst/>
          </a:prstGeom>
          <a:noFill/>
          <a:ln w="9525">
            <a:noFill/>
            <a:miter lim="800000"/>
            <a:headEnd/>
            <a:tailEnd/>
          </a:ln>
          <a:effectLst/>
        </p:spPr>
      </p:pic>
      <p:sp>
        <p:nvSpPr>
          <p:cNvPr id="6" name="TextBox 5"/>
          <p:cNvSpPr txBox="1"/>
          <p:nvPr/>
        </p:nvSpPr>
        <p:spPr>
          <a:xfrm>
            <a:off x="609600" y="4724400"/>
            <a:ext cx="7924800" cy="1477328"/>
          </a:xfrm>
          <a:prstGeom prst="rect">
            <a:avLst/>
          </a:prstGeom>
          <a:noFill/>
        </p:spPr>
        <p:txBody>
          <a:bodyPr wrap="square" rtlCol="0">
            <a:spAutoFit/>
          </a:bodyPr>
          <a:lstStyle/>
          <a:p>
            <a:pPr marL="463550" indent="-463550">
              <a:buClr>
                <a:schemeClr val="tx2">
                  <a:lumMod val="60000"/>
                  <a:lumOff val="40000"/>
                </a:schemeClr>
              </a:buClr>
              <a:buSzPct val="75000"/>
              <a:buFont typeface="Wingdings" pitchFamily="2" charset="2"/>
              <a:buChar char="q"/>
            </a:pPr>
            <a:r>
              <a:rPr lang="en-US" dirty="0" smtClean="0"/>
              <a:t>16,241 offenders were discharged or released from prison during 2005.  These offenders returned to prison at rates similar to the rate for offenders in 2005.</a:t>
            </a:r>
          </a:p>
          <a:p>
            <a:pPr marL="463550" indent="-463550">
              <a:buClr>
                <a:schemeClr val="tx2">
                  <a:lumMod val="60000"/>
                  <a:lumOff val="40000"/>
                </a:schemeClr>
              </a:buClr>
              <a:buSzPct val="75000"/>
              <a:buFont typeface="Wingdings" pitchFamily="2" charset="2"/>
              <a:buChar char="q"/>
            </a:pPr>
            <a:endParaRPr lang="en-US" dirty="0" smtClean="0"/>
          </a:p>
          <a:p>
            <a:pPr marL="463550" indent="-463550">
              <a:buClr>
                <a:schemeClr val="tx2">
                  <a:lumMod val="60000"/>
                  <a:lumOff val="40000"/>
                </a:schemeClr>
              </a:buClr>
              <a:buSzPct val="75000"/>
              <a:buFont typeface="Wingdings" pitchFamily="2" charset="2"/>
              <a:buChar char="q"/>
            </a:pPr>
            <a:r>
              <a:rPr lang="en-US" dirty="0" smtClean="0"/>
              <a:t>Offenders receiving RREC during October 2011 through January 2012 returned to prison at considerably lower rates than offenders in 2005 or 2008.   </a:t>
            </a:r>
          </a:p>
        </p:txBody>
      </p:sp>
      <p:sp>
        <p:nvSpPr>
          <p:cNvPr id="5" name="Slide Number Placeholder 4"/>
          <p:cNvSpPr>
            <a:spLocks noGrp="1"/>
          </p:cNvSpPr>
          <p:nvPr>
            <p:ph type="sldNum" sz="quarter" idx="12"/>
          </p:nvPr>
        </p:nvSpPr>
        <p:spPr/>
        <p:txBody>
          <a:bodyPr/>
          <a:lstStyle/>
          <a:p>
            <a:fld id="{FCB397A5-AE5F-40BF-8757-56D3D3D3D6BC}"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1600200" y="381000"/>
            <a:ext cx="4226863" cy="584775"/>
          </a:xfrm>
          <a:prstGeom prst="rect">
            <a:avLst/>
          </a:prstGeom>
        </p:spPr>
        <p:txBody>
          <a:bodyPr wrap="none">
            <a:spAutoFit/>
          </a:bodyPr>
          <a:lstStyle/>
          <a:p>
            <a:r>
              <a:rPr lang="en-US" sz="3200" dirty="0" smtClean="0">
                <a:solidFill>
                  <a:schemeClr val="accent3">
                    <a:lumMod val="75000"/>
                  </a:schemeClr>
                </a:solidFill>
              </a:rPr>
              <a:t>RREC – The Numbers (3)</a:t>
            </a:r>
            <a:endParaRPr lang="en-US" sz="3200" dirty="0">
              <a:solidFill>
                <a:schemeClr val="accent3">
                  <a:lumMod val="75000"/>
                </a:schemeClr>
              </a:solidFill>
            </a:endParaRPr>
          </a:p>
        </p:txBody>
      </p:sp>
      <p:sp>
        <p:nvSpPr>
          <p:cNvPr id="6" name="Slide Number Placeholder 5"/>
          <p:cNvSpPr>
            <a:spLocks noGrp="1"/>
          </p:cNvSpPr>
          <p:nvPr>
            <p:ph type="sldNum" sz="quarter" idx="12"/>
          </p:nvPr>
        </p:nvSpPr>
        <p:spPr/>
        <p:txBody>
          <a:bodyPr/>
          <a:lstStyle/>
          <a:p>
            <a:fld id="{FCB397A5-AE5F-40BF-8757-56D3D3D3D6BC}" type="slidenum">
              <a:rPr lang="en-US" smtClean="0"/>
              <a:pPr/>
              <a:t>28</a:t>
            </a:fld>
            <a:endParaRPr lang="en-US"/>
          </a:p>
        </p:txBody>
      </p:sp>
      <p:pic>
        <p:nvPicPr>
          <p:cNvPr id="2" name="Picture 2"/>
          <p:cNvPicPr>
            <a:picLocks noChangeAspect="1" noChangeArrowheads="1"/>
          </p:cNvPicPr>
          <p:nvPr/>
        </p:nvPicPr>
        <p:blipFill>
          <a:blip r:embed="rId2" cstate="print"/>
          <a:srcRect/>
          <a:stretch>
            <a:fillRect/>
          </a:stretch>
        </p:blipFill>
        <p:spPr bwMode="auto">
          <a:xfrm>
            <a:off x="2057400" y="914400"/>
            <a:ext cx="5316000" cy="5400000"/>
          </a:xfrm>
          <a:prstGeom prst="rect">
            <a:avLst/>
          </a:prstGeom>
          <a:noFill/>
          <a:ln w="9525">
            <a:noFill/>
            <a:miter lim="800000"/>
            <a:headEnd/>
            <a:tailEnd/>
          </a:ln>
          <a:effectLst/>
        </p:spPr>
      </p:pic>
      <p:sp>
        <p:nvSpPr>
          <p:cNvPr id="5" name="Freeform 4"/>
          <p:cNvSpPr/>
          <p:nvPr/>
        </p:nvSpPr>
        <p:spPr>
          <a:xfrm>
            <a:off x="5334000" y="2895600"/>
            <a:ext cx="2231571" cy="304800"/>
          </a:xfrm>
          <a:custGeom>
            <a:avLst/>
            <a:gdLst>
              <a:gd name="connsiteX0" fmla="*/ 142503 w 2587360"/>
              <a:gd name="connsiteY0" fmla="*/ 178130 h 760021"/>
              <a:gd name="connsiteX1" fmla="*/ 130628 w 2587360"/>
              <a:gd name="connsiteY1" fmla="*/ 213756 h 760021"/>
              <a:gd name="connsiteX2" fmla="*/ 106877 w 2587360"/>
              <a:gd name="connsiteY2" fmla="*/ 249382 h 760021"/>
              <a:gd name="connsiteX3" fmla="*/ 95002 w 2587360"/>
              <a:gd name="connsiteY3" fmla="*/ 296883 h 760021"/>
              <a:gd name="connsiteX4" fmla="*/ 71252 w 2587360"/>
              <a:gd name="connsiteY4" fmla="*/ 368135 h 760021"/>
              <a:gd name="connsiteX5" fmla="*/ 59376 w 2587360"/>
              <a:gd name="connsiteY5" fmla="*/ 403761 h 760021"/>
              <a:gd name="connsiteX6" fmla="*/ 71252 w 2587360"/>
              <a:gd name="connsiteY6" fmla="*/ 593767 h 760021"/>
              <a:gd name="connsiteX7" fmla="*/ 106877 w 2587360"/>
              <a:gd name="connsiteY7" fmla="*/ 617517 h 760021"/>
              <a:gd name="connsiteX8" fmla="*/ 130628 w 2587360"/>
              <a:gd name="connsiteY8" fmla="*/ 653143 h 760021"/>
              <a:gd name="connsiteX9" fmla="*/ 166254 w 2587360"/>
              <a:gd name="connsiteY9" fmla="*/ 665019 h 760021"/>
              <a:gd name="connsiteX10" fmla="*/ 237506 w 2587360"/>
              <a:gd name="connsiteY10" fmla="*/ 712520 h 760021"/>
              <a:gd name="connsiteX11" fmla="*/ 320633 w 2587360"/>
              <a:gd name="connsiteY11" fmla="*/ 736271 h 760021"/>
              <a:gd name="connsiteX12" fmla="*/ 391885 w 2587360"/>
              <a:gd name="connsiteY12" fmla="*/ 760021 h 760021"/>
              <a:gd name="connsiteX13" fmla="*/ 2078181 w 2587360"/>
              <a:gd name="connsiteY13" fmla="*/ 748146 h 760021"/>
              <a:gd name="connsiteX14" fmla="*/ 2185059 w 2587360"/>
              <a:gd name="connsiteY14" fmla="*/ 724395 h 760021"/>
              <a:gd name="connsiteX15" fmla="*/ 2303813 w 2587360"/>
              <a:gd name="connsiteY15" fmla="*/ 665019 h 760021"/>
              <a:gd name="connsiteX16" fmla="*/ 2327563 w 2587360"/>
              <a:gd name="connsiteY16" fmla="*/ 629393 h 760021"/>
              <a:gd name="connsiteX17" fmla="*/ 2410690 w 2587360"/>
              <a:gd name="connsiteY17" fmla="*/ 593767 h 760021"/>
              <a:gd name="connsiteX18" fmla="*/ 2493818 w 2587360"/>
              <a:gd name="connsiteY18" fmla="*/ 546265 h 760021"/>
              <a:gd name="connsiteX19" fmla="*/ 2529444 w 2587360"/>
              <a:gd name="connsiteY19" fmla="*/ 510639 h 760021"/>
              <a:gd name="connsiteX20" fmla="*/ 2541319 w 2587360"/>
              <a:gd name="connsiteY20" fmla="*/ 475013 h 760021"/>
              <a:gd name="connsiteX21" fmla="*/ 2576945 w 2587360"/>
              <a:gd name="connsiteY21" fmla="*/ 403761 h 760021"/>
              <a:gd name="connsiteX22" fmla="*/ 2565070 w 2587360"/>
              <a:gd name="connsiteY22" fmla="*/ 296883 h 760021"/>
              <a:gd name="connsiteX23" fmla="*/ 2481942 w 2587360"/>
              <a:gd name="connsiteY23" fmla="*/ 190006 h 760021"/>
              <a:gd name="connsiteX24" fmla="*/ 2446316 w 2587360"/>
              <a:gd name="connsiteY24" fmla="*/ 178130 h 760021"/>
              <a:gd name="connsiteX25" fmla="*/ 2375065 w 2587360"/>
              <a:gd name="connsiteY25" fmla="*/ 118754 h 760021"/>
              <a:gd name="connsiteX26" fmla="*/ 2303813 w 2587360"/>
              <a:gd name="connsiteY26" fmla="*/ 95003 h 760021"/>
              <a:gd name="connsiteX27" fmla="*/ 2256311 w 2587360"/>
              <a:gd name="connsiteY27" fmla="*/ 71252 h 760021"/>
              <a:gd name="connsiteX28" fmla="*/ 2125683 w 2587360"/>
              <a:gd name="connsiteY28" fmla="*/ 47502 h 760021"/>
              <a:gd name="connsiteX29" fmla="*/ 1793174 w 2587360"/>
              <a:gd name="connsiteY29" fmla="*/ 23751 h 760021"/>
              <a:gd name="connsiteX30" fmla="*/ 926275 w 2587360"/>
              <a:gd name="connsiteY30" fmla="*/ 0 h 760021"/>
              <a:gd name="connsiteX31" fmla="*/ 380010 w 2587360"/>
              <a:gd name="connsiteY31" fmla="*/ 11876 h 760021"/>
              <a:gd name="connsiteX32" fmla="*/ 308758 w 2587360"/>
              <a:gd name="connsiteY32" fmla="*/ 59377 h 760021"/>
              <a:gd name="connsiteX33" fmla="*/ 249381 w 2587360"/>
              <a:gd name="connsiteY33" fmla="*/ 130629 h 760021"/>
              <a:gd name="connsiteX34" fmla="*/ 178129 w 2587360"/>
              <a:gd name="connsiteY34" fmla="*/ 178130 h 760021"/>
              <a:gd name="connsiteX35" fmla="*/ 71252 w 2587360"/>
              <a:gd name="connsiteY35" fmla="*/ 237507 h 760021"/>
              <a:gd name="connsiteX36" fmla="*/ 35626 w 2587360"/>
              <a:gd name="connsiteY36" fmla="*/ 261258 h 760021"/>
              <a:gd name="connsiteX37" fmla="*/ 0 w 2587360"/>
              <a:gd name="connsiteY37" fmla="*/ 308759 h 760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2587360" h="760021">
                <a:moveTo>
                  <a:pt x="142503" y="178130"/>
                </a:moveTo>
                <a:cubicBezTo>
                  <a:pt x="138545" y="190005"/>
                  <a:pt x="136226" y="202560"/>
                  <a:pt x="130628" y="213756"/>
                </a:cubicBezTo>
                <a:cubicBezTo>
                  <a:pt x="124245" y="226522"/>
                  <a:pt x="112499" y="236264"/>
                  <a:pt x="106877" y="249382"/>
                </a:cubicBezTo>
                <a:cubicBezTo>
                  <a:pt x="100448" y="264383"/>
                  <a:pt x="99692" y="281250"/>
                  <a:pt x="95002" y="296883"/>
                </a:cubicBezTo>
                <a:cubicBezTo>
                  <a:pt x="87808" y="320863"/>
                  <a:pt x="79169" y="344384"/>
                  <a:pt x="71252" y="368135"/>
                </a:cubicBezTo>
                <a:lnTo>
                  <a:pt x="59376" y="403761"/>
                </a:lnTo>
                <a:cubicBezTo>
                  <a:pt x="63335" y="467096"/>
                  <a:pt x="57486" y="531819"/>
                  <a:pt x="71252" y="593767"/>
                </a:cubicBezTo>
                <a:cubicBezTo>
                  <a:pt x="74348" y="607699"/>
                  <a:pt x="96785" y="607425"/>
                  <a:pt x="106877" y="617517"/>
                </a:cubicBezTo>
                <a:cubicBezTo>
                  <a:pt x="116969" y="627609"/>
                  <a:pt x="119483" y="644227"/>
                  <a:pt x="130628" y="653143"/>
                </a:cubicBezTo>
                <a:cubicBezTo>
                  <a:pt x="140403" y="660963"/>
                  <a:pt x="155312" y="658940"/>
                  <a:pt x="166254" y="665019"/>
                </a:cubicBezTo>
                <a:cubicBezTo>
                  <a:pt x="191207" y="678882"/>
                  <a:pt x="213755" y="696686"/>
                  <a:pt x="237506" y="712520"/>
                </a:cubicBezTo>
                <a:cubicBezTo>
                  <a:pt x="248387" y="719774"/>
                  <a:pt x="313439" y="734113"/>
                  <a:pt x="320633" y="736271"/>
                </a:cubicBezTo>
                <a:cubicBezTo>
                  <a:pt x="344612" y="743465"/>
                  <a:pt x="391885" y="760021"/>
                  <a:pt x="391885" y="760021"/>
                </a:cubicBezTo>
                <a:lnTo>
                  <a:pt x="2078181" y="748146"/>
                </a:lnTo>
                <a:cubicBezTo>
                  <a:pt x="2092056" y="747959"/>
                  <a:pt x="2162839" y="736740"/>
                  <a:pt x="2185059" y="724395"/>
                </a:cubicBezTo>
                <a:cubicBezTo>
                  <a:pt x="2300736" y="660130"/>
                  <a:pt x="2210982" y="688226"/>
                  <a:pt x="2303813" y="665019"/>
                </a:cubicBezTo>
                <a:cubicBezTo>
                  <a:pt x="2311730" y="653144"/>
                  <a:pt x="2317471" y="639485"/>
                  <a:pt x="2327563" y="629393"/>
                </a:cubicBezTo>
                <a:cubicBezTo>
                  <a:pt x="2354900" y="602056"/>
                  <a:pt x="2374351" y="602852"/>
                  <a:pt x="2410690" y="593767"/>
                </a:cubicBezTo>
                <a:cubicBezTo>
                  <a:pt x="2439729" y="579247"/>
                  <a:pt x="2468639" y="567248"/>
                  <a:pt x="2493818" y="546265"/>
                </a:cubicBezTo>
                <a:cubicBezTo>
                  <a:pt x="2506720" y="535514"/>
                  <a:pt x="2517569" y="522514"/>
                  <a:pt x="2529444" y="510639"/>
                </a:cubicBezTo>
                <a:cubicBezTo>
                  <a:pt x="2533402" y="498764"/>
                  <a:pt x="2535721" y="486209"/>
                  <a:pt x="2541319" y="475013"/>
                </a:cubicBezTo>
                <a:cubicBezTo>
                  <a:pt x="2587360" y="382930"/>
                  <a:pt x="2547097" y="493308"/>
                  <a:pt x="2576945" y="403761"/>
                </a:cubicBezTo>
                <a:cubicBezTo>
                  <a:pt x="2572987" y="368135"/>
                  <a:pt x="2576405" y="330889"/>
                  <a:pt x="2565070" y="296883"/>
                </a:cubicBezTo>
                <a:cubicBezTo>
                  <a:pt x="2558330" y="276663"/>
                  <a:pt x="2508289" y="207571"/>
                  <a:pt x="2481942" y="190006"/>
                </a:cubicBezTo>
                <a:cubicBezTo>
                  <a:pt x="2471527" y="183062"/>
                  <a:pt x="2458191" y="182089"/>
                  <a:pt x="2446316" y="178130"/>
                </a:cubicBezTo>
                <a:cubicBezTo>
                  <a:pt x="2423944" y="155758"/>
                  <a:pt x="2404824" y="131980"/>
                  <a:pt x="2375065" y="118754"/>
                </a:cubicBezTo>
                <a:cubicBezTo>
                  <a:pt x="2352187" y="108586"/>
                  <a:pt x="2326205" y="106199"/>
                  <a:pt x="2303813" y="95003"/>
                </a:cubicBezTo>
                <a:cubicBezTo>
                  <a:pt x="2287979" y="87086"/>
                  <a:pt x="2272887" y="77468"/>
                  <a:pt x="2256311" y="71252"/>
                </a:cubicBezTo>
                <a:cubicBezTo>
                  <a:pt x="2219833" y="57573"/>
                  <a:pt x="2159493" y="53137"/>
                  <a:pt x="2125683" y="47502"/>
                </a:cubicBezTo>
                <a:cubicBezTo>
                  <a:pt x="1946191" y="17586"/>
                  <a:pt x="2225325" y="37256"/>
                  <a:pt x="1793174" y="23751"/>
                </a:cubicBezTo>
                <a:lnTo>
                  <a:pt x="926275" y="0"/>
                </a:lnTo>
                <a:lnTo>
                  <a:pt x="380010" y="11876"/>
                </a:lnTo>
                <a:cubicBezTo>
                  <a:pt x="351596" y="14608"/>
                  <a:pt x="332509" y="43543"/>
                  <a:pt x="308758" y="59377"/>
                </a:cubicBezTo>
                <a:cubicBezTo>
                  <a:pt x="219464" y="118906"/>
                  <a:pt x="319481" y="69292"/>
                  <a:pt x="249381" y="130629"/>
                </a:cubicBezTo>
                <a:cubicBezTo>
                  <a:pt x="227899" y="149426"/>
                  <a:pt x="205209" y="169103"/>
                  <a:pt x="178129" y="178130"/>
                </a:cubicBezTo>
                <a:cubicBezTo>
                  <a:pt x="115424" y="199033"/>
                  <a:pt x="152918" y="183062"/>
                  <a:pt x="71252" y="237507"/>
                </a:cubicBezTo>
                <a:lnTo>
                  <a:pt x="35626" y="261258"/>
                </a:lnTo>
                <a:cubicBezTo>
                  <a:pt x="8770" y="301541"/>
                  <a:pt x="21967" y="286791"/>
                  <a:pt x="0" y="308759"/>
                </a:cubicBezTo>
              </a:path>
            </a:pathLst>
          </a:custGeom>
          <a:ln w="34925">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CB397A5-AE5F-40BF-8757-56D3D3D3D6BC}" type="slidenum">
              <a:rPr lang="en-US" smtClean="0"/>
              <a:pPr/>
              <a:t>29</a:t>
            </a:fld>
            <a:endParaRPr lang="en-US"/>
          </a:p>
        </p:txBody>
      </p:sp>
      <p:pic>
        <p:nvPicPr>
          <p:cNvPr id="21505" name="Picture 1"/>
          <p:cNvPicPr>
            <a:picLocks noChangeAspect="1" noChangeArrowheads="1"/>
          </p:cNvPicPr>
          <p:nvPr/>
        </p:nvPicPr>
        <p:blipFill>
          <a:blip r:embed="rId2" cstate="print"/>
          <a:srcRect/>
          <a:stretch>
            <a:fillRect/>
          </a:stretch>
        </p:blipFill>
        <p:spPr bwMode="auto">
          <a:xfrm>
            <a:off x="1965960" y="594360"/>
            <a:ext cx="5980500" cy="6075000"/>
          </a:xfrm>
          <a:prstGeom prst="rect">
            <a:avLst/>
          </a:prstGeom>
          <a:noFill/>
          <a:ln w="9525">
            <a:noFill/>
            <a:miter lim="800000"/>
            <a:headEnd/>
            <a:tailEnd/>
          </a:ln>
          <a:effectLst/>
        </p:spPr>
      </p:pic>
      <p:sp>
        <p:nvSpPr>
          <p:cNvPr id="5" name="Freeform 4"/>
          <p:cNvSpPr/>
          <p:nvPr/>
        </p:nvSpPr>
        <p:spPr>
          <a:xfrm>
            <a:off x="5867400" y="3276600"/>
            <a:ext cx="2133600" cy="1295400"/>
          </a:xfrm>
          <a:custGeom>
            <a:avLst/>
            <a:gdLst>
              <a:gd name="connsiteX0" fmla="*/ 142503 w 2587360"/>
              <a:gd name="connsiteY0" fmla="*/ 178130 h 760021"/>
              <a:gd name="connsiteX1" fmla="*/ 130628 w 2587360"/>
              <a:gd name="connsiteY1" fmla="*/ 213756 h 760021"/>
              <a:gd name="connsiteX2" fmla="*/ 106877 w 2587360"/>
              <a:gd name="connsiteY2" fmla="*/ 249382 h 760021"/>
              <a:gd name="connsiteX3" fmla="*/ 95002 w 2587360"/>
              <a:gd name="connsiteY3" fmla="*/ 296883 h 760021"/>
              <a:gd name="connsiteX4" fmla="*/ 71252 w 2587360"/>
              <a:gd name="connsiteY4" fmla="*/ 368135 h 760021"/>
              <a:gd name="connsiteX5" fmla="*/ 59376 w 2587360"/>
              <a:gd name="connsiteY5" fmla="*/ 403761 h 760021"/>
              <a:gd name="connsiteX6" fmla="*/ 71252 w 2587360"/>
              <a:gd name="connsiteY6" fmla="*/ 593767 h 760021"/>
              <a:gd name="connsiteX7" fmla="*/ 106877 w 2587360"/>
              <a:gd name="connsiteY7" fmla="*/ 617517 h 760021"/>
              <a:gd name="connsiteX8" fmla="*/ 130628 w 2587360"/>
              <a:gd name="connsiteY8" fmla="*/ 653143 h 760021"/>
              <a:gd name="connsiteX9" fmla="*/ 166254 w 2587360"/>
              <a:gd name="connsiteY9" fmla="*/ 665019 h 760021"/>
              <a:gd name="connsiteX10" fmla="*/ 237506 w 2587360"/>
              <a:gd name="connsiteY10" fmla="*/ 712520 h 760021"/>
              <a:gd name="connsiteX11" fmla="*/ 320633 w 2587360"/>
              <a:gd name="connsiteY11" fmla="*/ 736271 h 760021"/>
              <a:gd name="connsiteX12" fmla="*/ 391885 w 2587360"/>
              <a:gd name="connsiteY12" fmla="*/ 760021 h 760021"/>
              <a:gd name="connsiteX13" fmla="*/ 2078181 w 2587360"/>
              <a:gd name="connsiteY13" fmla="*/ 748146 h 760021"/>
              <a:gd name="connsiteX14" fmla="*/ 2185059 w 2587360"/>
              <a:gd name="connsiteY14" fmla="*/ 724395 h 760021"/>
              <a:gd name="connsiteX15" fmla="*/ 2303813 w 2587360"/>
              <a:gd name="connsiteY15" fmla="*/ 665019 h 760021"/>
              <a:gd name="connsiteX16" fmla="*/ 2327563 w 2587360"/>
              <a:gd name="connsiteY16" fmla="*/ 629393 h 760021"/>
              <a:gd name="connsiteX17" fmla="*/ 2410690 w 2587360"/>
              <a:gd name="connsiteY17" fmla="*/ 593767 h 760021"/>
              <a:gd name="connsiteX18" fmla="*/ 2493818 w 2587360"/>
              <a:gd name="connsiteY18" fmla="*/ 546265 h 760021"/>
              <a:gd name="connsiteX19" fmla="*/ 2529444 w 2587360"/>
              <a:gd name="connsiteY19" fmla="*/ 510639 h 760021"/>
              <a:gd name="connsiteX20" fmla="*/ 2541319 w 2587360"/>
              <a:gd name="connsiteY20" fmla="*/ 475013 h 760021"/>
              <a:gd name="connsiteX21" fmla="*/ 2576945 w 2587360"/>
              <a:gd name="connsiteY21" fmla="*/ 403761 h 760021"/>
              <a:gd name="connsiteX22" fmla="*/ 2565070 w 2587360"/>
              <a:gd name="connsiteY22" fmla="*/ 296883 h 760021"/>
              <a:gd name="connsiteX23" fmla="*/ 2481942 w 2587360"/>
              <a:gd name="connsiteY23" fmla="*/ 190006 h 760021"/>
              <a:gd name="connsiteX24" fmla="*/ 2446316 w 2587360"/>
              <a:gd name="connsiteY24" fmla="*/ 178130 h 760021"/>
              <a:gd name="connsiteX25" fmla="*/ 2375065 w 2587360"/>
              <a:gd name="connsiteY25" fmla="*/ 118754 h 760021"/>
              <a:gd name="connsiteX26" fmla="*/ 2303813 w 2587360"/>
              <a:gd name="connsiteY26" fmla="*/ 95003 h 760021"/>
              <a:gd name="connsiteX27" fmla="*/ 2256311 w 2587360"/>
              <a:gd name="connsiteY27" fmla="*/ 71252 h 760021"/>
              <a:gd name="connsiteX28" fmla="*/ 2125683 w 2587360"/>
              <a:gd name="connsiteY28" fmla="*/ 47502 h 760021"/>
              <a:gd name="connsiteX29" fmla="*/ 1793174 w 2587360"/>
              <a:gd name="connsiteY29" fmla="*/ 23751 h 760021"/>
              <a:gd name="connsiteX30" fmla="*/ 926275 w 2587360"/>
              <a:gd name="connsiteY30" fmla="*/ 0 h 760021"/>
              <a:gd name="connsiteX31" fmla="*/ 380010 w 2587360"/>
              <a:gd name="connsiteY31" fmla="*/ 11876 h 760021"/>
              <a:gd name="connsiteX32" fmla="*/ 308758 w 2587360"/>
              <a:gd name="connsiteY32" fmla="*/ 59377 h 760021"/>
              <a:gd name="connsiteX33" fmla="*/ 249381 w 2587360"/>
              <a:gd name="connsiteY33" fmla="*/ 130629 h 760021"/>
              <a:gd name="connsiteX34" fmla="*/ 178129 w 2587360"/>
              <a:gd name="connsiteY34" fmla="*/ 178130 h 760021"/>
              <a:gd name="connsiteX35" fmla="*/ 71252 w 2587360"/>
              <a:gd name="connsiteY35" fmla="*/ 237507 h 760021"/>
              <a:gd name="connsiteX36" fmla="*/ 35626 w 2587360"/>
              <a:gd name="connsiteY36" fmla="*/ 261258 h 760021"/>
              <a:gd name="connsiteX37" fmla="*/ 0 w 2587360"/>
              <a:gd name="connsiteY37" fmla="*/ 308759 h 760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2587360" h="760021">
                <a:moveTo>
                  <a:pt x="142503" y="178130"/>
                </a:moveTo>
                <a:cubicBezTo>
                  <a:pt x="138545" y="190005"/>
                  <a:pt x="136226" y="202560"/>
                  <a:pt x="130628" y="213756"/>
                </a:cubicBezTo>
                <a:cubicBezTo>
                  <a:pt x="124245" y="226522"/>
                  <a:pt x="112499" y="236264"/>
                  <a:pt x="106877" y="249382"/>
                </a:cubicBezTo>
                <a:cubicBezTo>
                  <a:pt x="100448" y="264383"/>
                  <a:pt x="99692" y="281250"/>
                  <a:pt x="95002" y="296883"/>
                </a:cubicBezTo>
                <a:cubicBezTo>
                  <a:pt x="87808" y="320863"/>
                  <a:pt x="79169" y="344384"/>
                  <a:pt x="71252" y="368135"/>
                </a:cubicBezTo>
                <a:lnTo>
                  <a:pt x="59376" y="403761"/>
                </a:lnTo>
                <a:cubicBezTo>
                  <a:pt x="63335" y="467096"/>
                  <a:pt x="57486" y="531819"/>
                  <a:pt x="71252" y="593767"/>
                </a:cubicBezTo>
                <a:cubicBezTo>
                  <a:pt x="74348" y="607699"/>
                  <a:pt x="96785" y="607425"/>
                  <a:pt x="106877" y="617517"/>
                </a:cubicBezTo>
                <a:cubicBezTo>
                  <a:pt x="116969" y="627609"/>
                  <a:pt x="119483" y="644227"/>
                  <a:pt x="130628" y="653143"/>
                </a:cubicBezTo>
                <a:cubicBezTo>
                  <a:pt x="140403" y="660963"/>
                  <a:pt x="155312" y="658940"/>
                  <a:pt x="166254" y="665019"/>
                </a:cubicBezTo>
                <a:cubicBezTo>
                  <a:pt x="191207" y="678882"/>
                  <a:pt x="213755" y="696686"/>
                  <a:pt x="237506" y="712520"/>
                </a:cubicBezTo>
                <a:cubicBezTo>
                  <a:pt x="248387" y="719774"/>
                  <a:pt x="313439" y="734113"/>
                  <a:pt x="320633" y="736271"/>
                </a:cubicBezTo>
                <a:cubicBezTo>
                  <a:pt x="344612" y="743465"/>
                  <a:pt x="391885" y="760021"/>
                  <a:pt x="391885" y="760021"/>
                </a:cubicBezTo>
                <a:lnTo>
                  <a:pt x="2078181" y="748146"/>
                </a:lnTo>
                <a:cubicBezTo>
                  <a:pt x="2092056" y="747959"/>
                  <a:pt x="2162839" y="736740"/>
                  <a:pt x="2185059" y="724395"/>
                </a:cubicBezTo>
                <a:cubicBezTo>
                  <a:pt x="2300736" y="660130"/>
                  <a:pt x="2210982" y="688226"/>
                  <a:pt x="2303813" y="665019"/>
                </a:cubicBezTo>
                <a:cubicBezTo>
                  <a:pt x="2311730" y="653144"/>
                  <a:pt x="2317471" y="639485"/>
                  <a:pt x="2327563" y="629393"/>
                </a:cubicBezTo>
                <a:cubicBezTo>
                  <a:pt x="2354900" y="602056"/>
                  <a:pt x="2374351" y="602852"/>
                  <a:pt x="2410690" y="593767"/>
                </a:cubicBezTo>
                <a:cubicBezTo>
                  <a:pt x="2439729" y="579247"/>
                  <a:pt x="2468639" y="567248"/>
                  <a:pt x="2493818" y="546265"/>
                </a:cubicBezTo>
                <a:cubicBezTo>
                  <a:pt x="2506720" y="535514"/>
                  <a:pt x="2517569" y="522514"/>
                  <a:pt x="2529444" y="510639"/>
                </a:cubicBezTo>
                <a:cubicBezTo>
                  <a:pt x="2533402" y="498764"/>
                  <a:pt x="2535721" y="486209"/>
                  <a:pt x="2541319" y="475013"/>
                </a:cubicBezTo>
                <a:cubicBezTo>
                  <a:pt x="2587360" y="382930"/>
                  <a:pt x="2547097" y="493308"/>
                  <a:pt x="2576945" y="403761"/>
                </a:cubicBezTo>
                <a:cubicBezTo>
                  <a:pt x="2572987" y="368135"/>
                  <a:pt x="2576405" y="330889"/>
                  <a:pt x="2565070" y="296883"/>
                </a:cubicBezTo>
                <a:cubicBezTo>
                  <a:pt x="2558330" y="276663"/>
                  <a:pt x="2508289" y="207571"/>
                  <a:pt x="2481942" y="190006"/>
                </a:cubicBezTo>
                <a:cubicBezTo>
                  <a:pt x="2471527" y="183062"/>
                  <a:pt x="2458191" y="182089"/>
                  <a:pt x="2446316" y="178130"/>
                </a:cubicBezTo>
                <a:cubicBezTo>
                  <a:pt x="2423944" y="155758"/>
                  <a:pt x="2404824" y="131980"/>
                  <a:pt x="2375065" y="118754"/>
                </a:cubicBezTo>
                <a:cubicBezTo>
                  <a:pt x="2352187" y="108586"/>
                  <a:pt x="2326205" y="106199"/>
                  <a:pt x="2303813" y="95003"/>
                </a:cubicBezTo>
                <a:cubicBezTo>
                  <a:pt x="2287979" y="87086"/>
                  <a:pt x="2272887" y="77468"/>
                  <a:pt x="2256311" y="71252"/>
                </a:cubicBezTo>
                <a:cubicBezTo>
                  <a:pt x="2219833" y="57573"/>
                  <a:pt x="2159493" y="53137"/>
                  <a:pt x="2125683" y="47502"/>
                </a:cubicBezTo>
                <a:cubicBezTo>
                  <a:pt x="1946191" y="17586"/>
                  <a:pt x="2225325" y="37256"/>
                  <a:pt x="1793174" y="23751"/>
                </a:cubicBezTo>
                <a:lnTo>
                  <a:pt x="926275" y="0"/>
                </a:lnTo>
                <a:lnTo>
                  <a:pt x="380010" y="11876"/>
                </a:lnTo>
                <a:cubicBezTo>
                  <a:pt x="351596" y="14608"/>
                  <a:pt x="332509" y="43543"/>
                  <a:pt x="308758" y="59377"/>
                </a:cubicBezTo>
                <a:cubicBezTo>
                  <a:pt x="219464" y="118906"/>
                  <a:pt x="319481" y="69292"/>
                  <a:pt x="249381" y="130629"/>
                </a:cubicBezTo>
                <a:cubicBezTo>
                  <a:pt x="227899" y="149426"/>
                  <a:pt x="205209" y="169103"/>
                  <a:pt x="178129" y="178130"/>
                </a:cubicBezTo>
                <a:cubicBezTo>
                  <a:pt x="115424" y="199033"/>
                  <a:pt x="152918" y="183062"/>
                  <a:pt x="71252" y="237507"/>
                </a:cubicBezTo>
                <a:lnTo>
                  <a:pt x="35626" y="261258"/>
                </a:lnTo>
                <a:cubicBezTo>
                  <a:pt x="8770" y="301541"/>
                  <a:pt x="21967" y="286791"/>
                  <a:pt x="0" y="308759"/>
                </a:cubicBezTo>
              </a:path>
            </a:pathLst>
          </a:custGeom>
          <a:ln w="34925">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CB397A5-AE5F-40BF-8757-56D3D3D3D6BC}" type="slidenum">
              <a:rPr lang="en-US" smtClean="0"/>
              <a:pPr/>
              <a:t>3</a:t>
            </a:fld>
            <a:endParaRPr lang="en-US"/>
          </a:p>
        </p:txBody>
      </p:sp>
      <p:sp>
        <p:nvSpPr>
          <p:cNvPr id="8" name="TextBox 7"/>
          <p:cNvSpPr txBox="1"/>
          <p:nvPr/>
        </p:nvSpPr>
        <p:spPr>
          <a:xfrm>
            <a:off x="2286000" y="685800"/>
            <a:ext cx="4800600" cy="400110"/>
          </a:xfrm>
          <a:prstGeom prst="rect">
            <a:avLst/>
          </a:prstGeom>
          <a:noFill/>
        </p:spPr>
        <p:txBody>
          <a:bodyPr wrap="square" rtlCol="0">
            <a:spAutoFit/>
          </a:bodyPr>
          <a:lstStyle/>
          <a:p>
            <a:r>
              <a:rPr lang="en-US" sz="2000" b="1" dirty="0" smtClean="0">
                <a:solidFill>
                  <a:schemeClr val="tx2">
                    <a:lumMod val="75000"/>
                  </a:schemeClr>
                </a:solidFill>
              </a:rPr>
              <a:t>Average sentenced admits per month</a:t>
            </a:r>
            <a:endParaRPr lang="en-US" sz="2000" b="1" dirty="0">
              <a:solidFill>
                <a:schemeClr val="tx2">
                  <a:lumMod val="75000"/>
                </a:schemeClr>
              </a:solidFill>
            </a:endParaRPr>
          </a:p>
        </p:txBody>
      </p:sp>
      <p:pic>
        <p:nvPicPr>
          <p:cNvPr id="1026" name="Picture 2"/>
          <p:cNvPicPr>
            <a:picLocks noChangeAspect="1" noChangeArrowheads="1"/>
          </p:cNvPicPr>
          <p:nvPr/>
        </p:nvPicPr>
        <p:blipFill>
          <a:blip r:embed="rId2" cstate="print"/>
          <a:srcRect/>
          <a:stretch>
            <a:fillRect/>
          </a:stretch>
        </p:blipFill>
        <p:spPr bwMode="auto">
          <a:xfrm>
            <a:off x="1600200" y="1600200"/>
            <a:ext cx="5934075" cy="27622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1"/>
          <p:cNvPicPr>
            <a:picLocks noChangeAspect="1" noChangeArrowheads="1"/>
          </p:cNvPicPr>
          <p:nvPr/>
        </p:nvPicPr>
        <p:blipFill>
          <a:blip r:embed="rId2" cstate="print"/>
          <a:srcRect/>
          <a:stretch>
            <a:fillRect/>
          </a:stretch>
        </p:blipFill>
        <p:spPr bwMode="auto">
          <a:xfrm>
            <a:off x="1938528" y="594360"/>
            <a:ext cx="5980500" cy="6075000"/>
          </a:xfrm>
          <a:prstGeom prst="rect">
            <a:avLst/>
          </a:prstGeom>
          <a:noFill/>
          <a:ln w="9525">
            <a:noFill/>
            <a:miter lim="800000"/>
            <a:headEnd/>
            <a:tailEnd/>
          </a:ln>
          <a:effectLst/>
        </p:spPr>
      </p:pic>
      <p:sp>
        <p:nvSpPr>
          <p:cNvPr id="7" name="Slide Number Placeholder 6"/>
          <p:cNvSpPr>
            <a:spLocks noGrp="1"/>
          </p:cNvSpPr>
          <p:nvPr>
            <p:ph type="sldNum" sz="quarter" idx="12"/>
          </p:nvPr>
        </p:nvSpPr>
        <p:spPr/>
        <p:txBody>
          <a:bodyPr/>
          <a:lstStyle/>
          <a:p>
            <a:fld id="{FCB397A5-AE5F-40BF-8757-56D3D3D3D6BC}" type="slidenum">
              <a:rPr lang="en-US" smtClean="0"/>
              <a:pPr/>
              <a:t>30</a:t>
            </a:fld>
            <a:endParaRPr lang="en-US"/>
          </a:p>
        </p:txBody>
      </p:sp>
      <p:sp>
        <p:nvSpPr>
          <p:cNvPr id="6" name="Freeform 5"/>
          <p:cNvSpPr/>
          <p:nvPr/>
        </p:nvSpPr>
        <p:spPr>
          <a:xfrm>
            <a:off x="5943600" y="4648200"/>
            <a:ext cx="1905000" cy="1219200"/>
          </a:xfrm>
          <a:custGeom>
            <a:avLst/>
            <a:gdLst>
              <a:gd name="connsiteX0" fmla="*/ 142503 w 2587360"/>
              <a:gd name="connsiteY0" fmla="*/ 178130 h 760021"/>
              <a:gd name="connsiteX1" fmla="*/ 130628 w 2587360"/>
              <a:gd name="connsiteY1" fmla="*/ 213756 h 760021"/>
              <a:gd name="connsiteX2" fmla="*/ 106877 w 2587360"/>
              <a:gd name="connsiteY2" fmla="*/ 249382 h 760021"/>
              <a:gd name="connsiteX3" fmla="*/ 95002 w 2587360"/>
              <a:gd name="connsiteY3" fmla="*/ 296883 h 760021"/>
              <a:gd name="connsiteX4" fmla="*/ 71252 w 2587360"/>
              <a:gd name="connsiteY4" fmla="*/ 368135 h 760021"/>
              <a:gd name="connsiteX5" fmla="*/ 59376 w 2587360"/>
              <a:gd name="connsiteY5" fmla="*/ 403761 h 760021"/>
              <a:gd name="connsiteX6" fmla="*/ 71252 w 2587360"/>
              <a:gd name="connsiteY6" fmla="*/ 593767 h 760021"/>
              <a:gd name="connsiteX7" fmla="*/ 106877 w 2587360"/>
              <a:gd name="connsiteY7" fmla="*/ 617517 h 760021"/>
              <a:gd name="connsiteX8" fmla="*/ 130628 w 2587360"/>
              <a:gd name="connsiteY8" fmla="*/ 653143 h 760021"/>
              <a:gd name="connsiteX9" fmla="*/ 166254 w 2587360"/>
              <a:gd name="connsiteY9" fmla="*/ 665019 h 760021"/>
              <a:gd name="connsiteX10" fmla="*/ 237506 w 2587360"/>
              <a:gd name="connsiteY10" fmla="*/ 712520 h 760021"/>
              <a:gd name="connsiteX11" fmla="*/ 320633 w 2587360"/>
              <a:gd name="connsiteY11" fmla="*/ 736271 h 760021"/>
              <a:gd name="connsiteX12" fmla="*/ 391885 w 2587360"/>
              <a:gd name="connsiteY12" fmla="*/ 760021 h 760021"/>
              <a:gd name="connsiteX13" fmla="*/ 2078181 w 2587360"/>
              <a:gd name="connsiteY13" fmla="*/ 748146 h 760021"/>
              <a:gd name="connsiteX14" fmla="*/ 2185059 w 2587360"/>
              <a:gd name="connsiteY14" fmla="*/ 724395 h 760021"/>
              <a:gd name="connsiteX15" fmla="*/ 2303813 w 2587360"/>
              <a:gd name="connsiteY15" fmla="*/ 665019 h 760021"/>
              <a:gd name="connsiteX16" fmla="*/ 2327563 w 2587360"/>
              <a:gd name="connsiteY16" fmla="*/ 629393 h 760021"/>
              <a:gd name="connsiteX17" fmla="*/ 2410690 w 2587360"/>
              <a:gd name="connsiteY17" fmla="*/ 593767 h 760021"/>
              <a:gd name="connsiteX18" fmla="*/ 2493818 w 2587360"/>
              <a:gd name="connsiteY18" fmla="*/ 546265 h 760021"/>
              <a:gd name="connsiteX19" fmla="*/ 2529444 w 2587360"/>
              <a:gd name="connsiteY19" fmla="*/ 510639 h 760021"/>
              <a:gd name="connsiteX20" fmla="*/ 2541319 w 2587360"/>
              <a:gd name="connsiteY20" fmla="*/ 475013 h 760021"/>
              <a:gd name="connsiteX21" fmla="*/ 2576945 w 2587360"/>
              <a:gd name="connsiteY21" fmla="*/ 403761 h 760021"/>
              <a:gd name="connsiteX22" fmla="*/ 2565070 w 2587360"/>
              <a:gd name="connsiteY22" fmla="*/ 296883 h 760021"/>
              <a:gd name="connsiteX23" fmla="*/ 2481942 w 2587360"/>
              <a:gd name="connsiteY23" fmla="*/ 190006 h 760021"/>
              <a:gd name="connsiteX24" fmla="*/ 2446316 w 2587360"/>
              <a:gd name="connsiteY24" fmla="*/ 178130 h 760021"/>
              <a:gd name="connsiteX25" fmla="*/ 2375065 w 2587360"/>
              <a:gd name="connsiteY25" fmla="*/ 118754 h 760021"/>
              <a:gd name="connsiteX26" fmla="*/ 2303813 w 2587360"/>
              <a:gd name="connsiteY26" fmla="*/ 95003 h 760021"/>
              <a:gd name="connsiteX27" fmla="*/ 2256311 w 2587360"/>
              <a:gd name="connsiteY27" fmla="*/ 71252 h 760021"/>
              <a:gd name="connsiteX28" fmla="*/ 2125683 w 2587360"/>
              <a:gd name="connsiteY28" fmla="*/ 47502 h 760021"/>
              <a:gd name="connsiteX29" fmla="*/ 1793174 w 2587360"/>
              <a:gd name="connsiteY29" fmla="*/ 23751 h 760021"/>
              <a:gd name="connsiteX30" fmla="*/ 926275 w 2587360"/>
              <a:gd name="connsiteY30" fmla="*/ 0 h 760021"/>
              <a:gd name="connsiteX31" fmla="*/ 380010 w 2587360"/>
              <a:gd name="connsiteY31" fmla="*/ 11876 h 760021"/>
              <a:gd name="connsiteX32" fmla="*/ 308758 w 2587360"/>
              <a:gd name="connsiteY32" fmla="*/ 59377 h 760021"/>
              <a:gd name="connsiteX33" fmla="*/ 249381 w 2587360"/>
              <a:gd name="connsiteY33" fmla="*/ 130629 h 760021"/>
              <a:gd name="connsiteX34" fmla="*/ 178129 w 2587360"/>
              <a:gd name="connsiteY34" fmla="*/ 178130 h 760021"/>
              <a:gd name="connsiteX35" fmla="*/ 71252 w 2587360"/>
              <a:gd name="connsiteY35" fmla="*/ 237507 h 760021"/>
              <a:gd name="connsiteX36" fmla="*/ 35626 w 2587360"/>
              <a:gd name="connsiteY36" fmla="*/ 261258 h 760021"/>
              <a:gd name="connsiteX37" fmla="*/ 0 w 2587360"/>
              <a:gd name="connsiteY37" fmla="*/ 308759 h 760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2587360" h="760021">
                <a:moveTo>
                  <a:pt x="142503" y="178130"/>
                </a:moveTo>
                <a:cubicBezTo>
                  <a:pt x="138545" y="190005"/>
                  <a:pt x="136226" y="202560"/>
                  <a:pt x="130628" y="213756"/>
                </a:cubicBezTo>
                <a:cubicBezTo>
                  <a:pt x="124245" y="226522"/>
                  <a:pt x="112499" y="236264"/>
                  <a:pt x="106877" y="249382"/>
                </a:cubicBezTo>
                <a:cubicBezTo>
                  <a:pt x="100448" y="264383"/>
                  <a:pt x="99692" y="281250"/>
                  <a:pt x="95002" y="296883"/>
                </a:cubicBezTo>
                <a:cubicBezTo>
                  <a:pt x="87808" y="320863"/>
                  <a:pt x="79169" y="344384"/>
                  <a:pt x="71252" y="368135"/>
                </a:cubicBezTo>
                <a:lnTo>
                  <a:pt x="59376" y="403761"/>
                </a:lnTo>
                <a:cubicBezTo>
                  <a:pt x="63335" y="467096"/>
                  <a:pt x="57486" y="531819"/>
                  <a:pt x="71252" y="593767"/>
                </a:cubicBezTo>
                <a:cubicBezTo>
                  <a:pt x="74348" y="607699"/>
                  <a:pt x="96785" y="607425"/>
                  <a:pt x="106877" y="617517"/>
                </a:cubicBezTo>
                <a:cubicBezTo>
                  <a:pt x="116969" y="627609"/>
                  <a:pt x="119483" y="644227"/>
                  <a:pt x="130628" y="653143"/>
                </a:cubicBezTo>
                <a:cubicBezTo>
                  <a:pt x="140403" y="660963"/>
                  <a:pt x="155312" y="658940"/>
                  <a:pt x="166254" y="665019"/>
                </a:cubicBezTo>
                <a:cubicBezTo>
                  <a:pt x="191207" y="678882"/>
                  <a:pt x="213755" y="696686"/>
                  <a:pt x="237506" y="712520"/>
                </a:cubicBezTo>
                <a:cubicBezTo>
                  <a:pt x="248387" y="719774"/>
                  <a:pt x="313439" y="734113"/>
                  <a:pt x="320633" y="736271"/>
                </a:cubicBezTo>
                <a:cubicBezTo>
                  <a:pt x="344612" y="743465"/>
                  <a:pt x="391885" y="760021"/>
                  <a:pt x="391885" y="760021"/>
                </a:cubicBezTo>
                <a:lnTo>
                  <a:pt x="2078181" y="748146"/>
                </a:lnTo>
                <a:cubicBezTo>
                  <a:pt x="2092056" y="747959"/>
                  <a:pt x="2162839" y="736740"/>
                  <a:pt x="2185059" y="724395"/>
                </a:cubicBezTo>
                <a:cubicBezTo>
                  <a:pt x="2300736" y="660130"/>
                  <a:pt x="2210982" y="688226"/>
                  <a:pt x="2303813" y="665019"/>
                </a:cubicBezTo>
                <a:cubicBezTo>
                  <a:pt x="2311730" y="653144"/>
                  <a:pt x="2317471" y="639485"/>
                  <a:pt x="2327563" y="629393"/>
                </a:cubicBezTo>
                <a:cubicBezTo>
                  <a:pt x="2354900" y="602056"/>
                  <a:pt x="2374351" y="602852"/>
                  <a:pt x="2410690" y="593767"/>
                </a:cubicBezTo>
                <a:cubicBezTo>
                  <a:pt x="2439729" y="579247"/>
                  <a:pt x="2468639" y="567248"/>
                  <a:pt x="2493818" y="546265"/>
                </a:cubicBezTo>
                <a:cubicBezTo>
                  <a:pt x="2506720" y="535514"/>
                  <a:pt x="2517569" y="522514"/>
                  <a:pt x="2529444" y="510639"/>
                </a:cubicBezTo>
                <a:cubicBezTo>
                  <a:pt x="2533402" y="498764"/>
                  <a:pt x="2535721" y="486209"/>
                  <a:pt x="2541319" y="475013"/>
                </a:cubicBezTo>
                <a:cubicBezTo>
                  <a:pt x="2587360" y="382930"/>
                  <a:pt x="2547097" y="493308"/>
                  <a:pt x="2576945" y="403761"/>
                </a:cubicBezTo>
                <a:cubicBezTo>
                  <a:pt x="2572987" y="368135"/>
                  <a:pt x="2576405" y="330889"/>
                  <a:pt x="2565070" y="296883"/>
                </a:cubicBezTo>
                <a:cubicBezTo>
                  <a:pt x="2558330" y="276663"/>
                  <a:pt x="2508289" y="207571"/>
                  <a:pt x="2481942" y="190006"/>
                </a:cubicBezTo>
                <a:cubicBezTo>
                  <a:pt x="2471527" y="183062"/>
                  <a:pt x="2458191" y="182089"/>
                  <a:pt x="2446316" y="178130"/>
                </a:cubicBezTo>
                <a:cubicBezTo>
                  <a:pt x="2423944" y="155758"/>
                  <a:pt x="2404824" y="131980"/>
                  <a:pt x="2375065" y="118754"/>
                </a:cubicBezTo>
                <a:cubicBezTo>
                  <a:pt x="2352187" y="108586"/>
                  <a:pt x="2326205" y="106199"/>
                  <a:pt x="2303813" y="95003"/>
                </a:cubicBezTo>
                <a:cubicBezTo>
                  <a:pt x="2287979" y="87086"/>
                  <a:pt x="2272887" y="77468"/>
                  <a:pt x="2256311" y="71252"/>
                </a:cubicBezTo>
                <a:cubicBezTo>
                  <a:pt x="2219833" y="57573"/>
                  <a:pt x="2159493" y="53137"/>
                  <a:pt x="2125683" y="47502"/>
                </a:cubicBezTo>
                <a:cubicBezTo>
                  <a:pt x="1946191" y="17586"/>
                  <a:pt x="2225325" y="37256"/>
                  <a:pt x="1793174" y="23751"/>
                </a:cubicBezTo>
                <a:lnTo>
                  <a:pt x="926275" y="0"/>
                </a:lnTo>
                <a:lnTo>
                  <a:pt x="380010" y="11876"/>
                </a:lnTo>
                <a:cubicBezTo>
                  <a:pt x="351596" y="14608"/>
                  <a:pt x="332509" y="43543"/>
                  <a:pt x="308758" y="59377"/>
                </a:cubicBezTo>
                <a:cubicBezTo>
                  <a:pt x="219464" y="118906"/>
                  <a:pt x="319481" y="69292"/>
                  <a:pt x="249381" y="130629"/>
                </a:cubicBezTo>
                <a:cubicBezTo>
                  <a:pt x="227899" y="149426"/>
                  <a:pt x="205209" y="169103"/>
                  <a:pt x="178129" y="178130"/>
                </a:cubicBezTo>
                <a:cubicBezTo>
                  <a:pt x="115424" y="199033"/>
                  <a:pt x="152918" y="183062"/>
                  <a:pt x="71252" y="237507"/>
                </a:cubicBezTo>
                <a:lnTo>
                  <a:pt x="35626" y="261258"/>
                </a:lnTo>
                <a:cubicBezTo>
                  <a:pt x="8770" y="301541"/>
                  <a:pt x="21967" y="286791"/>
                  <a:pt x="0" y="308759"/>
                </a:cubicBezTo>
              </a:path>
            </a:pathLst>
          </a:custGeom>
          <a:ln w="34925">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Freeform 4"/>
          <p:cNvSpPr/>
          <p:nvPr/>
        </p:nvSpPr>
        <p:spPr>
          <a:xfrm>
            <a:off x="5943600" y="3352800"/>
            <a:ext cx="1905000" cy="1143000"/>
          </a:xfrm>
          <a:custGeom>
            <a:avLst/>
            <a:gdLst>
              <a:gd name="connsiteX0" fmla="*/ 142503 w 2587360"/>
              <a:gd name="connsiteY0" fmla="*/ 178130 h 760021"/>
              <a:gd name="connsiteX1" fmla="*/ 130628 w 2587360"/>
              <a:gd name="connsiteY1" fmla="*/ 213756 h 760021"/>
              <a:gd name="connsiteX2" fmla="*/ 106877 w 2587360"/>
              <a:gd name="connsiteY2" fmla="*/ 249382 h 760021"/>
              <a:gd name="connsiteX3" fmla="*/ 95002 w 2587360"/>
              <a:gd name="connsiteY3" fmla="*/ 296883 h 760021"/>
              <a:gd name="connsiteX4" fmla="*/ 71252 w 2587360"/>
              <a:gd name="connsiteY4" fmla="*/ 368135 h 760021"/>
              <a:gd name="connsiteX5" fmla="*/ 59376 w 2587360"/>
              <a:gd name="connsiteY5" fmla="*/ 403761 h 760021"/>
              <a:gd name="connsiteX6" fmla="*/ 71252 w 2587360"/>
              <a:gd name="connsiteY6" fmla="*/ 593767 h 760021"/>
              <a:gd name="connsiteX7" fmla="*/ 106877 w 2587360"/>
              <a:gd name="connsiteY7" fmla="*/ 617517 h 760021"/>
              <a:gd name="connsiteX8" fmla="*/ 130628 w 2587360"/>
              <a:gd name="connsiteY8" fmla="*/ 653143 h 760021"/>
              <a:gd name="connsiteX9" fmla="*/ 166254 w 2587360"/>
              <a:gd name="connsiteY9" fmla="*/ 665019 h 760021"/>
              <a:gd name="connsiteX10" fmla="*/ 237506 w 2587360"/>
              <a:gd name="connsiteY10" fmla="*/ 712520 h 760021"/>
              <a:gd name="connsiteX11" fmla="*/ 320633 w 2587360"/>
              <a:gd name="connsiteY11" fmla="*/ 736271 h 760021"/>
              <a:gd name="connsiteX12" fmla="*/ 391885 w 2587360"/>
              <a:gd name="connsiteY12" fmla="*/ 760021 h 760021"/>
              <a:gd name="connsiteX13" fmla="*/ 2078181 w 2587360"/>
              <a:gd name="connsiteY13" fmla="*/ 748146 h 760021"/>
              <a:gd name="connsiteX14" fmla="*/ 2185059 w 2587360"/>
              <a:gd name="connsiteY14" fmla="*/ 724395 h 760021"/>
              <a:gd name="connsiteX15" fmla="*/ 2303813 w 2587360"/>
              <a:gd name="connsiteY15" fmla="*/ 665019 h 760021"/>
              <a:gd name="connsiteX16" fmla="*/ 2327563 w 2587360"/>
              <a:gd name="connsiteY16" fmla="*/ 629393 h 760021"/>
              <a:gd name="connsiteX17" fmla="*/ 2410690 w 2587360"/>
              <a:gd name="connsiteY17" fmla="*/ 593767 h 760021"/>
              <a:gd name="connsiteX18" fmla="*/ 2493818 w 2587360"/>
              <a:gd name="connsiteY18" fmla="*/ 546265 h 760021"/>
              <a:gd name="connsiteX19" fmla="*/ 2529444 w 2587360"/>
              <a:gd name="connsiteY19" fmla="*/ 510639 h 760021"/>
              <a:gd name="connsiteX20" fmla="*/ 2541319 w 2587360"/>
              <a:gd name="connsiteY20" fmla="*/ 475013 h 760021"/>
              <a:gd name="connsiteX21" fmla="*/ 2576945 w 2587360"/>
              <a:gd name="connsiteY21" fmla="*/ 403761 h 760021"/>
              <a:gd name="connsiteX22" fmla="*/ 2565070 w 2587360"/>
              <a:gd name="connsiteY22" fmla="*/ 296883 h 760021"/>
              <a:gd name="connsiteX23" fmla="*/ 2481942 w 2587360"/>
              <a:gd name="connsiteY23" fmla="*/ 190006 h 760021"/>
              <a:gd name="connsiteX24" fmla="*/ 2446316 w 2587360"/>
              <a:gd name="connsiteY24" fmla="*/ 178130 h 760021"/>
              <a:gd name="connsiteX25" fmla="*/ 2375065 w 2587360"/>
              <a:gd name="connsiteY25" fmla="*/ 118754 h 760021"/>
              <a:gd name="connsiteX26" fmla="*/ 2303813 w 2587360"/>
              <a:gd name="connsiteY26" fmla="*/ 95003 h 760021"/>
              <a:gd name="connsiteX27" fmla="*/ 2256311 w 2587360"/>
              <a:gd name="connsiteY27" fmla="*/ 71252 h 760021"/>
              <a:gd name="connsiteX28" fmla="*/ 2125683 w 2587360"/>
              <a:gd name="connsiteY28" fmla="*/ 47502 h 760021"/>
              <a:gd name="connsiteX29" fmla="*/ 1793174 w 2587360"/>
              <a:gd name="connsiteY29" fmla="*/ 23751 h 760021"/>
              <a:gd name="connsiteX30" fmla="*/ 926275 w 2587360"/>
              <a:gd name="connsiteY30" fmla="*/ 0 h 760021"/>
              <a:gd name="connsiteX31" fmla="*/ 380010 w 2587360"/>
              <a:gd name="connsiteY31" fmla="*/ 11876 h 760021"/>
              <a:gd name="connsiteX32" fmla="*/ 308758 w 2587360"/>
              <a:gd name="connsiteY32" fmla="*/ 59377 h 760021"/>
              <a:gd name="connsiteX33" fmla="*/ 249381 w 2587360"/>
              <a:gd name="connsiteY33" fmla="*/ 130629 h 760021"/>
              <a:gd name="connsiteX34" fmla="*/ 178129 w 2587360"/>
              <a:gd name="connsiteY34" fmla="*/ 178130 h 760021"/>
              <a:gd name="connsiteX35" fmla="*/ 71252 w 2587360"/>
              <a:gd name="connsiteY35" fmla="*/ 237507 h 760021"/>
              <a:gd name="connsiteX36" fmla="*/ 35626 w 2587360"/>
              <a:gd name="connsiteY36" fmla="*/ 261258 h 760021"/>
              <a:gd name="connsiteX37" fmla="*/ 0 w 2587360"/>
              <a:gd name="connsiteY37" fmla="*/ 308759 h 760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2587360" h="760021">
                <a:moveTo>
                  <a:pt x="142503" y="178130"/>
                </a:moveTo>
                <a:cubicBezTo>
                  <a:pt x="138545" y="190005"/>
                  <a:pt x="136226" y="202560"/>
                  <a:pt x="130628" y="213756"/>
                </a:cubicBezTo>
                <a:cubicBezTo>
                  <a:pt x="124245" y="226522"/>
                  <a:pt x="112499" y="236264"/>
                  <a:pt x="106877" y="249382"/>
                </a:cubicBezTo>
                <a:cubicBezTo>
                  <a:pt x="100448" y="264383"/>
                  <a:pt x="99692" y="281250"/>
                  <a:pt x="95002" y="296883"/>
                </a:cubicBezTo>
                <a:cubicBezTo>
                  <a:pt x="87808" y="320863"/>
                  <a:pt x="79169" y="344384"/>
                  <a:pt x="71252" y="368135"/>
                </a:cubicBezTo>
                <a:lnTo>
                  <a:pt x="59376" y="403761"/>
                </a:lnTo>
                <a:cubicBezTo>
                  <a:pt x="63335" y="467096"/>
                  <a:pt x="57486" y="531819"/>
                  <a:pt x="71252" y="593767"/>
                </a:cubicBezTo>
                <a:cubicBezTo>
                  <a:pt x="74348" y="607699"/>
                  <a:pt x="96785" y="607425"/>
                  <a:pt x="106877" y="617517"/>
                </a:cubicBezTo>
                <a:cubicBezTo>
                  <a:pt x="116969" y="627609"/>
                  <a:pt x="119483" y="644227"/>
                  <a:pt x="130628" y="653143"/>
                </a:cubicBezTo>
                <a:cubicBezTo>
                  <a:pt x="140403" y="660963"/>
                  <a:pt x="155312" y="658940"/>
                  <a:pt x="166254" y="665019"/>
                </a:cubicBezTo>
                <a:cubicBezTo>
                  <a:pt x="191207" y="678882"/>
                  <a:pt x="213755" y="696686"/>
                  <a:pt x="237506" y="712520"/>
                </a:cubicBezTo>
                <a:cubicBezTo>
                  <a:pt x="248387" y="719774"/>
                  <a:pt x="313439" y="734113"/>
                  <a:pt x="320633" y="736271"/>
                </a:cubicBezTo>
                <a:cubicBezTo>
                  <a:pt x="344612" y="743465"/>
                  <a:pt x="391885" y="760021"/>
                  <a:pt x="391885" y="760021"/>
                </a:cubicBezTo>
                <a:lnTo>
                  <a:pt x="2078181" y="748146"/>
                </a:lnTo>
                <a:cubicBezTo>
                  <a:pt x="2092056" y="747959"/>
                  <a:pt x="2162839" y="736740"/>
                  <a:pt x="2185059" y="724395"/>
                </a:cubicBezTo>
                <a:cubicBezTo>
                  <a:pt x="2300736" y="660130"/>
                  <a:pt x="2210982" y="688226"/>
                  <a:pt x="2303813" y="665019"/>
                </a:cubicBezTo>
                <a:cubicBezTo>
                  <a:pt x="2311730" y="653144"/>
                  <a:pt x="2317471" y="639485"/>
                  <a:pt x="2327563" y="629393"/>
                </a:cubicBezTo>
                <a:cubicBezTo>
                  <a:pt x="2354900" y="602056"/>
                  <a:pt x="2374351" y="602852"/>
                  <a:pt x="2410690" y="593767"/>
                </a:cubicBezTo>
                <a:cubicBezTo>
                  <a:pt x="2439729" y="579247"/>
                  <a:pt x="2468639" y="567248"/>
                  <a:pt x="2493818" y="546265"/>
                </a:cubicBezTo>
                <a:cubicBezTo>
                  <a:pt x="2506720" y="535514"/>
                  <a:pt x="2517569" y="522514"/>
                  <a:pt x="2529444" y="510639"/>
                </a:cubicBezTo>
                <a:cubicBezTo>
                  <a:pt x="2533402" y="498764"/>
                  <a:pt x="2535721" y="486209"/>
                  <a:pt x="2541319" y="475013"/>
                </a:cubicBezTo>
                <a:cubicBezTo>
                  <a:pt x="2587360" y="382930"/>
                  <a:pt x="2547097" y="493308"/>
                  <a:pt x="2576945" y="403761"/>
                </a:cubicBezTo>
                <a:cubicBezTo>
                  <a:pt x="2572987" y="368135"/>
                  <a:pt x="2576405" y="330889"/>
                  <a:pt x="2565070" y="296883"/>
                </a:cubicBezTo>
                <a:cubicBezTo>
                  <a:pt x="2558330" y="276663"/>
                  <a:pt x="2508289" y="207571"/>
                  <a:pt x="2481942" y="190006"/>
                </a:cubicBezTo>
                <a:cubicBezTo>
                  <a:pt x="2471527" y="183062"/>
                  <a:pt x="2458191" y="182089"/>
                  <a:pt x="2446316" y="178130"/>
                </a:cubicBezTo>
                <a:cubicBezTo>
                  <a:pt x="2423944" y="155758"/>
                  <a:pt x="2404824" y="131980"/>
                  <a:pt x="2375065" y="118754"/>
                </a:cubicBezTo>
                <a:cubicBezTo>
                  <a:pt x="2352187" y="108586"/>
                  <a:pt x="2326205" y="106199"/>
                  <a:pt x="2303813" y="95003"/>
                </a:cubicBezTo>
                <a:cubicBezTo>
                  <a:pt x="2287979" y="87086"/>
                  <a:pt x="2272887" y="77468"/>
                  <a:pt x="2256311" y="71252"/>
                </a:cubicBezTo>
                <a:cubicBezTo>
                  <a:pt x="2219833" y="57573"/>
                  <a:pt x="2159493" y="53137"/>
                  <a:pt x="2125683" y="47502"/>
                </a:cubicBezTo>
                <a:cubicBezTo>
                  <a:pt x="1946191" y="17586"/>
                  <a:pt x="2225325" y="37256"/>
                  <a:pt x="1793174" y="23751"/>
                </a:cubicBezTo>
                <a:lnTo>
                  <a:pt x="926275" y="0"/>
                </a:lnTo>
                <a:lnTo>
                  <a:pt x="380010" y="11876"/>
                </a:lnTo>
                <a:cubicBezTo>
                  <a:pt x="351596" y="14608"/>
                  <a:pt x="332509" y="43543"/>
                  <a:pt x="308758" y="59377"/>
                </a:cubicBezTo>
                <a:cubicBezTo>
                  <a:pt x="219464" y="118906"/>
                  <a:pt x="319481" y="69292"/>
                  <a:pt x="249381" y="130629"/>
                </a:cubicBezTo>
                <a:cubicBezTo>
                  <a:pt x="227899" y="149426"/>
                  <a:pt x="205209" y="169103"/>
                  <a:pt x="178129" y="178130"/>
                </a:cubicBezTo>
                <a:cubicBezTo>
                  <a:pt x="115424" y="199033"/>
                  <a:pt x="152918" y="183062"/>
                  <a:pt x="71252" y="237507"/>
                </a:cubicBezTo>
                <a:lnTo>
                  <a:pt x="35626" y="261258"/>
                </a:lnTo>
                <a:cubicBezTo>
                  <a:pt x="8770" y="301541"/>
                  <a:pt x="21967" y="286791"/>
                  <a:pt x="0" y="308759"/>
                </a:cubicBezTo>
              </a:path>
            </a:pathLst>
          </a:custGeom>
          <a:ln w="34925">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1066800" y="381000"/>
            <a:ext cx="4646080" cy="584775"/>
          </a:xfrm>
          <a:prstGeom prst="rect">
            <a:avLst/>
          </a:prstGeom>
        </p:spPr>
        <p:txBody>
          <a:bodyPr wrap="none">
            <a:spAutoFit/>
          </a:bodyPr>
          <a:lstStyle/>
          <a:p>
            <a:r>
              <a:rPr lang="en-US" sz="3200" dirty="0" smtClean="0">
                <a:solidFill>
                  <a:schemeClr val="accent3">
                    <a:lumMod val="75000"/>
                  </a:schemeClr>
                </a:solidFill>
              </a:rPr>
              <a:t>6-month rate: 13% vs. 21%</a:t>
            </a:r>
            <a:endParaRPr lang="en-US" sz="3200" dirty="0">
              <a:solidFill>
                <a:schemeClr val="accent3">
                  <a:lumMod val="75000"/>
                </a:schemeClr>
              </a:solidFill>
            </a:endParaRPr>
          </a:p>
        </p:txBody>
      </p:sp>
      <p:pic>
        <p:nvPicPr>
          <p:cNvPr id="2051" name="Picture 3"/>
          <p:cNvPicPr>
            <a:picLocks noChangeAspect="1" noChangeArrowheads="1"/>
          </p:cNvPicPr>
          <p:nvPr/>
        </p:nvPicPr>
        <p:blipFill>
          <a:blip r:embed="rId2" cstate="print"/>
          <a:srcRect/>
          <a:stretch>
            <a:fillRect/>
          </a:stretch>
        </p:blipFill>
        <p:spPr bwMode="auto">
          <a:xfrm>
            <a:off x="1600200" y="1143000"/>
            <a:ext cx="6248000" cy="3817000"/>
          </a:xfrm>
          <a:prstGeom prst="rect">
            <a:avLst/>
          </a:prstGeom>
          <a:noFill/>
          <a:ln w="9525">
            <a:noFill/>
            <a:miter lim="800000"/>
            <a:headEnd/>
            <a:tailEnd/>
          </a:ln>
          <a:effectLst/>
        </p:spPr>
      </p:pic>
      <p:sp>
        <p:nvSpPr>
          <p:cNvPr id="4" name="TextBox 3"/>
          <p:cNvSpPr txBox="1"/>
          <p:nvPr/>
        </p:nvSpPr>
        <p:spPr>
          <a:xfrm>
            <a:off x="1219200" y="5334000"/>
            <a:ext cx="7010400" cy="1200329"/>
          </a:xfrm>
          <a:prstGeom prst="rect">
            <a:avLst/>
          </a:prstGeom>
          <a:noFill/>
        </p:spPr>
        <p:txBody>
          <a:bodyPr wrap="square" rtlCol="0">
            <a:spAutoFit/>
          </a:bodyPr>
          <a:lstStyle/>
          <a:p>
            <a:r>
              <a:rPr lang="en-US" sz="2400" dirty="0" smtClean="0"/>
              <a:t>Comparing the recidivism rates for 2005 and RREC receivers,  OPM tested what would happen if technical violations were not counted in the 2005 rate. </a:t>
            </a:r>
            <a:endParaRPr lang="en-US" sz="2400" dirty="0"/>
          </a:p>
        </p:txBody>
      </p:sp>
      <p:sp>
        <p:nvSpPr>
          <p:cNvPr id="5" name="Slide Number Placeholder 4"/>
          <p:cNvSpPr>
            <a:spLocks noGrp="1"/>
          </p:cNvSpPr>
          <p:nvPr>
            <p:ph type="sldNum" sz="quarter" idx="12"/>
          </p:nvPr>
        </p:nvSpPr>
        <p:spPr/>
        <p:txBody>
          <a:bodyPr/>
          <a:lstStyle/>
          <a:p>
            <a:fld id="{FCB397A5-AE5F-40BF-8757-56D3D3D3D6BC}"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1600200" y="381000"/>
            <a:ext cx="7058407" cy="584775"/>
          </a:xfrm>
          <a:prstGeom prst="rect">
            <a:avLst/>
          </a:prstGeom>
        </p:spPr>
        <p:txBody>
          <a:bodyPr wrap="none">
            <a:spAutoFit/>
          </a:bodyPr>
          <a:lstStyle/>
          <a:p>
            <a:r>
              <a:rPr lang="en-US" sz="3200" dirty="0" smtClean="0">
                <a:solidFill>
                  <a:schemeClr val="accent3">
                    <a:lumMod val="75000"/>
                  </a:schemeClr>
                </a:solidFill>
              </a:rPr>
              <a:t>2005 recidivism w/o technical violations</a:t>
            </a:r>
            <a:endParaRPr lang="en-US" sz="3200" dirty="0">
              <a:solidFill>
                <a:schemeClr val="accent3">
                  <a:lumMod val="75000"/>
                </a:schemeClr>
              </a:solidFill>
            </a:endParaRPr>
          </a:p>
        </p:txBody>
      </p:sp>
      <p:pic>
        <p:nvPicPr>
          <p:cNvPr id="3074" name="Picture 2"/>
          <p:cNvPicPr>
            <a:picLocks noChangeAspect="1" noChangeArrowheads="1"/>
          </p:cNvPicPr>
          <p:nvPr/>
        </p:nvPicPr>
        <p:blipFill>
          <a:blip r:embed="rId2" cstate="print"/>
          <a:srcRect/>
          <a:stretch>
            <a:fillRect/>
          </a:stretch>
        </p:blipFill>
        <p:spPr bwMode="auto">
          <a:xfrm>
            <a:off x="1600200" y="1143000"/>
            <a:ext cx="6215000" cy="3806000"/>
          </a:xfrm>
          <a:prstGeom prst="rect">
            <a:avLst/>
          </a:prstGeom>
          <a:noFill/>
          <a:ln w="9525">
            <a:noFill/>
            <a:miter lim="800000"/>
            <a:headEnd/>
            <a:tailEnd/>
          </a:ln>
          <a:effectLst/>
        </p:spPr>
      </p:pic>
      <p:sp>
        <p:nvSpPr>
          <p:cNvPr id="4" name="TextBox 3"/>
          <p:cNvSpPr txBox="1"/>
          <p:nvPr/>
        </p:nvSpPr>
        <p:spPr>
          <a:xfrm>
            <a:off x="685800" y="5029200"/>
            <a:ext cx="7772400" cy="1477328"/>
          </a:xfrm>
          <a:prstGeom prst="rect">
            <a:avLst/>
          </a:prstGeom>
          <a:noFill/>
        </p:spPr>
        <p:txBody>
          <a:bodyPr wrap="square" rtlCol="0">
            <a:spAutoFit/>
          </a:bodyPr>
          <a:lstStyle/>
          <a:p>
            <a:pPr marL="511175" indent="-511175">
              <a:buClr>
                <a:schemeClr val="tx2">
                  <a:lumMod val="60000"/>
                  <a:lumOff val="40000"/>
                </a:schemeClr>
              </a:buClr>
              <a:buSzPct val="75000"/>
              <a:buFont typeface="Wingdings" pitchFamily="2" charset="2"/>
              <a:buChar char="q"/>
            </a:pPr>
            <a:r>
              <a:rPr lang="en-US" sz="2400" dirty="0" smtClean="0"/>
              <a:t>When technical violation were not added in, the 2005, 6-month recidivism rate for returns to prison dropped from 20.7% to 14.3%.  </a:t>
            </a:r>
          </a:p>
          <a:p>
            <a:pPr marL="968375" lvl="1" indent="-511175">
              <a:buClr>
                <a:schemeClr val="tx2">
                  <a:lumMod val="60000"/>
                  <a:lumOff val="40000"/>
                </a:schemeClr>
              </a:buClr>
              <a:buSzPct val="75000"/>
              <a:buFont typeface="Wingdings" pitchFamily="2" charset="2"/>
              <a:buChar char="q"/>
            </a:pPr>
            <a:r>
              <a:rPr lang="en-US" dirty="0" smtClean="0"/>
              <a:t>Criminal violations in 2005 were still counted. </a:t>
            </a:r>
          </a:p>
        </p:txBody>
      </p:sp>
      <p:cxnSp>
        <p:nvCxnSpPr>
          <p:cNvPr id="8" name="Straight Arrow Connector 7"/>
          <p:cNvCxnSpPr/>
          <p:nvPr/>
        </p:nvCxnSpPr>
        <p:spPr>
          <a:xfrm rot="5400000">
            <a:off x="7011194" y="2285206"/>
            <a:ext cx="457200" cy="1588"/>
          </a:xfrm>
          <a:prstGeom prst="straightConnector1">
            <a:avLst/>
          </a:prstGeom>
          <a:ln w="254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1" name="Slide Number Placeholder 10"/>
          <p:cNvSpPr>
            <a:spLocks noGrp="1"/>
          </p:cNvSpPr>
          <p:nvPr>
            <p:ph type="sldNum" sz="quarter" idx="12"/>
          </p:nvPr>
        </p:nvSpPr>
        <p:spPr>
          <a:xfrm>
            <a:off x="6400800" y="6324600"/>
            <a:ext cx="2133600" cy="365125"/>
          </a:xfrm>
        </p:spPr>
        <p:txBody>
          <a:bodyPr/>
          <a:lstStyle/>
          <a:p>
            <a:fld id="{FCB397A5-AE5F-40BF-8757-56D3D3D3D6BC}" type="slidenum">
              <a:rPr lang="en-US" smtClean="0"/>
              <a:pPr/>
              <a:t>32</a:t>
            </a:fld>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1752600" y="228600"/>
            <a:ext cx="5532540" cy="584775"/>
          </a:xfrm>
          <a:prstGeom prst="rect">
            <a:avLst/>
          </a:prstGeom>
        </p:spPr>
        <p:txBody>
          <a:bodyPr wrap="none">
            <a:spAutoFit/>
          </a:bodyPr>
          <a:lstStyle/>
          <a:p>
            <a:r>
              <a:rPr lang="en-US" sz="3200" dirty="0" smtClean="0">
                <a:solidFill>
                  <a:schemeClr val="accent3">
                    <a:lumMod val="75000"/>
                  </a:schemeClr>
                </a:solidFill>
              </a:rPr>
              <a:t>Nine month rates – 18% vs. 28%</a:t>
            </a:r>
            <a:endParaRPr lang="en-US" sz="3200" dirty="0">
              <a:solidFill>
                <a:schemeClr val="accent3">
                  <a:lumMod val="75000"/>
                </a:schemeClr>
              </a:solidFill>
            </a:endParaRPr>
          </a:p>
        </p:txBody>
      </p:sp>
      <p:cxnSp>
        <p:nvCxnSpPr>
          <p:cNvPr id="8" name="Straight Arrow Connector 7"/>
          <p:cNvCxnSpPr/>
          <p:nvPr/>
        </p:nvCxnSpPr>
        <p:spPr>
          <a:xfrm rot="5400000">
            <a:off x="7011194" y="2285206"/>
            <a:ext cx="457200" cy="1588"/>
          </a:xfrm>
          <a:prstGeom prst="straightConnector1">
            <a:avLst/>
          </a:prstGeom>
          <a:ln w="254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1" name="Slide Number Placeholder 10"/>
          <p:cNvSpPr>
            <a:spLocks noGrp="1"/>
          </p:cNvSpPr>
          <p:nvPr>
            <p:ph type="sldNum" sz="quarter" idx="12"/>
          </p:nvPr>
        </p:nvSpPr>
        <p:spPr>
          <a:xfrm>
            <a:off x="6400800" y="6324600"/>
            <a:ext cx="2133600" cy="365125"/>
          </a:xfrm>
        </p:spPr>
        <p:txBody>
          <a:bodyPr/>
          <a:lstStyle/>
          <a:p>
            <a:fld id="{FCB397A5-AE5F-40BF-8757-56D3D3D3D6BC}" type="slidenum">
              <a:rPr lang="en-US" smtClean="0"/>
              <a:pPr/>
              <a:t>33</a:t>
            </a:fld>
            <a:endParaRPr lang="en-US" dirty="0"/>
          </a:p>
        </p:txBody>
      </p:sp>
      <p:pic>
        <p:nvPicPr>
          <p:cNvPr id="2" name="Picture 2"/>
          <p:cNvPicPr>
            <a:picLocks noChangeAspect="1" noChangeArrowheads="1"/>
          </p:cNvPicPr>
          <p:nvPr/>
        </p:nvPicPr>
        <p:blipFill>
          <a:blip r:embed="rId2" cstate="print"/>
          <a:srcRect/>
          <a:stretch>
            <a:fillRect/>
          </a:stretch>
        </p:blipFill>
        <p:spPr bwMode="auto">
          <a:xfrm>
            <a:off x="1752600" y="838200"/>
            <a:ext cx="5660000" cy="3470000"/>
          </a:xfrm>
          <a:prstGeom prst="rect">
            <a:avLst/>
          </a:prstGeom>
          <a:noFill/>
          <a:ln w="9525">
            <a:noFill/>
            <a:miter lim="800000"/>
            <a:headEnd/>
            <a:tailEnd/>
          </a:ln>
          <a:effectLst/>
        </p:spPr>
      </p:pic>
      <p:pic>
        <p:nvPicPr>
          <p:cNvPr id="9" name="Picture 3"/>
          <p:cNvPicPr>
            <a:picLocks noChangeAspect="1" noChangeArrowheads="1"/>
          </p:cNvPicPr>
          <p:nvPr/>
        </p:nvPicPr>
        <p:blipFill>
          <a:blip r:embed="rId3" cstate="print"/>
          <a:srcRect/>
          <a:stretch>
            <a:fillRect/>
          </a:stretch>
        </p:blipFill>
        <p:spPr bwMode="auto">
          <a:xfrm>
            <a:off x="228600" y="4343400"/>
            <a:ext cx="8467725" cy="2038350"/>
          </a:xfrm>
          <a:prstGeom prst="rect">
            <a:avLst/>
          </a:prstGeom>
          <a:noFill/>
          <a:ln w="9525">
            <a:noFill/>
            <a:miter lim="800000"/>
            <a:headEnd/>
            <a:tailEnd/>
          </a:ln>
          <a:effectLst/>
        </p:spPr>
      </p:pic>
      <p:grpSp>
        <p:nvGrpSpPr>
          <p:cNvPr id="24" name="Group 23"/>
          <p:cNvGrpSpPr/>
          <p:nvPr/>
        </p:nvGrpSpPr>
        <p:grpSpPr>
          <a:xfrm>
            <a:off x="2743200" y="5105400"/>
            <a:ext cx="5638800" cy="307777"/>
            <a:chOff x="4495800" y="3048000"/>
            <a:chExt cx="4343400" cy="307777"/>
          </a:xfrm>
        </p:grpSpPr>
        <p:cxnSp>
          <p:nvCxnSpPr>
            <p:cNvPr id="25" name="Straight Arrow Connector 24"/>
            <p:cNvCxnSpPr/>
            <p:nvPr/>
          </p:nvCxnSpPr>
          <p:spPr>
            <a:xfrm>
              <a:off x="4495800" y="3352800"/>
              <a:ext cx="4343400" cy="1588"/>
            </a:xfrm>
            <a:prstGeom prst="straightConnector1">
              <a:avLst/>
            </a:prstGeom>
            <a:ln w="25400">
              <a:solidFill>
                <a:schemeClr val="accent1">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256638" y="3048000"/>
              <a:ext cx="1219200" cy="307777"/>
            </a:xfrm>
            <a:prstGeom prst="rect">
              <a:avLst/>
            </a:prstGeom>
            <a:noFill/>
          </p:spPr>
          <p:txBody>
            <a:bodyPr wrap="square" rtlCol="0">
              <a:spAutoFit/>
            </a:bodyPr>
            <a:lstStyle/>
            <a:p>
              <a:r>
                <a:rPr lang="en-US" sz="1400" b="1" dirty="0" smtClean="0">
                  <a:solidFill>
                    <a:srgbClr val="002060"/>
                  </a:solidFill>
                </a:rPr>
                <a:t>Nine months</a:t>
              </a:r>
              <a:endParaRPr lang="en-US" sz="1400" b="1" dirty="0">
                <a:solidFill>
                  <a:srgbClr val="002060"/>
                </a:solidFill>
              </a:endParaRPr>
            </a:p>
          </p:txBody>
        </p:sp>
      </p:grpSp>
      <p:grpSp>
        <p:nvGrpSpPr>
          <p:cNvPr id="27" name="Group 26"/>
          <p:cNvGrpSpPr/>
          <p:nvPr/>
        </p:nvGrpSpPr>
        <p:grpSpPr>
          <a:xfrm>
            <a:off x="1752600" y="4724400"/>
            <a:ext cx="5638800" cy="307777"/>
            <a:chOff x="4495800" y="3048000"/>
            <a:chExt cx="4343400" cy="307777"/>
          </a:xfrm>
        </p:grpSpPr>
        <p:cxnSp>
          <p:nvCxnSpPr>
            <p:cNvPr id="28" name="Straight Arrow Connector 27"/>
            <p:cNvCxnSpPr/>
            <p:nvPr/>
          </p:nvCxnSpPr>
          <p:spPr>
            <a:xfrm>
              <a:off x="4495800" y="3352800"/>
              <a:ext cx="4343400" cy="1588"/>
            </a:xfrm>
            <a:prstGeom prst="straightConnector1">
              <a:avLst/>
            </a:prstGeom>
            <a:ln w="25400">
              <a:solidFill>
                <a:schemeClr val="accent1">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6256638" y="3048000"/>
              <a:ext cx="1219200" cy="307777"/>
            </a:xfrm>
            <a:prstGeom prst="rect">
              <a:avLst/>
            </a:prstGeom>
            <a:noFill/>
          </p:spPr>
          <p:txBody>
            <a:bodyPr wrap="square" rtlCol="0">
              <a:spAutoFit/>
            </a:bodyPr>
            <a:lstStyle/>
            <a:p>
              <a:r>
                <a:rPr lang="en-US" sz="1400" b="1" dirty="0" smtClean="0">
                  <a:solidFill>
                    <a:srgbClr val="002060"/>
                  </a:solidFill>
                </a:rPr>
                <a:t>Nine months</a:t>
              </a:r>
              <a:endParaRPr lang="en-US" sz="1400" b="1" dirty="0">
                <a:solidFill>
                  <a:srgbClr val="002060"/>
                </a:solidFill>
              </a:endParaRPr>
            </a:p>
          </p:txBody>
        </p:sp>
      </p:gr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0" y="457200"/>
            <a:ext cx="7620000" cy="584775"/>
          </a:xfrm>
          <a:prstGeom prst="rect">
            <a:avLst/>
          </a:prstGeom>
          <a:noFill/>
        </p:spPr>
        <p:txBody>
          <a:bodyPr wrap="square" rtlCol="0">
            <a:spAutoFit/>
          </a:bodyPr>
          <a:lstStyle/>
          <a:p>
            <a:pPr algn="ctr"/>
            <a:r>
              <a:rPr lang="en-US" sz="3200" dirty="0" smtClean="0"/>
              <a:t>Summary of the analysis</a:t>
            </a:r>
            <a:endParaRPr lang="en-US" sz="3200" dirty="0"/>
          </a:p>
        </p:txBody>
      </p:sp>
      <p:sp>
        <p:nvSpPr>
          <p:cNvPr id="6" name="TextBox 5"/>
          <p:cNvSpPr txBox="1"/>
          <p:nvPr/>
        </p:nvSpPr>
        <p:spPr>
          <a:xfrm>
            <a:off x="914400" y="1066800"/>
            <a:ext cx="7772400" cy="4893647"/>
          </a:xfrm>
          <a:prstGeom prst="rect">
            <a:avLst/>
          </a:prstGeom>
          <a:noFill/>
        </p:spPr>
        <p:txBody>
          <a:bodyPr wrap="square" rtlCol="0">
            <a:spAutoFit/>
          </a:bodyPr>
          <a:lstStyle/>
          <a:p>
            <a:pPr marL="463550" indent="-463550">
              <a:buClr>
                <a:schemeClr val="tx2">
                  <a:lumMod val="60000"/>
                  <a:lumOff val="40000"/>
                </a:schemeClr>
              </a:buClr>
              <a:buSzPct val="76000"/>
              <a:buFont typeface="Wingdings" pitchFamily="2" charset="2"/>
              <a:buChar char="q"/>
            </a:pPr>
            <a:r>
              <a:rPr lang="en-US" sz="2400" u="sng" dirty="0" smtClean="0"/>
              <a:t>6-month recidivism rates</a:t>
            </a:r>
            <a:r>
              <a:rPr lang="en-US" sz="2400" dirty="0" smtClean="0"/>
              <a:t> for offenders discharged with RREC </a:t>
            </a:r>
            <a:r>
              <a:rPr lang="en-US" sz="2400" u="sng" dirty="0" smtClean="0"/>
              <a:t>were significantly lower</a:t>
            </a:r>
            <a:r>
              <a:rPr lang="en-US" sz="2400" dirty="0" smtClean="0"/>
              <a:t> than the rates for offenders discharged during 2005 and 2008. </a:t>
            </a:r>
          </a:p>
          <a:p>
            <a:pPr marL="463550" indent="-463550">
              <a:buClr>
                <a:schemeClr val="tx2">
                  <a:lumMod val="60000"/>
                  <a:lumOff val="40000"/>
                </a:schemeClr>
              </a:buClr>
              <a:buSzPct val="76000"/>
              <a:buFont typeface="Wingdings" pitchFamily="2" charset="2"/>
              <a:buChar char="q"/>
            </a:pPr>
            <a:endParaRPr lang="en-US" sz="2400" dirty="0" smtClean="0"/>
          </a:p>
          <a:p>
            <a:pPr marL="463550" indent="-463550">
              <a:buClr>
                <a:schemeClr val="tx2">
                  <a:lumMod val="60000"/>
                  <a:lumOff val="40000"/>
                </a:schemeClr>
              </a:buClr>
              <a:buSzPct val="76000"/>
              <a:buFont typeface="Wingdings" pitchFamily="2" charset="2"/>
              <a:buChar char="q"/>
            </a:pPr>
            <a:r>
              <a:rPr lang="en-US" sz="2400" dirty="0" smtClean="0"/>
              <a:t>The </a:t>
            </a:r>
            <a:r>
              <a:rPr lang="en-US" sz="2400" u="sng" dirty="0" smtClean="0"/>
              <a:t>difference in rates </a:t>
            </a:r>
            <a:r>
              <a:rPr lang="en-US" sz="2400" dirty="0" smtClean="0"/>
              <a:t>appears to be largely accounted for by the </a:t>
            </a:r>
            <a:r>
              <a:rPr lang="en-US" sz="2400" u="sng" dirty="0" smtClean="0"/>
              <a:t>drop in</a:t>
            </a:r>
            <a:r>
              <a:rPr lang="en-US" sz="2400" dirty="0" smtClean="0"/>
              <a:t> the number of returns-to-prison for </a:t>
            </a:r>
            <a:r>
              <a:rPr lang="en-US" sz="2400" u="sng" dirty="0" smtClean="0"/>
              <a:t>technical violations</a:t>
            </a:r>
            <a:r>
              <a:rPr lang="en-US" sz="2400" dirty="0" smtClean="0"/>
              <a:t>.</a:t>
            </a:r>
          </a:p>
          <a:p>
            <a:pPr marL="463550" indent="-463550">
              <a:buClr>
                <a:schemeClr val="tx2">
                  <a:lumMod val="60000"/>
                  <a:lumOff val="40000"/>
                </a:schemeClr>
              </a:buClr>
              <a:buSzPct val="76000"/>
            </a:pPr>
            <a:r>
              <a:rPr lang="en-US" sz="2400" dirty="0" smtClean="0"/>
              <a:t>  </a:t>
            </a:r>
          </a:p>
          <a:p>
            <a:pPr marL="463550" indent="-463550">
              <a:buClr>
                <a:schemeClr val="tx2">
                  <a:lumMod val="60000"/>
                  <a:lumOff val="40000"/>
                </a:schemeClr>
              </a:buClr>
              <a:buSzPct val="76000"/>
              <a:buFont typeface="Wingdings" pitchFamily="2" charset="2"/>
              <a:buChar char="q"/>
            </a:pPr>
            <a:r>
              <a:rPr lang="en-US" sz="2400" dirty="0" smtClean="0"/>
              <a:t>When technical violations were removed – the recidivism rates for both 2005 and 2008 cohorts declined to the near the level of RREC offenders.</a:t>
            </a:r>
          </a:p>
          <a:p>
            <a:pPr marL="463550" indent="-463550">
              <a:buClr>
                <a:schemeClr val="tx2">
                  <a:lumMod val="60000"/>
                  <a:lumOff val="40000"/>
                </a:schemeClr>
              </a:buClr>
              <a:buSzPct val="76000"/>
              <a:buFont typeface="Wingdings" pitchFamily="2" charset="2"/>
              <a:buChar char="q"/>
            </a:pPr>
            <a:endParaRPr lang="en-US" sz="2400" dirty="0" smtClean="0"/>
          </a:p>
          <a:p>
            <a:pPr marL="463550" indent="-463550">
              <a:buClr>
                <a:schemeClr val="tx2">
                  <a:lumMod val="60000"/>
                  <a:lumOff val="40000"/>
                </a:schemeClr>
              </a:buClr>
              <a:buSzPct val="76000"/>
            </a:pPr>
            <a:endParaRPr lang="en-US" sz="2400" dirty="0"/>
          </a:p>
        </p:txBody>
      </p:sp>
      <p:sp>
        <p:nvSpPr>
          <p:cNvPr id="5" name="Slide Number Placeholder 4"/>
          <p:cNvSpPr>
            <a:spLocks noGrp="1"/>
          </p:cNvSpPr>
          <p:nvPr>
            <p:ph type="sldNum" sz="quarter" idx="12"/>
          </p:nvPr>
        </p:nvSpPr>
        <p:spPr/>
        <p:txBody>
          <a:bodyPr/>
          <a:lstStyle/>
          <a:p>
            <a:fld id="{FCB397A5-AE5F-40BF-8757-56D3D3D3D6BC}"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B397A5-AE5F-40BF-8757-56D3D3D3D6BC}" type="slidenum">
              <a:rPr lang="en-US" smtClean="0"/>
              <a:pPr/>
              <a:t>35</a:t>
            </a:fld>
            <a:endParaRPr lang="en-US"/>
          </a:p>
        </p:txBody>
      </p:sp>
      <p:sp>
        <p:nvSpPr>
          <p:cNvPr id="3" name="TextBox 2"/>
          <p:cNvSpPr txBox="1"/>
          <p:nvPr/>
        </p:nvSpPr>
        <p:spPr>
          <a:xfrm>
            <a:off x="762000" y="457200"/>
            <a:ext cx="7620000" cy="584775"/>
          </a:xfrm>
          <a:prstGeom prst="rect">
            <a:avLst/>
          </a:prstGeom>
          <a:noFill/>
        </p:spPr>
        <p:txBody>
          <a:bodyPr wrap="square" rtlCol="0">
            <a:spAutoFit/>
          </a:bodyPr>
          <a:lstStyle/>
          <a:p>
            <a:r>
              <a:rPr lang="en-US" sz="3200" dirty="0" smtClean="0"/>
              <a:t>Sentence Credits: The Historical Perspective</a:t>
            </a:r>
            <a:endParaRPr lang="en-US" sz="3200" dirty="0"/>
          </a:p>
        </p:txBody>
      </p:sp>
      <p:sp>
        <p:nvSpPr>
          <p:cNvPr id="5" name="TextBox 4"/>
          <p:cNvSpPr txBox="1"/>
          <p:nvPr/>
        </p:nvSpPr>
        <p:spPr>
          <a:xfrm>
            <a:off x="1219200" y="1600200"/>
            <a:ext cx="6858000" cy="2677656"/>
          </a:xfrm>
          <a:prstGeom prst="rect">
            <a:avLst/>
          </a:prstGeom>
          <a:noFill/>
        </p:spPr>
        <p:txBody>
          <a:bodyPr wrap="square" rtlCol="0">
            <a:spAutoFit/>
          </a:bodyPr>
          <a:lstStyle/>
          <a:p>
            <a:pPr marL="463550" indent="-463550">
              <a:buClr>
                <a:schemeClr val="tx2">
                  <a:lumMod val="60000"/>
                  <a:lumOff val="40000"/>
                </a:schemeClr>
              </a:buClr>
              <a:buSzPct val="75000"/>
              <a:buFont typeface="Wingdings" pitchFamily="2" charset="2"/>
              <a:buChar char="q"/>
            </a:pPr>
            <a:r>
              <a:rPr lang="en-US" sz="2800" dirty="0" smtClean="0"/>
              <a:t>Connecticut’s sentencing structure has evolved greatly over the past three decades.</a:t>
            </a:r>
          </a:p>
          <a:p>
            <a:pPr marL="463550" indent="-463550">
              <a:buClr>
                <a:schemeClr val="tx2">
                  <a:lumMod val="60000"/>
                  <a:lumOff val="40000"/>
                </a:schemeClr>
              </a:buClr>
              <a:buSzPct val="75000"/>
              <a:buFont typeface="Wingdings" pitchFamily="2" charset="2"/>
              <a:buChar char="q"/>
            </a:pPr>
            <a:r>
              <a:rPr lang="en-US" sz="2800" dirty="0" smtClean="0"/>
              <a:t>Currently, sentencing credits are more restrictive than at any time that these credits have been available.</a:t>
            </a:r>
            <a:endParaRPr lang="en-US" sz="28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B397A5-AE5F-40BF-8757-56D3D3D3D6BC}" type="slidenum">
              <a:rPr lang="en-US" smtClean="0"/>
              <a:pPr/>
              <a:t>36</a:t>
            </a:fld>
            <a:endParaRPr lang="en-US"/>
          </a:p>
        </p:txBody>
      </p:sp>
      <p:sp>
        <p:nvSpPr>
          <p:cNvPr id="25" name="TextBox 24"/>
          <p:cNvSpPr txBox="1"/>
          <p:nvPr/>
        </p:nvSpPr>
        <p:spPr>
          <a:xfrm>
            <a:off x="762000" y="228600"/>
            <a:ext cx="7620000" cy="584775"/>
          </a:xfrm>
          <a:prstGeom prst="rect">
            <a:avLst/>
          </a:prstGeom>
          <a:noFill/>
        </p:spPr>
        <p:txBody>
          <a:bodyPr wrap="square" rtlCol="0">
            <a:spAutoFit/>
          </a:bodyPr>
          <a:lstStyle/>
          <a:p>
            <a:r>
              <a:rPr lang="en-US" sz="2800" dirty="0" smtClean="0"/>
              <a:t>Connecticut’s prison population 1973-2012</a:t>
            </a:r>
            <a:r>
              <a:rPr lang="en-US" sz="3200" dirty="0" smtClean="0"/>
              <a:t> </a:t>
            </a:r>
            <a:endParaRPr lang="en-US" sz="3200" dirty="0"/>
          </a:p>
        </p:txBody>
      </p:sp>
      <p:grpSp>
        <p:nvGrpSpPr>
          <p:cNvPr id="26" name="Group 24"/>
          <p:cNvGrpSpPr/>
          <p:nvPr/>
        </p:nvGrpSpPr>
        <p:grpSpPr>
          <a:xfrm>
            <a:off x="228600" y="1066800"/>
            <a:ext cx="8077200" cy="5386864"/>
            <a:chOff x="228600" y="1066800"/>
            <a:chExt cx="8077200" cy="5386864"/>
          </a:xfrm>
        </p:grpSpPr>
        <p:pic>
          <p:nvPicPr>
            <p:cNvPr id="27" name="Picture 3"/>
            <p:cNvPicPr>
              <a:picLocks noChangeAspect="1" noChangeArrowheads="1"/>
            </p:cNvPicPr>
            <p:nvPr/>
          </p:nvPicPr>
          <p:blipFill>
            <a:blip r:embed="rId2" cstate="print"/>
            <a:srcRect/>
            <a:stretch>
              <a:fillRect/>
            </a:stretch>
          </p:blipFill>
          <p:spPr bwMode="auto">
            <a:xfrm>
              <a:off x="304800" y="2819400"/>
              <a:ext cx="7934325" cy="2752725"/>
            </a:xfrm>
            <a:prstGeom prst="rect">
              <a:avLst/>
            </a:prstGeom>
            <a:noFill/>
            <a:ln w="9525">
              <a:noFill/>
              <a:miter lim="800000"/>
              <a:headEnd/>
              <a:tailEnd/>
            </a:ln>
            <a:effectLst/>
          </p:spPr>
        </p:pic>
        <p:sp>
          <p:nvSpPr>
            <p:cNvPr id="28" name="TextBox 27"/>
            <p:cNvSpPr txBox="1"/>
            <p:nvPr/>
          </p:nvSpPr>
          <p:spPr>
            <a:xfrm>
              <a:off x="228600" y="5562600"/>
              <a:ext cx="1295400" cy="646331"/>
            </a:xfrm>
            <a:prstGeom prst="rect">
              <a:avLst/>
            </a:prstGeom>
            <a:noFill/>
          </p:spPr>
          <p:txBody>
            <a:bodyPr wrap="square" rtlCol="0">
              <a:spAutoFit/>
            </a:bodyPr>
            <a:lstStyle/>
            <a:p>
              <a:pPr algn="r"/>
              <a:r>
                <a:rPr lang="en-US" sz="1200" dirty="0" smtClean="0"/>
                <a:t>Indeterminate sentencing,</a:t>
              </a:r>
            </a:p>
            <a:p>
              <a:pPr algn="r"/>
              <a:r>
                <a:rPr lang="en-US" sz="1200" dirty="0" smtClean="0"/>
                <a:t>to 10/1976</a:t>
              </a:r>
              <a:endParaRPr lang="en-US" sz="1200" dirty="0"/>
            </a:p>
          </p:txBody>
        </p:sp>
        <p:cxnSp>
          <p:nvCxnSpPr>
            <p:cNvPr id="29" name="Straight Connector 28"/>
            <p:cNvCxnSpPr/>
            <p:nvPr/>
          </p:nvCxnSpPr>
          <p:spPr>
            <a:xfrm rot="10800000">
              <a:off x="609600" y="5562600"/>
              <a:ext cx="914400" cy="0"/>
            </a:xfrm>
            <a:prstGeom prst="line">
              <a:avLst/>
            </a:prstGeom>
            <a:ln w="34925">
              <a:tailEnd type="triangle"/>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2438400" y="5562600"/>
              <a:ext cx="1676400" cy="0"/>
            </a:xfrm>
            <a:prstGeom prst="line">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2667000" y="5562600"/>
              <a:ext cx="1295400" cy="646331"/>
            </a:xfrm>
            <a:prstGeom prst="rect">
              <a:avLst/>
            </a:prstGeom>
            <a:noFill/>
          </p:spPr>
          <p:txBody>
            <a:bodyPr wrap="square" rtlCol="0">
              <a:spAutoFit/>
            </a:bodyPr>
            <a:lstStyle/>
            <a:p>
              <a:r>
                <a:rPr lang="en-US" sz="1200" dirty="0" smtClean="0"/>
                <a:t>Determinate sentencing,</a:t>
              </a:r>
            </a:p>
            <a:p>
              <a:r>
                <a:rPr lang="en-US" sz="1200" dirty="0" smtClean="0"/>
                <a:t>from 7/1981</a:t>
              </a:r>
              <a:endParaRPr lang="en-US" sz="1200" dirty="0"/>
            </a:p>
          </p:txBody>
        </p:sp>
        <p:sp>
          <p:nvSpPr>
            <p:cNvPr id="32" name="TextBox 31"/>
            <p:cNvSpPr txBox="1"/>
            <p:nvPr/>
          </p:nvSpPr>
          <p:spPr>
            <a:xfrm>
              <a:off x="1447800" y="5562601"/>
              <a:ext cx="1143000" cy="830997"/>
            </a:xfrm>
            <a:prstGeom prst="rect">
              <a:avLst/>
            </a:prstGeom>
            <a:noFill/>
          </p:spPr>
          <p:txBody>
            <a:bodyPr wrap="square" rtlCol="0">
              <a:spAutoFit/>
            </a:bodyPr>
            <a:lstStyle/>
            <a:p>
              <a:pPr algn="ctr"/>
              <a:r>
                <a:rPr lang="en-US" sz="1200" dirty="0" smtClean="0"/>
                <a:t>Definite,</a:t>
              </a:r>
            </a:p>
            <a:p>
              <a:pPr algn="ctr"/>
              <a:r>
                <a:rPr lang="en-US" sz="1200" dirty="0" smtClean="0"/>
                <a:t>Indefinite &amp; Indeterminate sentencing</a:t>
              </a:r>
              <a:endParaRPr lang="en-US" sz="1200" dirty="0"/>
            </a:p>
          </p:txBody>
        </p:sp>
        <p:sp>
          <p:nvSpPr>
            <p:cNvPr id="33" name="TextBox 32"/>
            <p:cNvSpPr txBox="1"/>
            <p:nvPr/>
          </p:nvSpPr>
          <p:spPr>
            <a:xfrm>
              <a:off x="4038600" y="1143000"/>
              <a:ext cx="1524000" cy="1154162"/>
            </a:xfrm>
            <a:prstGeom prst="rect">
              <a:avLst/>
            </a:prstGeom>
            <a:solidFill>
              <a:schemeClr val="bg1"/>
            </a:solidFill>
            <a:ln>
              <a:solidFill>
                <a:srgbClr val="00B050"/>
              </a:solidFill>
            </a:ln>
          </p:spPr>
          <p:txBody>
            <a:bodyPr wrap="square" rtlCol="0">
              <a:spAutoFit/>
            </a:bodyPr>
            <a:lstStyle/>
            <a:p>
              <a:pPr algn="ctr">
                <a:lnSpc>
                  <a:spcPct val="115000"/>
                </a:lnSpc>
              </a:pPr>
              <a:r>
                <a:rPr lang="en-US" sz="1200" dirty="0" smtClean="0">
                  <a:ea typeface="Calibri"/>
                  <a:cs typeface="Times New Roman"/>
                </a:rPr>
                <a:t>7/1983 – 10/1994</a:t>
              </a:r>
            </a:p>
            <a:p>
              <a:pPr algn="ctr">
                <a:lnSpc>
                  <a:spcPct val="115000"/>
                </a:lnSpc>
              </a:pPr>
              <a:r>
                <a:rPr lang="en-US" sz="1200" dirty="0" smtClean="0">
                  <a:ea typeface="Calibri"/>
                  <a:cs typeface="Times New Roman"/>
                </a:rPr>
                <a:t>10 days per month for first 5 years. 12 days for sixth and  subsequent  years. </a:t>
              </a:r>
              <a:endParaRPr lang="en-US" dirty="0"/>
            </a:p>
          </p:txBody>
        </p:sp>
        <p:sp>
          <p:nvSpPr>
            <p:cNvPr id="34" name="Rectangle 3"/>
            <p:cNvSpPr>
              <a:spLocks noChangeArrowheads="1"/>
            </p:cNvSpPr>
            <p:nvPr/>
          </p:nvSpPr>
          <p:spPr bwMode="auto">
            <a:xfrm>
              <a:off x="1676400" y="1066800"/>
              <a:ext cx="1447800" cy="1015663"/>
            </a:xfrm>
            <a:prstGeom prst="rect">
              <a:avLst/>
            </a:prstGeom>
            <a:solidFill>
              <a:schemeClr val="bg1"/>
            </a:solidFill>
            <a:ln w="9525">
              <a:solidFill>
                <a:srgbClr val="00B05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ea typeface="Calibri" pitchFamily="34" charset="0"/>
                  <a:cs typeface="Times New Roman" pitchFamily="18" charset="0"/>
                </a:rPr>
                <a:t>10/1976 – 7/1981</a:t>
              </a:r>
            </a:p>
            <a:p>
              <a:pPr marL="0" marR="0" lvl="0" indent="0" algn="l" defTabSz="914400" rtl="0" eaLnBrk="0" fontAlgn="base" latinLnBrk="0" hangingPunct="0">
                <a:lnSpc>
                  <a:spcPct val="100000"/>
                </a:lnSpc>
                <a:spcBef>
                  <a:spcPct val="0"/>
                </a:spcBef>
                <a:spcAft>
                  <a:spcPct val="0"/>
                </a:spcAft>
                <a:buClrTx/>
                <a:buSzTx/>
                <a:buFontTx/>
                <a:buNone/>
                <a:tabLst/>
              </a:pPr>
              <a:r>
                <a:rPr lang="en-US" sz="1200" dirty="0" smtClean="0">
                  <a:ea typeface="Calibri" pitchFamily="34" charset="0"/>
                  <a:cs typeface="Times New Roman" pitchFamily="18" charset="0"/>
                </a:rPr>
                <a:t>1</a:t>
              </a:r>
              <a:r>
                <a:rPr kumimoji="0" lang="en-US" sz="1200" b="0" i="0" u="none" strike="noStrike" cap="none" normalizeH="0" baseline="0" dirty="0" smtClean="0">
                  <a:ln>
                    <a:noFill/>
                  </a:ln>
                  <a:solidFill>
                    <a:schemeClr val="tx1"/>
                  </a:solidFill>
                  <a:effectLst/>
                  <a:ea typeface="Calibri" pitchFamily="34" charset="0"/>
                  <a:cs typeface="Times New Roman" pitchFamily="18" charset="0"/>
                </a:rPr>
                <a:t>0 days per month for first 5 years. 15 days for sixth and  subsequent  years</a:t>
              </a:r>
              <a:r>
                <a:rPr kumimoji="0" lang="en-US" sz="1200" b="0" i="0" u="none" strike="noStrike" cap="none" normalizeH="0" baseline="0" dirty="0" smtClean="0">
                  <a:ln>
                    <a:noFill/>
                  </a:ln>
                  <a:solidFill>
                    <a:schemeClr val="tx1"/>
                  </a:solidFill>
                  <a:effectLst/>
                </a:rPr>
                <a:t> </a:t>
              </a:r>
            </a:p>
          </p:txBody>
        </p:sp>
        <p:sp>
          <p:nvSpPr>
            <p:cNvPr id="35" name="Rectangle 5"/>
            <p:cNvSpPr>
              <a:spLocks noChangeArrowheads="1"/>
            </p:cNvSpPr>
            <p:nvPr/>
          </p:nvSpPr>
          <p:spPr bwMode="auto">
            <a:xfrm>
              <a:off x="609600" y="1371600"/>
              <a:ext cx="990600" cy="1384995"/>
            </a:xfrm>
            <a:prstGeom prst="rect">
              <a:avLst/>
            </a:prstGeom>
            <a:solidFill>
              <a:schemeClr val="bg1"/>
            </a:solidFill>
            <a:ln w="9525">
              <a:solidFill>
                <a:srgbClr val="00B05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200" i="0" u="none" strike="noStrike" cap="none" normalizeH="0" baseline="0" dirty="0" smtClean="0">
                  <a:ln>
                    <a:noFill/>
                  </a:ln>
                  <a:solidFill>
                    <a:schemeClr val="tx1"/>
                  </a:solidFill>
                  <a:effectLst/>
                  <a:latin typeface="+mj-lt"/>
                  <a:ea typeface="Calibri" pitchFamily="34" charset="0"/>
                  <a:cs typeface="Times New Roman" pitchFamily="18" charset="0"/>
                </a:rPr>
                <a:t>Prior to 10/1976</a:t>
              </a:r>
              <a:endParaRPr kumimoji="0" lang="en-US" sz="1200" i="0" u="none" strike="noStrike" cap="none" normalizeH="0" baseline="0" dirty="0" smtClean="0">
                <a:ln>
                  <a:noFill/>
                </a:ln>
                <a:solidFill>
                  <a:schemeClr val="tx1"/>
                </a:solidFill>
                <a:effectLst/>
                <a:latin typeface="+mj-lt"/>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sz="1200" i="0" u="none" strike="noStrike" cap="none" normalizeH="0" baseline="0" dirty="0" smtClean="0">
                  <a:ln>
                    <a:noFill/>
                  </a:ln>
                  <a:solidFill>
                    <a:schemeClr val="tx1"/>
                  </a:solidFill>
                  <a:effectLst/>
                  <a:latin typeface="+mj-lt"/>
                  <a:ea typeface="Calibri" pitchFamily="34" charset="0"/>
                  <a:cs typeface="Times New Roman" pitchFamily="18" charset="0"/>
                </a:rPr>
                <a:t>60 days for first 5 years.</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sz="1200" i="0" u="none" strike="noStrike" cap="none" normalizeH="0" baseline="0" dirty="0" smtClean="0">
                  <a:ln>
                    <a:noFill/>
                  </a:ln>
                  <a:solidFill>
                    <a:schemeClr val="tx1"/>
                  </a:solidFill>
                  <a:effectLst/>
                  <a:latin typeface="+mj-lt"/>
                  <a:ea typeface="Calibri" pitchFamily="34" charset="0"/>
                  <a:cs typeface="Times New Roman" pitchFamily="18" charset="0"/>
                </a:rPr>
                <a:t>90 days for sixth and subsequent</a:t>
              </a:r>
              <a:r>
                <a:rPr kumimoji="0" lang="en-US" sz="1200" i="0" u="none" strike="noStrike" cap="none" normalizeH="0" baseline="0" dirty="0" smtClean="0">
                  <a:ln>
                    <a:noFill/>
                  </a:ln>
                  <a:solidFill>
                    <a:schemeClr val="tx1"/>
                  </a:solidFill>
                  <a:effectLst/>
                  <a:latin typeface="+mj-lt"/>
                </a:rPr>
                <a:t> </a:t>
              </a:r>
            </a:p>
          </p:txBody>
        </p:sp>
        <p:cxnSp>
          <p:nvCxnSpPr>
            <p:cNvPr id="36" name="Straight Connector 35"/>
            <p:cNvCxnSpPr/>
            <p:nvPr/>
          </p:nvCxnSpPr>
          <p:spPr>
            <a:xfrm rot="5400000">
              <a:off x="-38100" y="3162300"/>
              <a:ext cx="3276600" cy="0"/>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a:stCxn id="34" idx="2"/>
            </p:cNvCxnSpPr>
            <p:nvPr/>
          </p:nvCxnSpPr>
          <p:spPr>
            <a:xfrm rot="16200000" flipH="1">
              <a:off x="1136482" y="3346281"/>
              <a:ext cx="2565737" cy="38100"/>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2133601" y="3962398"/>
              <a:ext cx="1371598" cy="1"/>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3898733" y="3035468"/>
              <a:ext cx="1575134" cy="76201"/>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40" name="Rectangle 4"/>
            <p:cNvSpPr>
              <a:spLocks noChangeArrowheads="1"/>
            </p:cNvSpPr>
            <p:nvPr/>
          </p:nvSpPr>
          <p:spPr bwMode="auto">
            <a:xfrm>
              <a:off x="2590800" y="2286000"/>
              <a:ext cx="1371600" cy="1015663"/>
            </a:xfrm>
            <a:prstGeom prst="rect">
              <a:avLst/>
            </a:prstGeom>
            <a:solidFill>
              <a:schemeClr val="bg1"/>
            </a:solidFill>
            <a:ln w="9525">
              <a:solidFill>
                <a:srgbClr val="00B05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i="0" u="none" strike="noStrike" cap="none" normalizeH="0" baseline="0" dirty="0" smtClean="0">
                  <a:ln>
                    <a:noFill/>
                  </a:ln>
                  <a:solidFill>
                    <a:schemeClr val="tx1"/>
                  </a:solidFill>
                  <a:effectLst/>
                  <a:ea typeface="Calibri" pitchFamily="34" charset="0"/>
                  <a:cs typeface="Times New Roman" pitchFamily="18" charset="0"/>
                </a:rPr>
                <a:t>7/1981 – 7/1983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i="0" u="none" strike="noStrike" cap="none" normalizeH="0" baseline="0" dirty="0" smtClean="0">
                  <a:ln>
                    <a:noFill/>
                  </a:ln>
                  <a:solidFill>
                    <a:schemeClr val="tx1"/>
                  </a:solidFill>
                  <a:effectLst/>
                  <a:ea typeface="Calibri" pitchFamily="34" charset="0"/>
                  <a:cs typeface="Times New Roman" pitchFamily="18" charset="0"/>
                </a:rPr>
                <a:t>10 days per month for first 5 years. 12 days for sixth and  subsequent  years</a:t>
              </a:r>
              <a:r>
                <a:rPr kumimoji="0" lang="en-US" sz="1200" i="0" u="none" strike="noStrike" cap="none" normalizeH="0" baseline="0" dirty="0" smtClean="0">
                  <a:ln>
                    <a:noFill/>
                  </a:ln>
                  <a:solidFill>
                    <a:schemeClr val="tx1"/>
                  </a:solidFill>
                  <a:effectLst/>
                </a:rPr>
                <a:t> </a:t>
              </a:r>
            </a:p>
          </p:txBody>
        </p:sp>
        <p:cxnSp>
          <p:nvCxnSpPr>
            <p:cNvPr id="41" name="Straight Connector 40"/>
            <p:cNvCxnSpPr/>
            <p:nvPr/>
          </p:nvCxnSpPr>
          <p:spPr>
            <a:xfrm rot="16200000" flipH="1">
              <a:off x="7251534" y="3035467"/>
              <a:ext cx="965533" cy="76201"/>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7315200" y="1905000"/>
              <a:ext cx="914400" cy="729430"/>
            </a:xfrm>
            <a:prstGeom prst="rect">
              <a:avLst/>
            </a:prstGeom>
            <a:solidFill>
              <a:schemeClr val="bg1"/>
            </a:solidFill>
            <a:ln>
              <a:solidFill>
                <a:srgbClr val="00B050"/>
              </a:solidFill>
            </a:ln>
          </p:spPr>
          <p:txBody>
            <a:bodyPr wrap="square" rtlCol="0">
              <a:spAutoFit/>
            </a:bodyPr>
            <a:lstStyle/>
            <a:p>
              <a:pPr>
                <a:lnSpc>
                  <a:spcPct val="115000"/>
                </a:lnSpc>
              </a:pPr>
              <a:r>
                <a:rPr lang="en-US" sz="1200" dirty="0" smtClean="0">
                  <a:ea typeface="Calibri"/>
                  <a:cs typeface="Times New Roman"/>
                </a:rPr>
                <a:t>7/2011</a:t>
              </a:r>
            </a:p>
            <a:p>
              <a:pPr>
                <a:lnSpc>
                  <a:spcPct val="115000"/>
                </a:lnSpc>
              </a:pPr>
              <a:r>
                <a:rPr lang="en-US" sz="1200" dirty="0" smtClean="0">
                  <a:ea typeface="Calibri"/>
                  <a:cs typeface="Times New Roman"/>
                </a:rPr>
                <a:t>5 days </a:t>
              </a:r>
            </a:p>
            <a:p>
              <a:pPr>
                <a:lnSpc>
                  <a:spcPct val="115000"/>
                </a:lnSpc>
              </a:pPr>
              <a:r>
                <a:rPr lang="en-US" sz="1200" dirty="0" smtClean="0">
                  <a:ea typeface="Calibri"/>
                  <a:cs typeface="Times New Roman"/>
                </a:rPr>
                <a:t>per month</a:t>
              </a:r>
              <a:endParaRPr lang="en-US" dirty="0"/>
            </a:p>
          </p:txBody>
        </p:sp>
        <p:sp>
          <p:nvSpPr>
            <p:cNvPr id="43" name="TextBox 42"/>
            <p:cNvSpPr txBox="1"/>
            <p:nvPr/>
          </p:nvSpPr>
          <p:spPr>
            <a:xfrm>
              <a:off x="4572000" y="5715000"/>
              <a:ext cx="3733800" cy="738664"/>
            </a:xfrm>
            <a:prstGeom prst="rect">
              <a:avLst/>
            </a:prstGeom>
            <a:solidFill>
              <a:schemeClr val="bg1"/>
            </a:solidFill>
            <a:ln>
              <a:solidFill>
                <a:srgbClr val="C00000"/>
              </a:solidFill>
            </a:ln>
          </p:spPr>
          <p:txBody>
            <a:bodyPr wrap="square" rtlCol="0">
              <a:spAutoFit/>
            </a:bodyPr>
            <a:lstStyle/>
            <a:p>
              <a:r>
                <a:rPr lang="en-US" sz="1400" dirty="0" smtClean="0"/>
                <a:t>Between 10/1975 and 10/1994, offenders also earned good time credit  for pre-trial incarceration.  </a:t>
              </a:r>
              <a:endParaRPr lang="en-US" sz="1400" dirty="0"/>
            </a:p>
          </p:txBody>
        </p:sp>
      </p:gr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B397A5-AE5F-40BF-8757-56D3D3D3D6BC}" type="slidenum">
              <a:rPr lang="en-US" smtClean="0"/>
              <a:pPr/>
              <a:t>37</a:t>
            </a:fld>
            <a:endParaRPr lang="en-US"/>
          </a:p>
        </p:txBody>
      </p:sp>
      <p:sp>
        <p:nvSpPr>
          <p:cNvPr id="3" name="TextBox 2"/>
          <p:cNvSpPr txBox="1"/>
          <p:nvPr/>
        </p:nvSpPr>
        <p:spPr>
          <a:xfrm>
            <a:off x="762000" y="228600"/>
            <a:ext cx="7620000" cy="584775"/>
          </a:xfrm>
          <a:prstGeom prst="rect">
            <a:avLst/>
          </a:prstGeom>
          <a:noFill/>
        </p:spPr>
        <p:txBody>
          <a:bodyPr wrap="square" rtlCol="0">
            <a:spAutoFit/>
          </a:bodyPr>
          <a:lstStyle/>
          <a:p>
            <a:r>
              <a:rPr lang="en-US" sz="2800" dirty="0" smtClean="0"/>
              <a:t>Connecticut’s prison population 1973-2012</a:t>
            </a:r>
            <a:r>
              <a:rPr lang="en-US" sz="3200" dirty="0" smtClean="0"/>
              <a:t> </a:t>
            </a:r>
            <a:endParaRPr lang="en-US" sz="3200" dirty="0"/>
          </a:p>
        </p:txBody>
      </p:sp>
      <p:grpSp>
        <p:nvGrpSpPr>
          <p:cNvPr id="5" name="Group 22"/>
          <p:cNvGrpSpPr/>
          <p:nvPr/>
        </p:nvGrpSpPr>
        <p:grpSpPr>
          <a:xfrm>
            <a:off x="228600" y="1066800"/>
            <a:ext cx="8077200" cy="5386864"/>
            <a:chOff x="228600" y="1066800"/>
            <a:chExt cx="8077200" cy="5386864"/>
          </a:xfrm>
        </p:grpSpPr>
        <p:pic>
          <p:nvPicPr>
            <p:cNvPr id="6" name="Picture 3"/>
            <p:cNvPicPr>
              <a:picLocks noChangeAspect="1" noChangeArrowheads="1"/>
            </p:cNvPicPr>
            <p:nvPr/>
          </p:nvPicPr>
          <p:blipFill>
            <a:blip r:embed="rId2" cstate="print"/>
            <a:srcRect/>
            <a:stretch>
              <a:fillRect/>
            </a:stretch>
          </p:blipFill>
          <p:spPr bwMode="auto">
            <a:xfrm>
              <a:off x="301752" y="2816352"/>
              <a:ext cx="7934325" cy="2752725"/>
            </a:xfrm>
            <a:prstGeom prst="rect">
              <a:avLst/>
            </a:prstGeom>
            <a:noFill/>
            <a:ln w="9525">
              <a:noFill/>
              <a:miter lim="800000"/>
              <a:headEnd/>
              <a:tailEnd/>
            </a:ln>
            <a:effectLst/>
          </p:spPr>
        </p:pic>
        <p:sp>
          <p:nvSpPr>
            <p:cNvPr id="7" name="TextBox 6"/>
            <p:cNvSpPr txBox="1"/>
            <p:nvPr/>
          </p:nvSpPr>
          <p:spPr>
            <a:xfrm>
              <a:off x="228600" y="5562600"/>
              <a:ext cx="1295400" cy="646331"/>
            </a:xfrm>
            <a:prstGeom prst="rect">
              <a:avLst/>
            </a:prstGeom>
            <a:noFill/>
          </p:spPr>
          <p:txBody>
            <a:bodyPr wrap="square" rtlCol="0">
              <a:spAutoFit/>
            </a:bodyPr>
            <a:lstStyle/>
            <a:p>
              <a:pPr algn="r"/>
              <a:r>
                <a:rPr lang="en-US" sz="1200" dirty="0" smtClean="0"/>
                <a:t>Indeterminate sentencing,</a:t>
              </a:r>
            </a:p>
            <a:p>
              <a:pPr algn="r"/>
              <a:r>
                <a:rPr lang="en-US" sz="1200" dirty="0" smtClean="0"/>
                <a:t>to 10/1976</a:t>
              </a:r>
              <a:endParaRPr lang="en-US" sz="1200" dirty="0"/>
            </a:p>
          </p:txBody>
        </p:sp>
        <p:cxnSp>
          <p:nvCxnSpPr>
            <p:cNvPr id="8" name="Straight Connector 7"/>
            <p:cNvCxnSpPr/>
            <p:nvPr/>
          </p:nvCxnSpPr>
          <p:spPr>
            <a:xfrm rot="10800000">
              <a:off x="609600" y="5562600"/>
              <a:ext cx="914400" cy="0"/>
            </a:xfrm>
            <a:prstGeom prst="line">
              <a:avLst/>
            </a:prstGeom>
            <a:ln w="34925">
              <a:tailEnd type="triangle"/>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438400" y="5562600"/>
              <a:ext cx="1676400" cy="0"/>
            </a:xfrm>
            <a:prstGeom prst="line">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667000" y="5562600"/>
              <a:ext cx="1295400" cy="646331"/>
            </a:xfrm>
            <a:prstGeom prst="rect">
              <a:avLst/>
            </a:prstGeom>
            <a:noFill/>
          </p:spPr>
          <p:txBody>
            <a:bodyPr wrap="square" rtlCol="0">
              <a:spAutoFit/>
            </a:bodyPr>
            <a:lstStyle/>
            <a:p>
              <a:r>
                <a:rPr lang="en-US" sz="1200" dirty="0" smtClean="0"/>
                <a:t>Determinate sentencing,</a:t>
              </a:r>
            </a:p>
            <a:p>
              <a:r>
                <a:rPr lang="en-US" sz="1200" dirty="0" smtClean="0"/>
                <a:t>from 7/1981</a:t>
              </a:r>
              <a:endParaRPr lang="en-US" sz="1200" dirty="0"/>
            </a:p>
          </p:txBody>
        </p:sp>
        <p:sp>
          <p:nvSpPr>
            <p:cNvPr id="11" name="TextBox 10"/>
            <p:cNvSpPr txBox="1"/>
            <p:nvPr/>
          </p:nvSpPr>
          <p:spPr>
            <a:xfrm>
              <a:off x="1447800" y="5562601"/>
              <a:ext cx="1143000" cy="830997"/>
            </a:xfrm>
            <a:prstGeom prst="rect">
              <a:avLst/>
            </a:prstGeom>
            <a:noFill/>
          </p:spPr>
          <p:txBody>
            <a:bodyPr wrap="square" rtlCol="0">
              <a:spAutoFit/>
            </a:bodyPr>
            <a:lstStyle/>
            <a:p>
              <a:pPr algn="ctr"/>
              <a:r>
                <a:rPr lang="en-US" sz="1200" dirty="0" smtClean="0"/>
                <a:t>Definite,</a:t>
              </a:r>
            </a:p>
            <a:p>
              <a:pPr algn="ctr"/>
              <a:r>
                <a:rPr lang="en-US" sz="1200" dirty="0" smtClean="0"/>
                <a:t>Indefinite &amp; Indeterminate sentencing</a:t>
              </a:r>
              <a:endParaRPr lang="en-US" sz="1200" dirty="0"/>
            </a:p>
          </p:txBody>
        </p:sp>
        <p:sp>
          <p:nvSpPr>
            <p:cNvPr id="12" name="TextBox 11"/>
            <p:cNvSpPr txBox="1"/>
            <p:nvPr/>
          </p:nvSpPr>
          <p:spPr>
            <a:xfrm>
              <a:off x="4038600" y="1143000"/>
              <a:ext cx="1524000" cy="1154162"/>
            </a:xfrm>
            <a:prstGeom prst="rect">
              <a:avLst/>
            </a:prstGeom>
            <a:solidFill>
              <a:schemeClr val="bg1"/>
            </a:solidFill>
            <a:ln>
              <a:solidFill>
                <a:srgbClr val="00B050"/>
              </a:solidFill>
            </a:ln>
          </p:spPr>
          <p:txBody>
            <a:bodyPr wrap="square" rtlCol="0">
              <a:spAutoFit/>
            </a:bodyPr>
            <a:lstStyle/>
            <a:p>
              <a:pPr algn="ctr">
                <a:lnSpc>
                  <a:spcPct val="115000"/>
                </a:lnSpc>
              </a:pPr>
              <a:r>
                <a:rPr lang="en-US" sz="1200" dirty="0" smtClean="0">
                  <a:ea typeface="Calibri"/>
                  <a:cs typeface="Times New Roman"/>
                </a:rPr>
                <a:t>7/1983 – 10/1994</a:t>
              </a:r>
            </a:p>
            <a:p>
              <a:pPr algn="ctr">
                <a:lnSpc>
                  <a:spcPct val="115000"/>
                </a:lnSpc>
              </a:pPr>
              <a:r>
                <a:rPr lang="en-US" sz="1200" dirty="0" smtClean="0">
                  <a:ea typeface="Calibri"/>
                  <a:cs typeface="Times New Roman"/>
                </a:rPr>
                <a:t>10 days per month for first 5 years. 12 days for sixth and  subsequent  years. </a:t>
              </a:r>
              <a:endParaRPr lang="en-US" dirty="0"/>
            </a:p>
          </p:txBody>
        </p:sp>
        <p:sp>
          <p:nvSpPr>
            <p:cNvPr id="13" name="Rectangle 3"/>
            <p:cNvSpPr>
              <a:spLocks noChangeArrowheads="1"/>
            </p:cNvSpPr>
            <p:nvPr/>
          </p:nvSpPr>
          <p:spPr bwMode="auto">
            <a:xfrm>
              <a:off x="1676400" y="1066800"/>
              <a:ext cx="1447800" cy="1015663"/>
            </a:xfrm>
            <a:prstGeom prst="rect">
              <a:avLst/>
            </a:prstGeom>
            <a:solidFill>
              <a:schemeClr val="bg1"/>
            </a:solidFill>
            <a:ln w="9525">
              <a:solidFill>
                <a:srgbClr val="00B05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ea typeface="Calibri" pitchFamily="34" charset="0"/>
                  <a:cs typeface="Times New Roman" pitchFamily="18" charset="0"/>
                </a:rPr>
                <a:t>10/1976 – 7/1981</a:t>
              </a:r>
            </a:p>
            <a:p>
              <a:pPr marL="0" marR="0" lvl="0" indent="0" algn="l" defTabSz="914400" rtl="0" eaLnBrk="0" fontAlgn="base" latinLnBrk="0" hangingPunct="0">
                <a:lnSpc>
                  <a:spcPct val="100000"/>
                </a:lnSpc>
                <a:spcBef>
                  <a:spcPct val="0"/>
                </a:spcBef>
                <a:spcAft>
                  <a:spcPct val="0"/>
                </a:spcAft>
                <a:buClrTx/>
                <a:buSzTx/>
                <a:buFontTx/>
                <a:buNone/>
                <a:tabLst/>
              </a:pPr>
              <a:r>
                <a:rPr lang="en-US" sz="1200" dirty="0" smtClean="0">
                  <a:ea typeface="Calibri" pitchFamily="34" charset="0"/>
                  <a:cs typeface="Times New Roman" pitchFamily="18" charset="0"/>
                </a:rPr>
                <a:t>1</a:t>
              </a:r>
              <a:r>
                <a:rPr kumimoji="0" lang="en-US" sz="1200" b="0" i="0" u="none" strike="noStrike" cap="none" normalizeH="0" baseline="0" dirty="0" smtClean="0">
                  <a:ln>
                    <a:noFill/>
                  </a:ln>
                  <a:solidFill>
                    <a:schemeClr val="tx1"/>
                  </a:solidFill>
                  <a:effectLst/>
                  <a:ea typeface="Calibri" pitchFamily="34" charset="0"/>
                  <a:cs typeface="Times New Roman" pitchFamily="18" charset="0"/>
                </a:rPr>
                <a:t>0 days per month for first 5 years. 15 days for sixth and  subsequent  years</a:t>
              </a:r>
              <a:r>
                <a:rPr kumimoji="0" lang="en-US" sz="1200" b="0" i="0" u="none" strike="noStrike" cap="none" normalizeH="0" baseline="0" dirty="0" smtClean="0">
                  <a:ln>
                    <a:noFill/>
                  </a:ln>
                  <a:solidFill>
                    <a:schemeClr val="tx1"/>
                  </a:solidFill>
                  <a:effectLst/>
                </a:rPr>
                <a:t> </a:t>
              </a:r>
            </a:p>
          </p:txBody>
        </p:sp>
        <p:sp>
          <p:nvSpPr>
            <p:cNvPr id="14" name="Rectangle 5"/>
            <p:cNvSpPr>
              <a:spLocks noChangeArrowheads="1"/>
            </p:cNvSpPr>
            <p:nvPr/>
          </p:nvSpPr>
          <p:spPr bwMode="auto">
            <a:xfrm>
              <a:off x="609600" y="1371600"/>
              <a:ext cx="990600" cy="1384995"/>
            </a:xfrm>
            <a:prstGeom prst="rect">
              <a:avLst/>
            </a:prstGeom>
            <a:solidFill>
              <a:schemeClr val="bg1"/>
            </a:solidFill>
            <a:ln w="9525">
              <a:solidFill>
                <a:srgbClr val="00B05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200" i="0" u="none" strike="noStrike" cap="none" normalizeH="0" baseline="0" dirty="0" smtClean="0">
                  <a:ln>
                    <a:noFill/>
                  </a:ln>
                  <a:solidFill>
                    <a:schemeClr val="tx1"/>
                  </a:solidFill>
                  <a:effectLst/>
                  <a:latin typeface="+mj-lt"/>
                  <a:ea typeface="Calibri" pitchFamily="34" charset="0"/>
                  <a:cs typeface="Times New Roman" pitchFamily="18" charset="0"/>
                </a:rPr>
                <a:t>Prior to 10/1976</a:t>
              </a:r>
              <a:endParaRPr kumimoji="0" lang="en-US" sz="1200" i="0" u="none" strike="noStrike" cap="none" normalizeH="0" baseline="0" dirty="0" smtClean="0">
                <a:ln>
                  <a:noFill/>
                </a:ln>
                <a:solidFill>
                  <a:schemeClr val="tx1"/>
                </a:solidFill>
                <a:effectLst/>
                <a:latin typeface="+mj-lt"/>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sz="1200" i="0" u="none" strike="noStrike" cap="none" normalizeH="0" baseline="0" dirty="0" smtClean="0">
                  <a:ln>
                    <a:noFill/>
                  </a:ln>
                  <a:solidFill>
                    <a:schemeClr val="tx1"/>
                  </a:solidFill>
                  <a:effectLst/>
                  <a:latin typeface="+mj-lt"/>
                  <a:ea typeface="Calibri" pitchFamily="34" charset="0"/>
                  <a:cs typeface="Times New Roman" pitchFamily="18" charset="0"/>
                </a:rPr>
                <a:t>60 days for first 5 years.</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sz="1200" i="0" u="none" strike="noStrike" cap="none" normalizeH="0" baseline="0" dirty="0" smtClean="0">
                  <a:ln>
                    <a:noFill/>
                  </a:ln>
                  <a:solidFill>
                    <a:schemeClr val="tx1"/>
                  </a:solidFill>
                  <a:effectLst/>
                  <a:latin typeface="+mj-lt"/>
                  <a:ea typeface="Calibri" pitchFamily="34" charset="0"/>
                  <a:cs typeface="Times New Roman" pitchFamily="18" charset="0"/>
                </a:rPr>
                <a:t>90 days for sixth and subsequent</a:t>
              </a:r>
              <a:r>
                <a:rPr kumimoji="0" lang="en-US" sz="1200" i="0" u="none" strike="noStrike" cap="none" normalizeH="0" baseline="0" dirty="0" smtClean="0">
                  <a:ln>
                    <a:noFill/>
                  </a:ln>
                  <a:solidFill>
                    <a:schemeClr val="tx1"/>
                  </a:solidFill>
                  <a:effectLst/>
                  <a:latin typeface="+mj-lt"/>
                </a:rPr>
                <a:t> </a:t>
              </a:r>
            </a:p>
          </p:txBody>
        </p:sp>
        <p:cxnSp>
          <p:nvCxnSpPr>
            <p:cNvPr id="15" name="Straight Connector 14"/>
            <p:cNvCxnSpPr/>
            <p:nvPr/>
          </p:nvCxnSpPr>
          <p:spPr>
            <a:xfrm rot="5400000">
              <a:off x="-38100" y="3162300"/>
              <a:ext cx="3276600" cy="0"/>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13" idx="2"/>
            </p:cNvCxnSpPr>
            <p:nvPr/>
          </p:nvCxnSpPr>
          <p:spPr>
            <a:xfrm rot="16200000" flipH="1">
              <a:off x="1136482" y="3346281"/>
              <a:ext cx="2565737" cy="38100"/>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2133601" y="3962398"/>
              <a:ext cx="1371598" cy="1"/>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3898733" y="3035468"/>
              <a:ext cx="1575134" cy="76201"/>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19" name="Rectangle 4"/>
            <p:cNvSpPr>
              <a:spLocks noChangeArrowheads="1"/>
            </p:cNvSpPr>
            <p:nvPr/>
          </p:nvSpPr>
          <p:spPr bwMode="auto">
            <a:xfrm>
              <a:off x="2590800" y="2286000"/>
              <a:ext cx="1371600" cy="1015663"/>
            </a:xfrm>
            <a:prstGeom prst="rect">
              <a:avLst/>
            </a:prstGeom>
            <a:solidFill>
              <a:schemeClr val="bg1"/>
            </a:solidFill>
            <a:ln w="9525">
              <a:solidFill>
                <a:srgbClr val="00B05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i="0" u="none" strike="noStrike" cap="none" normalizeH="0" baseline="0" dirty="0" smtClean="0">
                  <a:ln>
                    <a:noFill/>
                  </a:ln>
                  <a:solidFill>
                    <a:schemeClr val="tx1"/>
                  </a:solidFill>
                  <a:effectLst/>
                  <a:ea typeface="Calibri" pitchFamily="34" charset="0"/>
                  <a:cs typeface="Times New Roman" pitchFamily="18" charset="0"/>
                </a:rPr>
                <a:t>7/1981 – 7/1983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i="0" u="none" strike="noStrike" cap="none" normalizeH="0" baseline="0" dirty="0" smtClean="0">
                  <a:ln>
                    <a:noFill/>
                  </a:ln>
                  <a:solidFill>
                    <a:schemeClr val="tx1"/>
                  </a:solidFill>
                  <a:effectLst/>
                  <a:ea typeface="Calibri" pitchFamily="34" charset="0"/>
                  <a:cs typeface="Times New Roman" pitchFamily="18" charset="0"/>
                </a:rPr>
                <a:t>10 days per month for first 5 years. 12 days for sixth and  subsequent  years</a:t>
              </a:r>
              <a:r>
                <a:rPr kumimoji="0" lang="en-US" sz="1200" i="0" u="none" strike="noStrike" cap="none" normalizeH="0" baseline="0" dirty="0" smtClean="0">
                  <a:ln>
                    <a:noFill/>
                  </a:ln>
                  <a:solidFill>
                    <a:schemeClr val="tx1"/>
                  </a:solidFill>
                  <a:effectLst/>
                </a:rPr>
                <a:t> </a:t>
              </a:r>
            </a:p>
          </p:txBody>
        </p:sp>
        <p:cxnSp>
          <p:nvCxnSpPr>
            <p:cNvPr id="20" name="Straight Connector 19"/>
            <p:cNvCxnSpPr/>
            <p:nvPr/>
          </p:nvCxnSpPr>
          <p:spPr>
            <a:xfrm rot="16200000" flipH="1">
              <a:off x="7251534" y="3035467"/>
              <a:ext cx="965533" cy="76201"/>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7239000" y="1981200"/>
              <a:ext cx="914400" cy="729430"/>
            </a:xfrm>
            <a:prstGeom prst="rect">
              <a:avLst/>
            </a:prstGeom>
            <a:solidFill>
              <a:schemeClr val="bg1"/>
            </a:solidFill>
            <a:ln>
              <a:solidFill>
                <a:srgbClr val="00B050"/>
              </a:solidFill>
            </a:ln>
          </p:spPr>
          <p:txBody>
            <a:bodyPr wrap="square" rtlCol="0">
              <a:spAutoFit/>
            </a:bodyPr>
            <a:lstStyle/>
            <a:p>
              <a:pPr>
                <a:lnSpc>
                  <a:spcPct val="115000"/>
                </a:lnSpc>
              </a:pPr>
              <a:r>
                <a:rPr lang="en-US" sz="1200" dirty="0" smtClean="0">
                  <a:ea typeface="Calibri"/>
                  <a:cs typeface="Times New Roman"/>
                </a:rPr>
                <a:t>7/2011</a:t>
              </a:r>
            </a:p>
            <a:p>
              <a:pPr>
                <a:lnSpc>
                  <a:spcPct val="115000"/>
                </a:lnSpc>
              </a:pPr>
              <a:r>
                <a:rPr lang="en-US" sz="1200" dirty="0" smtClean="0">
                  <a:ea typeface="Calibri"/>
                  <a:cs typeface="Times New Roman"/>
                </a:rPr>
                <a:t>5 days </a:t>
              </a:r>
            </a:p>
            <a:p>
              <a:pPr>
                <a:lnSpc>
                  <a:spcPct val="115000"/>
                </a:lnSpc>
              </a:pPr>
              <a:r>
                <a:rPr lang="en-US" sz="1200" dirty="0" smtClean="0">
                  <a:ea typeface="Calibri"/>
                  <a:cs typeface="Times New Roman"/>
                </a:rPr>
                <a:t>per month</a:t>
              </a:r>
              <a:endParaRPr lang="en-US" dirty="0"/>
            </a:p>
          </p:txBody>
        </p:sp>
        <p:sp>
          <p:nvSpPr>
            <p:cNvPr id="22" name="TextBox 21"/>
            <p:cNvSpPr txBox="1"/>
            <p:nvPr/>
          </p:nvSpPr>
          <p:spPr>
            <a:xfrm>
              <a:off x="4572000" y="5715000"/>
              <a:ext cx="3733800" cy="738664"/>
            </a:xfrm>
            <a:prstGeom prst="rect">
              <a:avLst/>
            </a:prstGeom>
            <a:solidFill>
              <a:schemeClr val="bg1"/>
            </a:solidFill>
            <a:ln>
              <a:solidFill>
                <a:srgbClr val="C00000"/>
              </a:solidFill>
            </a:ln>
          </p:spPr>
          <p:txBody>
            <a:bodyPr wrap="square" rtlCol="0">
              <a:spAutoFit/>
            </a:bodyPr>
            <a:lstStyle/>
            <a:p>
              <a:r>
                <a:rPr lang="en-US" sz="1400" dirty="0" smtClean="0"/>
                <a:t>Between 10/1975 and 10/1994, offenders also earned good time credit  for pre-trial incarceration.  </a:t>
              </a:r>
              <a:endParaRPr lang="en-US" sz="1400" dirty="0"/>
            </a:p>
          </p:txBody>
        </p:sp>
      </p:gr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B397A5-AE5F-40BF-8757-56D3D3D3D6BC}" type="slidenum">
              <a:rPr lang="en-US" smtClean="0"/>
              <a:pPr/>
              <a:t>38</a:t>
            </a:fld>
            <a:endParaRPr lang="en-US"/>
          </a:p>
        </p:txBody>
      </p:sp>
      <p:sp>
        <p:nvSpPr>
          <p:cNvPr id="3" name="TextBox 2"/>
          <p:cNvSpPr txBox="1"/>
          <p:nvPr/>
        </p:nvSpPr>
        <p:spPr>
          <a:xfrm>
            <a:off x="762000" y="457200"/>
            <a:ext cx="7620000" cy="584775"/>
          </a:xfrm>
          <a:prstGeom prst="rect">
            <a:avLst/>
          </a:prstGeom>
          <a:noFill/>
        </p:spPr>
        <p:txBody>
          <a:bodyPr wrap="square" rtlCol="0">
            <a:spAutoFit/>
          </a:bodyPr>
          <a:lstStyle/>
          <a:p>
            <a:r>
              <a:rPr lang="en-US" sz="3200" dirty="0" smtClean="0"/>
              <a:t>Incentives and disincentives</a:t>
            </a:r>
            <a:endParaRPr lang="en-US" sz="3200" dirty="0"/>
          </a:p>
        </p:txBody>
      </p:sp>
      <p:sp>
        <p:nvSpPr>
          <p:cNvPr id="5" name="TextBox 4"/>
          <p:cNvSpPr txBox="1"/>
          <p:nvPr/>
        </p:nvSpPr>
        <p:spPr>
          <a:xfrm>
            <a:off x="1219200" y="1600200"/>
            <a:ext cx="6324600" cy="3970318"/>
          </a:xfrm>
          <a:prstGeom prst="rect">
            <a:avLst/>
          </a:prstGeom>
          <a:noFill/>
        </p:spPr>
        <p:txBody>
          <a:bodyPr wrap="square" rtlCol="0">
            <a:spAutoFit/>
          </a:bodyPr>
          <a:lstStyle/>
          <a:p>
            <a:pPr marL="463550" indent="-463550">
              <a:buClr>
                <a:schemeClr val="tx2">
                  <a:lumMod val="60000"/>
                  <a:lumOff val="40000"/>
                </a:schemeClr>
              </a:buClr>
              <a:buSzPct val="75000"/>
              <a:buFont typeface="Wingdings" pitchFamily="2" charset="2"/>
              <a:buChar char="q"/>
            </a:pPr>
            <a:r>
              <a:rPr lang="en-US" sz="2800" dirty="0" smtClean="0"/>
              <a:t>Inmate-on-inmate assaults declined by 11% from FY 10-11 to FY11-12.</a:t>
            </a:r>
          </a:p>
          <a:p>
            <a:pPr marL="463550" indent="-463550">
              <a:buClr>
                <a:schemeClr val="tx2">
                  <a:lumMod val="60000"/>
                  <a:lumOff val="40000"/>
                </a:schemeClr>
              </a:buClr>
              <a:buSzPct val="75000"/>
              <a:buFont typeface="Wingdings" pitchFamily="2" charset="2"/>
              <a:buChar char="q"/>
            </a:pPr>
            <a:r>
              <a:rPr lang="en-US" sz="2800" dirty="0" smtClean="0"/>
              <a:t>Disciplinary reports declined by 6% during the same period.</a:t>
            </a:r>
          </a:p>
          <a:p>
            <a:pPr marL="463550" indent="-463550">
              <a:buClr>
                <a:schemeClr val="tx2">
                  <a:lumMod val="60000"/>
                  <a:lumOff val="40000"/>
                </a:schemeClr>
              </a:buClr>
              <a:buSzPct val="75000"/>
              <a:buFont typeface="Wingdings" pitchFamily="2" charset="2"/>
              <a:buChar char="q"/>
            </a:pPr>
            <a:r>
              <a:rPr lang="en-US" sz="2800" dirty="0" smtClean="0"/>
              <a:t>Anecdotal evidence indicates that program participation is up significantly and programs waiting lists have been reduced.</a:t>
            </a:r>
          </a:p>
          <a:p>
            <a:pPr marL="463550" indent="-463550">
              <a:buClr>
                <a:schemeClr val="tx2">
                  <a:lumMod val="60000"/>
                  <a:lumOff val="40000"/>
                </a:schemeClr>
              </a:buClr>
              <a:buSzPct val="75000"/>
              <a:buFont typeface="Wingdings" pitchFamily="2" charset="2"/>
              <a:buChar char="q"/>
            </a:pPr>
            <a:endParaRPr lang="en-US" sz="28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B397A5-AE5F-40BF-8757-56D3D3D3D6BC}" type="slidenum">
              <a:rPr lang="en-US" smtClean="0"/>
              <a:pPr/>
              <a:t>39</a:t>
            </a:fld>
            <a:endParaRPr lang="en-US"/>
          </a:p>
        </p:txBody>
      </p:sp>
      <p:sp>
        <p:nvSpPr>
          <p:cNvPr id="3" name="TextBox 2"/>
          <p:cNvSpPr txBox="1"/>
          <p:nvPr/>
        </p:nvSpPr>
        <p:spPr>
          <a:xfrm>
            <a:off x="762000" y="457200"/>
            <a:ext cx="7620000" cy="584775"/>
          </a:xfrm>
          <a:prstGeom prst="rect">
            <a:avLst/>
          </a:prstGeom>
          <a:noFill/>
        </p:spPr>
        <p:txBody>
          <a:bodyPr wrap="square" rtlCol="0">
            <a:spAutoFit/>
          </a:bodyPr>
          <a:lstStyle/>
          <a:p>
            <a:r>
              <a:rPr lang="en-US" sz="3200" dirty="0" smtClean="0">
                <a:solidFill>
                  <a:srgbClr val="C00000"/>
                </a:solidFill>
              </a:rPr>
              <a:t>RREC – The Details (1)</a:t>
            </a:r>
            <a:endParaRPr lang="en-US" sz="3200" dirty="0">
              <a:solidFill>
                <a:srgbClr val="C00000"/>
              </a:solidFill>
            </a:endParaRPr>
          </a:p>
        </p:txBody>
      </p:sp>
      <p:sp>
        <p:nvSpPr>
          <p:cNvPr id="5" name="TextBox 4"/>
          <p:cNvSpPr txBox="1"/>
          <p:nvPr/>
        </p:nvSpPr>
        <p:spPr>
          <a:xfrm>
            <a:off x="762000" y="1066800"/>
            <a:ext cx="7772400" cy="5334000"/>
          </a:xfrm>
          <a:prstGeom prst="rect">
            <a:avLst/>
          </a:prstGeom>
          <a:noFill/>
        </p:spPr>
        <p:txBody>
          <a:bodyPr wrap="square" rtlCol="0">
            <a:spAutoFit/>
          </a:bodyPr>
          <a:lstStyle/>
          <a:p>
            <a:pPr marL="463550" lvl="0"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latin typeface="Calibri" pitchFamily="34" charset="0"/>
                <a:ea typeface="Calibri" pitchFamily="34" charset="0"/>
                <a:cs typeface="Times New Roman" pitchFamily="18" charset="0"/>
              </a:rPr>
              <a:t>The Risk Reduction Earned Credit (RREC) was implemented in accordance with Public Act 11-51. </a:t>
            </a:r>
            <a:endParaRPr lang="en-US" sz="2800" dirty="0" smtClean="0">
              <a:latin typeface="Arial" pitchFamily="34" charset="0"/>
            </a:endParaRPr>
          </a:p>
          <a:p>
            <a:pPr marL="463550" lvl="0"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latin typeface="Calibri" pitchFamily="34" charset="0"/>
                <a:ea typeface="Calibri" pitchFamily="34" charset="0"/>
                <a:cs typeface="Times New Roman" pitchFamily="18" charset="0"/>
              </a:rPr>
              <a:t>Purpose: to provide an incentive for sentenced offenders to </a:t>
            </a:r>
          </a:p>
          <a:p>
            <a:pPr marL="920750" lvl="1"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latin typeface="Calibri" pitchFamily="34" charset="0"/>
                <a:ea typeface="Calibri" pitchFamily="34" charset="0"/>
                <a:cs typeface="Times New Roman" pitchFamily="18" charset="0"/>
              </a:rPr>
              <a:t>act in accordance with Department rules, and</a:t>
            </a:r>
          </a:p>
          <a:p>
            <a:pPr marL="920750" lvl="1"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latin typeface="Calibri" pitchFamily="34" charset="0"/>
                <a:ea typeface="Calibri" pitchFamily="34" charset="0"/>
                <a:cs typeface="Times New Roman" pitchFamily="18" charset="0"/>
              </a:rPr>
              <a:t>participate in programming that will reduce the likelihood of re-offense.</a:t>
            </a:r>
            <a:endParaRPr lang="en-US" sz="2800" dirty="0" smtClean="0">
              <a:latin typeface="Arial" pitchFamily="34" charset="0"/>
            </a:endParaRPr>
          </a:p>
          <a:p>
            <a:pPr marL="463550" lvl="0"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latin typeface="Calibri" pitchFamily="34" charset="0"/>
                <a:ea typeface="Calibri" pitchFamily="34" charset="0"/>
                <a:cs typeface="Times New Roman" pitchFamily="18" charset="0"/>
              </a:rPr>
              <a:t>The Commissioner of Correction is authorized to award up to five days per month credit for good behavior </a:t>
            </a:r>
            <a:r>
              <a:rPr lang="en-US" sz="2800" i="1" dirty="0" smtClean="0">
                <a:latin typeface="Calibri" pitchFamily="34" charset="0"/>
                <a:ea typeface="Calibri" pitchFamily="34" charset="0"/>
                <a:cs typeface="Times New Roman" pitchFamily="18" charset="0"/>
              </a:rPr>
              <a:t>combined with </a:t>
            </a:r>
            <a:r>
              <a:rPr lang="en-US" sz="2800" dirty="0" smtClean="0">
                <a:latin typeface="Calibri" pitchFamily="34" charset="0"/>
                <a:ea typeface="Calibri" pitchFamily="34" charset="0"/>
                <a:cs typeface="Times New Roman" pitchFamily="18" charset="0"/>
              </a:rPr>
              <a:t>adherence to rehabilitative programming recommendations. </a:t>
            </a:r>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CB397A5-AE5F-40BF-8757-56D3D3D3D6BC}" type="slidenum">
              <a:rPr lang="en-US" smtClean="0"/>
              <a:pPr/>
              <a:t>4</a:t>
            </a:fld>
            <a:endParaRPr lang="en-US"/>
          </a:p>
        </p:txBody>
      </p:sp>
      <p:sp>
        <p:nvSpPr>
          <p:cNvPr id="6" name="Rectangle 5"/>
          <p:cNvSpPr/>
          <p:nvPr/>
        </p:nvSpPr>
        <p:spPr>
          <a:xfrm>
            <a:off x="1143000" y="381000"/>
            <a:ext cx="6781800" cy="523220"/>
          </a:xfrm>
          <a:prstGeom prst="rect">
            <a:avLst/>
          </a:prstGeom>
        </p:spPr>
        <p:txBody>
          <a:bodyPr wrap="square">
            <a:spAutoFit/>
          </a:bodyPr>
          <a:lstStyle/>
          <a:p>
            <a:pPr algn="ctr"/>
            <a:r>
              <a:rPr lang="en-US" sz="2800" b="1" dirty="0" smtClean="0">
                <a:solidFill>
                  <a:schemeClr val="tx2">
                    <a:lumMod val="75000"/>
                  </a:schemeClr>
                </a:solidFill>
              </a:rPr>
              <a:t>Monthly Criminal Arrests in CT</a:t>
            </a:r>
            <a:endParaRPr lang="en-US" sz="2800" b="1" dirty="0">
              <a:solidFill>
                <a:schemeClr val="tx2">
                  <a:lumMod val="75000"/>
                </a:schemeClr>
              </a:solidFill>
            </a:endParaRPr>
          </a:p>
        </p:txBody>
      </p:sp>
      <p:pic>
        <p:nvPicPr>
          <p:cNvPr id="1026" name="Picture 2"/>
          <p:cNvPicPr>
            <a:picLocks noChangeAspect="1" noChangeArrowheads="1"/>
          </p:cNvPicPr>
          <p:nvPr/>
        </p:nvPicPr>
        <p:blipFill>
          <a:blip r:embed="rId2" cstate="print"/>
          <a:srcRect/>
          <a:stretch>
            <a:fillRect/>
          </a:stretch>
        </p:blipFill>
        <p:spPr bwMode="auto">
          <a:xfrm>
            <a:off x="1143000" y="914400"/>
            <a:ext cx="6912000" cy="3492000"/>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cstate="print"/>
          <a:srcRect/>
          <a:stretch>
            <a:fillRect/>
          </a:stretch>
        </p:blipFill>
        <p:spPr bwMode="auto">
          <a:xfrm>
            <a:off x="1219200" y="4572000"/>
            <a:ext cx="6686550" cy="1828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B397A5-AE5F-40BF-8757-56D3D3D3D6BC}" type="slidenum">
              <a:rPr lang="en-US" smtClean="0"/>
              <a:pPr/>
              <a:t>40</a:t>
            </a:fld>
            <a:endParaRPr lang="en-US"/>
          </a:p>
        </p:txBody>
      </p:sp>
      <p:sp>
        <p:nvSpPr>
          <p:cNvPr id="3" name="TextBox 2"/>
          <p:cNvSpPr txBox="1"/>
          <p:nvPr/>
        </p:nvSpPr>
        <p:spPr>
          <a:xfrm>
            <a:off x="762000" y="457200"/>
            <a:ext cx="7620000" cy="584775"/>
          </a:xfrm>
          <a:prstGeom prst="rect">
            <a:avLst/>
          </a:prstGeom>
          <a:noFill/>
        </p:spPr>
        <p:txBody>
          <a:bodyPr wrap="square" rtlCol="0">
            <a:spAutoFit/>
          </a:bodyPr>
          <a:lstStyle/>
          <a:p>
            <a:r>
              <a:rPr lang="en-US" sz="3200" dirty="0" smtClean="0">
                <a:solidFill>
                  <a:srgbClr val="C00000"/>
                </a:solidFill>
              </a:rPr>
              <a:t>RREC – The Details (2)</a:t>
            </a:r>
            <a:endParaRPr lang="en-US" sz="3200" dirty="0">
              <a:solidFill>
                <a:srgbClr val="C00000"/>
              </a:solidFill>
            </a:endParaRPr>
          </a:p>
        </p:txBody>
      </p:sp>
      <p:sp>
        <p:nvSpPr>
          <p:cNvPr id="5" name="TextBox 4"/>
          <p:cNvSpPr txBox="1"/>
          <p:nvPr/>
        </p:nvSpPr>
        <p:spPr>
          <a:xfrm>
            <a:off x="762000" y="1143000"/>
            <a:ext cx="7772400" cy="5262979"/>
          </a:xfrm>
          <a:prstGeom prst="rect">
            <a:avLst/>
          </a:prstGeom>
          <a:noFill/>
        </p:spPr>
        <p:txBody>
          <a:bodyPr wrap="square" rtlCol="0">
            <a:spAutoFit/>
          </a:bodyPr>
          <a:lstStyle/>
          <a:p>
            <a:pPr marL="463550"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latin typeface="Calibri" pitchFamily="34" charset="0"/>
                <a:ea typeface="Calibri" pitchFamily="34" charset="0"/>
                <a:cs typeface="Times New Roman" pitchFamily="18" charset="0"/>
              </a:rPr>
              <a:t>Only inmates sentenced to a crime committed on or after October 1, 1994 are eligible to earn RREC. Accused prisoners may not earn RREC regardless of whether they accrue Jail Credit.</a:t>
            </a:r>
            <a:endParaRPr lang="en-US" sz="2800" dirty="0" smtClean="0">
              <a:latin typeface="Arial" pitchFamily="34" charset="0"/>
            </a:endParaRPr>
          </a:p>
          <a:p>
            <a:pPr marL="463550"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ea typeface="Calibri" pitchFamily="34" charset="0"/>
                <a:cs typeface="Times New Roman" pitchFamily="18" charset="0"/>
              </a:rPr>
              <a:t> An inmate shall not earn credit, and may forfeit any or all credit earned (or credit that might be earned in the future), for:</a:t>
            </a:r>
          </a:p>
          <a:p>
            <a:pPr marL="920750" lvl="1"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ea typeface="Calibri" pitchFamily="34" charset="0"/>
                <a:cs typeface="Times New Roman" pitchFamily="18" charset="0"/>
              </a:rPr>
              <a:t> institutional misconduct</a:t>
            </a:r>
          </a:p>
          <a:p>
            <a:pPr marL="920750" lvl="1"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ea typeface="Calibri" pitchFamily="34" charset="0"/>
                <a:cs typeface="Times New Roman" pitchFamily="18" charset="0"/>
              </a:rPr>
              <a:t>refusing needed programming</a:t>
            </a:r>
          </a:p>
          <a:p>
            <a:pPr marL="920750" lvl="1"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ea typeface="Calibri" pitchFamily="34" charset="0"/>
                <a:cs typeface="Times New Roman" pitchFamily="18" charset="0"/>
              </a:rPr>
              <a:t>refusing to provide DNA </a:t>
            </a:r>
          </a:p>
          <a:p>
            <a:pPr marL="920750" lvl="1"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ea typeface="Calibri" pitchFamily="34" charset="0"/>
                <a:cs typeface="Times New Roman" pitchFamily="18" charset="0"/>
              </a:rPr>
              <a:t>being on escape or absconder status, </a:t>
            </a:r>
          </a:p>
          <a:p>
            <a:pPr marL="920750" lvl="1"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ea typeface="Calibri" pitchFamily="34" charset="0"/>
                <a:cs typeface="Times New Roman" pitchFamily="18" charset="0"/>
              </a:rPr>
              <a:t>or placement on a restrictive status.</a:t>
            </a:r>
            <a:r>
              <a:rPr lang="en-US" sz="2800" dirty="0" smtClean="0">
                <a:latin typeface="Calibri" pitchFamily="34" charset="0"/>
                <a:ea typeface="Calibri" pitchFamily="34" charset="0"/>
                <a:cs typeface="Times New Roman" pitchFamily="18" charset="0"/>
              </a:rPr>
              <a:t> </a:t>
            </a:r>
            <a:endParaRPr lang="en-US" sz="28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B397A5-AE5F-40BF-8757-56D3D3D3D6BC}" type="slidenum">
              <a:rPr lang="en-US" smtClean="0"/>
              <a:pPr/>
              <a:t>41</a:t>
            </a:fld>
            <a:endParaRPr lang="en-US"/>
          </a:p>
        </p:txBody>
      </p:sp>
      <p:sp>
        <p:nvSpPr>
          <p:cNvPr id="3" name="TextBox 2"/>
          <p:cNvSpPr txBox="1"/>
          <p:nvPr/>
        </p:nvSpPr>
        <p:spPr>
          <a:xfrm>
            <a:off x="762000" y="457200"/>
            <a:ext cx="7620000" cy="584775"/>
          </a:xfrm>
          <a:prstGeom prst="rect">
            <a:avLst/>
          </a:prstGeom>
          <a:noFill/>
        </p:spPr>
        <p:txBody>
          <a:bodyPr wrap="square" rtlCol="0">
            <a:spAutoFit/>
          </a:bodyPr>
          <a:lstStyle/>
          <a:p>
            <a:r>
              <a:rPr lang="en-US" sz="3200" dirty="0" smtClean="0">
                <a:solidFill>
                  <a:srgbClr val="C00000"/>
                </a:solidFill>
              </a:rPr>
              <a:t>RREC – The Details (3)</a:t>
            </a:r>
            <a:endParaRPr lang="en-US" sz="3200" dirty="0">
              <a:solidFill>
                <a:srgbClr val="C00000"/>
              </a:solidFill>
            </a:endParaRPr>
          </a:p>
        </p:txBody>
      </p:sp>
      <p:sp>
        <p:nvSpPr>
          <p:cNvPr id="5" name="TextBox 4"/>
          <p:cNvSpPr txBox="1"/>
          <p:nvPr/>
        </p:nvSpPr>
        <p:spPr>
          <a:xfrm>
            <a:off x="762000" y="1295400"/>
            <a:ext cx="7772400" cy="5262979"/>
          </a:xfrm>
          <a:prstGeom prst="rect">
            <a:avLst/>
          </a:prstGeom>
          <a:noFill/>
        </p:spPr>
        <p:txBody>
          <a:bodyPr wrap="square" rtlCol="0">
            <a:spAutoFit/>
          </a:bodyPr>
          <a:lstStyle/>
          <a:p>
            <a:pPr marL="463550"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latin typeface="Calibri" pitchFamily="34" charset="0"/>
                <a:ea typeface="Calibri" pitchFamily="34" charset="0"/>
                <a:cs typeface="Times New Roman" pitchFamily="18" charset="0"/>
              </a:rPr>
              <a:t>The maximum amount of days earned per month is five. Thus, the maximum number of days that can be earned for a year is 52.</a:t>
            </a:r>
          </a:p>
          <a:p>
            <a:pPr marL="512763" lvl="0" indent="-512763" eaLnBrk="0" fontAlgn="base" hangingPunct="0">
              <a:spcBef>
                <a:spcPct val="0"/>
              </a:spcBef>
              <a:spcAft>
                <a:spcPct val="0"/>
              </a:spcAft>
              <a:buClr>
                <a:schemeClr val="accent1">
                  <a:lumMod val="75000"/>
                </a:schemeClr>
              </a:buClr>
              <a:buSzPct val="75000"/>
              <a:buFont typeface="Wingdings" pitchFamily="2" charset="2"/>
              <a:buChar char="q"/>
              <a:tabLst>
                <a:tab pos="512763" algn="l"/>
              </a:tabLst>
            </a:pPr>
            <a:r>
              <a:rPr lang="en-US" sz="2800" dirty="0" smtClean="0">
                <a:latin typeface="Calibri" pitchFamily="34" charset="0"/>
                <a:ea typeface="Calibri" pitchFamily="34" charset="0"/>
                <a:cs typeface="Times New Roman" pitchFamily="18" charset="0"/>
              </a:rPr>
              <a:t>Inmates convicted of the following crimes are not eligible to receive RREC:</a:t>
            </a:r>
            <a:r>
              <a:rPr lang="en-US" sz="2800" b="1" dirty="0" smtClean="0">
                <a:latin typeface="Courier New" pitchFamily="49" charset="0"/>
                <a:ea typeface="Calibri" pitchFamily="34" charset="0"/>
                <a:cs typeface="Courier New" pitchFamily="49" charset="0"/>
              </a:rPr>
              <a:t> </a:t>
            </a:r>
            <a:endParaRPr lang="en-US" sz="2800" dirty="0" smtClean="0">
              <a:latin typeface="Arial" pitchFamily="34" charset="0"/>
            </a:endParaRPr>
          </a:p>
          <a:p>
            <a:pPr marL="969963" lvl="1" indent="-512763" eaLnBrk="0" fontAlgn="base" hangingPunct="0">
              <a:spcBef>
                <a:spcPct val="0"/>
              </a:spcBef>
              <a:spcAft>
                <a:spcPct val="0"/>
              </a:spcAft>
              <a:buClr>
                <a:schemeClr val="accent1">
                  <a:lumMod val="75000"/>
                </a:schemeClr>
              </a:buClr>
              <a:buSzPct val="75000"/>
              <a:buFont typeface="Wingdings" pitchFamily="2" charset="2"/>
              <a:buChar char="q"/>
              <a:tabLst>
                <a:tab pos="512763" algn="l"/>
              </a:tabLst>
            </a:pPr>
            <a:r>
              <a:rPr lang="en-US" sz="2800" dirty="0" smtClean="0">
                <a:latin typeface="Calibri" pitchFamily="34" charset="0"/>
                <a:ea typeface="Calibri" pitchFamily="34" charset="0"/>
                <a:cs typeface="Courier New" pitchFamily="49" charset="0"/>
              </a:rPr>
              <a:t>53a-54a – Murder</a:t>
            </a:r>
            <a:endParaRPr lang="en-US" sz="2800" dirty="0" smtClean="0">
              <a:latin typeface="Arial" pitchFamily="34" charset="0"/>
            </a:endParaRPr>
          </a:p>
          <a:p>
            <a:pPr marL="969963" lvl="1" indent="-512763" eaLnBrk="0" fontAlgn="base" hangingPunct="0">
              <a:spcBef>
                <a:spcPct val="0"/>
              </a:spcBef>
              <a:spcAft>
                <a:spcPct val="0"/>
              </a:spcAft>
              <a:buClr>
                <a:schemeClr val="accent1">
                  <a:lumMod val="75000"/>
                </a:schemeClr>
              </a:buClr>
              <a:buSzPct val="75000"/>
              <a:buFont typeface="Wingdings" pitchFamily="2" charset="2"/>
              <a:buChar char="q"/>
              <a:tabLst>
                <a:tab pos="512763" algn="l"/>
              </a:tabLst>
            </a:pPr>
            <a:r>
              <a:rPr lang="en-US" sz="2800" dirty="0" smtClean="0">
                <a:latin typeface="Calibri" pitchFamily="34" charset="0"/>
                <a:ea typeface="Calibri" pitchFamily="34" charset="0"/>
                <a:cs typeface="Courier New" pitchFamily="49" charset="0"/>
              </a:rPr>
              <a:t> 53a-54b – Capital Felony</a:t>
            </a:r>
            <a:endParaRPr lang="en-US" sz="2800" dirty="0" smtClean="0">
              <a:latin typeface="Arial" pitchFamily="34" charset="0"/>
            </a:endParaRPr>
          </a:p>
          <a:p>
            <a:pPr marL="969963" lvl="1" indent="-512763" eaLnBrk="0" fontAlgn="base" hangingPunct="0">
              <a:spcBef>
                <a:spcPct val="0"/>
              </a:spcBef>
              <a:spcAft>
                <a:spcPct val="0"/>
              </a:spcAft>
              <a:buClr>
                <a:schemeClr val="accent1">
                  <a:lumMod val="75000"/>
                </a:schemeClr>
              </a:buClr>
              <a:buSzPct val="75000"/>
              <a:buFont typeface="Wingdings" pitchFamily="2" charset="2"/>
              <a:buChar char="q"/>
              <a:tabLst>
                <a:tab pos="512763" algn="l"/>
              </a:tabLst>
            </a:pPr>
            <a:r>
              <a:rPr lang="en-US" sz="2800" dirty="0" smtClean="0">
                <a:latin typeface="Calibri" pitchFamily="34" charset="0"/>
                <a:ea typeface="Calibri" pitchFamily="34" charset="0"/>
                <a:cs typeface="Courier New" pitchFamily="49" charset="0"/>
              </a:rPr>
              <a:t>53a-54c – Felony Murder</a:t>
            </a:r>
            <a:endParaRPr lang="en-US" sz="2800" dirty="0" smtClean="0">
              <a:latin typeface="Arial" pitchFamily="34" charset="0"/>
            </a:endParaRPr>
          </a:p>
          <a:p>
            <a:pPr marL="969963" lvl="1" indent="-512763" eaLnBrk="0" fontAlgn="base" hangingPunct="0">
              <a:spcBef>
                <a:spcPct val="0"/>
              </a:spcBef>
              <a:spcAft>
                <a:spcPct val="0"/>
              </a:spcAft>
              <a:buClr>
                <a:schemeClr val="accent1">
                  <a:lumMod val="75000"/>
                </a:schemeClr>
              </a:buClr>
              <a:buSzPct val="75000"/>
              <a:buFont typeface="Wingdings" pitchFamily="2" charset="2"/>
              <a:buChar char="q"/>
              <a:tabLst>
                <a:tab pos="512763" algn="l"/>
              </a:tabLst>
            </a:pPr>
            <a:r>
              <a:rPr lang="en-US" sz="2800" dirty="0" smtClean="0">
                <a:latin typeface="Calibri" pitchFamily="34" charset="0"/>
                <a:ea typeface="Calibri" pitchFamily="34" charset="0"/>
                <a:cs typeface="Courier New" pitchFamily="49" charset="0"/>
              </a:rPr>
              <a:t>53a-54d – Arson Murder</a:t>
            </a:r>
            <a:endParaRPr lang="en-US" sz="2800" dirty="0" smtClean="0">
              <a:latin typeface="Arial" pitchFamily="34" charset="0"/>
            </a:endParaRPr>
          </a:p>
          <a:p>
            <a:pPr marL="969963" lvl="1" indent="-512763" eaLnBrk="0" fontAlgn="base" hangingPunct="0">
              <a:spcBef>
                <a:spcPct val="0"/>
              </a:spcBef>
              <a:spcAft>
                <a:spcPct val="0"/>
              </a:spcAft>
              <a:buClr>
                <a:schemeClr val="accent1">
                  <a:lumMod val="75000"/>
                </a:schemeClr>
              </a:buClr>
              <a:buSzPct val="75000"/>
              <a:buFont typeface="Wingdings" pitchFamily="2" charset="2"/>
              <a:buChar char="q"/>
              <a:tabLst>
                <a:tab pos="512763" algn="l"/>
              </a:tabLst>
            </a:pPr>
            <a:r>
              <a:rPr lang="en-US" sz="2800" dirty="0" smtClean="0">
                <a:latin typeface="Calibri" pitchFamily="34" charset="0"/>
                <a:ea typeface="Calibri" pitchFamily="34" charset="0"/>
                <a:cs typeface="Courier New" pitchFamily="49" charset="0"/>
              </a:rPr>
              <a:t>53a-70a – Sexual Assault, First Degree with a Firearm</a:t>
            </a:r>
            <a:endParaRPr lang="en-US" sz="2800" dirty="0" smtClean="0">
              <a:latin typeface="Arial" pitchFamily="34" charset="0"/>
            </a:endParaRPr>
          </a:p>
          <a:p>
            <a:pPr marL="969963" lvl="1" indent="-512763" eaLnBrk="0" fontAlgn="base" hangingPunct="0">
              <a:spcBef>
                <a:spcPct val="0"/>
              </a:spcBef>
              <a:spcAft>
                <a:spcPct val="0"/>
              </a:spcAft>
              <a:buClr>
                <a:schemeClr val="accent1">
                  <a:lumMod val="75000"/>
                </a:schemeClr>
              </a:buClr>
              <a:buSzPct val="75000"/>
              <a:buFont typeface="Wingdings" pitchFamily="2" charset="2"/>
              <a:buChar char="q"/>
              <a:tabLst>
                <a:tab pos="512763" algn="l"/>
              </a:tabLst>
            </a:pPr>
            <a:r>
              <a:rPr lang="en-US" sz="2800" dirty="0" smtClean="0">
                <a:latin typeface="Calibri" pitchFamily="34" charset="0"/>
                <a:ea typeface="Calibri" pitchFamily="34" charset="0"/>
                <a:cs typeface="Courier New" pitchFamily="49" charset="0"/>
              </a:rPr>
              <a:t>53a-100aa – Home Invasion</a:t>
            </a:r>
            <a:endParaRPr lang="en-US" sz="28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B397A5-AE5F-40BF-8757-56D3D3D3D6BC}" type="slidenum">
              <a:rPr lang="en-US" smtClean="0"/>
              <a:pPr/>
              <a:t>42</a:t>
            </a:fld>
            <a:endParaRPr lang="en-US"/>
          </a:p>
        </p:txBody>
      </p:sp>
      <p:sp>
        <p:nvSpPr>
          <p:cNvPr id="3" name="TextBox 2"/>
          <p:cNvSpPr txBox="1"/>
          <p:nvPr/>
        </p:nvSpPr>
        <p:spPr>
          <a:xfrm>
            <a:off x="762000" y="457200"/>
            <a:ext cx="7620000" cy="584775"/>
          </a:xfrm>
          <a:prstGeom prst="rect">
            <a:avLst/>
          </a:prstGeom>
          <a:noFill/>
        </p:spPr>
        <p:txBody>
          <a:bodyPr wrap="square" rtlCol="0">
            <a:spAutoFit/>
          </a:bodyPr>
          <a:lstStyle/>
          <a:p>
            <a:r>
              <a:rPr lang="en-US" sz="3200" dirty="0" smtClean="0">
                <a:solidFill>
                  <a:srgbClr val="C00000"/>
                </a:solidFill>
              </a:rPr>
              <a:t>RREC – The Details (4)</a:t>
            </a:r>
            <a:endParaRPr lang="en-US" sz="3200" dirty="0">
              <a:solidFill>
                <a:srgbClr val="C00000"/>
              </a:solidFill>
            </a:endParaRPr>
          </a:p>
        </p:txBody>
      </p:sp>
      <p:sp>
        <p:nvSpPr>
          <p:cNvPr id="5" name="TextBox 4"/>
          <p:cNvSpPr txBox="1"/>
          <p:nvPr/>
        </p:nvSpPr>
        <p:spPr>
          <a:xfrm>
            <a:off x="762000" y="1295400"/>
            <a:ext cx="7772400" cy="3108543"/>
          </a:xfrm>
          <a:prstGeom prst="rect">
            <a:avLst/>
          </a:prstGeom>
          <a:noFill/>
        </p:spPr>
        <p:txBody>
          <a:bodyPr wrap="square" rtlCol="0">
            <a:spAutoFit/>
          </a:bodyPr>
          <a:lstStyle/>
          <a:p>
            <a:pPr marL="463550"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latin typeface="Calibri" pitchFamily="34" charset="0"/>
                <a:ea typeface="Calibri" pitchFamily="34" charset="0"/>
                <a:cs typeface="Times New Roman" pitchFamily="18" charset="0"/>
              </a:rPr>
              <a:t>RREC shall not reduce the mandatory portion of a sentence. There are more than 60 criminal statutes that carry mandatory minimums of this type in Connecticut. </a:t>
            </a:r>
          </a:p>
          <a:p>
            <a:pPr marL="463550"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latin typeface="Calibri" pitchFamily="34" charset="0"/>
                <a:ea typeface="Calibri" pitchFamily="34" charset="0"/>
                <a:cs typeface="Times New Roman" pitchFamily="18" charset="0"/>
              </a:rPr>
              <a:t>Inmates earn credit on each separate sentence; however, an aggregate sentence will be reduced by no more than five days per month.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B397A5-AE5F-40BF-8757-56D3D3D3D6BC}" type="slidenum">
              <a:rPr lang="en-US" smtClean="0"/>
              <a:pPr/>
              <a:t>43</a:t>
            </a:fld>
            <a:endParaRPr lang="en-US"/>
          </a:p>
        </p:txBody>
      </p:sp>
      <p:sp>
        <p:nvSpPr>
          <p:cNvPr id="3" name="TextBox 2"/>
          <p:cNvSpPr txBox="1"/>
          <p:nvPr/>
        </p:nvSpPr>
        <p:spPr>
          <a:xfrm>
            <a:off x="762000" y="457200"/>
            <a:ext cx="7620000" cy="584775"/>
          </a:xfrm>
          <a:prstGeom prst="rect">
            <a:avLst/>
          </a:prstGeom>
          <a:noFill/>
        </p:spPr>
        <p:txBody>
          <a:bodyPr wrap="square" rtlCol="0">
            <a:spAutoFit/>
          </a:bodyPr>
          <a:lstStyle/>
          <a:p>
            <a:r>
              <a:rPr lang="en-US" sz="3200" dirty="0" smtClean="0">
                <a:solidFill>
                  <a:srgbClr val="C00000"/>
                </a:solidFill>
              </a:rPr>
              <a:t>RREC – The Details (5)</a:t>
            </a:r>
            <a:endParaRPr lang="en-US" sz="3200" dirty="0">
              <a:solidFill>
                <a:srgbClr val="C00000"/>
              </a:solidFill>
            </a:endParaRPr>
          </a:p>
        </p:txBody>
      </p:sp>
      <p:sp>
        <p:nvSpPr>
          <p:cNvPr id="5" name="TextBox 4"/>
          <p:cNvSpPr txBox="1"/>
          <p:nvPr/>
        </p:nvSpPr>
        <p:spPr>
          <a:xfrm>
            <a:off x="762000" y="1295400"/>
            <a:ext cx="7772400" cy="4832092"/>
          </a:xfrm>
          <a:prstGeom prst="rect">
            <a:avLst/>
          </a:prstGeom>
          <a:noFill/>
        </p:spPr>
        <p:txBody>
          <a:bodyPr wrap="square" rtlCol="0">
            <a:spAutoFit/>
          </a:bodyPr>
          <a:lstStyle/>
          <a:p>
            <a:pPr marL="463550" lvl="0"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latin typeface="Calibri" pitchFamily="34" charset="0"/>
                <a:ea typeface="Calibri" pitchFamily="34" charset="0"/>
                <a:cs typeface="Times New Roman" pitchFamily="18" charset="0"/>
              </a:rPr>
              <a:t>Retroactive credit at the rate of 5 days per month may have been applied if an inmate was serving a continuous sentence from April 1, 2006 or later through October 1, 2011 and met the conduct and programmatic criteria outlined above. By statute, the Department of Correction had until June 30, 2012 to complete the implementation of retroactive credit.</a:t>
            </a:r>
          </a:p>
          <a:p>
            <a:pPr marL="463550"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latin typeface="Calibri" pitchFamily="34" charset="0"/>
                <a:ea typeface="Calibri" pitchFamily="34" charset="0"/>
                <a:cs typeface="Times New Roman" pitchFamily="18" charset="0"/>
              </a:rPr>
              <a:t>Credits that are forfeited due to a disciplinary finding may be restored after a prolonged period of good behavior and program participation.</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B397A5-AE5F-40BF-8757-56D3D3D3D6BC}" type="slidenum">
              <a:rPr lang="en-US" smtClean="0"/>
              <a:pPr/>
              <a:t>44</a:t>
            </a:fld>
            <a:endParaRPr lang="en-US"/>
          </a:p>
        </p:txBody>
      </p:sp>
      <p:sp>
        <p:nvSpPr>
          <p:cNvPr id="3" name="TextBox 2"/>
          <p:cNvSpPr txBox="1"/>
          <p:nvPr/>
        </p:nvSpPr>
        <p:spPr>
          <a:xfrm>
            <a:off x="762000" y="457200"/>
            <a:ext cx="7620000" cy="584775"/>
          </a:xfrm>
          <a:prstGeom prst="rect">
            <a:avLst/>
          </a:prstGeom>
          <a:noFill/>
        </p:spPr>
        <p:txBody>
          <a:bodyPr wrap="square" rtlCol="0">
            <a:spAutoFit/>
          </a:bodyPr>
          <a:lstStyle/>
          <a:p>
            <a:r>
              <a:rPr lang="en-US" sz="3200" dirty="0" smtClean="0">
                <a:solidFill>
                  <a:schemeClr val="tx2">
                    <a:lumMod val="60000"/>
                    <a:lumOff val="40000"/>
                  </a:schemeClr>
                </a:solidFill>
              </a:rPr>
              <a:t>RREC – Implementation (1)</a:t>
            </a:r>
            <a:endParaRPr lang="en-US" sz="3200" dirty="0">
              <a:solidFill>
                <a:schemeClr val="tx2">
                  <a:lumMod val="60000"/>
                  <a:lumOff val="40000"/>
                </a:schemeClr>
              </a:solidFill>
            </a:endParaRPr>
          </a:p>
        </p:txBody>
      </p:sp>
      <p:sp>
        <p:nvSpPr>
          <p:cNvPr id="5" name="TextBox 4"/>
          <p:cNvSpPr txBox="1"/>
          <p:nvPr/>
        </p:nvSpPr>
        <p:spPr>
          <a:xfrm>
            <a:off x="762000" y="1295400"/>
            <a:ext cx="7772400" cy="4832092"/>
          </a:xfrm>
          <a:prstGeom prst="rect">
            <a:avLst/>
          </a:prstGeom>
          <a:noFill/>
        </p:spPr>
        <p:txBody>
          <a:bodyPr wrap="square" rtlCol="0">
            <a:spAutoFit/>
          </a:bodyPr>
          <a:lstStyle/>
          <a:p>
            <a:pPr marL="463550"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t>The Department implemented the RREC program in October, 2011 and had until June 30, 2012 to complete implementation, including application of retroactive credits as authorized by the Public Act.</a:t>
            </a:r>
          </a:p>
          <a:p>
            <a:pPr marL="463550" lvl="0"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t>Application of retroactive credit within the implementation period was prioritized, with the lowest level offenders evaluated first and the highest level offenders last. </a:t>
            </a:r>
          </a:p>
          <a:p>
            <a:pPr marL="463550" indent="-463550" eaLnBrk="0" fontAlgn="base" hangingPunct="0">
              <a:spcBef>
                <a:spcPct val="0"/>
              </a:spcBef>
              <a:spcAft>
                <a:spcPct val="0"/>
              </a:spcAft>
              <a:buClr>
                <a:schemeClr val="accent1">
                  <a:lumMod val="75000"/>
                </a:schemeClr>
              </a:buClr>
              <a:buSzPct val="75000"/>
            </a:pPr>
            <a:endParaRPr lang="en-US" sz="2800" dirty="0" smtClean="0"/>
          </a:p>
          <a:p>
            <a:pPr marL="463550" lvl="0" indent="-463550" eaLnBrk="0" fontAlgn="base" hangingPunct="0">
              <a:spcBef>
                <a:spcPct val="0"/>
              </a:spcBef>
              <a:spcAft>
                <a:spcPct val="0"/>
              </a:spcAft>
              <a:buClr>
                <a:schemeClr val="accent1">
                  <a:lumMod val="75000"/>
                </a:schemeClr>
              </a:buClr>
              <a:buSzPct val="75000"/>
              <a:buFont typeface="Wingdings" pitchFamily="2" charset="2"/>
              <a:buChar char="q"/>
            </a:pPr>
            <a:endParaRPr lang="en-US" sz="2800" dirty="0" smtClean="0">
              <a:latin typeface="Calibri" pitchFamily="34" charset="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B397A5-AE5F-40BF-8757-56D3D3D3D6BC}" type="slidenum">
              <a:rPr lang="en-US" smtClean="0"/>
              <a:pPr/>
              <a:t>45</a:t>
            </a:fld>
            <a:endParaRPr lang="en-US"/>
          </a:p>
        </p:txBody>
      </p:sp>
      <p:sp>
        <p:nvSpPr>
          <p:cNvPr id="3" name="TextBox 2"/>
          <p:cNvSpPr txBox="1"/>
          <p:nvPr/>
        </p:nvSpPr>
        <p:spPr>
          <a:xfrm>
            <a:off x="762000" y="457200"/>
            <a:ext cx="7620000" cy="584775"/>
          </a:xfrm>
          <a:prstGeom prst="rect">
            <a:avLst/>
          </a:prstGeom>
          <a:noFill/>
        </p:spPr>
        <p:txBody>
          <a:bodyPr wrap="square" rtlCol="0">
            <a:spAutoFit/>
          </a:bodyPr>
          <a:lstStyle/>
          <a:p>
            <a:r>
              <a:rPr lang="en-US" sz="3200" dirty="0" smtClean="0">
                <a:solidFill>
                  <a:schemeClr val="tx2">
                    <a:lumMod val="60000"/>
                    <a:lumOff val="40000"/>
                  </a:schemeClr>
                </a:solidFill>
              </a:rPr>
              <a:t>RREC – Implementation (2)</a:t>
            </a:r>
            <a:endParaRPr lang="en-US" sz="3200" dirty="0">
              <a:solidFill>
                <a:schemeClr val="tx2">
                  <a:lumMod val="60000"/>
                  <a:lumOff val="40000"/>
                </a:schemeClr>
              </a:solidFill>
            </a:endParaRPr>
          </a:p>
        </p:txBody>
      </p:sp>
      <p:sp>
        <p:nvSpPr>
          <p:cNvPr id="5" name="TextBox 4"/>
          <p:cNvSpPr txBox="1"/>
          <p:nvPr/>
        </p:nvSpPr>
        <p:spPr>
          <a:xfrm>
            <a:off x="762000" y="1295400"/>
            <a:ext cx="7924800" cy="4832092"/>
          </a:xfrm>
          <a:prstGeom prst="rect">
            <a:avLst/>
          </a:prstGeom>
          <a:noFill/>
        </p:spPr>
        <p:txBody>
          <a:bodyPr wrap="square" rtlCol="0">
            <a:spAutoFit/>
          </a:bodyPr>
          <a:lstStyle/>
          <a:p>
            <a:pPr marL="463550" lvl="0"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t>Approximately 4000 manual reviews for application of retroactive credit were completed.</a:t>
            </a:r>
          </a:p>
          <a:p>
            <a:pPr marL="463550"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t>Implementation presented considerable logistical challenges which were compounded by an antiquated information system and the fact that our central inmate records remain paper- based.</a:t>
            </a:r>
          </a:p>
          <a:p>
            <a:pPr marL="463550"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t>For example, because the Department’s computer system cannot docket full statute numbers, DOC staff had to manually review about 9,500 files to determine which sentences met mandatory-sentence criteria. </a:t>
            </a:r>
            <a:endParaRPr lang="en-US" sz="2800" dirty="0" smtClean="0">
              <a:latin typeface="Calibri" pitchFamily="34" charset="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B397A5-AE5F-40BF-8757-56D3D3D3D6BC}" type="slidenum">
              <a:rPr lang="en-US" smtClean="0"/>
              <a:pPr/>
              <a:t>46</a:t>
            </a:fld>
            <a:endParaRPr lang="en-US"/>
          </a:p>
        </p:txBody>
      </p:sp>
      <p:sp>
        <p:nvSpPr>
          <p:cNvPr id="3" name="TextBox 2"/>
          <p:cNvSpPr txBox="1"/>
          <p:nvPr/>
        </p:nvSpPr>
        <p:spPr>
          <a:xfrm>
            <a:off x="762000" y="457200"/>
            <a:ext cx="7620000" cy="584775"/>
          </a:xfrm>
          <a:prstGeom prst="rect">
            <a:avLst/>
          </a:prstGeom>
          <a:noFill/>
        </p:spPr>
        <p:txBody>
          <a:bodyPr wrap="square" rtlCol="0">
            <a:spAutoFit/>
          </a:bodyPr>
          <a:lstStyle/>
          <a:p>
            <a:r>
              <a:rPr lang="en-US" sz="3200" dirty="0" smtClean="0">
                <a:solidFill>
                  <a:schemeClr val="tx2">
                    <a:lumMod val="60000"/>
                    <a:lumOff val="40000"/>
                  </a:schemeClr>
                </a:solidFill>
              </a:rPr>
              <a:t>RREC – Implementation (3)</a:t>
            </a:r>
            <a:endParaRPr lang="en-US" sz="3200" dirty="0">
              <a:solidFill>
                <a:schemeClr val="tx2">
                  <a:lumMod val="60000"/>
                  <a:lumOff val="40000"/>
                </a:schemeClr>
              </a:solidFill>
            </a:endParaRPr>
          </a:p>
        </p:txBody>
      </p:sp>
      <p:sp>
        <p:nvSpPr>
          <p:cNvPr id="5" name="TextBox 4"/>
          <p:cNvSpPr txBox="1"/>
          <p:nvPr/>
        </p:nvSpPr>
        <p:spPr>
          <a:xfrm>
            <a:off x="762000" y="1295400"/>
            <a:ext cx="7924800" cy="4832092"/>
          </a:xfrm>
          <a:prstGeom prst="rect">
            <a:avLst/>
          </a:prstGeom>
          <a:noFill/>
        </p:spPr>
        <p:txBody>
          <a:bodyPr wrap="square" rtlCol="0">
            <a:spAutoFit/>
          </a:bodyPr>
          <a:lstStyle/>
          <a:p>
            <a:pPr marL="463550"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t>To accomplish the implementation in the given time frame, the Department diverted resources at the Correctional Counselor and Records ID Specialist levels and utilized overtime.</a:t>
            </a:r>
          </a:p>
          <a:p>
            <a:pPr marL="463550"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t>In order to increase the number of class sessions available and reduce inmate waitlists for recommended programs, the Department utilized overtime, generally on second shift, and redeployed resources from two correctional facilities that closed. This practice has reduced waitlists substantially.</a:t>
            </a:r>
            <a:endParaRPr lang="en-US" sz="2800" dirty="0" smtClean="0">
              <a:latin typeface="Calibri" pitchFamily="34" charset="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B397A5-AE5F-40BF-8757-56D3D3D3D6BC}" type="slidenum">
              <a:rPr lang="en-US" smtClean="0"/>
              <a:pPr/>
              <a:t>47</a:t>
            </a:fld>
            <a:endParaRPr lang="en-US"/>
          </a:p>
        </p:txBody>
      </p:sp>
      <p:sp>
        <p:nvSpPr>
          <p:cNvPr id="3" name="TextBox 2"/>
          <p:cNvSpPr txBox="1"/>
          <p:nvPr/>
        </p:nvSpPr>
        <p:spPr>
          <a:xfrm>
            <a:off x="762000" y="457200"/>
            <a:ext cx="7620000" cy="584775"/>
          </a:xfrm>
          <a:prstGeom prst="rect">
            <a:avLst/>
          </a:prstGeom>
          <a:noFill/>
        </p:spPr>
        <p:txBody>
          <a:bodyPr wrap="square" rtlCol="0">
            <a:spAutoFit/>
          </a:bodyPr>
          <a:lstStyle/>
          <a:p>
            <a:r>
              <a:rPr lang="en-US" sz="3200" dirty="0" smtClean="0">
                <a:solidFill>
                  <a:schemeClr val="tx2">
                    <a:lumMod val="60000"/>
                    <a:lumOff val="40000"/>
                  </a:schemeClr>
                </a:solidFill>
              </a:rPr>
              <a:t>RREC – Implementation (4)</a:t>
            </a:r>
            <a:endParaRPr lang="en-US" sz="3200" dirty="0">
              <a:solidFill>
                <a:schemeClr val="tx2">
                  <a:lumMod val="60000"/>
                  <a:lumOff val="40000"/>
                </a:schemeClr>
              </a:solidFill>
            </a:endParaRPr>
          </a:p>
        </p:txBody>
      </p:sp>
      <p:sp>
        <p:nvSpPr>
          <p:cNvPr id="5" name="TextBox 4"/>
          <p:cNvSpPr txBox="1"/>
          <p:nvPr/>
        </p:nvSpPr>
        <p:spPr>
          <a:xfrm>
            <a:off x="762000" y="1295400"/>
            <a:ext cx="7924800" cy="5262979"/>
          </a:xfrm>
          <a:prstGeom prst="rect">
            <a:avLst/>
          </a:prstGeom>
          <a:noFill/>
        </p:spPr>
        <p:txBody>
          <a:bodyPr wrap="square" rtlCol="0">
            <a:spAutoFit/>
          </a:bodyPr>
          <a:lstStyle/>
          <a:p>
            <a:pPr marL="463550"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t>The Department is establishing a Discharge Review Board that will:</a:t>
            </a:r>
          </a:p>
          <a:p>
            <a:pPr marL="920750" lvl="1" indent="-463550" eaLnBrk="0" fontAlgn="base" hangingPunct="0">
              <a:spcBef>
                <a:spcPct val="0"/>
              </a:spcBef>
              <a:spcAft>
                <a:spcPct val="0"/>
              </a:spcAft>
              <a:buClr>
                <a:schemeClr val="accent1">
                  <a:lumMod val="75000"/>
                </a:schemeClr>
              </a:buClr>
              <a:buSzPct val="75000"/>
              <a:buFont typeface="Wingdings" pitchFamily="2" charset="2"/>
              <a:buChar char="§"/>
            </a:pPr>
            <a:r>
              <a:rPr lang="en-US" sz="2800" dirty="0" smtClean="0"/>
              <a:t>Review all inmates discharging from facilities two weeks before discharge.</a:t>
            </a:r>
          </a:p>
          <a:p>
            <a:pPr marL="920750" lvl="1" indent="-463550" eaLnBrk="0" fontAlgn="base" hangingPunct="0">
              <a:spcBef>
                <a:spcPct val="0"/>
              </a:spcBef>
              <a:spcAft>
                <a:spcPct val="0"/>
              </a:spcAft>
              <a:buClr>
                <a:schemeClr val="accent1">
                  <a:lumMod val="75000"/>
                </a:schemeClr>
              </a:buClr>
              <a:buSzPct val="75000"/>
              <a:buFont typeface="Wingdings" pitchFamily="2" charset="2"/>
              <a:buChar char="§"/>
            </a:pPr>
            <a:r>
              <a:rPr lang="en-US" sz="2800" dirty="0" smtClean="0"/>
              <a:t>Ensure all credit has been applied correctly.</a:t>
            </a:r>
          </a:p>
          <a:p>
            <a:pPr marL="920750" lvl="1" indent="-463550" eaLnBrk="0" fontAlgn="base" hangingPunct="0">
              <a:spcBef>
                <a:spcPct val="0"/>
              </a:spcBef>
              <a:spcAft>
                <a:spcPct val="0"/>
              </a:spcAft>
              <a:buClr>
                <a:schemeClr val="accent1">
                  <a:lumMod val="75000"/>
                </a:schemeClr>
              </a:buClr>
              <a:buSzPct val="75000"/>
              <a:buFont typeface="Wingdings" pitchFamily="2" charset="2"/>
              <a:buChar char="§"/>
            </a:pPr>
            <a:r>
              <a:rPr lang="en-US" sz="2800" dirty="0" smtClean="0"/>
              <a:t>Ensure all programs have been accurately credited.</a:t>
            </a:r>
          </a:p>
          <a:p>
            <a:pPr marL="920750" lvl="1" indent="-463550" eaLnBrk="0" fontAlgn="base" hangingPunct="0">
              <a:spcBef>
                <a:spcPct val="0"/>
              </a:spcBef>
              <a:spcAft>
                <a:spcPct val="0"/>
              </a:spcAft>
              <a:buClr>
                <a:schemeClr val="accent1">
                  <a:lumMod val="75000"/>
                </a:schemeClr>
              </a:buClr>
              <a:buSzPct val="75000"/>
              <a:buFont typeface="Wingdings" pitchFamily="2" charset="2"/>
              <a:buChar char="§"/>
            </a:pPr>
            <a:r>
              <a:rPr lang="en-US" sz="2800" dirty="0" smtClean="0"/>
              <a:t>Ensure all non-compliance and disciplinary action has resulted in appropriate penalties</a:t>
            </a:r>
          </a:p>
          <a:p>
            <a:pPr marL="920750" lvl="1" indent="-463550" eaLnBrk="0" fontAlgn="base" hangingPunct="0">
              <a:spcBef>
                <a:spcPct val="0"/>
              </a:spcBef>
              <a:spcAft>
                <a:spcPct val="0"/>
              </a:spcAft>
              <a:buClr>
                <a:schemeClr val="accent1">
                  <a:lumMod val="75000"/>
                </a:schemeClr>
              </a:buClr>
              <a:buSzPct val="75000"/>
              <a:buFont typeface="Wingdings" pitchFamily="2" charset="2"/>
              <a:buChar char="§"/>
            </a:pPr>
            <a:r>
              <a:rPr lang="en-US" sz="2800" dirty="0" smtClean="0"/>
              <a:t>Review relevant victim impact information and suspend or reduce credit as appropriate.</a:t>
            </a:r>
          </a:p>
          <a:p>
            <a:pPr marL="920750" lvl="1" indent="-463550" eaLnBrk="0" fontAlgn="base" hangingPunct="0">
              <a:spcBef>
                <a:spcPct val="0"/>
              </a:spcBef>
              <a:spcAft>
                <a:spcPct val="0"/>
              </a:spcAft>
              <a:buClr>
                <a:schemeClr val="accent1">
                  <a:lumMod val="75000"/>
                </a:schemeClr>
              </a:buClr>
              <a:buSzPct val="75000"/>
              <a:buFont typeface="Wingdings" pitchFamily="2" charset="2"/>
              <a:buChar char="§"/>
            </a:pPr>
            <a:endParaRPr lang="en-US" sz="2800" dirty="0"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B397A5-AE5F-40BF-8757-56D3D3D3D6BC}" type="slidenum">
              <a:rPr lang="en-US" smtClean="0"/>
              <a:pPr/>
              <a:t>48</a:t>
            </a:fld>
            <a:endParaRPr lang="en-US"/>
          </a:p>
        </p:txBody>
      </p:sp>
      <p:sp>
        <p:nvSpPr>
          <p:cNvPr id="3" name="TextBox 2"/>
          <p:cNvSpPr txBox="1"/>
          <p:nvPr/>
        </p:nvSpPr>
        <p:spPr>
          <a:xfrm>
            <a:off x="762000" y="457200"/>
            <a:ext cx="7620000" cy="584775"/>
          </a:xfrm>
          <a:prstGeom prst="rect">
            <a:avLst/>
          </a:prstGeom>
          <a:noFill/>
        </p:spPr>
        <p:txBody>
          <a:bodyPr wrap="square" rtlCol="0">
            <a:spAutoFit/>
          </a:bodyPr>
          <a:lstStyle/>
          <a:p>
            <a:r>
              <a:rPr lang="en-US" sz="3200" dirty="0" smtClean="0">
                <a:solidFill>
                  <a:schemeClr val="tx2">
                    <a:lumMod val="60000"/>
                    <a:lumOff val="40000"/>
                  </a:schemeClr>
                </a:solidFill>
              </a:rPr>
              <a:t>RREC – Implementation (5)</a:t>
            </a:r>
            <a:endParaRPr lang="en-US" sz="3200" dirty="0">
              <a:solidFill>
                <a:schemeClr val="tx2">
                  <a:lumMod val="60000"/>
                  <a:lumOff val="40000"/>
                </a:schemeClr>
              </a:solidFill>
            </a:endParaRPr>
          </a:p>
        </p:txBody>
      </p:sp>
      <p:sp>
        <p:nvSpPr>
          <p:cNvPr id="5" name="TextBox 4"/>
          <p:cNvSpPr txBox="1"/>
          <p:nvPr/>
        </p:nvSpPr>
        <p:spPr>
          <a:xfrm>
            <a:off x="762000" y="1295400"/>
            <a:ext cx="7924800" cy="5262979"/>
          </a:xfrm>
          <a:prstGeom prst="rect">
            <a:avLst/>
          </a:prstGeom>
          <a:noFill/>
        </p:spPr>
        <p:txBody>
          <a:bodyPr wrap="square" rtlCol="0">
            <a:spAutoFit/>
          </a:bodyPr>
          <a:lstStyle/>
          <a:p>
            <a:pPr marL="463550" indent="-463550" eaLnBrk="0" fontAlgn="base" hangingPunct="0">
              <a:spcBef>
                <a:spcPct val="0"/>
              </a:spcBef>
              <a:spcAft>
                <a:spcPct val="0"/>
              </a:spcAft>
              <a:buClr>
                <a:schemeClr val="accent1">
                  <a:lumMod val="75000"/>
                </a:schemeClr>
              </a:buClr>
              <a:buSzPct val="75000"/>
              <a:buFont typeface="Wingdings" pitchFamily="2" charset="2"/>
              <a:buChar char="q"/>
            </a:pPr>
            <a:r>
              <a:rPr lang="en-US" sz="2800" dirty="0" smtClean="0"/>
              <a:t>The Department is establishing a Discharge Review Board that will:</a:t>
            </a:r>
          </a:p>
          <a:p>
            <a:pPr marL="920750" lvl="1" indent="-463550" eaLnBrk="0" fontAlgn="base" hangingPunct="0">
              <a:spcBef>
                <a:spcPct val="0"/>
              </a:spcBef>
              <a:spcAft>
                <a:spcPct val="0"/>
              </a:spcAft>
              <a:buClr>
                <a:schemeClr val="accent1">
                  <a:lumMod val="75000"/>
                </a:schemeClr>
              </a:buClr>
              <a:buSzPct val="75000"/>
              <a:buFont typeface="Wingdings" pitchFamily="2" charset="2"/>
              <a:buChar char="§"/>
            </a:pPr>
            <a:r>
              <a:rPr lang="en-US" sz="2800" dirty="0" smtClean="0"/>
              <a:t>Ensure that dangerous offenders who are not in compliance with an Offender Accountability Plan, or who present a continued threat to public safety, receive negative RREC adjustments.</a:t>
            </a:r>
          </a:p>
          <a:p>
            <a:pPr marL="920750" lvl="1" indent="-463550" eaLnBrk="0" fontAlgn="base" hangingPunct="0">
              <a:spcBef>
                <a:spcPct val="0"/>
              </a:spcBef>
              <a:spcAft>
                <a:spcPct val="0"/>
              </a:spcAft>
              <a:buClr>
                <a:schemeClr val="accent1">
                  <a:lumMod val="75000"/>
                </a:schemeClr>
              </a:buClr>
              <a:buSzPct val="75000"/>
              <a:buFont typeface="Wingdings" pitchFamily="2" charset="2"/>
              <a:buChar char="§"/>
            </a:pPr>
            <a:r>
              <a:rPr lang="en-US" sz="2800" dirty="0" smtClean="0"/>
              <a:t>Integrate the new state-of the-art risk assessment tools (SCORES) into the discharge review process.</a:t>
            </a:r>
          </a:p>
          <a:p>
            <a:pPr marL="920750" lvl="1" indent="-463550" eaLnBrk="0" fontAlgn="base" hangingPunct="0">
              <a:spcBef>
                <a:spcPct val="0"/>
              </a:spcBef>
              <a:spcAft>
                <a:spcPct val="0"/>
              </a:spcAft>
              <a:buClr>
                <a:schemeClr val="accent1">
                  <a:lumMod val="75000"/>
                </a:schemeClr>
              </a:buClr>
              <a:buSzPct val="75000"/>
              <a:buFont typeface="Wingdings" pitchFamily="2" charset="2"/>
              <a:buChar char="§"/>
            </a:pPr>
            <a:endParaRPr lang="en-US" sz="2800" dirty="0" smtClean="0"/>
          </a:p>
          <a:p>
            <a:pPr marL="920750" lvl="1" indent="-463550" eaLnBrk="0" fontAlgn="base" hangingPunct="0">
              <a:spcBef>
                <a:spcPct val="0"/>
              </a:spcBef>
              <a:spcAft>
                <a:spcPct val="0"/>
              </a:spcAft>
              <a:buClr>
                <a:schemeClr val="accent1">
                  <a:lumMod val="75000"/>
                </a:schemeClr>
              </a:buClr>
              <a:buSzPct val="75000"/>
              <a:buFont typeface="Wingdings" pitchFamily="2" charset="2"/>
              <a:buChar char="§"/>
            </a:pPr>
            <a:endParaRPr lang="en-US" sz="28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CB397A5-AE5F-40BF-8757-56D3D3D3D6BC}" type="slidenum">
              <a:rPr lang="en-US" smtClean="0"/>
              <a:pPr/>
              <a:t>5</a:t>
            </a:fld>
            <a:endParaRPr lang="en-US"/>
          </a:p>
        </p:txBody>
      </p:sp>
      <p:pic>
        <p:nvPicPr>
          <p:cNvPr id="6" name="Picture 5" descr="CJSystemChart SEPTEMBER 2012jpg.jpg"/>
          <p:cNvPicPr>
            <a:picLocks noChangeAspect="1"/>
          </p:cNvPicPr>
          <p:nvPr/>
        </p:nvPicPr>
        <p:blipFill>
          <a:blip r:embed="rId2" cstate="print"/>
          <a:srcRect l="2778" t="3704" r="3704" b="3704"/>
          <a:stretch>
            <a:fillRect/>
          </a:stretch>
        </p:blipFill>
        <p:spPr>
          <a:xfrm>
            <a:off x="762000" y="914400"/>
            <a:ext cx="7696200" cy="5715000"/>
          </a:xfrm>
          <a:prstGeom prst="rect">
            <a:avLst/>
          </a:prstGeom>
        </p:spPr>
      </p:pic>
      <p:sp>
        <p:nvSpPr>
          <p:cNvPr id="7" name="TextBox 6"/>
          <p:cNvSpPr txBox="1"/>
          <p:nvPr/>
        </p:nvSpPr>
        <p:spPr>
          <a:xfrm>
            <a:off x="1066800" y="381000"/>
            <a:ext cx="7162800" cy="400110"/>
          </a:xfrm>
          <a:prstGeom prst="rect">
            <a:avLst/>
          </a:prstGeom>
          <a:noFill/>
        </p:spPr>
        <p:txBody>
          <a:bodyPr wrap="square" rtlCol="0">
            <a:spAutoFit/>
          </a:bodyPr>
          <a:lstStyle/>
          <a:p>
            <a:r>
              <a:rPr lang="en-US" sz="2000" b="1" dirty="0" smtClean="0">
                <a:solidFill>
                  <a:schemeClr val="tx2">
                    <a:lumMod val="75000"/>
                  </a:schemeClr>
                </a:solidFill>
              </a:rPr>
              <a:t>System Chart – Monthly Indicators Report, September 2012</a:t>
            </a:r>
            <a:endParaRPr lang="en-US" sz="2000" b="1"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CB397A5-AE5F-40BF-8757-56D3D3D3D6BC}" type="slidenum">
              <a:rPr lang="en-US" smtClean="0"/>
              <a:pPr/>
              <a:t>6</a:t>
            </a:fld>
            <a:endParaRPr lang="en-US"/>
          </a:p>
        </p:txBody>
      </p:sp>
      <p:pic>
        <p:nvPicPr>
          <p:cNvPr id="6" name="Picture 5" descr="CJSystemChart SEPTEMBER 2012jpg.jpg"/>
          <p:cNvPicPr>
            <a:picLocks noChangeAspect="1"/>
          </p:cNvPicPr>
          <p:nvPr/>
        </p:nvPicPr>
        <p:blipFill>
          <a:blip r:embed="rId2" cstate="print">
            <a:lum bright="62000"/>
          </a:blip>
          <a:stretch>
            <a:fillRect/>
          </a:stretch>
        </p:blipFill>
        <p:spPr>
          <a:xfrm>
            <a:off x="0" y="152400"/>
            <a:ext cx="8503920" cy="6377940"/>
          </a:xfrm>
          <a:prstGeom prst="rect">
            <a:avLst/>
          </a:prstGeom>
        </p:spPr>
      </p:pic>
      <p:pic>
        <p:nvPicPr>
          <p:cNvPr id="4" name="Picture 3" descr="CJSystemChart SEPTEMBER 2012jpg.jpg"/>
          <p:cNvPicPr>
            <a:picLocks noChangeAspect="1"/>
          </p:cNvPicPr>
          <p:nvPr/>
        </p:nvPicPr>
        <p:blipFill>
          <a:blip r:embed="rId2" cstate="print"/>
          <a:srcRect l="2500" t="36667" r="17500" b="13333"/>
          <a:stretch>
            <a:fillRect/>
          </a:stretch>
        </p:blipFill>
        <p:spPr>
          <a:xfrm>
            <a:off x="457200" y="1295400"/>
            <a:ext cx="8412480" cy="3943350"/>
          </a:xfrm>
          <a:prstGeom prst="rect">
            <a:avLst/>
          </a:prstGeom>
          <a:ln>
            <a:solidFill>
              <a:schemeClr val="accent1"/>
            </a:solidFill>
          </a:ln>
        </p:spPr>
      </p:pic>
      <p:sp>
        <p:nvSpPr>
          <p:cNvPr id="8" name="TextBox 7"/>
          <p:cNvSpPr txBox="1"/>
          <p:nvPr/>
        </p:nvSpPr>
        <p:spPr>
          <a:xfrm>
            <a:off x="1066800" y="152400"/>
            <a:ext cx="7162800" cy="400110"/>
          </a:xfrm>
          <a:prstGeom prst="rect">
            <a:avLst/>
          </a:prstGeom>
          <a:noFill/>
        </p:spPr>
        <p:txBody>
          <a:bodyPr wrap="square" rtlCol="0">
            <a:spAutoFit/>
          </a:bodyPr>
          <a:lstStyle/>
          <a:p>
            <a:r>
              <a:rPr lang="en-US" sz="2000" b="1" dirty="0" smtClean="0">
                <a:solidFill>
                  <a:schemeClr val="tx2">
                    <a:lumMod val="75000"/>
                  </a:schemeClr>
                </a:solidFill>
              </a:rPr>
              <a:t>Releases and discharges – Monthly Indicators Report, Sept. 2012</a:t>
            </a:r>
            <a:endParaRPr lang="en-US" sz="2000" b="1"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CB397A5-AE5F-40BF-8757-56D3D3D3D6BC}" type="slidenum">
              <a:rPr lang="en-US" smtClean="0"/>
              <a:pPr/>
              <a:t>7</a:t>
            </a:fld>
            <a:endParaRPr lang="en-US"/>
          </a:p>
        </p:txBody>
      </p:sp>
      <p:sp>
        <p:nvSpPr>
          <p:cNvPr id="8" name="TextBox 7"/>
          <p:cNvSpPr txBox="1"/>
          <p:nvPr/>
        </p:nvSpPr>
        <p:spPr>
          <a:xfrm>
            <a:off x="2286000" y="685800"/>
            <a:ext cx="4800600" cy="400110"/>
          </a:xfrm>
          <a:prstGeom prst="rect">
            <a:avLst/>
          </a:prstGeom>
          <a:noFill/>
        </p:spPr>
        <p:txBody>
          <a:bodyPr wrap="square" rtlCol="0">
            <a:spAutoFit/>
          </a:bodyPr>
          <a:lstStyle/>
          <a:p>
            <a:r>
              <a:rPr lang="en-US" sz="2000" b="1" dirty="0" smtClean="0">
                <a:solidFill>
                  <a:schemeClr val="tx2">
                    <a:lumMod val="75000"/>
                  </a:schemeClr>
                </a:solidFill>
              </a:rPr>
              <a:t>Average releases and discharges per month</a:t>
            </a:r>
            <a:endParaRPr lang="en-US" sz="2000" b="1" dirty="0">
              <a:solidFill>
                <a:schemeClr val="tx2">
                  <a:lumMod val="75000"/>
                </a:schemeClr>
              </a:solidFill>
            </a:endParaRPr>
          </a:p>
        </p:txBody>
      </p:sp>
      <p:pic>
        <p:nvPicPr>
          <p:cNvPr id="2050" name="Picture 2"/>
          <p:cNvPicPr>
            <a:picLocks noChangeAspect="1" noChangeArrowheads="1"/>
          </p:cNvPicPr>
          <p:nvPr/>
        </p:nvPicPr>
        <p:blipFill>
          <a:blip r:embed="rId2" cstate="print"/>
          <a:srcRect/>
          <a:stretch>
            <a:fillRect/>
          </a:stretch>
        </p:blipFill>
        <p:spPr bwMode="auto">
          <a:xfrm>
            <a:off x="1609725" y="1831975"/>
            <a:ext cx="5924550" cy="3200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CB397A5-AE5F-40BF-8757-56D3D3D3D6BC}" type="slidenum">
              <a:rPr lang="en-US" smtClean="0"/>
              <a:pPr/>
              <a:t>8</a:t>
            </a:fld>
            <a:endParaRPr lang="en-US"/>
          </a:p>
        </p:txBody>
      </p:sp>
      <p:pic>
        <p:nvPicPr>
          <p:cNvPr id="1027" name="Picture 3"/>
          <p:cNvPicPr>
            <a:picLocks noChangeAspect="1" noChangeArrowheads="1"/>
          </p:cNvPicPr>
          <p:nvPr/>
        </p:nvPicPr>
        <p:blipFill>
          <a:blip r:embed="rId2" cstate="print"/>
          <a:srcRect/>
          <a:stretch>
            <a:fillRect/>
          </a:stretch>
        </p:blipFill>
        <p:spPr bwMode="auto">
          <a:xfrm>
            <a:off x="381000" y="228600"/>
            <a:ext cx="8359201" cy="6424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CB397A5-AE5F-40BF-8757-56D3D3D3D6BC}" type="slidenum">
              <a:rPr lang="en-US" smtClean="0"/>
              <a:pPr/>
              <a:t>9</a:t>
            </a:fld>
            <a:endParaRPr lang="en-US"/>
          </a:p>
        </p:txBody>
      </p:sp>
      <p:pic>
        <p:nvPicPr>
          <p:cNvPr id="2050" name="Picture 2"/>
          <p:cNvPicPr>
            <a:picLocks noChangeAspect="1" noChangeArrowheads="1"/>
          </p:cNvPicPr>
          <p:nvPr/>
        </p:nvPicPr>
        <p:blipFill>
          <a:blip r:embed="rId2" cstate="print">
            <a:lum bright="48000" contrast="-60000"/>
          </a:blip>
          <a:srcRect/>
          <a:stretch>
            <a:fillRect/>
          </a:stretch>
        </p:blipFill>
        <p:spPr bwMode="auto">
          <a:xfrm>
            <a:off x="533400" y="228600"/>
            <a:ext cx="8067601" cy="6341200"/>
          </a:xfrm>
          <a:prstGeom prst="rect">
            <a:avLst/>
          </a:prstGeom>
          <a:noFill/>
          <a:ln w="9525">
            <a:noFill/>
            <a:miter lim="800000"/>
            <a:headEnd/>
            <a:tailEnd/>
          </a:ln>
          <a:effectLst/>
        </p:spPr>
      </p:pic>
      <p:pic>
        <p:nvPicPr>
          <p:cNvPr id="3074" name="Picture 2"/>
          <p:cNvPicPr>
            <a:picLocks noChangeAspect="1" noChangeArrowheads="1"/>
          </p:cNvPicPr>
          <p:nvPr/>
        </p:nvPicPr>
        <p:blipFill>
          <a:blip r:embed="rId3" cstate="print"/>
          <a:srcRect/>
          <a:stretch>
            <a:fillRect/>
          </a:stretch>
        </p:blipFill>
        <p:spPr bwMode="auto">
          <a:xfrm>
            <a:off x="1066800" y="2438400"/>
            <a:ext cx="7335700" cy="31719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1373</TotalTime>
  <Words>2252</Words>
  <Application>Microsoft Office PowerPoint</Application>
  <PresentationFormat>On-screen Show (4:3)</PresentationFormat>
  <Paragraphs>311</Paragraphs>
  <Slides>48</Slides>
  <Notes>2</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vector>
  </TitlesOfParts>
  <Company>State of Connecticut-Office of Policy &amp; Management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Ivan Kuzyk</dc:creator>
  <cp:lastModifiedBy>Administrator</cp:lastModifiedBy>
  <cp:revision>138</cp:revision>
  <dcterms:created xsi:type="dcterms:W3CDTF">2012-09-05T19:14:29Z</dcterms:created>
  <dcterms:modified xsi:type="dcterms:W3CDTF">2012-09-26T19:22:15Z</dcterms:modified>
</cp:coreProperties>
</file>