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40"/>
  </p:notesMasterIdLst>
  <p:handoutMasterIdLst>
    <p:handoutMasterId r:id="rId41"/>
  </p:handoutMasterIdLst>
  <p:sldIdLst>
    <p:sldId id="317" r:id="rId2"/>
    <p:sldId id="318" r:id="rId3"/>
    <p:sldId id="362" r:id="rId4"/>
    <p:sldId id="334" r:id="rId5"/>
    <p:sldId id="379" r:id="rId6"/>
    <p:sldId id="352" r:id="rId7"/>
    <p:sldId id="328" r:id="rId8"/>
    <p:sldId id="380" r:id="rId9"/>
    <p:sldId id="375" r:id="rId10"/>
    <p:sldId id="409" r:id="rId11"/>
    <p:sldId id="410" r:id="rId12"/>
    <p:sldId id="415" r:id="rId13"/>
    <p:sldId id="418" r:id="rId14"/>
    <p:sldId id="414" r:id="rId15"/>
    <p:sldId id="360" r:id="rId16"/>
    <p:sldId id="402" r:id="rId17"/>
    <p:sldId id="403" r:id="rId18"/>
    <p:sldId id="412" r:id="rId19"/>
    <p:sldId id="411" r:id="rId20"/>
    <p:sldId id="353" r:id="rId21"/>
    <p:sldId id="368" r:id="rId22"/>
    <p:sldId id="369" r:id="rId23"/>
    <p:sldId id="382" r:id="rId24"/>
    <p:sldId id="398" r:id="rId25"/>
    <p:sldId id="384" r:id="rId26"/>
    <p:sldId id="385" r:id="rId27"/>
    <p:sldId id="399" r:id="rId28"/>
    <p:sldId id="401" r:id="rId29"/>
    <p:sldId id="404" r:id="rId30"/>
    <p:sldId id="406" r:id="rId31"/>
    <p:sldId id="391" r:id="rId32"/>
    <p:sldId id="408" r:id="rId33"/>
    <p:sldId id="393" r:id="rId34"/>
    <p:sldId id="394" r:id="rId35"/>
    <p:sldId id="395" r:id="rId36"/>
    <p:sldId id="396" r:id="rId37"/>
    <p:sldId id="417" r:id="rId38"/>
    <p:sldId id="416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BFE35-4487-4E7A-A8D7-6E8CDBE0E612}">
          <p14:sldIdLst>
            <p14:sldId id="317"/>
            <p14:sldId id="318"/>
            <p14:sldId id="362"/>
            <p14:sldId id="334"/>
            <p14:sldId id="379"/>
            <p14:sldId id="352"/>
            <p14:sldId id="328"/>
            <p14:sldId id="380"/>
            <p14:sldId id="375"/>
            <p14:sldId id="409"/>
            <p14:sldId id="410"/>
            <p14:sldId id="415"/>
            <p14:sldId id="418"/>
            <p14:sldId id="414"/>
            <p14:sldId id="360"/>
            <p14:sldId id="402"/>
            <p14:sldId id="403"/>
            <p14:sldId id="412"/>
            <p14:sldId id="411"/>
            <p14:sldId id="353"/>
            <p14:sldId id="368"/>
            <p14:sldId id="369"/>
            <p14:sldId id="382"/>
            <p14:sldId id="398"/>
            <p14:sldId id="384"/>
            <p14:sldId id="385"/>
            <p14:sldId id="399"/>
            <p14:sldId id="401"/>
            <p14:sldId id="404"/>
            <p14:sldId id="406"/>
            <p14:sldId id="391"/>
            <p14:sldId id="408"/>
            <p14:sldId id="393"/>
            <p14:sldId id="394"/>
            <p14:sldId id="395"/>
            <p14:sldId id="396"/>
            <p14:sldId id="417"/>
            <p14:sldId id="4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8D2EA"/>
    <a:srgbClr val="4A206A"/>
    <a:srgbClr val="24287A"/>
    <a:srgbClr val="E7E8F5"/>
    <a:srgbClr val="B4DE86"/>
    <a:srgbClr val="008000"/>
    <a:srgbClr val="F3FCFF"/>
    <a:srgbClr val="BDEBFB"/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87751" autoAdjust="0"/>
  </p:normalViewPr>
  <p:slideViewPr>
    <p:cSldViewPr snapToGrid="0">
      <p:cViewPr>
        <p:scale>
          <a:sx n="64" d="100"/>
          <a:sy n="64" d="100"/>
        </p:scale>
        <p:origin x="-1548" y="-180"/>
      </p:cViewPr>
      <p:guideLst>
        <p:guide orient="horz" pos="1456"/>
        <p:guide orient="horz" pos="2674"/>
        <p:guide orient="horz" pos="4185"/>
        <p:guide orient="horz" pos="631"/>
        <p:guide pos="2876"/>
        <p:guide pos="284"/>
        <p:guide pos="5470"/>
        <p:guide pos="791"/>
        <p:guide pos="1166"/>
        <p:guide pos="174"/>
        <p:guide pos="1472"/>
        <p:guide pos="5507"/>
        <p:guide pos="5759"/>
        <p:guide pos="736"/>
      </p:guideLst>
    </p:cSldViewPr>
  </p:slideViewPr>
  <p:outlineViewPr>
    <p:cViewPr>
      <p:scale>
        <a:sx n="33" d="100"/>
        <a:sy n="33" d="100"/>
      </p:scale>
      <p:origin x="48" y="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4152"/>
    </p:cViewPr>
  </p:sorterViewPr>
  <p:notesViewPr>
    <p:cSldViewPr snapToGrid="0" showGuides="1">
      <p:cViewPr varScale="1">
        <p:scale>
          <a:sx n="50" d="100"/>
          <a:sy n="50" d="100"/>
        </p:scale>
        <p:origin x="-1872" y="-108"/>
      </p:cViewPr>
      <p:guideLst>
        <p:guide orient="horz" pos="2928"/>
        <p:guide pos="2208"/>
      </p:guideLst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pwdoc://%7bF2AD4F25-6996-4AA0-D884-98657A02640C%7d/6137.005%20CT%20Impl%20Assist%20and%20IV&amp;V/Documents/.../480-IV&amp;V/2012-07%20Quarterly%20Report/From%20CPC/CISS%20Quarterly%20QA%202Q2012%20-%203021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14876033057857E-2"/>
          <c:y val="0.17888563049853373"/>
          <c:w val="0.92148760330578516"/>
          <c:h val="0.46436927055672295"/>
        </c:manualLayout>
      </c:layout>
      <c:lineChart>
        <c:grouping val="standard"/>
        <c:varyColors val="0"/>
        <c:ser>
          <c:idx val="0"/>
          <c:order val="0"/>
          <c:tx>
            <c:v>Current Period</c:v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dPt>
            <c:idx val="3"/>
            <c:marker>
              <c:symbol val="diamond"/>
              <c:size val="11"/>
              <c:spPr>
                <a:solidFill>
                  <a:schemeClr val="bg1"/>
                </a:solidFill>
                <a:ln>
                  <a:solidFill>
                    <a:srgbClr val="008080"/>
                  </a:solidFill>
                  <a:prstDash val="solid"/>
                </a:ln>
              </c:spPr>
            </c:marker>
            <c:bubble3D val="0"/>
          </c:dPt>
          <c:dPt>
            <c:idx val="8"/>
            <c:marker>
              <c:symbol val="diamond"/>
              <c:size val="11"/>
              <c:spPr>
                <a:solidFill>
                  <a:schemeClr val="bg1"/>
                </a:solidFill>
                <a:ln>
                  <a:solidFill>
                    <a:srgbClr val="008080"/>
                  </a:solidFill>
                  <a:prstDash val="solid"/>
                </a:ln>
              </c:spPr>
            </c:marker>
            <c:bubble3D val="0"/>
          </c:dPt>
          <c:cat>
            <c:strRef>
              <c:f>'[CISS Quarterly QA 2Q2012 - 302108.xlsx]EXHIBIT I'!$U$4:$U$15</c:f>
              <c:strCache>
                <c:ptCount val="12"/>
                <c:pt idx="0">
                  <c:v>Scope</c:v>
                </c:pt>
                <c:pt idx="1">
                  <c:v>Development</c:v>
                </c:pt>
                <c:pt idx="2">
                  <c:v>User Involvement</c:v>
                </c:pt>
                <c:pt idx="3">
                  <c:v>Organization</c:v>
                </c:pt>
                <c:pt idx="4">
                  <c:v>Oversight</c:v>
                </c:pt>
                <c:pt idx="5">
                  <c:v>Project Management</c:v>
                </c:pt>
                <c:pt idx="6">
                  <c:v>Project Controls</c:v>
                </c:pt>
                <c:pt idx="7">
                  <c:v>Implementation</c:v>
                </c:pt>
                <c:pt idx="8">
                  <c:v>Contractor Performance</c:v>
                </c:pt>
                <c:pt idx="9">
                  <c:v>Technology</c:v>
                </c:pt>
                <c:pt idx="10">
                  <c:v>Alignment to Vision</c:v>
                </c:pt>
                <c:pt idx="11">
                  <c:v>Measurement</c:v>
                </c:pt>
              </c:strCache>
            </c:strRef>
          </c:cat>
          <c:val>
            <c:numRef>
              <c:f>'[CISS Quarterly QA 2Q2012 - 302108.xlsx]EXHIBIT I'!$W$4:$W$15</c:f>
              <c:numCache>
                <c:formatCode>0%</c:formatCode>
                <c:ptCount val="12"/>
                <c:pt idx="0">
                  <c:v>0.8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0.55000000000000004</c:v>
                </c:pt>
                <c:pt idx="5">
                  <c:v>0.75</c:v>
                </c:pt>
                <c:pt idx="6">
                  <c:v>0.8</c:v>
                </c:pt>
                <c:pt idx="7">
                  <c:v>0.5</c:v>
                </c:pt>
                <c:pt idx="8">
                  <c:v>0.55000000000000004</c:v>
                </c:pt>
                <c:pt idx="9">
                  <c:v>0.45</c:v>
                </c:pt>
                <c:pt idx="10">
                  <c:v>0.55000000000000004</c:v>
                </c:pt>
                <c:pt idx="11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v>Last Period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quar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'[CISS Quarterly QA 2Q2012 - 302108.xlsx]EXHIBIT I'!$U$4:$U$15</c:f>
              <c:strCache>
                <c:ptCount val="12"/>
                <c:pt idx="0">
                  <c:v>Scope</c:v>
                </c:pt>
                <c:pt idx="1">
                  <c:v>Development</c:v>
                </c:pt>
                <c:pt idx="2">
                  <c:v>User Involvement</c:v>
                </c:pt>
                <c:pt idx="3">
                  <c:v>Organization</c:v>
                </c:pt>
                <c:pt idx="4">
                  <c:v>Oversight</c:v>
                </c:pt>
                <c:pt idx="5">
                  <c:v>Project Management</c:v>
                </c:pt>
                <c:pt idx="6">
                  <c:v>Project Controls</c:v>
                </c:pt>
                <c:pt idx="7">
                  <c:v>Implementation</c:v>
                </c:pt>
                <c:pt idx="8">
                  <c:v>Contractor Performance</c:v>
                </c:pt>
                <c:pt idx="9">
                  <c:v>Technology</c:v>
                </c:pt>
                <c:pt idx="10">
                  <c:v>Alignment to Vision</c:v>
                </c:pt>
                <c:pt idx="11">
                  <c:v>Measurement</c:v>
                </c:pt>
              </c:strCache>
            </c:strRef>
          </c:cat>
          <c:val>
            <c:numRef>
              <c:f>'[CISS Quarterly QA 2Q2012 - 302108.xlsx]EXHIBIT I'!$V$4:$V$15</c:f>
              <c:numCache>
                <c:formatCode>0%</c:formatCode>
                <c:ptCount val="12"/>
                <c:pt idx="0">
                  <c:v>0.85</c:v>
                </c:pt>
                <c:pt idx="1">
                  <c:v>0.6</c:v>
                </c:pt>
                <c:pt idx="2">
                  <c:v>0.75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0.75</c:v>
                </c:pt>
                <c:pt idx="6">
                  <c:v>0.85</c:v>
                </c:pt>
                <c:pt idx="7">
                  <c:v>0.55000000000000004</c:v>
                </c:pt>
                <c:pt idx="8">
                  <c:v>0.5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v>Baseline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'[CISS Quarterly QA 2Q2012 - 302108.xlsx]EXHIBIT I'!$U$4:$U$15</c:f>
              <c:strCache>
                <c:ptCount val="12"/>
                <c:pt idx="0">
                  <c:v>Scope</c:v>
                </c:pt>
                <c:pt idx="1">
                  <c:v>Development</c:v>
                </c:pt>
                <c:pt idx="2">
                  <c:v>User Involvement</c:v>
                </c:pt>
                <c:pt idx="3">
                  <c:v>Organization</c:v>
                </c:pt>
                <c:pt idx="4">
                  <c:v>Oversight</c:v>
                </c:pt>
                <c:pt idx="5">
                  <c:v>Project Management</c:v>
                </c:pt>
                <c:pt idx="6">
                  <c:v>Project Controls</c:v>
                </c:pt>
                <c:pt idx="7">
                  <c:v>Implementation</c:v>
                </c:pt>
                <c:pt idx="8">
                  <c:v>Contractor Performance</c:v>
                </c:pt>
                <c:pt idx="9">
                  <c:v>Technology</c:v>
                </c:pt>
                <c:pt idx="10">
                  <c:v>Alignment to Vision</c:v>
                </c:pt>
                <c:pt idx="11">
                  <c:v>Measurement</c:v>
                </c:pt>
              </c:strCache>
            </c:strRef>
          </c:cat>
          <c:val>
            <c:numRef>
              <c:f>'[CISS Quarterly QA 2Q2012 - 302108.xlsx]EXHIBIT I'!$X$4:$X$15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95680"/>
        <c:axId val="95506432"/>
      </c:lineChart>
      <c:catAx>
        <c:axId val="954956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Risk Area</a:t>
                </a:r>
              </a:p>
            </c:rich>
          </c:tx>
          <c:layout>
            <c:manualLayout>
              <c:xMode val="edge"/>
              <c:yMode val="edge"/>
              <c:x val="0.52414177753642865"/>
              <c:y val="0.953079235990377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5506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5506432"/>
        <c:scaling>
          <c:orientation val="minMax"/>
          <c:max val="1"/>
          <c:min val="0.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Risk Rating</a:t>
                </a:r>
              </a:p>
            </c:rich>
          </c:tx>
          <c:layout>
            <c:manualLayout>
              <c:xMode val="edge"/>
              <c:yMode val="edge"/>
              <c:x val="0"/>
              <c:y val="0.4252199413489736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495680"/>
        <c:crosses val="autoZero"/>
        <c:crossBetween val="between"/>
        <c:majorUnit val="0.05"/>
      </c:valAx>
      <c:spPr>
        <a:gradFill>
          <a:gsLst>
            <a:gs pos="100000">
              <a:srgbClr val="00B050"/>
            </a:gs>
            <a:gs pos="35000">
              <a:srgbClr val="FFFF00"/>
            </a:gs>
            <a:gs pos="0">
              <a:srgbClr val="FF0000"/>
            </a:gs>
            <a:gs pos="50000">
              <a:srgbClr val="FFFF0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2530216297936879E-2"/>
          <c:y val="0.93890518084066477"/>
          <c:w val="0.36376845345210856"/>
          <c:h val="3.519061583577709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71D11-7D48-40EA-A2A6-254677804F73}" type="doc">
      <dgm:prSet loTypeId="urn:microsoft.com/office/officeart/2005/8/layout/cycle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D87E84-2555-4F3B-B69B-F983660CF6F5}">
      <dgm:prSet phldrT="[Text]" custT="1"/>
      <dgm:spPr/>
      <dgm:t>
        <a:bodyPr/>
        <a:lstStyle/>
        <a:p>
          <a:r>
            <a:rPr lang="en-US" sz="2000" b="1" dirty="0" smtClean="0"/>
            <a:t>Data Environments &amp; Access Methods</a:t>
          </a:r>
          <a:endParaRPr lang="en-US" sz="2000" b="1" dirty="0"/>
        </a:p>
      </dgm:t>
    </dgm:pt>
    <dgm:pt modelId="{48BAF41A-6F6D-455D-BF01-A197126BD6AA}" type="parTrans" cxnId="{852FD418-7F6D-43D9-BFD0-FD23412578E4}">
      <dgm:prSet/>
      <dgm:spPr/>
      <dgm:t>
        <a:bodyPr/>
        <a:lstStyle/>
        <a:p>
          <a:endParaRPr lang="en-US"/>
        </a:p>
      </dgm:t>
    </dgm:pt>
    <dgm:pt modelId="{39AAFCAE-6D84-4825-BA9B-1C3F59695714}" type="sibTrans" cxnId="{852FD418-7F6D-43D9-BFD0-FD23412578E4}">
      <dgm:prSet/>
      <dgm:spPr/>
      <dgm:t>
        <a:bodyPr/>
        <a:lstStyle/>
        <a:p>
          <a:endParaRPr lang="en-US"/>
        </a:p>
      </dgm:t>
    </dgm:pt>
    <dgm:pt modelId="{14873200-3F55-4FCD-BA7C-74425D01C747}">
      <dgm:prSet phldrT="[Text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dirty="0" smtClean="0"/>
            <a:t>Data Mappings</a:t>
          </a:r>
          <a:endParaRPr lang="en-US" sz="2000" b="1" dirty="0"/>
        </a:p>
      </dgm:t>
    </dgm:pt>
    <dgm:pt modelId="{6756D176-97DB-4FB6-B7B9-C730F96BE35F}" type="parTrans" cxnId="{EFE6B246-0485-45DC-AE4F-3F15BC58756A}">
      <dgm:prSet/>
      <dgm:spPr/>
      <dgm:t>
        <a:bodyPr/>
        <a:lstStyle/>
        <a:p>
          <a:endParaRPr lang="en-US"/>
        </a:p>
      </dgm:t>
    </dgm:pt>
    <dgm:pt modelId="{8DD44262-4BA7-4BF6-8AFF-BF9C9AE3FD45}" type="sibTrans" cxnId="{EFE6B246-0485-45DC-AE4F-3F15BC58756A}">
      <dgm:prSet/>
      <dgm:spPr/>
      <dgm:t>
        <a:bodyPr/>
        <a:lstStyle/>
        <a:p>
          <a:endParaRPr lang="en-US"/>
        </a:p>
      </dgm:t>
    </dgm:pt>
    <dgm:pt modelId="{7FFD4E48-FBA7-4A42-94C3-D12B303507BC}">
      <dgm:prSet phldrT="[Text]" custT="1"/>
      <dgm:spPr/>
      <dgm:t>
        <a:bodyPr/>
        <a:lstStyle/>
        <a:p>
          <a:r>
            <a:rPr lang="en-US" sz="2000" b="1" dirty="0" smtClean="0"/>
            <a:t>Data Validation and Analysis</a:t>
          </a:r>
          <a:endParaRPr lang="en-US" sz="2000" b="1" dirty="0"/>
        </a:p>
      </dgm:t>
    </dgm:pt>
    <dgm:pt modelId="{C81367EF-C684-405C-8054-9C8A1F0AF7EE}" type="parTrans" cxnId="{D0F56D89-DB03-4AD2-AB98-D4BFAC82AE73}">
      <dgm:prSet/>
      <dgm:spPr/>
      <dgm:t>
        <a:bodyPr/>
        <a:lstStyle/>
        <a:p>
          <a:endParaRPr lang="en-US"/>
        </a:p>
      </dgm:t>
    </dgm:pt>
    <dgm:pt modelId="{A722DF59-D693-4370-961E-3C9B51FFEA23}" type="sibTrans" cxnId="{D0F56D89-DB03-4AD2-AB98-D4BFAC82AE73}">
      <dgm:prSet/>
      <dgm:spPr/>
      <dgm:t>
        <a:bodyPr/>
        <a:lstStyle/>
        <a:p>
          <a:endParaRPr lang="en-US"/>
        </a:p>
      </dgm:t>
    </dgm:pt>
    <dgm:pt modelId="{9A8B1414-479E-43F6-BC26-4F4189CDB7C3}">
      <dgm:prSet phldrT="[Text]" custT="1"/>
      <dgm:spPr/>
      <dgm:t>
        <a:bodyPr/>
        <a:lstStyle/>
        <a:p>
          <a:r>
            <a:rPr lang="en-US" sz="1300" dirty="0" smtClean="0"/>
            <a:t> </a:t>
          </a:r>
          <a:r>
            <a:rPr lang="en-US" sz="1800" b="1" dirty="0" smtClean="0"/>
            <a:t>Identify Data Discrepancies and Data Correction Techniques</a:t>
          </a:r>
          <a:endParaRPr lang="en-US" sz="1800" b="1" dirty="0"/>
        </a:p>
      </dgm:t>
    </dgm:pt>
    <dgm:pt modelId="{F96E46A3-C866-43F9-9F4B-C8331E418F64}" type="parTrans" cxnId="{E0DCD0E4-5CF9-4BE4-B937-690AC53E4E84}">
      <dgm:prSet/>
      <dgm:spPr/>
      <dgm:t>
        <a:bodyPr/>
        <a:lstStyle/>
        <a:p>
          <a:endParaRPr lang="en-US"/>
        </a:p>
      </dgm:t>
    </dgm:pt>
    <dgm:pt modelId="{AF67C8B1-2EB7-4331-8DC9-BAE24D98A41A}" type="sibTrans" cxnId="{E0DCD0E4-5CF9-4BE4-B937-690AC53E4E84}">
      <dgm:prSet/>
      <dgm:spPr/>
      <dgm:t>
        <a:bodyPr/>
        <a:lstStyle/>
        <a:p>
          <a:endParaRPr lang="en-US"/>
        </a:p>
      </dgm:t>
    </dgm:pt>
    <dgm:pt modelId="{C6AE8825-41A6-4985-A650-B5329F78A2EB}">
      <dgm:prSet phldrT="[Text]" custT="1"/>
      <dgm:spPr/>
      <dgm:t>
        <a:bodyPr/>
        <a:lstStyle/>
        <a:p>
          <a:r>
            <a:rPr lang="en-US" sz="2000" b="1" dirty="0" smtClean="0"/>
            <a:t>Data Purity Assessment Report </a:t>
          </a:r>
          <a:endParaRPr lang="en-US" sz="2000" b="1" dirty="0"/>
        </a:p>
      </dgm:t>
    </dgm:pt>
    <dgm:pt modelId="{C331DE9A-BAFC-42CA-87B0-6C8E292FA5E7}" type="parTrans" cxnId="{8C9A90B8-04A8-401D-B634-7514A0EED2CF}">
      <dgm:prSet/>
      <dgm:spPr/>
      <dgm:t>
        <a:bodyPr/>
        <a:lstStyle/>
        <a:p>
          <a:endParaRPr lang="en-US"/>
        </a:p>
      </dgm:t>
    </dgm:pt>
    <dgm:pt modelId="{69928AC0-DF92-41DC-876F-E84E0EEB96A4}" type="sibTrans" cxnId="{8C9A90B8-04A8-401D-B634-7514A0EED2CF}">
      <dgm:prSet/>
      <dgm:spPr/>
      <dgm:t>
        <a:bodyPr/>
        <a:lstStyle/>
        <a:p>
          <a:endParaRPr lang="en-US"/>
        </a:p>
      </dgm:t>
    </dgm:pt>
    <dgm:pt modelId="{1DC44C42-1935-47D9-A0CA-9AB109A2B472}" type="pres">
      <dgm:prSet presAssocID="{1B471D11-7D48-40EA-A2A6-254677804F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BD791-AAD7-4E23-A55B-87E815A2BDD1}" type="pres">
      <dgm:prSet presAssocID="{DED87E84-2555-4F3B-B69B-F983660CF6F5}" presName="node" presStyleLbl="node1" presStyleIdx="0" presStyleCnt="5" custScaleX="135503" custRadScaleRad="94305" custRadScaleInc="5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61A89-6E30-4251-A58E-4D35C0730745}" type="pres">
      <dgm:prSet presAssocID="{DED87E84-2555-4F3B-B69B-F983660CF6F5}" presName="spNode" presStyleCnt="0"/>
      <dgm:spPr/>
      <dgm:t>
        <a:bodyPr/>
        <a:lstStyle/>
        <a:p>
          <a:endParaRPr lang="en-US"/>
        </a:p>
      </dgm:t>
    </dgm:pt>
    <dgm:pt modelId="{21552FB9-F9B7-4334-AD6F-86CA58BE889F}" type="pres">
      <dgm:prSet presAssocID="{39AAFCAE-6D84-4825-BA9B-1C3F5969571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1B6D2E4-480B-4E46-9BF8-923797E3423A}" type="pres">
      <dgm:prSet presAssocID="{14873200-3F55-4FCD-BA7C-74425D01C747}" presName="node" presStyleLbl="node1" presStyleIdx="1" presStyleCnt="5" custScaleX="127138" custScaleY="122747" custRadScaleRad="111671" custRadScaleInc="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F8B13-3878-497D-A0F9-033D824A7731}" type="pres">
      <dgm:prSet presAssocID="{14873200-3F55-4FCD-BA7C-74425D01C747}" presName="spNode" presStyleCnt="0"/>
      <dgm:spPr/>
      <dgm:t>
        <a:bodyPr/>
        <a:lstStyle/>
        <a:p>
          <a:endParaRPr lang="en-US"/>
        </a:p>
      </dgm:t>
    </dgm:pt>
    <dgm:pt modelId="{1A791188-9469-46CF-8BFA-EF092EF8129E}" type="pres">
      <dgm:prSet presAssocID="{8DD44262-4BA7-4BF6-8AFF-BF9C9AE3FD4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2D86D6-8DF4-4E8E-99CD-B2D513981AAE}" type="pres">
      <dgm:prSet presAssocID="{7FFD4E48-FBA7-4A42-94C3-D12B303507BC}" presName="node" presStyleLbl="node1" presStyleIdx="2" presStyleCnt="5" custScaleX="145180" custScaleY="104757" custRadScaleRad="125620" custRadScaleInc="-70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77875-9387-4712-B648-A854526FB666}" type="pres">
      <dgm:prSet presAssocID="{7FFD4E48-FBA7-4A42-94C3-D12B303507BC}" presName="spNode" presStyleCnt="0"/>
      <dgm:spPr/>
      <dgm:t>
        <a:bodyPr/>
        <a:lstStyle/>
        <a:p>
          <a:endParaRPr lang="en-US"/>
        </a:p>
      </dgm:t>
    </dgm:pt>
    <dgm:pt modelId="{37B5B562-0FD5-40D1-8128-E54D1845461D}" type="pres">
      <dgm:prSet presAssocID="{A722DF59-D693-4370-961E-3C9B51FFEA2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26CBE1A-941D-45FA-B42D-EE562F4EF0A9}" type="pres">
      <dgm:prSet presAssocID="{9A8B1414-479E-43F6-BC26-4F4189CDB7C3}" presName="node" presStyleLbl="node1" presStyleIdx="3" presStyleCnt="5" custScaleX="147047" custScaleY="138867" custRadScaleRad="96226" custRadScaleInc="27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4F654-3E5F-43CE-89EA-D1B2B13FDC4A}" type="pres">
      <dgm:prSet presAssocID="{9A8B1414-479E-43F6-BC26-4F4189CDB7C3}" presName="spNode" presStyleCnt="0"/>
      <dgm:spPr/>
      <dgm:t>
        <a:bodyPr/>
        <a:lstStyle/>
        <a:p>
          <a:endParaRPr lang="en-US"/>
        </a:p>
      </dgm:t>
    </dgm:pt>
    <dgm:pt modelId="{44C2D2F3-DB9D-479F-A62F-5DDEAC6F049F}" type="pres">
      <dgm:prSet presAssocID="{AF67C8B1-2EB7-4331-8DC9-BAE24D98A41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0B1F34F-4DC2-40F5-9352-6D7E54285FB0}" type="pres">
      <dgm:prSet presAssocID="{C6AE8825-41A6-4985-A650-B5329F78A2EB}" presName="node" presStyleLbl="node1" presStyleIdx="4" presStyleCnt="5" custScaleX="130548" custScaleY="116501" custRadScaleRad="95230" custRadScaleInc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93218-082C-4A14-90E9-5B1E030B18CC}" type="pres">
      <dgm:prSet presAssocID="{C6AE8825-41A6-4985-A650-B5329F78A2EB}" presName="spNode" presStyleCnt="0"/>
      <dgm:spPr/>
      <dgm:t>
        <a:bodyPr/>
        <a:lstStyle/>
        <a:p>
          <a:endParaRPr lang="en-US"/>
        </a:p>
      </dgm:t>
    </dgm:pt>
    <dgm:pt modelId="{612430E6-32A1-41D0-B7AF-DA394C336548}" type="pres">
      <dgm:prSet presAssocID="{69928AC0-DF92-41DC-876F-E84E0EEB96A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08457C4-7392-41D1-86C2-D6200BCE4505}" type="presOf" srcId="{69928AC0-DF92-41DC-876F-E84E0EEB96A4}" destId="{612430E6-32A1-41D0-B7AF-DA394C336548}" srcOrd="0" destOrd="0" presId="urn:microsoft.com/office/officeart/2005/8/layout/cycle5"/>
    <dgm:cxn modelId="{D0F56D89-DB03-4AD2-AB98-D4BFAC82AE73}" srcId="{1B471D11-7D48-40EA-A2A6-254677804F73}" destId="{7FFD4E48-FBA7-4A42-94C3-D12B303507BC}" srcOrd="2" destOrd="0" parTransId="{C81367EF-C684-405C-8054-9C8A1F0AF7EE}" sibTransId="{A722DF59-D693-4370-961E-3C9B51FFEA23}"/>
    <dgm:cxn modelId="{B8AC3A31-8C32-4BC2-999F-703FA6AA5F60}" type="presOf" srcId="{C6AE8825-41A6-4985-A650-B5329F78A2EB}" destId="{30B1F34F-4DC2-40F5-9352-6D7E54285FB0}" srcOrd="0" destOrd="0" presId="urn:microsoft.com/office/officeart/2005/8/layout/cycle5"/>
    <dgm:cxn modelId="{EFE6B246-0485-45DC-AE4F-3F15BC58756A}" srcId="{1B471D11-7D48-40EA-A2A6-254677804F73}" destId="{14873200-3F55-4FCD-BA7C-74425D01C747}" srcOrd="1" destOrd="0" parTransId="{6756D176-97DB-4FB6-B7B9-C730F96BE35F}" sibTransId="{8DD44262-4BA7-4BF6-8AFF-BF9C9AE3FD45}"/>
    <dgm:cxn modelId="{6AB1A969-91C0-4BAF-A669-EE5DC6EFD4AE}" type="presOf" srcId="{9A8B1414-479E-43F6-BC26-4F4189CDB7C3}" destId="{226CBE1A-941D-45FA-B42D-EE562F4EF0A9}" srcOrd="0" destOrd="0" presId="urn:microsoft.com/office/officeart/2005/8/layout/cycle5"/>
    <dgm:cxn modelId="{852FD418-7F6D-43D9-BFD0-FD23412578E4}" srcId="{1B471D11-7D48-40EA-A2A6-254677804F73}" destId="{DED87E84-2555-4F3B-B69B-F983660CF6F5}" srcOrd="0" destOrd="0" parTransId="{48BAF41A-6F6D-455D-BF01-A197126BD6AA}" sibTransId="{39AAFCAE-6D84-4825-BA9B-1C3F59695714}"/>
    <dgm:cxn modelId="{24AA1509-8950-4EC4-A1CC-77790EE45B75}" type="presOf" srcId="{AF67C8B1-2EB7-4331-8DC9-BAE24D98A41A}" destId="{44C2D2F3-DB9D-479F-A62F-5DDEAC6F049F}" srcOrd="0" destOrd="0" presId="urn:microsoft.com/office/officeart/2005/8/layout/cycle5"/>
    <dgm:cxn modelId="{E0DCD0E4-5CF9-4BE4-B937-690AC53E4E84}" srcId="{1B471D11-7D48-40EA-A2A6-254677804F73}" destId="{9A8B1414-479E-43F6-BC26-4F4189CDB7C3}" srcOrd="3" destOrd="0" parTransId="{F96E46A3-C866-43F9-9F4B-C8331E418F64}" sibTransId="{AF67C8B1-2EB7-4331-8DC9-BAE24D98A41A}"/>
    <dgm:cxn modelId="{41EB755F-A0B0-4A7D-8865-9E613406798E}" type="presOf" srcId="{A722DF59-D693-4370-961E-3C9B51FFEA23}" destId="{37B5B562-0FD5-40D1-8128-E54D1845461D}" srcOrd="0" destOrd="0" presId="urn:microsoft.com/office/officeart/2005/8/layout/cycle5"/>
    <dgm:cxn modelId="{88372365-2ADB-4973-90B6-2A397220BECA}" type="presOf" srcId="{7FFD4E48-FBA7-4A42-94C3-D12B303507BC}" destId="{DC2D86D6-8DF4-4E8E-99CD-B2D513981AAE}" srcOrd="0" destOrd="0" presId="urn:microsoft.com/office/officeart/2005/8/layout/cycle5"/>
    <dgm:cxn modelId="{7CCBE1B7-339D-40CE-9746-025A67E33317}" type="presOf" srcId="{14873200-3F55-4FCD-BA7C-74425D01C747}" destId="{E1B6D2E4-480B-4E46-9BF8-923797E3423A}" srcOrd="0" destOrd="0" presId="urn:microsoft.com/office/officeart/2005/8/layout/cycle5"/>
    <dgm:cxn modelId="{2BB6BFC4-8BF6-4367-BC7D-402A77AC34C9}" type="presOf" srcId="{1B471D11-7D48-40EA-A2A6-254677804F73}" destId="{1DC44C42-1935-47D9-A0CA-9AB109A2B472}" srcOrd="0" destOrd="0" presId="urn:microsoft.com/office/officeart/2005/8/layout/cycle5"/>
    <dgm:cxn modelId="{52C378EE-ABBF-43B4-A24D-ABBDD0C41E64}" type="presOf" srcId="{DED87E84-2555-4F3B-B69B-F983660CF6F5}" destId="{B09BD791-AAD7-4E23-A55B-87E815A2BDD1}" srcOrd="0" destOrd="0" presId="urn:microsoft.com/office/officeart/2005/8/layout/cycle5"/>
    <dgm:cxn modelId="{8C9A90B8-04A8-401D-B634-7514A0EED2CF}" srcId="{1B471D11-7D48-40EA-A2A6-254677804F73}" destId="{C6AE8825-41A6-4985-A650-B5329F78A2EB}" srcOrd="4" destOrd="0" parTransId="{C331DE9A-BAFC-42CA-87B0-6C8E292FA5E7}" sibTransId="{69928AC0-DF92-41DC-876F-E84E0EEB96A4}"/>
    <dgm:cxn modelId="{DFFE9474-0F03-41D0-B089-9AA0BD53E65F}" type="presOf" srcId="{8DD44262-4BA7-4BF6-8AFF-BF9C9AE3FD45}" destId="{1A791188-9469-46CF-8BFA-EF092EF8129E}" srcOrd="0" destOrd="0" presId="urn:microsoft.com/office/officeart/2005/8/layout/cycle5"/>
    <dgm:cxn modelId="{802AA598-5953-4EE3-BC85-9A67049C4FBB}" type="presOf" srcId="{39AAFCAE-6D84-4825-BA9B-1C3F59695714}" destId="{21552FB9-F9B7-4334-AD6F-86CA58BE889F}" srcOrd="0" destOrd="0" presId="urn:microsoft.com/office/officeart/2005/8/layout/cycle5"/>
    <dgm:cxn modelId="{CBF7DCD5-A747-411A-98D6-A154F34880AA}" type="presParOf" srcId="{1DC44C42-1935-47D9-A0CA-9AB109A2B472}" destId="{B09BD791-AAD7-4E23-A55B-87E815A2BDD1}" srcOrd="0" destOrd="0" presId="urn:microsoft.com/office/officeart/2005/8/layout/cycle5"/>
    <dgm:cxn modelId="{6C46D389-7643-4486-8810-1B32957DAD95}" type="presParOf" srcId="{1DC44C42-1935-47D9-A0CA-9AB109A2B472}" destId="{CB561A89-6E30-4251-A58E-4D35C0730745}" srcOrd="1" destOrd="0" presId="urn:microsoft.com/office/officeart/2005/8/layout/cycle5"/>
    <dgm:cxn modelId="{28A50EA5-291A-417F-B49D-BEED8F06F264}" type="presParOf" srcId="{1DC44C42-1935-47D9-A0CA-9AB109A2B472}" destId="{21552FB9-F9B7-4334-AD6F-86CA58BE889F}" srcOrd="2" destOrd="0" presId="urn:microsoft.com/office/officeart/2005/8/layout/cycle5"/>
    <dgm:cxn modelId="{DA9C831A-9262-4608-AAAB-4178D9781C73}" type="presParOf" srcId="{1DC44C42-1935-47D9-A0CA-9AB109A2B472}" destId="{E1B6D2E4-480B-4E46-9BF8-923797E3423A}" srcOrd="3" destOrd="0" presId="urn:microsoft.com/office/officeart/2005/8/layout/cycle5"/>
    <dgm:cxn modelId="{1FE9777D-85C0-4910-8B01-ECD19910349B}" type="presParOf" srcId="{1DC44C42-1935-47D9-A0CA-9AB109A2B472}" destId="{455F8B13-3878-497D-A0F9-033D824A7731}" srcOrd="4" destOrd="0" presId="urn:microsoft.com/office/officeart/2005/8/layout/cycle5"/>
    <dgm:cxn modelId="{4D29CF8D-C2C6-4C01-92BE-859BDB230741}" type="presParOf" srcId="{1DC44C42-1935-47D9-A0CA-9AB109A2B472}" destId="{1A791188-9469-46CF-8BFA-EF092EF8129E}" srcOrd="5" destOrd="0" presId="urn:microsoft.com/office/officeart/2005/8/layout/cycle5"/>
    <dgm:cxn modelId="{D0BDF6BE-4F1B-4E84-A4D0-228F681EE26F}" type="presParOf" srcId="{1DC44C42-1935-47D9-A0CA-9AB109A2B472}" destId="{DC2D86D6-8DF4-4E8E-99CD-B2D513981AAE}" srcOrd="6" destOrd="0" presId="urn:microsoft.com/office/officeart/2005/8/layout/cycle5"/>
    <dgm:cxn modelId="{62E722BF-472A-4015-93AD-A36EBCCB3659}" type="presParOf" srcId="{1DC44C42-1935-47D9-A0CA-9AB109A2B472}" destId="{A4577875-9387-4712-B648-A854526FB666}" srcOrd="7" destOrd="0" presId="urn:microsoft.com/office/officeart/2005/8/layout/cycle5"/>
    <dgm:cxn modelId="{5C083D53-3A42-4438-9487-590B352B991E}" type="presParOf" srcId="{1DC44C42-1935-47D9-A0CA-9AB109A2B472}" destId="{37B5B562-0FD5-40D1-8128-E54D1845461D}" srcOrd="8" destOrd="0" presId="urn:microsoft.com/office/officeart/2005/8/layout/cycle5"/>
    <dgm:cxn modelId="{6E2E15C0-EAE8-4C73-9496-7A3A3FD4DA3E}" type="presParOf" srcId="{1DC44C42-1935-47D9-A0CA-9AB109A2B472}" destId="{226CBE1A-941D-45FA-B42D-EE562F4EF0A9}" srcOrd="9" destOrd="0" presId="urn:microsoft.com/office/officeart/2005/8/layout/cycle5"/>
    <dgm:cxn modelId="{AD403354-98AA-4B96-9886-0CB43A75967E}" type="presParOf" srcId="{1DC44C42-1935-47D9-A0CA-9AB109A2B472}" destId="{8324F654-3E5F-43CE-89EA-D1B2B13FDC4A}" srcOrd="10" destOrd="0" presId="urn:microsoft.com/office/officeart/2005/8/layout/cycle5"/>
    <dgm:cxn modelId="{BC5577E1-181E-4A21-A71F-6F2014E7713C}" type="presParOf" srcId="{1DC44C42-1935-47D9-A0CA-9AB109A2B472}" destId="{44C2D2F3-DB9D-479F-A62F-5DDEAC6F049F}" srcOrd="11" destOrd="0" presId="urn:microsoft.com/office/officeart/2005/8/layout/cycle5"/>
    <dgm:cxn modelId="{787BFB66-C95E-4099-A451-5BFF2C22BBCC}" type="presParOf" srcId="{1DC44C42-1935-47D9-A0CA-9AB109A2B472}" destId="{30B1F34F-4DC2-40F5-9352-6D7E54285FB0}" srcOrd="12" destOrd="0" presId="urn:microsoft.com/office/officeart/2005/8/layout/cycle5"/>
    <dgm:cxn modelId="{A657C2AB-48B3-4857-9D0C-A06BB239ADE6}" type="presParOf" srcId="{1DC44C42-1935-47D9-A0CA-9AB109A2B472}" destId="{25793218-082C-4A14-90E9-5B1E030B18CC}" srcOrd="13" destOrd="0" presId="urn:microsoft.com/office/officeart/2005/8/layout/cycle5"/>
    <dgm:cxn modelId="{9399F115-8E9C-44D6-BA3C-36A0D01CF4ED}" type="presParOf" srcId="{1DC44C42-1935-47D9-A0CA-9AB109A2B472}" destId="{612430E6-32A1-41D0-B7AF-DA394C33654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BD791-AAD7-4E23-A55B-87E815A2BDD1}">
      <dsp:nvSpPr>
        <dsp:cNvPr id="0" name=""/>
        <dsp:cNvSpPr/>
      </dsp:nvSpPr>
      <dsp:spPr>
        <a:xfrm>
          <a:off x="2476355" y="100456"/>
          <a:ext cx="2044064" cy="9805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Data Environments &amp; Access Methods</a:t>
          </a:r>
          <a:endParaRPr lang="en-US" sz="2000" b="1" kern="1200" dirty="0"/>
        </a:p>
      </dsp:txBody>
      <dsp:txXfrm>
        <a:off x="2524220" y="148321"/>
        <a:ext cx="1948334" cy="884796"/>
      </dsp:txXfrm>
    </dsp:sp>
    <dsp:sp modelId="{21552FB9-F9B7-4334-AD6F-86CA58BE889F}">
      <dsp:nvSpPr>
        <dsp:cNvPr id="0" name=""/>
        <dsp:cNvSpPr/>
      </dsp:nvSpPr>
      <dsp:spPr>
        <a:xfrm>
          <a:off x="1614111" y="907103"/>
          <a:ext cx="3916764" cy="3916764"/>
        </a:xfrm>
        <a:custGeom>
          <a:avLst/>
          <a:gdLst/>
          <a:ahLst/>
          <a:cxnLst/>
          <a:rect l="0" t="0" r="0" b="0"/>
          <a:pathLst>
            <a:path>
              <a:moveTo>
                <a:pt x="2900069" y="241266"/>
              </a:moveTo>
              <a:arcTo wR="1958382" hR="1958382" stAng="17924455" swAng="80293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6D2E4-480B-4E46-9BF8-923797E3423A}">
      <dsp:nvSpPr>
        <dsp:cNvPr id="0" name=""/>
        <dsp:cNvSpPr/>
      </dsp:nvSpPr>
      <dsp:spPr>
        <a:xfrm>
          <a:off x="4205830" y="1518356"/>
          <a:ext cx="1917878" cy="1203566"/>
        </a:xfrm>
        <a:prstGeom prst="roundRect">
          <a:avLst/>
        </a:prstGeom>
        <a:gradFill rotWithShape="0">
          <a:gsLst>
            <a:gs pos="0">
              <a:schemeClr val="accent5">
                <a:hueOff val="1502675"/>
                <a:satOff val="-6595"/>
                <a:lumOff val="1961"/>
                <a:alphaOff val="0"/>
                <a:shade val="51000"/>
                <a:satMod val="130000"/>
              </a:schemeClr>
            </a:gs>
            <a:gs pos="80000">
              <a:schemeClr val="accent5">
                <a:hueOff val="1502675"/>
                <a:satOff val="-6595"/>
                <a:lumOff val="1961"/>
                <a:alphaOff val="0"/>
                <a:shade val="93000"/>
                <a:satMod val="130000"/>
              </a:schemeClr>
            </a:gs>
            <a:gs pos="100000">
              <a:schemeClr val="accent5">
                <a:hueOff val="1502675"/>
                <a:satOff val="-6595"/>
                <a:lumOff val="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Data Mappings</a:t>
          </a:r>
          <a:endParaRPr lang="en-US" sz="2000" b="1" kern="1200" dirty="0"/>
        </a:p>
      </dsp:txBody>
      <dsp:txXfrm>
        <a:off x="4264583" y="1577109"/>
        <a:ext cx="1800372" cy="1086060"/>
      </dsp:txXfrm>
    </dsp:sp>
    <dsp:sp modelId="{1A791188-9469-46CF-8BFA-EF092EF8129E}">
      <dsp:nvSpPr>
        <dsp:cNvPr id="0" name=""/>
        <dsp:cNvSpPr/>
      </dsp:nvSpPr>
      <dsp:spPr>
        <a:xfrm>
          <a:off x="1420590" y="1588048"/>
          <a:ext cx="3916764" cy="3916764"/>
        </a:xfrm>
        <a:custGeom>
          <a:avLst/>
          <a:gdLst/>
          <a:ahLst/>
          <a:cxnLst/>
          <a:rect l="0" t="0" r="0" b="0"/>
          <a:pathLst>
            <a:path>
              <a:moveTo>
                <a:pt x="3786261" y="1255447"/>
              </a:moveTo>
              <a:arcTo wR="1958382" hR="1958382" stAng="20337907" swAng="701047"/>
            </a:path>
          </a:pathLst>
        </a:custGeom>
        <a:noFill/>
        <a:ln w="9525" cap="flat" cmpd="sng" algn="ctr">
          <a:solidFill>
            <a:schemeClr val="accent5">
              <a:hueOff val="1502675"/>
              <a:satOff val="-6595"/>
              <a:lumOff val="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D86D6-8DF4-4E8E-99CD-B2D513981AAE}">
      <dsp:nvSpPr>
        <dsp:cNvPr id="0" name=""/>
        <dsp:cNvSpPr/>
      </dsp:nvSpPr>
      <dsp:spPr>
        <a:xfrm>
          <a:off x="3933666" y="3359171"/>
          <a:ext cx="2190042" cy="1027169"/>
        </a:xfrm>
        <a:prstGeom prst="roundRect">
          <a:avLst/>
        </a:prstGeom>
        <a:gradFill rotWithShape="0">
          <a:gsLst>
            <a:gs pos="0">
              <a:schemeClr val="accent5">
                <a:hueOff val="3005349"/>
                <a:satOff val="-13190"/>
                <a:lumOff val="3921"/>
                <a:alphaOff val="0"/>
                <a:shade val="51000"/>
                <a:satMod val="130000"/>
              </a:schemeClr>
            </a:gs>
            <a:gs pos="80000">
              <a:schemeClr val="accent5">
                <a:hueOff val="3005349"/>
                <a:satOff val="-13190"/>
                <a:lumOff val="3921"/>
                <a:alphaOff val="0"/>
                <a:shade val="93000"/>
                <a:satMod val="130000"/>
              </a:schemeClr>
            </a:gs>
            <a:gs pos="100000">
              <a:schemeClr val="accent5">
                <a:hueOff val="3005349"/>
                <a:satOff val="-13190"/>
                <a:lumOff val="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Data Validation and Analysis</a:t>
          </a:r>
          <a:endParaRPr lang="en-US" sz="2000" b="1" kern="1200" dirty="0"/>
        </a:p>
      </dsp:txBody>
      <dsp:txXfrm>
        <a:off x="3983808" y="3409313"/>
        <a:ext cx="2089758" cy="926885"/>
      </dsp:txXfrm>
    </dsp:sp>
    <dsp:sp modelId="{37B5B562-0FD5-40D1-8128-E54D1845461D}">
      <dsp:nvSpPr>
        <dsp:cNvPr id="0" name=""/>
        <dsp:cNvSpPr/>
      </dsp:nvSpPr>
      <dsp:spPr>
        <a:xfrm>
          <a:off x="1879658" y="584597"/>
          <a:ext cx="3916764" cy="3916764"/>
        </a:xfrm>
        <a:custGeom>
          <a:avLst/>
          <a:gdLst/>
          <a:ahLst/>
          <a:cxnLst/>
          <a:rect l="0" t="0" r="0" b="0"/>
          <a:pathLst>
            <a:path>
              <a:moveTo>
                <a:pt x="2311332" y="3884696"/>
              </a:moveTo>
              <a:arcTo wR="1958382" hR="1958382" stAng="4777026" swAng="1767611"/>
            </a:path>
          </a:pathLst>
        </a:custGeom>
        <a:noFill/>
        <a:ln w="9525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CBE1A-941D-45FA-B42D-EE562F4EF0A9}">
      <dsp:nvSpPr>
        <dsp:cNvPr id="0" name=""/>
        <dsp:cNvSpPr/>
      </dsp:nvSpPr>
      <dsp:spPr>
        <a:xfrm>
          <a:off x="687514" y="3092317"/>
          <a:ext cx="2218206" cy="1361627"/>
        </a:xfrm>
        <a:prstGeom prst="roundRect">
          <a:avLst/>
        </a:prstGeom>
        <a:gradFill rotWithShape="0">
          <a:gsLst>
            <a:gs pos="0">
              <a:schemeClr val="accent5">
                <a:hueOff val="4508024"/>
                <a:satOff val="-19785"/>
                <a:lumOff val="5882"/>
                <a:alphaOff val="0"/>
                <a:shade val="51000"/>
                <a:satMod val="130000"/>
              </a:schemeClr>
            </a:gs>
            <a:gs pos="80000">
              <a:schemeClr val="accent5">
                <a:hueOff val="4508024"/>
                <a:satOff val="-19785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5">
                <a:hueOff val="4508024"/>
                <a:satOff val="-19785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800" b="1" kern="1200" dirty="0" smtClean="0"/>
            <a:t>Identify Data Discrepancies and Data Correction Techniques</a:t>
          </a:r>
          <a:endParaRPr lang="en-US" sz="1800" b="1" kern="1200" dirty="0"/>
        </a:p>
      </dsp:txBody>
      <dsp:txXfrm>
        <a:off x="753983" y="3158786"/>
        <a:ext cx="2085268" cy="1228689"/>
      </dsp:txXfrm>
    </dsp:sp>
    <dsp:sp modelId="{44C2D2F3-DB9D-479F-A62F-5DDEAC6F049F}">
      <dsp:nvSpPr>
        <dsp:cNvPr id="0" name=""/>
        <dsp:cNvSpPr/>
      </dsp:nvSpPr>
      <dsp:spPr>
        <a:xfrm>
          <a:off x="1209353" y="466271"/>
          <a:ext cx="3916764" cy="3916764"/>
        </a:xfrm>
        <a:custGeom>
          <a:avLst/>
          <a:gdLst/>
          <a:ahLst/>
          <a:cxnLst/>
          <a:rect l="0" t="0" r="0" b="0"/>
          <a:pathLst>
            <a:path>
              <a:moveTo>
                <a:pt x="73433" y="2489635"/>
              </a:moveTo>
              <a:arcTo wR="1958382" hR="1958382" stAng="9855603" swAng="761935"/>
            </a:path>
          </a:pathLst>
        </a:custGeom>
        <a:noFill/>
        <a:ln w="9525" cap="flat" cmpd="sng" algn="ctr">
          <a:solidFill>
            <a:schemeClr val="accent5">
              <a:hueOff val="4508024"/>
              <a:satOff val="-19785"/>
              <a:lumOff val="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1F34F-4DC2-40F5-9352-6D7E54285FB0}">
      <dsp:nvSpPr>
        <dsp:cNvPr id="0" name=""/>
        <dsp:cNvSpPr/>
      </dsp:nvSpPr>
      <dsp:spPr>
        <a:xfrm>
          <a:off x="315686" y="1242946"/>
          <a:ext cx="1969318" cy="1142322"/>
        </a:xfrm>
        <a:prstGeom prst="roundRect">
          <a:avLst/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699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Data Purity Assessment Report </a:t>
          </a:r>
          <a:endParaRPr lang="en-US" sz="2000" b="1" kern="1200" dirty="0"/>
        </a:p>
      </dsp:txBody>
      <dsp:txXfrm>
        <a:off x="371450" y="1298710"/>
        <a:ext cx="1857790" cy="1030794"/>
      </dsp:txXfrm>
    </dsp:sp>
    <dsp:sp modelId="{612430E6-32A1-41D0-B7AF-DA394C336548}">
      <dsp:nvSpPr>
        <dsp:cNvPr id="0" name=""/>
        <dsp:cNvSpPr/>
      </dsp:nvSpPr>
      <dsp:spPr>
        <a:xfrm>
          <a:off x="1150913" y="535981"/>
          <a:ext cx="3916764" cy="3916764"/>
        </a:xfrm>
        <a:custGeom>
          <a:avLst/>
          <a:gdLst/>
          <a:ahLst/>
          <a:cxnLst/>
          <a:rect l="0" t="0" r="0" b="0"/>
          <a:pathLst>
            <a:path>
              <a:moveTo>
                <a:pt x="596118" y="551435"/>
              </a:moveTo>
              <a:arcTo wR="1958382" hR="1958382" stAng="13555466" swAng="1140754"/>
            </a:path>
          </a:pathLst>
        </a:custGeom>
        <a:noFill/>
        <a:ln w="95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C511-82BF-4595-9D68-2C4BF5AC2A55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3CC5B-9388-480E-929A-616C06354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6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13B8C-F2E9-4EF8-9B7C-F38290FC0A54}" type="datetimeFigureOut">
              <a:rPr lang="en-US" smtClean="0"/>
              <a:t>7/19/2012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F4CDAA-ECD2-469B-95A5-219BCA14B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1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1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highlighted in green are those that were implemented</a:t>
            </a:r>
            <a:r>
              <a:rPr lang="en-US" baseline="0" dirty="0" smtClean="0"/>
              <a:t> (either partially or entirely) for the POC.  </a:t>
            </a:r>
            <a:r>
              <a:rPr lang="en-US" dirty="0" smtClean="0"/>
              <a:t>Note that plumbing/mechanics for structured search, simple search, and view details is in-place but currently only OBTS and </a:t>
            </a:r>
            <a:r>
              <a:rPr lang="en-US" dirty="0" err="1" smtClean="0"/>
              <a:t>MultiVue</a:t>
            </a:r>
            <a:r>
              <a:rPr lang="en-US" dirty="0" smtClean="0"/>
              <a:t> are connected.  </a:t>
            </a:r>
            <a:r>
              <a:rPr lang="en-US" dirty="0" err="1" smtClean="0"/>
              <a:t>MultiVue</a:t>
            </a:r>
            <a:r>
              <a:rPr lang="en-US" dirty="0" smtClean="0"/>
              <a:t> has created a people</a:t>
            </a:r>
            <a:r>
              <a:rPr lang="en-US" baseline="0" dirty="0" smtClean="0"/>
              <a:t> index using OBTS data – this will be expanded to include other indexes (locations, vehicles, property, etc.) and additional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9D8125-0707-4BE3-B6CF-1058E292124F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5136D6-0F36-4FC4-A53B-BE3B0809FBCF}" type="slidenum">
              <a:rPr lang="en-US" sz="1200">
                <a:latin typeface="Calibri" pitchFamily="34" charset="0"/>
              </a:rPr>
              <a:pPr algn="r" eaLnBrk="1" hangingPunct="1"/>
              <a:t>31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D2832-F6A2-401C-887F-7127F5A464B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9D8125-0707-4BE3-B6CF-1058E292124F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5136D6-0F36-4FC4-A53B-BE3B0809FBCF}" type="slidenum">
              <a:rPr lang="en-US" sz="1200">
                <a:latin typeface="Calibri" pitchFamily="34" charset="0"/>
              </a:rPr>
              <a:pPr algn="r" eaLnBrk="1" hangingPunct="1"/>
              <a:t>34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ESB provides an intermediate</a:t>
            </a:r>
            <a:r>
              <a:rPr lang="en-US" baseline="0" dirty="0" smtClean="0"/>
              <a:t> “hub” to facilitate communication between many systems.  A new system can be easily added without affecting other systems.  Also, since all communication runs through a central point, business rules, logging, auditing, monitoring, troubleshooting, etc. all happen in a single place.  This ensures that the system behaves as desired in every case and allows developers to make changes that affect all </a:t>
            </a:r>
            <a:r>
              <a:rPr lang="en-US" baseline="0" smtClean="0"/>
              <a:t>exchanges uniformly.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2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9D8125-0707-4BE3-B6CF-1058E292124F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5136D6-0F36-4FC4-A53B-BE3B0809FBCF}" type="slidenum">
              <a:rPr lang="en-US" sz="1200">
                <a:latin typeface="Calibri" pitchFamily="34" charset="0"/>
              </a:rPr>
              <a:pPr algn="r" eaLnBrk="1" hangingPunct="1"/>
              <a:t>36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6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D2832-F6A2-401C-887F-7127F5A464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many ad-hoc exchange arrangements between many systems</a:t>
            </a:r>
            <a:r>
              <a:rPr lang="en-US" baseline="0" dirty="0" smtClean="0"/>
              <a:t> can quickly become unmanageable, both organizationally and technically.  Adding a new system requires development of new MOUs, message formats, endpoints,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6B45-3BB6-4444-B8B2-71A5AB448C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3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4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highlighted in green are those that were implemented</a:t>
            </a:r>
            <a:r>
              <a:rPr lang="en-US" baseline="0" dirty="0" smtClean="0"/>
              <a:t> (either partially or entirely) for the POC.  </a:t>
            </a:r>
            <a:r>
              <a:rPr lang="en-US" dirty="0" smtClean="0"/>
              <a:t>Note that plumbing/mechanics for structured search, simple search, and view details is in-place but currently only OBTS and </a:t>
            </a:r>
            <a:r>
              <a:rPr lang="en-US" dirty="0" err="1" smtClean="0"/>
              <a:t>MultiVue</a:t>
            </a:r>
            <a:r>
              <a:rPr lang="en-US" dirty="0" smtClean="0"/>
              <a:t> are connected.  </a:t>
            </a:r>
            <a:r>
              <a:rPr lang="en-US" dirty="0" err="1" smtClean="0"/>
              <a:t>MultiVue</a:t>
            </a:r>
            <a:r>
              <a:rPr lang="en-US" dirty="0" smtClean="0"/>
              <a:t> has created a people</a:t>
            </a:r>
            <a:r>
              <a:rPr lang="en-US" baseline="0" dirty="0" smtClean="0"/>
              <a:t> index using OBTS data – this will be expanded to include other indexes (locations, vehicles, property, etc.) and additional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highlighted in green are those that were implemented</a:t>
            </a:r>
            <a:r>
              <a:rPr lang="en-US" baseline="0" dirty="0" smtClean="0"/>
              <a:t> (either partially or entirely) for the POC.  </a:t>
            </a:r>
            <a:r>
              <a:rPr lang="en-US" dirty="0" smtClean="0"/>
              <a:t>Note that plumbing/mechanics for structured search, simple search, and view details is in-place but currently only OBTS and </a:t>
            </a:r>
            <a:r>
              <a:rPr lang="en-US" dirty="0" err="1" smtClean="0"/>
              <a:t>MultiVue</a:t>
            </a:r>
            <a:r>
              <a:rPr lang="en-US" dirty="0" smtClean="0"/>
              <a:t> are connected.  </a:t>
            </a:r>
            <a:r>
              <a:rPr lang="en-US" dirty="0" err="1" smtClean="0"/>
              <a:t>MultiVue</a:t>
            </a:r>
            <a:r>
              <a:rPr lang="en-US" dirty="0" smtClean="0"/>
              <a:t> has created a people</a:t>
            </a:r>
            <a:r>
              <a:rPr lang="en-US" baseline="0" dirty="0" smtClean="0"/>
              <a:t> index using OBTS data – this will be expanded to include other indexes (locations, vehicles, property, etc.) and additional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highlighted in green are those that were implemented</a:t>
            </a:r>
            <a:r>
              <a:rPr lang="en-US" baseline="0" dirty="0" smtClean="0"/>
              <a:t> (either partially or entirely) for the POC.  </a:t>
            </a:r>
            <a:r>
              <a:rPr lang="en-US" dirty="0" smtClean="0"/>
              <a:t>Note that plumbing/mechanics for structured search, simple search, and view details is in-place but currently only OBTS and </a:t>
            </a:r>
            <a:r>
              <a:rPr lang="en-US" dirty="0" err="1" smtClean="0"/>
              <a:t>MultiVue</a:t>
            </a:r>
            <a:r>
              <a:rPr lang="en-US" dirty="0" smtClean="0"/>
              <a:t> are connected.  </a:t>
            </a:r>
            <a:r>
              <a:rPr lang="en-US" dirty="0" err="1" smtClean="0"/>
              <a:t>MultiVue</a:t>
            </a:r>
            <a:r>
              <a:rPr lang="en-US" dirty="0" smtClean="0"/>
              <a:t> has created a people</a:t>
            </a:r>
            <a:r>
              <a:rPr lang="en-US" baseline="0" dirty="0" smtClean="0"/>
              <a:t> index using OBTS data – this will be expanded to include other indexes (locations, vehicles, property, etc.) and additional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highlighted in green are those that were implemented</a:t>
            </a:r>
            <a:r>
              <a:rPr lang="en-US" baseline="0" dirty="0" smtClean="0"/>
              <a:t> (either partially or entirely) for the POC.  </a:t>
            </a:r>
            <a:r>
              <a:rPr lang="en-US" dirty="0" smtClean="0"/>
              <a:t>Note that plumbing/mechanics for structured search, simple search, and view details is in-place but currently only OBTS and </a:t>
            </a:r>
            <a:r>
              <a:rPr lang="en-US" dirty="0" err="1" smtClean="0"/>
              <a:t>MultiVue</a:t>
            </a:r>
            <a:r>
              <a:rPr lang="en-US" dirty="0" smtClean="0"/>
              <a:t> are connected.  </a:t>
            </a:r>
            <a:r>
              <a:rPr lang="en-US" dirty="0" err="1" smtClean="0"/>
              <a:t>MultiVue</a:t>
            </a:r>
            <a:r>
              <a:rPr lang="en-US" dirty="0" smtClean="0"/>
              <a:t> has created a people</a:t>
            </a:r>
            <a:r>
              <a:rPr lang="en-US" baseline="0" dirty="0" smtClean="0"/>
              <a:t> index using OBTS data – this will be expanded to include other indexes (locations, vehicles, property, etc.) and additional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CDAA-ECD2-469B-95A5-219BCA14B3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19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4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3284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70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4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06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27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41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4989"/>
            <a:ext cx="9144000" cy="609599"/>
          </a:xfrm>
        </p:spPr>
        <p:txBody>
          <a:bodyPr>
            <a:noAutofit/>
          </a:bodyPr>
          <a:lstStyle>
            <a:lvl1pPr algn="ctr">
              <a:defRPr lang="en-US" sz="3600" b="1" kern="12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1844567"/>
            <a:ext cx="7954962" cy="379423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2800" b="1" kern="12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First level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July 19,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9714" y="6356350"/>
            <a:ext cx="1082449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04FDD0-A6E9-46B5-974E-68CABA5520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 dirty="0" smtClean="0">
                <a:solidFill>
                  <a:prstClr val="black"/>
                </a:solidFill>
              </a:rPr>
              <a:t> of ##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467096" y="-709425"/>
            <a:ext cx="74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CJIS  Governing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Board</a:t>
            </a:r>
            <a:endParaRPr lang="en-US" sz="2400" dirty="0">
              <a:solidFill>
                <a:schemeClr val="tx1"/>
              </a:solidFill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932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E1398F-E6ED-4AAA-BA26-2B82F46911DF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C6E06-F18E-4EDA-A74A-6AAA7D602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3256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B8D2EA"/>
            </a:gs>
            <a:gs pos="77000">
              <a:schemeClr val="bg1"/>
            </a:gs>
            <a:gs pos="67000">
              <a:srgbClr val="F9FBFD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5712" y="304800"/>
            <a:ext cx="7409317" cy="94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Centered head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" y="1239838"/>
            <a:ext cx="9144000" cy="0"/>
          </a:xfrm>
          <a:prstGeom prst="line">
            <a:avLst/>
          </a:prstGeom>
          <a:ln w="31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3" y="117764"/>
            <a:ext cx="1267341" cy="10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4" r:id="rId2"/>
    <p:sldLayoutId id="2147484090" r:id="rId3"/>
    <p:sldLayoutId id="2147484096" r:id="rId4"/>
    <p:sldLayoutId id="2147484097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en-US" sz="4000" b="1" kern="1200" dirty="0" smtClean="0"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ean.Thakkar@ct.gov" TargetMode="External"/><Relationship Id="rId2" Type="http://schemas.openxmlformats.org/officeDocument/2006/relationships/hyperlink" Target="http://www.ct.gov/cjis/cwp/view.asp?a=4112&amp;q=480358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Nance.McCauley@ct.gov" TargetMode="External"/><Relationship Id="rId5" Type="http://schemas.openxmlformats.org/officeDocument/2006/relationships/hyperlink" Target="mailto:Rick.Ladendecker@ct.gov" TargetMode="External"/><Relationship Id="rId4" Type="http://schemas.openxmlformats.org/officeDocument/2006/relationships/hyperlink" Target="mailto:Mark.Tezaris@ct.go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43840" y="-224589"/>
            <a:ext cx="9997440" cy="7283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467534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July 19, 2012</a:t>
            </a:r>
          </a:p>
          <a:p>
            <a:pPr algn="ctr"/>
            <a:r>
              <a:rPr lang="en-US" sz="3200" dirty="0"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Quarterly Governing Board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2" y="991063"/>
            <a:ext cx="3855676" cy="23309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-4622346" y="5179860"/>
            <a:ext cx="383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oudy Old Style" pitchFamily="18" charset="0"/>
                <a:cs typeface="Arial" pitchFamily="34" charset="0"/>
              </a:rPr>
              <a:t>Partnerships to Drive Innovation and Smart Growth</a:t>
            </a:r>
            <a:endParaRPr lang="en-US" sz="2400" i="1" dirty="0">
              <a:latin typeface="Goudy Old Style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1590" r="15443"/>
          <a:stretch/>
        </p:blipFill>
        <p:spPr>
          <a:xfrm>
            <a:off x="10268093" y="680750"/>
            <a:ext cx="2770266" cy="2741507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11845158" y="3217898"/>
            <a:ext cx="1860331" cy="1928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47133" y="3568750"/>
            <a:ext cx="390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State of Connecticut 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Justice Information System</a:t>
            </a:r>
            <a:endParaRPr lang="en-US" sz="2000" dirty="0">
              <a:solidFill>
                <a:srgbClr val="00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929" y="415645"/>
            <a:ext cx="8267441" cy="61419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4" y="2156548"/>
            <a:ext cx="3099201" cy="25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79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501649" y="1674421"/>
            <a:ext cx="8181975" cy="4503095"/>
          </a:xfrm>
          <a:prstGeom prst="rect">
            <a:avLst/>
          </a:prstGeom>
          <a:gradFill>
            <a:gsLst>
              <a:gs pos="8000">
                <a:schemeClr val="accent5">
                  <a:lumMod val="40000"/>
                  <a:lumOff val="60000"/>
                </a:schemeClr>
              </a:gs>
              <a:gs pos="77000">
                <a:schemeClr val="bg1"/>
              </a:gs>
              <a:gs pos="67000">
                <a:srgbClr val="F9FBFD"/>
              </a:gs>
              <a:gs pos="100000">
                <a:schemeClr val="bg1"/>
              </a:gs>
            </a:gsLst>
            <a:lin ang="16200000" scaled="1"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182880" bIns="91440" anchor="ctr">
            <a:no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Our Work Continues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smtClean="0"/>
              <a:t>Complete roll-out of the six remaining Troops by mid-September.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Work with stakeholders to increase quality of OUI data to 100%.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lvl="0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 to CJIS Community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smtClean="0"/>
              <a:t>Stakeholders have the opportunity </a:t>
            </a:r>
            <a:r>
              <a:rPr lang="en-US" sz="2000" dirty="0"/>
              <a:t>to use </a:t>
            </a:r>
            <a:r>
              <a:rPr lang="en-US" sz="2000" dirty="0" smtClean="0"/>
              <a:t>OUI </a:t>
            </a:r>
            <a:r>
              <a:rPr lang="en-US" sz="2000" dirty="0"/>
              <a:t>information </a:t>
            </a:r>
            <a:r>
              <a:rPr lang="en-US" sz="2000" dirty="0" smtClean="0"/>
              <a:t>electronically after implementation is complete.</a:t>
            </a:r>
            <a:endParaRPr lang="en-US" sz="2000" dirty="0"/>
          </a:p>
          <a:p>
            <a:pPr lvl="0"/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21606" y="462476"/>
            <a:ext cx="6614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CIDRIS 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Where We Are Going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10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1313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5713" y="382215"/>
            <a:ext cx="7431087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Quarterly IV&amp;V Report for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Quarter 2012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87528"/>
              </p:ext>
            </p:extLst>
          </p:nvPr>
        </p:nvGraphicFramePr>
        <p:xfrm>
          <a:off x="146050" y="363070"/>
          <a:ext cx="8839200" cy="600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0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11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577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34" y="496132"/>
            <a:ext cx="71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CISS Success Metrics – Phase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4" y="1605266"/>
            <a:ext cx="7267903" cy="4025652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1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12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3720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34" y="496132"/>
            <a:ext cx="71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CISS Success Metrics – Phase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18" y="1592734"/>
            <a:ext cx="6184674" cy="3671977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55417" y="4328811"/>
                <a:ext cx="1335622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$3,977,569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/>
                      </a:rPr>
                      <m:t>÷</m:t>
                    </m:r>
                  </m:oMath>
                </a14:m>
                <a:r>
                  <a:rPr lang="en-US" sz="900" dirty="0" smtClean="0"/>
                  <a:t>19,370,000</a:t>
                </a:r>
                <a:endParaRPr lang="en-US" sz="9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17" y="4328811"/>
                <a:ext cx="1335622" cy="230832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97123" y="4291058"/>
                <a:ext cx="1503938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Funding Committed </a:t>
                </a:r>
                <a:r>
                  <a:rPr lang="en-US" sz="6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vs</a:t>
                </a:r>
                <a:r>
                  <a:rPr lang="en-US" sz="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Total Program Cost</a:t>
                </a:r>
              </a:p>
              <a:p>
                <a:r>
                  <a:rPr lang="en-US" sz="900" dirty="0" smtClean="0"/>
                  <a:t>$1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b="0" i="0" smtClean="0"/>
                      <m:t>5,700,000 </m:t>
                    </m:r>
                    <m:r>
                      <m:rPr>
                        <m:nor/>
                      </m:rPr>
                      <a:rPr lang="en-US" sz="900" i="0"/>
                      <m:t>÷</m:t>
                    </m:r>
                  </m:oMath>
                </a14:m>
                <a:r>
                  <a:rPr lang="en-US" sz="900" dirty="0" smtClean="0"/>
                  <a:t> 37,810</a:t>
                </a:r>
                <a:r>
                  <a:rPr lang="en-US" sz="900" dirty="0" smtClean="0"/>
                  <a:t>,000</a:t>
                </a:r>
                <a:endParaRPr lang="en-US" sz="9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23" y="4291058"/>
                <a:ext cx="1503938" cy="323165"/>
              </a:xfrm>
              <a:prstGeom prst="rect">
                <a:avLst/>
              </a:prstGeom>
              <a:blipFill rotWithShape="1">
                <a:blip r:embed="rId4"/>
                <a:stretch>
                  <a:fillRect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0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13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919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127" y="467150"/>
            <a:ext cx="656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CISS Success Metrics – Phase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406048"/>
            <a:ext cx="6384903" cy="455970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3123" y="4193769"/>
                <a:ext cx="11881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$1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b="0" i="0" smtClean="0"/>
                      <m:t>82,967 </m:t>
                    </m:r>
                    <m:r>
                      <m:rPr>
                        <m:nor/>
                      </m:rPr>
                      <a:rPr lang="en-US" sz="900" i="0"/>
                      <m:t>÷</m:t>
                    </m:r>
                  </m:oMath>
                </a14:m>
                <a:r>
                  <a:rPr lang="en-US" sz="900" dirty="0" smtClean="0"/>
                  <a:t> 2,300,000</a:t>
                </a:r>
                <a:endParaRPr lang="en-US" sz="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23" y="4193769"/>
                <a:ext cx="1188146" cy="230832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5843" y="4193769"/>
                <a:ext cx="130356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$2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b="0" i="0" smtClean="0"/>
                      <m:t>,748,088</m:t>
                    </m:r>
                    <m:r>
                      <a:rPr lang="en-US" sz="900" b="0" i="1" smtClean="0">
                        <a:latin typeface="Cambria Math"/>
                        <a:ea typeface="Cambria Math"/>
                      </a:rPr>
                      <m:t>÷</m:t>
                    </m:r>
                    <m:r>
                      <m:rPr>
                        <m:nor/>
                      </m:rPr>
                      <a:rPr lang="en-US" sz="900" b="0" i="0" smtClean="0"/>
                      <m:t>9</m:t>
                    </m:r>
                  </m:oMath>
                </a14:m>
                <a:r>
                  <a:rPr lang="en-US" sz="900" dirty="0" smtClean="0"/>
                  <a:t>,110,000</a:t>
                </a:r>
                <a:endParaRPr lang="en-US" sz="9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43" y="4193769"/>
                <a:ext cx="1303562" cy="230832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9535" y="5720091"/>
                <a:ext cx="1188146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$162,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b="0" i="0" smtClean="0"/>
                      <m:t>507 </m:t>
                    </m:r>
                    <m:r>
                      <m:rPr>
                        <m:nor/>
                      </m:rPr>
                      <a:rPr lang="en-US" sz="900" i="0"/>
                      <m:t>÷</m:t>
                    </m:r>
                  </m:oMath>
                </a14:m>
                <a:r>
                  <a:rPr lang="en-US" sz="900" dirty="0" smtClean="0"/>
                  <a:t> 2,580,000</a:t>
                </a:r>
                <a:endParaRPr lang="en-US" sz="9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35" y="5720091"/>
                <a:ext cx="1188146" cy="230832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97455" y="5734919"/>
                <a:ext cx="1188146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b="0" i="0" smtClean="0"/>
                      <m:t>884,006 </m:t>
                    </m:r>
                    <m:r>
                      <m:rPr>
                        <m:nor/>
                      </m:rPr>
                      <a:rPr lang="en-US" sz="900" i="0" smtClean="0"/>
                      <m:t>÷</m:t>
                    </m:r>
                    <m:r>
                      <m:rPr>
                        <m:nor/>
                      </m:rPr>
                      <a:rPr lang="en-US" sz="900" b="0" i="0" smtClean="0"/>
                      <m:t> </m:t>
                    </m:r>
                  </m:oMath>
                </a14:m>
                <a:r>
                  <a:rPr lang="en-US" sz="900" dirty="0" smtClean="0"/>
                  <a:t>4,085,000</a:t>
                </a:r>
                <a:endParaRPr lang="en-US" sz="9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55" y="5734919"/>
                <a:ext cx="1188146" cy="230832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6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14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204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54198" y="3505456"/>
            <a:ext cx="1859189" cy="2668558"/>
            <a:chOff x="3654198" y="3505456"/>
            <a:chExt cx="1859189" cy="2668558"/>
          </a:xfrm>
        </p:grpSpPr>
        <p:sp>
          <p:nvSpPr>
            <p:cNvPr id="6" name="Oval 5"/>
            <p:cNvSpPr/>
            <p:nvPr/>
          </p:nvSpPr>
          <p:spPr>
            <a:xfrm>
              <a:off x="4362063" y="3505456"/>
              <a:ext cx="366351" cy="28453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1200" b="1"/>
            </a:p>
          </p:txBody>
        </p:sp>
        <p:sp>
          <p:nvSpPr>
            <p:cNvPr id="18457" name="Line 29"/>
            <p:cNvSpPr>
              <a:spLocks noChangeShapeType="1"/>
            </p:cNvSpPr>
            <p:nvPr/>
          </p:nvSpPr>
          <p:spPr bwMode="auto">
            <a:xfrm>
              <a:off x="4545239" y="3546476"/>
              <a:ext cx="20410" cy="168785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451" name="Oval 17"/>
            <p:cNvSpPr>
              <a:spLocks noChangeArrowheads="1"/>
            </p:cNvSpPr>
            <p:nvPr/>
          </p:nvSpPr>
          <p:spPr bwMode="auto">
            <a:xfrm>
              <a:off x="3835287" y="5259614"/>
              <a:ext cx="1524000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Develop</a:t>
              </a:r>
            </a:p>
            <a:p>
              <a:pPr algn="ctr"/>
              <a:r>
                <a:rPr lang="en-US" sz="1200" b="1" dirty="0"/>
                <a:t>Change</a:t>
              </a:r>
            </a:p>
            <a:p>
              <a:pPr algn="ctr"/>
              <a:r>
                <a:rPr lang="en-US" sz="1200" b="1" dirty="0"/>
                <a:t>Management</a:t>
              </a:r>
            </a:p>
            <a:p>
              <a:pPr algn="ctr"/>
              <a:r>
                <a:rPr lang="en-US" sz="1200" b="1" dirty="0"/>
                <a:t>Plan</a:t>
              </a:r>
            </a:p>
          </p:txBody>
        </p:sp>
        <p:sp>
          <p:nvSpPr>
            <p:cNvPr id="18456" name="Oval 12"/>
            <p:cNvSpPr>
              <a:spLocks noChangeArrowheads="1"/>
            </p:cNvSpPr>
            <p:nvPr/>
          </p:nvSpPr>
          <p:spPr bwMode="auto">
            <a:xfrm>
              <a:off x="3654198" y="4148137"/>
              <a:ext cx="1859189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Establish</a:t>
              </a:r>
            </a:p>
            <a:p>
              <a:pPr algn="ctr"/>
              <a:r>
                <a:rPr lang="en-US" sz="1200" b="1" dirty="0"/>
                <a:t>Program Office, </a:t>
              </a:r>
            </a:p>
            <a:p>
              <a:pPr algn="ctr"/>
              <a:r>
                <a:rPr lang="en-US" sz="1200" b="1" dirty="0"/>
                <a:t>Define</a:t>
              </a:r>
            </a:p>
            <a:p>
              <a:pPr algn="ctr"/>
              <a:r>
                <a:rPr lang="en-US" sz="1200" b="1" dirty="0"/>
                <a:t>Governance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07287" y="2924175"/>
            <a:ext cx="3068413" cy="3109119"/>
            <a:chOff x="5707287" y="2924175"/>
            <a:chExt cx="3068413" cy="3109119"/>
          </a:xfrm>
        </p:grpSpPr>
        <p:sp>
          <p:nvSpPr>
            <p:cNvPr id="5" name="Oval 4"/>
            <p:cNvSpPr/>
            <p:nvPr/>
          </p:nvSpPr>
          <p:spPr>
            <a:xfrm>
              <a:off x="5782826" y="3354954"/>
              <a:ext cx="271306" cy="19152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1200" b="1"/>
            </a:p>
          </p:txBody>
        </p:sp>
        <p:sp>
          <p:nvSpPr>
            <p:cNvPr id="18442" name="Line 27"/>
            <p:cNvSpPr>
              <a:spLocks noChangeShapeType="1"/>
            </p:cNvSpPr>
            <p:nvPr/>
          </p:nvSpPr>
          <p:spPr bwMode="auto">
            <a:xfrm>
              <a:off x="5918284" y="3489124"/>
              <a:ext cx="512536" cy="165893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443" name="Line 28"/>
            <p:cNvSpPr>
              <a:spLocks noChangeShapeType="1"/>
            </p:cNvSpPr>
            <p:nvPr/>
          </p:nvSpPr>
          <p:spPr bwMode="auto">
            <a:xfrm>
              <a:off x="5918284" y="3489124"/>
              <a:ext cx="1740807" cy="163308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444" name="Line 30"/>
            <p:cNvSpPr>
              <a:spLocks noChangeShapeType="1"/>
            </p:cNvSpPr>
            <p:nvPr/>
          </p:nvSpPr>
          <p:spPr bwMode="auto">
            <a:xfrm>
              <a:off x="5918284" y="3458339"/>
              <a:ext cx="1481138" cy="68979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445" name="Line 31"/>
            <p:cNvSpPr>
              <a:spLocks noChangeShapeType="1"/>
            </p:cNvSpPr>
            <p:nvPr/>
          </p:nvSpPr>
          <p:spPr bwMode="auto">
            <a:xfrm flipV="1">
              <a:off x="5907314" y="3354954"/>
              <a:ext cx="2130425" cy="6746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5707287" y="5118894"/>
              <a:ext cx="1543050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Develop</a:t>
              </a:r>
            </a:p>
            <a:p>
              <a:pPr algn="ctr"/>
              <a:r>
                <a:rPr lang="en-US" sz="1200" b="1" dirty="0"/>
                <a:t>Communications</a:t>
              </a:r>
            </a:p>
            <a:p>
              <a:pPr algn="ctr"/>
              <a:r>
                <a:rPr lang="en-US" sz="1200" b="1" dirty="0"/>
                <a:t>Plan</a:t>
              </a:r>
            </a:p>
          </p:txBody>
        </p: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7235371" y="4883150"/>
              <a:ext cx="1390650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Develop</a:t>
              </a:r>
            </a:p>
            <a:p>
              <a:pPr algn="ctr"/>
              <a:r>
                <a:rPr lang="en-US" sz="1200" b="1" dirty="0"/>
                <a:t>CJIS Security</a:t>
              </a:r>
            </a:p>
            <a:p>
              <a:pPr algn="ctr"/>
              <a:r>
                <a:rPr lang="en-US" sz="1200" b="1" dirty="0"/>
                <a:t>Solution</a:t>
              </a:r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7124700" y="3946525"/>
              <a:ext cx="1651000" cy="798512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Develop</a:t>
              </a:r>
            </a:p>
            <a:p>
              <a:pPr algn="ctr"/>
              <a:r>
                <a:rPr lang="en-US" sz="1200" b="1" dirty="0"/>
                <a:t>Training</a:t>
              </a:r>
            </a:p>
            <a:p>
              <a:pPr algn="ctr"/>
              <a:r>
                <a:rPr lang="en-US" sz="1200" b="1" dirty="0"/>
                <a:t>Plan</a:t>
              </a:r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7216775" y="2924175"/>
              <a:ext cx="1466850" cy="8382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Gather and</a:t>
              </a:r>
            </a:p>
            <a:p>
              <a:pPr algn="ctr"/>
              <a:r>
                <a:rPr lang="en-US" sz="1200" b="1" dirty="0"/>
                <a:t>Report Lessons</a:t>
              </a:r>
            </a:p>
            <a:p>
              <a:pPr algn="ctr"/>
              <a:r>
                <a:rPr lang="en-US" sz="1200" b="1" dirty="0"/>
                <a:t>Learned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0050" y="2935854"/>
            <a:ext cx="3254148" cy="3158105"/>
            <a:chOff x="400050" y="2935854"/>
            <a:chExt cx="3254148" cy="3158105"/>
          </a:xfrm>
        </p:grpSpPr>
        <p:grpSp>
          <p:nvGrpSpPr>
            <p:cNvPr id="7" name="Group 6"/>
            <p:cNvGrpSpPr/>
            <p:nvPr/>
          </p:nvGrpSpPr>
          <p:grpSpPr>
            <a:xfrm>
              <a:off x="400050" y="2935854"/>
              <a:ext cx="2720521" cy="2404496"/>
              <a:chOff x="400050" y="2935854"/>
              <a:chExt cx="2720521" cy="240449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841906" y="3377008"/>
                <a:ext cx="278665" cy="18851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en-US" sz="1200" b="1"/>
              </a:p>
            </p:txBody>
          </p:sp>
          <p:sp>
            <p:nvSpPr>
              <p:cNvPr id="18438" name="Line 23"/>
              <p:cNvSpPr>
                <a:spLocks noChangeShapeType="1"/>
              </p:cNvSpPr>
              <p:nvPr/>
            </p:nvSpPr>
            <p:spPr bwMode="auto">
              <a:xfrm flipH="1" flipV="1">
                <a:off x="1120548" y="3341687"/>
                <a:ext cx="1809750" cy="9366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39" name="Line 24"/>
              <p:cNvSpPr>
                <a:spLocks noChangeShapeType="1"/>
              </p:cNvSpPr>
              <p:nvPr/>
            </p:nvSpPr>
            <p:spPr bwMode="auto">
              <a:xfrm flipH="1">
                <a:off x="1851024" y="3435349"/>
                <a:ext cx="1079273" cy="712788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0" name="Line 25"/>
              <p:cNvSpPr>
                <a:spLocks noChangeShapeType="1"/>
              </p:cNvSpPr>
              <p:nvPr/>
            </p:nvSpPr>
            <p:spPr bwMode="auto">
              <a:xfrm flipH="1">
                <a:off x="1894426" y="3477842"/>
                <a:ext cx="1088143" cy="1857321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1" name="Line 26"/>
              <p:cNvSpPr>
                <a:spLocks noChangeShapeType="1"/>
              </p:cNvSpPr>
              <p:nvPr/>
            </p:nvSpPr>
            <p:spPr bwMode="auto">
              <a:xfrm flipH="1">
                <a:off x="2841905" y="3467864"/>
                <a:ext cx="142251" cy="1872486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7" name="Oval 13"/>
              <p:cNvSpPr>
                <a:spLocks noChangeArrowheads="1"/>
              </p:cNvSpPr>
              <p:nvPr/>
            </p:nvSpPr>
            <p:spPr bwMode="auto">
              <a:xfrm>
                <a:off x="587375" y="2935854"/>
                <a:ext cx="1524000" cy="8382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1200" b="1" dirty="0"/>
                  <a:t>Identify</a:t>
                </a:r>
              </a:p>
              <a:p>
                <a:pPr algn="ctr"/>
                <a:r>
                  <a:rPr lang="en-US" sz="1200" b="1" dirty="0"/>
                  <a:t>Implementation</a:t>
                </a:r>
              </a:p>
              <a:p>
                <a:pPr algn="ctr"/>
                <a:r>
                  <a:rPr lang="en-US" sz="1200" b="1" dirty="0"/>
                  <a:t>Team</a:t>
                </a:r>
              </a:p>
            </p:txBody>
          </p:sp>
          <p:sp>
            <p:nvSpPr>
              <p:cNvPr id="18448" name="Oval 14"/>
              <p:cNvSpPr>
                <a:spLocks noChangeArrowheads="1"/>
              </p:cNvSpPr>
              <p:nvPr/>
            </p:nvSpPr>
            <p:spPr bwMode="auto">
              <a:xfrm>
                <a:off x="400050" y="3877582"/>
                <a:ext cx="1771650" cy="1066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1200" b="1" dirty="0"/>
                  <a:t>Develop Program</a:t>
                </a:r>
              </a:p>
              <a:p>
                <a:pPr algn="ctr"/>
                <a:r>
                  <a:rPr lang="en-US" sz="1200" b="1" dirty="0"/>
                  <a:t>Integration</a:t>
                </a:r>
              </a:p>
              <a:p>
                <a:pPr algn="ctr"/>
                <a:r>
                  <a:rPr lang="en-US" sz="1200" b="1" dirty="0"/>
                  <a:t>Standards and</a:t>
                </a:r>
              </a:p>
              <a:p>
                <a:pPr algn="ctr"/>
                <a:r>
                  <a:rPr lang="en-US" sz="1200" b="1" dirty="0"/>
                  <a:t>Processes</a:t>
                </a:r>
              </a:p>
            </p:txBody>
          </p:sp>
        </p:grp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589643" y="5103359"/>
              <a:ext cx="1600200" cy="9906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Develop</a:t>
              </a:r>
            </a:p>
            <a:p>
              <a:pPr algn="ctr"/>
              <a:r>
                <a:rPr lang="en-US" sz="1200" b="1" dirty="0"/>
                <a:t>Implementation</a:t>
              </a:r>
            </a:p>
            <a:p>
              <a:pPr algn="ctr"/>
              <a:r>
                <a:rPr lang="en-US" sz="1200" b="1" dirty="0"/>
                <a:t>Schedule</a:t>
              </a:r>
            </a:p>
          </p:txBody>
        </p:sp>
        <p:sp>
          <p:nvSpPr>
            <p:cNvPr id="18450" name="Oval 16"/>
            <p:cNvSpPr>
              <a:spLocks noChangeArrowheads="1"/>
            </p:cNvSpPr>
            <p:nvPr/>
          </p:nvSpPr>
          <p:spPr bwMode="auto">
            <a:xfrm>
              <a:off x="2206398" y="5179559"/>
              <a:ext cx="1447800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200" b="1" dirty="0"/>
                <a:t>Develop</a:t>
              </a:r>
            </a:p>
            <a:p>
              <a:pPr algn="ctr"/>
              <a:r>
                <a:rPr lang="en-US" sz="1200" b="1" dirty="0"/>
                <a:t>Testing</a:t>
              </a:r>
            </a:p>
            <a:p>
              <a:pPr algn="ctr"/>
              <a:r>
                <a:rPr lang="en-US" sz="1200" b="1" dirty="0"/>
                <a:t>Plan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34639" y="365990"/>
            <a:ext cx="6084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CJIS </a:t>
            </a:r>
            <a:r>
              <a:rPr lang="en-US" sz="3600" b="1" dirty="0" smtClean="0">
                <a:latin typeface="+mj-lt"/>
              </a:rPr>
              <a:t>Program Management </a:t>
            </a:r>
            <a:endParaRPr lang="en-US" sz="3600" b="1" dirty="0">
              <a:latin typeface="+mj-lt"/>
            </a:endParaRPr>
          </a:p>
        </p:txBody>
      </p:sp>
      <p:sp>
        <p:nvSpPr>
          <p:cNvPr id="18435" name="AutoShape 5" descr="Description: C:\Users\tezarism\Documents\MARK\CISS\Presentations\Program Management Plan.gif"/>
          <p:cNvSpPr>
            <a:spLocks noChangeAspect="1" noChangeArrowheads="1"/>
          </p:cNvSpPr>
          <p:nvPr/>
        </p:nvSpPr>
        <p:spPr bwMode="auto">
          <a:xfrm>
            <a:off x="1531456" y="2249487"/>
            <a:ext cx="4157662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" name="AutoShape 7" descr="Description: C:\Users\tezarism\Documents\MARK\CISS\Presentations\Program Management Plan.gif"/>
          <p:cNvSpPr>
            <a:spLocks noChangeAspect="1" noChangeArrowheads="1"/>
          </p:cNvSpPr>
          <p:nvPr/>
        </p:nvSpPr>
        <p:spPr bwMode="auto">
          <a:xfrm>
            <a:off x="1285875" y="1989931"/>
            <a:ext cx="4157662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2680833" y="3108325"/>
            <a:ext cx="3749221" cy="988835"/>
          </a:xfrm>
          <a:prstGeom prst="downArrowCallou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Program Management </a:t>
            </a:r>
            <a:r>
              <a:rPr lang="en-US" sz="2000" dirty="0"/>
              <a:t>Plan</a:t>
            </a:r>
          </a:p>
        </p:txBody>
      </p:sp>
      <p:sp>
        <p:nvSpPr>
          <p:cNvPr id="18458" name="AutoShape 11"/>
          <p:cNvSpPr>
            <a:spLocks noChangeArrowheads="1"/>
          </p:cNvSpPr>
          <p:nvPr/>
        </p:nvSpPr>
        <p:spPr bwMode="auto">
          <a:xfrm>
            <a:off x="2438497" y="2505075"/>
            <a:ext cx="4220356" cy="729444"/>
          </a:xfrm>
          <a:prstGeom prst="downArrowCallou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CJIS Governing </a:t>
            </a:r>
            <a:r>
              <a:rPr lang="en-US" sz="2000" dirty="0" smtClean="0"/>
              <a:t>Board Strategic </a:t>
            </a:r>
            <a:r>
              <a:rPr lang="en-US" sz="2000" dirty="0"/>
              <a:t>Plan</a:t>
            </a:r>
          </a:p>
        </p:txBody>
      </p:sp>
      <p:sp>
        <p:nvSpPr>
          <p:cNvPr id="18459" name="AutoShape 11"/>
          <p:cNvSpPr>
            <a:spLocks noChangeArrowheads="1"/>
          </p:cNvSpPr>
          <p:nvPr/>
        </p:nvSpPr>
        <p:spPr bwMode="auto">
          <a:xfrm>
            <a:off x="2308297" y="1873250"/>
            <a:ext cx="4533900" cy="685800"/>
          </a:xfrm>
          <a:prstGeom prst="downArrowCallou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/>
              <a:t>CJIS Business </a:t>
            </a:r>
            <a:r>
              <a:rPr lang="en-US" sz="2000" dirty="0" smtClean="0"/>
              <a:t>Goals &amp; Objectives</a:t>
            </a:r>
            <a:endParaRPr lang="en-US" sz="2000" dirty="0"/>
          </a:p>
        </p:txBody>
      </p:sp>
      <p:sp>
        <p:nvSpPr>
          <p:cNvPr id="18460" name="AutoShape 11"/>
          <p:cNvSpPr>
            <a:spLocks noChangeArrowheads="1"/>
          </p:cNvSpPr>
          <p:nvPr/>
        </p:nvSpPr>
        <p:spPr bwMode="auto">
          <a:xfrm>
            <a:off x="2006599" y="1106312"/>
            <a:ext cx="5118101" cy="925688"/>
          </a:xfrm>
          <a:prstGeom prst="downArrowCallou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/>
              <a:t>Governor’s Vision </a:t>
            </a:r>
            <a:r>
              <a:rPr lang="en-US" sz="2400" dirty="0" smtClean="0"/>
              <a:t>for Technology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41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15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631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327274" y="276225"/>
            <a:ext cx="6954611" cy="8683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b="1" dirty="0" smtClean="0"/>
              <a:t>CJIS PMO </a:t>
            </a:r>
            <a:r>
              <a:rPr lang="en-US" dirty="0" smtClean="0"/>
              <a:t>Milestones</a:t>
            </a:r>
            <a:endParaRPr lang="en-US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24769"/>
              </p:ext>
            </p:extLst>
          </p:nvPr>
        </p:nvGraphicFramePr>
        <p:xfrm>
          <a:off x="1330325" y="1789457"/>
          <a:ext cx="7086599" cy="4176342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38100" dir="78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85271"/>
                <a:gridCol w="797839"/>
                <a:gridCol w="318499"/>
                <a:gridCol w="318499"/>
                <a:gridCol w="318499"/>
                <a:gridCol w="318499"/>
                <a:gridCol w="318499"/>
                <a:gridCol w="318499"/>
                <a:gridCol w="318499"/>
                <a:gridCol w="318499"/>
                <a:gridCol w="318499"/>
                <a:gridCol w="318499"/>
                <a:gridCol w="318499"/>
              </a:tblGrid>
              <a:tr h="4700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PMO Setup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JFM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O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D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F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3</a:t>
                      </a:r>
                      <a:r>
                        <a:rPr lang="en-US" sz="1200" b="1" baseline="30000" dirty="0" smtClean="0">
                          <a:latin typeface="+mn-lt"/>
                          <a:cs typeface="Arial" pitchFamily="34" charset="0"/>
                        </a:rPr>
                        <a:t>rd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and 4</a:t>
                      </a:r>
                      <a:r>
                        <a:rPr lang="en-US" sz="1200" b="1" baseline="30000" dirty="0" smtClean="0"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Quarter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Implementation 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Schedule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Develop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Quality 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Management  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Plan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Implement Project 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in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Jazz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Update CJIS Security Plan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Master Project Plan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&amp; Sub Plans: CISS, OBTS, CIDRIS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Service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Level Agreement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with DAS-BEST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CJIS GB Strategic</a:t>
                      </a:r>
                      <a:r>
                        <a:rPr lang="en-US" sz="1200" b="1" baseline="0" dirty="0" smtClean="0">
                          <a:latin typeface="+mn-lt"/>
                          <a:cs typeface="Arial" pitchFamily="34" charset="0"/>
                        </a:rPr>
                        <a:t> Plan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Risk/Issue </a:t>
                      </a: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Management </a:t>
                      </a:r>
                      <a:r>
                        <a:rPr lang="en-US" sz="1200" b="1" dirty="0" smtClean="0">
                          <a:latin typeface="+mn-lt"/>
                          <a:cs typeface="Arial" pitchFamily="34" charset="0"/>
                        </a:rPr>
                        <a:t>Plan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182880"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1650" y="2955067"/>
            <a:ext cx="318399" cy="3324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36685" y="3277464"/>
            <a:ext cx="8936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prstClr val="black"/>
                </a:solidFill>
                <a:latin typeface="+mn-lt"/>
              </a:rPr>
              <a:t>Target Completion Date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1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16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309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27275" y="465439"/>
            <a:ext cx="6292526" cy="37435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CJIS Communications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340" y="1557866"/>
            <a:ext cx="8052619" cy="4580852"/>
          </a:xfrm>
          <a:prstGeom prst="rect">
            <a:avLst/>
          </a:prstGeom>
          <a:gradFill>
            <a:gsLst>
              <a:gs pos="21500">
                <a:srgbClr val="D4F2FC"/>
              </a:gs>
              <a:gs pos="77000">
                <a:schemeClr val="bg1"/>
              </a:gs>
              <a:gs pos="43000">
                <a:srgbClr val="F9FBFD"/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2700" dir="78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91440" bIns="45720" anchor="ctr"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Monthly Newsletter Updated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Plans for links to additional content on website;  FAQs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Links to “white papers” for in-depth information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Articles from the perspective of CJIS stakeholders </a:t>
            </a:r>
          </a:p>
          <a:p>
            <a:pPr marL="57150" indent="0">
              <a:buSzPct val="115000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Reporting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Governing Board: Quarterly Reports &amp; Presentations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Bi-Annual Reports to the Legislature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Periodic Presentations to other groups (e.g., </a:t>
            </a:r>
            <a:r>
              <a:rPr lang="en-US" sz="1600" dirty="0" smtClean="0">
                <a:solidFill>
                  <a:schemeClr val="tx1"/>
                </a:solidFill>
              </a:rPr>
              <a:t>CRCOG)</a:t>
            </a:r>
          </a:p>
          <a:p>
            <a:pPr marL="0" lvl="1" indent="0">
              <a:buSzPct val="115000"/>
              <a:buNone/>
            </a:pP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Monthly Project Status </a:t>
            </a: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Meeting for CISS Stakeholders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 smtClean="0"/>
              <a:t>Monthly </a:t>
            </a:r>
            <a:r>
              <a:rPr lang="en-US" sz="1600" dirty="0" smtClean="0">
                <a:solidFill>
                  <a:schemeClr val="tx1"/>
                </a:solidFill>
              </a:rPr>
              <a:t>Meetings on Project Status 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Hands-on Workshops of CISS in Development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457200" lvl="1" indent="-457200">
              <a:buSzPct val="115000"/>
              <a:buNone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Meetings with Stakeholders</a:t>
            </a:r>
          </a:p>
          <a:p>
            <a:pPr lvl="1">
              <a:buSzPct val="115000"/>
              <a:buFont typeface="Calibri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CISS team has met with stakeholders as requested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492">
            <a:off x="6360557" y="1222599"/>
            <a:ext cx="2268124" cy="2933928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1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17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021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2051" y="217963"/>
            <a:ext cx="6520312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CISS </a:t>
            </a:r>
            <a:r>
              <a:rPr lang="en-US" sz="3600" dirty="0" smtClean="0"/>
              <a:t>Business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376397"/>
            <a:ext cx="8382000" cy="497855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Reports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and Forms Validation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Reviewed </a:t>
            </a:r>
            <a:r>
              <a:rPr lang="en-US" sz="2000" dirty="0">
                <a:solidFill>
                  <a:srgbClr val="000000"/>
                </a:solidFill>
              </a:rPr>
              <a:t>with all agencies </a:t>
            </a:r>
            <a:r>
              <a:rPr lang="en-US" sz="2000" dirty="0" smtClean="0">
                <a:solidFill>
                  <a:srgbClr val="000000"/>
                </a:solidFill>
              </a:rPr>
              <a:t>– 5/23/2012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Business Team completed forms mapping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smtClean="0">
                <a:solidFill>
                  <a:srgbClr val="000000"/>
                </a:solidFill>
              </a:rPr>
              <a:t>5/31/2012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Reviewed by DCJ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smtClean="0">
                <a:solidFill>
                  <a:srgbClr val="000000"/>
                </a:solidFill>
              </a:rPr>
              <a:t>6/21/2012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Follow Up Meeting to Finalize – 7/11/2012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Field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Observations to Learn Agency Business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Processes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RMS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Vendors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Validated </a:t>
            </a:r>
            <a:r>
              <a:rPr lang="en-US" sz="2000" dirty="0">
                <a:solidFill>
                  <a:srgbClr val="000000"/>
                </a:solidFill>
              </a:rPr>
              <a:t>CT </a:t>
            </a:r>
            <a:r>
              <a:rPr lang="en-US" sz="2000" dirty="0" smtClean="0">
                <a:solidFill>
                  <a:srgbClr val="000000"/>
                </a:solidFill>
              </a:rPr>
              <a:t>RMS &amp; CAD </a:t>
            </a:r>
            <a:r>
              <a:rPr lang="en-US" sz="2000" dirty="0">
                <a:solidFill>
                  <a:srgbClr val="000000"/>
                </a:solidFill>
              </a:rPr>
              <a:t>installations – </a:t>
            </a:r>
            <a:r>
              <a:rPr lang="en-US" sz="2000" dirty="0" smtClean="0">
                <a:solidFill>
                  <a:srgbClr val="000000"/>
                </a:solidFill>
              </a:rPr>
              <a:t>4/25/2012 to 6/19/2012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RMS </a:t>
            </a:r>
            <a:r>
              <a:rPr lang="en-US" sz="2000" dirty="0">
                <a:solidFill>
                  <a:srgbClr val="000000"/>
                </a:solidFill>
              </a:rPr>
              <a:t>Vendor Meeting to </a:t>
            </a:r>
            <a:r>
              <a:rPr lang="en-US" sz="2000" dirty="0" smtClean="0">
                <a:solidFill>
                  <a:srgbClr val="000000"/>
                </a:solidFill>
              </a:rPr>
              <a:t>kickoff CISS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smtClean="0">
                <a:solidFill>
                  <a:srgbClr val="000000"/>
                </a:solidFill>
              </a:rPr>
              <a:t>7/10/2012</a:t>
            </a:r>
          </a:p>
          <a:p>
            <a:pPr>
              <a:spcBef>
                <a:spcPts val="600"/>
              </a:spcBef>
              <a:buSzPct val="110000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Define &amp; Validate Security Restrictions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 smtClean="0">
                <a:solidFill>
                  <a:srgbClr val="000000"/>
                </a:solidFill>
              </a:rPr>
              <a:t>Define based </a:t>
            </a:r>
            <a:r>
              <a:rPr lang="en-US" sz="2000" dirty="0">
                <a:solidFill>
                  <a:srgbClr val="000000"/>
                </a:solidFill>
              </a:rPr>
              <a:t>on GFIPM </a:t>
            </a:r>
            <a:r>
              <a:rPr lang="en-US" sz="2000" dirty="0" smtClean="0">
                <a:solidFill>
                  <a:srgbClr val="000000"/>
                </a:solidFill>
              </a:rPr>
              <a:t>model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r>
              <a:rPr lang="en-US" sz="2000" dirty="0">
                <a:solidFill>
                  <a:srgbClr val="000000"/>
                </a:solidFill>
              </a:rPr>
              <a:t>Guided workshop sessions </a:t>
            </a:r>
            <a:r>
              <a:rPr lang="en-US" sz="2000" dirty="0" smtClean="0">
                <a:solidFill>
                  <a:srgbClr val="000000"/>
                </a:solidFill>
              </a:rPr>
              <a:t> to validate with </a:t>
            </a:r>
            <a:r>
              <a:rPr lang="en-US" sz="2000" dirty="0">
                <a:solidFill>
                  <a:srgbClr val="000000"/>
                </a:solidFill>
              </a:rPr>
              <a:t>Administrative Committee</a:t>
            </a:r>
          </a:p>
          <a:p>
            <a:pPr lvl="1">
              <a:spcBef>
                <a:spcPts val="600"/>
              </a:spcBef>
              <a:buSzPct val="110000"/>
              <a:buFont typeface="MS Mincho" pitchFamily="49" charset="-128"/>
              <a:buChar char="▶"/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SzPct val="110000"/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SzPct val="110000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9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18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3523"/>
              </p:ext>
            </p:extLst>
          </p:nvPr>
        </p:nvGraphicFramePr>
        <p:xfrm>
          <a:off x="457200" y="1975990"/>
          <a:ext cx="8143232" cy="402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89676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  <a:gridCol w="411812"/>
              </a:tblGrid>
              <a:tr h="36860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CISS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Tasks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en-US" sz="13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5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June</a:t>
                      </a:r>
                      <a:endParaRPr lang="en-US" sz="135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35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July</a:t>
                      </a:r>
                      <a:endParaRPr lang="en-US" sz="135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5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5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5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5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/>
                    </a:solidFill>
                  </a:tcPr>
                </a:tc>
              </a:tr>
              <a:tr h="368608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7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14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21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28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11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18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25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9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16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23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+mn-lt"/>
                          <a:cs typeface="Arial" pitchFamily="34" charset="0"/>
                        </a:rPr>
                        <a:t>30</a:t>
                      </a:r>
                      <a:endParaRPr lang="en-US" sz="135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98D">
                        <a:tint val="40000"/>
                      </a:srgb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r>
                        <a:rPr lang="en-US" sz="1400" b="1" u="none" dirty="0" smtClean="0">
                          <a:solidFill>
                            <a:srgbClr val="4A206A"/>
                          </a:solidFill>
                          <a:latin typeface="+mn-lt"/>
                          <a:cs typeface="Arial" pitchFamily="34" charset="0"/>
                        </a:rPr>
                        <a:t>CISS Reports &amp; Forms</a:t>
                      </a:r>
                      <a:endParaRPr lang="en-US" sz="1400" b="1" u="none" dirty="0">
                        <a:solidFill>
                          <a:srgbClr val="4A206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rgbClr val="4A20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RMS Vendors</a:t>
                      </a: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rgbClr val="4A20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Agency Field Observations:</a:t>
                      </a: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marL="118872" indent="-118872">
                        <a:buFont typeface="Arial" pitchFamily="34" charset="0"/>
                        <a:buChar char="•"/>
                      </a:pPr>
                      <a:r>
                        <a:rPr lang="en-US" sz="1400" u="none" dirty="0" smtClean="0">
                          <a:latin typeface="+mn-lt"/>
                          <a:cs typeface="Arial" pitchFamily="34" charset="0"/>
                        </a:rPr>
                        <a:t> Local Law</a:t>
                      </a:r>
                      <a:r>
                        <a:rPr lang="en-US" sz="1400" u="none" baseline="0" dirty="0" smtClean="0">
                          <a:latin typeface="+mn-lt"/>
                          <a:cs typeface="Arial" pitchFamily="34" charset="0"/>
                        </a:rPr>
                        <a:t> Enforcement Bookings</a:t>
                      </a:r>
                      <a:endParaRPr lang="en-US" sz="1400" u="none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marL="118872" indent="-118872">
                        <a:buFont typeface="Arial" pitchFamily="34" charset="0"/>
                        <a:buChar char="•"/>
                      </a:pPr>
                      <a:r>
                        <a:rPr lang="en-US" sz="1400" u="none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u="none" spc="-40" baseline="0" dirty="0" smtClean="0">
                          <a:latin typeface="+mn-lt"/>
                          <a:cs typeface="Arial" pitchFamily="34" charset="0"/>
                        </a:rPr>
                        <a:t>Local Law Enforcement Ride-</a:t>
                      </a:r>
                      <a:r>
                        <a:rPr lang="en-US" sz="1400" u="none" spc="-40" baseline="0" dirty="0" err="1" smtClean="0">
                          <a:latin typeface="+mn-lt"/>
                          <a:cs typeface="Arial" pitchFamily="34" charset="0"/>
                        </a:rPr>
                        <a:t>Alongs</a:t>
                      </a:r>
                      <a:endParaRPr lang="en-US" sz="1400" u="none" spc="-40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pPr marL="118872" indent="-118872">
                        <a:buFont typeface="Arial" pitchFamily="34" charset="0"/>
                        <a:buChar char="•"/>
                      </a:pPr>
                      <a:r>
                        <a:rPr lang="en-US" sz="1400" u="none" dirty="0" smtClean="0">
                          <a:latin typeface="+mn-lt"/>
                          <a:cs typeface="Arial" pitchFamily="34" charset="0"/>
                        </a:rPr>
                        <a:t> State Police</a:t>
                      </a:r>
                      <a:r>
                        <a:rPr lang="en-US" sz="1400" u="none" baseline="0" dirty="0" smtClean="0">
                          <a:latin typeface="+mn-lt"/>
                          <a:cs typeface="Arial" pitchFamily="34" charset="0"/>
                        </a:rPr>
                        <a:t> Ride-</a:t>
                      </a:r>
                      <a:r>
                        <a:rPr lang="en-US" sz="1400" u="none" baseline="0" dirty="0" err="1" smtClean="0">
                          <a:latin typeface="+mn-lt"/>
                          <a:cs typeface="Arial" pitchFamily="34" charset="0"/>
                        </a:rPr>
                        <a:t>Alongs</a:t>
                      </a:r>
                      <a:endParaRPr lang="en-US" sz="1400" u="none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rgbClr val="4A20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Court Visits</a:t>
                      </a:r>
                      <a:endParaRPr lang="en-US" sz="1400" b="1" u="none" kern="1200" dirty="0">
                        <a:solidFill>
                          <a:srgbClr val="4A206A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rgbClr val="4A20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Test Strategy &amp; Approach</a:t>
                      </a:r>
                      <a:endParaRPr lang="en-US" sz="1400" b="1" u="none" kern="1200" dirty="0">
                        <a:solidFill>
                          <a:srgbClr val="4A206A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rgbClr val="4A20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Security Restrictions</a:t>
                      </a:r>
                      <a:endParaRPr lang="en-US" sz="1400" b="1" u="none" kern="1200" dirty="0">
                        <a:solidFill>
                          <a:srgbClr val="4A206A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T="45716" marB="45716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3162" y="526880"/>
            <a:ext cx="681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CISS Business 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Milestones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19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2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1499" y="462844"/>
            <a:ext cx="8108302" cy="57512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10393" y="1645920"/>
            <a:ext cx="8073232" cy="4358272"/>
          </a:xfrm>
          <a:prstGeom prst="rect">
            <a:avLst/>
          </a:prstGeom>
          <a:gradFill>
            <a:gsLst>
              <a:gs pos="8000">
                <a:schemeClr val="accent5">
                  <a:lumMod val="40000"/>
                  <a:lumOff val="60000"/>
                </a:schemeClr>
              </a:gs>
              <a:gs pos="77000">
                <a:schemeClr val="bg1"/>
              </a:gs>
              <a:gs pos="54000">
                <a:srgbClr val="F9FBFD"/>
              </a:gs>
              <a:gs pos="100000">
                <a:schemeClr val="bg1"/>
              </a:gs>
            </a:gsLst>
            <a:lin ang="16200000" scaled="1"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274320" anchor="ctr">
            <a:normAutofit fontScale="85000" lnSpcReduction="20000"/>
          </a:bodyPr>
          <a:lstStyle/>
          <a:p>
            <a:pPr marL="914400" indent="-568325"/>
            <a:endParaRPr lang="en-US" b="0" dirty="0" smtClean="0">
              <a:effectLst/>
              <a:ea typeface="+mn-ea"/>
              <a:cs typeface="+mn-cs"/>
            </a:endParaRPr>
          </a:p>
          <a:p>
            <a:pPr marL="457200" indent="-568325"/>
            <a:endParaRPr lang="en-US" b="0" dirty="0" smtClean="0">
              <a:effectLst/>
              <a:ea typeface="+mn-ea"/>
              <a:cs typeface="+mn-cs"/>
            </a:endParaRPr>
          </a:p>
          <a:p>
            <a:pPr marL="457200" indent="-568325"/>
            <a:r>
              <a:rPr lang="en-US" b="0" dirty="0" smtClean="0">
                <a:effectLst/>
                <a:ea typeface="+mn-ea"/>
                <a:cs typeface="+mn-cs"/>
              </a:rPr>
              <a:t>Governor’s </a:t>
            </a:r>
            <a:r>
              <a:rPr lang="en-US" b="0" dirty="0" smtClean="0">
                <a:effectLst/>
                <a:ea typeface="+mn-ea"/>
                <a:cs typeface="+mn-cs"/>
              </a:rPr>
              <a:t>Vision for Technology</a:t>
            </a:r>
          </a:p>
          <a:p>
            <a:pPr marL="457200" indent="-568325"/>
            <a:r>
              <a:rPr lang="en-US" b="0" dirty="0" smtClean="0">
                <a:effectLst/>
                <a:ea typeface="+mn-ea"/>
                <a:cs typeface="+mn-cs"/>
              </a:rPr>
              <a:t>CJIS </a:t>
            </a:r>
            <a:r>
              <a:rPr lang="en-US" b="0" dirty="0">
                <a:effectLst/>
                <a:ea typeface="+mn-ea"/>
                <a:cs typeface="+mn-cs"/>
              </a:rPr>
              <a:t>Goals and </a:t>
            </a:r>
            <a:r>
              <a:rPr lang="en-US" b="0" dirty="0" smtClean="0">
                <a:effectLst/>
                <a:ea typeface="+mn-ea"/>
                <a:cs typeface="+mn-cs"/>
              </a:rPr>
              <a:t>Objectives</a:t>
            </a:r>
            <a:endParaRPr lang="en-US" b="0" dirty="0">
              <a:effectLst/>
              <a:ea typeface="+mn-ea"/>
              <a:cs typeface="+mn-cs"/>
            </a:endParaRPr>
          </a:p>
          <a:p>
            <a:pPr marL="457200" indent="-568325"/>
            <a:r>
              <a:rPr lang="en-US" b="0" dirty="0" smtClean="0">
                <a:effectLst/>
                <a:ea typeface="+mn-ea"/>
                <a:cs typeface="+mn-cs"/>
              </a:rPr>
              <a:t>OBTS Status</a:t>
            </a:r>
          </a:p>
          <a:p>
            <a:pPr marL="457200" indent="-568325"/>
            <a:r>
              <a:rPr lang="en-US" b="0" dirty="0">
                <a:effectLst/>
              </a:rPr>
              <a:t>CIDRIS Status</a:t>
            </a:r>
          </a:p>
          <a:p>
            <a:pPr marL="457200" indent="-568325"/>
            <a:r>
              <a:rPr lang="en-US" b="0" dirty="0" smtClean="0">
                <a:effectLst/>
                <a:ea typeface="+mn-ea"/>
                <a:cs typeface="+mn-cs"/>
              </a:rPr>
              <a:t>CISS </a:t>
            </a:r>
            <a:r>
              <a:rPr lang="en-US" b="0" dirty="0">
                <a:effectLst/>
                <a:ea typeface="+mn-ea"/>
                <a:cs typeface="+mn-cs"/>
              </a:rPr>
              <a:t>Project Plan</a:t>
            </a:r>
          </a:p>
          <a:p>
            <a:pPr marL="457200" indent="-568325"/>
            <a:r>
              <a:rPr lang="en-US" b="0" dirty="0">
                <a:effectLst/>
                <a:ea typeface="+mn-ea"/>
                <a:cs typeface="+mn-cs"/>
              </a:rPr>
              <a:t>CISS Requirements</a:t>
            </a:r>
          </a:p>
          <a:p>
            <a:pPr marL="457200" indent="-568325"/>
            <a:r>
              <a:rPr lang="en-US" b="0" dirty="0">
                <a:effectLst/>
                <a:ea typeface="+mn-ea"/>
                <a:cs typeface="+mn-cs"/>
              </a:rPr>
              <a:t>CJIS Program </a:t>
            </a:r>
            <a:r>
              <a:rPr lang="en-US" b="0" dirty="0" smtClean="0">
                <a:effectLst/>
                <a:ea typeface="+mn-ea"/>
                <a:cs typeface="+mn-cs"/>
              </a:rPr>
              <a:t>Management</a:t>
            </a:r>
          </a:p>
          <a:p>
            <a:pPr marL="457200" indent="-568325"/>
            <a:r>
              <a:rPr lang="en-US" dirty="0" smtClean="0"/>
              <a:t>CISS Initial Capabilities Demonstration</a:t>
            </a:r>
            <a:endParaRPr lang="en-US" b="0" dirty="0" smtClean="0">
              <a:effectLst/>
              <a:ea typeface="+mn-ea"/>
              <a:cs typeface="+mn-cs"/>
            </a:endParaRPr>
          </a:p>
          <a:p>
            <a:pPr marL="457200" indent="-568325"/>
            <a:endParaRPr lang="en-US" b="0" dirty="0" smtClean="0">
              <a:effectLst/>
              <a:ea typeface="+mn-ea"/>
              <a:cs typeface="+mn-cs"/>
            </a:endParaRPr>
          </a:p>
          <a:p>
            <a:pPr marL="457200" indent="-568325"/>
            <a:endParaRPr lang="en-US" b="0" dirty="0" smtClean="0">
              <a:effectLst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216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483742"/>
            <a:ext cx="7734977" cy="45256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274320" tIns="91440" rIns="182880" bIns="0" anchor="ctr">
            <a:noAutofit/>
          </a:bodyPr>
          <a:lstStyle/>
          <a:p>
            <a:pPr lvl="0"/>
            <a:r>
              <a:rPr lang="en-US" sz="2400" b="0" dirty="0" smtClean="0">
                <a:effectLst/>
              </a:rPr>
              <a:t>Defining </a:t>
            </a:r>
            <a:r>
              <a:rPr lang="en-US" sz="2400" b="0" dirty="0">
                <a:effectLst/>
              </a:rPr>
              <a:t>processes to </a:t>
            </a:r>
            <a:r>
              <a:rPr lang="en-US" sz="2400" b="0" dirty="0" smtClean="0">
                <a:effectLst/>
              </a:rPr>
              <a:t>streamline </a:t>
            </a:r>
            <a:r>
              <a:rPr lang="en-US" sz="2400" b="0" dirty="0">
                <a:effectLst/>
              </a:rPr>
              <a:t>Agency integration </a:t>
            </a:r>
            <a:r>
              <a:rPr lang="en-US" sz="2400" dirty="0"/>
              <a:t>with CISS for </a:t>
            </a:r>
            <a:r>
              <a:rPr lang="en-US" sz="2400" b="0" dirty="0" smtClean="0">
                <a:effectLst/>
              </a:rPr>
              <a:t>Service-Oriented Architecture (SOA) based messaging</a:t>
            </a:r>
            <a:endParaRPr lang="en-US" sz="2400" b="0" dirty="0">
              <a:effectLst/>
            </a:endParaRPr>
          </a:p>
          <a:p>
            <a:pPr lvl="0"/>
            <a:r>
              <a:rPr lang="en-US" sz="2400" b="0" dirty="0">
                <a:effectLst/>
              </a:rPr>
              <a:t>Ordered </a:t>
            </a:r>
            <a:r>
              <a:rPr lang="en-US" sz="2400" b="0" dirty="0" smtClean="0">
                <a:effectLst/>
              </a:rPr>
              <a:t>equipment </a:t>
            </a:r>
            <a:r>
              <a:rPr lang="en-US" sz="2400" b="0" dirty="0">
                <a:effectLst/>
              </a:rPr>
              <a:t>to support the initial production </a:t>
            </a:r>
            <a:r>
              <a:rPr lang="en-US" sz="2400" b="0" dirty="0" smtClean="0">
                <a:effectLst/>
              </a:rPr>
              <a:t>Establishing </a:t>
            </a:r>
            <a:r>
              <a:rPr lang="en-US" sz="2400" b="0" dirty="0">
                <a:effectLst/>
              </a:rPr>
              <a:t>architectures to support a scalable </a:t>
            </a:r>
            <a:r>
              <a:rPr lang="en-US" sz="2400" b="0" dirty="0" smtClean="0">
                <a:effectLst/>
              </a:rPr>
              <a:t>platform</a:t>
            </a:r>
            <a:endParaRPr lang="en-US" sz="2400" b="0" dirty="0">
              <a:effectLst/>
            </a:endParaRPr>
          </a:p>
          <a:p>
            <a:r>
              <a:rPr lang="en-US" sz="2400" b="0" dirty="0" smtClean="0">
                <a:effectLst/>
              </a:rPr>
              <a:t>Configuring </a:t>
            </a:r>
            <a:r>
              <a:rPr lang="en-US" sz="2400" b="0" dirty="0">
                <a:effectLst/>
              </a:rPr>
              <a:t>the </a:t>
            </a:r>
            <a:r>
              <a:rPr lang="en-US" sz="2400" b="0" dirty="0" smtClean="0">
                <a:effectLst/>
              </a:rPr>
              <a:t>demonstration </a:t>
            </a:r>
          </a:p>
          <a:p>
            <a:r>
              <a:rPr lang="en-US" sz="2400" b="0" dirty="0" smtClean="0">
                <a:effectLst/>
              </a:rPr>
              <a:t>Designing </a:t>
            </a:r>
            <a:r>
              <a:rPr lang="en-US" sz="2400" b="0" dirty="0">
                <a:effectLst/>
              </a:rPr>
              <a:t>architectures to support the initial development waves and production environments</a:t>
            </a:r>
          </a:p>
          <a:p>
            <a:pPr lvl="0"/>
            <a:r>
              <a:rPr lang="en-US" sz="2400" b="0" dirty="0">
                <a:effectLst/>
              </a:rPr>
              <a:t>Defining the methodologies to integrate agency data </a:t>
            </a:r>
            <a:r>
              <a:rPr lang="en-US" sz="2400" b="0" dirty="0" smtClean="0">
                <a:effectLst/>
              </a:rPr>
              <a:t> with </a:t>
            </a:r>
            <a:r>
              <a:rPr lang="en-US" sz="2400" b="0" dirty="0">
                <a:effectLst/>
              </a:rPr>
              <a:t>CISS (Static Replication, Dynamic </a:t>
            </a:r>
            <a:r>
              <a:rPr lang="en-US" sz="2400" b="0" dirty="0" smtClean="0">
                <a:effectLst/>
              </a:rPr>
              <a:t>Replication, </a:t>
            </a:r>
            <a:r>
              <a:rPr lang="en-US" sz="2400" b="0" dirty="0">
                <a:effectLst/>
              </a:rPr>
              <a:t>and Federated Search</a:t>
            </a:r>
            <a:r>
              <a:rPr lang="en-US" sz="2400" b="0" dirty="0" smtClean="0">
                <a:effectLst/>
              </a:rPr>
              <a:t>)</a:t>
            </a:r>
          </a:p>
          <a:p>
            <a:pPr lvl="0"/>
            <a:r>
              <a:rPr lang="en-US" sz="2400" dirty="0" smtClean="0"/>
              <a:t>Develop hands-on workshops for Agency stakeholders</a:t>
            </a:r>
            <a:endParaRPr lang="en-US" sz="2400" b="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51025" y="513641"/>
            <a:ext cx="8778240" cy="562303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CISS </a:t>
            </a:r>
            <a:r>
              <a:rPr lang="en-US" sz="4000" dirty="0" smtClean="0"/>
              <a:t>Technology Management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20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347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50507"/>
              </p:ext>
            </p:extLst>
          </p:nvPr>
        </p:nvGraphicFramePr>
        <p:xfrm>
          <a:off x="1162592" y="1457341"/>
          <a:ext cx="7022945" cy="47589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19953"/>
                <a:gridCol w="461484"/>
                <a:gridCol w="389264"/>
                <a:gridCol w="425374"/>
                <a:gridCol w="425374"/>
                <a:gridCol w="425374"/>
                <a:gridCol w="425374"/>
                <a:gridCol w="425374"/>
                <a:gridCol w="425374"/>
              </a:tblGrid>
              <a:tr h="31645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MJ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 logical design</a:t>
                      </a:r>
                      <a:endParaRPr lang="en-US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Order  hardware/software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Staffing technical group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 application life cycle mgmt.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methodology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software development life cycle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Service Level Agreement (SLA)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Design and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 CISS success metrics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 IEPD templates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Gather IEPD data elements from agencies</a:t>
                      </a:r>
                      <a:endParaRPr lang="en-US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Design production architecture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Define storage requirements</a:t>
                      </a:r>
                      <a:endParaRPr lang="en-US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Define network/security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requirements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Procure 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storage and network equipment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Define certificate authority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model</a:t>
                      </a:r>
                      <a:endParaRPr lang="en-US" sz="12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Configure production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environment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76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Develop workshops for Agency stakeholders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2075" y="1974008"/>
            <a:ext cx="439030" cy="3909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658" y="3286227"/>
            <a:ext cx="439030" cy="438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46262" y="2311400"/>
            <a:ext cx="1101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+mj-lt"/>
              </a:rPr>
              <a:t>Primarily </a:t>
            </a:r>
            <a:r>
              <a:rPr lang="en-US" sz="1400" dirty="0" smtClean="0">
                <a:latin typeface="+mj-lt"/>
              </a:rPr>
              <a:t>Xerox </a:t>
            </a:r>
          </a:p>
          <a:p>
            <a:pPr eaLnBrk="1" hangingPunct="1"/>
            <a:r>
              <a:rPr lang="en-US" sz="1400" dirty="0" smtClean="0">
                <a:latin typeface="+mj-lt"/>
              </a:rPr>
              <a:t>Team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81667" y="3724548"/>
            <a:ext cx="10708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Primarily State</a:t>
            </a:r>
          </a:p>
          <a:p>
            <a:pPr eaLnBrk="1" hangingPunct="1"/>
            <a:r>
              <a:rPr lang="en-US" sz="1400" dirty="0">
                <a:latin typeface="+mn-lt"/>
              </a:rPr>
              <a:t>Team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51025" y="676275"/>
            <a:ext cx="7026274" cy="752475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CISS </a:t>
            </a:r>
            <a:r>
              <a:rPr lang="en-US" sz="4000" dirty="0" smtClean="0"/>
              <a:t>Technology Milestones</a:t>
            </a:r>
            <a:br>
              <a:rPr lang="en-US" sz="4000" dirty="0" smtClean="0"/>
            </a:b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7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8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21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293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22951" y="479937"/>
            <a:ext cx="6555474" cy="70433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Internal Agency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5626" y="1550707"/>
            <a:ext cx="7100048" cy="424417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anchor="t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endParaRPr lang="en-US" b="0" dirty="0" smtClean="0">
              <a:effectLst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b="0" dirty="0" smtClean="0">
                <a:effectLst/>
              </a:rPr>
              <a:t>Share information with your staff/organization</a:t>
            </a:r>
            <a:endParaRPr lang="en-US" b="0" dirty="0">
              <a:effectLst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b="0" dirty="0" smtClean="0">
                <a:effectLst/>
              </a:rPr>
              <a:t>We also encourage you to invite your staff  to </a:t>
            </a:r>
            <a:r>
              <a:rPr lang="en-US" b="0" dirty="0">
                <a:effectLst/>
              </a:rPr>
              <a:t>attend meetings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22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992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5712" y="304800"/>
            <a:ext cx="7409317" cy="943429"/>
          </a:xfrm>
        </p:spPr>
        <p:txBody>
          <a:bodyPr/>
          <a:lstStyle/>
          <a:p>
            <a:r>
              <a:rPr lang="en-US" dirty="0" smtClean="0"/>
              <a:t>The As-Is View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369804"/>
            <a:ext cx="772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Spaghetti</a:t>
            </a:r>
            <a:endParaRPr lang="en-US" sz="2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685800" y="1924050"/>
            <a:ext cx="8151813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095500" y="2687638"/>
            <a:ext cx="101600" cy="12700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2095500" y="2652713"/>
            <a:ext cx="46038" cy="80963"/>
          </a:xfrm>
          <a:custGeom>
            <a:avLst/>
            <a:gdLst>
              <a:gd name="T0" fmla="*/ 29 w 29"/>
              <a:gd name="T1" fmla="*/ 0 h 51"/>
              <a:gd name="T2" fmla="*/ 0 w 29"/>
              <a:gd name="T3" fmla="*/ 22 h 51"/>
              <a:gd name="T4" fmla="*/ 23 w 29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51">
                <a:moveTo>
                  <a:pt x="29" y="0"/>
                </a:moveTo>
                <a:lnTo>
                  <a:pt x="0" y="22"/>
                </a:lnTo>
                <a:lnTo>
                  <a:pt x="23" y="51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084388" y="2814638"/>
            <a:ext cx="103188" cy="30163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2084388" y="2787650"/>
            <a:ext cx="50800" cy="77788"/>
          </a:xfrm>
          <a:custGeom>
            <a:avLst/>
            <a:gdLst>
              <a:gd name="T0" fmla="*/ 32 w 32"/>
              <a:gd name="T1" fmla="*/ 0 h 49"/>
              <a:gd name="T2" fmla="*/ 0 w 32"/>
              <a:gd name="T3" fmla="*/ 17 h 49"/>
              <a:gd name="T4" fmla="*/ 17 w 32"/>
              <a:gd name="T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49">
                <a:moveTo>
                  <a:pt x="32" y="0"/>
                </a:moveTo>
                <a:lnTo>
                  <a:pt x="0" y="17"/>
                </a:lnTo>
                <a:lnTo>
                  <a:pt x="17" y="49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098675" y="3213100"/>
            <a:ext cx="101600" cy="33338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098675" y="3195638"/>
            <a:ext cx="52388" cy="77788"/>
          </a:xfrm>
          <a:custGeom>
            <a:avLst/>
            <a:gdLst>
              <a:gd name="T0" fmla="*/ 16 w 33"/>
              <a:gd name="T1" fmla="*/ 0 h 49"/>
              <a:gd name="T2" fmla="*/ 0 w 33"/>
              <a:gd name="T3" fmla="*/ 32 h 49"/>
              <a:gd name="T4" fmla="*/ 33 w 33"/>
              <a:gd name="T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49">
                <a:moveTo>
                  <a:pt x="16" y="0"/>
                </a:moveTo>
                <a:lnTo>
                  <a:pt x="0" y="32"/>
                </a:lnTo>
                <a:lnTo>
                  <a:pt x="33" y="49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111375" y="3317875"/>
            <a:ext cx="107950" cy="12700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2111375" y="3286125"/>
            <a:ext cx="44450" cy="79375"/>
          </a:xfrm>
          <a:custGeom>
            <a:avLst/>
            <a:gdLst>
              <a:gd name="T0" fmla="*/ 23 w 28"/>
              <a:gd name="T1" fmla="*/ 0 h 50"/>
              <a:gd name="T2" fmla="*/ 0 w 28"/>
              <a:gd name="T3" fmla="*/ 28 h 50"/>
              <a:gd name="T4" fmla="*/ 28 w 28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50">
                <a:moveTo>
                  <a:pt x="23" y="0"/>
                </a:moveTo>
                <a:lnTo>
                  <a:pt x="0" y="28"/>
                </a:lnTo>
                <a:lnTo>
                  <a:pt x="28" y="50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2933700" y="3805238"/>
            <a:ext cx="101600" cy="12700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2933700" y="3770313"/>
            <a:ext cx="46038" cy="80963"/>
          </a:xfrm>
          <a:custGeom>
            <a:avLst/>
            <a:gdLst>
              <a:gd name="T0" fmla="*/ 29 w 29"/>
              <a:gd name="T1" fmla="*/ 0 h 51"/>
              <a:gd name="T2" fmla="*/ 0 w 29"/>
              <a:gd name="T3" fmla="*/ 22 h 51"/>
              <a:gd name="T4" fmla="*/ 23 w 29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51">
                <a:moveTo>
                  <a:pt x="29" y="0"/>
                </a:moveTo>
                <a:lnTo>
                  <a:pt x="0" y="22"/>
                </a:lnTo>
                <a:lnTo>
                  <a:pt x="23" y="51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2930525" y="3703638"/>
            <a:ext cx="123825" cy="31750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2930525" y="3686175"/>
            <a:ext cx="50800" cy="77788"/>
          </a:xfrm>
          <a:custGeom>
            <a:avLst/>
            <a:gdLst>
              <a:gd name="T0" fmla="*/ 19 w 32"/>
              <a:gd name="T1" fmla="*/ 0 h 49"/>
              <a:gd name="T2" fmla="*/ 0 w 32"/>
              <a:gd name="T3" fmla="*/ 31 h 49"/>
              <a:gd name="T4" fmla="*/ 32 w 32"/>
              <a:gd name="T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49">
                <a:moveTo>
                  <a:pt x="19" y="0"/>
                </a:moveTo>
                <a:lnTo>
                  <a:pt x="0" y="31"/>
                </a:lnTo>
                <a:lnTo>
                  <a:pt x="32" y="49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2084388" y="4219575"/>
            <a:ext cx="122238" cy="3175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>
            <a:off x="2084388" y="4181475"/>
            <a:ext cx="41275" cy="80963"/>
          </a:xfrm>
          <a:custGeom>
            <a:avLst/>
            <a:gdLst>
              <a:gd name="T0" fmla="*/ 25 w 26"/>
              <a:gd name="T1" fmla="*/ 0 h 51"/>
              <a:gd name="T2" fmla="*/ 0 w 26"/>
              <a:gd name="T3" fmla="*/ 26 h 51"/>
              <a:gd name="T4" fmla="*/ 26 w 26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51">
                <a:moveTo>
                  <a:pt x="25" y="0"/>
                </a:moveTo>
                <a:lnTo>
                  <a:pt x="0" y="26"/>
                </a:lnTo>
                <a:lnTo>
                  <a:pt x="26" y="51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2090738" y="4305300"/>
            <a:ext cx="103188" cy="19050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2090738" y="4273550"/>
            <a:ext cx="46038" cy="79375"/>
          </a:xfrm>
          <a:custGeom>
            <a:avLst/>
            <a:gdLst>
              <a:gd name="T0" fmla="*/ 29 w 29"/>
              <a:gd name="T1" fmla="*/ 0 h 50"/>
              <a:gd name="T2" fmla="*/ 0 w 29"/>
              <a:gd name="T3" fmla="*/ 20 h 50"/>
              <a:gd name="T4" fmla="*/ 20 w 29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50">
                <a:moveTo>
                  <a:pt x="29" y="0"/>
                </a:moveTo>
                <a:lnTo>
                  <a:pt x="0" y="20"/>
                </a:lnTo>
                <a:lnTo>
                  <a:pt x="20" y="50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3787775" y="4484688"/>
            <a:ext cx="100013" cy="4763"/>
          </a:xfrm>
          <a:prstGeom prst="line">
            <a:avLst/>
          </a:pr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3787775" y="4446588"/>
            <a:ext cx="42863" cy="82550"/>
          </a:xfrm>
          <a:custGeom>
            <a:avLst/>
            <a:gdLst>
              <a:gd name="T0" fmla="*/ 24 w 27"/>
              <a:gd name="T1" fmla="*/ 0 h 52"/>
              <a:gd name="T2" fmla="*/ 0 w 27"/>
              <a:gd name="T3" fmla="*/ 27 h 52"/>
              <a:gd name="T4" fmla="*/ 27 w 27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52">
                <a:moveTo>
                  <a:pt x="24" y="0"/>
                </a:moveTo>
                <a:lnTo>
                  <a:pt x="0" y="27"/>
                </a:lnTo>
                <a:lnTo>
                  <a:pt x="27" y="52"/>
                </a:lnTo>
              </a:path>
            </a:pathLst>
          </a:custGeom>
          <a:noFill/>
          <a:ln w="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08" y="1831469"/>
            <a:ext cx="5329110" cy="4582575"/>
          </a:xfrm>
          <a:prstGeom prst="rect">
            <a:avLst/>
          </a:prstGeom>
          <a:solidFill>
            <a:srgbClr val="F3F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32" name="Group 31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33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7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23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8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 rot="16769541">
            <a:off x="3218474" y="5230056"/>
            <a:ext cx="1438741" cy="10350"/>
          </a:xfrm>
          <a:custGeom>
            <a:avLst/>
            <a:gdLst>
              <a:gd name="connsiteX0" fmla="*/ 0 w 1438740"/>
              <a:gd name="connsiteY0" fmla="*/ 5174 h 10349"/>
              <a:gd name="connsiteX1" fmla="*/ 1438740 w 1438740"/>
              <a:gd name="connsiteY1" fmla="*/ 5174 h 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8740" h="10349">
                <a:moveTo>
                  <a:pt x="1438740" y="5175"/>
                </a:moveTo>
                <a:lnTo>
                  <a:pt x="0" y="5175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spcFirstLastPara="0" vert="horz" wrap="square" lIns="696101" tIns="-30793" rIns="696102" bIns="-307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7" name="Freeform 46"/>
          <p:cNvSpPr/>
          <p:nvPr/>
        </p:nvSpPr>
        <p:spPr>
          <a:xfrm rot="2803550">
            <a:off x="5353049" y="4994658"/>
            <a:ext cx="1901787" cy="243932"/>
          </a:xfrm>
          <a:custGeom>
            <a:avLst/>
            <a:gdLst>
              <a:gd name="connsiteX0" fmla="*/ 0 w 1328772"/>
              <a:gd name="connsiteY0" fmla="*/ 5174 h 10349"/>
              <a:gd name="connsiteX1" fmla="*/ 1328772 w 1328772"/>
              <a:gd name="connsiteY1" fmla="*/ 5174 h 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8772" h="10349">
                <a:moveTo>
                  <a:pt x="0" y="5174"/>
                </a:moveTo>
                <a:lnTo>
                  <a:pt x="1328772" y="5174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spcFirstLastPara="0" vert="horz" wrap="square" lIns="574039" tIns="-24370" rIns="574040" bIns="-2437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6" name="Freeform 45"/>
          <p:cNvSpPr/>
          <p:nvPr/>
        </p:nvSpPr>
        <p:spPr>
          <a:xfrm rot="1828602" flipV="1">
            <a:off x="5752137" y="4591046"/>
            <a:ext cx="1578565" cy="186901"/>
          </a:xfrm>
          <a:custGeom>
            <a:avLst/>
            <a:gdLst>
              <a:gd name="connsiteX0" fmla="*/ 0 w 1328772"/>
              <a:gd name="connsiteY0" fmla="*/ 5174 h 10349"/>
              <a:gd name="connsiteX1" fmla="*/ 1328772 w 1328772"/>
              <a:gd name="connsiteY1" fmla="*/ 5174 h 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8772" h="10349">
                <a:moveTo>
                  <a:pt x="0" y="5174"/>
                </a:moveTo>
                <a:lnTo>
                  <a:pt x="1328772" y="5174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spcFirstLastPara="0" vert="horz" wrap="square" lIns="574039" tIns="-24370" rIns="574040" bIns="-2437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grpSp>
        <p:nvGrpSpPr>
          <p:cNvPr id="2" name="Group 1"/>
          <p:cNvGrpSpPr/>
          <p:nvPr/>
        </p:nvGrpSpPr>
        <p:grpSpPr>
          <a:xfrm>
            <a:off x="636259" y="1447521"/>
            <a:ext cx="7724112" cy="5037611"/>
            <a:chOff x="689812" y="1373132"/>
            <a:chExt cx="7724112" cy="5037611"/>
          </a:xfrm>
        </p:grpSpPr>
        <p:sp>
          <p:nvSpPr>
            <p:cNvPr id="77" name="Freeform 76"/>
            <p:cNvSpPr/>
            <p:nvPr/>
          </p:nvSpPr>
          <p:spPr>
            <a:xfrm rot="415003">
              <a:off x="1662378" y="3467938"/>
              <a:ext cx="1667952" cy="55557"/>
            </a:xfrm>
            <a:custGeom>
              <a:avLst/>
              <a:gdLst>
                <a:gd name="connsiteX0" fmla="*/ 0 w 1283125"/>
                <a:gd name="connsiteY0" fmla="*/ 5174 h 10349"/>
                <a:gd name="connsiteX1" fmla="*/ 1283125 w 1283125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125" h="10349">
                  <a:moveTo>
                    <a:pt x="1283125" y="5175"/>
                  </a:moveTo>
                  <a:lnTo>
                    <a:pt x="0" y="5175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59" name="Freeform 58"/>
            <p:cNvSpPr/>
            <p:nvPr/>
          </p:nvSpPr>
          <p:spPr>
            <a:xfrm rot="20858918" flipV="1">
              <a:off x="6178382" y="3318908"/>
              <a:ext cx="1469831" cy="45719"/>
            </a:xfrm>
            <a:custGeom>
              <a:avLst/>
              <a:gdLst>
                <a:gd name="connsiteX0" fmla="*/ 0 w 850845"/>
                <a:gd name="connsiteY0" fmla="*/ 5174 h 10349"/>
                <a:gd name="connsiteX1" fmla="*/ 850845 w 850845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845" h="10349">
                  <a:moveTo>
                    <a:pt x="0" y="5174"/>
                  </a:moveTo>
                  <a:lnTo>
                    <a:pt x="850845" y="5174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57" name="Freeform 56"/>
            <p:cNvSpPr/>
            <p:nvPr/>
          </p:nvSpPr>
          <p:spPr>
            <a:xfrm rot="19967375" flipV="1">
              <a:off x="5366198" y="2943545"/>
              <a:ext cx="2054100" cy="350353"/>
            </a:xfrm>
            <a:custGeom>
              <a:avLst/>
              <a:gdLst>
                <a:gd name="connsiteX0" fmla="*/ 0 w 973120"/>
                <a:gd name="connsiteY0" fmla="*/ 5174 h 10349"/>
                <a:gd name="connsiteX1" fmla="*/ 973120 w 973120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3120" h="10349">
                  <a:moveTo>
                    <a:pt x="0" y="5174"/>
                  </a:moveTo>
                  <a:lnTo>
                    <a:pt x="973120" y="5174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55" name="Freeform 54"/>
            <p:cNvSpPr/>
            <p:nvPr/>
          </p:nvSpPr>
          <p:spPr>
            <a:xfrm rot="19353174">
              <a:off x="4977549" y="2700506"/>
              <a:ext cx="1848533" cy="45719"/>
            </a:xfrm>
            <a:custGeom>
              <a:avLst/>
              <a:gdLst>
                <a:gd name="connsiteX0" fmla="*/ 0 w 1026106"/>
                <a:gd name="connsiteY0" fmla="*/ 5174 h 10349"/>
                <a:gd name="connsiteX1" fmla="*/ 1026106 w 1026106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106" h="10349">
                  <a:moveTo>
                    <a:pt x="0" y="5174"/>
                  </a:moveTo>
                  <a:lnTo>
                    <a:pt x="1026106" y="5174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51" name="Freeform 50"/>
            <p:cNvSpPr/>
            <p:nvPr/>
          </p:nvSpPr>
          <p:spPr>
            <a:xfrm rot="5317797">
              <a:off x="3944596" y="2278698"/>
              <a:ext cx="1360964" cy="45719"/>
            </a:xfrm>
            <a:custGeom>
              <a:avLst/>
              <a:gdLst>
                <a:gd name="connsiteX0" fmla="*/ 0 w 808266"/>
                <a:gd name="connsiteY0" fmla="*/ 5174 h 10349"/>
                <a:gd name="connsiteX1" fmla="*/ 808266 w 808266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266" h="10349">
                  <a:moveTo>
                    <a:pt x="808266" y="5175"/>
                  </a:moveTo>
                  <a:lnTo>
                    <a:pt x="0" y="5175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81" name="Freeform 80"/>
            <p:cNvSpPr/>
            <p:nvPr/>
          </p:nvSpPr>
          <p:spPr>
            <a:xfrm rot="2590999">
              <a:off x="2176566" y="2722560"/>
              <a:ext cx="1959904" cy="45719"/>
            </a:xfrm>
            <a:custGeom>
              <a:avLst/>
              <a:gdLst>
                <a:gd name="connsiteX0" fmla="*/ 0 w 1337031"/>
                <a:gd name="connsiteY0" fmla="*/ 5174 h 10349"/>
                <a:gd name="connsiteX1" fmla="*/ 1337031 w 1337031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7031" h="10349">
                  <a:moveTo>
                    <a:pt x="1337031" y="5175"/>
                  </a:moveTo>
                  <a:lnTo>
                    <a:pt x="0" y="5175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79" name="Freeform 78"/>
            <p:cNvSpPr/>
            <p:nvPr/>
          </p:nvSpPr>
          <p:spPr>
            <a:xfrm rot="1712289" flipV="1">
              <a:off x="1683150" y="3039723"/>
              <a:ext cx="1806845" cy="45719"/>
            </a:xfrm>
            <a:custGeom>
              <a:avLst/>
              <a:gdLst>
                <a:gd name="connsiteX0" fmla="*/ 0 w 1387759"/>
                <a:gd name="connsiteY0" fmla="*/ 5174 h 10349"/>
                <a:gd name="connsiteX1" fmla="*/ 1387759 w 1387759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7759" h="10349">
                  <a:moveTo>
                    <a:pt x="1387759" y="5175"/>
                  </a:moveTo>
                  <a:lnTo>
                    <a:pt x="0" y="5175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75" name="Freeform 74"/>
            <p:cNvSpPr/>
            <p:nvPr/>
          </p:nvSpPr>
          <p:spPr>
            <a:xfrm rot="21141149" flipV="1">
              <a:off x="1554890" y="3853954"/>
              <a:ext cx="1654849" cy="67568"/>
            </a:xfrm>
            <a:custGeom>
              <a:avLst/>
              <a:gdLst>
                <a:gd name="connsiteX0" fmla="*/ 0 w 1324465"/>
                <a:gd name="connsiteY0" fmla="*/ 5174 h 10349"/>
                <a:gd name="connsiteX1" fmla="*/ 1324465 w 1324465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4465" h="10349">
                  <a:moveTo>
                    <a:pt x="1324465" y="5175"/>
                  </a:moveTo>
                  <a:lnTo>
                    <a:pt x="0" y="517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641820" tIns="-27936" rIns="641821" bIns="-2793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73" name="Freeform 72"/>
            <p:cNvSpPr/>
            <p:nvPr/>
          </p:nvSpPr>
          <p:spPr>
            <a:xfrm rot="20144394">
              <a:off x="1792959" y="4309040"/>
              <a:ext cx="1534440" cy="103667"/>
            </a:xfrm>
            <a:custGeom>
              <a:avLst/>
              <a:gdLst>
                <a:gd name="connsiteX0" fmla="*/ 0 w 1304418"/>
                <a:gd name="connsiteY0" fmla="*/ 5174 h 10349"/>
                <a:gd name="connsiteX1" fmla="*/ 1304418 w 1304418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4418" h="10349">
                  <a:moveTo>
                    <a:pt x="1304418" y="5175"/>
                  </a:moveTo>
                  <a:lnTo>
                    <a:pt x="0" y="517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632298" tIns="-27436" rIns="632298" bIns="-2743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71" name="Freeform 70"/>
            <p:cNvSpPr/>
            <p:nvPr/>
          </p:nvSpPr>
          <p:spPr>
            <a:xfrm rot="19646029">
              <a:off x="1720939" y="4817897"/>
              <a:ext cx="1757680" cy="109499"/>
            </a:xfrm>
            <a:custGeom>
              <a:avLst/>
              <a:gdLst>
                <a:gd name="connsiteX0" fmla="*/ 0 w 1445580"/>
                <a:gd name="connsiteY0" fmla="*/ 5174 h 10349"/>
                <a:gd name="connsiteX1" fmla="*/ 1445580 w 1445580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580" h="10349">
                  <a:moveTo>
                    <a:pt x="1445580" y="5175"/>
                  </a:moveTo>
                  <a:lnTo>
                    <a:pt x="0" y="517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699350" tIns="-30964" rIns="699350" bIns="-3096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69" name="Freeform 68"/>
            <p:cNvSpPr/>
            <p:nvPr/>
          </p:nvSpPr>
          <p:spPr>
            <a:xfrm rot="18707581">
              <a:off x="2561572" y="5033516"/>
              <a:ext cx="1438741" cy="10350"/>
            </a:xfrm>
            <a:custGeom>
              <a:avLst/>
              <a:gdLst>
                <a:gd name="connsiteX0" fmla="*/ 0 w 1438740"/>
                <a:gd name="connsiteY0" fmla="*/ 5174 h 10349"/>
                <a:gd name="connsiteX1" fmla="*/ 1438740 w 1438740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740" h="10349">
                  <a:moveTo>
                    <a:pt x="1438740" y="5175"/>
                  </a:moveTo>
                  <a:lnTo>
                    <a:pt x="0" y="517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696101" tIns="-30793" rIns="696102" bIns="-3079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65" name="Freeform 64"/>
            <p:cNvSpPr/>
            <p:nvPr/>
          </p:nvSpPr>
          <p:spPr>
            <a:xfrm rot="3511227" flipV="1">
              <a:off x="4806533" y="5269061"/>
              <a:ext cx="1734126" cy="45719"/>
            </a:xfrm>
            <a:custGeom>
              <a:avLst/>
              <a:gdLst>
                <a:gd name="connsiteX0" fmla="*/ 0 w 1269363"/>
                <a:gd name="connsiteY0" fmla="*/ 5174 h 10349"/>
                <a:gd name="connsiteX1" fmla="*/ 1269363 w 1269363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363" h="10349">
                  <a:moveTo>
                    <a:pt x="0" y="5174"/>
                  </a:moveTo>
                  <a:lnTo>
                    <a:pt x="1269363" y="5174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574039" tIns="-24370" rIns="574040" bIns="-2437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63" name="Freeform 62"/>
            <p:cNvSpPr/>
            <p:nvPr/>
          </p:nvSpPr>
          <p:spPr>
            <a:xfrm rot="1279077" flipV="1">
              <a:off x="5786681" y="4233629"/>
              <a:ext cx="1598804" cy="45719"/>
            </a:xfrm>
            <a:custGeom>
              <a:avLst/>
              <a:gdLst>
                <a:gd name="connsiteX0" fmla="*/ 0 w 1328772"/>
                <a:gd name="connsiteY0" fmla="*/ 5174 h 10349"/>
                <a:gd name="connsiteX1" fmla="*/ 1328772 w 1328772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8772" h="10349">
                  <a:moveTo>
                    <a:pt x="0" y="5174"/>
                  </a:moveTo>
                  <a:lnTo>
                    <a:pt x="1328772" y="5174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574039" tIns="-24370" rIns="574040" bIns="-2437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67" name="Freeform 66"/>
            <p:cNvSpPr/>
            <p:nvPr/>
          </p:nvSpPr>
          <p:spPr>
            <a:xfrm rot="5338034">
              <a:off x="4055943" y="5349522"/>
              <a:ext cx="1489217" cy="45719"/>
            </a:xfrm>
            <a:custGeom>
              <a:avLst/>
              <a:gdLst>
                <a:gd name="connsiteX0" fmla="*/ 0 w 1181767"/>
                <a:gd name="connsiteY0" fmla="*/ 5174 h 10349"/>
                <a:gd name="connsiteX1" fmla="*/ 1181767 w 1181767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767" h="10349">
                  <a:moveTo>
                    <a:pt x="0" y="5174"/>
                  </a:moveTo>
                  <a:lnTo>
                    <a:pt x="1181767" y="5174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0" vert="horz" wrap="square" lIns="574039" tIns="-24370" rIns="574040" bIns="-2437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61" name="Freeform 60"/>
            <p:cNvSpPr/>
            <p:nvPr/>
          </p:nvSpPr>
          <p:spPr>
            <a:xfrm rot="10975751" flipV="1">
              <a:off x="5906710" y="3737117"/>
              <a:ext cx="1428543" cy="187016"/>
            </a:xfrm>
            <a:custGeom>
              <a:avLst/>
              <a:gdLst>
                <a:gd name="connsiteX0" fmla="*/ 0 w 841308"/>
                <a:gd name="connsiteY0" fmla="*/ 5174 h 10349"/>
                <a:gd name="connsiteX1" fmla="*/ 841308 w 841308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308" h="10349">
                  <a:moveTo>
                    <a:pt x="0" y="5174"/>
                  </a:moveTo>
                  <a:lnTo>
                    <a:pt x="841308" y="5174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53" name="Freeform 52"/>
            <p:cNvSpPr/>
            <p:nvPr/>
          </p:nvSpPr>
          <p:spPr>
            <a:xfrm rot="17560734">
              <a:off x="4705731" y="2342291"/>
              <a:ext cx="1404645" cy="401732"/>
            </a:xfrm>
            <a:custGeom>
              <a:avLst/>
              <a:gdLst>
                <a:gd name="connsiteX0" fmla="*/ 0 w 977746"/>
                <a:gd name="connsiteY0" fmla="*/ 5174 h 10349"/>
                <a:gd name="connsiteX1" fmla="*/ 977746 w 977746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7746" h="10349">
                  <a:moveTo>
                    <a:pt x="0" y="5174"/>
                  </a:moveTo>
                  <a:lnTo>
                    <a:pt x="977746" y="5174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83" name="Freeform 82"/>
            <p:cNvSpPr/>
            <p:nvPr/>
          </p:nvSpPr>
          <p:spPr>
            <a:xfrm rot="3480605" flipV="1">
              <a:off x="3033619" y="2500093"/>
              <a:ext cx="1553142" cy="45719"/>
            </a:xfrm>
            <a:custGeom>
              <a:avLst/>
              <a:gdLst>
                <a:gd name="connsiteX0" fmla="*/ 0 w 1046172"/>
                <a:gd name="connsiteY0" fmla="*/ 5174 h 10349"/>
                <a:gd name="connsiteX1" fmla="*/ 1046172 w 1046172"/>
                <a:gd name="connsiteY1" fmla="*/ 5174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6172" h="10349">
                  <a:moveTo>
                    <a:pt x="1046172" y="5175"/>
                  </a:moveTo>
                  <a:lnTo>
                    <a:pt x="0" y="5175"/>
                  </a:lnTo>
                </a:path>
              </a:pathLst>
            </a:custGeom>
            <a:noFill/>
            <a:ln w="6350">
              <a:solidFill>
                <a:srgbClr val="5F92BD"/>
              </a:solidFill>
            </a:ln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184" tIns="-26904" rIns="622184" bIns="-269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50" name="Oval 49"/>
            <p:cNvSpPr/>
            <p:nvPr/>
          </p:nvSpPr>
          <p:spPr>
            <a:xfrm>
              <a:off x="2921099" y="2732224"/>
              <a:ext cx="3392341" cy="208303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42570" tIns="15240" rIns="1069899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066071" y="1487493"/>
              <a:ext cx="1291424" cy="677880"/>
            </a:xfrm>
            <a:custGeom>
              <a:avLst/>
              <a:gdLst>
                <a:gd name="connsiteX0" fmla="*/ 0 w 1439742"/>
                <a:gd name="connsiteY0" fmla="*/ 338940 h 677880"/>
                <a:gd name="connsiteX1" fmla="*/ 719871 w 1439742"/>
                <a:gd name="connsiteY1" fmla="*/ 0 h 677880"/>
                <a:gd name="connsiteX2" fmla="*/ 1439742 w 1439742"/>
                <a:gd name="connsiteY2" fmla="*/ 338940 h 677880"/>
                <a:gd name="connsiteX3" fmla="*/ 719871 w 1439742"/>
                <a:gd name="connsiteY3" fmla="*/ 677880 h 677880"/>
                <a:gd name="connsiteX4" fmla="*/ 0 w 1439742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742" h="677880">
                  <a:moveTo>
                    <a:pt x="0" y="338940"/>
                  </a:moveTo>
                  <a:cubicBezTo>
                    <a:pt x="0" y="151749"/>
                    <a:pt x="322297" y="0"/>
                    <a:pt x="719871" y="0"/>
                  </a:cubicBezTo>
                  <a:cubicBezTo>
                    <a:pt x="1117445" y="0"/>
                    <a:pt x="1439742" y="151749"/>
                    <a:pt x="1439742" y="338940"/>
                  </a:cubicBezTo>
                  <a:cubicBezTo>
                    <a:pt x="1439742" y="526131"/>
                    <a:pt x="1117445" y="677880"/>
                    <a:pt x="719871" y="677880"/>
                  </a:cubicBezTo>
                  <a:cubicBezTo>
                    <a:pt x="322297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DESPP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087810" y="1753725"/>
              <a:ext cx="1380415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DPDS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30227" y="1373132"/>
              <a:ext cx="1243232" cy="742204"/>
            </a:xfrm>
            <a:custGeom>
              <a:avLst/>
              <a:gdLst>
                <a:gd name="connsiteX0" fmla="*/ 0 w 1208782"/>
                <a:gd name="connsiteY0" fmla="*/ 371102 h 742204"/>
                <a:gd name="connsiteX1" fmla="*/ 604391 w 1208782"/>
                <a:gd name="connsiteY1" fmla="*/ 0 h 742204"/>
                <a:gd name="connsiteX2" fmla="*/ 1208782 w 1208782"/>
                <a:gd name="connsiteY2" fmla="*/ 371102 h 742204"/>
                <a:gd name="connsiteX3" fmla="*/ 604391 w 1208782"/>
                <a:gd name="connsiteY3" fmla="*/ 742204 h 742204"/>
                <a:gd name="connsiteX4" fmla="*/ 0 w 1208782"/>
                <a:gd name="connsiteY4" fmla="*/ 371102 h 74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82" h="742204">
                  <a:moveTo>
                    <a:pt x="0" y="371102"/>
                  </a:moveTo>
                  <a:cubicBezTo>
                    <a:pt x="0" y="166148"/>
                    <a:pt x="270595" y="0"/>
                    <a:pt x="604391" y="0"/>
                  </a:cubicBezTo>
                  <a:cubicBezTo>
                    <a:pt x="938187" y="0"/>
                    <a:pt x="1208782" y="166148"/>
                    <a:pt x="1208782" y="371102"/>
                  </a:cubicBezTo>
                  <a:cubicBezTo>
                    <a:pt x="1208782" y="576056"/>
                    <a:pt x="938187" y="742204"/>
                    <a:pt x="604391" y="742204"/>
                  </a:cubicBezTo>
                  <a:cubicBezTo>
                    <a:pt x="270595" y="742204"/>
                    <a:pt x="0" y="576056"/>
                    <a:pt x="0" y="371102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CPCA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931340" y="2232811"/>
              <a:ext cx="1250071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BOPP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3853" y="2831828"/>
              <a:ext cx="1250071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OVA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090291" y="3410092"/>
              <a:ext cx="1323633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DMV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06876" y="5823820"/>
              <a:ext cx="1082338" cy="586923"/>
            </a:xfrm>
            <a:custGeom>
              <a:avLst/>
              <a:gdLst>
                <a:gd name="connsiteX0" fmla="*/ 112982 w 1250071"/>
                <a:gd name="connsiteY0" fmla="*/ 0 h 677880"/>
                <a:gd name="connsiteX1" fmla="*/ 1250071 w 1250071"/>
                <a:gd name="connsiteY1" fmla="*/ 0 h 677880"/>
                <a:gd name="connsiteX2" fmla="*/ 1250071 w 1250071"/>
                <a:gd name="connsiteY2" fmla="*/ 0 h 677880"/>
                <a:gd name="connsiteX3" fmla="*/ 1250071 w 1250071"/>
                <a:gd name="connsiteY3" fmla="*/ 564898 h 677880"/>
                <a:gd name="connsiteX4" fmla="*/ 1137089 w 1250071"/>
                <a:gd name="connsiteY4" fmla="*/ 677880 h 677880"/>
                <a:gd name="connsiteX5" fmla="*/ 0 w 1250071"/>
                <a:gd name="connsiteY5" fmla="*/ 677880 h 677880"/>
                <a:gd name="connsiteX6" fmla="*/ 0 w 1250071"/>
                <a:gd name="connsiteY6" fmla="*/ 677880 h 677880"/>
                <a:gd name="connsiteX7" fmla="*/ 0 w 1250071"/>
                <a:gd name="connsiteY7" fmla="*/ 112982 h 677880"/>
                <a:gd name="connsiteX8" fmla="*/ 112982 w 1250071"/>
                <a:gd name="connsiteY8" fmla="*/ 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071" h="677880">
                  <a:moveTo>
                    <a:pt x="112982" y="0"/>
                  </a:moveTo>
                  <a:lnTo>
                    <a:pt x="1250071" y="0"/>
                  </a:lnTo>
                  <a:lnTo>
                    <a:pt x="1250071" y="0"/>
                  </a:lnTo>
                  <a:lnTo>
                    <a:pt x="1250071" y="564898"/>
                  </a:lnTo>
                  <a:cubicBezTo>
                    <a:pt x="1250071" y="627296"/>
                    <a:pt x="1199487" y="677880"/>
                    <a:pt x="1137089" y="677880"/>
                  </a:cubicBezTo>
                  <a:lnTo>
                    <a:pt x="0" y="677880"/>
                  </a:lnTo>
                  <a:lnTo>
                    <a:pt x="0" y="677880"/>
                  </a:lnTo>
                  <a:lnTo>
                    <a:pt x="0" y="112982"/>
                  </a:lnTo>
                  <a:cubicBezTo>
                    <a:pt x="0" y="50584"/>
                    <a:pt x="50584" y="0"/>
                    <a:pt x="112982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CIB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1869794" y="5549425"/>
              <a:ext cx="1357025" cy="699569"/>
            </a:xfrm>
            <a:custGeom>
              <a:avLst/>
              <a:gdLst>
                <a:gd name="connsiteX0" fmla="*/ 112982 w 1250071"/>
                <a:gd name="connsiteY0" fmla="*/ 0 h 677880"/>
                <a:gd name="connsiteX1" fmla="*/ 1250071 w 1250071"/>
                <a:gd name="connsiteY1" fmla="*/ 0 h 677880"/>
                <a:gd name="connsiteX2" fmla="*/ 1250071 w 1250071"/>
                <a:gd name="connsiteY2" fmla="*/ 0 h 677880"/>
                <a:gd name="connsiteX3" fmla="*/ 1250071 w 1250071"/>
                <a:gd name="connsiteY3" fmla="*/ 564898 h 677880"/>
                <a:gd name="connsiteX4" fmla="*/ 1137089 w 1250071"/>
                <a:gd name="connsiteY4" fmla="*/ 677880 h 677880"/>
                <a:gd name="connsiteX5" fmla="*/ 0 w 1250071"/>
                <a:gd name="connsiteY5" fmla="*/ 677880 h 677880"/>
                <a:gd name="connsiteX6" fmla="*/ 0 w 1250071"/>
                <a:gd name="connsiteY6" fmla="*/ 677880 h 677880"/>
                <a:gd name="connsiteX7" fmla="*/ 0 w 1250071"/>
                <a:gd name="connsiteY7" fmla="*/ 112982 h 677880"/>
                <a:gd name="connsiteX8" fmla="*/ 112982 w 1250071"/>
                <a:gd name="connsiteY8" fmla="*/ 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071" h="677880">
                  <a:moveTo>
                    <a:pt x="112982" y="0"/>
                  </a:moveTo>
                  <a:lnTo>
                    <a:pt x="1250071" y="0"/>
                  </a:lnTo>
                  <a:lnTo>
                    <a:pt x="1250071" y="0"/>
                  </a:lnTo>
                  <a:lnTo>
                    <a:pt x="1250071" y="564898"/>
                  </a:lnTo>
                  <a:cubicBezTo>
                    <a:pt x="1250071" y="627296"/>
                    <a:pt x="1199487" y="677880"/>
                    <a:pt x="1137089" y="677880"/>
                  </a:cubicBezTo>
                  <a:lnTo>
                    <a:pt x="0" y="677880"/>
                  </a:lnTo>
                  <a:lnTo>
                    <a:pt x="0" y="677880"/>
                  </a:lnTo>
                  <a:lnTo>
                    <a:pt x="0" y="112982"/>
                  </a:lnTo>
                  <a:cubicBezTo>
                    <a:pt x="0" y="50584"/>
                    <a:pt x="50584" y="0"/>
                    <a:pt x="112982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CRMVS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7163853" y="4045485"/>
              <a:ext cx="1250071" cy="677880"/>
            </a:xfrm>
            <a:custGeom>
              <a:avLst/>
              <a:gdLst>
                <a:gd name="connsiteX0" fmla="*/ 112982 w 1250071"/>
                <a:gd name="connsiteY0" fmla="*/ 0 h 677880"/>
                <a:gd name="connsiteX1" fmla="*/ 1250071 w 1250071"/>
                <a:gd name="connsiteY1" fmla="*/ 0 h 677880"/>
                <a:gd name="connsiteX2" fmla="*/ 1250071 w 1250071"/>
                <a:gd name="connsiteY2" fmla="*/ 0 h 677880"/>
                <a:gd name="connsiteX3" fmla="*/ 1250071 w 1250071"/>
                <a:gd name="connsiteY3" fmla="*/ 564898 h 677880"/>
                <a:gd name="connsiteX4" fmla="*/ 1137089 w 1250071"/>
                <a:gd name="connsiteY4" fmla="*/ 677880 h 677880"/>
                <a:gd name="connsiteX5" fmla="*/ 0 w 1250071"/>
                <a:gd name="connsiteY5" fmla="*/ 677880 h 677880"/>
                <a:gd name="connsiteX6" fmla="*/ 0 w 1250071"/>
                <a:gd name="connsiteY6" fmla="*/ 677880 h 677880"/>
                <a:gd name="connsiteX7" fmla="*/ 0 w 1250071"/>
                <a:gd name="connsiteY7" fmla="*/ 112982 h 677880"/>
                <a:gd name="connsiteX8" fmla="*/ 112982 w 1250071"/>
                <a:gd name="connsiteY8" fmla="*/ 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071" h="677880">
                  <a:moveTo>
                    <a:pt x="112982" y="0"/>
                  </a:moveTo>
                  <a:lnTo>
                    <a:pt x="1250071" y="0"/>
                  </a:lnTo>
                  <a:lnTo>
                    <a:pt x="1250071" y="0"/>
                  </a:lnTo>
                  <a:lnTo>
                    <a:pt x="1250071" y="564898"/>
                  </a:lnTo>
                  <a:cubicBezTo>
                    <a:pt x="1250071" y="627296"/>
                    <a:pt x="1199487" y="677880"/>
                    <a:pt x="1137089" y="677880"/>
                  </a:cubicBezTo>
                  <a:lnTo>
                    <a:pt x="0" y="677880"/>
                  </a:lnTo>
                  <a:lnTo>
                    <a:pt x="0" y="677880"/>
                  </a:lnTo>
                  <a:lnTo>
                    <a:pt x="0" y="112982"/>
                  </a:lnTo>
                  <a:cubicBezTo>
                    <a:pt x="0" y="50584"/>
                    <a:pt x="50584" y="0"/>
                    <a:pt x="112982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OBIS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040066" y="5052905"/>
              <a:ext cx="1250071" cy="677880"/>
            </a:xfrm>
            <a:custGeom>
              <a:avLst/>
              <a:gdLst>
                <a:gd name="connsiteX0" fmla="*/ 112982 w 1250071"/>
                <a:gd name="connsiteY0" fmla="*/ 0 h 677880"/>
                <a:gd name="connsiteX1" fmla="*/ 1250071 w 1250071"/>
                <a:gd name="connsiteY1" fmla="*/ 0 h 677880"/>
                <a:gd name="connsiteX2" fmla="*/ 1250071 w 1250071"/>
                <a:gd name="connsiteY2" fmla="*/ 0 h 677880"/>
                <a:gd name="connsiteX3" fmla="*/ 1250071 w 1250071"/>
                <a:gd name="connsiteY3" fmla="*/ 564898 h 677880"/>
                <a:gd name="connsiteX4" fmla="*/ 1137089 w 1250071"/>
                <a:gd name="connsiteY4" fmla="*/ 677880 h 677880"/>
                <a:gd name="connsiteX5" fmla="*/ 0 w 1250071"/>
                <a:gd name="connsiteY5" fmla="*/ 677880 h 677880"/>
                <a:gd name="connsiteX6" fmla="*/ 0 w 1250071"/>
                <a:gd name="connsiteY6" fmla="*/ 677880 h 677880"/>
                <a:gd name="connsiteX7" fmla="*/ 0 w 1250071"/>
                <a:gd name="connsiteY7" fmla="*/ 112982 h 677880"/>
                <a:gd name="connsiteX8" fmla="*/ 112982 w 1250071"/>
                <a:gd name="connsiteY8" fmla="*/ 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071" h="677880">
                  <a:moveTo>
                    <a:pt x="112982" y="0"/>
                  </a:moveTo>
                  <a:lnTo>
                    <a:pt x="1250071" y="0"/>
                  </a:lnTo>
                  <a:lnTo>
                    <a:pt x="1250071" y="0"/>
                  </a:lnTo>
                  <a:lnTo>
                    <a:pt x="1250071" y="564898"/>
                  </a:lnTo>
                  <a:cubicBezTo>
                    <a:pt x="1250071" y="627296"/>
                    <a:pt x="1199487" y="677880"/>
                    <a:pt x="1137089" y="677880"/>
                  </a:cubicBezTo>
                  <a:lnTo>
                    <a:pt x="0" y="677880"/>
                  </a:lnTo>
                  <a:lnTo>
                    <a:pt x="0" y="677880"/>
                  </a:lnTo>
                  <a:lnTo>
                    <a:pt x="0" y="112982"/>
                  </a:lnTo>
                  <a:cubicBezTo>
                    <a:pt x="0" y="50584"/>
                    <a:pt x="50584" y="0"/>
                    <a:pt x="112982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PRAWN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00633" y="4353448"/>
              <a:ext cx="1250071" cy="677880"/>
            </a:xfrm>
            <a:custGeom>
              <a:avLst/>
              <a:gdLst>
                <a:gd name="connsiteX0" fmla="*/ 112982 w 1250071"/>
                <a:gd name="connsiteY0" fmla="*/ 0 h 677880"/>
                <a:gd name="connsiteX1" fmla="*/ 1250071 w 1250071"/>
                <a:gd name="connsiteY1" fmla="*/ 0 h 677880"/>
                <a:gd name="connsiteX2" fmla="*/ 1250071 w 1250071"/>
                <a:gd name="connsiteY2" fmla="*/ 0 h 677880"/>
                <a:gd name="connsiteX3" fmla="*/ 1250071 w 1250071"/>
                <a:gd name="connsiteY3" fmla="*/ 564898 h 677880"/>
                <a:gd name="connsiteX4" fmla="*/ 1137089 w 1250071"/>
                <a:gd name="connsiteY4" fmla="*/ 677880 h 677880"/>
                <a:gd name="connsiteX5" fmla="*/ 0 w 1250071"/>
                <a:gd name="connsiteY5" fmla="*/ 677880 h 677880"/>
                <a:gd name="connsiteX6" fmla="*/ 0 w 1250071"/>
                <a:gd name="connsiteY6" fmla="*/ 677880 h 677880"/>
                <a:gd name="connsiteX7" fmla="*/ 0 w 1250071"/>
                <a:gd name="connsiteY7" fmla="*/ 112982 h 677880"/>
                <a:gd name="connsiteX8" fmla="*/ 112982 w 1250071"/>
                <a:gd name="connsiteY8" fmla="*/ 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071" h="677880">
                  <a:moveTo>
                    <a:pt x="112982" y="0"/>
                  </a:moveTo>
                  <a:lnTo>
                    <a:pt x="1250071" y="0"/>
                  </a:lnTo>
                  <a:lnTo>
                    <a:pt x="1250071" y="0"/>
                  </a:lnTo>
                  <a:lnTo>
                    <a:pt x="1250071" y="564898"/>
                  </a:lnTo>
                  <a:cubicBezTo>
                    <a:pt x="1250071" y="627296"/>
                    <a:pt x="1199487" y="677880"/>
                    <a:pt x="1137089" y="677880"/>
                  </a:cubicBezTo>
                  <a:lnTo>
                    <a:pt x="0" y="677880"/>
                  </a:lnTo>
                  <a:lnTo>
                    <a:pt x="0" y="677880"/>
                  </a:lnTo>
                  <a:lnTo>
                    <a:pt x="0" y="112982"/>
                  </a:lnTo>
                  <a:cubicBezTo>
                    <a:pt x="0" y="50584"/>
                    <a:pt x="50584" y="0"/>
                    <a:pt x="112982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CIDRIS</a:t>
              </a:r>
              <a:endParaRPr lang="en-US" sz="2000" kern="1200" dirty="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9812" y="2865886"/>
              <a:ext cx="1250071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DOC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741326" y="1493998"/>
              <a:ext cx="1250071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CSSD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942763" y="4758413"/>
              <a:ext cx="1238648" cy="560556"/>
            </a:xfrm>
            <a:custGeom>
              <a:avLst/>
              <a:gdLst>
                <a:gd name="connsiteX0" fmla="*/ 259204 w 2231289"/>
                <a:gd name="connsiteY0" fmla="*/ 0 h 1555192"/>
                <a:gd name="connsiteX1" fmla="*/ 2231289 w 2231289"/>
                <a:gd name="connsiteY1" fmla="*/ 0 h 1555192"/>
                <a:gd name="connsiteX2" fmla="*/ 2231289 w 2231289"/>
                <a:gd name="connsiteY2" fmla="*/ 0 h 1555192"/>
                <a:gd name="connsiteX3" fmla="*/ 2231289 w 2231289"/>
                <a:gd name="connsiteY3" fmla="*/ 1295988 h 1555192"/>
                <a:gd name="connsiteX4" fmla="*/ 1972085 w 2231289"/>
                <a:gd name="connsiteY4" fmla="*/ 1555192 h 1555192"/>
                <a:gd name="connsiteX5" fmla="*/ 0 w 2231289"/>
                <a:gd name="connsiteY5" fmla="*/ 1555192 h 1555192"/>
                <a:gd name="connsiteX6" fmla="*/ 0 w 2231289"/>
                <a:gd name="connsiteY6" fmla="*/ 1555192 h 1555192"/>
                <a:gd name="connsiteX7" fmla="*/ 0 w 2231289"/>
                <a:gd name="connsiteY7" fmla="*/ 259204 h 1555192"/>
                <a:gd name="connsiteX8" fmla="*/ 259204 w 2231289"/>
                <a:gd name="connsiteY8" fmla="*/ 0 h 155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1289" h="1555192">
                  <a:moveTo>
                    <a:pt x="259204" y="0"/>
                  </a:moveTo>
                  <a:lnTo>
                    <a:pt x="2231289" y="0"/>
                  </a:lnTo>
                  <a:lnTo>
                    <a:pt x="2231289" y="0"/>
                  </a:lnTo>
                  <a:lnTo>
                    <a:pt x="2231289" y="1295988"/>
                  </a:lnTo>
                  <a:cubicBezTo>
                    <a:pt x="2231289" y="1439142"/>
                    <a:pt x="2115239" y="1555192"/>
                    <a:pt x="1972085" y="1555192"/>
                  </a:cubicBezTo>
                  <a:lnTo>
                    <a:pt x="0" y="1555192"/>
                  </a:lnTo>
                  <a:lnTo>
                    <a:pt x="0" y="1555192"/>
                  </a:lnTo>
                  <a:lnTo>
                    <a:pt x="0" y="259204"/>
                  </a:lnTo>
                  <a:cubicBezTo>
                    <a:pt x="0" y="116050"/>
                    <a:pt x="116050" y="0"/>
                    <a:pt x="259204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RMS</a:t>
              </a:r>
              <a:endParaRPr lang="en-US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56518" y="2981458"/>
              <a:ext cx="31300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Connecticut </a:t>
              </a:r>
              <a:endPara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Information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Sharing System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(CISS)</a:t>
              </a:r>
              <a:endPara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757278" y="1749188"/>
              <a:ext cx="1250071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DCJ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481003" y="5662070"/>
              <a:ext cx="1213435" cy="658013"/>
            </a:xfrm>
            <a:custGeom>
              <a:avLst/>
              <a:gdLst>
                <a:gd name="connsiteX0" fmla="*/ 112982 w 1250071"/>
                <a:gd name="connsiteY0" fmla="*/ 0 h 677880"/>
                <a:gd name="connsiteX1" fmla="*/ 1250071 w 1250071"/>
                <a:gd name="connsiteY1" fmla="*/ 0 h 677880"/>
                <a:gd name="connsiteX2" fmla="*/ 1250071 w 1250071"/>
                <a:gd name="connsiteY2" fmla="*/ 0 h 677880"/>
                <a:gd name="connsiteX3" fmla="*/ 1250071 w 1250071"/>
                <a:gd name="connsiteY3" fmla="*/ 564898 h 677880"/>
                <a:gd name="connsiteX4" fmla="*/ 1137089 w 1250071"/>
                <a:gd name="connsiteY4" fmla="*/ 677880 h 677880"/>
                <a:gd name="connsiteX5" fmla="*/ 0 w 1250071"/>
                <a:gd name="connsiteY5" fmla="*/ 677880 h 677880"/>
                <a:gd name="connsiteX6" fmla="*/ 0 w 1250071"/>
                <a:gd name="connsiteY6" fmla="*/ 677880 h 677880"/>
                <a:gd name="connsiteX7" fmla="*/ 0 w 1250071"/>
                <a:gd name="connsiteY7" fmla="*/ 112982 h 677880"/>
                <a:gd name="connsiteX8" fmla="*/ 112982 w 1250071"/>
                <a:gd name="connsiteY8" fmla="*/ 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071" h="677880">
                  <a:moveTo>
                    <a:pt x="112982" y="0"/>
                  </a:moveTo>
                  <a:lnTo>
                    <a:pt x="1250071" y="0"/>
                  </a:lnTo>
                  <a:lnTo>
                    <a:pt x="1250071" y="0"/>
                  </a:lnTo>
                  <a:lnTo>
                    <a:pt x="1250071" y="564898"/>
                  </a:lnTo>
                  <a:cubicBezTo>
                    <a:pt x="1250071" y="627296"/>
                    <a:pt x="1199487" y="677880"/>
                    <a:pt x="1137089" y="677880"/>
                  </a:cubicBezTo>
                  <a:lnTo>
                    <a:pt x="0" y="677880"/>
                  </a:lnTo>
                  <a:lnTo>
                    <a:pt x="0" y="677880"/>
                  </a:lnTo>
                  <a:lnTo>
                    <a:pt x="0" y="112982"/>
                  </a:lnTo>
                  <a:cubicBezTo>
                    <a:pt x="0" y="50584"/>
                    <a:pt x="50584" y="0"/>
                    <a:pt x="112982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81" tIns="41981" rIns="41981" bIns="4198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POR</a:t>
              </a:r>
              <a:endParaRPr lang="en-US" sz="2000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00628" y="2204217"/>
              <a:ext cx="1250071" cy="677880"/>
            </a:xfrm>
            <a:custGeom>
              <a:avLst/>
              <a:gdLst>
                <a:gd name="connsiteX0" fmla="*/ 0 w 1250071"/>
                <a:gd name="connsiteY0" fmla="*/ 338940 h 677880"/>
                <a:gd name="connsiteX1" fmla="*/ 625036 w 1250071"/>
                <a:gd name="connsiteY1" fmla="*/ 0 h 677880"/>
                <a:gd name="connsiteX2" fmla="*/ 1250072 w 1250071"/>
                <a:gd name="connsiteY2" fmla="*/ 338940 h 677880"/>
                <a:gd name="connsiteX3" fmla="*/ 625036 w 1250071"/>
                <a:gd name="connsiteY3" fmla="*/ 677880 h 677880"/>
                <a:gd name="connsiteX4" fmla="*/ 0 w 1250071"/>
                <a:gd name="connsiteY4" fmla="*/ 338940 h 67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071" h="677880">
                  <a:moveTo>
                    <a:pt x="0" y="338940"/>
                  </a:moveTo>
                  <a:cubicBezTo>
                    <a:pt x="0" y="151749"/>
                    <a:pt x="279838" y="0"/>
                    <a:pt x="625036" y="0"/>
                  </a:cubicBezTo>
                  <a:cubicBezTo>
                    <a:pt x="970234" y="0"/>
                    <a:pt x="1250072" y="151749"/>
                    <a:pt x="1250072" y="338940"/>
                  </a:cubicBezTo>
                  <a:cubicBezTo>
                    <a:pt x="1250072" y="526131"/>
                    <a:pt x="970234" y="677880"/>
                    <a:pt x="625036" y="677880"/>
                  </a:cubicBezTo>
                  <a:cubicBezTo>
                    <a:pt x="279838" y="677880"/>
                    <a:pt x="0" y="526131"/>
                    <a:pt x="0" y="338940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1959" tIns="108163" rIns="191959" bIns="10816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SCO</a:t>
              </a:r>
              <a:endParaRPr lang="en-US" dirty="0"/>
            </a:p>
          </p:txBody>
        </p:sp>
      </p:grpSp>
      <p:sp>
        <p:nvSpPr>
          <p:cNvPr id="41" name="Rectangle 5"/>
          <p:cNvSpPr txBox="1">
            <a:spLocks/>
          </p:cNvSpPr>
          <p:nvPr/>
        </p:nvSpPr>
        <p:spPr>
          <a:xfrm>
            <a:off x="2245903" y="310438"/>
            <a:ext cx="6561139" cy="715963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CISS Will Look Like This</a:t>
            </a:r>
            <a:endParaRPr lang="en-US" sz="3600" dirty="0"/>
          </a:p>
        </p:txBody>
      </p:sp>
      <p:sp>
        <p:nvSpPr>
          <p:cNvPr id="43" name="Freeform 42"/>
          <p:cNvSpPr/>
          <p:nvPr/>
        </p:nvSpPr>
        <p:spPr>
          <a:xfrm>
            <a:off x="584224" y="3680025"/>
            <a:ext cx="1250071" cy="677880"/>
          </a:xfrm>
          <a:custGeom>
            <a:avLst/>
            <a:gdLst>
              <a:gd name="connsiteX0" fmla="*/ 112982 w 1250071"/>
              <a:gd name="connsiteY0" fmla="*/ 0 h 677880"/>
              <a:gd name="connsiteX1" fmla="*/ 1250071 w 1250071"/>
              <a:gd name="connsiteY1" fmla="*/ 0 h 677880"/>
              <a:gd name="connsiteX2" fmla="*/ 1250071 w 1250071"/>
              <a:gd name="connsiteY2" fmla="*/ 0 h 677880"/>
              <a:gd name="connsiteX3" fmla="*/ 1250071 w 1250071"/>
              <a:gd name="connsiteY3" fmla="*/ 564898 h 677880"/>
              <a:gd name="connsiteX4" fmla="*/ 1137089 w 1250071"/>
              <a:gd name="connsiteY4" fmla="*/ 677880 h 677880"/>
              <a:gd name="connsiteX5" fmla="*/ 0 w 1250071"/>
              <a:gd name="connsiteY5" fmla="*/ 677880 h 677880"/>
              <a:gd name="connsiteX6" fmla="*/ 0 w 1250071"/>
              <a:gd name="connsiteY6" fmla="*/ 677880 h 677880"/>
              <a:gd name="connsiteX7" fmla="*/ 0 w 1250071"/>
              <a:gd name="connsiteY7" fmla="*/ 112982 h 677880"/>
              <a:gd name="connsiteX8" fmla="*/ 112982 w 1250071"/>
              <a:gd name="connsiteY8" fmla="*/ 0 h 67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071" h="677880">
                <a:moveTo>
                  <a:pt x="112982" y="0"/>
                </a:moveTo>
                <a:lnTo>
                  <a:pt x="1250071" y="0"/>
                </a:lnTo>
                <a:lnTo>
                  <a:pt x="1250071" y="0"/>
                </a:lnTo>
                <a:lnTo>
                  <a:pt x="1250071" y="564898"/>
                </a:lnTo>
                <a:cubicBezTo>
                  <a:pt x="1250071" y="627296"/>
                  <a:pt x="1199487" y="677880"/>
                  <a:pt x="1137089" y="677880"/>
                </a:cubicBezTo>
                <a:lnTo>
                  <a:pt x="0" y="677880"/>
                </a:lnTo>
                <a:lnTo>
                  <a:pt x="0" y="677880"/>
                </a:lnTo>
                <a:lnTo>
                  <a:pt x="0" y="112982"/>
                </a:lnTo>
                <a:cubicBezTo>
                  <a:pt x="0" y="50584"/>
                  <a:pt x="50584" y="0"/>
                  <a:pt x="112982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1981" tIns="41981" rIns="41981" bIns="4198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OBTS</a:t>
            </a:r>
            <a:endParaRPr lang="en-US" sz="2000" kern="1200" dirty="0"/>
          </a:p>
        </p:txBody>
      </p:sp>
      <p:sp>
        <p:nvSpPr>
          <p:cNvPr id="44" name="Freeform 43"/>
          <p:cNvSpPr/>
          <p:nvPr/>
        </p:nvSpPr>
        <p:spPr>
          <a:xfrm>
            <a:off x="4252336" y="5878114"/>
            <a:ext cx="1119396" cy="607018"/>
          </a:xfrm>
          <a:custGeom>
            <a:avLst/>
            <a:gdLst>
              <a:gd name="connsiteX0" fmla="*/ 112982 w 1250071"/>
              <a:gd name="connsiteY0" fmla="*/ 0 h 677880"/>
              <a:gd name="connsiteX1" fmla="*/ 1250071 w 1250071"/>
              <a:gd name="connsiteY1" fmla="*/ 0 h 677880"/>
              <a:gd name="connsiteX2" fmla="*/ 1250071 w 1250071"/>
              <a:gd name="connsiteY2" fmla="*/ 0 h 677880"/>
              <a:gd name="connsiteX3" fmla="*/ 1250071 w 1250071"/>
              <a:gd name="connsiteY3" fmla="*/ 564898 h 677880"/>
              <a:gd name="connsiteX4" fmla="*/ 1137089 w 1250071"/>
              <a:gd name="connsiteY4" fmla="*/ 677880 h 677880"/>
              <a:gd name="connsiteX5" fmla="*/ 0 w 1250071"/>
              <a:gd name="connsiteY5" fmla="*/ 677880 h 677880"/>
              <a:gd name="connsiteX6" fmla="*/ 0 w 1250071"/>
              <a:gd name="connsiteY6" fmla="*/ 677880 h 677880"/>
              <a:gd name="connsiteX7" fmla="*/ 0 w 1250071"/>
              <a:gd name="connsiteY7" fmla="*/ 112982 h 677880"/>
              <a:gd name="connsiteX8" fmla="*/ 112982 w 1250071"/>
              <a:gd name="connsiteY8" fmla="*/ 0 h 67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071" h="677880">
                <a:moveTo>
                  <a:pt x="112982" y="0"/>
                </a:moveTo>
                <a:lnTo>
                  <a:pt x="1250071" y="0"/>
                </a:lnTo>
                <a:lnTo>
                  <a:pt x="1250071" y="0"/>
                </a:lnTo>
                <a:lnTo>
                  <a:pt x="1250071" y="564898"/>
                </a:lnTo>
                <a:cubicBezTo>
                  <a:pt x="1250071" y="627296"/>
                  <a:pt x="1199487" y="677880"/>
                  <a:pt x="1137089" y="677880"/>
                </a:cubicBezTo>
                <a:lnTo>
                  <a:pt x="0" y="677880"/>
                </a:lnTo>
                <a:lnTo>
                  <a:pt x="0" y="677880"/>
                </a:lnTo>
                <a:lnTo>
                  <a:pt x="0" y="112982"/>
                </a:lnTo>
                <a:cubicBezTo>
                  <a:pt x="0" y="50584"/>
                  <a:pt x="50584" y="0"/>
                  <a:pt x="112982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1981" tIns="41981" rIns="41981" bIns="4198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SOR</a:t>
            </a:r>
          </a:p>
        </p:txBody>
      </p:sp>
      <p:sp>
        <p:nvSpPr>
          <p:cNvPr id="45" name="Freeform 44"/>
          <p:cNvSpPr/>
          <p:nvPr/>
        </p:nvSpPr>
        <p:spPr>
          <a:xfrm>
            <a:off x="6539027" y="5320209"/>
            <a:ext cx="1394283" cy="680993"/>
          </a:xfrm>
          <a:custGeom>
            <a:avLst/>
            <a:gdLst>
              <a:gd name="connsiteX0" fmla="*/ 112982 w 1250071"/>
              <a:gd name="connsiteY0" fmla="*/ 0 h 677880"/>
              <a:gd name="connsiteX1" fmla="*/ 1250071 w 1250071"/>
              <a:gd name="connsiteY1" fmla="*/ 0 h 677880"/>
              <a:gd name="connsiteX2" fmla="*/ 1250071 w 1250071"/>
              <a:gd name="connsiteY2" fmla="*/ 0 h 677880"/>
              <a:gd name="connsiteX3" fmla="*/ 1250071 w 1250071"/>
              <a:gd name="connsiteY3" fmla="*/ 564898 h 677880"/>
              <a:gd name="connsiteX4" fmla="*/ 1137089 w 1250071"/>
              <a:gd name="connsiteY4" fmla="*/ 677880 h 677880"/>
              <a:gd name="connsiteX5" fmla="*/ 0 w 1250071"/>
              <a:gd name="connsiteY5" fmla="*/ 677880 h 677880"/>
              <a:gd name="connsiteX6" fmla="*/ 0 w 1250071"/>
              <a:gd name="connsiteY6" fmla="*/ 677880 h 677880"/>
              <a:gd name="connsiteX7" fmla="*/ 0 w 1250071"/>
              <a:gd name="connsiteY7" fmla="*/ 112982 h 677880"/>
              <a:gd name="connsiteX8" fmla="*/ 112982 w 1250071"/>
              <a:gd name="connsiteY8" fmla="*/ 0 h 67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071" h="677880">
                <a:moveTo>
                  <a:pt x="112982" y="0"/>
                </a:moveTo>
                <a:lnTo>
                  <a:pt x="1250071" y="0"/>
                </a:lnTo>
                <a:lnTo>
                  <a:pt x="1250071" y="0"/>
                </a:lnTo>
                <a:lnTo>
                  <a:pt x="1250071" y="564898"/>
                </a:lnTo>
                <a:cubicBezTo>
                  <a:pt x="1250071" y="627296"/>
                  <a:pt x="1199487" y="677880"/>
                  <a:pt x="1137089" y="677880"/>
                </a:cubicBezTo>
                <a:lnTo>
                  <a:pt x="0" y="677880"/>
                </a:lnTo>
                <a:lnTo>
                  <a:pt x="0" y="677880"/>
                </a:lnTo>
                <a:lnTo>
                  <a:pt x="0" y="112982"/>
                </a:lnTo>
                <a:cubicBezTo>
                  <a:pt x="0" y="50584"/>
                  <a:pt x="50584" y="0"/>
                  <a:pt x="112982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1981" tIns="41981" rIns="41981" bIns="4198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NMI/CCH</a:t>
            </a:r>
            <a:endParaRPr lang="en-US" sz="2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5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7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24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687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1295400"/>
            <a:ext cx="76962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User Log 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09800"/>
            <a:ext cx="8229600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CISS Portal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82296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ESB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822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Data “within” the Solution</a:t>
            </a:r>
          </a:p>
        </p:txBody>
      </p:sp>
      <p:sp>
        <p:nvSpPr>
          <p:cNvPr id="14" name="Can 13"/>
          <p:cNvSpPr/>
          <p:nvPr/>
        </p:nvSpPr>
        <p:spPr>
          <a:xfrm>
            <a:off x="4953000" y="5486400"/>
            <a:ext cx="1371600" cy="685800"/>
          </a:xfrm>
          <a:prstGeom prst="ca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715000" y="5715000"/>
            <a:ext cx="1371600" cy="685800"/>
          </a:xfrm>
          <a:prstGeom prst="ca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9078" y="5627341"/>
            <a:ext cx="14318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</a:t>
            </a:r>
            <a:endParaRPr lang="en-US" b="1" kern="0" dirty="0" smtClean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n 16"/>
          <p:cNvSpPr/>
          <p:nvPr/>
        </p:nvSpPr>
        <p:spPr>
          <a:xfrm>
            <a:off x="6934200" y="3581400"/>
            <a:ext cx="1371600" cy="304800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712862" y="4277170"/>
            <a:ext cx="1066800" cy="45720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Services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1905000" y="4277170"/>
            <a:ext cx="1066800" cy="45720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Rules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533400" y="2819400"/>
            <a:ext cx="1676400" cy="3810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Search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6000" y="2819400"/>
            <a:ext cx="2473829" cy="3810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Alerts &amp; Notifications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6096000" y="2343328"/>
            <a:ext cx="2435729" cy="3810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 Sites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n 23"/>
          <p:cNvSpPr/>
          <p:nvPr/>
        </p:nvSpPr>
        <p:spPr>
          <a:xfrm>
            <a:off x="914400" y="3581400"/>
            <a:ext cx="1371600" cy="304800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nip Single Corner Rectangle 24"/>
          <p:cNvSpPr/>
          <p:nvPr/>
        </p:nvSpPr>
        <p:spPr>
          <a:xfrm>
            <a:off x="5600700" y="4267200"/>
            <a:ext cx="1409700" cy="45720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Logging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533400" y="2362200"/>
            <a:ext cx="1676400" cy="3810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Structured Search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5867400" y="4876800"/>
            <a:ext cx="381000" cy="6858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9472" y="5040868"/>
            <a:ext cx="240642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0000"/>
                </a:solidFill>
              </a:rPr>
              <a:t>Information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Exchanges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19200" y="1485900"/>
            <a:ext cx="1752600" cy="228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Single Sign-on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4" name="Snip Diagonal Corner Rectangle 33"/>
          <p:cNvSpPr/>
          <p:nvPr/>
        </p:nvSpPr>
        <p:spPr>
          <a:xfrm>
            <a:off x="2362200" y="2362200"/>
            <a:ext cx="1219200" cy="8382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View Detail Information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Snip Single Corner Rectangle 34"/>
          <p:cNvSpPr/>
          <p:nvPr/>
        </p:nvSpPr>
        <p:spPr>
          <a:xfrm>
            <a:off x="7160129" y="4277170"/>
            <a:ext cx="1409700" cy="45720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Auditing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Snip Single Corner Rectangle 35"/>
          <p:cNvSpPr/>
          <p:nvPr/>
        </p:nvSpPr>
        <p:spPr>
          <a:xfrm>
            <a:off x="3094290" y="4288564"/>
            <a:ext cx="1066800" cy="45720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Workflows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an 36"/>
          <p:cNvSpPr/>
          <p:nvPr/>
        </p:nvSpPr>
        <p:spPr>
          <a:xfrm>
            <a:off x="1621427" y="5491966"/>
            <a:ext cx="1371600" cy="685800"/>
          </a:xfrm>
          <a:prstGeom prst="can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743200" y="4876800"/>
            <a:ext cx="381000" cy="6858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4979897"/>
            <a:ext cx="156645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Record Details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Can 43"/>
          <p:cNvSpPr/>
          <p:nvPr/>
        </p:nvSpPr>
        <p:spPr>
          <a:xfrm>
            <a:off x="1991868" y="5656687"/>
            <a:ext cx="1371600" cy="685800"/>
          </a:xfrm>
          <a:prstGeom prst="can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an 44"/>
          <p:cNvSpPr/>
          <p:nvPr/>
        </p:nvSpPr>
        <p:spPr>
          <a:xfrm>
            <a:off x="2336862" y="5792996"/>
            <a:ext cx="1371600" cy="685800"/>
          </a:xfrm>
          <a:prstGeom prst="can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an 45"/>
          <p:cNvSpPr/>
          <p:nvPr/>
        </p:nvSpPr>
        <p:spPr>
          <a:xfrm>
            <a:off x="2717862" y="5930878"/>
            <a:ext cx="1371600" cy="685800"/>
          </a:xfrm>
          <a:prstGeom prst="can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47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8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25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2847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5408676"/>
            <a:ext cx="1371600" cy="685800"/>
            <a:chOff x="1371600" y="5408676"/>
            <a:chExt cx="1371600" cy="685800"/>
          </a:xfrm>
        </p:grpSpPr>
        <p:sp>
          <p:nvSpPr>
            <p:cNvPr id="37" name="Can 36"/>
            <p:cNvSpPr/>
            <p:nvPr/>
          </p:nvSpPr>
          <p:spPr>
            <a:xfrm>
              <a:off x="1371600" y="5408676"/>
              <a:ext cx="1371600" cy="685800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6611" y="5644634"/>
              <a:ext cx="8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OBTS</a:t>
              </a:r>
              <a:endParaRPr lang="en-US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762000" y="1295400"/>
            <a:ext cx="7455408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User Log 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09800"/>
            <a:ext cx="80010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CISS Portal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822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ESB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8001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Data “within” the Solution</a:t>
            </a:r>
          </a:p>
        </p:txBody>
      </p:sp>
      <p:sp>
        <p:nvSpPr>
          <p:cNvPr id="14" name="Can 13"/>
          <p:cNvSpPr/>
          <p:nvPr/>
        </p:nvSpPr>
        <p:spPr>
          <a:xfrm>
            <a:off x="4953000" y="54864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715000" y="57150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5487170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</a:t>
            </a:r>
            <a:endParaRPr lang="en-US" b="1" kern="0" dirty="0" smtClean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29400" y="3581400"/>
            <a:ext cx="1371600" cy="304800"/>
          </a:xfrm>
          <a:prstGeom prst="can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Data Mart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712862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Web Services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1905000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Business Rules</a:t>
            </a:r>
          </a:p>
        </p:txBody>
      </p:sp>
      <p:sp>
        <p:nvSpPr>
          <p:cNvPr id="20" name="Snip Diagonal Corner Rectangle 19"/>
          <p:cNvSpPr/>
          <p:nvPr/>
        </p:nvSpPr>
        <p:spPr>
          <a:xfrm>
            <a:off x="533400" y="28194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Simple Search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6001" y="2819400"/>
            <a:ext cx="2209800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Alerts &amp; Notifications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47553" y="2343328"/>
            <a:ext cx="2258248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Agency Sites</a:t>
            </a:r>
          </a:p>
        </p:txBody>
      </p:sp>
      <p:sp>
        <p:nvSpPr>
          <p:cNvPr id="24" name="Can 23"/>
          <p:cNvSpPr/>
          <p:nvPr/>
        </p:nvSpPr>
        <p:spPr>
          <a:xfrm>
            <a:off x="914400" y="3581400"/>
            <a:ext cx="1371600" cy="304800"/>
          </a:xfrm>
          <a:prstGeom prst="can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Indexes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5600700" y="426720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Logging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533400" y="23622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Structured Search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5867400" y="4724400"/>
            <a:ext cx="381000" cy="8382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8772" y="504086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Exchanges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56872" y="1437894"/>
            <a:ext cx="1835594" cy="324612"/>
          </a:xfrm>
          <a:prstGeom prst="ellipse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Single Sign-on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Last Three Months</a:t>
            </a:r>
            <a:endParaRPr lang="en-US" dirty="0"/>
          </a:p>
        </p:txBody>
      </p:sp>
      <p:sp>
        <p:nvSpPr>
          <p:cNvPr id="34" name="Snip Diagonal Corner Rectangle 33"/>
          <p:cNvSpPr/>
          <p:nvPr/>
        </p:nvSpPr>
        <p:spPr>
          <a:xfrm>
            <a:off x="2362200" y="2362200"/>
            <a:ext cx="1219200" cy="8382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View Detail Information</a:t>
            </a:r>
          </a:p>
        </p:txBody>
      </p:sp>
      <p:sp>
        <p:nvSpPr>
          <p:cNvPr id="35" name="Snip Single Corner Rectangle 34"/>
          <p:cNvSpPr/>
          <p:nvPr/>
        </p:nvSpPr>
        <p:spPr>
          <a:xfrm>
            <a:off x="7160129" y="427717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Auditing</a:t>
            </a:r>
          </a:p>
        </p:txBody>
      </p:sp>
      <p:sp>
        <p:nvSpPr>
          <p:cNvPr id="36" name="Snip Single Corner Rectangle 35"/>
          <p:cNvSpPr/>
          <p:nvPr/>
        </p:nvSpPr>
        <p:spPr>
          <a:xfrm>
            <a:off x="3094290" y="4288564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Workflows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8400" y="5562121"/>
            <a:ext cx="2286000" cy="1135693"/>
            <a:chOff x="2286000" y="5722307"/>
            <a:chExt cx="2286000" cy="1135693"/>
          </a:xfrm>
          <a:solidFill>
            <a:schemeClr val="bg2">
              <a:lumMod val="25000"/>
            </a:schemeClr>
          </a:solidFill>
        </p:grpSpPr>
        <p:sp>
          <p:nvSpPr>
            <p:cNvPr id="38" name="Can 37"/>
            <p:cNvSpPr/>
            <p:nvPr/>
          </p:nvSpPr>
          <p:spPr>
            <a:xfrm>
              <a:off x="2286000" y="5722307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2554266" y="5851221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789490" y="60198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n 42"/>
            <p:cNvSpPr/>
            <p:nvPr/>
          </p:nvSpPr>
          <p:spPr>
            <a:xfrm>
              <a:off x="3200400" y="61722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Snip Single Corner Rectangle 43"/>
          <p:cNvSpPr/>
          <p:nvPr/>
        </p:nvSpPr>
        <p:spPr>
          <a:xfrm>
            <a:off x="5579300" y="4267200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Snip Single Corner Rectangle 44"/>
          <p:cNvSpPr/>
          <p:nvPr/>
        </p:nvSpPr>
        <p:spPr>
          <a:xfrm>
            <a:off x="7160129" y="4276725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639355" y="4724400"/>
            <a:ext cx="381000" cy="920234"/>
          </a:xfrm>
          <a:prstGeom prst="upDownArrow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497989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Record Details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50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26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833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371600" y="5408676"/>
            <a:ext cx="1371600" cy="685800"/>
            <a:chOff x="1371600" y="5408676"/>
            <a:chExt cx="1371600" cy="685800"/>
          </a:xfrm>
        </p:grpSpPr>
        <p:sp>
          <p:nvSpPr>
            <p:cNvPr id="51" name="Can 50"/>
            <p:cNvSpPr/>
            <p:nvPr/>
          </p:nvSpPr>
          <p:spPr>
            <a:xfrm>
              <a:off x="1371600" y="5408676"/>
              <a:ext cx="1371600" cy="685800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6611" y="5644634"/>
              <a:ext cx="8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OBTS</a:t>
              </a:r>
              <a:endParaRPr lang="en-US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762000" y="1295400"/>
            <a:ext cx="7455408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User Log 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09800"/>
            <a:ext cx="80010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CISS Portal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822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ESB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8001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Data “within” the Solution</a:t>
            </a:r>
          </a:p>
        </p:txBody>
      </p:sp>
      <p:sp>
        <p:nvSpPr>
          <p:cNvPr id="14" name="Can 13"/>
          <p:cNvSpPr/>
          <p:nvPr/>
        </p:nvSpPr>
        <p:spPr>
          <a:xfrm>
            <a:off x="4953000" y="54864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715000" y="57150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6660" y="5565869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</a:t>
            </a:r>
            <a:endParaRPr lang="en-US" b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29400" y="3581400"/>
            <a:ext cx="1371600" cy="304800"/>
          </a:xfrm>
          <a:prstGeom prst="can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Data Mart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712862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Web Services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1905000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Business Rules</a:t>
            </a:r>
          </a:p>
        </p:txBody>
      </p:sp>
      <p:sp>
        <p:nvSpPr>
          <p:cNvPr id="20" name="Snip Diagonal Corner Rectangle 19"/>
          <p:cNvSpPr/>
          <p:nvPr/>
        </p:nvSpPr>
        <p:spPr>
          <a:xfrm>
            <a:off x="533400" y="28194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Simple Search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6001" y="2819400"/>
            <a:ext cx="2209800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Alerts &amp; Notifications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47553" y="2343328"/>
            <a:ext cx="2258248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Agency Sites</a:t>
            </a:r>
          </a:p>
        </p:txBody>
      </p:sp>
      <p:sp>
        <p:nvSpPr>
          <p:cNvPr id="24" name="Can 23"/>
          <p:cNvSpPr/>
          <p:nvPr/>
        </p:nvSpPr>
        <p:spPr>
          <a:xfrm>
            <a:off x="914400" y="3581400"/>
            <a:ext cx="1371600" cy="304800"/>
          </a:xfrm>
          <a:prstGeom prst="can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Indexes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5600700" y="426720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Logging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533400" y="23622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Structured Search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5867400" y="4724400"/>
            <a:ext cx="381000" cy="8382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8772" y="504086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Exchanges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56872" y="1437894"/>
            <a:ext cx="1835594" cy="324612"/>
          </a:xfrm>
          <a:prstGeom prst="ellipse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Single Sign-on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Snip Diagonal Corner Rectangle 33"/>
          <p:cNvSpPr/>
          <p:nvPr/>
        </p:nvSpPr>
        <p:spPr>
          <a:xfrm>
            <a:off x="2362200" y="2362200"/>
            <a:ext cx="1219200" cy="8382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View Detail Information</a:t>
            </a:r>
          </a:p>
        </p:txBody>
      </p:sp>
      <p:sp>
        <p:nvSpPr>
          <p:cNvPr id="35" name="Snip Single Corner Rectangle 34"/>
          <p:cNvSpPr/>
          <p:nvPr/>
        </p:nvSpPr>
        <p:spPr>
          <a:xfrm>
            <a:off x="7160129" y="427717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Auditing</a:t>
            </a:r>
          </a:p>
        </p:txBody>
      </p:sp>
      <p:sp>
        <p:nvSpPr>
          <p:cNvPr id="36" name="Snip Single Corner Rectangle 35"/>
          <p:cNvSpPr/>
          <p:nvPr/>
        </p:nvSpPr>
        <p:spPr>
          <a:xfrm>
            <a:off x="3094290" y="4288564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Workflows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8400" y="5562121"/>
            <a:ext cx="2286000" cy="1135693"/>
            <a:chOff x="2286000" y="5722307"/>
            <a:chExt cx="2286000" cy="1135693"/>
          </a:xfrm>
          <a:solidFill>
            <a:schemeClr val="bg2">
              <a:lumMod val="25000"/>
            </a:schemeClr>
          </a:solidFill>
        </p:grpSpPr>
        <p:sp>
          <p:nvSpPr>
            <p:cNvPr id="38" name="Can 37"/>
            <p:cNvSpPr/>
            <p:nvPr/>
          </p:nvSpPr>
          <p:spPr>
            <a:xfrm>
              <a:off x="2286000" y="5722307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2554266" y="5851221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789490" y="60198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n 42"/>
            <p:cNvSpPr/>
            <p:nvPr/>
          </p:nvSpPr>
          <p:spPr>
            <a:xfrm>
              <a:off x="3200400" y="61722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Snip Single Corner Rectangle 43"/>
          <p:cNvSpPr/>
          <p:nvPr/>
        </p:nvSpPr>
        <p:spPr>
          <a:xfrm>
            <a:off x="5579300" y="4267200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Snip Single Corner Rectangle 44"/>
          <p:cNvSpPr/>
          <p:nvPr/>
        </p:nvSpPr>
        <p:spPr>
          <a:xfrm>
            <a:off x="7160129" y="4276725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639355" y="4724400"/>
            <a:ext cx="381000" cy="920234"/>
          </a:xfrm>
          <a:prstGeom prst="upDownArrow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497989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Record Details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3638" y="1905000"/>
            <a:ext cx="5255129" cy="3852449"/>
            <a:chOff x="-5843312" y="1862551"/>
            <a:chExt cx="5255129" cy="3852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ular Callout 45"/>
            <p:cNvSpPr/>
            <p:nvPr/>
          </p:nvSpPr>
          <p:spPr>
            <a:xfrm>
              <a:off x="-5843312" y="1862551"/>
              <a:ext cx="5255129" cy="3852449"/>
            </a:xfrm>
            <a:prstGeom prst="wedgeRectCallout">
              <a:avLst>
                <a:gd name="adj1" fmla="val 5376"/>
                <a:gd name="adj2" fmla="val -5752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C:\Users\tstauffer36\AppData\Local\Microsoft\Windows\Temporary Internet Files\Content.Outlook\T2T9ZFTU\log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07593" y="2052572"/>
              <a:ext cx="4983693" cy="359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54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5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27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725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371600" y="5408676"/>
            <a:ext cx="1371600" cy="685800"/>
            <a:chOff x="1371600" y="5408676"/>
            <a:chExt cx="1371600" cy="685800"/>
          </a:xfrm>
        </p:grpSpPr>
        <p:sp>
          <p:nvSpPr>
            <p:cNvPr id="48" name="Can 47"/>
            <p:cNvSpPr/>
            <p:nvPr/>
          </p:nvSpPr>
          <p:spPr>
            <a:xfrm>
              <a:off x="1371600" y="5408676"/>
              <a:ext cx="1371600" cy="685800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6611" y="5644634"/>
              <a:ext cx="8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OBTS</a:t>
              </a:r>
              <a:endParaRPr lang="en-US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762000" y="1295400"/>
            <a:ext cx="7455408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User Log 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09800"/>
            <a:ext cx="80010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CISS Portal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822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ESB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8001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Data “within” the Solution</a:t>
            </a:r>
          </a:p>
        </p:txBody>
      </p:sp>
      <p:sp>
        <p:nvSpPr>
          <p:cNvPr id="14" name="Can 13"/>
          <p:cNvSpPr/>
          <p:nvPr/>
        </p:nvSpPr>
        <p:spPr>
          <a:xfrm>
            <a:off x="4953000" y="54864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715000" y="57150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5417" y="5699204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</a:t>
            </a:r>
            <a:endParaRPr lang="en-US" sz="1600" b="1" kern="0" dirty="0" smtClean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Sources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29400" y="3581400"/>
            <a:ext cx="1371600" cy="304800"/>
          </a:xfrm>
          <a:prstGeom prst="can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Data Mart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712862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Web Services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1905000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Business Rules</a:t>
            </a:r>
          </a:p>
        </p:txBody>
      </p:sp>
      <p:sp>
        <p:nvSpPr>
          <p:cNvPr id="20" name="Snip Diagonal Corner Rectangle 19"/>
          <p:cNvSpPr/>
          <p:nvPr/>
        </p:nvSpPr>
        <p:spPr>
          <a:xfrm>
            <a:off x="533400" y="28194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Simple Search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6001" y="2819400"/>
            <a:ext cx="2209800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Alerts &amp; Notifications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47553" y="2343328"/>
            <a:ext cx="2258248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Agency Sites</a:t>
            </a:r>
          </a:p>
        </p:txBody>
      </p:sp>
      <p:sp>
        <p:nvSpPr>
          <p:cNvPr id="24" name="Can 23"/>
          <p:cNvSpPr/>
          <p:nvPr/>
        </p:nvSpPr>
        <p:spPr>
          <a:xfrm>
            <a:off x="914400" y="3581400"/>
            <a:ext cx="1371600" cy="304800"/>
          </a:xfrm>
          <a:prstGeom prst="can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Indexes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5600700" y="426720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Logging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533400" y="23622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Structured Search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5867400" y="4724400"/>
            <a:ext cx="381000" cy="8382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8772" y="504086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Exchanges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56872" y="1437894"/>
            <a:ext cx="1835594" cy="324612"/>
          </a:xfrm>
          <a:prstGeom prst="ellipse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Single Sign-on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Snip Diagonal Corner Rectangle 33"/>
          <p:cNvSpPr/>
          <p:nvPr/>
        </p:nvSpPr>
        <p:spPr>
          <a:xfrm>
            <a:off x="2362200" y="2362200"/>
            <a:ext cx="1219200" cy="8382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View Detail Information</a:t>
            </a:r>
          </a:p>
        </p:txBody>
      </p:sp>
      <p:sp>
        <p:nvSpPr>
          <p:cNvPr id="35" name="Snip Single Corner Rectangle 34"/>
          <p:cNvSpPr/>
          <p:nvPr/>
        </p:nvSpPr>
        <p:spPr>
          <a:xfrm>
            <a:off x="7160129" y="427717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Auditing</a:t>
            </a:r>
          </a:p>
        </p:txBody>
      </p:sp>
      <p:sp>
        <p:nvSpPr>
          <p:cNvPr id="36" name="Snip Single Corner Rectangle 35"/>
          <p:cNvSpPr/>
          <p:nvPr/>
        </p:nvSpPr>
        <p:spPr>
          <a:xfrm>
            <a:off x="3094290" y="4288564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Workflows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8400" y="5562121"/>
            <a:ext cx="2286000" cy="1135693"/>
            <a:chOff x="2286000" y="5722307"/>
            <a:chExt cx="2286000" cy="1135693"/>
          </a:xfrm>
          <a:solidFill>
            <a:schemeClr val="bg2">
              <a:lumMod val="25000"/>
            </a:schemeClr>
          </a:solidFill>
        </p:grpSpPr>
        <p:sp>
          <p:nvSpPr>
            <p:cNvPr id="38" name="Can 37"/>
            <p:cNvSpPr/>
            <p:nvPr/>
          </p:nvSpPr>
          <p:spPr>
            <a:xfrm>
              <a:off x="2286000" y="5722307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2554266" y="5851221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789490" y="60198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n 42"/>
            <p:cNvSpPr/>
            <p:nvPr/>
          </p:nvSpPr>
          <p:spPr>
            <a:xfrm>
              <a:off x="3200400" y="61722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Snip Single Corner Rectangle 43"/>
          <p:cNvSpPr/>
          <p:nvPr/>
        </p:nvSpPr>
        <p:spPr>
          <a:xfrm>
            <a:off x="5579300" y="4267200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Snip Single Corner Rectangle 44"/>
          <p:cNvSpPr/>
          <p:nvPr/>
        </p:nvSpPr>
        <p:spPr>
          <a:xfrm>
            <a:off x="7160129" y="4276725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639355" y="4724400"/>
            <a:ext cx="381000" cy="920234"/>
          </a:xfrm>
          <a:prstGeom prst="upDownArrow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497989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Record Details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2829855" y="1979915"/>
            <a:ext cx="4724400" cy="3812569"/>
          </a:xfrm>
          <a:prstGeom prst="wedgeRectCallout">
            <a:avLst>
              <a:gd name="adj1" fmla="val -65882"/>
              <a:gd name="adj2" fmla="val -3519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 descr="C:\Users\tstauffer36\AppData\Local\Microsoft\Windows\Temporary Internet Files\Content.Outlook\T2T9ZFTU\advanced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07" y="2161696"/>
            <a:ext cx="44767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51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28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741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371600" y="5408676"/>
            <a:ext cx="1371600" cy="685800"/>
            <a:chOff x="1371600" y="5408676"/>
            <a:chExt cx="1371600" cy="685800"/>
          </a:xfrm>
        </p:grpSpPr>
        <p:sp>
          <p:nvSpPr>
            <p:cNvPr id="51" name="Can 50"/>
            <p:cNvSpPr/>
            <p:nvPr/>
          </p:nvSpPr>
          <p:spPr>
            <a:xfrm>
              <a:off x="1371600" y="5408676"/>
              <a:ext cx="1371600" cy="685800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6611" y="5644634"/>
              <a:ext cx="8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OBTS</a:t>
              </a:r>
              <a:endParaRPr lang="en-US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762000" y="1295400"/>
            <a:ext cx="7455408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User Log 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09800"/>
            <a:ext cx="80010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CISS Portal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822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ESB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8001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Data “within” the Solution</a:t>
            </a:r>
          </a:p>
        </p:txBody>
      </p:sp>
      <p:sp>
        <p:nvSpPr>
          <p:cNvPr id="14" name="Can 13"/>
          <p:cNvSpPr/>
          <p:nvPr/>
        </p:nvSpPr>
        <p:spPr>
          <a:xfrm>
            <a:off x="4953000" y="54864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715000" y="57150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5417" y="5699204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</a:t>
            </a:r>
            <a:endParaRPr lang="en-US" b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29400" y="3581400"/>
            <a:ext cx="1371600" cy="304800"/>
          </a:xfrm>
          <a:prstGeom prst="can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Data Mart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712862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Web Services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1905000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Business Rules</a:t>
            </a:r>
          </a:p>
        </p:txBody>
      </p:sp>
      <p:sp>
        <p:nvSpPr>
          <p:cNvPr id="20" name="Snip Diagonal Corner Rectangle 19"/>
          <p:cNvSpPr/>
          <p:nvPr/>
        </p:nvSpPr>
        <p:spPr>
          <a:xfrm>
            <a:off x="533400" y="28194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Simple Search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6001" y="2819400"/>
            <a:ext cx="2209800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Alerts &amp; Notifications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47553" y="2343328"/>
            <a:ext cx="2258248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Agency Sites</a:t>
            </a:r>
          </a:p>
        </p:txBody>
      </p:sp>
      <p:sp>
        <p:nvSpPr>
          <p:cNvPr id="24" name="Can 23"/>
          <p:cNvSpPr/>
          <p:nvPr/>
        </p:nvSpPr>
        <p:spPr>
          <a:xfrm>
            <a:off x="914400" y="3581400"/>
            <a:ext cx="1371600" cy="304800"/>
          </a:xfrm>
          <a:prstGeom prst="can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Indexes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5600700" y="426720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Logging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533400" y="23622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Structured Search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5867400" y="4724400"/>
            <a:ext cx="381000" cy="8382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8772" y="504086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Exchanges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56872" y="1437894"/>
            <a:ext cx="1835594" cy="324612"/>
          </a:xfrm>
          <a:prstGeom prst="ellipse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Single Sign-on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Snip Diagonal Corner Rectangle 33"/>
          <p:cNvSpPr/>
          <p:nvPr/>
        </p:nvSpPr>
        <p:spPr>
          <a:xfrm>
            <a:off x="2362200" y="2362200"/>
            <a:ext cx="1219200" cy="8382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View Detail Information</a:t>
            </a:r>
          </a:p>
        </p:txBody>
      </p:sp>
      <p:sp>
        <p:nvSpPr>
          <p:cNvPr id="35" name="Snip Single Corner Rectangle 34"/>
          <p:cNvSpPr/>
          <p:nvPr/>
        </p:nvSpPr>
        <p:spPr>
          <a:xfrm>
            <a:off x="7160129" y="427717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Auditing</a:t>
            </a:r>
          </a:p>
        </p:txBody>
      </p:sp>
      <p:sp>
        <p:nvSpPr>
          <p:cNvPr id="36" name="Snip Single Corner Rectangle 35"/>
          <p:cNvSpPr/>
          <p:nvPr/>
        </p:nvSpPr>
        <p:spPr>
          <a:xfrm>
            <a:off x="3094290" y="4288564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Workflows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8400" y="5562121"/>
            <a:ext cx="2286000" cy="1135693"/>
            <a:chOff x="2286000" y="5722307"/>
            <a:chExt cx="2286000" cy="1135693"/>
          </a:xfrm>
          <a:solidFill>
            <a:schemeClr val="bg2">
              <a:lumMod val="25000"/>
            </a:schemeClr>
          </a:solidFill>
        </p:grpSpPr>
        <p:sp>
          <p:nvSpPr>
            <p:cNvPr id="38" name="Can 37"/>
            <p:cNvSpPr/>
            <p:nvPr/>
          </p:nvSpPr>
          <p:spPr>
            <a:xfrm>
              <a:off x="2286000" y="5722307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2554266" y="5851221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789490" y="60198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n 42"/>
            <p:cNvSpPr/>
            <p:nvPr/>
          </p:nvSpPr>
          <p:spPr>
            <a:xfrm>
              <a:off x="3200400" y="61722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Snip Single Corner Rectangle 43"/>
          <p:cNvSpPr/>
          <p:nvPr/>
        </p:nvSpPr>
        <p:spPr>
          <a:xfrm>
            <a:off x="5579300" y="4267200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Snip Single Corner Rectangle 44"/>
          <p:cNvSpPr/>
          <p:nvPr/>
        </p:nvSpPr>
        <p:spPr>
          <a:xfrm>
            <a:off x="7160129" y="4276725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639355" y="4724400"/>
            <a:ext cx="381000" cy="920234"/>
          </a:xfrm>
          <a:prstGeom prst="upDownArrow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497989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Record Details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2829903" y="2298392"/>
            <a:ext cx="6074994" cy="2649053"/>
          </a:xfrm>
          <a:prstGeom prst="wedgeRectCallout">
            <a:avLst>
              <a:gd name="adj1" fmla="val -66081"/>
              <a:gd name="adj2" fmla="val -20773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C:\Users\tstauffer36\AppData\Local\Microsoft\Windows\Temporary Internet Files\Content.Outlook\T2T9ZFTU\basic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29" y="2379784"/>
            <a:ext cx="568618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54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5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29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511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27275" y="465438"/>
            <a:ext cx="6292526" cy="562303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Governor’s Vision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0825" y="1593669"/>
            <a:ext cx="8592729" cy="45268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274320" tIns="91440" rIns="274320" bIns="0" anchor="ctr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Governor’s vision for technology provides the foundation upon which CJIS is working. This vision is predicated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on: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400" b="0" dirty="0">
                <a:effectLst/>
              </a:rPr>
              <a:t>Implementation of </a:t>
            </a:r>
            <a:r>
              <a:rPr lang="en-US" sz="2400" b="0" u="sng" dirty="0">
                <a:effectLst/>
              </a:rPr>
              <a:t>efficient, modern business processes</a:t>
            </a:r>
            <a:r>
              <a:rPr lang="en-US" sz="2400" b="0" dirty="0">
                <a:effectLst/>
              </a:rPr>
              <a:t> that result in cost-effective delivery of services</a:t>
            </a:r>
          </a:p>
          <a:p>
            <a:r>
              <a:rPr lang="en-US" sz="2400" b="0" u="sng" dirty="0">
                <a:effectLst/>
              </a:rPr>
              <a:t>Open </a:t>
            </a:r>
            <a:r>
              <a:rPr lang="en-US" sz="2400" b="0" u="sng" dirty="0" smtClean="0">
                <a:effectLst/>
              </a:rPr>
              <a:t>&amp; </a:t>
            </a:r>
            <a:r>
              <a:rPr lang="en-US" sz="2400" b="0" u="sng" dirty="0">
                <a:effectLst/>
              </a:rPr>
              <a:t>transparent engagement</a:t>
            </a:r>
            <a:r>
              <a:rPr lang="en-US" sz="2400" b="0" dirty="0">
                <a:effectLst/>
              </a:rPr>
              <a:t> with </a:t>
            </a:r>
            <a:r>
              <a:rPr lang="en-US" sz="2400" b="0" dirty="0" smtClean="0">
                <a:effectLst/>
              </a:rPr>
              <a:t>State citizens</a:t>
            </a:r>
          </a:p>
          <a:p>
            <a:r>
              <a:rPr lang="en-US" sz="2400" b="0" u="sng" dirty="0" smtClean="0">
                <a:effectLst/>
              </a:rPr>
              <a:t>Accurate </a:t>
            </a:r>
            <a:r>
              <a:rPr lang="en-US" sz="2400" b="0" u="sng" dirty="0">
                <a:effectLst/>
              </a:rPr>
              <a:t>and timely data</a:t>
            </a:r>
            <a:r>
              <a:rPr lang="en-US" sz="2400" b="0" dirty="0">
                <a:effectLst/>
              </a:rPr>
              <a:t> for policy making, service delivery </a:t>
            </a:r>
            <a:r>
              <a:rPr lang="en-US" sz="2400" b="0" dirty="0" smtClean="0">
                <a:effectLst/>
              </a:rPr>
              <a:t>&amp; </a:t>
            </a:r>
            <a:r>
              <a:rPr lang="en-US" sz="2400" b="0" dirty="0">
                <a:effectLst/>
              </a:rPr>
              <a:t>results evaluation</a:t>
            </a:r>
          </a:p>
          <a:p>
            <a:pPr lvl="0"/>
            <a:r>
              <a:rPr lang="en-US" sz="2400" b="0" dirty="0">
                <a:effectLst/>
              </a:rPr>
              <a:t>A </a:t>
            </a:r>
            <a:r>
              <a:rPr lang="en-US" sz="2400" b="0" u="sng" dirty="0">
                <a:effectLst/>
              </a:rPr>
              <a:t>secure and cost effective IT</a:t>
            </a:r>
            <a:r>
              <a:rPr lang="en-US" sz="2400" b="0" dirty="0">
                <a:effectLst/>
              </a:rPr>
              <a:t> infrastructure, including greater use of shared services and applications wherever possible</a:t>
            </a:r>
          </a:p>
          <a:p>
            <a:pPr lvl="0"/>
            <a:r>
              <a:rPr lang="en-US" sz="2400" b="0" u="sng" dirty="0">
                <a:effectLst/>
              </a:rPr>
              <a:t>Easily accessible</a:t>
            </a:r>
            <a:r>
              <a:rPr lang="en-US" sz="2400" b="0" dirty="0">
                <a:effectLst/>
              </a:rPr>
              <a:t> services </a:t>
            </a:r>
            <a:r>
              <a:rPr lang="en-US" sz="2400" b="0" dirty="0" smtClean="0">
                <a:effectLst/>
              </a:rPr>
              <a:t>for all </a:t>
            </a:r>
            <a:r>
              <a:rPr lang="en-US" sz="2400" b="0" dirty="0" smtClean="0">
                <a:effectLst/>
              </a:rPr>
              <a:t>constituents</a:t>
            </a:r>
            <a:endParaRPr lang="en-US" sz="2400" b="0" dirty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133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371600" y="5408676"/>
            <a:ext cx="1371600" cy="685800"/>
            <a:chOff x="1371600" y="5408676"/>
            <a:chExt cx="1371600" cy="685800"/>
          </a:xfrm>
        </p:grpSpPr>
        <p:sp>
          <p:nvSpPr>
            <p:cNvPr id="49" name="Can 48"/>
            <p:cNvSpPr/>
            <p:nvPr/>
          </p:nvSpPr>
          <p:spPr>
            <a:xfrm>
              <a:off x="1371600" y="5408676"/>
              <a:ext cx="1371600" cy="685800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86611" y="5644634"/>
              <a:ext cx="8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OBTS</a:t>
              </a:r>
              <a:endParaRPr lang="en-US" b="1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762000" y="1295400"/>
            <a:ext cx="7455408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User Log 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09800"/>
            <a:ext cx="80010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CISS Portal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822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ESB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8001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00"/>
                </a:solidFill>
                <a:latin typeface="Calibri"/>
              </a:rPr>
              <a:t>Data “within” the Solution</a:t>
            </a:r>
          </a:p>
        </p:txBody>
      </p:sp>
      <p:sp>
        <p:nvSpPr>
          <p:cNvPr id="14" name="Can 13"/>
          <p:cNvSpPr/>
          <p:nvPr/>
        </p:nvSpPr>
        <p:spPr>
          <a:xfrm>
            <a:off x="4953000" y="54864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5715000" y="5715000"/>
            <a:ext cx="1371600" cy="685800"/>
          </a:xfrm>
          <a:prstGeom prst="can">
            <a:avLst/>
          </a:prstGeom>
          <a:solidFill>
            <a:srgbClr val="005BB7">
              <a:lumMod val="50000"/>
            </a:srgbClr>
          </a:solidFill>
          <a:ln w="25400" cap="flat" cmpd="sng" algn="ctr">
            <a:solidFill>
              <a:srgbClr val="005BB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5417" y="5699204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</a:t>
            </a:r>
            <a:endParaRPr lang="en-US" b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n 16"/>
          <p:cNvSpPr/>
          <p:nvPr/>
        </p:nvSpPr>
        <p:spPr>
          <a:xfrm>
            <a:off x="6629400" y="3581400"/>
            <a:ext cx="1371600" cy="304800"/>
          </a:xfrm>
          <a:prstGeom prst="can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Data Mart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712862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Web Services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1905000" y="4277170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Business Rules</a:t>
            </a:r>
          </a:p>
        </p:txBody>
      </p:sp>
      <p:sp>
        <p:nvSpPr>
          <p:cNvPr id="20" name="Snip Diagonal Corner Rectangle 19"/>
          <p:cNvSpPr/>
          <p:nvPr/>
        </p:nvSpPr>
        <p:spPr>
          <a:xfrm>
            <a:off x="533400" y="28194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Simple Search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6001" y="2819400"/>
            <a:ext cx="2209800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Alerts &amp; Notifications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47553" y="2343328"/>
            <a:ext cx="2258248" cy="381000"/>
          </a:xfrm>
          <a:prstGeom prst="snip2Diag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Agency Sites</a:t>
            </a:r>
          </a:p>
        </p:txBody>
      </p:sp>
      <p:sp>
        <p:nvSpPr>
          <p:cNvPr id="24" name="Can 23"/>
          <p:cNvSpPr/>
          <p:nvPr/>
        </p:nvSpPr>
        <p:spPr>
          <a:xfrm>
            <a:off x="914400" y="3581400"/>
            <a:ext cx="1371600" cy="304800"/>
          </a:xfrm>
          <a:prstGeom prst="can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Indexes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5600700" y="426720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Logging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533400" y="2362200"/>
            <a:ext cx="1676400" cy="3810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Structured Search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5867400" y="4724400"/>
            <a:ext cx="381000" cy="838200"/>
          </a:xfrm>
          <a:prstGeom prst="up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8772" y="504086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Exchanges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56872" y="1437894"/>
            <a:ext cx="1835594" cy="324612"/>
          </a:xfrm>
          <a:prstGeom prst="ellipse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</a:rPr>
              <a:t>Single Sign-on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Snip Diagonal Corner Rectangle 33"/>
          <p:cNvSpPr/>
          <p:nvPr/>
        </p:nvSpPr>
        <p:spPr>
          <a:xfrm>
            <a:off x="2362200" y="2362200"/>
            <a:ext cx="1219200" cy="838200"/>
          </a:xfrm>
          <a:prstGeom prst="snip2Diag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View Detail Information</a:t>
            </a:r>
          </a:p>
        </p:txBody>
      </p:sp>
      <p:sp>
        <p:nvSpPr>
          <p:cNvPr id="35" name="Snip Single Corner Rectangle 34"/>
          <p:cNvSpPr/>
          <p:nvPr/>
        </p:nvSpPr>
        <p:spPr>
          <a:xfrm>
            <a:off x="7160129" y="4277170"/>
            <a:ext cx="14097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Auditing</a:t>
            </a:r>
          </a:p>
        </p:txBody>
      </p:sp>
      <p:sp>
        <p:nvSpPr>
          <p:cNvPr id="36" name="Snip Single Corner Rectangle 35"/>
          <p:cNvSpPr/>
          <p:nvPr/>
        </p:nvSpPr>
        <p:spPr>
          <a:xfrm>
            <a:off x="3094290" y="4288564"/>
            <a:ext cx="1066800" cy="457200"/>
          </a:xfrm>
          <a:prstGeom prst="snip1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/>
              </a:rPr>
              <a:t>Workflows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8400" y="5562121"/>
            <a:ext cx="2286000" cy="1135693"/>
            <a:chOff x="2286000" y="5722307"/>
            <a:chExt cx="2286000" cy="1135693"/>
          </a:xfrm>
          <a:solidFill>
            <a:schemeClr val="bg2">
              <a:lumMod val="25000"/>
            </a:schemeClr>
          </a:solidFill>
        </p:grpSpPr>
        <p:sp>
          <p:nvSpPr>
            <p:cNvPr id="38" name="Can 37"/>
            <p:cNvSpPr/>
            <p:nvPr/>
          </p:nvSpPr>
          <p:spPr>
            <a:xfrm>
              <a:off x="2286000" y="5722307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an 40"/>
            <p:cNvSpPr/>
            <p:nvPr/>
          </p:nvSpPr>
          <p:spPr>
            <a:xfrm>
              <a:off x="2554266" y="5851221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789490" y="60198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n 42"/>
            <p:cNvSpPr/>
            <p:nvPr/>
          </p:nvSpPr>
          <p:spPr>
            <a:xfrm>
              <a:off x="3200400" y="6172200"/>
              <a:ext cx="1371600" cy="685800"/>
            </a:xfrm>
            <a:prstGeom prst="can">
              <a:avLst/>
            </a:prstGeom>
            <a:grpFill/>
            <a:ln w="25400" cap="flat" cmpd="sng" algn="ctr">
              <a:solidFill>
                <a:srgbClr val="005BB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Snip Single Corner Rectangle 43"/>
          <p:cNvSpPr/>
          <p:nvPr/>
        </p:nvSpPr>
        <p:spPr>
          <a:xfrm>
            <a:off x="5579300" y="4267200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Snip Single Corner Rectangle 44"/>
          <p:cNvSpPr/>
          <p:nvPr/>
        </p:nvSpPr>
        <p:spPr>
          <a:xfrm>
            <a:off x="7160129" y="4276725"/>
            <a:ext cx="364300" cy="457200"/>
          </a:xfrm>
          <a:prstGeom prst="snip1Rect">
            <a:avLst/>
          </a:prstGeom>
          <a:solidFill>
            <a:srgbClr val="B4DE8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639355" y="4724400"/>
            <a:ext cx="381000" cy="920234"/>
          </a:xfrm>
          <a:prstGeom prst="upDownArrow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497989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Record Details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4313490" y="351692"/>
            <a:ext cx="4383730" cy="6346122"/>
          </a:xfrm>
          <a:prstGeom prst="wedgeRectCallout">
            <a:avLst>
              <a:gd name="adj1" fmla="val -69231"/>
              <a:gd name="adj2" fmla="val -12015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 descr="C:\Users\tstauffer36\AppData\Local\Microsoft\Windows\Temporary Internet Files\Content.Outlook\T2T9ZFTU\getDet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72" y="616992"/>
            <a:ext cx="3892378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Date Placeholder 6"/>
          <p:cNvSpPr txBox="1">
            <a:spLocks/>
          </p:cNvSpPr>
          <p:nvPr/>
        </p:nvSpPr>
        <p:spPr>
          <a:xfrm>
            <a:off x="263525" y="63563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July 19, 2012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19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/>
          </p:cNvSpPr>
          <p:nvPr>
            <p:ph type="title" idx="4294967295"/>
          </p:nvPr>
        </p:nvSpPr>
        <p:spPr>
          <a:xfrm>
            <a:off x="276225" y="371386"/>
            <a:ext cx="8991600" cy="715963"/>
          </a:xfrm>
        </p:spPr>
        <p:txBody>
          <a:bodyPr lIns="0" rIns="0" bIns="0" anchor="b">
            <a:normAutofit/>
          </a:bodyPr>
          <a:lstStyle/>
          <a:p>
            <a:r>
              <a:rPr lang="en-US" sz="3600" b="1" dirty="0" smtClean="0"/>
              <a:t>CISS – The Next Three Months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501650" y="1364566"/>
            <a:ext cx="8207635" cy="48113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1000">
                <a:schemeClr val="bg1"/>
              </a:gs>
            </a:gsLst>
            <a:lin ang="16200000" scaled="1"/>
            <a:tileRect/>
          </a:gra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 Process Continues</a:t>
            </a:r>
          </a:p>
          <a:p>
            <a:pPr marL="857250" lvl="3" indent="-457200">
              <a:spcBef>
                <a:spcPts val="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Initial Team Site Design: September Completion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Development</a:t>
            </a:r>
          </a:p>
          <a:p>
            <a:pPr marL="857250" lvl="3" indent="-457200">
              <a:spcBef>
                <a:spcPts val="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Initial Search Development: September Completion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Workflows, Searches and Information Exchanges</a:t>
            </a:r>
          </a:p>
          <a:p>
            <a:pPr marL="857250" lvl="3" indent="-457200">
              <a:spcBef>
                <a:spcPts val="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Facilitating Agency Technical Discussions on Security</a:t>
            </a:r>
          </a:p>
          <a:p>
            <a:pPr marL="857250" lvl="3" indent="-457200">
              <a:spcBef>
                <a:spcPts val="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Supporting State Technical Team Knowledge Transfer</a:t>
            </a:r>
          </a:p>
          <a:p>
            <a:pPr marL="857250" lvl="3" indent="-457200">
              <a:spcBef>
                <a:spcPts val="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Supporting State Technical Team Development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Plan</a:t>
            </a:r>
          </a:p>
          <a:p>
            <a:pPr marL="857250" lvl="3" indent="-457200">
              <a:spcBef>
                <a:spcPts val="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dirty="0"/>
              <a:t>Continue to Refine State – Xerox Handoffs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0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3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31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196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4358" y="1353404"/>
            <a:ext cx="7650209" cy="5121244"/>
            <a:chOff x="420218" y="1196078"/>
            <a:chExt cx="7650209" cy="5121244"/>
          </a:xfrm>
          <a:effectLst/>
        </p:grpSpPr>
        <p:sp>
          <p:nvSpPr>
            <p:cNvPr id="3" name="Rectangle 2"/>
            <p:cNvSpPr/>
            <p:nvPr/>
          </p:nvSpPr>
          <p:spPr bwMode="auto">
            <a:xfrm>
              <a:off x="420218" y="1196078"/>
              <a:ext cx="1907057" cy="88052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pPr algn="ctr"/>
              <a:r>
                <a:rPr lang="en-US" sz="1400" b="1" dirty="0"/>
                <a:t>Establish Framework</a:t>
              </a:r>
            </a:p>
            <a:p>
              <a:pPr algn="ctr"/>
              <a:r>
                <a:rPr lang="en-US" sz="1400" b="1" dirty="0"/>
                <a:t>&amp; Infrastructure</a:t>
              </a:r>
            </a:p>
          </p:txBody>
        </p:sp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4490052" y="1322529"/>
              <a:ext cx="229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+mn-lt"/>
                </a:rPr>
                <a:t>July 2012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44945" y="1196078"/>
              <a:ext cx="2045107" cy="78921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pPr algn="ctr"/>
              <a:r>
                <a:rPr lang="en-US" sz="1400" b="1" dirty="0"/>
                <a:t>Proofs of Concept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56885" y="1918305"/>
              <a:ext cx="3887894" cy="699248"/>
              <a:chOff x="1308443" y="1932826"/>
              <a:chExt cx="3887894" cy="699248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1308443" y="1932826"/>
                <a:ext cx="2164655" cy="69924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 anchorCtr="0"/>
              <a:lstStyle/>
              <a:p>
                <a:pPr algn="ctr"/>
                <a:r>
                  <a:rPr lang="en-US" sz="1400" b="1" dirty="0" smtClean="0"/>
                  <a:t>Initial Search</a:t>
                </a:r>
                <a:endParaRPr lang="en-US" sz="1400" b="1" dirty="0"/>
              </a:p>
            </p:txBody>
          </p:sp>
          <p:sp>
            <p:nvSpPr>
              <p:cNvPr id="31" name="TextBox 3"/>
              <p:cNvSpPr txBox="1">
                <a:spLocks noChangeArrowheads="1"/>
              </p:cNvSpPr>
              <p:nvPr/>
            </p:nvSpPr>
            <p:spPr bwMode="auto">
              <a:xfrm>
                <a:off x="3345734" y="2067294"/>
                <a:ext cx="1850603" cy="321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/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200"/>
                </a:lvl1pPr>
              </a:lstStyle>
              <a:p>
                <a:r>
                  <a:rPr lang="en-US" sz="1600" dirty="0" smtClean="0"/>
                  <a:t>November </a:t>
                </a:r>
                <a:r>
                  <a:rPr lang="en-US" sz="1600" dirty="0"/>
                  <a:t>2012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133135" y="2461837"/>
              <a:ext cx="3426062" cy="698945"/>
              <a:chOff x="2133135" y="2461837"/>
              <a:chExt cx="3426062" cy="698945"/>
            </a:xfrm>
          </p:grpSpPr>
          <p:sp>
            <p:nvSpPr>
              <p:cNvPr id="28" name="TextBox 3"/>
              <p:cNvSpPr txBox="1">
                <a:spLocks noChangeArrowheads="1"/>
              </p:cNvSpPr>
              <p:nvPr/>
            </p:nvSpPr>
            <p:spPr bwMode="auto">
              <a:xfrm>
                <a:off x="4291987" y="2585683"/>
                <a:ext cx="12672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 smtClean="0"/>
                  <a:t>March 2013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133135" y="2461837"/>
                <a:ext cx="2153735" cy="6989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Uniform Arrest Report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64050" y="2959763"/>
              <a:ext cx="3362075" cy="702179"/>
              <a:chOff x="2747207" y="3004676"/>
              <a:chExt cx="3362075" cy="702179"/>
            </a:xfrm>
          </p:grpSpPr>
          <p:sp>
            <p:nvSpPr>
              <p:cNvPr id="26" name="TextBox 3"/>
              <p:cNvSpPr txBox="1">
                <a:spLocks noChangeArrowheads="1"/>
              </p:cNvSpPr>
              <p:nvPr/>
            </p:nvSpPr>
            <p:spPr bwMode="auto">
              <a:xfrm>
                <a:off x="4731849" y="3078767"/>
                <a:ext cx="13774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 smtClean="0"/>
                  <a:t>June </a:t>
                </a:r>
                <a:r>
                  <a:rPr lang="en-US" dirty="0"/>
                  <a:t>2013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2747207" y="3004676"/>
                <a:ext cx="2092005" cy="70217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Infractions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923814" y="3411175"/>
              <a:ext cx="3578383" cy="666968"/>
              <a:chOff x="2534143" y="3804898"/>
              <a:chExt cx="3578383" cy="666968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2534143" y="3804898"/>
                <a:ext cx="2251968" cy="6669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Judicial Common</a:t>
                </a:r>
              </a:p>
              <a:p>
                <a:pPr algn="ctr"/>
                <a:r>
                  <a:rPr lang="en-US" sz="1400" b="1" dirty="0"/>
                  <a:t>Exchanges</a:t>
                </a:r>
              </a:p>
            </p:txBody>
          </p:sp>
          <p:sp>
            <p:nvSpPr>
              <p:cNvPr id="25" name="TextBox 3"/>
              <p:cNvSpPr txBox="1">
                <a:spLocks noChangeArrowheads="1"/>
              </p:cNvSpPr>
              <p:nvPr/>
            </p:nvSpPr>
            <p:spPr bwMode="auto">
              <a:xfrm>
                <a:off x="4578966" y="3819492"/>
                <a:ext cx="1533560" cy="327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 smtClean="0"/>
                  <a:t>June 2013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58530" y="3890940"/>
              <a:ext cx="3348579" cy="703579"/>
              <a:chOff x="3712572" y="3388452"/>
              <a:chExt cx="3348579" cy="703579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3712572" y="3388452"/>
                <a:ext cx="1959572" cy="70357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Post Arrest</a:t>
                </a:r>
              </a:p>
            </p:txBody>
          </p:sp>
          <p:sp>
            <p:nvSpPr>
              <p:cNvPr id="23" name="TextBox 3"/>
              <p:cNvSpPr txBox="1">
                <a:spLocks noChangeArrowheads="1"/>
              </p:cNvSpPr>
              <p:nvPr/>
            </p:nvSpPr>
            <p:spPr bwMode="auto">
              <a:xfrm>
                <a:off x="5683718" y="3431999"/>
                <a:ext cx="13774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 smtClean="0"/>
                  <a:t>August </a:t>
                </a:r>
                <a:r>
                  <a:rPr lang="en-US" dirty="0"/>
                  <a:t>2013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35528" y="4385405"/>
              <a:ext cx="3237783" cy="684807"/>
              <a:chOff x="5162544" y="4772550"/>
              <a:chExt cx="3237783" cy="578386"/>
            </a:xfrm>
          </p:grpSpPr>
          <p:sp>
            <p:nvSpPr>
              <p:cNvPr id="20" name="TextBox 3"/>
              <p:cNvSpPr txBox="1">
                <a:spLocks noChangeArrowheads="1"/>
              </p:cNvSpPr>
              <p:nvPr/>
            </p:nvSpPr>
            <p:spPr bwMode="auto">
              <a:xfrm>
                <a:off x="7022894" y="4790015"/>
                <a:ext cx="13774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pPr algn="l"/>
                <a:r>
                  <a:rPr lang="en-US" dirty="0" smtClean="0"/>
                  <a:t>October 2013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162544" y="4772550"/>
                <a:ext cx="1819679" cy="57838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Disposition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166812" y="4822661"/>
              <a:ext cx="3287330" cy="578386"/>
              <a:chOff x="4250623" y="4889809"/>
              <a:chExt cx="3287330" cy="578386"/>
            </a:xfrm>
          </p:grpSpPr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6160520" y="4944101"/>
                <a:ext cx="1377433" cy="386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pPr algn="l"/>
                <a:r>
                  <a:rPr lang="en-US" dirty="0" smtClean="0"/>
                  <a:t>December 2013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250623" y="4889809"/>
                <a:ext cx="1909897" cy="57838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Post Judgment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90052" y="5316580"/>
              <a:ext cx="3276561" cy="599911"/>
              <a:chOff x="6273853" y="5737454"/>
              <a:chExt cx="3276561" cy="599911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273853" y="5737454"/>
                <a:ext cx="1816295" cy="5999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en-US" sz="1400" b="1" dirty="0"/>
                  <a:t>Misdemeanors</a:t>
                </a:r>
              </a:p>
            </p:txBody>
          </p:sp>
          <p:sp>
            <p:nvSpPr>
              <p:cNvPr id="17" name="TextBox 3"/>
              <p:cNvSpPr txBox="1">
                <a:spLocks noChangeArrowheads="1"/>
              </p:cNvSpPr>
              <p:nvPr/>
            </p:nvSpPr>
            <p:spPr bwMode="auto">
              <a:xfrm>
                <a:off x="8090148" y="5758980"/>
                <a:ext cx="1460266" cy="308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254000" stA="75000" endPos="5100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t"/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pPr algn="l"/>
                <a:r>
                  <a:rPr lang="en-US" dirty="0" smtClean="0"/>
                  <a:t> February 2014</a:t>
                </a:r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4998054" y="5717411"/>
              <a:ext cx="1816295" cy="59991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/>
            <a:lstStyle/>
            <a:p>
              <a:pPr algn="ctr"/>
              <a:r>
                <a:rPr lang="en-US" sz="1400" b="1" dirty="0" smtClean="0"/>
                <a:t>Arraignment, </a:t>
              </a:r>
            </a:p>
            <a:p>
              <a:pPr algn="ctr"/>
              <a:r>
                <a:rPr lang="en-US" sz="1400" b="1" dirty="0" smtClean="0"/>
                <a:t>1</a:t>
              </a:r>
              <a:r>
                <a:rPr lang="en-US" sz="1400" b="1" baseline="30000" dirty="0" smtClean="0"/>
                <a:t>st </a:t>
              </a:r>
              <a:r>
                <a:rPr lang="en-US" sz="1400" b="1" dirty="0" smtClean="0"/>
                <a:t>Appearance</a:t>
              </a:r>
              <a:endParaRPr lang="en-US" sz="1400" b="1" dirty="0"/>
            </a:p>
          </p:txBody>
        </p:sp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786539" y="5782490"/>
              <a:ext cx="1283888" cy="30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254000" stA="75000" endPos="51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t"/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pPr algn="l"/>
              <a:r>
                <a:rPr lang="en-US" dirty="0" smtClean="0"/>
                <a:t> March  2014</a:t>
              </a:r>
              <a:endParaRPr lang="en-US" dirty="0"/>
            </a:p>
          </p:txBody>
        </p:sp>
      </p:grpSp>
      <p:sp>
        <p:nvSpPr>
          <p:cNvPr id="32" name="Rectangle 5"/>
          <p:cNvSpPr txBox="1">
            <a:spLocks/>
          </p:cNvSpPr>
          <p:nvPr/>
        </p:nvSpPr>
        <p:spPr>
          <a:xfrm>
            <a:off x="2327275" y="316302"/>
            <a:ext cx="6927850" cy="715963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CISS Delivery Sequence</a:t>
            </a:r>
            <a:endParaRPr lang="en-US" sz="3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37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32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8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914400" y="435480"/>
            <a:ext cx="8229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CISS </a:t>
            </a:r>
            <a:r>
              <a:rPr lang="en-US" dirty="0" smtClean="0"/>
              <a:t>Development Milestones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9283"/>
              </p:ext>
            </p:extLst>
          </p:nvPr>
        </p:nvGraphicFramePr>
        <p:xfrm>
          <a:off x="1255713" y="1442458"/>
          <a:ext cx="7093855" cy="4716599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2261"/>
                <a:gridCol w="1064521"/>
                <a:gridCol w="299694"/>
                <a:gridCol w="337954"/>
                <a:gridCol w="318825"/>
                <a:gridCol w="318825"/>
                <a:gridCol w="318825"/>
                <a:gridCol w="318825"/>
                <a:gridCol w="318825"/>
                <a:gridCol w="318825"/>
                <a:gridCol w="318825"/>
                <a:gridCol w="318825"/>
                <a:gridCol w="318825"/>
              </a:tblGrid>
              <a:tr h="29628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JFM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</a:tr>
              <a:tr h="16092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04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Requirements - Wave 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Proof of Concepts Design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570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Requirements - Wave 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POC Development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Design OBTS Search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6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Develop OBTS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Search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Design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Uniform Arrest Workflow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1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Acceptance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 OBTS Search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Develop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UAR Workflow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41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Deploy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OBTS Search/Portal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29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Acceptance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UAR Workflow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Deploy 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UAR Pilot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820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Deploy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UAR Full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Design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Infractions Workflow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345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Develop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Infractions Workflow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rgbClr val="0033CC"/>
                    </a:solidFill>
                  </a:tcPr>
                </a:tc>
              </a:tr>
              <a:tr h="12298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Acceptance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Infractions Workflow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6" marB="4571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2063579"/>
            <a:ext cx="228600" cy="2286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054179"/>
            <a:ext cx="2286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419100" y="1885950"/>
            <a:ext cx="857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/>
              <a:t>Primarily</a:t>
            </a:r>
            <a:r>
              <a:rPr lang="en-US" sz="1100" dirty="0"/>
              <a:t> </a:t>
            </a:r>
            <a:r>
              <a:rPr lang="en-US" sz="1100" dirty="0" smtClean="0"/>
              <a:t>Xerox Team</a:t>
            </a:r>
            <a:endParaRPr lang="en-US" sz="1100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19100" y="2876550"/>
            <a:ext cx="857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/>
              <a:t>Primarily</a:t>
            </a:r>
            <a:r>
              <a:rPr lang="en-US" sz="1100" dirty="0"/>
              <a:t> State</a:t>
            </a:r>
          </a:p>
          <a:p>
            <a:pPr eaLnBrk="1" hangingPunct="1"/>
            <a:r>
              <a:rPr lang="en-US" sz="1100" dirty="0"/>
              <a:t>Team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4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33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049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/>
          </p:cNvSpPr>
          <p:nvPr>
            <p:ph type="title" idx="4294967295"/>
          </p:nvPr>
        </p:nvSpPr>
        <p:spPr>
          <a:xfrm>
            <a:off x="1851025" y="395206"/>
            <a:ext cx="7404100" cy="715963"/>
          </a:xfrm>
        </p:spPr>
        <p:txBody>
          <a:bodyPr lIns="0" rIns="0" bIns="0" anchor="b">
            <a:normAutofit/>
          </a:bodyPr>
          <a:lstStyle/>
          <a:p>
            <a:pPr algn="l"/>
            <a:r>
              <a:rPr lang="en-US" sz="3600" b="1" dirty="0" smtClean="0"/>
              <a:t>CISS – The Longer Term View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625600"/>
            <a:ext cx="7650163" cy="46252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1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anchor="t" anchorCtr="0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1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Functionality to Improve Citizen </a:t>
            </a:r>
            <a:r>
              <a:rPr lang="en-US" sz="31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Information Sharing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Alerting</a:t>
            </a: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1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Functionality to Improve Officer Safety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Information Sharing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Access </a:t>
            </a:r>
            <a:r>
              <a:rPr lang="en-US" dirty="0"/>
              <a:t>to Better Information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1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Tools to Save Time and Money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Less Redundant Work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1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Tools To Benefit the State In Addition to CISS</a:t>
            </a:r>
          </a:p>
          <a:p>
            <a:pPr marL="457200" lvl="1" indent="-4572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/>
              <a:t>Enterprise Service Bus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10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34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639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0836" y="356013"/>
            <a:ext cx="4478259" cy="943429"/>
          </a:xfrm>
        </p:spPr>
        <p:txBody>
          <a:bodyPr/>
          <a:lstStyle/>
          <a:p>
            <a:r>
              <a:rPr lang="en-US" dirty="0" smtClean="0"/>
              <a:t>      The CISS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6705" y="1222324"/>
            <a:ext cx="59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Streamlined Information Access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6" y="1938728"/>
            <a:ext cx="5957887" cy="42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9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0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35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132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/>
          </p:cNvSpPr>
          <p:nvPr>
            <p:ph type="title" idx="4294967295"/>
          </p:nvPr>
        </p:nvSpPr>
        <p:spPr>
          <a:xfrm>
            <a:off x="263525" y="255959"/>
            <a:ext cx="8991600" cy="715963"/>
          </a:xfrm>
        </p:spPr>
        <p:txBody>
          <a:bodyPr lIns="0" rIns="0" bIns="0" anchor="b">
            <a:normAutofit/>
          </a:bodyPr>
          <a:lstStyle/>
          <a:p>
            <a:r>
              <a:rPr lang="en-US" sz="3600" b="1" dirty="0" smtClean="0"/>
              <a:t>What Does This Mean To You?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40568" y="1680684"/>
            <a:ext cx="7650163" cy="43000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1000">
                <a:schemeClr val="bg1"/>
              </a:gs>
            </a:gsLst>
            <a:lin ang="16200000" scaled="1"/>
          </a:gra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Requirements Process Continues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 Process Continues</a:t>
            </a:r>
          </a:p>
          <a:p>
            <a:pPr marL="914400" lvl="4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Ongoing </a:t>
            </a:r>
            <a:endParaRPr lang="en-US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Development</a:t>
            </a:r>
          </a:p>
          <a:p>
            <a:pPr marL="914400" lvl="4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Power </a:t>
            </a:r>
            <a:r>
              <a:rPr lang="en-US" sz="2400" dirty="0"/>
              <a:t>User Feedback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Workflows, Searches and Information </a:t>
            </a:r>
          </a:p>
          <a:p>
            <a:pPr marL="914400" lvl="4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Exchanges</a:t>
            </a:r>
          </a:p>
          <a:p>
            <a:pPr marL="914400" lvl="4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36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734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1487425"/>
            <a:ext cx="846613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need your feedback — </a:t>
            </a:r>
          </a:p>
          <a:p>
            <a:pPr algn="ctr"/>
            <a:r>
              <a:rPr lang="en-US" sz="2400" b="1" dirty="0" smtClean="0"/>
              <a:t>please send us your comments, questions &amp;  suggestions.</a:t>
            </a:r>
          </a:p>
          <a:p>
            <a:pPr algn="ctr"/>
            <a:r>
              <a:rPr lang="en-US" sz="2400" b="1" dirty="0" smtClean="0"/>
              <a:t>This presentation will be posted on </a:t>
            </a:r>
            <a:r>
              <a:rPr lang="en-US" sz="2400" dirty="0" smtClean="0">
                <a:hlinkClick r:id="rId2"/>
              </a:rPr>
              <a:t>www.ct.gov/cjis</a:t>
            </a:r>
            <a:endParaRPr lang="en-US" sz="2400" dirty="0" smtClean="0"/>
          </a:p>
          <a:p>
            <a:endParaRPr lang="en-US" sz="3200" b="1" dirty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Sean Thakkar —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Sean.Thakkar@ct.gov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Mark </a:t>
            </a:r>
            <a:r>
              <a:rPr lang="en-US" sz="2400" dirty="0"/>
              <a:t>Tezaris </a:t>
            </a:r>
            <a:r>
              <a:rPr lang="en-US" sz="2400" dirty="0" smtClean="0"/>
              <a:t>—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Mark.Tezaris@ct.gov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Rick </a:t>
            </a:r>
            <a:r>
              <a:rPr lang="en-US" sz="2400" dirty="0"/>
              <a:t>Ladendecker </a:t>
            </a:r>
            <a:r>
              <a:rPr lang="en-US" sz="2400" dirty="0" smtClean="0"/>
              <a:t>— </a:t>
            </a:r>
            <a:r>
              <a:rPr lang="en-US" sz="2400" dirty="0" smtClean="0">
                <a:hlinkClick r:id="rId5"/>
              </a:rPr>
              <a:t>Rick.Ladendecker@ct.gov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Nance </a:t>
            </a:r>
            <a:r>
              <a:rPr lang="en-US" sz="2400" dirty="0"/>
              <a:t>McCauley </a:t>
            </a:r>
            <a:r>
              <a:rPr lang="en-US" sz="2400" dirty="0" smtClean="0"/>
              <a:t>— </a:t>
            </a:r>
            <a:r>
              <a:rPr lang="en-US" sz="2400" dirty="0" smtClean="0">
                <a:hlinkClick r:id="rId6"/>
              </a:rPr>
              <a:t>Nance.McCauley@ct.gov</a:t>
            </a:r>
            <a:endParaRPr lang="en-US" sz="2400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Thank </a:t>
            </a:r>
            <a:r>
              <a:rPr lang="en-US" sz="3200" b="1" dirty="0"/>
              <a:t>you.</a:t>
            </a:r>
          </a:p>
          <a:p>
            <a:pPr algn="ctr"/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7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37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040836" y="253389"/>
            <a:ext cx="4478259" cy="104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650" y="1425388"/>
            <a:ext cx="8240713" cy="5001369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r>
              <a:rPr lang="en-US" sz="1100" dirty="0"/>
              <a:t>AFIS = Automated Fingerprint Identification system </a:t>
            </a:r>
          </a:p>
          <a:p>
            <a:r>
              <a:rPr lang="en-US" sz="1100" dirty="0"/>
              <a:t>AST = Application Support System</a:t>
            </a:r>
          </a:p>
          <a:p>
            <a:r>
              <a:rPr lang="en-US" sz="1100" dirty="0"/>
              <a:t>BEST = Bureau of Enterprise Systems and Technology</a:t>
            </a:r>
          </a:p>
          <a:p>
            <a:r>
              <a:rPr lang="en-US" sz="1100" dirty="0"/>
              <a:t>BICE = Bureau of Immigration and Customs Enforcement</a:t>
            </a:r>
          </a:p>
          <a:p>
            <a:r>
              <a:rPr lang="en-US" sz="1100" dirty="0" smtClean="0"/>
              <a:t>BOPP</a:t>
            </a:r>
            <a:r>
              <a:rPr lang="en-US" sz="1100" dirty="0"/>
              <a:t>= Board of Pardons and </a:t>
            </a:r>
            <a:r>
              <a:rPr lang="en-US" sz="1100" dirty="0" smtClean="0"/>
              <a:t>Paroles</a:t>
            </a:r>
          </a:p>
          <a:p>
            <a:r>
              <a:rPr lang="en-US" sz="1100" dirty="0" smtClean="0"/>
              <a:t>CAD </a:t>
            </a:r>
            <a:r>
              <a:rPr lang="en-US" sz="1100" dirty="0"/>
              <a:t>= Computer Aided Dispatch </a:t>
            </a:r>
          </a:p>
          <a:p>
            <a:r>
              <a:rPr lang="en-US" sz="1100" dirty="0"/>
              <a:t>CCH= Computerized Criminal History</a:t>
            </a:r>
          </a:p>
          <a:p>
            <a:r>
              <a:rPr lang="en-US" sz="1100" dirty="0"/>
              <a:t>CIB = Centralized Infraction Bureau (Judicial)</a:t>
            </a:r>
          </a:p>
          <a:p>
            <a:r>
              <a:rPr lang="en-US" sz="1100" dirty="0"/>
              <a:t>CIB = Centralized Infractions Bureau</a:t>
            </a:r>
          </a:p>
          <a:p>
            <a:r>
              <a:rPr lang="en-US" sz="1100" dirty="0"/>
              <a:t>CIDRIS = Conn. Impaired Driver Records Information System</a:t>
            </a:r>
          </a:p>
          <a:p>
            <a:r>
              <a:rPr lang="en-US" sz="1100" dirty="0"/>
              <a:t>CIVLS = CT Integrated Vehicle &amp; Licensing System</a:t>
            </a:r>
          </a:p>
          <a:p>
            <a:r>
              <a:rPr lang="en-US" sz="1100" dirty="0"/>
              <a:t>CJPPD = Criminal Justice Policy Development and Planning Division\</a:t>
            </a:r>
          </a:p>
          <a:p>
            <a:r>
              <a:rPr lang="en-US" sz="1100" dirty="0"/>
              <a:t>CMIS = (</a:t>
            </a:r>
            <a:r>
              <a:rPr lang="en-US" sz="1100" dirty="0" err="1"/>
              <a:t>Judicial’s</a:t>
            </a:r>
            <a:r>
              <a:rPr lang="en-US" sz="1100" dirty="0"/>
              <a:t>) Case Management Information System</a:t>
            </a:r>
          </a:p>
          <a:p>
            <a:r>
              <a:rPr lang="en-US" sz="1100" dirty="0"/>
              <a:t>COLLECT = Connecticut On-Line Law Enforcement </a:t>
            </a:r>
            <a:endParaRPr lang="en-US" sz="1100" dirty="0" smtClean="0"/>
          </a:p>
          <a:p>
            <a:r>
              <a:rPr lang="en-US" sz="1100" dirty="0"/>
              <a:t> </a:t>
            </a:r>
            <a:r>
              <a:rPr lang="en-US" sz="1100" dirty="0" smtClean="0"/>
              <a:t>    Communications </a:t>
            </a:r>
            <a:r>
              <a:rPr lang="en-US" sz="1100" dirty="0"/>
              <a:t>Teleprocessing network</a:t>
            </a:r>
          </a:p>
          <a:p>
            <a:r>
              <a:rPr lang="en-US" sz="1100" dirty="0"/>
              <a:t>CPCA= Conn. Police Chiefs Association</a:t>
            </a:r>
          </a:p>
          <a:p>
            <a:r>
              <a:rPr lang="en-US" sz="1100" dirty="0"/>
              <a:t>CRMVS = Criminal and Motor Vehicle System (Judicial)</a:t>
            </a:r>
          </a:p>
          <a:p>
            <a:r>
              <a:rPr lang="en-US" sz="1100" dirty="0"/>
              <a:t>CSSD =Court Support Services </a:t>
            </a:r>
            <a:r>
              <a:rPr lang="en-US" sz="1100" dirty="0" smtClean="0"/>
              <a:t>Division</a:t>
            </a:r>
          </a:p>
          <a:p>
            <a:r>
              <a:rPr lang="en-US" sz="1100" dirty="0" smtClean="0"/>
              <a:t>DCJ = Division </a:t>
            </a:r>
            <a:r>
              <a:rPr lang="en-US" sz="1100" dirty="0"/>
              <a:t>of Criminal </a:t>
            </a:r>
            <a:r>
              <a:rPr lang="en-US" sz="1100" dirty="0" smtClean="0"/>
              <a:t>Justice</a:t>
            </a:r>
          </a:p>
          <a:p>
            <a:r>
              <a:rPr lang="en-US" sz="1100" dirty="0" smtClean="0"/>
              <a:t>DAS = Dept. of Administrative Services</a:t>
            </a:r>
            <a:endParaRPr lang="en-US" sz="1100" dirty="0"/>
          </a:p>
          <a:p>
            <a:r>
              <a:rPr lang="en-US" sz="1100" dirty="0"/>
              <a:t>DESPP= Department of Emergency Services &amp;</a:t>
            </a:r>
            <a:r>
              <a:rPr lang="en-US" sz="1100" dirty="0" smtClean="0"/>
              <a:t> </a:t>
            </a:r>
            <a:r>
              <a:rPr lang="en-US" sz="1100" dirty="0"/>
              <a:t>Public Protection</a:t>
            </a:r>
          </a:p>
          <a:p>
            <a:r>
              <a:rPr lang="en-US" sz="1100" dirty="0"/>
              <a:t>DEMHS = </a:t>
            </a:r>
            <a:r>
              <a:rPr lang="en-US" sz="1100" dirty="0" err="1"/>
              <a:t>Dept</a:t>
            </a:r>
            <a:r>
              <a:rPr lang="en-US" sz="1100" dirty="0"/>
              <a:t> of Emergency Management </a:t>
            </a:r>
            <a:r>
              <a:rPr lang="en-US" sz="1100" dirty="0" smtClean="0"/>
              <a:t>&amp; </a:t>
            </a:r>
            <a:r>
              <a:rPr lang="en-US" sz="1100" dirty="0"/>
              <a:t>Homeland Security</a:t>
            </a:r>
          </a:p>
          <a:p>
            <a:r>
              <a:rPr lang="en-US" sz="1100" dirty="0"/>
              <a:t>DMV= </a:t>
            </a:r>
            <a:r>
              <a:rPr lang="en-US" sz="1100" dirty="0" smtClean="0"/>
              <a:t>Dept. </a:t>
            </a:r>
            <a:r>
              <a:rPr lang="en-US" sz="1100" dirty="0"/>
              <a:t>of Motor Vehicles</a:t>
            </a:r>
          </a:p>
          <a:p>
            <a:r>
              <a:rPr lang="en-US" sz="1100" dirty="0"/>
              <a:t>DOC= Department of Corrections</a:t>
            </a:r>
          </a:p>
          <a:p>
            <a:r>
              <a:rPr lang="en-US" sz="1100" dirty="0"/>
              <a:t>DOIT = </a:t>
            </a:r>
            <a:r>
              <a:rPr lang="en-US" sz="1100" dirty="0" smtClean="0"/>
              <a:t>Dept. </a:t>
            </a:r>
            <a:r>
              <a:rPr lang="en-US" sz="1100" dirty="0"/>
              <a:t>of Information Technology</a:t>
            </a:r>
          </a:p>
          <a:p>
            <a:r>
              <a:rPr lang="en-US" sz="1100" dirty="0"/>
              <a:t>DPDS= </a:t>
            </a:r>
            <a:r>
              <a:rPr lang="en-US" sz="1100" dirty="0" smtClean="0"/>
              <a:t>Div. </a:t>
            </a:r>
            <a:r>
              <a:rPr lang="en-US" sz="1100" dirty="0"/>
              <a:t>of Public Defender Services </a:t>
            </a:r>
          </a:p>
          <a:p>
            <a:r>
              <a:rPr lang="en-US" sz="1100" dirty="0"/>
              <a:t>IST = Infrastructure Support Team</a:t>
            </a:r>
          </a:p>
          <a:p>
            <a:r>
              <a:rPr lang="en-US" sz="1100" dirty="0"/>
              <a:t>JMI = Jail Management System</a:t>
            </a:r>
          </a:p>
          <a:p>
            <a:r>
              <a:rPr lang="en-US" sz="1100" dirty="0"/>
              <a:t>JUD = Judicial Branch</a:t>
            </a:r>
          </a:p>
          <a:p>
            <a:r>
              <a:rPr lang="en-US" sz="1100" dirty="0"/>
              <a:t>LEA = Law Enforcement Agency</a:t>
            </a:r>
          </a:p>
          <a:p>
            <a:r>
              <a:rPr lang="en-US" sz="1100" dirty="0"/>
              <a:t>LAW = Local Law Enforcement (e.g., DPS, CPCA)</a:t>
            </a:r>
          </a:p>
          <a:p>
            <a:r>
              <a:rPr lang="en-US" sz="1100" dirty="0"/>
              <a:t>LIMS  = State Crime Laboratory Database</a:t>
            </a:r>
          </a:p>
          <a:p>
            <a:r>
              <a:rPr lang="en-US" sz="1100" dirty="0" smtClean="0"/>
              <a:t>MNI </a:t>
            </a:r>
            <a:r>
              <a:rPr lang="en-US" sz="1100" dirty="0"/>
              <a:t>= Master Name </a:t>
            </a:r>
            <a:r>
              <a:rPr lang="en-US" sz="1100" dirty="0" smtClean="0"/>
              <a:t>Index </a:t>
            </a:r>
            <a:r>
              <a:rPr lang="en-US" sz="1100" dirty="0"/>
              <a:t>(State Police)</a:t>
            </a:r>
          </a:p>
          <a:p>
            <a:r>
              <a:rPr lang="en-US" sz="1100" dirty="0" smtClean="0"/>
              <a:t>OBIS </a:t>
            </a:r>
            <a:r>
              <a:rPr lang="en-US" sz="1100" dirty="0"/>
              <a:t>= Offender Based Information System (Corrections)</a:t>
            </a:r>
          </a:p>
          <a:p>
            <a:r>
              <a:rPr lang="en-US" sz="1100" dirty="0"/>
              <a:t>OBTS = Offender Based Tracking System</a:t>
            </a:r>
          </a:p>
          <a:p>
            <a:r>
              <a:rPr lang="en-US" sz="1100" dirty="0"/>
              <a:t>OVA= Office of Victim Advocacy</a:t>
            </a:r>
          </a:p>
          <a:p>
            <a:r>
              <a:rPr lang="en-US" sz="1100" dirty="0"/>
              <a:t>OVS = Office of Victim Services</a:t>
            </a:r>
          </a:p>
          <a:p>
            <a:r>
              <a:rPr lang="en-US" sz="1100" dirty="0"/>
              <a:t>RMS = Records Management System (Police Agency </a:t>
            </a:r>
            <a:r>
              <a:rPr lang="en-US" sz="1100" dirty="0" smtClean="0"/>
              <a:t>RMS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/>
              <a:t>manages </a:t>
            </a:r>
            <a:r>
              <a:rPr lang="en-US" sz="1100" dirty="0" smtClean="0"/>
              <a:t>&amp;   stores </a:t>
            </a:r>
            <a:r>
              <a:rPr lang="en-US" sz="1100" dirty="0"/>
              <a:t>info on arrests, incidents)</a:t>
            </a:r>
          </a:p>
          <a:p>
            <a:r>
              <a:rPr lang="en-US" sz="1100" dirty="0"/>
              <a:t>OSET = Office of Statewide Emergency </a:t>
            </a:r>
            <a:r>
              <a:rPr lang="en-US" sz="1100" dirty="0" smtClean="0"/>
              <a:t>Telecommunications</a:t>
            </a:r>
          </a:p>
          <a:p>
            <a:r>
              <a:rPr lang="en-US" sz="1100" dirty="0" smtClean="0"/>
              <a:t>POR </a:t>
            </a:r>
            <a:r>
              <a:rPr lang="en-US" sz="1100" dirty="0"/>
              <a:t>= Protective Order Registry (Judicial)</a:t>
            </a:r>
          </a:p>
          <a:p>
            <a:r>
              <a:rPr lang="en-US" sz="1100" dirty="0"/>
              <a:t>PRAWN = Paperless Re-Arrest Warrant Network (Judicial)</a:t>
            </a:r>
          </a:p>
          <a:p>
            <a:r>
              <a:rPr lang="en-US" sz="1100" dirty="0"/>
              <a:t>PSDN = Public Safety Data </a:t>
            </a:r>
            <a:r>
              <a:rPr lang="en-US" sz="1100" dirty="0" smtClean="0"/>
              <a:t>Network</a:t>
            </a:r>
          </a:p>
          <a:p>
            <a:r>
              <a:rPr lang="en-US" sz="1100" dirty="0" smtClean="0"/>
              <a:t>SCO</a:t>
            </a:r>
            <a:r>
              <a:rPr lang="en-US" sz="1100" dirty="0"/>
              <a:t>= Superior court operations</a:t>
            </a:r>
          </a:p>
          <a:p>
            <a:r>
              <a:rPr lang="en-US" sz="1100" dirty="0"/>
              <a:t>SOR = Sex Offender Registry (Judicial)</a:t>
            </a:r>
          </a:p>
          <a:p>
            <a:r>
              <a:rPr lang="en-US" sz="1100" dirty="0"/>
              <a:t> </a:t>
            </a:r>
          </a:p>
          <a:p>
            <a:r>
              <a:rPr lang="en-US" sz="1100" b="1" dirty="0"/>
              <a:t>Technology Related</a:t>
            </a:r>
            <a:endParaRPr lang="en-US" sz="1100" dirty="0"/>
          </a:p>
          <a:p>
            <a:r>
              <a:rPr lang="en-US" sz="1100" dirty="0"/>
              <a:t>COTS = Computer Off The Shelf (e.g., software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IEPD = Information Exchange Package Delivery</a:t>
            </a:r>
            <a:endParaRPr lang="en-US" sz="1100" dirty="0"/>
          </a:p>
          <a:p>
            <a:r>
              <a:rPr lang="en-US" sz="1100" dirty="0"/>
              <a:t>POC = Proof of </a:t>
            </a:r>
            <a:r>
              <a:rPr lang="en-US" sz="1100" dirty="0" smtClean="0"/>
              <a:t>Concept</a:t>
            </a:r>
          </a:p>
          <a:p>
            <a:r>
              <a:rPr lang="en-US" sz="1100" dirty="0" smtClean="0"/>
              <a:t>SDLC = Software Development Life Cycle</a:t>
            </a:r>
            <a:endParaRPr lang="en-US" sz="1100" dirty="0"/>
          </a:p>
          <a:p>
            <a:r>
              <a:rPr lang="en-US" sz="1100" dirty="0"/>
              <a:t>SOA = Service Oriented </a:t>
            </a:r>
            <a:r>
              <a:rPr lang="en-US" sz="1100" dirty="0" smtClean="0"/>
              <a:t>Architecture</a:t>
            </a:r>
            <a:endParaRPr lang="en-US" sz="1100" dirty="0"/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1851025" y="255959"/>
            <a:ext cx="7404100" cy="715963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Appendix:  Acronyms</a:t>
            </a:r>
            <a:endParaRPr lang="en-US" sz="3600" dirty="0"/>
          </a:p>
        </p:txBody>
      </p:sp>
      <p:sp>
        <p:nvSpPr>
          <p:cNvPr id="5" name="Date Placeholder 6"/>
          <p:cNvSpPr txBox="1">
            <a:spLocks/>
          </p:cNvSpPr>
          <p:nvPr/>
        </p:nvSpPr>
        <p:spPr>
          <a:xfrm>
            <a:off x="3450336" y="6412580"/>
            <a:ext cx="26762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July 19, 2012 – CJIS Governing Board 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560575"/>
            <a:ext cx="8226425" cy="4597853"/>
          </a:xfrm>
          <a:prstGeom prst="rect">
            <a:avLst/>
          </a:prstGeom>
          <a:gradFill>
            <a:gsLst>
              <a:gs pos="8000">
                <a:schemeClr val="accent5">
                  <a:lumMod val="40000"/>
                  <a:lumOff val="60000"/>
                </a:schemeClr>
              </a:gs>
              <a:gs pos="77000">
                <a:schemeClr val="bg1"/>
              </a:gs>
              <a:gs pos="47000">
                <a:srgbClr val="F9FBFD"/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365760" bIns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Provide each agency the IT autonomy to achieve their business goals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Optimize existing IT investments &amp;  infrastructure within CJIS    partner agencies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Develop a universal adaptor-type (dial tone) service so that CJIS agencies can connect to Information Sharing  system easily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Create a security model that meets State and federal standards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Provide services that are “boringly predictable”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Use the “Forced Multiplier” to help leverage existing resources to </a:t>
            </a:r>
            <a:r>
              <a:rPr lang="en-US" sz="2200" dirty="0" smtClean="0"/>
              <a:t>“Do </a:t>
            </a:r>
            <a:r>
              <a:rPr lang="en-US" sz="2200" dirty="0"/>
              <a:t>a lot more with a lot less”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Responsive to stakeholders:  </a:t>
            </a:r>
            <a:r>
              <a:rPr lang="en-US" sz="2200" dirty="0" smtClean="0"/>
              <a:t>“Information </a:t>
            </a:r>
            <a:r>
              <a:rPr lang="en-US" sz="2200" dirty="0"/>
              <a:t>any way you want </a:t>
            </a:r>
            <a:r>
              <a:rPr lang="en-US" sz="2200" dirty="0" smtClean="0"/>
              <a:t>it” 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1650" y="507672"/>
            <a:ext cx="7592106" cy="56230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CJIS </a:t>
            </a:r>
            <a:r>
              <a:rPr lang="en-US" sz="4000" dirty="0"/>
              <a:t>Goals &amp; Objectives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4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282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97466" y="1401139"/>
            <a:ext cx="8286159" cy="48548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rgbClr val="E7E8F5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182880" bIns="91440" anchor="ctr"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7.2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Quarterly Release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/>
              <a:t>The Offender Based Tracking System (OBTS) team completed and implemented the May OBTS 7.2 quarterly release on schedule.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/>
              <a:t>Improved Performance Tuning (for Speed) and Data Quality Improvements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/>
              <a:t>Made enhancements to Smart Name </a:t>
            </a:r>
            <a:r>
              <a:rPr lang="en-US" dirty="0" smtClean="0"/>
              <a:t>Search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en-US" sz="1000" dirty="0" smtClean="0"/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Performance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 err="1"/>
              <a:t>Nastel</a:t>
            </a:r>
            <a:r>
              <a:rPr lang="en-US" dirty="0"/>
              <a:t> performance tool installed   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/>
              <a:t>CJIS and DAS/BEST technical teams attended </a:t>
            </a:r>
            <a:r>
              <a:rPr lang="en-US" dirty="0" err="1"/>
              <a:t>Nastel</a:t>
            </a:r>
            <a:r>
              <a:rPr lang="en-US" dirty="0"/>
              <a:t> Training Class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 err="1"/>
              <a:t>Nastel</a:t>
            </a:r>
            <a:r>
              <a:rPr lang="en-US" dirty="0"/>
              <a:t> tool  will  perform end-to-end monitoring to identify &amp; correct </a:t>
            </a:r>
            <a:r>
              <a:rPr lang="en-US" dirty="0" smtClean="0"/>
              <a:t>problems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en-US" sz="1000" dirty="0" smtClean="0"/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 Group Meetings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dirty="0"/>
              <a:t>The second OBTS/CIDIS/AFIS User Group Meeting – May 23 at CPCA. OBTS, CIDRIS, and CISS updates provided by the CJIS Operational Team, was followed by an open forum discussion.  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en-US" sz="1200" dirty="0"/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232507" y="561141"/>
            <a:ext cx="6614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OBTS Accomplishments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5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181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661002" y="1475232"/>
            <a:ext cx="8022623" cy="46831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rgbClr val="E7E8F5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182880" bIns="91440" anchor="ctr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OBTS 7.3 – August Quarterly Release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Enhancements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sz="2200" dirty="0"/>
              <a:t>Case </a:t>
            </a:r>
            <a:r>
              <a:rPr lang="en-US" sz="2200" dirty="0" smtClean="0"/>
              <a:t>Activity – Events 18 &amp; 31 </a:t>
            </a:r>
            <a:endParaRPr lang="en-US" sz="2200" dirty="0"/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sz="2200" dirty="0"/>
              <a:t>Statistical Reports Key Table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sz="2200" dirty="0"/>
              <a:t>Interface to Monitor OBTS Health </a:t>
            </a:r>
            <a:r>
              <a:rPr lang="en-US" sz="2200" dirty="0" smtClean="0"/>
              <a:t>Status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en-US" sz="2200" dirty="0"/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System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Performance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sz="2000" dirty="0"/>
              <a:t>Improve SMART Name and EXACT Name Inquiry </a:t>
            </a:r>
            <a:r>
              <a:rPr lang="en-US" sz="2000" dirty="0" smtClean="0"/>
              <a:t>Response     </a:t>
            </a:r>
            <a:r>
              <a:rPr lang="en-US" sz="2000" dirty="0"/>
              <a:t>Times Tuning</a:t>
            </a:r>
          </a:p>
          <a:p>
            <a:pPr marL="4572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2290763" y="416858"/>
            <a:ext cx="6121400" cy="68725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OBTS </a:t>
            </a:r>
            <a:r>
              <a:rPr lang="en-US" dirty="0" smtClean="0"/>
              <a:t>—</a:t>
            </a:r>
            <a:r>
              <a:rPr lang="en-US" sz="3600" dirty="0" smtClean="0"/>
              <a:t> Where </a:t>
            </a:r>
            <a:r>
              <a:rPr lang="en-US" sz="3600" dirty="0"/>
              <a:t>We Are Now</a:t>
            </a:r>
            <a:br>
              <a:rPr lang="en-US" sz="3600" dirty="0"/>
            </a:b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6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0812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81150" y="2655583"/>
            <a:ext cx="2710936" cy="2677158"/>
            <a:chOff x="3247825" y="1885838"/>
            <a:chExt cx="2648349" cy="190484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825" y="1885838"/>
              <a:ext cx="2648349" cy="19048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924" y="2838260"/>
              <a:ext cx="838200" cy="57088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01650" y="1407885"/>
            <a:ext cx="1524000" cy="5071575"/>
          </a:xfrm>
          <a:prstGeom prst="rect">
            <a:avLst/>
          </a:prstGeom>
          <a:solidFill>
            <a:srgbClr val="F3F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01600">
              <a:schemeClr val="accent6">
                <a:lumMod val="75000"/>
                <a:alpha val="40000"/>
              </a:schemeClr>
            </a:glow>
            <a:outerShdw blurRad="254000" dist="25400" dir="7800000" algn="tl" rotWithShape="0">
              <a:schemeClr val="tx1">
                <a:lumMod val="50000"/>
                <a:lumOff val="50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5601" y="268941"/>
            <a:ext cx="7549937" cy="98163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Where We are Now: Data Purity Framework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263968"/>
              </p:ext>
            </p:extLst>
          </p:nvPr>
        </p:nvGraphicFramePr>
        <p:xfrm>
          <a:off x="2280639" y="1437342"/>
          <a:ext cx="6123709" cy="459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" y="1662320"/>
            <a:ext cx="825818" cy="10132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9292" y="1925726"/>
            <a:ext cx="10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OBTS</a:t>
            </a:r>
          </a:p>
        </p:txBody>
      </p:sp>
      <p:sp>
        <p:nvSpPr>
          <p:cNvPr id="32" name="Rounded Rectangle 4"/>
          <p:cNvSpPr/>
          <p:nvPr/>
        </p:nvSpPr>
        <p:spPr>
          <a:xfrm>
            <a:off x="7255372" y="1875464"/>
            <a:ext cx="1627220" cy="871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Quarterly Release Candidate(s)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8589" y="2964321"/>
            <a:ext cx="581646" cy="769606"/>
          </a:xfrm>
          <a:prstGeom prst="rect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/>
          <p:cNvSpPr txBox="1"/>
          <p:nvPr/>
        </p:nvSpPr>
        <p:spPr>
          <a:xfrm>
            <a:off x="461681" y="2998849"/>
            <a:ext cx="1588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Judicial:</a:t>
            </a:r>
          </a:p>
          <a:p>
            <a:pPr algn="ctr"/>
            <a:r>
              <a:rPr lang="en-US" sz="2400" b="1" dirty="0" smtClean="0"/>
              <a:t>In Progress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1102485" y="5332741"/>
            <a:ext cx="581646" cy="769606"/>
          </a:xfrm>
          <a:prstGeom prst="rect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/>
          <p:cNvSpPr txBox="1"/>
          <p:nvPr/>
        </p:nvSpPr>
        <p:spPr>
          <a:xfrm>
            <a:off x="623631" y="5433027"/>
            <a:ext cx="122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2485" y="4126445"/>
            <a:ext cx="581646" cy="769606"/>
          </a:xfrm>
          <a:prstGeom prst="rect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668804" y="4238369"/>
            <a:ext cx="101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DOC</a:t>
            </a: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7641994" y="6461126"/>
            <a:ext cx="11003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04FDD0-A6E9-46B5-974E-68CABA5520C8}" type="slidenum">
              <a:rPr lang="en-US" sz="1200" smtClean="0">
                <a:solidFill>
                  <a:prstClr val="black"/>
                </a:solidFill>
              </a:rPr>
              <a:pPr algn="r"/>
              <a:t>7</a:t>
            </a:fld>
            <a:r>
              <a:rPr lang="en-US" sz="1200" dirty="0" smtClean="0">
                <a:solidFill>
                  <a:prstClr val="black"/>
                </a:solidFill>
              </a:rPr>
              <a:t> of </a:t>
            </a:r>
            <a:r>
              <a:rPr lang="en-US" sz="1200" dirty="0" smtClean="0">
                <a:solidFill>
                  <a:prstClr val="black"/>
                </a:solidFill>
              </a:rPr>
              <a:t>37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91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670559" y="1524001"/>
            <a:ext cx="8013065" cy="4700530"/>
          </a:xfrm>
          <a:prstGeom prst="rect">
            <a:avLst/>
          </a:prstGeom>
          <a:gradFill>
            <a:gsLst>
              <a:gs pos="8000">
                <a:schemeClr val="tx2">
                  <a:lumMod val="20000"/>
                  <a:lumOff val="80000"/>
                </a:schemeClr>
              </a:gs>
              <a:gs pos="77000">
                <a:schemeClr val="bg1"/>
              </a:gs>
              <a:gs pos="67000">
                <a:srgbClr val="F9FBFD"/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457200" anchor="t" anchorCtr="0"/>
          <a:lstStyle/>
          <a:p>
            <a:pPr marL="0" lvl="1">
              <a:spcAft>
                <a:spcPts val="4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Next 90 Days</a:t>
            </a:r>
          </a:p>
          <a:p>
            <a:pPr marL="347472" lvl="1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Begin constructing deliverables for Release 7.4</a:t>
            </a:r>
          </a:p>
          <a:p>
            <a:pPr marL="347472" lvl="1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Continue gathering &amp; analyzing requirements for Release 7.5</a:t>
            </a:r>
          </a:p>
          <a:p>
            <a:pPr marL="347472" lvl="1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Continue data mappings of the Judicial branch’s source systems</a:t>
            </a:r>
          </a:p>
          <a:p>
            <a:pPr marL="347472" lvl="1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/>
              <a:t>CJIS to begin comparing OBTS data to </a:t>
            </a:r>
            <a:r>
              <a:rPr lang="en-US" dirty="0" err="1"/>
              <a:t>Judicial’s</a:t>
            </a:r>
            <a:r>
              <a:rPr lang="en-US" dirty="0"/>
              <a:t> source system data – process includes:</a:t>
            </a:r>
          </a:p>
          <a:p>
            <a:pPr marL="804672" lvl="4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Creating </a:t>
            </a:r>
            <a:r>
              <a:rPr lang="en-US" dirty="0"/>
              <a:t>data dictionary</a:t>
            </a:r>
          </a:p>
          <a:p>
            <a:pPr marL="804672" lvl="4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Writing </a:t>
            </a:r>
            <a:r>
              <a:rPr lang="en-US" dirty="0"/>
              <a:t>code for the comparison</a:t>
            </a:r>
          </a:p>
          <a:p>
            <a:pPr marL="804672" lvl="4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Documenting </a:t>
            </a:r>
            <a:r>
              <a:rPr lang="en-US" dirty="0"/>
              <a:t>data required to update</a:t>
            </a:r>
          </a:p>
          <a:p>
            <a:pPr marL="347472" lvl="1" indent="-347472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/>
              <a:t>OBTS certification classes — August 2 and September 12 at </a:t>
            </a:r>
            <a:r>
              <a:rPr lang="en-US" dirty="0" smtClean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Judicial’s</a:t>
            </a:r>
            <a:r>
              <a:rPr lang="en-US" dirty="0" smtClean="0"/>
              <a:t> </a:t>
            </a:r>
            <a:r>
              <a:rPr lang="en-US" dirty="0"/>
              <a:t>training center</a:t>
            </a:r>
          </a:p>
          <a:p>
            <a:pPr marL="347472" lvl="1" indent="-347472">
              <a:spcAft>
                <a:spcPts val="400"/>
              </a:spcAft>
              <a:buFont typeface="Arial" pitchFamily="34" charset="0"/>
              <a:buChar char="•"/>
            </a:pP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40398"/>
            <a:ext cx="7772400" cy="90992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OBTS </a:t>
            </a:r>
            <a:r>
              <a:rPr lang="en-US" dirty="0" smtClean="0"/>
              <a:t>—</a:t>
            </a:r>
            <a:r>
              <a:rPr lang="en-US" sz="3600" dirty="0" smtClean="0"/>
              <a:t> Where We </a:t>
            </a:r>
            <a:r>
              <a:rPr lang="en-US" sz="3600" dirty="0"/>
              <a:t>Are </a:t>
            </a:r>
            <a:r>
              <a:rPr lang="en-US" sz="3600" dirty="0" smtClean="0"/>
              <a:t>Going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8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8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076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501649" y="1454227"/>
            <a:ext cx="8181976" cy="4702733"/>
          </a:xfrm>
          <a:prstGeom prst="rect">
            <a:avLst/>
          </a:prstGeom>
          <a:gradFill>
            <a:gsLst>
              <a:gs pos="8000">
                <a:schemeClr val="accent5">
                  <a:lumMod val="40000"/>
                  <a:lumOff val="60000"/>
                </a:schemeClr>
              </a:gs>
              <a:gs pos="77000">
                <a:schemeClr val="bg1"/>
              </a:gs>
              <a:gs pos="67000">
                <a:srgbClr val="F9FBFD"/>
              </a:gs>
              <a:gs pos="100000">
                <a:schemeClr val="bg1"/>
              </a:gs>
            </a:gsLst>
            <a:lin ang="16200000" scaled="1"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82880" rIns="365760" bIns="91440" anchor="t" anchorCtr="0">
            <a:noAutofit/>
          </a:bodyPr>
          <a:lstStyle/>
          <a:p>
            <a:pPr lvl="0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Implementation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CIDRIS </a:t>
            </a:r>
            <a:r>
              <a:rPr lang="en-US" sz="1600" dirty="0" smtClean="0"/>
              <a:t>team — including DMV</a:t>
            </a:r>
            <a:r>
              <a:rPr lang="en-US" sz="1600" dirty="0"/>
              <a:t>, DESPP and Judicial </a:t>
            </a:r>
            <a:r>
              <a:rPr lang="en-US" sz="1600" dirty="0" smtClean="0"/>
              <a:t>— has </a:t>
            </a:r>
            <a:r>
              <a:rPr lang="en-US" sz="1600" dirty="0"/>
              <a:t>begun CIDRIS </a:t>
            </a:r>
            <a:r>
              <a:rPr lang="en-US" sz="1600" dirty="0" smtClean="0"/>
              <a:t>redeployment exercises.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Five Troops —  B</a:t>
            </a:r>
            <a:r>
              <a:rPr lang="en-US" sz="1600" dirty="0"/>
              <a:t>, L, A, I, </a:t>
            </a:r>
            <a:r>
              <a:rPr lang="en-US" sz="1600" dirty="0" smtClean="0"/>
              <a:t>and F — have </a:t>
            </a:r>
            <a:r>
              <a:rPr lang="en-US" sz="1600" dirty="0"/>
              <a:t>been </a:t>
            </a:r>
            <a:r>
              <a:rPr lang="en-US" sz="1600" dirty="0" smtClean="0"/>
              <a:t>deployed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The remaining six </a:t>
            </a:r>
            <a:r>
              <a:rPr lang="en-US" sz="1600" dirty="0"/>
              <a:t>Troops </a:t>
            </a:r>
            <a:r>
              <a:rPr lang="en-US" sz="1600" dirty="0" smtClean="0"/>
              <a:t>— G, H,D,C,K </a:t>
            </a:r>
            <a:r>
              <a:rPr lang="en-US" sz="1600" dirty="0"/>
              <a:t>and E </a:t>
            </a:r>
            <a:r>
              <a:rPr lang="en-US" sz="1600" dirty="0" smtClean="0"/>
              <a:t>— are expected to be complete in September.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 Activities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The implementation team meets each week to monitor current implementation activities and issues.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The team is working to identify and correct the primary sources of data entry problems.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The DESPP is expanding training coverage to enhance and streamline trooper and administrative work processes.</a:t>
            </a:r>
          </a:p>
          <a:p>
            <a:pPr lvl="0"/>
            <a:endParaRPr lang="en-US" sz="10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 Issues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Data quality improvement process continues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Working to resolve issues with delivery of electronic OUI to Judicial and DMV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250157" y="470950"/>
            <a:ext cx="6614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CIDRIS – 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We Are Now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85" y="6461124"/>
            <a:ext cx="8414678" cy="365127"/>
            <a:chOff x="326641" y="6356348"/>
            <a:chExt cx="8277628" cy="365127"/>
          </a:xfrm>
        </p:grpSpPr>
        <p:sp>
          <p:nvSpPr>
            <p:cNvPr id="9" name="Date Placeholder 6"/>
            <p:cNvSpPr txBox="1">
              <a:spLocks/>
            </p:cNvSpPr>
            <p:nvPr/>
          </p:nvSpPr>
          <p:spPr>
            <a:xfrm>
              <a:off x="326641" y="6356348"/>
              <a:ext cx="197639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July 19, 2012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Slide Number Placeholder 8"/>
            <p:cNvSpPr txBox="1">
              <a:spLocks/>
            </p:cNvSpPr>
            <p:nvPr/>
          </p:nvSpPr>
          <p:spPr>
            <a:xfrm>
              <a:off x="7521820" y="6356350"/>
              <a:ext cx="1082449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D04FDD0-A6E9-46B5-974E-68CABA5520C8}" type="slidenum">
                <a:rPr lang="en-US" sz="1200" smtClean="0">
                  <a:solidFill>
                    <a:prstClr val="black"/>
                  </a:solidFill>
                </a:rPr>
                <a:pPr algn="r"/>
                <a:t>9</a:t>
              </a:fld>
              <a:r>
                <a:rPr lang="en-US" sz="1200" dirty="0" smtClean="0">
                  <a:solidFill>
                    <a:prstClr val="black"/>
                  </a:solidFill>
                </a:rPr>
                <a:t> of </a:t>
              </a:r>
              <a:r>
                <a:rPr lang="en-US" sz="1200" dirty="0" smtClean="0">
                  <a:solidFill>
                    <a:prstClr val="black"/>
                  </a:solidFill>
                </a:rPr>
                <a:t>37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754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ovBoard1PageLayou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GovBoard1PageLayout</Template>
  <TotalTime>8987</TotalTime>
  <Words>2918</Words>
  <Application>Microsoft Office PowerPoint</Application>
  <PresentationFormat>On-screen Show (4:3)</PresentationFormat>
  <Paragraphs>686</Paragraphs>
  <Slides>38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1_GovBoard1PageLayout</vt:lpstr>
      <vt:lpstr>PowerPoint Presentation</vt:lpstr>
      <vt:lpstr>Agenda</vt:lpstr>
      <vt:lpstr>Governor’s Vision</vt:lpstr>
      <vt:lpstr>CJIS Goals &amp; Objectives</vt:lpstr>
      <vt:lpstr>PowerPoint Presentation</vt:lpstr>
      <vt:lpstr> OBTS — Where We Are Now </vt:lpstr>
      <vt:lpstr>Where We are Now: Data Purity Framework</vt:lpstr>
      <vt:lpstr> OBTS — Where We Are Going</vt:lpstr>
      <vt:lpstr>PowerPoint Presentation</vt:lpstr>
      <vt:lpstr>PowerPoint Presentation</vt:lpstr>
      <vt:lpstr>Quarterly IV&amp;V Report for 2nd Quarter 2012</vt:lpstr>
      <vt:lpstr>PowerPoint Presentation</vt:lpstr>
      <vt:lpstr>PowerPoint Presentation</vt:lpstr>
      <vt:lpstr>PowerPoint Presentation</vt:lpstr>
      <vt:lpstr>PowerPoint Presentation</vt:lpstr>
      <vt:lpstr>CJIS PMO Milestones</vt:lpstr>
      <vt:lpstr>CJIS Communications</vt:lpstr>
      <vt:lpstr>CISS Business Management</vt:lpstr>
      <vt:lpstr>PowerPoint Presentation</vt:lpstr>
      <vt:lpstr>CISS Technology Management</vt:lpstr>
      <vt:lpstr>CISS Technology Milestones </vt:lpstr>
      <vt:lpstr>Internal Agency Communication</vt:lpstr>
      <vt:lpstr>The As-Is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CISS – The Next Three Months</vt:lpstr>
      <vt:lpstr>PowerPoint Presentation</vt:lpstr>
      <vt:lpstr>CISS Development Milestones</vt:lpstr>
      <vt:lpstr>CISS – The Longer Term View</vt:lpstr>
      <vt:lpstr>      The CISS View</vt:lpstr>
      <vt:lpstr>What Does This Mean To You?</vt:lpstr>
      <vt:lpstr>PowerPoint Presentation</vt:lpstr>
      <vt:lpstr>PowerPoint Presentation</vt:lpstr>
    </vt:vector>
  </TitlesOfParts>
  <Company>DOIT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cjis</dc:creator>
  <cp:lastModifiedBy>Margaret M. Painter</cp:lastModifiedBy>
  <cp:revision>503</cp:revision>
  <cp:lastPrinted>2012-07-18T19:29:56Z</cp:lastPrinted>
  <dcterms:created xsi:type="dcterms:W3CDTF">2012-03-28T11:51:59Z</dcterms:created>
  <dcterms:modified xsi:type="dcterms:W3CDTF">2012-07-19T12:50:11Z</dcterms:modified>
</cp:coreProperties>
</file>